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65" r:id="rId5"/>
    <p:sldId id="268" r:id="rId6"/>
    <p:sldId id="269" r:id="rId7"/>
    <p:sldId id="258" r:id="rId8"/>
    <p:sldId id="259" r:id="rId9"/>
    <p:sldId id="267" r:id="rId10"/>
    <p:sldId id="266" r:id="rId11"/>
    <p:sldId id="260" r:id="rId12"/>
    <p:sldId id="261" r:id="rId13"/>
    <p:sldId id="270" r:id="rId14"/>
    <p:sldId id="271" r:id="rId15"/>
    <p:sldId id="263" r:id="rId16"/>
    <p:sldId id="264"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dirty="0" smtClean="0"/>
              <a:t>Geplante Aufteilung </a:t>
            </a:r>
            <a:r>
              <a:rPr lang="de-DE" dirty="0"/>
              <a:t>der Lektionen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stacked"/>
        <c:varyColors val="0"/>
        <c:ser>
          <c:idx val="0"/>
          <c:order val="0"/>
          <c:tx>
            <c:strRef>
              <c:f>Sheet1!$B$1</c:f>
              <c:strCache>
                <c:ptCount val="1"/>
                <c:pt idx="0">
                  <c:v>Technologien rekapitulieren</c:v>
                </c:pt>
              </c:strCache>
            </c:strRef>
          </c:tx>
          <c:spPr>
            <a:solidFill>
              <a:schemeClr val="accent1"/>
            </a:solidFill>
            <a:ln>
              <a:noFill/>
            </a:ln>
            <a:effectLst/>
          </c:spPr>
          <c:invertIfNegative val="0"/>
          <c:cat>
            <c:strRef>
              <c:f>Sheet1!$A$2:$A$4</c:f>
              <c:strCache>
                <c:ptCount val="3"/>
                <c:pt idx="0">
                  <c:v>27.03.2019</c:v>
                </c:pt>
                <c:pt idx="1">
                  <c:v>03.04.2019</c:v>
                </c:pt>
                <c:pt idx="2">
                  <c:v>10.04.2019</c:v>
                </c:pt>
              </c:strCache>
            </c:strRef>
          </c:cat>
          <c:val>
            <c:numRef>
              <c:f>Sheet1!$B$2:$B$4</c:f>
              <c:numCache>
                <c:formatCode>General</c:formatCode>
                <c:ptCount val="3"/>
                <c:pt idx="0">
                  <c:v>2</c:v>
                </c:pt>
                <c:pt idx="1">
                  <c:v>0</c:v>
                </c:pt>
                <c:pt idx="2">
                  <c:v>0</c:v>
                </c:pt>
              </c:numCache>
            </c:numRef>
          </c:val>
        </c:ser>
        <c:ser>
          <c:idx val="1"/>
          <c:order val="1"/>
          <c:tx>
            <c:strRef>
              <c:f>Sheet1!$C$1</c:f>
              <c:strCache>
                <c:ptCount val="1"/>
                <c:pt idx="0">
                  <c:v>Login realisieren</c:v>
                </c:pt>
              </c:strCache>
            </c:strRef>
          </c:tx>
          <c:spPr>
            <a:solidFill>
              <a:schemeClr val="accent2"/>
            </a:solidFill>
            <a:ln>
              <a:noFill/>
            </a:ln>
            <a:effectLst/>
          </c:spPr>
          <c:invertIfNegative val="0"/>
          <c:cat>
            <c:strRef>
              <c:f>Sheet1!$A$2:$A$4</c:f>
              <c:strCache>
                <c:ptCount val="3"/>
                <c:pt idx="0">
                  <c:v>27.03.2019</c:v>
                </c:pt>
                <c:pt idx="1">
                  <c:v>03.04.2019</c:v>
                </c:pt>
                <c:pt idx="2">
                  <c:v>10.04.2019</c:v>
                </c:pt>
              </c:strCache>
            </c:strRef>
          </c:cat>
          <c:val>
            <c:numRef>
              <c:f>Sheet1!$C$2:$C$4</c:f>
              <c:numCache>
                <c:formatCode>General</c:formatCode>
                <c:ptCount val="3"/>
                <c:pt idx="0">
                  <c:v>1</c:v>
                </c:pt>
                <c:pt idx="1">
                  <c:v>1</c:v>
                </c:pt>
                <c:pt idx="2">
                  <c:v>0</c:v>
                </c:pt>
              </c:numCache>
            </c:numRef>
          </c:val>
        </c:ser>
        <c:ser>
          <c:idx val="2"/>
          <c:order val="2"/>
          <c:tx>
            <c:strRef>
              <c:f>Sheet1!$D$1</c:f>
              <c:strCache>
                <c:ptCount val="1"/>
                <c:pt idx="0">
                  <c:v>Webshop erstellen</c:v>
                </c:pt>
              </c:strCache>
            </c:strRef>
          </c:tx>
          <c:spPr>
            <a:solidFill>
              <a:schemeClr val="accent3"/>
            </a:solidFill>
            <a:ln>
              <a:noFill/>
            </a:ln>
            <a:effectLst/>
          </c:spPr>
          <c:invertIfNegative val="0"/>
          <c:cat>
            <c:strRef>
              <c:f>Sheet1!$A$2:$A$4</c:f>
              <c:strCache>
                <c:ptCount val="3"/>
                <c:pt idx="0">
                  <c:v>27.03.2019</c:v>
                </c:pt>
                <c:pt idx="1">
                  <c:v>03.04.2019</c:v>
                </c:pt>
                <c:pt idx="2">
                  <c:v>10.04.2019</c:v>
                </c:pt>
              </c:strCache>
            </c:strRef>
          </c:cat>
          <c:val>
            <c:numRef>
              <c:f>Sheet1!$D$2:$D$4</c:f>
              <c:numCache>
                <c:formatCode>General</c:formatCode>
                <c:ptCount val="3"/>
                <c:pt idx="0">
                  <c:v>1</c:v>
                </c:pt>
                <c:pt idx="1">
                  <c:v>1</c:v>
                </c:pt>
                <c:pt idx="2">
                  <c:v>2</c:v>
                </c:pt>
              </c:numCache>
            </c:numRef>
          </c:val>
        </c:ser>
        <c:ser>
          <c:idx val="3"/>
          <c:order val="3"/>
          <c:tx>
            <c:strRef>
              <c:f>Sheet1!$E$1</c:f>
              <c:strCache>
                <c:ptCount val="1"/>
                <c:pt idx="0">
                  <c:v>Warenkorb realisieren</c:v>
                </c:pt>
              </c:strCache>
            </c:strRef>
          </c:tx>
          <c:spPr>
            <a:solidFill>
              <a:schemeClr val="accent4"/>
            </a:solidFill>
            <a:ln>
              <a:noFill/>
            </a:ln>
            <a:effectLst/>
          </c:spPr>
          <c:invertIfNegative val="0"/>
          <c:cat>
            <c:strRef>
              <c:f>Sheet1!$A$2:$A$4</c:f>
              <c:strCache>
                <c:ptCount val="3"/>
                <c:pt idx="0">
                  <c:v>27.03.2019</c:v>
                </c:pt>
                <c:pt idx="1">
                  <c:v>03.04.2019</c:v>
                </c:pt>
                <c:pt idx="2">
                  <c:v>10.04.2019</c:v>
                </c:pt>
              </c:strCache>
            </c:strRef>
          </c:cat>
          <c:val>
            <c:numRef>
              <c:f>Sheet1!$E$2:$E$4</c:f>
              <c:numCache>
                <c:formatCode>General</c:formatCode>
                <c:ptCount val="3"/>
                <c:pt idx="0">
                  <c:v>0</c:v>
                </c:pt>
                <c:pt idx="1">
                  <c:v>2</c:v>
                </c:pt>
                <c:pt idx="2">
                  <c:v>0</c:v>
                </c:pt>
              </c:numCache>
            </c:numRef>
          </c:val>
        </c:ser>
        <c:ser>
          <c:idx val="4"/>
          <c:order val="4"/>
          <c:tx>
            <c:strRef>
              <c:f>Sheet1!$F$1</c:f>
              <c:strCache>
                <c:ptCount val="1"/>
                <c:pt idx="0">
                  <c:v>Testing</c:v>
                </c:pt>
              </c:strCache>
            </c:strRef>
          </c:tx>
          <c:spPr>
            <a:solidFill>
              <a:schemeClr val="accent5"/>
            </a:solidFill>
            <a:ln>
              <a:noFill/>
            </a:ln>
            <a:effectLst/>
          </c:spPr>
          <c:invertIfNegative val="0"/>
          <c:cat>
            <c:strRef>
              <c:f>Sheet1!$A$2:$A$4</c:f>
              <c:strCache>
                <c:ptCount val="3"/>
                <c:pt idx="0">
                  <c:v>27.03.2019</c:v>
                </c:pt>
                <c:pt idx="1">
                  <c:v>03.04.2019</c:v>
                </c:pt>
                <c:pt idx="2">
                  <c:v>10.04.2019</c:v>
                </c:pt>
              </c:strCache>
            </c:strRef>
          </c:cat>
          <c:val>
            <c:numRef>
              <c:f>Sheet1!$F$2:$F$4</c:f>
              <c:numCache>
                <c:formatCode>General</c:formatCode>
                <c:ptCount val="3"/>
                <c:pt idx="0">
                  <c:v>0</c:v>
                </c:pt>
                <c:pt idx="1">
                  <c:v>0</c:v>
                </c:pt>
                <c:pt idx="2">
                  <c:v>2</c:v>
                </c:pt>
              </c:numCache>
            </c:numRef>
          </c:val>
        </c:ser>
        <c:dLbls>
          <c:showLegendKey val="0"/>
          <c:showVal val="0"/>
          <c:showCatName val="0"/>
          <c:showSerName val="0"/>
          <c:showPercent val="0"/>
          <c:showBubbleSize val="0"/>
        </c:dLbls>
        <c:gapWidth val="150"/>
        <c:overlap val="100"/>
        <c:axId val="190521920"/>
        <c:axId val="190522480"/>
      </c:barChart>
      <c:catAx>
        <c:axId val="1905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0522480"/>
        <c:crosses val="autoZero"/>
        <c:auto val="1"/>
        <c:lblAlgn val="ctr"/>
        <c:lblOffset val="100"/>
        <c:noMultiLvlLbl val="0"/>
      </c:catAx>
      <c:valAx>
        <c:axId val="190522480"/>
        <c:scaling>
          <c:orientation val="minMax"/>
          <c:max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0521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dirty="0" smtClean="0"/>
              <a:t>Tatsächliche</a:t>
            </a:r>
            <a:r>
              <a:rPr lang="de-DE" baseline="0" dirty="0" smtClean="0"/>
              <a:t> </a:t>
            </a:r>
            <a:r>
              <a:rPr lang="de-DE" dirty="0" smtClean="0"/>
              <a:t>Aufteilung </a:t>
            </a:r>
            <a:r>
              <a:rPr lang="de-DE" dirty="0"/>
              <a:t>der Lektionen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stacked"/>
        <c:varyColors val="0"/>
        <c:ser>
          <c:idx val="0"/>
          <c:order val="0"/>
          <c:tx>
            <c:strRef>
              <c:f>Sheet1!$B$1</c:f>
              <c:strCache>
                <c:ptCount val="1"/>
                <c:pt idx="0">
                  <c:v>Technologien rekapitulieren</c:v>
                </c:pt>
              </c:strCache>
            </c:strRef>
          </c:tx>
          <c:spPr>
            <a:solidFill>
              <a:schemeClr val="accent1"/>
            </a:solidFill>
            <a:ln>
              <a:noFill/>
            </a:ln>
            <a:effectLst/>
          </c:spPr>
          <c:invertIfNegative val="0"/>
          <c:cat>
            <c:strRef>
              <c:f>Sheet1!$A$2:$A$5</c:f>
              <c:strCache>
                <c:ptCount val="4"/>
                <c:pt idx="0">
                  <c:v>27.03.2019</c:v>
                </c:pt>
                <c:pt idx="1">
                  <c:v>03.04.2019</c:v>
                </c:pt>
                <c:pt idx="2">
                  <c:v>10.04.2019</c:v>
                </c:pt>
                <c:pt idx="3">
                  <c:v>Zuhause</c:v>
                </c:pt>
              </c:strCache>
            </c:strRef>
          </c:cat>
          <c:val>
            <c:numRef>
              <c:f>Sheet1!$B$2:$B$5</c:f>
              <c:numCache>
                <c:formatCode>General</c:formatCode>
                <c:ptCount val="4"/>
                <c:pt idx="0">
                  <c:v>4</c:v>
                </c:pt>
                <c:pt idx="1">
                  <c:v>2</c:v>
                </c:pt>
                <c:pt idx="2">
                  <c:v>0</c:v>
                </c:pt>
                <c:pt idx="3">
                  <c:v>2</c:v>
                </c:pt>
              </c:numCache>
            </c:numRef>
          </c:val>
        </c:ser>
        <c:ser>
          <c:idx val="1"/>
          <c:order val="1"/>
          <c:tx>
            <c:strRef>
              <c:f>Sheet1!$C$1</c:f>
              <c:strCache>
                <c:ptCount val="1"/>
                <c:pt idx="0">
                  <c:v>Login realisieren</c:v>
                </c:pt>
              </c:strCache>
            </c:strRef>
          </c:tx>
          <c:spPr>
            <a:solidFill>
              <a:schemeClr val="accent2"/>
            </a:solidFill>
            <a:ln>
              <a:noFill/>
            </a:ln>
            <a:effectLst/>
          </c:spPr>
          <c:invertIfNegative val="0"/>
          <c:cat>
            <c:strRef>
              <c:f>Sheet1!$A$2:$A$5</c:f>
              <c:strCache>
                <c:ptCount val="4"/>
                <c:pt idx="0">
                  <c:v>27.03.2019</c:v>
                </c:pt>
                <c:pt idx="1">
                  <c:v>03.04.2019</c:v>
                </c:pt>
                <c:pt idx="2">
                  <c:v>10.04.2019</c:v>
                </c:pt>
                <c:pt idx="3">
                  <c:v>Zuhause</c:v>
                </c:pt>
              </c:strCache>
            </c:strRef>
          </c:cat>
          <c:val>
            <c:numRef>
              <c:f>Sheet1!$C$2:$C$5</c:f>
              <c:numCache>
                <c:formatCode>General</c:formatCode>
                <c:ptCount val="4"/>
                <c:pt idx="0">
                  <c:v>0</c:v>
                </c:pt>
                <c:pt idx="1">
                  <c:v>0</c:v>
                </c:pt>
                <c:pt idx="2">
                  <c:v>3</c:v>
                </c:pt>
                <c:pt idx="3">
                  <c:v>1</c:v>
                </c:pt>
              </c:numCache>
            </c:numRef>
          </c:val>
        </c:ser>
        <c:ser>
          <c:idx val="2"/>
          <c:order val="2"/>
          <c:tx>
            <c:strRef>
              <c:f>Sheet1!$D$1</c:f>
              <c:strCache>
                <c:ptCount val="1"/>
                <c:pt idx="0">
                  <c:v>Webshop erstellen</c:v>
                </c:pt>
              </c:strCache>
            </c:strRef>
          </c:tx>
          <c:spPr>
            <a:solidFill>
              <a:schemeClr val="accent3"/>
            </a:solidFill>
            <a:ln>
              <a:noFill/>
            </a:ln>
            <a:effectLst/>
          </c:spPr>
          <c:invertIfNegative val="0"/>
          <c:cat>
            <c:strRef>
              <c:f>Sheet1!$A$2:$A$5</c:f>
              <c:strCache>
                <c:ptCount val="4"/>
                <c:pt idx="0">
                  <c:v>27.03.2019</c:v>
                </c:pt>
                <c:pt idx="1">
                  <c:v>03.04.2019</c:v>
                </c:pt>
                <c:pt idx="2">
                  <c:v>10.04.2019</c:v>
                </c:pt>
                <c:pt idx="3">
                  <c:v>Zuhause</c:v>
                </c:pt>
              </c:strCache>
            </c:strRef>
          </c:cat>
          <c:val>
            <c:numRef>
              <c:f>Sheet1!$D$2:$D$5</c:f>
              <c:numCache>
                <c:formatCode>General</c:formatCode>
                <c:ptCount val="4"/>
                <c:pt idx="0">
                  <c:v>0</c:v>
                </c:pt>
                <c:pt idx="1">
                  <c:v>2</c:v>
                </c:pt>
                <c:pt idx="2">
                  <c:v>0</c:v>
                </c:pt>
                <c:pt idx="3">
                  <c:v>2</c:v>
                </c:pt>
              </c:numCache>
            </c:numRef>
          </c:val>
        </c:ser>
        <c:ser>
          <c:idx val="3"/>
          <c:order val="3"/>
          <c:tx>
            <c:strRef>
              <c:f>Sheet1!$E$1</c:f>
              <c:strCache>
                <c:ptCount val="1"/>
                <c:pt idx="0">
                  <c:v>Warenkorb realisieren</c:v>
                </c:pt>
              </c:strCache>
            </c:strRef>
          </c:tx>
          <c:spPr>
            <a:solidFill>
              <a:schemeClr val="accent4"/>
            </a:solidFill>
            <a:ln>
              <a:noFill/>
            </a:ln>
            <a:effectLst/>
          </c:spPr>
          <c:invertIfNegative val="0"/>
          <c:cat>
            <c:strRef>
              <c:f>Sheet1!$A$2:$A$5</c:f>
              <c:strCache>
                <c:ptCount val="4"/>
                <c:pt idx="0">
                  <c:v>27.03.2019</c:v>
                </c:pt>
                <c:pt idx="1">
                  <c:v>03.04.2019</c:v>
                </c:pt>
                <c:pt idx="2">
                  <c:v>10.04.2019</c:v>
                </c:pt>
                <c:pt idx="3">
                  <c:v>Zuhause</c:v>
                </c:pt>
              </c:strCache>
            </c:strRef>
          </c:cat>
          <c:val>
            <c:numRef>
              <c:f>Sheet1!$E$2:$E$5</c:f>
              <c:numCache>
                <c:formatCode>General</c:formatCode>
                <c:ptCount val="4"/>
                <c:pt idx="0">
                  <c:v>0</c:v>
                </c:pt>
                <c:pt idx="1">
                  <c:v>0</c:v>
                </c:pt>
                <c:pt idx="2">
                  <c:v>1</c:v>
                </c:pt>
                <c:pt idx="3">
                  <c:v>2</c:v>
                </c:pt>
              </c:numCache>
            </c:numRef>
          </c:val>
        </c:ser>
        <c:ser>
          <c:idx val="4"/>
          <c:order val="4"/>
          <c:tx>
            <c:strRef>
              <c:f>Sheet1!$F$1</c:f>
              <c:strCache>
                <c:ptCount val="1"/>
                <c:pt idx="0">
                  <c:v>Testing</c:v>
                </c:pt>
              </c:strCache>
            </c:strRef>
          </c:tx>
          <c:spPr>
            <a:solidFill>
              <a:schemeClr val="accent5"/>
            </a:solidFill>
            <a:ln>
              <a:noFill/>
            </a:ln>
            <a:effectLst/>
          </c:spPr>
          <c:invertIfNegative val="0"/>
          <c:cat>
            <c:strRef>
              <c:f>Sheet1!$A$2:$A$5</c:f>
              <c:strCache>
                <c:ptCount val="4"/>
                <c:pt idx="0">
                  <c:v>27.03.2019</c:v>
                </c:pt>
                <c:pt idx="1">
                  <c:v>03.04.2019</c:v>
                </c:pt>
                <c:pt idx="2">
                  <c:v>10.04.2019</c:v>
                </c:pt>
                <c:pt idx="3">
                  <c:v>Zuhause</c:v>
                </c:pt>
              </c:strCache>
            </c:strRef>
          </c:cat>
          <c:val>
            <c:numRef>
              <c:f>Sheet1!$F$2:$F$5</c:f>
              <c:numCache>
                <c:formatCode>General</c:formatCode>
                <c:ptCount val="4"/>
                <c:pt idx="0">
                  <c:v>0</c:v>
                </c:pt>
                <c:pt idx="1">
                  <c:v>0</c:v>
                </c:pt>
                <c:pt idx="2">
                  <c:v>0</c:v>
                </c:pt>
                <c:pt idx="3">
                  <c:v>1</c:v>
                </c:pt>
              </c:numCache>
            </c:numRef>
          </c:val>
        </c:ser>
        <c:dLbls>
          <c:showLegendKey val="0"/>
          <c:showVal val="0"/>
          <c:showCatName val="0"/>
          <c:showSerName val="0"/>
          <c:showPercent val="0"/>
          <c:showBubbleSize val="0"/>
        </c:dLbls>
        <c:gapWidth val="150"/>
        <c:overlap val="100"/>
        <c:axId val="190526960"/>
        <c:axId val="190527520"/>
      </c:barChart>
      <c:catAx>
        <c:axId val="190526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0527520"/>
        <c:crosses val="autoZero"/>
        <c:auto val="1"/>
        <c:lblAlgn val="ctr"/>
        <c:lblOffset val="100"/>
        <c:noMultiLvlLbl val="0"/>
      </c:catAx>
      <c:valAx>
        <c:axId val="190527520"/>
        <c:scaling>
          <c:orientation val="minMax"/>
          <c:max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0526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A48192-026E-4F48-80B9-442D5E9719CF}" type="datetimeFigureOut">
              <a:rPr lang="de-DE" smtClean="0"/>
              <a:t>17.04.2019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962BCC-14AB-4C6A-9A6D-92CC80FD993D}"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1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A48192-026E-4F48-80B9-442D5E9719CF}" type="datetimeFigureOut">
              <a:rPr lang="de-DE" smtClean="0"/>
              <a:t>17.04.2019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962BCC-14AB-4C6A-9A6D-92CC80FD993D}" type="slidenum">
              <a:rPr lang="de-DE" smtClean="0"/>
              <a:t>‹#›</a:t>
            </a:fld>
            <a:endParaRPr lang="de-DE"/>
          </a:p>
        </p:txBody>
      </p:sp>
    </p:spTree>
    <p:extLst>
      <p:ext uri="{BB962C8B-B14F-4D97-AF65-F5344CB8AC3E}">
        <p14:creationId xmlns:p14="http://schemas.microsoft.com/office/powerpoint/2010/main" val="21362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A48192-026E-4F48-80B9-442D5E9719CF}" type="datetimeFigureOut">
              <a:rPr lang="de-DE" smtClean="0"/>
              <a:t>17.04.2019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962BCC-14AB-4C6A-9A6D-92CC80FD993D}" type="slidenum">
              <a:rPr lang="de-DE" smtClean="0"/>
              <a:t>‹#›</a:t>
            </a:fld>
            <a:endParaRPr lang="de-DE"/>
          </a:p>
        </p:txBody>
      </p:sp>
    </p:spTree>
    <p:extLst>
      <p:ext uri="{BB962C8B-B14F-4D97-AF65-F5344CB8AC3E}">
        <p14:creationId xmlns:p14="http://schemas.microsoft.com/office/powerpoint/2010/main" val="411260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A48192-026E-4F48-80B9-442D5E9719CF}" type="datetimeFigureOut">
              <a:rPr lang="de-DE" smtClean="0"/>
              <a:t>17.04.2019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962BCC-14AB-4C6A-9A6D-92CC80FD993D}" type="slidenum">
              <a:rPr lang="de-DE" smtClean="0"/>
              <a:t>‹#›</a:t>
            </a:fld>
            <a:endParaRPr lang="de-DE"/>
          </a:p>
        </p:txBody>
      </p:sp>
    </p:spTree>
    <p:extLst>
      <p:ext uri="{BB962C8B-B14F-4D97-AF65-F5344CB8AC3E}">
        <p14:creationId xmlns:p14="http://schemas.microsoft.com/office/powerpoint/2010/main" val="426118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48192-026E-4F48-80B9-442D5E9719CF}" type="datetimeFigureOut">
              <a:rPr lang="de-DE" smtClean="0"/>
              <a:t>17.04.2019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962BCC-14AB-4C6A-9A6D-92CC80FD993D}"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23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A48192-026E-4F48-80B9-442D5E9719CF}" type="datetimeFigureOut">
              <a:rPr lang="de-DE" smtClean="0"/>
              <a:t>17.04.2019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7962BCC-14AB-4C6A-9A6D-92CC80FD993D}" type="slidenum">
              <a:rPr lang="de-DE" smtClean="0"/>
              <a:t>‹#›</a:t>
            </a:fld>
            <a:endParaRPr lang="de-DE"/>
          </a:p>
        </p:txBody>
      </p:sp>
    </p:spTree>
    <p:extLst>
      <p:ext uri="{BB962C8B-B14F-4D97-AF65-F5344CB8AC3E}">
        <p14:creationId xmlns:p14="http://schemas.microsoft.com/office/powerpoint/2010/main" val="300644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A48192-026E-4F48-80B9-442D5E9719CF}" type="datetimeFigureOut">
              <a:rPr lang="de-DE" smtClean="0"/>
              <a:t>17.04.2019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7962BCC-14AB-4C6A-9A6D-92CC80FD993D}" type="slidenum">
              <a:rPr lang="de-DE" smtClean="0"/>
              <a:t>‹#›</a:t>
            </a:fld>
            <a:endParaRPr lang="de-DE"/>
          </a:p>
        </p:txBody>
      </p:sp>
    </p:spTree>
    <p:extLst>
      <p:ext uri="{BB962C8B-B14F-4D97-AF65-F5344CB8AC3E}">
        <p14:creationId xmlns:p14="http://schemas.microsoft.com/office/powerpoint/2010/main" val="186163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A48192-026E-4F48-80B9-442D5E9719CF}" type="datetimeFigureOut">
              <a:rPr lang="de-DE" smtClean="0"/>
              <a:t>17.04.2019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7962BCC-14AB-4C6A-9A6D-92CC80FD993D}" type="slidenum">
              <a:rPr lang="de-DE" smtClean="0"/>
              <a:t>‹#›</a:t>
            </a:fld>
            <a:endParaRPr lang="de-DE"/>
          </a:p>
        </p:txBody>
      </p:sp>
    </p:spTree>
    <p:extLst>
      <p:ext uri="{BB962C8B-B14F-4D97-AF65-F5344CB8AC3E}">
        <p14:creationId xmlns:p14="http://schemas.microsoft.com/office/powerpoint/2010/main" val="75733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A48192-026E-4F48-80B9-442D5E9719CF}" type="datetimeFigureOut">
              <a:rPr lang="de-DE" smtClean="0"/>
              <a:t>17.04.2019</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07962BCC-14AB-4C6A-9A6D-92CC80FD993D}" type="slidenum">
              <a:rPr lang="de-DE" smtClean="0"/>
              <a:t>‹#›</a:t>
            </a:fld>
            <a:endParaRPr lang="de-DE"/>
          </a:p>
        </p:txBody>
      </p:sp>
    </p:spTree>
    <p:extLst>
      <p:ext uri="{BB962C8B-B14F-4D97-AF65-F5344CB8AC3E}">
        <p14:creationId xmlns:p14="http://schemas.microsoft.com/office/powerpoint/2010/main" val="2571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A48192-026E-4F48-80B9-442D5E9719CF}" type="datetimeFigureOut">
              <a:rPr lang="de-DE" smtClean="0"/>
              <a:t>17.04.2019</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962BCC-14AB-4C6A-9A6D-92CC80FD993D}" type="slidenum">
              <a:rPr lang="de-DE" smtClean="0"/>
              <a:t>‹#›</a:t>
            </a:fld>
            <a:endParaRPr lang="de-DE"/>
          </a:p>
        </p:txBody>
      </p:sp>
    </p:spTree>
    <p:extLst>
      <p:ext uri="{BB962C8B-B14F-4D97-AF65-F5344CB8AC3E}">
        <p14:creationId xmlns:p14="http://schemas.microsoft.com/office/powerpoint/2010/main" val="165422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5AA48192-026E-4F48-80B9-442D5E9719CF}" type="datetimeFigureOut">
              <a:rPr lang="de-DE" smtClean="0"/>
              <a:t>17.04.2019</a:t>
            </a:fld>
            <a:endParaRPr lang="de-DE"/>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962BCC-14AB-4C6A-9A6D-92CC80FD993D}" type="slidenum">
              <a:rPr lang="de-DE" smtClean="0"/>
              <a:t>‹#›</a:t>
            </a:fld>
            <a:endParaRPr lang="de-DE"/>
          </a:p>
        </p:txBody>
      </p:sp>
    </p:spTree>
    <p:extLst>
      <p:ext uri="{BB962C8B-B14F-4D97-AF65-F5344CB8AC3E}">
        <p14:creationId xmlns:p14="http://schemas.microsoft.com/office/powerpoint/2010/main" val="301507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A48192-026E-4F48-80B9-442D5E9719CF}" type="datetimeFigureOut">
              <a:rPr lang="de-DE" smtClean="0"/>
              <a:t>17.04.2019</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962BCC-14AB-4C6A-9A6D-92CC80FD993D}" type="slidenum">
              <a:rPr lang="de-DE" smtClean="0"/>
              <a:t>‹#›</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0100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Store4You</a:t>
            </a:r>
            <a:endParaRPr lang="de-DE" dirty="0"/>
          </a:p>
        </p:txBody>
      </p:sp>
      <p:sp>
        <p:nvSpPr>
          <p:cNvPr id="3" name="Subtitle 2"/>
          <p:cNvSpPr>
            <a:spLocks noGrp="1"/>
          </p:cNvSpPr>
          <p:nvPr>
            <p:ph type="subTitle" idx="1"/>
          </p:nvPr>
        </p:nvSpPr>
        <p:spPr/>
        <p:txBody>
          <a:bodyPr/>
          <a:lstStyle/>
          <a:p>
            <a:r>
              <a:rPr lang="de-DE" dirty="0" smtClean="0"/>
              <a:t>Alexander Sablatnig</a:t>
            </a:r>
            <a:endParaRPr lang="de-DE" dirty="0"/>
          </a:p>
        </p:txBody>
      </p:sp>
    </p:spTree>
    <p:extLst>
      <p:ext uri="{BB962C8B-B14F-4D97-AF65-F5344CB8AC3E}">
        <p14:creationId xmlns:p14="http://schemas.microsoft.com/office/powerpoint/2010/main" val="1381158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REST-Schnittstellen (Warenkorb)</a:t>
            </a:r>
            <a:endParaRPr lang="de-DE" dirty="0"/>
          </a:p>
        </p:txBody>
      </p:sp>
      <p:sp>
        <p:nvSpPr>
          <p:cNvPr id="3" name="Content Placeholder 2"/>
          <p:cNvSpPr>
            <a:spLocks noGrp="1"/>
          </p:cNvSpPr>
          <p:nvPr>
            <p:ph idx="1"/>
          </p:nvPr>
        </p:nvSpPr>
        <p:spPr/>
        <p:txBody>
          <a:bodyPr/>
          <a:lstStyle/>
          <a:p>
            <a:endParaRPr lang="de-DE" dirty="0" smtClean="0"/>
          </a:p>
          <a:p>
            <a:r>
              <a:rPr lang="de-DE" dirty="0" smtClean="0"/>
              <a:t>Mittels PHP:</a:t>
            </a:r>
          </a:p>
          <a:p>
            <a:endParaRPr lang="de-DE" dirty="0" smtClean="0"/>
          </a:p>
          <a:p>
            <a:pPr lvl="1"/>
            <a:r>
              <a:rPr lang="de-DE" dirty="0" smtClean="0"/>
              <a:t>POST[´deleteItem´]</a:t>
            </a:r>
            <a:endParaRPr lang="de-DE" dirty="0"/>
          </a:p>
        </p:txBody>
      </p:sp>
      <p:pic>
        <p:nvPicPr>
          <p:cNvPr id="6" name="Picture 5"/>
          <p:cNvPicPr>
            <a:picLocks noChangeAspect="1"/>
          </p:cNvPicPr>
          <p:nvPr/>
        </p:nvPicPr>
        <p:blipFill>
          <a:blip r:embed="rId2"/>
          <a:stretch>
            <a:fillRect/>
          </a:stretch>
        </p:blipFill>
        <p:spPr>
          <a:xfrm>
            <a:off x="6626326" y="1845734"/>
            <a:ext cx="4308373" cy="4335991"/>
          </a:xfrm>
          <a:prstGeom prst="rect">
            <a:avLst/>
          </a:prstGeom>
        </p:spPr>
      </p:pic>
    </p:spTree>
    <p:extLst>
      <p:ext uri="{BB962C8B-B14F-4D97-AF65-F5344CB8AC3E}">
        <p14:creationId xmlns:p14="http://schemas.microsoft.com/office/powerpoint/2010/main" val="1448504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Versionskontrollsystem (GitHub)</a:t>
            </a:r>
            <a:endParaRPr lang="de-DE" dirty="0"/>
          </a:p>
        </p:txBody>
      </p:sp>
      <p:sp>
        <p:nvSpPr>
          <p:cNvPr id="3" name="Content Placeholder 2"/>
          <p:cNvSpPr>
            <a:spLocks noGrp="1"/>
          </p:cNvSpPr>
          <p:nvPr>
            <p:ph idx="1"/>
          </p:nvPr>
        </p:nvSpPr>
        <p:spPr/>
        <p:txBody>
          <a:bodyPr>
            <a:normAutofit fontScale="92500" lnSpcReduction="20000"/>
          </a:bodyPr>
          <a:lstStyle/>
          <a:p>
            <a:endParaRPr lang="de-DE" dirty="0" smtClean="0"/>
          </a:p>
          <a:p>
            <a:endParaRPr lang="de-DE" dirty="0"/>
          </a:p>
          <a:p>
            <a:r>
              <a:rPr lang="de-DE" dirty="0" smtClean="0"/>
              <a:t>Selbe Strucktur, wie Local</a:t>
            </a:r>
          </a:p>
          <a:p>
            <a:endParaRPr lang="de-DE" dirty="0" smtClean="0"/>
          </a:p>
          <a:p>
            <a:endParaRPr lang="de-DE" dirty="0"/>
          </a:p>
          <a:p>
            <a:endParaRPr lang="de-DE" dirty="0" smtClean="0"/>
          </a:p>
          <a:p>
            <a:endParaRPr lang="de-DE" dirty="0"/>
          </a:p>
          <a:p>
            <a:endParaRPr lang="de-DE" dirty="0" smtClean="0"/>
          </a:p>
          <a:p>
            <a:endParaRPr lang="de-DE" dirty="0"/>
          </a:p>
          <a:p>
            <a:pPr marL="0" indent="0">
              <a:buNone/>
            </a:pPr>
            <a:r>
              <a:rPr lang="de-DE" dirty="0" smtClean="0"/>
              <a:t>Link:https</a:t>
            </a:r>
            <a:r>
              <a:rPr lang="de-DE" dirty="0"/>
              <a:t>://github.com/ACexpert/Store4You</a:t>
            </a:r>
          </a:p>
          <a:p>
            <a:endParaRPr lang="de-DE" dirty="0"/>
          </a:p>
        </p:txBody>
      </p:sp>
      <p:pic>
        <p:nvPicPr>
          <p:cNvPr id="4" name="Picture 3"/>
          <p:cNvPicPr>
            <a:picLocks noChangeAspect="1"/>
          </p:cNvPicPr>
          <p:nvPr/>
        </p:nvPicPr>
        <p:blipFill>
          <a:blip r:embed="rId2"/>
          <a:stretch>
            <a:fillRect/>
          </a:stretch>
        </p:blipFill>
        <p:spPr>
          <a:xfrm>
            <a:off x="5115697" y="1845734"/>
            <a:ext cx="6045749" cy="3305167"/>
          </a:xfrm>
          <a:prstGeom prst="rect">
            <a:avLst/>
          </a:prstGeom>
        </p:spPr>
      </p:pic>
    </p:spTree>
    <p:extLst>
      <p:ext uri="{BB962C8B-B14F-4D97-AF65-F5344CB8AC3E}">
        <p14:creationId xmlns:p14="http://schemas.microsoft.com/office/powerpoint/2010/main" val="1036215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Workflow-Realisierung (Login)</a:t>
            </a:r>
            <a:endParaRPr lang="de-DE" dirty="0"/>
          </a:p>
        </p:txBody>
      </p:sp>
      <p:sp>
        <p:nvSpPr>
          <p:cNvPr id="3" name="Content Placeholder 2"/>
          <p:cNvSpPr>
            <a:spLocks noGrp="1"/>
          </p:cNvSpPr>
          <p:nvPr>
            <p:ph idx="1"/>
          </p:nvPr>
        </p:nvSpPr>
        <p:spPr/>
        <p:txBody>
          <a:bodyPr/>
          <a:lstStyle/>
          <a:p>
            <a:pPr marL="0" indent="0">
              <a:buNone/>
            </a:pPr>
            <a:endParaRPr lang="de-DE" dirty="0" smtClean="0"/>
          </a:p>
          <a:p>
            <a:pPr marL="0" indent="0">
              <a:buNone/>
            </a:pPr>
            <a:endParaRPr lang="de-DE" dirty="0" smtClean="0"/>
          </a:p>
        </p:txBody>
      </p:sp>
      <p:pic>
        <p:nvPicPr>
          <p:cNvPr id="4" name="Picture 3"/>
          <p:cNvPicPr>
            <a:picLocks noChangeAspect="1"/>
          </p:cNvPicPr>
          <p:nvPr/>
        </p:nvPicPr>
        <p:blipFill>
          <a:blip r:embed="rId2"/>
          <a:stretch>
            <a:fillRect/>
          </a:stretch>
        </p:blipFill>
        <p:spPr>
          <a:xfrm>
            <a:off x="1206500" y="1845734"/>
            <a:ext cx="4542888" cy="4435190"/>
          </a:xfrm>
          <a:prstGeom prst="rect">
            <a:avLst/>
          </a:prstGeom>
        </p:spPr>
      </p:pic>
      <p:pic>
        <p:nvPicPr>
          <p:cNvPr id="5" name="Picture 4"/>
          <p:cNvPicPr>
            <a:picLocks noChangeAspect="1"/>
          </p:cNvPicPr>
          <p:nvPr/>
        </p:nvPicPr>
        <p:blipFill>
          <a:blip r:embed="rId3"/>
          <a:stretch>
            <a:fillRect/>
          </a:stretch>
        </p:blipFill>
        <p:spPr>
          <a:xfrm>
            <a:off x="5899834" y="2209589"/>
            <a:ext cx="5105400" cy="3295650"/>
          </a:xfrm>
          <a:prstGeom prst="rect">
            <a:avLst/>
          </a:prstGeom>
        </p:spPr>
      </p:pic>
    </p:spTree>
    <p:extLst>
      <p:ext uri="{BB962C8B-B14F-4D97-AF65-F5344CB8AC3E}">
        <p14:creationId xmlns:p14="http://schemas.microsoft.com/office/powerpoint/2010/main" val="2905983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Workflow-Realisierung (addProduct)</a:t>
            </a:r>
            <a:endParaRPr lang="de-DE" dirty="0"/>
          </a:p>
        </p:txBody>
      </p:sp>
      <p:sp>
        <p:nvSpPr>
          <p:cNvPr id="3" name="Content Placeholder 2"/>
          <p:cNvSpPr>
            <a:spLocks noGrp="1"/>
          </p:cNvSpPr>
          <p:nvPr>
            <p:ph idx="1"/>
          </p:nvPr>
        </p:nvSpPr>
        <p:spPr/>
        <p:txBody>
          <a:bodyPr/>
          <a:lstStyle/>
          <a:p>
            <a:pPr marL="0" indent="0">
              <a:buNone/>
            </a:pPr>
            <a:endParaRPr lang="de-DE" dirty="0" smtClean="0"/>
          </a:p>
          <a:p>
            <a:pPr marL="0" indent="0">
              <a:buNone/>
            </a:pPr>
            <a:endParaRPr lang="de-DE" dirty="0" smtClean="0"/>
          </a:p>
        </p:txBody>
      </p:sp>
      <p:pic>
        <p:nvPicPr>
          <p:cNvPr id="6" name="Picture 5"/>
          <p:cNvPicPr>
            <a:picLocks noChangeAspect="1"/>
          </p:cNvPicPr>
          <p:nvPr/>
        </p:nvPicPr>
        <p:blipFill>
          <a:blip r:embed="rId2"/>
          <a:stretch>
            <a:fillRect/>
          </a:stretch>
        </p:blipFill>
        <p:spPr>
          <a:xfrm>
            <a:off x="1097280" y="1845734"/>
            <a:ext cx="4541520" cy="4354093"/>
          </a:xfrm>
          <a:prstGeom prst="rect">
            <a:avLst/>
          </a:prstGeom>
        </p:spPr>
      </p:pic>
      <p:sp>
        <p:nvSpPr>
          <p:cNvPr id="7" name="TextBox 6"/>
          <p:cNvSpPr txBox="1"/>
          <p:nvPr/>
        </p:nvSpPr>
        <p:spPr>
          <a:xfrm>
            <a:off x="6010275" y="2038350"/>
            <a:ext cx="5248275" cy="2862322"/>
          </a:xfrm>
          <a:prstGeom prst="rect">
            <a:avLst/>
          </a:prstGeom>
          <a:noFill/>
        </p:spPr>
        <p:txBody>
          <a:bodyPr wrap="square" rtlCol="0">
            <a:spAutoFit/>
          </a:bodyPr>
          <a:lstStyle/>
          <a:p>
            <a:r>
              <a:rPr lang="de-DE" dirty="0" smtClean="0"/>
              <a:t>home.html:</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r>
              <a:rPr lang="de-DE" dirty="0" smtClean="0"/>
              <a:t>addProduct6.php:</a:t>
            </a:r>
            <a:endParaRPr lang="de-DE" dirty="0"/>
          </a:p>
        </p:txBody>
      </p:sp>
      <p:pic>
        <p:nvPicPr>
          <p:cNvPr id="8" name="Picture 7"/>
          <p:cNvPicPr>
            <a:picLocks noChangeAspect="1"/>
          </p:cNvPicPr>
          <p:nvPr/>
        </p:nvPicPr>
        <p:blipFill>
          <a:blip r:embed="rId3"/>
          <a:stretch>
            <a:fillRect/>
          </a:stretch>
        </p:blipFill>
        <p:spPr>
          <a:xfrm>
            <a:off x="6454140" y="2451155"/>
            <a:ext cx="4752975" cy="1571625"/>
          </a:xfrm>
          <a:prstGeom prst="rect">
            <a:avLst/>
          </a:prstGeom>
        </p:spPr>
      </p:pic>
      <p:pic>
        <p:nvPicPr>
          <p:cNvPr id="9" name="Picture 8"/>
          <p:cNvPicPr>
            <a:picLocks noChangeAspect="1"/>
          </p:cNvPicPr>
          <p:nvPr/>
        </p:nvPicPr>
        <p:blipFill>
          <a:blip r:embed="rId4"/>
          <a:stretch>
            <a:fillRect/>
          </a:stretch>
        </p:blipFill>
        <p:spPr>
          <a:xfrm>
            <a:off x="6390322" y="4900672"/>
            <a:ext cx="4791075" cy="1352550"/>
          </a:xfrm>
          <a:prstGeom prst="rect">
            <a:avLst/>
          </a:prstGeom>
        </p:spPr>
      </p:pic>
    </p:spTree>
    <p:extLst>
      <p:ext uri="{BB962C8B-B14F-4D97-AF65-F5344CB8AC3E}">
        <p14:creationId xmlns:p14="http://schemas.microsoft.com/office/powerpoint/2010/main" val="552951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Workflow-Realisierung (Warenkorb)</a:t>
            </a:r>
            <a:endParaRPr lang="de-DE" dirty="0"/>
          </a:p>
        </p:txBody>
      </p:sp>
      <p:sp>
        <p:nvSpPr>
          <p:cNvPr id="3" name="Content Placeholder 2"/>
          <p:cNvSpPr>
            <a:spLocks noGrp="1"/>
          </p:cNvSpPr>
          <p:nvPr>
            <p:ph idx="1"/>
          </p:nvPr>
        </p:nvSpPr>
        <p:spPr/>
        <p:txBody>
          <a:bodyPr/>
          <a:lstStyle/>
          <a:p>
            <a:pPr marL="0" indent="0">
              <a:buNone/>
            </a:pPr>
            <a:endParaRPr lang="de-DE" dirty="0" smtClean="0"/>
          </a:p>
          <a:p>
            <a:pPr marL="0" indent="0">
              <a:buNone/>
            </a:pPr>
            <a:endParaRPr lang="de-DE" dirty="0" smtClean="0"/>
          </a:p>
        </p:txBody>
      </p:sp>
      <p:pic>
        <p:nvPicPr>
          <p:cNvPr id="10" name="Picture 9"/>
          <p:cNvPicPr>
            <a:picLocks noChangeAspect="1"/>
          </p:cNvPicPr>
          <p:nvPr/>
        </p:nvPicPr>
        <p:blipFill>
          <a:blip r:embed="rId2"/>
          <a:stretch>
            <a:fillRect/>
          </a:stretch>
        </p:blipFill>
        <p:spPr>
          <a:xfrm>
            <a:off x="956599" y="2175989"/>
            <a:ext cx="5947804" cy="2691286"/>
          </a:xfrm>
          <a:prstGeom prst="rect">
            <a:avLst/>
          </a:prstGeom>
        </p:spPr>
      </p:pic>
      <p:pic>
        <p:nvPicPr>
          <p:cNvPr id="4" name="Picture 3"/>
          <p:cNvPicPr>
            <a:picLocks noChangeAspect="1"/>
          </p:cNvPicPr>
          <p:nvPr/>
        </p:nvPicPr>
        <p:blipFill>
          <a:blip r:embed="rId3"/>
          <a:stretch>
            <a:fillRect/>
          </a:stretch>
        </p:blipFill>
        <p:spPr>
          <a:xfrm>
            <a:off x="7581900" y="1839885"/>
            <a:ext cx="3786187" cy="4479952"/>
          </a:xfrm>
          <a:prstGeom prst="rect">
            <a:avLst/>
          </a:prstGeom>
        </p:spPr>
      </p:pic>
    </p:spTree>
    <p:extLst>
      <p:ext uri="{BB962C8B-B14F-4D97-AF65-F5344CB8AC3E}">
        <p14:creationId xmlns:p14="http://schemas.microsoft.com/office/powerpoint/2010/main" val="2047506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Testfälle (80% richtig)</a:t>
            </a:r>
            <a:endParaRPr lang="de-DE" dirty="0"/>
          </a:p>
        </p:txBody>
      </p:sp>
      <p:sp>
        <p:nvSpPr>
          <p:cNvPr id="3" name="Content Placeholder 2"/>
          <p:cNvSpPr>
            <a:spLocks noGrp="1"/>
          </p:cNvSpPr>
          <p:nvPr>
            <p:ph idx="1"/>
          </p:nvPr>
        </p:nvSpPr>
        <p:spPr>
          <a:xfrm>
            <a:off x="6381750" y="1845734"/>
            <a:ext cx="4773930" cy="4023360"/>
          </a:xfrm>
        </p:spPr>
        <p:txBody>
          <a:bodyPr/>
          <a:lstStyle/>
          <a:p>
            <a:endParaRPr lang="de-DE" dirty="0" smtClean="0"/>
          </a:p>
          <a:p>
            <a:endParaRPr lang="de-DE" dirty="0"/>
          </a:p>
        </p:txBody>
      </p:sp>
      <p:pic>
        <p:nvPicPr>
          <p:cNvPr id="6" name="Picture 5"/>
          <p:cNvPicPr>
            <a:picLocks noChangeAspect="1"/>
          </p:cNvPicPr>
          <p:nvPr/>
        </p:nvPicPr>
        <p:blipFill>
          <a:blip r:embed="rId2"/>
          <a:stretch>
            <a:fillRect/>
          </a:stretch>
        </p:blipFill>
        <p:spPr>
          <a:xfrm>
            <a:off x="2228850" y="1992419"/>
            <a:ext cx="7467600" cy="3876675"/>
          </a:xfrm>
          <a:prstGeom prst="rect">
            <a:avLst/>
          </a:prstGeom>
        </p:spPr>
      </p:pic>
    </p:spTree>
    <p:extLst>
      <p:ext uri="{BB962C8B-B14F-4D97-AF65-F5344CB8AC3E}">
        <p14:creationId xmlns:p14="http://schemas.microsoft.com/office/powerpoint/2010/main" val="312731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Reflexion/Fazit</a:t>
            </a:r>
            <a:endParaRPr lang="de-DE" dirty="0"/>
          </a:p>
        </p:txBody>
      </p:sp>
      <p:sp>
        <p:nvSpPr>
          <p:cNvPr id="3" name="Content Placeholder 2"/>
          <p:cNvSpPr>
            <a:spLocks noGrp="1"/>
          </p:cNvSpPr>
          <p:nvPr>
            <p:ph idx="1"/>
          </p:nvPr>
        </p:nvSpPr>
        <p:spPr/>
        <p:txBody>
          <a:bodyPr>
            <a:normAutofit fontScale="92500" lnSpcReduction="10000"/>
          </a:bodyPr>
          <a:lstStyle/>
          <a:p>
            <a:endParaRPr lang="de-DE" dirty="0" smtClean="0"/>
          </a:p>
          <a:p>
            <a:r>
              <a:rPr lang="de-DE" dirty="0" smtClean="0"/>
              <a:t>1. Mehr Zeit mit Technologien-Rekapitulation einrechnen.</a:t>
            </a:r>
          </a:p>
          <a:p>
            <a:r>
              <a:rPr lang="de-DE" dirty="0" smtClean="0"/>
              <a:t>2. JSON hat zuviel Zeit gebraucht um in PHP einzubinden und musste am Schluss ausgelassen werden. -&gt; PHP als REST-Schnittstelle.</a:t>
            </a:r>
          </a:p>
          <a:p>
            <a:r>
              <a:rPr lang="de-DE" dirty="0" smtClean="0"/>
              <a:t>3. Ich konnte die Funktion der Website realisieren, aber nur intern mit PHPMyAdmin. Ich hatte Probleme die Datenbank zu exportieren und hosten. In Zukunft mehr Zeit für Datenbanken einrechnen oder direkt MySQL benutzen.</a:t>
            </a:r>
          </a:p>
          <a:p>
            <a:r>
              <a:rPr lang="de-DE" dirty="0" smtClean="0"/>
              <a:t>4. Mit den Querschnittsprüfungen in Hottingen ist mir fast keine Zeit geblieben in meiner Freizeit. Das nächste Mal, wenn ich soetwas weiss, Ziele tiefer stappeln.</a:t>
            </a:r>
          </a:p>
          <a:p>
            <a:endParaRPr lang="de-DE" dirty="0" smtClean="0"/>
          </a:p>
          <a:p>
            <a:r>
              <a:rPr lang="de-DE" dirty="0" smtClean="0"/>
              <a:t>Fazit: Die Funktionen der Website funktionieren, aber sie könnte momentan noch nicht gehostet werden. </a:t>
            </a:r>
            <a:endParaRPr lang="de-DE" dirty="0"/>
          </a:p>
          <a:p>
            <a:endParaRPr lang="de-DE" dirty="0" smtClean="0"/>
          </a:p>
          <a:p>
            <a:endParaRPr lang="de-DE" dirty="0" smtClean="0"/>
          </a:p>
        </p:txBody>
      </p:sp>
    </p:spTree>
    <p:extLst>
      <p:ext uri="{BB962C8B-B14F-4D97-AF65-F5344CB8AC3E}">
        <p14:creationId xmlns:p14="http://schemas.microsoft.com/office/powerpoint/2010/main" val="2842925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Inhalt</a:t>
            </a:r>
            <a:endParaRPr lang="de-DE" dirty="0"/>
          </a:p>
        </p:txBody>
      </p:sp>
      <p:sp>
        <p:nvSpPr>
          <p:cNvPr id="3" name="Content Placeholder 2"/>
          <p:cNvSpPr>
            <a:spLocks noGrp="1"/>
          </p:cNvSpPr>
          <p:nvPr>
            <p:ph idx="1"/>
          </p:nvPr>
        </p:nvSpPr>
        <p:spPr/>
        <p:txBody>
          <a:bodyPr/>
          <a:lstStyle/>
          <a:p>
            <a:pPr>
              <a:buFont typeface="Wingdings" panose="05000000000000000000" pitchFamily="2" charset="2"/>
              <a:buChar char="v"/>
            </a:pPr>
            <a:endParaRPr lang="de-DE" dirty="0" smtClean="0"/>
          </a:p>
          <a:p>
            <a:pPr>
              <a:buFont typeface="Wingdings" panose="05000000000000000000" pitchFamily="2" charset="2"/>
              <a:buChar char="v"/>
            </a:pPr>
            <a:r>
              <a:rPr lang="de-DE" dirty="0" smtClean="0"/>
              <a:t>Workflow</a:t>
            </a:r>
          </a:p>
          <a:p>
            <a:pPr>
              <a:buFont typeface="Wingdings" panose="05000000000000000000" pitchFamily="2" charset="2"/>
              <a:buChar char="v"/>
            </a:pPr>
            <a:r>
              <a:rPr lang="de-DE" dirty="0" smtClean="0"/>
              <a:t>Client-/Servertrennung</a:t>
            </a:r>
          </a:p>
          <a:p>
            <a:pPr>
              <a:buFont typeface="Wingdings" panose="05000000000000000000" pitchFamily="2" charset="2"/>
              <a:buChar char="v"/>
            </a:pPr>
            <a:r>
              <a:rPr lang="de-DE" dirty="0" smtClean="0"/>
              <a:t>REST-Schnittstellen</a:t>
            </a:r>
          </a:p>
          <a:p>
            <a:pPr>
              <a:buFont typeface="Wingdings" panose="05000000000000000000" pitchFamily="2" charset="2"/>
              <a:buChar char="v"/>
            </a:pPr>
            <a:r>
              <a:rPr lang="de-DE" dirty="0" smtClean="0"/>
              <a:t>VSK</a:t>
            </a:r>
          </a:p>
          <a:p>
            <a:pPr>
              <a:buFont typeface="Wingdings" panose="05000000000000000000" pitchFamily="2" charset="2"/>
              <a:buChar char="v"/>
            </a:pPr>
            <a:r>
              <a:rPr lang="de-DE" dirty="0" smtClean="0"/>
              <a:t>Workflow-Realisierung</a:t>
            </a:r>
            <a:endParaRPr lang="de-DE" dirty="0"/>
          </a:p>
          <a:p>
            <a:pPr>
              <a:buFont typeface="Wingdings" panose="05000000000000000000" pitchFamily="2" charset="2"/>
              <a:buChar char="v"/>
            </a:pPr>
            <a:r>
              <a:rPr lang="de-DE" dirty="0" smtClean="0"/>
              <a:t>Testfälle</a:t>
            </a:r>
          </a:p>
          <a:p>
            <a:pPr>
              <a:buFont typeface="Wingdings" panose="05000000000000000000" pitchFamily="2" charset="2"/>
              <a:buChar char="v"/>
            </a:pPr>
            <a:r>
              <a:rPr lang="de-DE" dirty="0" smtClean="0"/>
              <a:t>Reflexion</a:t>
            </a:r>
          </a:p>
        </p:txBody>
      </p:sp>
    </p:spTree>
    <p:extLst>
      <p:ext uri="{BB962C8B-B14F-4D97-AF65-F5344CB8AC3E}">
        <p14:creationId xmlns:p14="http://schemas.microsoft.com/office/powerpoint/2010/main" val="2169989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Zeitaufteilung (in Schullektionen)</a:t>
            </a:r>
            <a:endParaRPr lang="de-DE" dirty="0"/>
          </a:p>
        </p:txBody>
      </p:sp>
      <p:graphicFrame>
        <p:nvGraphicFramePr>
          <p:cNvPr id="4" name="Chart 3"/>
          <p:cNvGraphicFramePr/>
          <p:nvPr>
            <p:extLst>
              <p:ext uri="{D42A27DB-BD31-4B8C-83A1-F6EECF244321}">
                <p14:modId xmlns:p14="http://schemas.microsoft.com/office/powerpoint/2010/main" val="3633616527"/>
              </p:ext>
            </p:extLst>
          </p:nvPr>
        </p:nvGraphicFramePr>
        <p:xfrm>
          <a:off x="705853" y="2069432"/>
          <a:ext cx="4812631"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221400025"/>
              </p:ext>
            </p:extLst>
          </p:nvPr>
        </p:nvGraphicFramePr>
        <p:xfrm>
          <a:off x="5669280" y="2093495"/>
          <a:ext cx="54864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9730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Zeitaufteilung (Gründe für Überstunden)</a:t>
            </a:r>
            <a:endParaRPr lang="de-DE" dirty="0"/>
          </a:p>
        </p:txBody>
      </p:sp>
      <p:sp>
        <p:nvSpPr>
          <p:cNvPr id="3" name="Content Placeholder 2"/>
          <p:cNvSpPr>
            <a:spLocks noGrp="1"/>
          </p:cNvSpPr>
          <p:nvPr>
            <p:ph idx="1"/>
          </p:nvPr>
        </p:nvSpPr>
        <p:spPr/>
        <p:txBody>
          <a:bodyPr/>
          <a:lstStyle/>
          <a:p>
            <a:endParaRPr lang="de-DE" dirty="0" smtClean="0"/>
          </a:p>
          <a:p>
            <a:r>
              <a:rPr lang="de-DE" dirty="0" smtClean="0"/>
              <a:t>PHP-Rekapitulation</a:t>
            </a:r>
          </a:p>
          <a:p>
            <a:endParaRPr lang="de-DE" dirty="0"/>
          </a:p>
          <a:p>
            <a:r>
              <a:rPr lang="de-DE" dirty="0" smtClean="0"/>
              <a:t>Versuche JSON in PHP einzubinden	</a:t>
            </a:r>
          </a:p>
          <a:p>
            <a:endParaRPr lang="de-DE" dirty="0"/>
          </a:p>
          <a:p>
            <a:r>
              <a:rPr lang="de-DE" dirty="0" smtClean="0"/>
              <a:t>Datenbank versucht extern zu hosten	</a:t>
            </a:r>
            <a:endParaRPr lang="de-DE" dirty="0"/>
          </a:p>
        </p:txBody>
      </p:sp>
    </p:spTree>
    <p:extLst>
      <p:ext uri="{BB962C8B-B14F-4D97-AF65-F5344CB8AC3E}">
        <p14:creationId xmlns:p14="http://schemas.microsoft.com/office/powerpoint/2010/main" val="3461953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PAP</a:t>
            </a:r>
            <a:endParaRPr lang="de-DE" dirty="0"/>
          </a:p>
        </p:txBody>
      </p:sp>
      <p:sp>
        <p:nvSpPr>
          <p:cNvPr id="3" name="Content Placeholder 2"/>
          <p:cNvSpPr>
            <a:spLocks noGrp="1"/>
          </p:cNvSpPr>
          <p:nvPr>
            <p:ph idx="1"/>
          </p:nvPr>
        </p:nvSpPr>
        <p:spPr/>
        <p:txBody>
          <a:bodyPr/>
          <a:lstStyle/>
          <a:p>
            <a:endParaRPr lang="de-DE" dirty="0" smtClean="0"/>
          </a:p>
          <a:p>
            <a:endParaRPr lang="de-DE" dirty="0" smtClean="0"/>
          </a:p>
          <a:p>
            <a:pPr marL="0" indent="0">
              <a:buNone/>
            </a:pPr>
            <a:r>
              <a:rPr lang="de-DE" dirty="0" smtClean="0"/>
              <a:t>					</a:t>
            </a:r>
          </a:p>
          <a:p>
            <a:pPr marL="0" indent="0">
              <a:buNone/>
            </a:pPr>
            <a:r>
              <a:rPr lang="de-DE" dirty="0"/>
              <a:t>	</a:t>
            </a:r>
            <a:r>
              <a:rPr lang="de-DE" dirty="0" smtClean="0"/>
              <a:t>				Wurde eingehalten</a:t>
            </a:r>
            <a:endParaRPr lang="de-DE" dirty="0"/>
          </a:p>
        </p:txBody>
      </p:sp>
      <p:pic>
        <p:nvPicPr>
          <p:cNvPr id="4" name="Picture 3"/>
          <p:cNvPicPr>
            <a:picLocks noChangeAspect="1"/>
          </p:cNvPicPr>
          <p:nvPr/>
        </p:nvPicPr>
        <p:blipFill>
          <a:blip r:embed="rId2"/>
          <a:stretch>
            <a:fillRect/>
          </a:stretch>
        </p:blipFill>
        <p:spPr>
          <a:xfrm>
            <a:off x="1191248" y="1845734"/>
            <a:ext cx="3535640" cy="4150534"/>
          </a:xfrm>
          <a:prstGeom prst="rect">
            <a:avLst/>
          </a:prstGeom>
        </p:spPr>
      </p:pic>
    </p:spTree>
    <p:extLst>
      <p:ext uri="{BB962C8B-B14F-4D97-AF65-F5344CB8AC3E}">
        <p14:creationId xmlns:p14="http://schemas.microsoft.com/office/powerpoint/2010/main" val="2333098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Technologien</a:t>
            </a:r>
            <a:endParaRPr lang="de-DE" dirty="0"/>
          </a:p>
        </p:txBody>
      </p:sp>
      <p:sp>
        <p:nvSpPr>
          <p:cNvPr id="3" name="Content Placeholder 2"/>
          <p:cNvSpPr>
            <a:spLocks noGrp="1"/>
          </p:cNvSpPr>
          <p:nvPr>
            <p:ph idx="1"/>
          </p:nvPr>
        </p:nvSpPr>
        <p:spPr/>
        <p:txBody>
          <a:bodyPr/>
          <a:lstStyle/>
          <a:p>
            <a:endParaRPr lang="de-DE" dirty="0" smtClean="0"/>
          </a:p>
          <a:p>
            <a:r>
              <a:rPr lang="de-DE" dirty="0" smtClean="0"/>
              <a:t>Datenbank</a:t>
            </a:r>
            <a:r>
              <a:rPr lang="de-DE" dirty="0"/>
              <a:t>: </a:t>
            </a:r>
            <a:r>
              <a:rPr lang="de-DE" dirty="0" smtClean="0"/>
              <a:t>PhpMyAdmin nicht SQL</a:t>
            </a:r>
            <a:endParaRPr lang="de-DE" dirty="0"/>
          </a:p>
          <a:p>
            <a:r>
              <a:rPr lang="de-DE" dirty="0"/>
              <a:t>Serverseitig: </a:t>
            </a:r>
            <a:r>
              <a:rPr lang="de-DE" dirty="0" smtClean="0"/>
              <a:t>PHP, JS</a:t>
            </a:r>
            <a:endParaRPr lang="de-DE" dirty="0"/>
          </a:p>
          <a:p>
            <a:r>
              <a:rPr lang="de-DE" dirty="0"/>
              <a:t>Clientseitig: HTML</a:t>
            </a:r>
          </a:p>
          <a:p>
            <a:endParaRPr lang="de-DE" dirty="0"/>
          </a:p>
          <a:p>
            <a:r>
              <a:rPr lang="de-DE" dirty="0"/>
              <a:t>REST: </a:t>
            </a:r>
            <a:r>
              <a:rPr lang="de-DE" dirty="0" smtClean="0"/>
              <a:t>PHP nicht JSON</a:t>
            </a:r>
            <a:endParaRPr lang="de-DE" dirty="0"/>
          </a:p>
          <a:p>
            <a:endParaRPr lang="de-DE" dirty="0"/>
          </a:p>
        </p:txBody>
      </p:sp>
    </p:spTree>
    <p:extLst>
      <p:ext uri="{BB962C8B-B14F-4D97-AF65-F5344CB8AC3E}">
        <p14:creationId xmlns:p14="http://schemas.microsoft.com/office/powerpoint/2010/main" val="1144231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Client-/Servertrennung</a:t>
            </a:r>
            <a:endParaRPr lang="de-DE" dirty="0"/>
          </a:p>
        </p:txBody>
      </p:sp>
      <p:pic>
        <p:nvPicPr>
          <p:cNvPr id="4" name="Content Placeholder 3"/>
          <p:cNvPicPr>
            <a:picLocks noGrp="1" noChangeAspect="1"/>
          </p:cNvPicPr>
          <p:nvPr>
            <p:ph idx="1"/>
          </p:nvPr>
        </p:nvPicPr>
        <p:blipFill>
          <a:blip r:embed="rId2"/>
          <a:stretch>
            <a:fillRect/>
          </a:stretch>
        </p:blipFill>
        <p:spPr>
          <a:xfrm>
            <a:off x="9032634" y="1872618"/>
            <a:ext cx="1483599" cy="4022725"/>
          </a:xfrm>
          <a:prstGeom prst="rect">
            <a:avLst/>
          </a:prstGeom>
        </p:spPr>
      </p:pic>
      <p:sp>
        <p:nvSpPr>
          <p:cNvPr id="5" name="TextBox 4"/>
          <p:cNvSpPr txBox="1"/>
          <p:nvPr/>
        </p:nvSpPr>
        <p:spPr>
          <a:xfrm>
            <a:off x="1259633" y="2202024"/>
            <a:ext cx="5579706" cy="3693319"/>
          </a:xfrm>
          <a:prstGeom prst="rect">
            <a:avLst/>
          </a:prstGeom>
          <a:noFill/>
        </p:spPr>
        <p:txBody>
          <a:bodyPr wrap="square" rtlCol="0">
            <a:spAutoFit/>
          </a:bodyPr>
          <a:lstStyle/>
          <a:p>
            <a:r>
              <a:rPr lang="de-DE" dirty="0" smtClean="0"/>
              <a:t>Oberste Folder: 	Client &amp; Server</a:t>
            </a:r>
          </a:p>
          <a:p>
            <a:endParaRPr lang="de-DE" dirty="0"/>
          </a:p>
          <a:p>
            <a:r>
              <a:rPr lang="de-DE" dirty="0" smtClean="0"/>
              <a:t>Client: 				home.html</a:t>
            </a:r>
          </a:p>
          <a:p>
            <a:r>
              <a:rPr lang="de-DE" dirty="0"/>
              <a:t>	</a:t>
            </a:r>
            <a:r>
              <a:rPr lang="de-DE" dirty="0" smtClean="0"/>
              <a:t>			index.html</a:t>
            </a:r>
          </a:p>
          <a:p>
            <a:r>
              <a:rPr lang="de-DE" dirty="0"/>
              <a:t>	</a:t>
            </a:r>
            <a:r>
              <a:rPr lang="de-DE" dirty="0" smtClean="0"/>
              <a:t>			shoppingcart.php</a:t>
            </a:r>
          </a:p>
          <a:p>
            <a:endParaRPr lang="de-DE" dirty="0"/>
          </a:p>
          <a:p>
            <a:r>
              <a:rPr lang="de-DE" dirty="0" smtClean="0"/>
              <a:t>Server:		addProduct:	addProduct.php…</a:t>
            </a:r>
          </a:p>
          <a:p>
            <a:r>
              <a:rPr lang="de-DE" dirty="0"/>
              <a:t>	</a:t>
            </a:r>
            <a:r>
              <a:rPr lang="de-DE" dirty="0" smtClean="0"/>
              <a:t>	css:		store4you.css</a:t>
            </a:r>
          </a:p>
          <a:p>
            <a:r>
              <a:rPr lang="de-DE" dirty="0"/>
              <a:t>	</a:t>
            </a:r>
            <a:r>
              <a:rPr lang="de-DE" dirty="0" smtClean="0"/>
              <a:t>	erstellen:		…</a:t>
            </a:r>
          </a:p>
          <a:p>
            <a:r>
              <a:rPr lang="de-DE" dirty="0" smtClean="0"/>
              <a:t>		js:		store4you.js</a:t>
            </a:r>
          </a:p>
          <a:p>
            <a:r>
              <a:rPr lang="de-DE" dirty="0"/>
              <a:t>	</a:t>
            </a:r>
            <a:r>
              <a:rPr lang="de-DE" dirty="0" smtClean="0"/>
              <a:t>	php:		login.php</a:t>
            </a:r>
          </a:p>
          <a:p>
            <a:r>
              <a:rPr lang="de-DE" dirty="0"/>
              <a:t>	</a:t>
            </a:r>
            <a:r>
              <a:rPr lang="de-DE" dirty="0" smtClean="0"/>
              <a:t>			sql.php</a:t>
            </a:r>
          </a:p>
          <a:p>
            <a:r>
              <a:rPr lang="de-DE" dirty="0"/>
              <a:t>	</a:t>
            </a:r>
            <a:r>
              <a:rPr lang="de-DE" dirty="0" smtClean="0"/>
              <a:t>	pic:		…</a:t>
            </a:r>
            <a:endParaRPr lang="de-DE" dirty="0"/>
          </a:p>
        </p:txBody>
      </p:sp>
    </p:spTree>
    <p:extLst>
      <p:ext uri="{BB962C8B-B14F-4D97-AF65-F5344CB8AC3E}">
        <p14:creationId xmlns:p14="http://schemas.microsoft.com/office/powerpoint/2010/main" val="488631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REST-Schnittstellen (Login)</a:t>
            </a:r>
            <a:endParaRPr lang="de-DE" dirty="0"/>
          </a:p>
        </p:txBody>
      </p:sp>
      <p:sp>
        <p:nvSpPr>
          <p:cNvPr id="3" name="Content Placeholder 2"/>
          <p:cNvSpPr>
            <a:spLocks noGrp="1"/>
          </p:cNvSpPr>
          <p:nvPr>
            <p:ph idx="1"/>
          </p:nvPr>
        </p:nvSpPr>
        <p:spPr/>
        <p:txBody>
          <a:bodyPr/>
          <a:lstStyle/>
          <a:p>
            <a:endParaRPr lang="de-DE" dirty="0" smtClean="0"/>
          </a:p>
          <a:p>
            <a:r>
              <a:rPr lang="de-DE" dirty="0" smtClean="0"/>
              <a:t>Mittels PHP:</a:t>
            </a:r>
          </a:p>
          <a:p>
            <a:endParaRPr lang="de-DE" dirty="0" smtClean="0"/>
          </a:p>
          <a:p>
            <a:pPr lvl="1"/>
            <a:r>
              <a:rPr lang="de-DE" dirty="0" smtClean="0"/>
              <a:t>$name = htmlspecialchars($_POST[´Name´]);</a:t>
            </a:r>
          </a:p>
          <a:p>
            <a:pPr lvl="1"/>
            <a:endParaRPr lang="de-DE" dirty="0" smtClean="0"/>
          </a:p>
          <a:p>
            <a:pPr lvl="1"/>
            <a:r>
              <a:rPr lang="de-DE" dirty="0" smtClean="0"/>
              <a:t>$pwd= </a:t>
            </a:r>
            <a:r>
              <a:rPr lang="de-DE" dirty="0"/>
              <a:t>htmlspecialchars($_POST</a:t>
            </a:r>
            <a:r>
              <a:rPr lang="de-DE" dirty="0" smtClean="0"/>
              <a:t>[´Passwort´]);</a:t>
            </a:r>
            <a:endParaRPr lang="de-DE" dirty="0"/>
          </a:p>
          <a:p>
            <a:pPr lvl="1"/>
            <a:endParaRPr lang="de-DE" dirty="0"/>
          </a:p>
        </p:txBody>
      </p:sp>
      <p:pic>
        <p:nvPicPr>
          <p:cNvPr id="4" name="Picture 3"/>
          <p:cNvPicPr>
            <a:picLocks noChangeAspect="1"/>
          </p:cNvPicPr>
          <p:nvPr/>
        </p:nvPicPr>
        <p:blipFill>
          <a:blip r:embed="rId2"/>
          <a:stretch>
            <a:fillRect/>
          </a:stretch>
        </p:blipFill>
        <p:spPr>
          <a:xfrm>
            <a:off x="6050280" y="1845734"/>
            <a:ext cx="5105400" cy="3295650"/>
          </a:xfrm>
          <a:prstGeom prst="rect">
            <a:avLst/>
          </a:prstGeom>
        </p:spPr>
      </p:pic>
    </p:spTree>
    <p:extLst>
      <p:ext uri="{BB962C8B-B14F-4D97-AF65-F5344CB8AC3E}">
        <p14:creationId xmlns:p14="http://schemas.microsoft.com/office/powerpoint/2010/main" val="2770820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REST-Schnittstellen (addProduct)</a:t>
            </a:r>
            <a:endParaRPr lang="de-DE" dirty="0"/>
          </a:p>
        </p:txBody>
      </p:sp>
      <p:sp>
        <p:nvSpPr>
          <p:cNvPr id="3" name="Content Placeholder 2"/>
          <p:cNvSpPr>
            <a:spLocks noGrp="1"/>
          </p:cNvSpPr>
          <p:nvPr>
            <p:ph idx="1"/>
          </p:nvPr>
        </p:nvSpPr>
        <p:spPr/>
        <p:txBody>
          <a:bodyPr/>
          <a:lstStyle/>
          <a:p>
            <a:pPr marL="0" indent="0">
              <a:buNone/>
            </a:pPr>
            <a:endParaRPr lang="de-DE" dirty="0" smtClean="0"/>
          </a:p>
          <a:p>
            <a:r>
              <a:rPr lang="de-DE" dirty="0" smtClean="0"/>
              <a:t>addProduct: einfach direkt SQL-Insert, weil es nur ein Button ist.</a:t>
            </a:r>
          </a:p>
          <a:p>
            <a:endParaRPr lang="de-DE" dirty="0"/>
          </a:p>
          <a:p>
            <a:endParaRPr lang="de-DE" dirty="0" smtClean="0"/>
          </a:p>
          <a:p>
            <a:r>
              <a:rPr lang="de-DE" dirty="0" smtClean="0"/>
              <a:t>Bsp.:</a:t>
            </a:r>
            <a:endParaRPr lang="de-DE" dirty="0"/>
          </a:p>
        </p:txBody>
      </p:sp>
      <p:pic>
        <p:nvPicPr>
          <p:cNvPr id="5" name="Picture 4"/>
          <p:cNvPicPr>
            <a:picLocks noChangeAspect="1"/>
          </p:cNvPicPr>
          <p:nvPr/>
        </p:nvPicPr>
        <p:blipFill>
          <a:blip r:embed="rId2"/>
          <a:stretch>
            <a:fillRect/>
          </a:stretch>
        </p:blipFill>
        <p:spPr>
          <a:xfrm>
            <a:off x="2073301" y="3647864"/>
            <a:ext cx="4752975" cy="419100"/>
          </a:xfrm>
          <a:prstGeom prst="rect">
            <a:avLst/>
          </a:prstGeom>
        </p:spPr>
      </p:pic>
    </p:spTree>
    <p:extLst>
      <p:ext uri="{BB962C8B-B14F-4D97-AF65-F5344CB8AC3E}">
        <p14:creationId xmlns:p14="http://schemas.microsoft.com/office/powerpoint/2010/main" val="3430468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0</TotalTime>
  <Words>270</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Store4You</vt:lpstr>
      <vt:lpstr>Inhalt</vt:lpstr>
      <vt:lpstr>Zeitaufteilung (in Schullektionen)</vt:lpstr>
      <vt:lpstr>Zeitaufteilung (Gründe für Überstunden)</vt:lpstr>
      <vt:lpstr>PAP</vt:lpstr>
      <vt:lpstr>Technologien</vt:lpstr>
      <vt:lpstr>Client-/Servertrennung</vt:lpstr>
      <vt:lpstr>REST-Schnittstellen (Login)</vt:lpstr>
      <vt:lpstr>REST-Schnittstellen (addProduct)</vt:lpstr>
      <vt:lpstr>REST-Schnittstellen (Warenkorb)</vt:lpstr>
      <vt:lpstr>Versionskontrollsystem (GitHub)</vt:lpstr>
      <vt:lpstr>Workflow-Realisierung (Login)</vt:lpstr>
      <vt:lpstr>Workflow-Realisierung (addProduct)</vt:lpstr>
      <vt:lpstr>Workflow-Realisierung (Warenkorb)</vt:lpstr>
      <vt:lpstr>Testfälle (80% richtig)</vt:lpstr>
      <vt:lpstr>Reflexion/Fazit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Store4You</dc:title>
  <dc:creator>A7</dc:creator>
  <cp:lastModifiedBy>A7</cp:lastModifiedBy>
  <cp:revision>19</cp:revision>
  <dcterms:created xsi:type="dcterms:W3CDTF">2019-04-17T08:42:33Z</dcterms:created>
  <dcterms:modified xsi:type="dcterms:W3CDTF">2019-04-17T16:49:13Z</dcterms:modified>
</cp:coreProperties>
</file>