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39FC5-0070-4253-9011-08036ABB8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Présentation</a:t>
            </a:r>
            <a:r>
              <a:rPr lang="en-US" b="1" dirty="0"/>
              <a:t> sur CMS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242F9-74C5-4496-B6CA-7C27CD19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077" y="3971005"/>
            <a:ext cx="8791575" cy="26062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Avantages</a:t>
            </a:r>
            <a:r>
              <a:rPr lang="en-US" dirty="0"/>
              <a:t> / </a:t>
            </a:r>
            <a:r>
              <a:rPr lang="en-US" dirty="0" err="1"/>
              <a:t>Fonctionnalités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err="1"/>
              <a:t>Inconvénients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Quelques</a:t>
            </a:r>
            <a:r>
              <a:rPr lang="en-US" dirty="0"/>
              <a:t> CMS</a:t>
            </a:r>
          </a:p>
          <a:p>
            <a:r>
              <a:rPr lang="en-US" dirty="0"/>
              <a:t>							CHAOUB ACHRAF</a:t>
            </a:r>
          </a:p>
        </p:txBody>
      </p:sp>
    </p:spTree>
    <p:extLst>
      <p:ext uri="{BB962C8B-B14F-4D97-AF65-F5344CB8AC3E}">
        <p14:creationId xmlns:p14="http://schemas.microsoft.com/office/powerpoint/2010/main" val="30800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A13E7-2A96-4981-88B7-BFABCA0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1 . </a:t>
            </a:r>
            <a:r>
              <a:rPr lang="en-US" b="1" dirty="0" err="1"/>
              <a:t>Définition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A9C44-8948-47D3-B969-7A2F5063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730750"/>
            <a:ext cx="9905999" cy="278773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système de gestion de contenu ou SGC (Content Management System ou CMS) est une famille de logiciels destinés à la conception et à la mise à jour dynamique de sites Web ou </a:t>
            </a:r>
            <a:r>
              <a:rPr lang="en-US" dirty="0" err="1"/>
              <a:t>d'applications</a:t>
            </a:r>
            <a:r>
              <a:rPr lang="en-US" dirty="0"/>
              <a:t> </a:t>
            </a:r>
            <a:r>
              <a:rPr lang="en-US" dirty="0" err="1"/>
              <a:t>multimédia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7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D130-C7EB-49A7-956E-592041AF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2 . </a:t>
            </a:r>
            <a:r>
              <a:rPr lang="en-US" b="1" dirty="0" err="1"/>
              <a:t>Quelques</a:t>
            </a:r>
            <a:r>
              <a:rPr lang="en-US" b="1" dirty="0"/>
              <a:t> </a:t>
            </a:r>
            <a:r>
              <a:rPr lang="en-US" b="1" dirty="0" err="1"/>
              <a:t>Avantages</a:t>
            </a:r>
            <a:r>
              <a:rPr lang="en-US" b="1" dirty="0"/>
              <a:t> / </a:t>
            </a:r>
            <a:r>
              <a:rPr lang="en-US" b="1" dirty="0" err="1"/>
              <a:t>Fonctionnalités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E880B-62DC-4390-AFD7-43CCBA98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19532"/>
            <a:ext cx="10642600" cy="48315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 err="1"/>
              <a:t>Accessibilité</a:t>
            </a:r>
            <a:r>
              <a:rPr lang="en-US" sz="1800" b="1" dirty="0"/>
              <a:t> :</a:t>
            </a:r>
            <a:r>
              <a:rPr lang="fr-FR" sz="1800" dirty="0"/>
              <a:t> L'interface d'administration, accessible a partir d'un simple navigateur, autorise la mise `a jour du contenu pour tous les collaborateurs, qu’ils soient internes ou externes a la société ou l’organisation.</a:t>
            </a:r>
          </a:p>
          <a:p>
            <a:r>
              <a:rPr lang="fr-FR" sz="1800" b="1" dirty="0" err="1"/>
              <a:t>Autonomie,simplicite</a:t>
            </a:r>
            <a:r>
              <a:rPr lang="fr-FR" sz="1800" b="1" dirty="0"/>
              <a:t> : </a:t>
            </a:r>
            <a:r>
              <a:rPr lang="fr-FR" sz="1800" dirty="0"/>
              <a:t>Les opérations élémentaires ne nécessitent aucune connaissance en programmation ni de HTML.</a:t>
            </a:r>
          </a:p>
          <a:p>
            <a:r>
              <a:rPr lang="fr-FR" sz="1800" b="1" dirty="0" err="1"/>
              <a:t>MultiUtilisateurs</a:t>
            </a:r>
            <a:r>
              <a:rPr lang="fr-FR" sz="1800" b="1" dirty="0"/>
              <a:t> et travail collaboratif :  </a:t>
            </a:r>
            <a:r>
              <a:rPr lang="fr-FR" sz="1800" dirty="0"/>
              <a:t>Chaque collaborateur peut avoir un compte qui lui est propre et a </a:t>
            </a:r>
            <a:r>
              <a:rPr lang="fr-FR" sz="1800" dirty="0" err="1"/>
              <a:t>dedroits</a:t>
            </a:r>
            <a:r>
              <a:rPr lang="fr-FR" sz="1800" dirty="0"/>
              <a:t> précis Un espace de travail collaboratif </a:t>
            </a:r>
            <a:r>
              <a:rPr lang="en-US" sz="1800" dirty="0" err="1"/>
              <a:t>est</a:t>
            </a:r>
            <a:r>
              <a:rPr lang="en-US" sz="1800" dirty="0"/>
              <a:t> </a:t>
            </a:r>
            <a:r>
              <a:rPr lang="en-US" sz="1800" dirty="0" err="1"/>
              <a:t>souvent</a:t>
            </a:r>
            <a:r>
              <a:rPr lang="en-US" sz="1800" dirty="0"/>
              <a:t> present.</a:t>
            </a:r>
          </a:p>
          <a:p>
            <a:r>
              <a:rPr lang="en-US" sz="1800" b="1" dirty="0"/>
              <a:t>Retour sur </a:t>
            </a:r>
            <a:r>
              <a:rPr lang="en-US" sz="1800" b="1" dirty="0" err="1"/>
              <a:t>investissement</a:t>
            </a:r>
            <a:r>
              <a:rPr lang="en-US" sz="1800" b="1" dirty="0"/>
              <a:t> </a:t>
            </a:r>
            <a:r>
              <a:rPr lang="en-US" sz="1800" b="1" dirty="0" err="1"/>
              <a:t>rapide</a:t>
            </a:r>
            <a:r>
              <a:rPr lang="en-US" sz="1800" b="1" dirty="0"/>
              <a:t> : 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fr-FR" sz="1600" dirty="0"/>
              <a:t>- Coût d’acquisition et d’intégration inexistant ou très faible pour les logiciels </a:t>
            </a:r>
            <a:r>
              <a:rPr lang="en-US" sz="1600" dirty="0" err="1"/>
              <a:t>libres</a:t>
            </a:r>
            <a:endParaRPr lang="en-US" sz="1600" dirty="0"/>
          </a:p>
          <a:p>
            <a:pPr marL="0" indent="0">
              <a:buNone/>
            </a:pPr>
            <a:r>
              <a:rPr lang="fr-FR" sz="1600" dirty="0"/>
              <a:t>	- Gains sur les coûts de traitement : mise a jour simplifiée, automatisation 	  	 		des traitements (importation, exportation, mise en ligne, …)</a:t>
            </a:r>
            <a:endParaRPr lang="en-US" sz="16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345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88F9B-24E0-498F-94A7-38664AD3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3 . </a:t>
            </a:r>
            <a:r>
              <a:rPr lang="en-US" b="1" dirty="0" err="1"/>
              <a:t>Inconvénients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4842D-C113-4E88-87CD-95916AE3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Performance : </a:t>
            </a:r>
            <a:r>
              <a:rPr lang="fr-FR" sz="1800" dirty="0"/>
              <a:t>Même le meilleur des CMS sera toujours plus lent qu’un site en HTML simple, ou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/>
              <a:t>        PHP/</a:t>
            </a:r>
            <a:r>
              <a:rPr lang="fr-FR" sz="1800" dirty="0" err="1"/>
              <a:t>aspnet</a:t>
            </a:r>
            <a:r>
              <a:rPr lang="fr-FR" sz="1800" dirty="0"/>
              <a:t> si un formulaire est requis.</a:t>
            </a:r>
          </a:p>
          <a:p>
            <a:r>
              <a:rPr lang="en-US" sz="1800" b="1" dirty="0" err="1"/>
              <a:t>Référencement</a:t>
            </a:r>
            <a:r>
              <a:rPr lang="en-US" sz="1800" b="1" dirty="0"/>
              <a:t> </a:t>
            </a:r>
            <a:r>
              <a:rPr lang="en-US" sz="1800" dirty="0"/>
              <a:t>: </a:t>
            </a:r>
            <a:r>
              <a:rPr lang="fr-FR" sz="1800" dirty="0"/>
              <a:t>Si certains CMS ont fait d’énormes progrès, la flexibilité pour le SEO n’est pas totale.</a:t>
            </a:r>
          </a:p>
          <a:p>
            <a:pPr>
              <a:lnSpc>
                <a:spcPct val="100000"/>
              </a:lnSpc>
            </a:pPr>
            <a:r>
              <a:rPr lang="en-US" sz="1800" b="1" dirty="0" err="1"/>
              <a:t>Flexibilité</a:t>
            </a:r>
            <a:r>
              <a:rPr lang="en-US" sz="1800" b="1" dirty="0"/>
              <a:t> :</a:t>
            </a:r>
            <a:r>
              <a:rPr lang="fr-FR" sz="1800" dirty="0"/>
              <a:t>Les CMS vous permettent de faire beaucoup de choses… mais pas tout. Il existe toujours une certaine limitation dans les </a:t>
            </a:r>
            <a:r>
              <a:rPr lang="en-US" sz="1800" dirty="0" err="1"/>
              <a:t>possibilités</a:t>
            </a:r>
            <a:r>
              <a:rPr lang="en-US" sz="1800" dirty="0"/>
              <a:t> de </a:t>
            </a:r>
            <a:r>
              <a:rPr lang="en-US" sz="1800" dirty="0" err="1"/>
              <a:t>personnalisation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/>
              <a:t>Maintenance et </a:t>
            </a:r>
            <a:r>
              <a:rPr lang="en-US" sz="1900" b="1" dirty="0" err="1"/>
              <a:t>stabilité</a:t>
            </a:r>
            <a:r>
              <a:rPr lang="en-US" sz="1900" b="1" dirty="0"/>
              <a:t> :</a:t>
            </a:r>
            <a:r>
              <a:rPr lang="fr-FR" sz="1800" dirty="0"/>
              <a:t>Un CMS est un programme complexe, qui est donc susceptible de connaître des      pannes. L’utilisation intensive de la base de données augmente cette probabilité. De ce fait, il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/>
              <a:t>      faut effectuer de nombreuses sauvegardes de la base de données, pour éviter des pertes. En cas 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/>
              <a:t>      panne de celle-ci, c’est tout le site qui est HS.</a:t>
            </a:r>
          </a:p>
          <a:p>
            <a:pPr marL="0" indent="0">
              <a:buNone/>
            </a:pPr>
            <a:r>
              <a:rPr lang="fr-FR" sz="1800" b="1" dirty="0"/>
              <a:t>Migration : </a:t>
            </a:r>
            <a:r>
              <a:rPr lang="fr-FR" sz="1800" dirty="0"/>
              <a:t>Un site sous CMS est plus compliqué à migrer qu’un simple </a:t>
            </a:r>
            <a:r>
              <a:rPr lang="en-US" sz="1800" dirty="0"/>
              <a:t>site </a:t>
            </a:r>
            <a:r>
              <a:rPr lang="en-US" sz="1800" dirty="0" err="1"/>
              <a:t>classique</a:t>
            </a:r>
            <a:r>
              <a:rPr lang="en-US" sz="1800" dirty="0"/>
              <a:t>.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300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C9F54-3DEE-4EB1-A6BC-6AC5CBDE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4 . </a:t>
            </a:r>
            <a:r>
              <a:rPr lang="en-US" b="1" dirty="0" err="1"/>
              <a:t>Quelques</a:t>
            </a:r>
            <a:r>
              <a:rPr lang="en-US" b="1" dirty="0"/>
              <a:t> CMS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F6035-E3A0-4971-9372-0DF387FC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fr-FR" dirty="0"/>
              <a:t>DRUPAL</a:t>
            </a:r>
          </a:p>
          <a:p>
            <a:pPr marL="457200" indent="-457200">
              <a:buFont typeface="+mj-lt"/>
              <a:buAutoNum type="alphaUcPeriod"/>
            </a:pPr>
            <a:r>
              <a:rPr lang="fr-FR" dirty="0"/>
              <a:t>DOTCLEAR</a:t>
            </a:r>
          </a:p>
          <a:p>
            <a:pPr marL="457200" indent="-457200">
              <a:buFont typeface="+mj-lt"/>
              <a:buAutoNum type="alphaUcPeriod"/>
            </a:pPr>
            <a:r>
              <a:rPr lang="fr-FR" dirty="0"/>
              <a:t>WORDPRESS</a:t>
            </a:r>
          </a:p>
          <a:p>
            <a:pPr marL="457200" indent="-457200">
              <a:buFont typeface="+mj-lt"/>
              <a:buAutoNum type="alphaUcPeriod"/>
            </a:pPr>
            <a:r>
              <a:rPr lang="fr-FR" dirty="0"/>
              <a:t>JOOMLA!</a:t>
            </a:r>
          </a:p>
          <a:p>
            <a:pPr marL="457200" indent="-457200">
              <a:buFont typeface="+mj-lt"/>
              <a:buAutoNum type="alphaUcPeriod"/>
            </a:pPr>
            <a:r>
              <a:rPr lang="fr-FR" dirty="0"/>
              <a:t>PRESTASHOP</a:t>
            </a:r>
          </a:p>
          <a:p>
            <a:pPr marL="457200" indent="-457200">
              <a:buFont typeface="+mj-lt"/>
              <a:buAutoNum type="alphaUcPeriod"/>
            </a:pPr>
            <a:r>
              <a:rPr lang="fr-FR" dirty="0"/>
              <a:t>……………..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8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382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Présentation sur CMS</vt:lpstr>
      <vt:lpstr>1 . Définition</vt:lpstr>
      <vt:lpstr>2 . Quelques Avantages / Fonctionnalités</vt:lpstr>
      <vt:lpstr>3 . Inconvénients</vt:lpstr>
      <vt:lpstr>4 . Quelques CMS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sur CMS</dc:title>
  <dc:creator>Achraf_Chaoub</dc:creator>
  <cp:lastModifiedBy>Achraf_Chaoub</cp:lastModifiedBy>
  <cp:revision>6</cp:revision>
  <dcterms:created xsi:type="dcterms:W3CDTF">2020-06-08T20:00:03Z</dcterms:created>
  <dcterms:modified xsi:type="dcterms:W3CDTF">2020-06-08T20:29:37Z</dcterms:modified>
</cp:coreProperties>
</file>