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 " initials="    " lastIdx="5" clrIdx="0"/>
  <p:cmAuthor id="1" name="Andrew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3847" autoAdjust="0"/>
  </p:normalViewPr>
  <p:slideViewPr>
    <p:cSldViewPr>
      <p:cViewPr>
        <p:scale>
          <a:sx n="28" d="100"/>
          <a:sy n="28" d="100"/>
        </p:scale>
        <p:origin x="944" y="-2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CF0-554F-4FD8-8D3A-BE6DD5EF2928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896B-3014-47EB-B1E2-406765939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896B-3014-47EB-B1E2-406765939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E75B-8B60-4EFF-A42A-35EA07CB5FB2}" type="datetimeFigureOut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ncbi.nlm.nih.gov/bioproject/473009" TargetMode="Externa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hyperlink" Target="http://doi.org/10.17605/OSF.IO/M4XEG" TargetMode="External"/><Relationship Id="rId10" Type="http://schemas.openxmlformats.org/officeDocument/2006/relationships/hyperlink" Target="https://github.com/ljcohen/RNAseq_15killif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Picture 4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400" y="4292600"/>
            <a:ext cx="12623800" cy="8737600"/>
          </a:xfrm>
          <a:prstGeom prst="rect">
            <a:avLst/>
          </a:prstGeom>
        </p:spPr>
      </p:pic>
      <p:pic>
        <p:nvPicPr>
          <p:cNvPr id="2" name="Picture 1" descr="Screen Shot 2018-06-27 at 3.4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4600"/>
            <a:ext cx="8246008" cy="11353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89758" y="29521428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3" name="TextBox 392"/>
          <p:cNvSpPr txBox="1"/>
          <p:nvPr/>
        </p:nvSpPr>
        <p:spPr>
          <a:xfrm>
            <a:off x="4038600" y="259842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76400" y="236220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0" name="TextBox 489"/>
          <p:cNvSpPr txBox="1"/>
          <p:nvPr/>
        </p:nvSpPr>
        <p:spPr>
          <a:xfrm>
            <a:off x="12148772" y="5797927"/>
            <a:ext cx="5359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Osmotic Challenge Experiment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865" y="4697105"/>
            <a:ext cx="46123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ABSTRACT:</a:t>
            </a:r>
            <a:endParaRPr lang="en-US" sz="75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63400" y="4800600"/>
            <a:ext cx="67179" cy="2069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81000" y="16687800"/>
            <a:ext cx="11277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To address comparative </a:t>
            </a:r>
            <a:r>
              <a:rPr lang="en-US" sz="3200" dirty="0">
                <a:sym typeface="Wingdings" pitchFamily="2" charset="2"/>
              </a:rPr>
              <a:t>physiology questions across </a:t>
            </a:r>
            <a:r>
              <a:rPr lang="en-US" sz="3200" dirty="0" smtClean="0">
                <a:sym typeface="Wingdings" pitchFamily="2" charset="2"/>
              </a:rPr>
              <a:t>species using transcriptomics, specifically: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3200" b="1" i="1" dirty="0" smtClean="0">
                <a:sym typeface="Wingdings" pitchFamily="2" charset="2"/>
              </a:rPr>
              <a:t>Is there evidence </a:t>
            </a:r>
            <a:r>
              <a:rPr lang="en-US" sz="3200" b="1" i="1" dirty="0">
                <a:sym typeface="Wingdings" pitchFamily="2" charset="2"/>
              </a:rPr>
              <a:t>of </a:t>
            </a:r>
            <a:r>
              <a:rPr lang="en-US" sz="3200" b="1" i="1" dirty="0" smtClean="0">
                <a:sym typeface="Wingdings" pitchFamily="2" charset="2"/>
              </a:rPr>
              <a:t>parallel or divergent </a:t>
            </a:r>
            <a:r>
              <a:rPr lang="en-US" sz="3200" b="1" i="1" dirty="0" err="1" smtClean="0">
                <a:sym typeface="Wingdings" pitchFamily="2" charset="2"/>
              </a:rPr>
              <a:t>osmoregulatory</a:t>
            </a:r>
            <a:r>
              <a:rPr lang="en-US" sz="3200" b="1" i="1" dirty="0" smtClean="0">
                <a:sym typeface="Wingdings" pitchFamily="2" charset="2"/>
              </a:rPr>
              <a:t> evolution in this system? </a:t>
            </a:r>
          </a:p>
          <a:p>
            <a:endParaRPr lang="en-US" sz="2000" b="1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Build </a:t>
            </a:r>
            <a:r>
              <a:rPr lang="en-US" sz="3200" dirty="0">
                <a:sym typeface="Wingdings" pitchFamily="2" charset="2"/>
              </a:rPr>
              <a:t>reference </a:t>
            </a:r>
            <a:r>
              <a:rPr lang="en-US" sz="3200" dirty="0" smtClean="0">
                <a:sym typeface="Wingdings" pitchFamily="2" charset="2"/>
              </a:rPr>
              <a:t>transcriptomes and reproducible infrastructure for analyzing </a:t>
            </a:r>
            <a:r>
              <a:rPr lang="en-US" sz="3200" dirty="0" err="1" smtClean="0">
                <a:sym typeface="Wingdings" pitchFamily="2" charset="2"/>
              </a:rPr>
              <a:t>RNAseq</a:t>
            </a:r>
            <a:r>
              <a:rPr lang="en-US" sz="3200" dirty="0" smtClean="0">
                <a:sym typeface="Wingdings" pitchFamily="2" charset="2"/>
              </a:rPr>
              <a:t> data across multiple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What </a:t>
            </a:r>
            <a:r>
              <a:rPr lang="en-US" sz="3200" dirty="0">
                <a:sym typeface="Wingdings" pitchFamily="2" charset="2"/>
              </a:rPr>
              <a:t>are </a:t>
            </a:r>
            <a:r>
              <a:rPr lang="en-US" sz="3200" dirty="0" smtClean="0">
                <a:sym typeface="Wingdings" pitchFamily="2" charset="2"/>
              </a:rPr>
              <a:t>the “apples-to-apples” </a:t>
            </a:r>
            <a:r>
              <a:rPr lang="en-US" sz="3200" dirty="0">
                <a:sym typeface="Wingdings" pitchFamily="2" charset="2"/>
              </a:rPr>
              <a:t>orthologous comparisons?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Test hypotheses for gene expression patterns across clades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111614" y="4620905"/>
            <a:ext cx="455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METHODS:</a:t>
            </a:r>
            <a:endParaRPr lang="en-US" sz="7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39478" y="15544800"/>
            <a:ext cx="51469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OBJECTIVES: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2407565" y="12240905"/>
            <a:ext cx="125098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TRANSCRIPTOME ASSEMBLIES:</a:t>
            </a:r>
            <a:endParaRPr lang="en-US" sz="75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43891200" cy="4648200"/>
            <a:chOff x="0" y="37870"/>
            <a:chExt cx="43891200" cy="4648200"/>
          </a:xfrm>
        </p:grpSpPr>
        <p:sp>
          <p:nvSpPr>
            <p:cNvPr id="4" name="Rectangle 3"/>
            <p:cNvSpPr/>
            <p:nvPr/>
          </p:nvSpPr>
          <p:spPr>
            <a:xfrm>
              <a:off x="0" y="37870"/>
              <a:ext cx="43891200" cy="464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2624" y="2817425"/>
              <a:ext cx="2049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Lisa K. Johnson</a:t>
              </a:r>
              <a:r>
                <a:rPr lang="en-US" sz="5400" baseline="30000" dirty="0" smtClean="0">
                  <a:solidFill>
                    <a:schemeClr val="bg1"/>
                  </a:solidFill>
                </a:rPr>
                <a:t>1,2,3*</a:t>
              </a:r>
              <a:r>
                <a:rPr lang="en-US" sz="5400" dirty="0" smtClean="0">
                  <a:solidFill>
                    <a:schemeClr val="bg1"/>
                  </a:solidFill>
                </a:rPr>
                <a:t> and Andrew Whitehead</a:t>
              </a:r>
              <a:r>
                <a:rPr lang="en-US" sz="5400" baseline="30000" dirty="0">
                  <a:solidFill>
                    <a:schemeClr val="bg1"/>
                  </a:solidFill>
                </a:rPr>
                <a:t>3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924800" y="3494782"/>
              <a:ext cx="2819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1</a:t>
              </a:r>
              <a:r>
                <a:rPr lang="en-US" sz="3200" dirty="0" smtClean="0">
                  <a:solidFill>
                    <a:schemeClr val="bg1"/>
                  </a:solidFill>
                </a:rPr>
                <a:t>School of Veterinary Medicine,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2 </a:t>
              </a:r>
              <a:r>
                <a:rPr lang="en-US" sz="3200" dirty="0" smtClean="0">
                  <a:solidFill>
                    <a:schemeClr val="bg1"/>
                  </a:solidFill>
                </a:rPr>
                <a:t>Molecular, Cellular, </a:t>
              </a:r>
              <a:r>
                <a:rPr lang="en-US" sz="3200" dirty="0">
                  <a:solidFill>
                    <a:schemeClr val="bg1"/>
                  </a:solidFill>
                </a:rPr>
                <a:t>Integrative Physiology Graduate </a:t>
              </a:r>
              <a:r>
                <a:rPr lang="en-US" sz="3200" dirty="0" smtClean="0">
                  <a:solidFill>
                    <a:schemeClr val="bg1"/>
                  </a:solidFill>
                </a:rPr>
                <a:t>Group,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</a:rPr>
                <a:t>Department of Environmental </a:t>
              </a:r>
              <a:r>
                <a:rPr lang="en-US" sz="3200" dirty="0" smtClean="0">
                  <a:solidFill>
                    <a:schemeClr val="bg1"/>
                  </a:solidFill>
                </a:rPr>
                <a:t>Toxicology, University </a:t>
              </a:r>
              <a:r>
                <a:rPr lang="en-US" sz="3200" dirty="0">
                  <a:solidFill>
                    <a:schemeClr val="bg1"/>
                  </a:solidFill>
                </a:rPr>
                <a:t>of California </a:t>
              </a:r>
              <a:r>
                <a:rPr lang="en-US" sz="3200" dirty="0" smtClean="0">
                  <a:solidFill>
                    <a:schemeClr val="bg1"/>
                  </a:solidFill>
                </a:rPr>
                <a:t>Davis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* Email: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ljcohen@ucdavis.edu</a:t>
              </a:r>
              <a:r>
                <a:rPr lang="en-US" sz="3200" dirty="0" smtClean="0">
                  <a:solidFill>
                    <a:schemeClr val="bg1"/>
                  </a:solidFill>
                </a:rPr>
                <a:t>              @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monsterbashseq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8" name="Picture 2" descr="C:\Users\awhitehe\Pictures\UC Davis expanded_logo_4_gold-II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75563"/>
              <a:ext cx="5584605" cy="14485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6758" y="228600"/>
              <a:ext cx="4083778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De novo</a:t>
              </a:r>
              <a:r>
                <a:rPr lang="en-US" b="1" dirty="0" smtClean="0">
                  <a:solidFill>
                    <a:schemeClr val="bg1"/>
                  </a:solidFill>
                </a:rPr>
                <a:t> assemblies, annotations, and gene expression profiling of gill epithelium from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 species of </a:t>
              </a:r>
              <a:r>
                <a:rPr lang="en-US" b="1" i="1" dirty="0" err="1" smtClean="0">
                  <a:solidFill>
                    <a:schemeClr val="bg1"/>
                  </a:solidFill>
                </a:rPr>
                <a:t>Fundulus</a:t>
              </a:r>
              <a:r>
                <a:rPr lang="en-US" b="1" dirty="0" smtClean="0">
                  <a:solidFill>
                    <a:schemeClr val="bg1"/>
                  </a:solidFill>
                </a:rPr>
                <a:t> killifish in response to salinity change.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381000" y="6019800"/>
            <a:ext cx="11125202" cy="944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Estuaries are characterized by periodic fluxes in salinity. Many species of North American killifish (</a:t>
            </a:r>
            <a:r>
              <a:rPr lang="en-US" sz="3200" i="1" dirty="0" err="1"/>
              <a:t>Fundulus</a:t>
            </a:r>
            <a:r>
              <a:rPr lang="en-US" sz="3200" dirty="0"/>
              <a:t>) are estuarine specialists and harbor </a:t>
            </a:r>
            <a:r>
              <a:rPr lang="en-US" sz="3200" dirty="0" err="1"/>
              <a:t>euryhaline</a:t>
            </a:r>
            <a:r>
              <a:rPr lang="en-US" sz="3200" dirty="0"/>
              <a:t> phenotypes. Three clades within </a:t>
            </a:r>
            <a:r>
              <a:rPr lang="en-US" sz="3200" i="1" dirty="0" err="1"/>
              <a:t>Fundulus</a:t>
            </a:r>
            <a:r>
              <a:rPr lang="en-US" sz="3200" dirty="0"/>
              <a:t> independently radiated into freshwater environments and have lost their abilities to tolerate high salinity. We use </a:t>
            </a:r>
            <a:r>
              <a:rPr lang="en-US" sz="3200" i="1" dirty="0" err="1"/>
              <a:t>Fundulus</a:t>
            </a:r>
            <a:r>
              <a:rPr lang="en-US" sz="3200" dirty="0"/>
              <a:t> as a comparative model system for studying the physiological and genetic mechanisms that diverge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species. We examined </a:t>
            </a:r>
            <a:r>
              <a:rPr lang="en-US" sz="3200" dirty="0" smtClean="0"/>
              <a:t>16 </a:t>
            </a:r>
            <a:r>
              <a:rPr lang="en-US" sz="3200" dirty="0"/>
              <a:t>estuarine and freshwater species with representation from each of three clades. Fish from all species were acclimated to either brackish </a:t>
            </a:r>
            <a:r>
              <a:rPr lang="en-US" sz="3200" dirty="0" smtClean="0"/>
              <a:t>or </a:t>
            </a:r>
            <a:r>
              <a:rPr lang="en-US" sz="3200" dirty="0"/>
              <a:t>fresh water then exposed to an acute brackish water challenge. Gill transcriptome data were collected. To enable multi-species comparisons, reference transcriptome assemblies were generated </a:t>
            </a:r>
            <a:r>
              <a:rPr lang="en-US" sz="3200" i="1" dirty="0"/>
              <a:t>de novo </a:t>
            </a:r>
            <a:r>
              <a:rPr lang="en-US" sz="3200" dirty="0"/>
              <a:t>for each species then used to analyze transcriptional responses to salinity change by clade and physiology. We find differences in the gene expression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species, some of which are shared across clades, implicating molecular mechanisms that contribute to divergent </a:t>
            </a:r>
            <a:r>
              <a:rPr lang="en-US" sz="3200" dirty="0" err="1"/>
              <a:t>osmoregulatory</a:t>
            </a:r>
            <a:r>
              <a:rPr lang="en-US" sz="3200" dirty="0"/>
              <a:t> physiologies.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75315"/>
              </p:ext>
            </p:extLst>
          </p:nvPr>
        </p:nvGraphicFramePr>
        <p:xfrm>
          <a:off x="12416414" y="13519660"/>
          <a:ext cx="24159586" cy="123883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35963"/>
                <a:gridCol w="2553772"/>
                <a:gridCol w="1008068"/>
                <a:gridCol w="1239751"/>
                <a:gridCol w="2792520"/>
                <a:gridCol w="2481500"/>
                <a:gridCol w="2760452"/>
                <a:gridCol w="2284953"/>
                <a:gridCol w="2366733"/>
                <a:gridCol w="2635874"/>
              </a:tblGrid>
              <a:tr h="199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Species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Native</a:t>
                      </a:r>
                    </a:p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Physiology</a:t>
                      </a:r>
                    </a:p>
                    <a:p>
                      <a:pPr marL="0" marR="0" indent="0" algn="ctr" defTabSz="4389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BW = Brackish Water</a:t>
                      </a:r>
                    </a:p>
                    <a:p>
                      <a:pPr marL="0" marR="0" indent="0" algn="ctr" defTabSz="438912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FW = Freshwater 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Helvetica Neue" charset="0"/>
                        </a:rPr>
                        <a:t>M = Marine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Clade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Quality Trimmed </a:t>
                      </a:r>
                    </a:p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(Q&gt;2) </a:t>
                      </a:r>
                      <a:r>
                        <a:rPr lang="en-US" sz="3200" b="1" u="none" strike="noStrike" dirty="0">
                          <a:effectLst/>
                        </a:rPr>
                        <a:t>Reads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% Kept After </a:t>
                      </a:r>
                      <a:r>
                        <a:rPr lang="en-US" sz="3200" b="1" u="none" strike="noStrike" dirty="0" err="1">
                          <a:effectLst/>
                        </a:rPr>
                        <a:t>Diginorm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Trinity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Annotated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Unique 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3200" b="1" i="1" u="none" strike="noStrike" baseline="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undulus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heteroclitus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3200" b="1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RefSeq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Adenia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xenica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250,627,759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24.8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362,783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148,980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50,123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21,806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catanatus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328,807,408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21.6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405,866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164,596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47,298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22,435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chrysotus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>
                          <a:effectLst/>
                        </a:rPr>
                        <a:t>258,850,289</a:t>
                      </a:r>
                      <a:endParaRPr lang="cs-CZ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25.6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>
                          <a:effectLst/>
                        </a:rPr>
                        <a:t>396,400</a:t>
                      </a:r>
                      <a:endParaRPr lang="uk-UA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155,206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46,327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22,455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diaphanus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137,246,213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34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384,218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128,323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42,877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grandis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467,432,867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23.2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809,060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234,074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63,741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24,275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 smtClean="0">
                          <a:effectLst/>
                        </a:rPr>
                        <a:t>heteroclitus</a:t>
                      </a:r>
                      <a:r>
                        <a:rPr lang="en-US" sz="3200" i="1" u="none" strike="noStrike" dirty="0" smtClean="0">
                          <a:effectLst/>
                        </a:rPr>
                        <a:t> </a:t>
                      </a:r>
                      <a:r>
                        <a:rPr lang="en-US" sz="3200" i="0" u="none" strike="noStrike" dirty="0" smtClean="0">
                          <a:effectLst/>
                        </a:rPr>
                        <a:t>1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319,925,008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24.8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592,419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188,268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54,653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22,849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 smtClean="0">
                          <a:effectLst/>
                        </a:rPr>
                        <a:t>heteroclitus</a:t>
                      </a:r>
                      <a:r>
                        <a:rPr lang="en-US" sz="3200" i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3200" i="0" u="none" strike="noStrike" baseline="0" dirty="0" smtClean="0">
                          <a:effectLst/>
                        </a:rPr>
                        <a:t>2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275,951,932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28.2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668,487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186,798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dirty="0" smtClean="0"/>
                        <a:t>54,253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22,994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349,630,701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21.6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416,299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167,061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</a:t>
                      </a:r>
                      <a:r>
                        <a:rPr lang="cs-CZ" sz="3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884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22,530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nottii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46,463,472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159,771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69,247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30,427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18,280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olivaceus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202,133,952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27.8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350,265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134,207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42,1</a:t>
                      </a:r>
                      <a:r>
                        <a:rPr lang="fi-FI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94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21,600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parvapinis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184,254,591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27.5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352,346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126,200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dirty="0" smtClean="0"/>
                        <a:t>46,368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20,647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rathbuni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348,759,075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22.7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>
                          <a:effectLst/>
                        </a:rPr>
                        <a:t>501,222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176,367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48,801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22,718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sciadicus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101,937,160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37.2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241,279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98,332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36,027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20,382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similis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207,444,577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30.5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520,319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154,675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48,509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22,338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zebrinus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98,327,251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36.6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266,978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102,046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37,405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20,439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goodei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219,175,639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 dirty="0">
                          <a:effectLst/>
                        </a:rPr>
                        <a:t>385,476</a:t>
                      </a:r>
                      <a:endParaRPr lang="uk-U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138,485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46,599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22,631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parva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255,219,214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409,543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145,529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46,914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" name="TextBox 438"/>
          <p:cNvSpPr txBox="1"/>
          <p:nvPr/>
        </p:nvSpPr>
        <p:spPr>
          <a:xfrm>
            <a:off x="21461666" y="26180789"/>
            <a:ext cx="47570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SUMMARY:</a:t>
            </a:r>
            <a:endParaRPr lang="en-US" sz="75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21404442" y="27051000"/>
            <a:ext cx="84927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Reference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 and annotations for gill from 16 species of </a:t>
            </a:r>
            <a:r>
              <a:rPr lang="en-US" sz="3000" i="1" dirty="0" err="1" smtClean="0">
                <a:sym typeface="Wingdings" pitchFamily="2" charset="2"/>
              </a:rPr>
              <a:t>Fundulus</a:t>
            </a:r>
            <a:r>
              <a:rPr lang="en-US" sz="3000" dirty="0" smtClean="0">
                <a:sym typeface="Wingdings" pitchFamily="2" charset="2"/>
              </a:rPr>
              <a:t> killifish were generated and are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53K genes x 16 species expression quantification table will be used for analysis of patterns across clades for the osmotic challenge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Reproducible, automated scripts are available to generate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assemblies, annotations, and merge gene expression tables across species.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468599" y="8153400"/>
            <a:ext cx="6154839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Individuals from each species were randomly divided and acclimated to either 0.2 </a:t>
            </a:r>
            <a:r>
              <a:rPr lang="en-US" sz="3000" dirty="0" err="1" smtClean="0"/>
              <a:t>ppt</a:t>
            </a:r>
            <a:r>
              <a:rPr lang="en-US" sz="3000" dirty="0" smtClean="0"/>
              <a:t> or 15 </a:t>
            </a:r>
            <a:r>
              <a:rPr lang="en-US" sz="3000" dirty="0" err="1" smtClean="0"/>
              <a:t>ppt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Gill epithelium was preserved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err="1"/>
              <a:t>polyA</a:t>
            </a:r>
            <a:r>
              <a:rPr lang="en-US" sz="3000" dirty="0"/>
              <a:t>+ libraries </a:t>
            </a:r>
            <a:r>
              <a:rPr lang="en-US" sz="3000" dirty="0" smtClean="0"/>
              <a:t>were prepared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Illumina </a:t>
            </a:r>
            <a:r>
              <a:rPr lang="en-US" sz="3000" dirty="0" err="1" smtClean="0"/>
              <a:t>HiSeq</a:t>
            </a:r>
            <a:r>
              <a:rPr lang="en-US" sz="3000" dirty="0" smtClean="0"/>
              <a:t> 2000 PE x 100 RNA sequencing </a:t>
            </a:r>
            <a:endParaRPr lang="en-US" sz="3000" dirty="0"/>
          </a:p>
        </p:txBody>
      </p:sp>
      <p:sp>
        <p:nvSpPr>
          <p:cNvPr id="239" name="Rectangle 238"/>
          <p:cNvSpPr/>
          <p:nvPr/>
        </p:nvSpPr>
        <p:spPr>
          <a:xfrm>
            <a:off x="7543581" y="21717000"/>
            <a:ext cx="4496019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Phylogenetic relationships and osmotic physiologies in the genus </a:t>
            </a:r>
            <a:r>
              <a:rPr lang="en-US" sz="3000" i="1" dirty="0" err="1" smtClean="0"/>
              <a:t>Fundulus</a:t>
            </a:r>
            <a:r>
              <a:rPr lang="en-US" sz="3000" dirty="0"/>
              <a:t>: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Three independent </a:t>
            </a:r>
            <a:r>
              <a:rPr lang="en-US" sz="3000" dirty="0"/>
              <a:t>radiations </a:t>
            </a:r>
            <a:r>
              <a:rPr lang="en-US" sz="3000" dirty="0" smtClean="0"/>
              <a:t>into freshwater are highlighted with red clade branches.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Whitehead, A. 2010. The evolutionary radiation of diverse osmotolerant physiologies in killifish (</a:t>
            </a: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 smtClean="0"/>
              <a:t>SP.). </a:t>
            </a:r>
            <a:r>
              <a:rPr lang="nb-NO" sz="3000" i="1" dirty="0"/>
              <a:t>Evolution</a:t>
            </a:r>
            <a:r>
              <a:rPr lang="nb-NO" sz="3000" dirty="0"/>
              <a:t>. 64, 2070–2085.</a:t>
            </a:r>
            <a:endParaRPr lang="en-US" sz="3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770754" y="9982200"/>
            <a:ext cx="9780311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Quantification by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(salmon v0.9.1)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Expression summary by Trinity ‘gene’ (</a:t>
            </a:r>
            <a:r>
              <a:rPr lang="en-US" sz="3000" dirty="0" err="1" smtClean="0"/>
              <a:t>tximport</a:t>
            </a:r>
            <a:r>
              <a:rPr lang="en-US" sz="3000" dirty="0" smtClean="0"/>
              <a:t> </a:t>
            </a:r>
            <a:r>
              <a:rPr lang="hr-HR" sz="3000" dirty="0"/>
              <a:t>1.6.0</a:t>
            </a:r>
            <a:r>
              <a:rPr lang="en-US" sz="3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One </a:t>
            </a:r>
            <a:r>
              <a:rPr lang="en-US" sz="3000" dirty="0"/>
              <a:t>annotation per </a:t>
            </a:r>
            <a:r>
              <a:rPr lang="en-US" sz="3000" dirty="0" err="1"/>
              <a:t>contig</a:t>
            </a:r>
            <a:r>
              <a:rPr lang="en-US" sz="3000" dirty="0"/>
              <a:t>, lowest </a:t>
            </a:r>
            <a:r>
              <a:rPr lang="en-US" sz="3000" dirty="0" smtClean="0"/>
              <a:t>E-value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Representative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per gene, longest annotation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Filtered </a:t>
            </a:r>
            <a:r>
              <a:rPr lang="en-US" sz="3000" dirty="0"/>
              <a:t>by expression, </a:t>
            </a:r>
            <a:r>
              <a:rPr lang="en-US" sz="3000" dirty="0" smtClean="0"/>
              <a:t>at least one sample &gt; 5 counts </a:t>
            </a:r>
            <a:endParaRPr lang="en-US" sz="3000" dirty="0"/>
          </a:p>
        </p:txBody>
      </p:sp>
      <p:pic>
        <p:nvPicPr>
          <p:cNvPr id="218" name="Picture 217" descr="Fheteroclitus2.ps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8600" y="1767430"/>
            <a:ext cx="3886200" cy="2347370"/>
          </a:xfrm>
          <a:prstGeom prst="rect">
            <a:avLst/>
          </a:prstGeom>
          <a:effectLst>
            <a:outerShdw blurRad="50800" dist="38100" dir="13320000" algn="tl" rotWithShape="0">
              <a:schemeClr val="bg1">
                <a:alpha val="11000"/>
              </a:scheme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36653147" y="12954000"/>
            <a:ext cx="5816376" cy="13451854"/>
            <a:chOff x="36931824" y="12550929"/>
            <a:chExt cx="5816376" cy="13451854"/>
          </a:xfrm>
        </p:grpSpPr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6" t="38619" b="39078"/>
            <a:stretch/>
          </p:blipFill>
          <p:spPr>
            <a:xfrm>
              <a:off x="36931824" y="12550929"/>
              <a:ext cx="3799569" cy="24873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03" r="24338" b="3824"/>
            <a:stretch/>
          </p:blipFill>
          <p:spPr>
            <a:xfrm>
              <a:off x="36931824" y="14913129"/>
              <a:ext cx="5543439" cy="110896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2214800" y="19583400"/>
              <a:ext cx="533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81" y="3772500"/>
            <a:ext cx="978691" cy="978691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36195000" y="5385137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PCA of expression </a:t>
            </a:r>
            <a:r>
              <a:rPr lang="en-US" sz="3000" smtClean="0"/>
              <a:t>in 53K genes </a:t>
            </a:r>
            <a:r>
              <a:rPr lang="en-US" sz="3000" dirty="0" smtClean="0"/>
              <a:t>x 16 species indicate trends across clades 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35268" y="29565600"/>
            <a:ext cx="96617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ACKNOWLEDGEMENTS:</a:t>
            </a:r>
            <a:endParaRPr lang="en-US" sz="7500" b="1" dirty="0"/>
          </a:p>
        </p:txBody>
      </p:sp>
      <p:sp>
        <p:nvSpPr>
          <p:cNvPr id="19" name="Rectangle 18"/>
          <p:cNvSpPr/>
          <p:nvPr/>
        </p:nvSpPr>
        <p:spPr>
          <a:xfrm>
            <a:off x="30348586" y="30708600"/>
            <a:ext cx="1316161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ym typeface="Wingdings" pitchFamily="2" charset="2"/>
              </a:rPr>
              <a:t>Reid </a:t>
            </a:r>
            <a:r>
              <a:rPr lang="en-US" sz="3000" dirty="0">
                <a:sym typeface="Wingdings" pitchFamily="2" charset="2"/>
              </a:rPr>
              <a:t>Brennan performed the </a:t>
            </a:r>
            <a:r>
              <a:rPr lang="en-US" sz="3000" dirty="0" smtClean="0">
                <a:sym typeface="Wingdings" pitchFamily="2" charset="2"/>
              </a:rPr>
              <a:t>osmotic challenge experiment. Jen Roach prepared the </a:t>
            </a:r>
            <a:r>
              <a:rPr lang="en-US" sz="3000" dirty="0" err="1" smtClean="0">
                <a:sym typeface="Wingdings" pitchFamily="2" charset="2"/>
              </a:rPr>
              <a:t>RNAseq</a:t>
            </a:r>
            <a:r>
              <a:rPr lang="en-US" sz="3000" dirty="0" smtClean="0">
                <a:sym typeface="Wingdings" pitchFamily="2" charset="2"/>
              </a:rPr>
              <a:t> libraries. Thank you to Noah Reid and Titus Brown for guidance</a:t>
            </a:r>
            <a:r>
              <a:rPr lang="en-US" sz="3000" dirty="0">
                <a:sym typeface="Wingdings" pitchFamily="2" charset="2"/>
              </a:rPr>
              <a:t> </a:t>
            </a:r>
            <a:r>
              <a:rPr lang="en-US" sz="3000" dirty="0" smtClean="0">
                <a:sym typeface="Wingdings" pitchFamily="2" charset="2"/>
              </a:rPr>
              <a:t>and assistance with data analysis. </a:t>
            </a:r>
            <a:r>
              <a:rPr lang="en-US" sz="3000" dirty="0">
                <a:sym typeface="Wingdings" pitchFamily="2" charset="2"/>
              </a:rPr>
              <a:t>Thanks to </a:t>
            </a:r>
            <a:r>
              <a:rPr lang="en-US" sz="3000" dirty="0" smtClean="0">
                <a:sym typeface="Wingdings" pitchFamily="2" charset="2"/>
              </a:rPr>
              <a:t>the </a:t>
            </a:r>
            <a:r>
              <a:rPr lang="en-US" sz="3000" dirty="0">
                <a:sym typeface="Wingdings" pitchFamily="2" charset="2"/>
              </a:rPr>
              <a:t>DIB lab and Whitehead lab members at UC Davis </a:t>
            </a:r>
            <a:r>
              <a:rPr lang="en-US" sz="3000" dirty="0" smtClean="0">
                <a:sym typeface="Wingdings" pitchFamily="2" charset="2"/>
              </a:rPr>
              <a:t>for helpful discussions. </a:t>
            </a:r>
            <a:endParaRPr lang="en-US" sz="3000" dirty="0">
              <a:sym typeface="Wingdings" pitchFamily="2" charset="2"/>
            </a:endParaRPr>
          </a:p>
          <a:p>
            <a:endParaRPr lang="en-US" sz="1000" b="1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0206116" y="27508200"/>
            <a:ext cx="122946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/>
              <a:t>Multispecies Osmotic Transcriptome Sequencing Project (FMOTSP</a:t>
            </a:r>
            <a:r>
              <a:rPr lang="en-US" sz="3000" dirty="0" smtClean="0"/>
              <a:t>): </a:t>
            </a:r>
            <a:r>
              <a:rPr lang="en-US" sz="3000" dirty="0" smtClean="0">
                <a:hlinkClick r:id="rId9"/>
              </a:rPr>
              <a:t>http</a:t>
            </a:r>
            <a:r>
              <a:rPr lang="en-US" sz="3000" dirty="0">
                <a:hlinkClick r:id="rId9"/>
              </a:rPr>
              <a:t>://doi.org/10.17605/OSF.IO/M4XEG</a:t>
            </a:r>
            <a:r>
              <a:rPr lang="en-US" sz="3000" dirty="0"/>
              <a:t> 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Analysis scripts</a:t>
            </a:r>
            <a:r>
              <a:rPr lang="en-US" sz="3000" dirty="0"/>
              <a:t>: </a:t>
            </a:r>
            <a:r>
              <a:rPr lang="en-US" sz="3000" dirty="0">
                <a:hlinkClick r:id="rId10"/>
              </a:rPr>
              <a:t>https://</a:t>
            </a:r>
            <a:r>
              <a:rPr lang="en-US" sz="3000" dirty="0" smtClean="0">
                <a:hlinkClick r:id="rId10"/>
              </a:rPr>
              <a:t>github.com/ljcohen/RNAseq_15killifish</a:t>
            </a:r>
            <a:r>
              <a:rPr lang="en-US" sz="3000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Raw data: </a:t>
            </a:r>
            <a:r>
              <a:rPr lang="en-US" sz="3000" dirty="0" smtClean="0">
                <a:hlinkClick r:id="rId11"/>
              </a:rPr>
              <a:t>https</a:t>
            </a:r>
            <a:r>
              <a:rPr lang="en-US" sz="3000" dirty="0">
                <a:hlinkClick r:id="rId11"/>
              </a:rPr>
              <a:t>://</a:t>
            </a:r>
            <a:r>
              <a:rPr lang="en-US" sz="3000" dirty="0" smtClean="0">
                <a:hlinkClick r:id="rId11"/>
              </a:rPr>
              <a:t>www.ncbi.nlm.nih.gov/bioproject/473009</a:t>
            </a:r>
            <a:r>
              <a:rPr lang="en-US" sz="3000" dirty="0" smtClean="0"/>
              <a:t> </a:t>
            </a:r>
          </a:p>
          <a:p>
            <a:endParaRPr lang="en-US" sz="3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251400" y="26153477"/>
            <a:ext cx="25276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DATA:</a:t>
            </a:r>
            <a:endParaRPr lang="en-US" sz="75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3035147" y="6781800"/>
            <a:ext cx="2281053" cy="5064115"/>
            <a:chOff x="12377373" y="6606024"/>
            <a:chExt cx="2281053" cy="5064115"/>
          </a:xfrm>
        </p:grpSpPr>
        <p:grpSp>
          <p:nvGrpSpPr>
            <p:cNvPr id="153" name="Group 152"/>
            <p:cNvGrpSpPr/>
            <p:nvPr/>
          </p:nvGrpSpPr>
          <p:grpSpPr>
            <a:xfrm>
              <a:off x="12377373" y="6606024"/>
              <a:ext cx="2281053" cy="5064115"/>
              <a:chOff x="1323462" y="792546"/>
              <a:chExt cx="2478155" cy="5859633"/>
            </a:xfrm>
          </p:grpSpPr>
          <p:sp>
            <p:nvSpPr>
              <p:cNvPr id="168" name="Can 167"/>
              <p:cNvSpPr/>
              <p:nvPr/>
            </p:nvSpPr>
            <p:spPr>
              <a:xfrm>
                <a:off x="1323462" y="792546"/>
                <a:ext cx="2478155" cy="2865568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9000">
                    <a:schemeClr val="accent1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an 189"/>
              <p:cNvSpPr/>
              <p:nvPr/>
            </p:nvSpPr>
            <p:spPr>
              <a:xfrm>
                <a:off x="1323462" y="3786612"/>
                <a:ext cx="2478155" cy="2865567"/>
              </a:xfrm>
              <a:prstGeom prst="can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54000">
                    <a:schemeClr val="accent1">
                      <a:lumMod val="40000"/>
                      <a:lumOff val="6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 descr="normal_ian-symbol-fundulus-heteroclitus-male (1)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856" y="4597992"/>
                <a:ext cx="991263" cy="473328"/>
              </a:xfrm>
              <a:prstGeom prst="rect">
                <a:avLst/>
              </a:prstGeom>
            </p:spPr>
          </p:pic>
          <p:pic>
            <p:nvPicPr>
              <p:cNvPr id="204" name="Picture 203" descr="normal_ian-symbol-fundulus-heteroclitus-male (1)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206" y="5128806"/>
                <a:ext cx="991263" cy="473328"/>
              </a:xfrm>
              <a:prstGeom prst="rect">
                <a:avLst/>
              </a:prstGeom>
            </p:spPr>
          </p:pic>
          <p:pic>
            <p:nvPicPr>
              <p:cNvPr id="205" name="Picture 204" descr="normal_ian-symbol-fundulus-heteroclitus-male (1)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1362" y="5714180"/>
                <a:ext cx="991263" cy="473328"/>
              </a:xfrm>
              <a:prstGeom prst="rect">
                <a:avLst/>
              </a:prstGeom>
            </p:spPr>
          </p:pic>
          <p:sp>
            <p:nvSpPr>
              <p:cNvPr id="206" name="TextBox 205"/>
              <p:cNvSpPr txBox="1"/>
              <p:nvPr/>
            </p:nvSpPr>
            <p:spPr>
              <a:xfrm>
                <a:off x="2045489" y="824398"/>
                <a:ext cx="1176638" cy="53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0.2 </a:t>
                </a:r>
                <a:r>
                  <a:rPr lang="en-US" sz="2400" b="1" dirty="0" err="1" smtClean="0"/>
                  <a:t>ppt</a:t>
                </a:r>
                <a:endParaRPr lang="en-US" sz="2400" b="1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051522" y="3792435"/>
                <a:ext cx="1087821" cy="53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15 </a:t>
                </a:r>
                <a:r>
                  <a:rPr lang="en-US" sz="2400" b="1" dirty="0" err="1" smtClean="0"/>
                  <a:t>ppt</a:t>
                </a:r>
                <a:endParaRPr lang="en-US" sz="2400" b="1" dirty="0"/>
              </a:p>
            </p:txBody>
          </p:sp>
        </p:grpSp>
        <p:pic>
          <p:nvPicPr>
            <p:cNvPr id="281" name="Picture 280" descr="normal_ian-symbol-fundulus-heteroclitus-male (1)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4158" y="7323314"/>
              <a:ext cx="912422" cy="409068"/>
            </a:xfrm>
            <a:prstGeom prst="rect">
              <a:avLst/>
            </a:prstGeom>
          </p:spPr>
        </p:pic>
        <p:pic>
          <p:nvPicPr>
            <p:cNvPr id="304" name="Picture 303" descr="normal_ian-symbol-fundulus-heteroclitus-male (1)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8591" y="7782064"/>
              <a:ext cx="912422" cy="409068"/>
            </a:xfrm>
            <a:prstGeom prst="rect">
              <a:avLst/>
            </a:prstGeom>
          </p:spPr>
        </p:pic>
        <p:pic>
          <p:nvPicPr>
            <p:cNvPr id="305" name="Picture 304" descr="normal_ian-symbol-fundulus-heteroclitus-male (1)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5964" y="8287966"/>
              <a:ext cx="912422" cy="409068"/>
            </a:xfrm>
            <a:prstGeom prst="rect">
              <a:avLst/>
            </a:prstGeom>
          </p:spPr>
        </p:pic>
      </p:grpSp>
      <p:grpSp>
        <p:nvGrpSpPr>
          <p:cNvPr id="468" name="Group 467"/>
          <p:cNvGrpSpPr/>
          <p:nvPr/>
        </p:nvGrpSpPr>
        <p:grpSpPr>
          <a:xfrm>
            <a:off x="12192000" y="25987648"/>
            <a:ext cx="8599114" cy="6397352"/>
            <a:chOff x="12085017" y="25908000"/>
            <a:chExt cx="8599114" cy="6397352"/>
          </a:xfrm>
        </p:grpSpPr>
        <p:sp>
          <p:nvSpPr>
            <p:cNvPr id="179" name="Shape 186"/>
            <p:cNvSpPr txBox="1"/>
            <p:nvPr/>
          </p:nvSpPr>
          <p:spPr>
            <a:xfrm>
              <a:off x="13376832" y="31984374"/>
              <a:ext cx="1329768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1</a:t>
              </a:r>
              <a:endParaRPr lang="en" sz="2400" b="1" dirty="0"/>
            </a:p>
          </p:txBody>
        </p:sp>
        <p:sp>
          <p:nvSpPr>
            <p:cNvPr id="180" name="Shape 186"/>
            <p:cNvSpPr txBox="1"/>
            <p:nvPr/>
          </p:nvSpPr>
          <p:spPr>
            <a:xfrm>
              <a:off x="16149647" y="31994395"/>
              <a:ext cx="1300153" cy="3109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2</a:t>
              </a:r>
              <a:endParaRPr lang="en" sz="2400" b="1" dirty="0"/>
            </a:p>
          </p:txBody>
        </p:sp>
        <p:sp>
          <p:nvSpPr>
            <p:cNvPr id="181" name="Shape 186"/>
            <p:cNvSpPr txBox="1"/>
            <p:nvPr/>
          </p:nvSpPr>
          <p:spPr>
            <a:xfrm>
              <a:off x="19126200" y="32002546"/>
              <a:ext cx="1546108" cy="3028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/>
                <a:t>Clade 3</a:t>
              </a:r>
              <a:endParaRPr lang="en" sz="2400" b="1" dirty="0"/>
            </a:p>
          </p:txBody>
        </p:sp>
        <p:cxnSp>
          <p:nvCxnSpPr>
            <p:cNvPr id="182" name="Shape 181"/>
            <p:cNvCxnSpPr/>
            <p:nvPr/>
          </p:nvCxnSpPr>
          <p:spPr>
            <a:xfrm>
              <a:off x="12599890" y="26724389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3" name="Shape 182"/>
            <p:cNvCxnSpPr/>
            <p:nvPr/>
          </p:nvCxnSpPr>
          <p:spPr>
            <a:xfrm>
              <a:off x="12598913" y="28829741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3"/>
            <p:cNvCxnSpPr/>
            <p:nvPr/>
          </p:nvCxnSpPr>
          <p:spPr>
            <a:xfrm>
              <a:off x="132588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85"/>
            <p:cNvCxnSpPr/>
            <p:nvPr/>
          </p:nvCxnSpPr>
          <p:spPr>
            <a:xfrm>
              <a:off x="144780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4" name="Shape 186"/>
            <p:cNvSpPr txBox="1"/>
            <p:nvPr/>
          </p:nvSpPr>
          <p:spPr>
            <a:xfrm>
              <a:off x="129480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198" name="Shape 188"/>
            <p:cNvSpPr txBox="1"/>
            <p:nvPr/>
          </p:nvSpPr>
          <p:spPr>
            <a:xfrm>
              <a:off x="140970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199" name="Shape 189"/>
            <p:cNvSpPr txBox="1"/>
            <p:nvPr/>
          </p:nvSpPr>
          <p:spPr>
            <a:xfrm rot="16200000">
              <a:off x="11299967" y="27453486"/>
              <a:ext cx="2010391" cy="4370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Expression </a:t>
              </a:r>
              <a:r>
                <a:rPr lang="en" sz="1800" dirty="0" smtClean="0"/>
                <a:t>Gene</a:t>
              </a:r>
              <a:r>
                <a:rPr lang="en-US" sz="1600" dirty="0" smtClean="0"/>
                <a:t> </a:t>
              </a:r>
              <a:r>
                <a:rPr lang="en" sz="1600" dirty="0" smtClean="0"/>
                <a:t>A</a:t>
              </a:r>
              <a:endParaRPr lang="en" sz="1600" dirty="0"/>
            </a:p>
          </p:txBody>
        </p:sp>
        <p:cxnSp>
          <p:nvCxnSpPr>
            <p:cNvPr id="215" name="Shape 181"/>
            <p:cNvCxnSpPr/>
            <p:nvPr/>
          </p:nvCxnSpPr>
          <p:spPr>
            <a:xfrm>
              <a:off x="15444409" y="26724389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182"/>
            <p:cNvCxnSpPr/>
            <p:nvPr/>
          </p:nvCxnSpPr>
          <p:spPr>
            <a:xfrm>
              <a:off x="15443432" y="28829741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183"/>
            <p:cNvCxnSpPr/>
            <p:nvPr/>
          </p:nvCxnSpPr>
          <p:spPr>
            <a:xfrm>
              <a:off x="160782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2" name="Shape 185"/>
            <p:cNvCxnSpPr/>
            <p:nvPr/>
          </p:nvCxnSpPr>
          <p:spPr>
            <a:xfrm>
              <a:off x="17373600" y="2877755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181"/>
            <p:cNvCxnSpPr/>
            <p:nvPr/>
          </p:nvCxnSpPr>
          <p:spPr>
            <a:xfrm>
              <a:off x="18287818" y="26732863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182"/>
            <p:cNvCxnSpPr/>
            <p:nvPr/>
          </p:nvCxnSpPr>
          <p:spPr>
            <a:xfrm>
              <a:off x="18286841" y="28838215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183"/>
            <p:cNvCxnSpPr/>
            <p:nvPr/>
          </p:nvCxnSpPr>
          <p:spPr>
            <a:xfrm>
              <a:off x="18973800" y="28786030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54" name="Shape 185"/>
            <p:cNvCxnSpPr/>
            <p:nvPr/>
          </p:nvCxnSpPr>
          <p:spPr>
            <a:xfrm>
              <a:off x="20193000" y="28786030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61" name="Shape 190"/>
            <p:cNvSpPr/>
            <p:nvPr/>
          </p:nvSpPr>
          <p:spPr>
            <a:xfrm>
              <a:off x="12186940" y="26060400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191"/>
            <p:cNvSpPr/>
            <p:nvPr/>
          </p:nvSpPr>
          <p:spPr>
            <a:xfrm>
              <a:off x="12179287" y="26405854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192"/>
            <p:cNvSpPr txBox="1"/>
            <p:nvPr/>
          </p:nvSpPr>
          <p:spPr>
            <a:xfrm>
              <a:off x="12315517" y="25908000"/>
              <a:ext cx="3545867" cy="28038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2000" dirty="0" smtClean="0"/>
                <a:t> Marine </a:t>
              </a:r>
              <a:r>
                <a:rPr lang="en" sz="2000" dirty="0" smtClean="0"/>
                <a:t>physiology</a:t>
              </a:r>
              <a:endParaRPr lang="en" sz="2000" dirty="0"/>
            </a:p>
          </p:txBody>
        </p:sp>
        <p:sp>
          <p:nvSpPr>
            <p:cNvPr id="283" name="Shape 193"/>
            <p:cNvSpPr txBox="1"/>
            <p:nvPr/>
          </p:nvSpPr>
          <p:spPr>
            <a:xfrm>
              <a:off x="12297466" y="26289000"/>
              <a:ext cx="3712065" cy="28261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2000" dirty="0" smtClean="0"/>
                <a:t> </a:t>
              </a:r>
              <a:r>
                <a:rPr lang="en" sz="2000" dirty="0" smtClean="0"/>
                <a:t>F</a:t>
              </a:r>
              <a:r>
                <a:rPr lang="en-US" sz="2000" dirty="0" err="1" smtClean="0"/>
                <a:t>reshwater</a:t>
              </a:r>
              <a:r>
                <a:rPr lang="en-US" sz="2000" dirty="0" smtClean="0"/>
                <a:t> p</a:t>
              </a:r>
              <a:r>
                <a:rPr lang="en" sz="2000" dirty="0" smtClean="0"/>
                <a:t>hysiology</a:t>
              </a:r>
              <a:endParaRPr lang="en" sz="2000" dirty="0"/>
            </a:p>
          </p:txBody>
        </p:sp>
        <p:cxnSp>
          <p:nvCxnSpPr>
            <p:cNvPr id="362" name="Shape 181"/>
            <p:cNvCxnSpPr/>
            <p:nvPr/>
          </p:nvCxnSpPr>
          <p:spPr>
            <a:xfrm>
              <a:off x="12602021" y="29434964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3" name="Shape 182"/>
            <p:cNvCxnSpPr/>
            <p:nvPr/>
          </p:nvCxnSpPr>
          <p:spPr>
            <a:xfrm>
              <a:off x="12601044" y="31540316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8" name="Shape 185"/>
            <p:cNvCxnSpPr/>
            <p:nvPr/>
          </p:nvCxnSpPr>
          <p:spPr>
            <a:xfrm>
              <a:off x="144780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83" name="Shape 189"/>
            <p:cNvSpPr txBox="1"/>
            <p:nvPr/>
          </p:nvSpPr>
          <p:spPr>
            <a:xfrm rot="16200000">
              <a:off x="11323392" y="30117098"/>
              <a:ext cx="2019107" cy="4958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Expression </a:t>
              </a:r>
              <a:r>
                <a:rPr lang="en" sz="1800" dirty="0" smtClean="0"/>
                <a:t>Gene</a:t>
              </a:r>
              <a:r>
                <a:rPr lang="en-US" sz="1800" dirty="0" smtClean="0"/>
                <a:t> A</a:t>
              </a:r>
              <a:endParaRPr lang="en" sz="1800" dirty="0"/>
            </a:p>
          </p:txBody>
        </p:sp>
        <p:cxnSp>
          <p:nvCxnSpPr>
            <p:cNvPr id="399" name="Shape 181"/>
            <p:cNvCxnSpPr/>
            <p:nvPr/>
          </p:nvCxnSpPr>
          <p:spPr>
            <a:xfrm>
              <a:off x="15446540" y="29434964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0" name="Shape 182"/>
            <p:cNvCxnSpPr/>
            <p:nvPr/>
          </p:nvCxnSpPr>
          <p:spPr>
            <a:xfrm>
              <a:off x="15445564" y="31540316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1" name="Shape 183"/>
            <p:cNvCxnSpPr/>
            <p:nvPr/>
          </p:nvCxnSpPr>
          <p:spPr>
            <a:xfrm>
              <a:off x="160782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3" name="Shape 185"/>
            <p:cNvCxnSpPr/>
            <p:nvPr/>
          </p:nvCxnSpPr>
          <p:spPr>
            <a:xfrm>
              <a:off x="17297400" y="3148813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7" name="Shape 181"/>
            <p:cNvCxnSpPr/>
            <p:nvPr/>
          </p:nvCxnSpPr>
          <p:spPr>
            <a:xfrm>
              <a:off x="18289949" y="29443438"/>
              <a:ext cx="0" cy="2118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8" name="Shape 182"/>
            <p:cNvCxnSpPr/>
            <p:nvPr/>
          </p:nvCxnSpPr>
          <p:spPr>
            <a:xfrm>
              <a:off x="18288973" y="31548790"/>
              <a:ext cx="239515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9" name="Shape 183"/>
            <p:cNvCxnSpPr/>
            <p:nvPr/>
          </p:nvCxnSpPr>
          <p:spPr>
            <a:xfrm>
              <a:off x="18973800" y="3149660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1" name="Shape 185"/>
            <p:cNvCxnSpPr/>
            <p:nvPr/>
          </p:nvCxnSpPr>
          <p:spPr>
            <a:xfrm>
              <a:off x="20193000" y="31496606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37" name="TextBox 436"/>
            <p:cNvSpPr txBox="1"/>
            <p:nvPr/>
          </p:nvSpPr>
          <p:spPr>
            <a:xfrm>
              <a:off x="15585226" y="26513135"/>
              <a:ext cx="2415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Parallel evolution</a:t>
              </a:r>
              <a:endParaRPr lang="en-US" sz="2400" b="1" dirty="0"/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5585226" y="29355517"/>
              <a:ext cx="2711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Divergent evolution</a:t>
              </a:r>
              <a:endParaRPr lang="en-US" sz="2400" b="1" dirty="0"/>
            </a:p>
          </p:txBody>
        </p:sp>
        <p:sp>
          <p:nvSpPr>
            <p:cNvPr id="266" name="Shape 186"/>
            <p:cNvSpPr txBox="1"/>
            <p:nvPr/>
          </p:nvSpPr>
          <p:spPr>
            <a:xfrm>
              <a:off x="157674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68" name="Shape 188"/>
            <p:cNvSpPr txBox="1"/>
            <p:nvPr/>
          </p:nvSpPr>
          <p:spPr>
            <a:xfrm>
              <a:off x="169926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69" name="Shape 186"/>
            <p:cNvSpPr txBox="1"/>
            <p:nvPr/>
          </p:nvSpPr>
          <p:spPr>
            <a:xfrm>
              <a:off x="18663023" y="288798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71" name="Shape 188"/>
            <p:cNvSpPr txBox="1"/>
            <p:nvPr/>
          </p:nvSpPr>
          <p:spPr>
            <a:xfrm>
              <a:off x="19812000" y="288798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4" name="Shape 188"/>
            <p:cNvSpPr txBox="1"/>
            <p:nvPr/>
          </p:nvSpPr>
          <p:spPr>
            <a:xfrm>
              <a:off x="14097000" y="31614973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5" name="Shape 186"/>
            <p:cNvSpPr txBox="1"/>
            <p:nvPr/>
          </p:nvSpPr>
          <p:spPr>
            <a:xfrm>
              <a:off x="15767423" y="316230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77" name="Shape 188"/>
            <p:cNvSpPr txBox="1"/>
            <p:nvPr/>
          </p:nvSpPr>
          <p:spPr>
            <a:xfrm>
              <a:off x="16916400" y="31623000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78" name="Shape 186"/>
            <p:cNvSpPr txBox="1"/>
            <p:nvPr/>
          </p:nvSpPr>
          <p:spPr>
            <a:xfrm>
              <a:off x="18663023" y="31623000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280" name="Shape 188"/>
            <p:cNvSpPr txBox="1"/>
            <p:nvPr/>
          </p:nvSpPr>
          <p:spPr>
            <a:xfrm>
              <a:off x="19812000" y="31614973"/>
              <a:ext cx="841140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 dirty="0"/>
                <a:t>15 ppt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21442" y="29433228"/>
              <a:ext cx="1602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Divergence is unique, </a:t>
              </a:r>
            </a:p>
            <a:p>
              <a:r>
                <a:rPr lang="en-US" sz="1800" dirty="0" smtClean="0"/>
                <a:t>not repeated</a:t>
              </a:r>
              <a:endParaRPr lang="en-US" sz="1800" dirty="0"/>
            </a:p>
          </p:txBody>
        </p:sp>
        <p:sp>
          <p:nvSpPr>
            <p:cNvPr id="306" name="Shape 197"/>
            <p:cNvSpPr/>
            <p:nvPr/>
          </p:nvSpPr>
          <p:spPr>
            <a:xfrm>
              <a:off x="20091078" y="29968915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196"/>
            <p:cNvSpPr/>
            <p:nvPr/>
          </p:nvSpPr>
          <p:spPr>
            <a:xfrm>
              <a:off x="18884616" y="31080429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194"/>
            <p:cNvSpPr/>
            <p:nvPr/>
          </p:nvSpPr>
          <p:spPr>
            <a:xfrm>
              <a:off x="18881737" y="3109396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195"/>
            <p:cNvSpPr/>
            <p:nvPr/>
          </p:nvSpPr>
          <p:spPr>
            <a:xfrm>
              <a:off x="20091078" y="29977536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0" name="Shape 354"/>
            <p:cNvCxnSpPr>
              <a:endCxn id="306" idx="1"/>
            </p:cNvCxnSpPr>
            <p:nvPr/>
          </p:nvCxnSpPr>
          <p:spPr>
            <a:xfrm flipV="1">
              <a:off x="19024962" y="30060262"/>
              <a:ext cx="1066116" cy="11250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1" name="Shape 356"/>
            <p:cNvCxnSpPr>
              <a:endCxn id="309" idx="2"/>
            </p:cNvCxnSpPr>
            <p:nvPr/>
          </p:nvCxnSpPr>
          <p:spPr>
            <a:xfrm flipV="1">
              <a:off x="19024962" y="30160229"/>
              <a:ext cx="1066116" cy="10250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2" name="Shape 197"/>
            <p:cNvSpPr/>
            <p:nvPr/>
          </p:nvSpPr>
          <p:spPr>
            <a:xfrm>
              <a:off x="17211341" y="29946600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196"/>
            <p:cNvSpPr/>
            <p:nvPr/>
          </p:nvSpPr>
          <p:spPr>
            <a:xfrm>
              <a:off x="16004879" y="31058114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194"/>
            <p:cNvSpPr/>
            <p:nvPr/>
          </p:nvSpPr>
          <p:spPr>
            <a:xfrm>
              <a:off x="16002000" y="3107164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195"/>
            <p:cNvSpPr/>
            <p:nvPr/>
          </p:nvSpPr>
          <p:spPr>
            <a:xfrm>
              <a:off x="17211341" y="29955221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16" name="Shape 354"/>
            <p:cNvCxnSpPr/>
            <p:nvPr/>
          </p:nvCxnSpPr>
          <p:spPr>
            <a:xfrm flipV="1">
              <a:off x="16145225" y="30037947"/>
              <a:ext cx="1066116" cy="11250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17" name="Shape 356"/>
            <p:cNvCxnSpPr/>
            <p:nvPr/>
          </p:nvCxnSpPr>
          <p:spPr>
            <a:xfrm flipV="1">
              <a:off x="16145225" y="30137914"/>
              <a:ext cx="1066116" cy="10250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8" name="Shape 197"/>
            <p:cNvSpPr/>
            <p:nvPr/>
          </p:nvSpPr>
          <p:spPr>
            <a:xfrm>
              <a:off x="14420954" y="27051229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196"/>
            <p:cNvSpPr/>
            <p:nvPr/>
          </p:nvSpPr>
          <p:spPr>
            <a:xfrm>
              <a:off x="13176251" y="28265922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194"/>
            <p:cNvSpPr/>
            <p:nvPr/>
          </p:nvSpPr>
          <p:spPr>
            <a:xfrm>
              <a:off x="13172708" y="2826592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195"/>
            <p:cNvSpPr/>
            <p:nvPr/>
          </p:nvSpPr>
          <p:spPr>
            <a:xfrm>
              <a:off x="14419535" y="28265923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22" name="Shape 354"/>
            <p:cNvCxnSpPr>
              <a:stCxn id="319" idx="1"/>
            </p:cNvCxnSpPr>
            <p:nvPr/>
          </p:nvCxnSpPr>
          <p:spPr>
            <a:xfrm flipV="1">
              <a:off x="13176251" y="27142578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23" name="Shape 354"/>
            <p:cNvCxnSpPr>
              <a:stCxn id="320" idx="5"/>
            </p:cNvCxnSpPr>
            <p:nvPr/>
          </p:nvCxnSpPr>
          <p:spPr>
            <a:xfrm>
              <a:off x="13315933" y="28357270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24" name="Shape 183"/>
            <p:cNvCxnSpPr/>
            <p:nvPr/>
          </p:nvCxnSpPr>
          <p:spPr>
            <a:xfrm>
              <a:off x="13253623" y="31420641"/>
              <a:ext cx="0" cy="1826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25" name="Shape 186"/>
            <p:cNvSpPr txBox="1"/>
            <p:nvPr/>
          </p:nvSpPr>
          <p:spPr>
            <a:xfrm>
              <a:off x="12942846" y="31522885"/>
              <a:ext cx="844177" cy="3128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800" dirty="0"/>
                <a:t>0.2ppt</a:t>
              </a:r>
            </a:p>
          </p:txBody>
        </p:sp>
        <p:sp>
          <p:nvSpPr>
            <p:cNvPr id="326" name="Shape 197"/>
            <p:cNvSpPr/>
            <p:nvPr/>
          </p:nvSpPr>
          <p:spPr>
            <a:xfrm>
              <a:off x="14452807" y="29770395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196"/>
            <p:cNvSpPr/>
            <p:nvPr/>
          </p:nvSpPr>
          <p:spPr>
            <a:xfrm>
              <a:off x="13208104" y="30985088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194"/>
            <p:cNvSpPr/>
            <p:nvPr/>
          </p:nvSpPr>
          <p:spPr>
            <a:xfrm>
              <a:off x="13204561" y="30985089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195"/>
            <p:cNvSpPr/>
            <p:nvPr/>
          </p:nvSpPr>
          <p:spPr>
            <a:xfrm>
              <a:off x="14451388" y="30985089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30" name="Shape 354"/>
            <p:cNvCxnSpPr/>
            <p:nvPr/>
          </p:nvCxnSpPr>
          <p:spPr>
            <a:xfrm flipV="1">
              <a:off x="13208104" y="29861744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31" name="Shape 354"/>
            <p:cNvCxnSpPr/>
            <p:nvPr/>
          </p:nvCxnSpPr>
          <p:spPr>
            <a:xfrm>
              <a:off x="13347786" y="31076436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32" name="Shape 197"/>
            <p:cNvSpPr/>
            <p:nvPr/>
          </p:nvSpPr>
          <p:spPr>
            <a:xfrm>
              <a:off x="17249975" y="27098503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196"/>
            <p:cNvSpPr/>
            <p:nvPr/>
          </p:nvSpPr>
          <p:spPr>
            <a:xfrm>
              <a:off x="16005272" y="28313196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194"/>
            <p:cNvSpPr/>
            <p:nvPr/>
          </p:nvSpPr>
          <p:spPr>
            <a:xfrm>
              <a:off x="16001729" y="28313197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195"/>
            <p:cNvSpPr/>
            <p:nvPr/>
          </p:nvSpPr>
          <p:spPr>
            <a:xfrm>
              <a:off x="17248556" y="28313197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36" name="Shape 354"/>
            <p:cNvCxnSpPr/>
            <p:nvPr/>
          </p:nvCxnSpPr>
          <p:spPr>
            <a:xfrm flipV="1">
              <a:off x="16005272" y="27189852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37" name="Shape 354"/>
            <p:cNvCxnSpPr/>
            <p:nvPr/>
          </p:nvCxnSpPr>
          <p:spPr>
            <a:xfrm>
              <a:off x="16144954" y="28404544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38" name="Shape 197"/>
            <p:cNvSpPr/>
            <p:nvPr/>
          </p:nvSpPr>
          <p:spPr>
            <a:xfrm>
              <a:off x="20096661" y="27147374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196"/>
            <p:cNvSpPr/>
            <p:nvPr/>
          </p:nvSpPr>
          <p:spPr>
            <a:xfrm>
              <a:off x="18851958" y="28362067"/>
              <a:ext cx="190967" cy="18269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194"/>
            <p:cNvSpPr/>
            <p:nvPr/>
          </p:nvSpPr>
          <p:spPr>
            <a:xfrm>
              <a:off x="18848415" y="2836206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195"/>
            <p:cNvSpPr/>
            <p:nvPr/>
          </p:nvSpPr>
          <p:spPr>
            <a:xfrm>
              <a:off x="20095242" y="28362068"/>
              <a:ext cx="190967" cy="18269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342" name="Shape 354"/>
            <p:cNvCxnSpPr/>
            <p:nvPr/>
          </p:nvCxnSpPr>
          <p:spPr>
            <a:xfrm flipV="1">
              <a:off x="18851958" y="27238723"/>
              <a:ext cx="1244703" cy="12146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43" name="Shape 354"/>
            <p:cNvCxnSpPr/>
            <p:nvPr/>
          </p:nvCxnSpPr>
          <p:spPr>
            <a:xfrm>
              <a:off x="18991640" y="28453415"/>
              <a:ext cx="115134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60" name="TextBox 459"/>
          <p:cNvSpPr txBox="1"/>
          <p:nvPr/>
        </p:nvSpPr>
        <p:spPr>
          <a:xfrm>
            <a:off x="38481000" y="8676382"/>
            <a:ext cx="1949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Native </a:t>
            </a:r>
          </a:p>
          <a:p>
            <a:pPr algn="ctr"/>
            <a:r>
              <a:rPr lang="en-US" sz="3200" dirty="0" smtClean="0"/>
              <a:t>Physiology</a:t>
            </a:r>
            <a:endParaRPr lang="en-US" sz="3200" dirty="0"/>
          </a:p>
        </p:txBody>
      </p:sp>
      <p:sp>
        <p:nvSpPr>
          <p:cNvPr id="465" name="Rectangle 464"/>
          <p:cNvSpPr/>
          <p:nvPr/>
        </p:nvSpPr>
        <p:spPr>
          <a:xfrm>
            <a:off x="36132682" y="26358256"/>
            <a:ext cx="6691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% Complete </a:t>
            </a:r>
            <a:r>
              <a:rPr lang="en-US" sz="2500" dirty="0" smtClean="0"/>
              <a:t>BUSCO</a:t>
            </a:r>
            <a:endParaRPr lang="en-US" sz="2500" dirty="0"/>
          </a:p>
          <a:p>
            <a:pPr algn="ctr"/>
            <a:r>
              <a:rPr lang="en-US" sz="2500" dirty="0" smtClean="0"/>
              <a:t>(Benchmarking </a:t>
            </a:r>
            <a:r>
              <a:rPr lang="en-US" sz="2500" dirty="0"/>
              <a:t>Universal Single Copy </a:t>
            </a:r>
            <a:r>
              <a:rPr lang="en-US" sz="2500" dirty="0" err="1" smtClean="0"/>
              <a:t>Ortholog</a:t>
            </a:r>
            <a:r>
              <a:rPr lang="en-US" sz="2500" dirty="0" smtClean="0"/>
              <a:t>) </a:t>
            </a:r>
            <a:endParaRPr lang="en-US" sz="2500" dirty="0"/>
          </a:p>
        </p:txBody>
      </p:sp>
      <p:sp>
        <p:nvSpPr>
          <p:cNvPr id="344" name="TextBox 343"/>
          <p:cNvSpPr txBox="1"/>
          <p:nvPr/>
        </p:nvSpPr>
        <p:spPr>
          <a:xfrm>
            <a:off x="40261884" y="13335000"/>
            <a:ext cx="32406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v3.0 used </a:t>
            </a:r>
            <a:r>
              <a:rPr lang="en-US" sz="2500" dirty="0"/>
              <a:t>to evaluate the completeness of </a:t>
            </a:r>
            <a:r>
              <a:rPr lang="en-US" sz="2500" dirty="0" smtClean="0"/>
              <a:t>transcriptomes, indicated similar results </a:t>
            </a:r>
            <a:r>
              <a:rPr lang="en-US" sz="2500" dirty="0"/>
              <a:t>across </a:t>
            </a:r>
            <a:r>
              <a:rPr lang="en-US" sz="2500" dirty="0" smtClean="0"/>
              <a:t>assemblies</a:t>
            </a:r>
            <a:r>
              <a:rPr lang="en-US" sz="2500" dirty="0"/>
              <a:t>. </a:t>
            </a:r>
          </a:p>
          <a:p>
            <a:endParaRPr lang="en-US" sz="2500" dirty="0" smtClean="0"/>
          </a:p>
        </p:txBody>
      </p:sp>
      <p:sp>
        <p:nvSpPr>
          <p:cNvPr id="470" name="Left Brace 469"/>
          <p:cNvSpPr/>
          <p:nvPr/>
        </p:nvSpPr>
        <p:spPr>
          <a:xfrm>
            <a:off x="12496800" y="6792259"/>
            <a:ext cx="407329" cy="5053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/>
          <p:cNvSpPr txBox="1"/>
          <p:nvPr/>
        </p:nvSpPr>
        <p:spPr>
          <a:xfrm rot="16200000">
            <a:off x="11215119" y="9130282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</a:t>
            </a:r>
            <a:r>
              <a:rPr lang="en-US" sz="3000" dirty="0" smtClean="0"/>
              <a:t> 16 species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0"/>
          <a:stretch/>
        </p:blipFill>
        <p:spPr>
          <a:xfrm>
            <a:off x="18106071" y="4936370"/>
            <a:ext cx="13627135" cy="5003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55482</TotalTime>
  <Words>895</Words>
  <Application>Microsoft Macintosh PowerPoint</Application>
  <PresentationFormat>Custom</PresentationFormat>
  <Paragraphs>272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Wingdings</vt:lpstr>
      <vt:lpstr>Arial</vt:lpstr>
      <vt:lpstr>Office Theme</vt:lpstr>
      <vt:lpstr>PowerPoint Presentation</vt:lpstr>
    </vt:vector>
  </TitlesOfParts>
  <Manager/>
  <Company>Louisiana State University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Department of Biological Sciences</dc:creator>
  <cp:keywords/>
  <dc:description/>
  <cp:lastModifiedBy>Lisa Johnson Cohen</cp:lastModifiedBy>
  <cp:revision>277</cp:revision>
  <cp:lastPrinted>2012-11-08T21:13:40Z</cp:lastPrinted>
  <dcterms:created xsi:type="dcterms:W3CDTF">2010-10-26T20:16:23Z</dcterms:created>
  <dcterms:modified xsi:type="dcterms:W3CDTF">2018-07-06T00:12:06Z</dcterms:modified>
  <cp:category/>
</cp:coreProperties>
</file>