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 " initials="   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4" autoAdjust="0"/>
    <p:restoredTop sz="93726" autoAdjust="0"/>
  </p:normalViewPr>
  <p:slideViewPr>
    <p:cSldViewPr>
      <p:cViewPr>
        <p:scale>
          <a:sx n="46" d="100"/>
          <a:sy n="46" d="100"/>
        </p:scale>
        <p:origin x="-576" y="-38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CF0-554F-4FD8-8D3A-BE6DD5EF2928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C896B-3014-47EB-B1E2-406765939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896B-3014-47EB-B1E2-406765939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E75B-8B60-4EFF-A42A-35EA07CB5FB2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hyperlink" Target="http://doi.org/10.17605/OSF.IO/M4XEG" TargetMode="External"/><Relationship Id="rId6" Type="http://schemas.openxmlformats.org/officeDocument/2006/relationships/hyperlink" Target="https://github.com/ljcohen/osmotic" TargetMode="External"/><Relationship Id="rId7" Type="http://schemas.openxmlformats.org/officeDocument/2006/relationships/hyperlink" Target="https://github.com/ljcohen/RNAseq_15killifish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2400" y="24231600"/>
            <a:ext cx="7436279" cy="8376275"/>
            <a:chOff x="6049948" y="24311065"/>
            <a:chExt cx="7436279" cy="83762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46874"/>
            <a:stretch/>
          </p:blipFill>
          <p:spPr>
            <a:xfrm>
              <a:off x="6976951" y="24311065"/>
              <a:ext cx="6509276" cy="837627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8095086" y="28803600"/>
              <a:ext cx="744114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8001000" y="26746200"/>
              <a:ext cx="744114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8018886" y="24568428"/>
              <a:ext cx="744114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pic>
          <p:nvPicPr>
            <p:cNvPr id="234" name="Picture 233"/>
            <p:cNvPicPr>
              <a:picLocks noChangeAspect="1"/>
            </p:cNvPicPr>
            <p:nvPr/>
          </p:nvPicPr>
          <p:blipFill rotWithShape="1">
            <a:blip r:embed="rId3"/>
            <a:srcRect l="37098" t="86040" r="40353" b="4889"/>
            <a:stretch/>
          </p:blipFill>
          <p:spPr>
            <a:xfrm>
              <a:off x="6228695" y="30895108"/>
              <a:ext cx="2762905" cy="759771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271814" y="24420731"/>
              <a:ext cx="652986" cy="420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049948" y="31546800"/>
              <a:ext cx="3017852" cy="1133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0" name="TextBox 489"/>
          <p:cNvSpPr txBox="1"/>
          <p:nvPr/>
        </p:nvSpPr>
        <p:spPr>
          <a:xfrm>
            <a:off x="14401800" y="5797927"/>
            <a:ext cx="5359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Osmotic Challenge Experiment</a:t>
            </a:r>
            <a:endParaRPr lang="en-US" sz="3200" b="1" dirty="0" smtClean="0"/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88265" y="4620905"/>
            <a:ext cx="46123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ABSTRACT:</a:t>
            </a:r>
            <a:endParaRPr lang="en-US" sz="75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020800" y="4800600"/>
            <a:ext cx="0" cy="2773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35666" y="26365200"/>
            <a:ext cx="96617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ACKNOWLEDGEMENTS:</a:t>
            </a:r>
            <a:endParaRPr lang="en-US" sz="75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152400" y="20955000"/>
            <a:ext cx="138420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To address comparative </a:t>
            </a:r>
            <a:r>
              <a:rPr lang="en-US" sz="3200" dirty="0">
                <a:sym typeface="Wingdings" pitchFamily="2" charset="2"/>
              </a:rPr>
              <a:t>physiology questions across </a:t>
            </a:r>
            <a:r>
              <a:rPr lang="en-US" sz="3200" dirty="0" smtClean="0">
                <a:sym typeface="Wingdings" pitchFamily="2" charset="2"/>
              </a:rPr>
              <a:t>species using transcriptomics:</a:t>
            </a:r>
          </a:p>
          <a:p>
            <a:r>
              <a:rPr lang="en-US" sz="3200" i="1" dirty="0" smtClean="0">
                <a:sym typeface="Wingdings" pitchFamily="2" charset="2"/>
              </a:rPr>
              <a:t>Is there evidence </a:t>
            </a:r>
            <a:r>
              <a:rPr lang="en-US" sz="3200" i="1" dirty="0">
                <a:sym typeface="Wingdings" pitchFamily="2" charset="2"/>
              </a:rPr>
              <a:t>of </a:t>
            </a:r>
            <a:r>
              <a:rPr lang="en-US" sz="3200" i="1" dirty="0" smtClean="0">
                <a:sym typeface="Wingdings" pitchFamily="2" charset="2"/>
              </a:rPr>
              <a:t>parallel or convergent </a:t>
            </a:r>
            <a:r>
              <a:rPr lang="en-US" sz="3200" i="1" dirty="0" err="1">
                <a:sym typeface="Wingdings" pitchFamily="2" charset="2"/>
              </a:rPr>
              <a:t>osmoregulatory</a:t>
            </a:r>
            <a:r>
              <a:rPr lang="en-US" sz="3200" i="1" dirty="0">
                <a:sym typeface="Wingdings" pitchFamily="2" charset="2"/>
              </a:rPr>
              <a:t> </a:t>
            </a:r>
            <a:r>
              <a:rPr lang="en-US" sz="3200" i="1" dirty="0" smtClean="0">
                <a:sym typeface="Wingdings" pitchFamily="2" charset="2"/>
              </a:rPr>
              <a:t>evolution in this system?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</a:t>
            </a:r>
            <a:r>
              <a:rPr lang="en-US" sz="3200" dirty="0" smtClean="0">
                <a:sym typeface="Wingdings" pitchFamily="2" charset="2"/>
              </a:rPr>
              <a:t>uild </a:t>
            </a:r>
            <a:r>
              <a:rPr lang="en-US" sz="3200" dirty="0">
                <a:sym typeface="Wingdings" pitchFamily="2" charset="2"/>
              </a:rPr>
              <a:t>reference </a:t>
            </a:r>
            <a:r>
              <a:rPr lang="en-US" sz="3200" dirty="0" smtClean="0">
                <a:sym typeface="Wingdings" pitchFamily="2" charset="2"/>
              </a:rPr>
              <a:t>transcriptomes and infrastructure for analyzing </a:t>
            </a:r>
            <a:r>
              <a:rPr lang="en-US" sz="3200" dirty="0" err="1" smtClean="0">
                <a:sym typeface="Wingdings" pitchFamily="2" charset="2"/>
              </a:rPr>
              <a:t>RNAseq</a:t>
            </a:r>
            <a:r>
              <a:rPr lang="en-US" sz="3200" dirty="0" smtClean="0">
                <a:sym typeface="Wingdings" pitchFamily="2" charset="2"/>
              </a:rPr>
              <a:t> data across multiple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W</a:t>
            </a:r>
            <a:r>
              <a:rPr lang="en-US" sz="3200" dirty="0" smtClean="0">
                <a:sym typeface="Wingdings" pitchFamily="2" charset="2"/>
              </a:rPr>
              <a:t>hat </a:t>
            </a:r>
            <a:r>
              <a:rPr lang="en-US" sz="3200" dirty="0">
                <a:sym typeface="Wingdings" pitchFamily="2" charset="2"/>
              </a:rPr>
              <a:t>are </a:t>
            </a:r>
            <a:r>
              <a:rPr lang="en-US" sz="3200" dirty="0" smtClean="0">
                <a:sym typeface="Wingdings" pitchFamily="2" charset="2"/>
              </a:rPr>
              <a:t>the </a:t>
            </a:r>
            <a:r>
              <a:rPr lang="en-US" sz="3200" dirty="0" smtClean="0">
                <a:sym typeface="Wingdings" pitchFamily="2" charset="2"/>
              </a:rPr>
              <a:t>apples-to-apples </a:t>
            </a:r>
            <a:r>
              <a:rPr lang="en-US" sz="3200" dirty="0">
                <a:sym typeface="Wingdings" pitchFamily="2" charset="2"/>
              </a:rPr>
              <a:t>orthologous comparisons?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Test hypotheses for gene expression patterns across clades.</a:t>
            </a:r>
            <a:endParaRPr lang="en-US" sz="3200" dirty="0" smtClean="0">
              <a:sym typeface="Wingdings" pitchFamily="2" charset="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364642" y="4620905"/>
            <a:ext cx="455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METHODS:</a:t>
            </a:r>
            <a:endParaRPr lang="en-US" sz="7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52400" y="19556105"/>
            <a:ext cx="51469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OBJECTIVES: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4364642" y="11887200"/>
            <a:ext cx="125098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TRANSCRIPTOME ASSEMBLIES:</a:t>
            </a:r>
            <a:endParaRPr lang="en-US" sz="75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43891200" cy="4648200"/>
            <a:chOff x="0" y="37870"/>
            <a:chExt cx="43891200" cy="4648200"/>
          </a:xfrm>
        </p:grpSpPr>
        <p:sp>
          <p:nvSpPr>
            <p:cNvPr id="4" name="Rectangle 3"/>
            <p:cNvSpPr/>
            <p:nvPr/>
          </p:nvSpPr>
          <p:spPr>
            <a:xfrm>
              <a:off x="0" y="37870"/>
              <a:ext cx="43891200" cy="464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2624" y="2817425"/>
              <a:ext cx="2049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Lisa K. Johnson</a:t>
              </a:r>
              <a:r>
                <a:rPr lang="en-US" sz="5400" baseline="30000" dirty="0" smtClean="0">
                  <a:solidFill>
                    <a:schemeClr val="bg1"/>
                  </a:solidFill>
                </a:rPr>
                <a:t>1,2,3</a:t>
              </a:r>
              <a:r>
                <a:rPr lang="en-US" sz="5400" dirty="0" smtClean="0">
                  <a:solidFill>
                    <a:schemeClr val="bg1"/>
                  </a:solidFill>
                </a:rPr>
                <a:t> and Andrew Whitehead</a:t>
              </a:r>
              <a:r>
                <a:rPr lang="en-US" sz="5400" baseline="30000" dirty="0">
                  <a:solidFill>
                    <a:schemeClr val="bg1"/>
                  </a:solidFill>
                </a:rPr>
                <a:t>3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820400" y="3494782"/>
              <a:ext cx="26060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aseline="30000" dirty="0" smtClean="0">
                  <a:solidFill>
                    <a:schemeClr val="bg1"/>
                  </a:solidFill>
                </a:rPr>
                <a:t>1  </a:t>
              </a:r>
              <a:r>
                <a:rPr lang="en-US" sz="3200" dirty="0" smtClean="0">
                  <a:solidFill>
                    <a:schemeClr val="bg1"/>
                  </a:solidFill>
                </a:rPr>
                <a:t>School of Veterinary Medicine, University of California Davis;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2 </a:t>
              </a:r>
              <a:r>
                <a:rPr lang="en-US" sz="3200" dirty="0" smtClean="0">
                  <a:solidFill>
                    <a:schemeClr val="bg1"/>
                  </a:solidFill>
                </a:rPr>
                <a:t>Molecular, Cellular, </a:t>
              </a:r>
              <a:r>
                <a:rPr lang="en-US" sz="3200" dirty="0">
                  <a:solidFill>
                    <a:schemeClr val="bg1"/>
                  </a:solidFill>
                </a:rPr>
                <a:t>Integrative Physiology Graduate </a:t>
              </a:r>
              <a:r>
                <a:rPr lang="en-US" sz="3200" dirty="0" smtClean="0">
                  <a:solidFill>
                    <a:schemeClr val="bg1"/>
                  </a:solidFill>
                </a:rPr>
                <a:t>Group, University of California Davis</a:t>
              </a:r>
              <a:endParaRPr lang="en-US" sz="3200" baseline="30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3200" baseline="30000" dirty="0" smtClean="0">
                  <a:solidFill>
                    <a:schemeClr val="bg1"/>
                  </a:solidFill>
                </a:rPr>
                <a:t>3</a:t>
              </a:r>
              <a:r>
                <a:rPr lang="en-US" sz="3200" dirty="0">
                  <a:solidFill>
                    <a:schemeClr val="bg1"/>
                  </a:solidFill>
                </a:rPr>
                <a:t> Department of Environmental </a:t>
              </a:r>
              <a:r>
                <a:rPr lang="en-US" sz="3200" dirty="0" smtClean="0">
                  <a:solidFill>
                    <a:schemeClr val="bg1"/>
                  </a:solidFill>
                </a:rPr>
                <a:t>Toxicology, University of California Davis, 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8" name="Picture 2" descr="C:\Users\awhitehe\Pictures\UC Davis expanded_logo_4_gold-II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75563"/>
              <a:ext cx="5584605" cy="14485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6758" y="228600"/>
              <a:ext cx="4083778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De novo</a:t>
              </a:r>
              <a:r>
                <a:rPr lang="en-US" b="1" dirty="0" smtClean="0">
                  <a:solidFill>
                    <a:schemeClr val="bg1"/>
                  </a:solidFill>
                </a:rPr>
                <a:t> assemblies, annotations, and gene expression profiling of gill epithelium from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 species of </a:t>
              </a:r>
              <a:r>
                <a:rPr lang="en-US" b="1" i="1" dirty="0" err="1" smtClean="0">
                  <a:solidFill>
                    <a:schemeClr val="bg1"/>
                  </a:solidFill>
                </a:rPr>
                <a:t>Fundulus</a:t>
              </a:r>
              <a:r>
                <a:rPr lang="en-US" b="1" dirty="0" smtClean="0">
                  <a:solidFill>
                    <a:schemeClr val="bg1"/>
                  </a:solidFill>
                </a:rPr>
                <a:t> killifish in response to salinity change.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flipH="1">
            <a:off x="380998" y="6019800"/>
            <a:ext cx="13234074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Estuaries are characterized by periodic fluxes in salinity. Many species of North American killifish (</a:t>
            </a:r>
            <a:r>
              <a:rPr lang="en-US" sz="4200" i="1" dirty="0" err="1"/>
              <a:t>Fundulus</a:t>
            </a:r>
            <a:r>
              <a:rPr lang="en-US" sz="4200" dirty="0"/>
              <a:t>) are estuarine specialists and harbor </a:t>
            </a:r>
            <a:r>
              <a:rPr lang="en-US" sz="4200" dirty="0" err="1"/>
              <a:t>euryhaline</a:t>
            </a:r>
            <a:r>
              <a:rPr lang="en-US" sz="4200" dirty="0"/>
              <a:t> phenotypes. Three clades within </a:t>
            </a:r>
            <a:r>
              <a:rPr lang="en-US" sz="4200" i="1" dirty="0" err="1"/>
              <a:t>Fundulus</a:t>
            </a:r>
            <a:r>
              <a:rPr lang="en-US" sz="4200" dirty="0"/>
              <a:t> independently radiated into freshwater environments and have lost their abilities to tolerate high salinity. We use </a:t>
            </a:r>
            <a:r>
              <a:rPr lang="en-US" sz="4200" i="1" dirty="0" err="1"/>
              <a:t>Fundulus</a:t>
            </a:r>
            <a:r>
              <a:rPr lang="en-US" sz="4200" dirty="0"/>
              <a:t> as a comparative model system for studying the physiological and genetic mechanisms that diverge between </a:t>
            </a:r>
            <a:r>
              <a:rPr lang="en-US" sz="4200" dirty="0" err="1"/>
              <a:t>euryhaline</a:t>
            </a:r>
            <a:r>
              <a:rPr lang="en-US" sz="4200" dirty="0"/>
              <a:t> and freshwater species. We examined </a:t>
            </a:r>
            <a:r>
              <a:rPr lang="en-US" sz="4200" dirty="0" smtClean="0"/>
              <a:t>16 </a:t>
            </a:r>
            <a:r>
              <a:rPr lang="en-US" sz="4200" dirty="0"/>
              <a:t>estuarine and freshwater species with representation from each of three clades. Fish from all species were acclimated to either brackish </a:t>
            </a:r>
            <a:r>
              <a:rPr lang="en-US" sz="4200" dirty="0" smtClean="0"/>
              <a:t>or </a:t>
            </a:r>
            <a:r>
              <a:rPr lang="en-US" sz="4200" dirty="0"/>
              <a:t>fresh water then exposed to an acute brackish water challenge. Gill transcriptome data were collected. To enable multi-species comparisons, reference transcriptome assemblies were generated </a:t>
            </a:r>
            <a:r>
              <a:rPr lang="en-US" sz="4200" i="1" dirty="0"/>
              <a:t>de novo </a:t>
            </a:r>
            <a:r>
              <a:rPr lang="en-US" sz="4200" dirty="0"/>
              <a:t>for each species then used to analyze transcriptional responses to salinity change by clade and physiology. We find differences in the gene expression between </a:t>
            </a:r>
            <a:r>
              <a:rPr lang="en-US" sz="4200" dirty="0" err="1"/>
              <a:t>euryhaline</a:t>
            </a:r>
            <a:r>
              <a:rPr lang="en-US" sz="4200" dirty="0"/>
              <a:t> and freshwater species, some of which are shared across clades, implicating molecular mechanisms that contribute to divergent </a:t>
            </a:r>
            <a:r>
              <a:rPr lang="en-US" sz="4200" dirty="0" err="1"/>
              <a:t>osmoregulatory</a:t>
            </a:r>
            <a:r>
              <a:rPr lang="en-US" sz="4200" dirty="0"/>
              <a:t> physiologies.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87262" y="27498556"/>
            <a:ext cx="1117755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ym typeface="Wingdings" pitchFamily="2" charset="2"/>
              </a:rPr>
              <a:t>PEOPLE</a:t>
            </a:r>
            <a:r>
              <a:rPr lang="en-US" sz="2800" dirty="0">
                <a:sym typeface="Wingdings" pitchFamily="2" charset="2"/>
              </a:rPr>
              <a:t>: Reid Brennan performed the </a:t>
            </a:r>
            <a:r>
              <a:rPr lang="en-US" sz="2800" dirty="0" smtClean="0">
                <a:sym typeface="Wingdings" pitchFamily="2" charset="2"/>
              </a:rPr>
              <a:t>osmotic challenge experiment. Thanks to Noah </a:t>
            </a:r>
            <a:r>
              <a:rPr lang="en-US" sz="2800" dirty="0">
                <a:sym typeface="Wingdings" pitchFamily="2" charset="2"/>
              </a:rPr>
              <a:t>Reid, Jen Roach, </a:t>
            </a:r>
            <a:r>
              <a:rPr lang="en-US" sz="2800" dirty="0" smtClean="0">
                <a:sym typeface="Wingdings" pitchFamily="2" charset="2"/>
              </a:rPr>
              <a:t>C. Titus </a:t>
            </a:r>
            <a:r>
              <a:rPr lang="en-US" sz="2800" dirty="0">
                <a:sym typeface="Wingdings" pitchFamily="2" charset="2"/>
              </a:rPr>
              <a:t>Brown, </a:t>
            </a:r>
            <a:r>
              <a:rPr lang="en-US" sz="2800" dirty="0" smtClean="0">
                <a:sym typeface="Wingdings" pitchFamily="2" charset="2"/>
              </a:rPr>
              <a:t>DIB </a:t>
            </a:r>
            <a:r>
              <a:rPr lang="en-US" sz="2800" dirty="0">
                <a:sym typeface="Wingdings" pitchFamily="2" charset="2"/>
              </a:rPr>
              <a:t>lab </a:t>
            </a:r>
            <a:r>
              <a:rPr lang="en-US" sz="2800" dirty="0" smtClean="0">
                <a:sym typeface="Wingdings" pitchFamily="2" charset="2"/>
              </a:rPr>
              <a:t>and Whitehead lab members </a:t>
            </a:r>
            <a:r>
              <a:rPr lang="en-US" sz="2800" dirty="0">
                <a:sym typeface="Wingdings" pitchFamily="2" charset="2"/>
              </a:rPr>
              <a:t>at UC </a:t>
            </a:r>
            <a:r>
              <a:rPr lang="en-US" sz="2800" dirty="0" smtClean="0">
                <a:sym typeface="Wingdings" pitchFamily="2" charset="2"/>
              </a:rPr>
              <a:t>Davis for assistance and helpful discussions. </a:t>
            </a:r>
            <a:endParaRPr lang="en-US" sz="2800" dirty="0">
              <a:sym typeface="Wingdings" pitchFamily="2" charset="2"/>
            </a:endParaRPr>
          </a:p>
          <a:p>
            <a:endParaRPr lang="en-US" sz="1500" b="1" u="sng" dirty="0" smtClean="0"/>
          </a:p>
          <a:p>
            <a:r>
              <a:rPr lang="en-US" sz="2800" b="1" u="sng" dirty="0" smtClean="0"/>
              <a:t>REFERENCE DATA PRODUCTS:</a:t>
            </a:r>
            <a:endParaRPr lang="en-US" sz="2800" dirty="0" smtClean="0"/>
          </a:p>
          <a:p>
            <a:r>
              <a:rPr lang="en-US" sz="2800" dirty="0" smtClean="0"/>
              <a:t>Johnson</a:t>
            </a:r>
            <a:r>
              <a:rPr lang="en-US" sz="2800" dirty="0" smtClean="0"/>
              <a:t>, L., &amp; Whitehead, A. </a:t>
            </a:r>
            <a:r>
              <a:rPr lang="en-US" sz="2800" dirty="0" err="1" smtClean="0"/>
              <a:t>Fundulus</a:t>
            </a:r>
            <a:r>
              <a:rPr lang="en-US" sz="2800" dirty="0" smtClean="0"/>
              <a:t> Multispecies Osmotic Transcriptome Sequencing Project (FMOTSP). </a:t>
            </a:r>
          </a:p>
          <a:p>
            <a:r>
              <a:rPr lang="en-US" sz="2800" dirty="0" smtClean="0">
                <a:hlinkClick r:id="rId5"/>
              </a:rPr>
              <a:t>http://doi.org/10.17605/OSF.IO/M4XEG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endParaRPr lang="en-US" sz="1500" dirty="0" smtClean="0"/>
          </a:p>
          <a:p>
            <a:r>
              <a:rPr lang="en-US" sz="2800" b="1" u="sng" dirty="0" smtClean="0"/>
              <a:t>AUTOMATED SCRIPTS:</a:t>
            </a:r>
          </a:p>
          <a:p>
            <a:r>
              <a:rPr lang="en-US" sz="2800" dirty="0" smtClean="0"/>
              <a:t>De novo </a:t>
            </a:r>
            <a:r>
              <a:rPr lang="en-US" sz="2800" dirty="0"/>
              <a:t>transcriptome assemblies: </a:t>
            </a:r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github.com/ljcohen/osmotic</a:t>
            </a:r>
            <a:endParaRPr lang="en-US" sz="2800" dirty="0" smtClean="0"/>
          </a:p>
          <a:p>
            <a:r>
              <a:rPr lang="en-US" sz="2800" dirty="0"/>
              <a:t>Combining expression tables and analysis: </a:t>
            </a:r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github.com/ljcohen/RNAseq_15killifish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94373"/>
              </p:ext>
            </p:extLst>
          </p:nvPr>
        </p:nvGraphicFramePr>
        <p:xfrm>
          <a:off x="14826028" y="13106400"/>
          <a:ext cx="26931572" cy="1323538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47367"/>
                <a:gridCol w="1994931"/>
                <a:gridCol w="1282456"/>
                <a:gridCol w="1709942"/>
                <a:gridCol w="2564912"/>
                <a:gridCol w="2707406"/>
                <a:gridCol w="2564912"/>
                <a:gridCol w="2137426"/>
                <a:gridCol w="2707406"/>
                <a:gridCol w="2137426"/>
                <a:gridCol w="3277388"/>
              </a:tblGrid>
              <a:tr h="1995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Species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Physiology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Clade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Quality Trimmed (Q&gt;2) </a:t>
                      </a:r>
                      <a:r>
                        <a:rPr lang="en-US" sz="3200" b="1" u="none" strike="noStrike" dirty="0">
                          <a:effectLst/>
                        </a:rPr>
                        <a:t>Reads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% Kept After </a:t>
                      </a:r>
                      <a:r>
                        <a:rPr lang="en-US" sz="3200" b="1" u="none" strike="noStrike" dirty="0" err="1">
                          <a:effectLst/>
                        </a:rPr>
                        <a:t>Diginorm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Trinity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3200" b="1" u="none" strike="noStrike" dirty="0">
                          <a:effectLst/>
                        </a:rPr>
                        <a:t>% ORF</a:t>
                      </a:r>
                      <a:endParaRPr lang="mr-IN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Annotated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Unique 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en-US" sz="3200" b="1" i="1" u="none" strike="noStrike" baseline="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undulus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heteroclitus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3200" b="1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RefSeq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 </a:t>
                      </a:r>
                    </a:p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Adenia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xenica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250,627,759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24.8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362,783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 smtClean="0">
                          <a:effectLst/>
                        </a:rPr>
                        <a:t>45.5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148,980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37,921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21,806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catanatus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328,807,408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21.6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405,866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 smtClean="0">
                          <a:effectLst/>
                        </a:rPr>
                        <a:t>45.1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164,596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41,933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22,435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chrysotus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BW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>
                          <a:effectLst/>
                        </a:rPr>
                        <a:t>258,850,289</a:t>
                      </a:r>
                      <a:endParaRPr lang="cs-CZ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25.6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>
                          <a:effectLst/>
                        </a:rPr>
                        <a:t>396,400</a:t>
                      </a:r>
                      <a:endParaRPr lang="uk-UA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 smtClean="0">
                          <a:effectLst/>
                        </a:rPr>
                        <a:t>43.7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155,206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38,576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22,455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diaphanus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BW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137,246,213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34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384,218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 smtClean="0">
                          <a:effectLst/>
                        </a:rPr>
                        <a:t>47.7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128,323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36,687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21,624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grandis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467,432,867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23.2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809,060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 smtClean="0">
                          <a:effectLst/>
                        </a:rPr>
                        <a:t>48.7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234,074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36,224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24,275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721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heteroclitus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u="none" strike="noStrike" dirty="0">
                          <a:effectLst/>
                        </a:rPr>
                        <a:t>(MDPL pop)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319,925,008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24.8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592,419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 smtClean="0">
                          <a:effectLst/>
                        </a:rPr>
                        <a:t>46.5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188,268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39,563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22,849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721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heteroclitus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u="none" strike="noStrike" dirty="0">
                          <a:effectLst/>
                        </a:rPr>
                        <a:t>(MDPP pop)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</a:t>
                      </a:r>
                      <a:r>
                        <a:rPr lang="en-US" sz="3200" u="none" strike="noStrike" dirty="0" smtClean="0">
                          <a:effectLst/>
                        </a:rPr>
                        <a:t>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275,951,932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28.2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668,487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charset="0"/>
                        <a:buNone/>
                      </a:pPr>
                      <a:r>
                        <a:rPr lang="is-IS" sz="3200" u="none" strike="noStrike" dirty="0" smtClean="0">
                          <a:effectLst/>
                        </a:rPr>
                        <a:t>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186,798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39,072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22,994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349,630,701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21.6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416,299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 smtClean="0">
                          <a:effectLst/>
                        </a:rPr>
                        <a:t>42.9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167,061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37,751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22,530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nottii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46,463,472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159,771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 smtClean="0">
                          <a:effectLst/>
                        </a:rPr>
                        <a:t>50.1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69,247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28,788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18,280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olivaceus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202,133,952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27.8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350,265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 smtClean="0">
                          <a:effectLst/>
                        </a:rPr>
                        <a:t>43.6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134,207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37,459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21,600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parvapinis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184,254,591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27.5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352,346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 smtClean="0">
                          <a:effectLst/>
                        </a:rPr>
                        <a:t>44.3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126,200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34,375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20,647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rathbuni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348,759,075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22.7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 dirty="0">
                          <a:effectLst/>
                        </a:rPr>
                        <a:t>501,222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 smtClean="0">
                          <a:effectLst/>
                        </a:rPr>
                        <a:t>43.7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176,367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40,216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22,718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sciadicus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101,937,160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37.2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241,279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 smtClean="0">
                          <a:effectLst/>
                        </a:rPr>
                        <a:t>46.9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98,332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20,382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similis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207,444,577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30.5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520,319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 smtClean="0">
                          <a:effectLst/>
                        </a:rPr>
                        <a:t>48.2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154,675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37,209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22,338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zebrinus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98,327,251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36.6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266,978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 dirty="0" smtClean="0">
                          <a:effectLst/>
                        </a:rPr>
                        <a:t>47.3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102,046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33,694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20,439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goodei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219,175,639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 dirty="0">
                          <a:effectLst/>
                        </a:rPr>
                        <a:t>385,476</a:t>
                      </a:r>
                      <a:endParaRPr lang="uk-U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 smtClean="0">
                          <a:effectLst/>
                        </a:rPr>
                        <a:t>47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138,485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35,129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22,631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parva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255,219,214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409,543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 smtClean="0">
                          <a:effectLst/>
                        </a:rPr>
                        <a:t>45.5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145,529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37,684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14283607" y="26444848"/>
            <a:ext cx="8957393" cy="6244952"/>
            <a:chOff x="354716" y="-13681"/>
            <a:chExt cx="8485215" cy="6665631"/>
          </a:xfrm>
        </p:grpSpPr>
        <p:sp>
          <p:nvSpPr>
            <p:cNvPr id="176" name="Shape 197"/>
            <p:cNvSpPr/>
            <p:nvPr/>
          </p:nvSpPr>
          <p:spPr>
            <a:xfrm>
              <a:off x="2903166" y="103690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301"/>
            <p:cNvSpPr/>
            <p:nvPr/>
          </p:nvSpPr>
          <p:spPr>
            <a:xfrm>
              <a:off x="2072141" y="1070327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96"/>
            <p:cNvSpPr/>
            <p:nvPr/>
          </p:nvSpPr>
          <p:spPr>
            <a:xfrm>
              <a:off x="1268916" y="2446195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86"/>
            <p:cNvSpPr txBox="1"/>
            <p:nvPr/>
          </p:nvSpPr>
          <p:spPr>
            <a:xfrm>
              <a:off x="1269615" y="6309350"/>
              <a:ext cx="1259671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1</a:t>
              </a:r>
              <a:endParaRPr lang="en" sz="2400" b="1" dirty="0"/>
            </a:p>
          </p:txBody>
        </p:sp>
        <p:sp>
          <p:nvSpPr>
            <p:cNvPr id="180" name="Shape 186"/>
            <p:cNvSpPr txBox="1"/>
            <p:nvPr/>
          </p:nvSpPr>
          <p:spPr>
            <a:xfrm>
              <a:off x="4071365" y="6320046"/>
              <a:ext cx="1231617" cy="3319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2</a:t>
              </a:r>
              <a:endParaRPr lang="en" sz="2400" b="1" dirty="0"/>
            </a:p>
          </p:txBody>
        </p:sp>
        <p:sp>
          <p:nvSpPr>
            <p:cNvPr id="181" name="Shape 186"/>
            <p:cNvSpPr txBox="1"/>
            <p:nvPr/>
          </p:nvSpPr>
          <p:spPr>
            <a:xfrm>
              <a:off x="7215612" y="6328746"/>
              <a:ext cx="1464607" cy="3232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3</a:t>
              </a:r>
              <a:endParaRPr lang="en" sz="2400" b="1" dirty="0"/>
            </a:p>
          </p:txBody>
        </p:sp>
        <p:cxnSp>
          <p:nvCxnSpPr>
            <p:cNvPr id="182" name="Shape 181"/>
            <p:cNvCxnSpPr/>
            <p:nvPr/>
          </p:nvCxnSpPr>
          <p:spPr>
            <a:xfrm>
              <a:off x="894016" y="695036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3" name="Shape 182"/>
            <p:cNvCxnSpPr/>
            <p:nvPr/>
          </p:nvCxnSpPr>
          <p:spPr>
            <a:xfrm>
              <a:off x="893091" y="2942211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3"/>
            <p:cNvCxnSpPr/>
            <p:nvPr/>
          </p:nvCxnSpPr>
          <p:spPr>
            <a:xfrm>
              <a:off x="1331566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2" name="Shape 184"/>
            <p:cNvCxnSpPr/>
            <p:nvPr/>
          </p:nvCxnSpPr>
          <p:spPr>
            <a:xfrm>
              <a:off x="2159116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85"/>
            <p:cNvCxnSpPr/>
            <p:nvPr/>
          </p:nvCxnSpPr>
          <p:spPr>
            <a:xfrm>
              <a:off x="2993616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4" name="Shape 186"/>
            <p:cNvSpPr txBox="1"/>
            <p:nvPr/>
          </p:nvSpPr>
          <p:spPr>
            <a:xfrm>
              <a:off x="1129716" y="3067236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195" name="Shape 187"/>
            <p:cNvSpPr txBox="1"/>
            <p:nvPr/>
          </p:nvSpPr>
          <p:spPr>
            <a:xfrm>
              <a:off x="1929466" y="3067236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198" name="Shape 188"/>
            <p:cNvSpPr txBox="1"/>
            <p:nvPr/>
          </p:nvSpPr>
          <p:spPr>
            <a:xfrm>
              <a:off x="2653016" y="3067236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sp>
          <p:nvSpPr>
            <p:cNvPr id="199" name="Shape 189"/>
            <p:cNvSpPr txBox="1"/>
            <p:nvPr/>
          </p:nvSpPr>
          <p:spPr>
            <a:xfrm rot="16200000">
              <a:off x="-290434" y="1652461"/>
              <a:ext cx="17580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600" dirty="0"/>
                <a:t>Expression </a:t>
              </a:r>
              <a:r>
                <a:rPr lang="en" sz="1600" dirty="0" smtClean="0"/>
                <a:t>Gene</a:t>
              </a:r>
              <a:r>
                <a:rPr lang="en-US" sz="1600" dirty="0" smtClean="0"/>
                <a:t> </a:t>
              </a:r>
              <a:r>
                <a:rPr lang="en" sz="1600" dirty="0" smtClean="0"/>
                <a:t>A</a:t>
              </a:r>
              <a:endParaRPr lang="en" sz="1600" dirty="0"/>
            </a:p>
          </p:txBody>
        </p:sp>
        <p:sp>
          <p:nvSpPr>
            <p:cNvPr id="200" name="Shape 194"/>
            <p:cNvSpPr/>
            <p:nvPr/>
          </p:nvSpPr>
          <p:spPr>
            <a:xfrm>
              <a:off x="1241116" y="2440711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195"/>
            <p:cNvSpPr/>
            <p:nvPr/>
          </p:nvSpPr>
          <p:spPr>
            <a:xfrm>
              <a:off x="2903166" y="1075811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300"/>
            <p:cNvSpPr/>
            <p:nvPr/>
          </p:nvSpPr>
          <p:spPr>
            <a:xfrm>
              <a:off x="2064966" y="1075811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10" name="Shape 354"/>
            <p:cNvCxnSpPr/>
            <p:nvPr/>
          </p:nvCxnSpPr>
          <p:spPr>
            <a:xfrm flipV="1">
              <a:off x="1359366" y="1167827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355"/>
            <p:cNvCxnSpPr/>
            <p:nvPr/>
          </p:nvCxnSpPr>
          <p:spPr>
            <a:xfrm flipV="1">
              <a:off x="2253041" y="1134403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356"/>
            <p:cNvCxnSpPr/>
            <p:nvPr/>
          </p:nvCxnSpPr>
          <p:spPr>
            <a:xfrm rot="10800000" flipH="1">
              <a:off x="1376791" y="1270711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4" name="Shape 357"/>
            <p:cNvCxnSpPr/>
            <p:nvPr/>
          </p:nvCxnSpPr>
          <p:spPr>
            <a:xfrm>
              <a:off x="2200641" y="1173311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5" name="Shape 181"/>
            <p:cNvCxnSpPr/>
            <p:nvPr/>
          </p:nvCxnSpPr>
          <p:spPr>
            <a:xfrm>
              <a:off x="3588590" y="695036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182"/>
            <p:cNvCxnSpPr/>
            <p:nvPr/>
          </p:nvCxnSpPr>
          <p:spPr>
            <a:xfrm>
              <a:off x="3587665" y="2942211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183"/>
            <p:cNvCxnSpPr/>
            <p:nvPr/>
          </p:nvCxnSpPr>
          <p:spPr>
            <a:xfrm>
              <a:off x="4026140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1" name="Shape 184"/>
            <p:cNvCxnSpPr/>
            <p:nvPr/>
          </p:nvCxnSpPr>
          <p:spPr>
            <a:xfrm>
              <a:off x="4853690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185"/>
            <p:cNvCxnSpPr/>
            <p:nvPr/>
          </p:nvCxnSpPr>
          <p:spPr>
            <a:xfrm>
              <a:off x="5688190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3" name="Shape 186"/>
            <p:cNvSpPr txBox="1"/>
            <p:nvPr/>
          </p:nvSpPr>
          <p:spPr>
            <a:xfrm>
              <a:off x="3824290" y="3067236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224" name="Shape 187"/>
            <p:cNvSpPr txBox="1"/>
            <p:nvPr/>
          </p:nvSpPr>
          <p:spPr>
            <a:xfrm>
              <a:off x="4624040" y="3067236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225" name="Shape 188"/>
            <p:cNvSpPr txBox="1"/>
            <p:nvPr/>
          </p:nvSpPr>
          <p:spPr>
            <a:xfrm>
              <a:off x="5347590" y="3067236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cxnSp>
          <p:nvCxnSpPr>
            <p:cNvPr id="226" name="Shape 181"/>
            <p:cNvCxnSpPr/>
            <p:nvPr/>
          </p:nvCxnSpPr>
          <p:spPr>
            <a:xfrm>
              <a:off x="6282112" y="704081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182"/>
            <p:cNvCxnSpPr/>
            <p:nvPr/>
          </p:nvCxnSpPr>
          <p:spPr>
            <a:xfrm>
              <a:off x="6281187" y="2951256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183"/>
            <p:cNvCxnSpPr/>
            <p:nvPr/>
          </p:nvCxnSpPr>
          <p:spPr>
            <a:xfrm>
              <a:off x="6719662" y="2895556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3" name="Shape 184"/>
            <p:cNvCxnSpPr/>
            <p:nvPr/>
          </p:nvCxnSpPr>
          <p:spPr>
            <a:xfrm>
              <a:off x="7547212" y="2895556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4" name="Shape 185"/>
            <p:cNvCxnSpPr/>
            <p:nvPr/>
          </p:nvCxnSpPr>
          <p:spPr>
            <a:xfrm>
              <a:off x="8381712" y="2895556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8" name="Shape 186"/>
            <p:cNvSpPr txBox="1"/>
            <p:nvPr/>
          </p:nvSpPr>
          <p:spPr>
            <a:xfrm>
              <a:off x="6517812" y="3076281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259" name="Shape 187"/>
            <p:cNvSpPr txBox="1"/>
            <p:nvPr/>
          </p:nvSpPr>
          <p:spPr>
            <a:xfrm>
              <a:off x="7317562" y="3076281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260" name="Shape 188"/>
            <p:cNvSpPr txBox="1"/>
            <p:nvPr/>
          </p:nvSpPr>
          <p:spPr>
            <a:xfrm>
              <a:off x="8041112" y="3076281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sp>
          <p:nvSpPr>
            <p:cNvPr id="261" name="Shape 190"/>
            <p:cNvSpPr/>
            <p:nvPr/>
          </p:nvSpPr>
          <p:spPr>
            <a:xfrm>
              <a:off x="502835" y="55769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191"/>
            <p:cNvSpPr/>
            <p:nvPr/>
          </p:nvSpPr>
          <p:spPr>
            <a:xfrm>
              <a:off x="495585" y="355044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192"/>
            <p:cNvSpPr txBox="1"/>
            <p:nvPr/>
          </p:nvSpPr>
          <p:spPr>
            <a:xfrm>
              <a:off x="624634" y="-13681"/>
              <a:ext cx="3358951" cy="299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400" dirty="0" smtClean="0"/>
                <a:t>Seawater </a:t>
              </a:r>
              <a:r>
                <a:rPr lang="en" sz="1400" dirty="0" smtClean="0"/>
                <a:t>native </a:t>
              </a:r>
              <a:r>
                <a:rPr lang="en" sz="1400" dirty="0"/>
                <a:t>physiology</a:t>
              </a:r>
            </a:p>
          </p:txBody>
        </p:sp>
        <p:sp>
          <p:nvSpPr>
            <p:cNvPr id="283" name="Shape 193"/>
            <p:cNvSpPr txBox="1"/>
            <p:nvPr/>
          </p:nvSpPr>
          <p:spPr>
            <a:xfrm>
              <a:off x="607534" y="285594"/>
              <a:ext cx="3516388" cy="3016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F</a:t>
              </a:r>
              <a:r>
                <a:rPr lang="en-US" sz="1400" dirty="0" smtClean="0"/>
                <a:t>reshwater </a:t>
              </a:r>
              <a:r>
                <a:rPr lang="en" sz="1400" dirty="0" smtClean="0"/>
                <a:t>native </a:t>
              </a:r>
              <a:r>
                <a:rPr lang="en-US" sz="1400" dirty="0" smtClean="0"/>
                <a:t>p</a:t>
              </a:r>
              <a:r>
                <a:rPr lang="en" sz="1400" dirty="0" smtClean="0"/>
                <a:t>hysiology</a:t>
              </a:r>
              <a:endParaRPr lang="en" sz="1400" dirty="0"/>
            </a:p>
          </p:txBody>
        </p:sp>
        <p:sp>
          <p:nvSpPr>
            <p:cNvPr id="284" name="Shape 197"/>
            <p:cNvSpPr/>
            <p:nvPr/>
          </p:nvSpPr>
          <p:spPr>
            <a:xfrm>
              <a:off x="5595334" y="1072319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301"/>
            <p:cNvSpPr/>
            <p:nvPr/>
          </p:nvSpPr>
          <p:spPr>
            <a:xfrm>
              <a:off x="4764309" y="110574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196"/>
            <p:cNvSpPr/>
            <p:nvPr/>
          </p:nvSpPr>
          <p:spPr>
            <a:xfrm>
              <a:off x="3961084" y="248161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194"/>
            <p:cNvSpPr/>
            <p:nvPr/>
          </p:nvSpPr>
          <p:spPr>
            <a:xfrm>
              <a:off x="3933284" y="247612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195"/>
            <p:cNvSpPr/>
            <p:nvPr/>
          </p:nvSpPr>
          <p:spPr>
            <a:xfrm>
              <a:off x="5595334" y="111122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300"/>
            <p:cNvSpPr/>
            <p:nvPr/>
          </p:nvSpPr>
          <p:spPr>
            <a:xfrm>
              <a:off x="4757134" y="111122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90" name="Shape 354"/>
            <p:cNvCxnSpPr/>
            <p:nvPr/>
          </p:nvCxnSpPr>
          <p:spPr>
            <a:xfrm flipV="1">
              <a:off x="4051534" y="1203243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1" name="Shape 355"/>
            <p:cNvCxnSpPr/>
            <p:nvPr/>
          </p:nvCxnSpPr>
          <p:spPr>
            <a:xfrm flipV="1">
              <a:off x="4945209" y="1169819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2" name="Shape 356"/>
            <p:cNvCxnSpPr/>
            <p:nvPr/>
          </p:nvCxnSpPr>
          <p:spPr>
            <a:xfrm rot="10800000" flipH="1">
              <a:off x="4068959" y="1306127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357"/>
            <p:cNvCxnSpPr/>
            <p:nvPr/>
          </p:nvCxnSpPr>
          <p:spPr>
            <a:xfrm>
              <a:off x="4892809" y="1208727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4" name="Shape 197"/>
            <p:cNvSpPr/>
            <p:nvPr/>
          </p:nvSpPr>
          <p:spPr>
            <a:xfrm>
              <a:off x="8287502" y="107431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301"/>
            <p:cNvSpPr/>
            <p:nvPr/>
          </p:nvSpPr>
          <p:spPr>
            <a:xfrm>
              <a:off x="7456477" y="1107735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196"/>
            <p:cNvSpPr/>
            <p:nvPr/>
          </p:nvSpPr>
          <p:spPr>
            <a:xfrm>
              <a:off x="6653252" y="248360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194"/>
            <p:cNvSpPr/>
            <p:nvPr/>
          </p:nvSpPr>
          <p:spPr>
            <a:xfrm>
              <a:off x="6625452" y="2478119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195"/>
            <p:cNvSpPr/>
            <p:nvPr/>
          </p:nvSpPr>
          <p:spPr>
            <a:xfrm>
              <a:off x="8287502" y="1113219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300"/>
            <p:cNvSpPr/>
            <p:nvPr/>
          </p:nvSpPr>
          <p:spPr>
            <a:xfrm>
              <a:off x="7449302" y="1113219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00" name="Shape 354"/>
            <p:cNvCxnSpPr/>
            <p:nvPr/>
          </p:nvCxnSpPr>
          <p:spPr>
            <a:xfrm flipV="1">
              <a:off x="6743702" y="1205235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1" name="Shape 355"/>
            <p:cNvCxnSpPr/>
            <p:nvPr/>
          </p:nvCxnSpPr>
          <p:spPr>
            <a:xfrm flipV="1">
              <a:off x="7637377" y="1171811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2" name="Shape 356"/>
            <p:cNvCxnSpPr/>
            <p:nvPr/>
          </p:nvCxnSpPr>
          <p:spPr>
            <a:xfrm rot="10800000" flipH="1">
              <a:off x="6761127" y="1308119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3" name="Shape 357"/>
            <p:cNvCxnSpPr/>
            <p:nvPr/>
          </p:nvCxnSpPr>
          <p:spPr>
            <a:xfrm>
              <a:off x="7584977" y="1210719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9" name="Shape 197"/>
            <p:cNvSpPr/>
            <p:nvPr/>
          </p:nvSpPr>
          <p:spPr>
            <a:xfrm>
              <a:off x="2905185" y="393007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01"/>
            <p:cNvSpPr/>
            <p:nvPr/>
          </p:nvSpPr>
          <p:spPr>
            <a:xfrm>
              <a:off x="2074160" y="3963495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196"/>
            <p:cNvSpPr/>
            <p:nvPr/>
          </p:nvSpPr>
          <p:spPr>
            <a:xfrm>
              <a:off x="1270935" y="533936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62" name="Shape 181"/>
            <p:cNvCxnSpPr/>
            <p:nvPr/>
          </p:nvCxnSpPr>
          <p:spPr>
            <a:xfrm>
              <a:off x="896035" y="3588204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3" name="Shape 182"/>
            <p:cNvCxnSpPr/>
            <p:nvPr/>
          </p:nvCxnSpPr>
          <p:spPr>
            <a:xfrm>
              <a:off x="895110" y="5835379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4" name="Shape 183"/>
            <p:cNvCxnSpPr/>
            <p:nvPr/>
          </p:nvCxnSpPr>
          <p:spPr>
            <a:xfrm>
              <a:off x="1333585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6" name="Shape 184"/>
            <p:cNvCxnSpPr/>
            <p:nvPr/>
          </p:nvCxnSpPr>
          <p:spPr>
            <a:xfrm>
              <a:off x="2161135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8" name="Shape 185"/>
            <p:cNvCxnSpPr/>
            <p:nvPr/>
          </p:nvCxnSpPr>
          <p:spPr>
            <a:xfrm>
              <a:off x="2995635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72" name="Shape 186"/>
            <p:cNvSpPr txBox="1"/>
            <p:nvPr/>
          </p:nvSpPr>
          <p:spPr>
            <a:xfrm>
              <a:off x="1131735" y="5960404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373" name="Shape 187"/>
            <p:cNvSpPr txBox="1"/>
            <p:nvPr/>
          </p:nvSpPr>
          <p:spPr>
            <a:xfrm>
              <a:off x="1931485" y="5960404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374" name="Shape 188"/>
            <p:cNvSpPr txBox="1"/>
            <p:nvPr/>
          </p:nvSpPr>
          <p:spPr>
            <a:xfrm>
              <a:off x="2655035" y="5960404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sp>
          <p:nvSpPr>
            <p:cNvPr id="383" name="Shape 189"/>
            <p:cNvSpPr txBox="1"/>
            <p:nvPr/>
          </p:nvSpPr>
          <p:spPr>
            <a:xfrm rot="16200000">
              <a:off x="-288415" y="4545629"/>
              <a:ext cx="17580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600" dirty="0"/>
                <a:t>Expression </a:t>
              </a:r>
              <a:r>
                <a:rPr lang="en" sz="1600" dirty="0" smtClean="0"/>
                <a:t>Gene</a:t>
              </a:r>
              <a:r>
                <a:rPr lang="en-US" sz="1600" dirty="0" smtClean="0"/>
                <a:t> B</a:t>
              </a:r>
              <a:endParaRPr lang="en" sz="1600" dirty="0"/>
            </a:p>
          </p:txBody>
        </p:sp>
        <p:sp>
          <p:nvSpPr>
            <p:cNvPr id="384" name="Shape 194"/>
            <p:cNvSpPr/>
            <p:nvPr/>
          </p:nvSpPr>
          <p:spPr>
            <a:xfrm>
              <a:off x="1243135" y="5333879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195"/>
            <p:cNvSpPr/>
            <p:nvPr/>
          </p:nvSpPr>
          <p:spPr>
            <a:xfrm>
              <a:off x="2905185" y="5339363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00"/>
            <p:cNvSpPr/>
            <p:nvPr/>
          </p:nvSpPr>
          <p:spPr>
            <a:xfrm>
              <a:off x="2066985" y="5329533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97" name="Shape 354"/>
            <p:cNvCxnSpPr/>
            <p:nvPr/>
          </p:nvCxnSpPr>
          <p:spPr>
            <a:xfrm flipV="1">
              <a:off x="1361385" y="4060995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8" name="Shape 355"/>
            <p:cNvCxnSpPr/>
            <p:nvPr/>
          </p:nvCxnSpPr>
          <p:spPr>
            <a:xfrm flipV="1">
              <a:off x="2255060" y="4027571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9" name="Shape 181"/>
            <p:cNvCxnSpPr/>
            <p:nvPr/>
          </p:nvCxnSpPr>
          <p:spPr>
            <a:xfrm>
              <a:off x="3590609" y="3588204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182"/>
            <p:cNvCxnSpPr/>
            <p:nvPr/>
          </p:nvCxnSpPr>
          <p:spPr>
            <a:xfrm>
              <a:off x="3589684" y="5835379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183"/>
            <p:cNvCxnSpPr/>
            <p:nvPr/>
          </p:nvCxnSpPr>
          <p:spPr>
            <a:xfrm>
              <a:off x="4028159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2" name="Shape 184"/>
            <p:cNvCxnSpPr/>
            <p:nvPr/>
          </p:nvCxnSpPr>
          <p:spPr>
            <a:xfrm>
              <a:off x="4855709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185"/>
            <p:cNvCxnSpPr/>
            <p:nvPr/>
          </p:nvCxnSpPr>
          <p:spPr>
            <a:xfrm>
              <a:off x="5690209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04" name="Shape 186"/>
            <p:cNvSpPr txBox="1"/>
            <p:nvPr/>
          </p:nvSpPr>
          <p:spPr>
            <a:xfrm>
              <a:off x="3826309" y="5960404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405" name="Shape 187"/>
            <p:cNvSpPr txBox="1"/>
            <p:nvPr/>
          </p:nvSpPr>
          <p:spPr>
            <a:xfrm>
              <a:off x="4626059" y="5960404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406" name="Shape 188"/>
            <p:cNvSpPr txBox="1"/>
            <p:nvPr/>
          </p:nvSpPr>
          <p:spPr>
            <a:xfrm>
              <a:off x="5349609" y="5960404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cxnSp>
          <p:nvCxnSpPr>
            <p:cNvPr id="407" name="Shape 181"/>
            <p:cNvCxnSpPr/>
            <p:nvPr/>
          </p:nvCxnSpPr>
          <p:spPr>
            <a:xfrm>
              <a:off x="6284131" y="3597249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182"/>
            <p:cNvCxnSpPr/>
            <p:nvPr/>
          </p:nvCxnSpPr>
          <p:spPr>
            <a:xfrm>
              <a:off x="6283206" y="5844424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9" name="Shape 183"/>
            <p:cNvCxnSpPr/>
            <p:nvPr/>
          </p:nvCxnSpPr>
          <p:spPr>
            <a:xfrm>
              <a:off x="6721681" y="5788724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0" name="Shape 184"/>
            <p:cNvCxnSpPr/>
            <p:nvPr/>
          </p:nvCxnSpPr>
          <p:spPr>
            <a:xfrm>
              <a:off x="7549231" y="5788724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1" name="Shape 185"/>
            <p:cNvCxnSpPr/>
            <p:nvPr/>
          </p:nvCxnSpPr>
          <p:spPr>
            <a:xfrm>
              <a:off x="8383731" y="5788724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12" name="Shape 186"/>
            <p:cNvSpPr txBox="1"/>
            <p:nvPr/>
          </p:nvSpPr>
          <p:spPr>
            <a:xfrm>
              <a:off x="6519831" y="5969449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413" name="Shape 187"/>
            <p:cNvSpPr txBox="1"/>
            <p:nvPr/>
          </p:nvSpPr>
          <p:spPr>
            <a:xfrm>
              <a:off x="7319581" y="5969449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414" name="Shape 188"/>
            <p:cNvSpPr txBox="1"/>
            <p:nvPr/>
          </p:nvSpPr>
          <p:spPr>
            <a:xfrm>
              <a:off x="8043131" y="5969449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sp>
          <p:nvSpPr>
            <p:cNvPr id="415" name="Shape 197"/>
            <p:cNvSpPr/>
            <p:nvPr/>
          </p:nvSpPr>
          <p:spPr>
            <a:xfrm>
              <a:off x="5597353" y="3965487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301"/>
            <p:cNvSpPr/>
            <p:nvPr/>
          </p:nvSpPr>
          <p:spPr>
            <a:xfrm>
              <a:off x="4766328" y="399891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196"/>
            <p:cNvSpPr/>
            <p:nvPr/>
          </p:nvSpPr>
          <p:spPr>
            <a:xfrm>
              <a:off x="3963103" y="5374779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194"/>
            <p:cNvSpPr/>
            <p:nvPr/>
          </p:nvSpPr>
          <p:spPr>
            <a:xfrm>
              <a:off x="3935303" y="5369295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195"/>
            <p:cNvSpPr/>
            <p:nvPr/>
          </p:nvSpPr>
          <p:spPr>
            <a:xfrm>
              <a:off x="5597353" y="4004395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300"/>
            <p:cNvSpPr/>
            <p:nvPr/>
          </p:nvSpPr>
          <p:spPr>
            <a:xfrm>
              <a:off x="4759153" y="4004395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21" name="Shape 354"/>
            <p:cNvCxnSpPr/>
            <p:nvPr/>
          </p:nvCxnSpPr>
          <p:spPr>
            <a:xfrm flipV="1">
              <a:off x="4053553" y="4096411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2" name="Shape 355"/>
            <p:cNvCxnSpPr/>
            <p:nvPr/>
          </p:nvCxnSpPr>
          <p:spPr>
            <a:xfrm flipV="1">
              <a:off x="4947228" y="4062987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3" name="Shape 356"/>
            <p:cNvCxnSpPr/>
            <p:nvPr/>
          </p:nvCxnSpPr>
          <p:spPr>
            <a:xfrm rot="10800000" flipH="1">
              <a:off x="4070978" y="4199295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4" name="Shape 357"/>
            <p:cNvCxnSpPr/>
            <p:nvPr/>
          </p:nvCxnSpPr>
          <p:spPr>
            <a:xfrm>
              <a:off x="4894828" y="4101895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5" name="Shape 197"/>
            <p:cNvSpPr/>
            <p:nvPr/>
          </p:nvSpPr>
          <p:spPr>
            <a:xfrm>
              <a:off x="8289521" y="3967479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301"/>
            <p:cNvSpPr/>
            <p:nvPr/>
          </p:nvSpPr>
          <p:spPr>
            <a:xfrm>
              <a:off x="7458496" y="400090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196"/>
            <p:cNvSpPr/>
            <p:nvPr/>
          </p:nvSpPr>
          <p:spPr>
            <a:xfrm>
              <a:off x="6655271" y="537677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194"/>
            <p:cNvSpPr/>
            <p:nvPr/>
          </p:nvSpPr>
          <p:spPr>
            <a:xfrm>
              <a:off x="6627471" y="537128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195"/>
            <p:cNvSpPr/>
            <p:nvPr/>
          </p:nvSpPr>
          <p:spPr>
            <a:xfrm>
              <a:off x="8289521" y="400638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300"/>
            <p:cNvSpPr/>
            <p:nvPr/>
          </p:nvSpPr>
          <p:spPr>
            <a:xfrm>
              <a:off x="7451321" y="400638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31" name="Shape 354"/>
            <p:cNvCxnSpPr/>
            <p:nvPr/>
          </p:nvCxnSpPr>
          <p:spPr>
            <a:xfrm flipV="1">
              <a:off x="6745721" y="4098403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2" name="Shape 355"/>
            <p:cNvCxnSpPr/>
            <p:nvPr/>
          </p:nvCxnSpPr>
          <p:spPr>
            <a:xfrm flipV="1">
              <a:off x="7639396" y="4064979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356"/>
            <p:cNvCxnSpPr/>
            <p:nvPr/>
          </p:nvCxnSpPr>
          <p:spPr>
            <a:xfrm rot="10800000" flipH="1">
              <a:off x="6763146" y="4201287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4" name="Shape 357"/>
            <p:cNvCxnSpPr/>
            <p:nvPr/>
          </p:nvCxnSpPr>
          <p:spPr>
            <a:xfrm>
              <a:off x="7586996" y="4103887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5" name="Shape 354"/>
            <p:cNvCxnSpPr/>
            <p:nvPr/>
          </p:nvCxnSpPr>
          <p:spPr>
            <a:xfrm flipV="1">
              <a:off x="1378810" y="5427033"/>
              <a:ext cx="823850" cy="43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6" name="Shape 354"/>
            <p:cNvCxnSpPr/>
            <p:nvPr/>
          </p:nvCxnSpPr>
          <p:spPr>
            <a:xfrm>
              <a:off x="2202660" y="5427033"/>
              <a:ext cx="738551" cy="212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7" name="TextBox 436"/>
            <p:cNvSpPr txBox="1"/>
            <p:nvPr/>
          </p:nvSpPr>
          <p:spPr>
            <a:xfrm>
              <a:off x="845908" y="643616"/>
              <a:ext cx="182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Hypothesis 1</a:t>
              </a:r>
              <a:endParaRPr lang="en-US" sz="2400" b="1" dirty="0"/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913081" y="3503359"/>
              <a:ext cx="182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Hypothesis 2</a:t>
              </a:r>
              <a:endParaRPr lang="en-US" sz="2400" b="1" dirty="0"/>
            </a:p>
          </p:txBody>
        </p:sp>
      </p:grpSp>
      <p:sp>
        <p:nvSpPr>
          <p:cNvPr id="439" name="TextBox 438"/>
          <p:cNvSpPr txBox="1"/>
          <p:nvPr/>
        </p:nvSpPr>
        <p:spPr>
          <a:xfrm>
            <a:off x="23606329" y="26353534"/>
            <a:ext cx="47570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SUMMARY:</a:t>
            </a:r>
            <a:endParaRPr lang="en-US" sz="75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4630401" y="6287762"/>
            <a:ext cx="4699732" cy="5382377"/>
            <a:chOff x="1323462" y="424288"/>
            <a:chExt cx="5105828" cy="6227891"/>
          </a:xfrm>
        </p:grpSpPr>
        <p:sp>
          <p:nvSpPr>
            <p:cNvPr id="165" name="Can 164"/>
            <p:cNvSpPr/>
            <p:nvPr/>
          </p:nvSpPr>
          <p:spPr>
            <a:xfrm>
              <a:off x="3951135" y="820019"/>
              <a:ext cx="2478155" cy="2865567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an 167"/>
            <p:cNvSpPr/>
            <p:nvPr/>
          </p:nvSpPr>
          <p:spPr>
            <a:xfrm>
              <a:off x="1323462" y="792546"/>
              <a:ext cx="2478155" cy="2865568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21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172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380" y="1473147"/>
              <a:ext cx="991263" cy="473328"/>
            </a:xfrm>
            <a:prstGeom prst="rect">
              <a:avLst/>
            </a:prstGeom>
          </p:spPr>
        </p:pic>
        <p:pic>
          <p:nvPicPr>
            <p:cNvPr id="174" name="Picture 173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113" y="1549973"/>
              <a:ext cx="991263" cy="473328"/>
            </a:xfrm>
            <a:prstGeom prst="rect">
              <a:avLst/>
            </a:prstGeom>
          </p:spPr>
        </p:pic>
        <p:pic>
          <p:nvPicPr>
            <p:cNvPr id="184" name="Picture 183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11" y="2089891"/>
              <a:ext cx="991263" cy="473328"/>
            </a:xfrm>
            <a:prstGeom prst="rect">
              <a:avLst/>
            </a:prstGeom>
          </p:spPr>
        </p:pic>
        <p:pic>
          <p:nvPicPr>
            <p:cNvPr id="187" name="Picture 186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043" y="2521446"/>
              <a:ext cx="991263" cy="473328"/>
            </a:xfrm>
            <a:prstGeom prst="rect">
              <a:avLst/>
            </a:prstGeom>
          </p:spPr>
        </p:pic>
        <p:pic>
          <p:nvPicPr>
            <p:cNvPr id="188" name="Picture 187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891" y="2554017"/>
              <a:ext cx="991263" cy="473328"/>
            </a:xfrm>
            <a:prstGeom prst="rect">
              <a:avLst/>
            </a:prstGeom>
          </p:spPr>
        </p:pic>
        <p:pic>
          <p:nvPicPr>
            <p:cNvPr id="189" name="Picture 188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11" y="3008565"/>
              <a:ext cx="991263" cy="473328"/>
            </a:xfrm>
            <a:prstGeom prst="rect">
              <a:avLst/>
            </a:prstGeom>
          </p:spPr>
        </p:pic>
        <p:sp>
          <p:nvSpPr>
            <p:cNvPr id="190" name="Can 189"/>
            <p:cNvSpPr/>
            <p:nvPr/>
          </p:nvSpPr>
          <p:spPr>
            <a:xfrm>
              <a:off x="1323462" y="3786612"/>
              <a:ext cx="2478155" cy="2865567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6" name="Picture 195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665" y="1570129"/>
              <a:ext cx="991263" cy="473328"/>
            </a:xfrm>
            <a:prstGeom prst="rect">
              <a:avLst/>
            </a:prstGeom>
          </p:spPr>
        </p:pic>
        <p:pic>
          <p:nvPicPr>
            <p:cNvPr id="197" name="Picture 196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524" y="3010944"/>
              <a:ext cx="991263" cy="473328"/>
            </a:xfrm>
            <a:prstGeom prst="rect">
              <a:avLst/>
            </a:prstGeom>
          </p:spPr>
        </p:pic>
        <p:pic>
          <p:nvPicPr>
            <p:cNvPr id="202" name="Picture 201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350" y="2089891"/>
              <a:ext cx="991263" cy="473328"/>
            </a:xfrm>
            <a:prstGeom prst="rect">
              <a:avLst/>
            </a:prstGeom>
          </p:spPr>
        </p:pic>
        <p:pic>
          <p:nvPicPr>
            <p:cNvPr id="203" name="Picture 202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856" y="4597992"/>
              <a:ext cx="991263" cy="473328"/>
            </a:xfrm>
            <a:prstGeom prst="rect">
              <a:avLst/>
            </a:prstGeom>
          </p:spPr>
        </p:pic>
        <p:pic>
          <p:nvPicPr>
            <p:cNvPr id="204" name="Picture 203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206" y="5128806"/>
              <a:ext cx="991263" cy="473328"/>
            </a:xfrm>
            <a:prstGeom prst="rect">
              <a:avLst/>
            </a:prstGeom>
          </p:spPr>
        </p:pic>
        <p:pic>
          <p:nvPicPr>
            <p:cNvPr id="205" name="Picture 204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362" y="5714180"/>
              <a:ext cx="991263" cy="473328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592330" y="824398"/>
              <a:ext cx="1798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FW = 0.2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370965" y="844554"/>
              <a:ext cx="1589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TF = 15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57471" y="3832257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BW = 15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58096" y="42428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24 </a:t>
              </a:r>
              <a:r>
                <a:rPr lang="en-US" sz="2000" b="1" dirty="0" err="1" smtClean="0"/>
                <a:t>hrs</a:t>
              </a:r>
              <a:endParaRPr lang="en-US" sz="2000" b="1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3184904" y="1817690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765116" y="2306046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765116" y="3257889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6"/>
          <a:stretch/>
        </p:blipFill>
        <p:spPr>
          <a:xfrm>
            <a:off x="20193000" y="5715000"/>
            <a:ext cx="13470446" cy="3385885"/>
          </a:xfrm>
          <a:prstGeom prst="rect">
            <a:avLst/>
          </a:prstGeom>
        </p:spPr>
      </p:pic>
      <p:cxnSp>
        <p:nvCxnSpPr>
          <p:cNvPr id="232" name="Straight Connector 231"/>
          <p:cNvCxnSpPr/>
          <p:nvPr/>
        </p:nvCxnSpPr>
        <p:spPr>
          <a:xfrm>
            <a:off x="32308800" y="26887098"/>
            <a:ext cx="0" cy="5539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rot="16200000">
            <a:off x="26433768" y="-1379232"/>
            <a:ext cx="1078632" cy="14024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075525" y="4656501"/>
            <a:ext cx="4490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Data Analysis x16 </a:t>
            </a:r>
            <a:r>
              <a:rPr lang="en-US" sz="3200" b="1" dirty="0" smtClean="0"/>
              <a:t>species</a:t>
            </a:r>
            <a:endParaRPr lang="en-US" sz="32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0" y="9759789"/>
            <a:ext cx="3657600" cy="2432211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23656696" y="27508200"/>
            <a:ext cx="83473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ym typeface="Wingdings" pitchFamily="2" charset="2"/>
              </a:rPr>
              <a:t>Data products and scripts available: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Reference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 and annotations for gill from 16 species of </a:t>
            </a:r>
            <a:r>
              <a:rPr lang="en-US" sz="3000" i="1" dirty="0" err="1" smtClean="0">
                <a:sym typeface="Wingdings" pitchFamily="2" charset="2"/>
              </a:rPr>
              <a:t>Fundulus</a:t>
            </a:r>
            <a:r>
              <a:rPr lang="en-US" sz="3000" dirty="0" smtClean="0">
                <a:sym typeface="Wingdings" pitchFamily="2" charset="2"/>
              </a:rPr>
              <a:t> killifish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45K x 16 species expression table for future analysis of gene expression patterns across clades for the osmotic challenge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</a:t>
            </a:r>
            <a:r>
              <a:rPr lang="en-US" sz="3000" dirty="0" smtClean="0">
                <a:sym typeface="Wingdings" pitchFamily="2" charset="2"/>
              </a:rPr>
              <a:t>eproducible, automated scripts are available to generate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assemblies, annotations, and merge gene expression tables across species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0" y="5186971"/>
            <a:ext cx="5379386" cy="43380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0" y="9100886"/>
            <a:ext cx="4923384" cy="39224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177444" y="7977426"/>
            <a:ext cx="27305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dirty="0" smtClean="0"/>
              <a:t>Annotation</a:t>
            </a:r>
          </a:p>
          <a:p>
            <a:pPr algn="r"/>
            <a:r>
              <a:rPr lang="en-US" sz="2500" dirty="0" smtClean="0"/>
              <a:t>(dammit v</a:t>
            </a:r>
            <a:r>
              <a:rPr lang="nb-NO" sz="2500" dirty="0" smtClean="0"/>
              <a:t>1.0.dev0</a:t>
            </a:r>
            <a:r>
              <a:rPr lang="en-US" sz="2500" dirty="0" smtClean="0"/>
              <a:t>)</a:t>
            </a:r>
            <a:endParaRPr lang="nb-NO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16986" y="4876800"/>
            <a:ext cx="4050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BUSCO (Benchmarking Universal</a:t>
            </a:r>
          </a:p>
          <a:p>
            <a:r>
              <a:rPr lang="en-US" sz="3000" dirty="0" smtClean="0"/>
              <a:t>Single Copy </a:t>
            </a:r>
            <a:r>
              <a:rPr lang="en-US" sz="3000" dirty="0" err="1" smtClean="0"/>
              <a:t>Ortholog</a:t>
            </a:r>
            <a:r>
              <a:rPr lang="en-US" sz="3000" dirty="0" smtClean="0"/>
              <a:t>)  (v3.0) databases were used to evaluate the completeness of the transcriptome assemblies. Results were similar across the assemblies. </a:t>
            </a:r>
            <a:endParaRPr lang="en-US" sz="3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9166800" y="10333672"/>
            <a:ext cx="449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PCA of expression in 45K x 16 species indicate trends across clades  </a:t>
            </a:r>
            <a:endParaRPr lang="en-US" sz="3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7134301" y="9360278"/>
            <a:ext cx="4724201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smtClean="0"/>
              <a:t>Animals sacrificed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Gill epithelium preserved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Illumina </a:t>
            </a:r>
            <a:r>
              <a:rPr lang="en-US" sz="3000" dirty="0" err="1" smtClean="0"/>
              <a:t>HiSeq</a:t>
            </a:r>
            <a:r>
              <a:rPr lang="en-US" sz="3000" dirty="0" smtClean="0"/>
              <a:t> 2000 </a:t>
            </a:r>
            <a:r>
              <a:rPr lang="en-US" sz="3000" dirty="0" err="1" smtClean="0"/>
              <a:t>RNAseq</a:t>
            </a:r>
            <a:r>
              <a:rPr lang="en-US" sz="3000" dirty="0" smtClean="0"/>
              <a:t>, </a:t>
            </a:r>
            <a:r>
              <a:rPr lang="en-US" sz="3000" dirty="0" err="1" smtClean="0"/>
              <a:t>polyA</a:t>
            </a:r>
            <a:r>
              <a:rPr lang="en-US" sz="3000" dirty="0" smtClean="0"/>
              <a:t>+</a:t>
            </a:r>
            <a:endParaRPr lang="en-US" sz="3000" dirty="0"/>
          </a:p>
        </p:txBody>
      </p:sp>
      <p:sp>
        <p:nvSpPr>
          <p:cNvPr id="239" name="Rectangle 238"/>
          <p:cNvSpPr/>
          <p:nvPr/>
        </p:nvSpPr>
        <p:spPr>
          <a:xfrm>
            <a:off x="7696200" y="25524559"/>
            <a:ext cx="58966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latin typeface="Helvetica" charset="0"/>
              </a:rPr>
              <a:t>Phylogenetic relationships and osmotic physiologies in the genus </a:t>
            </a:r>
            <a:r>
              <a:rPr lang="en-US" sz="3000" i="1" dirty="0" err="1" smtClean="0">
                <a:latin typeface="Helvetica" charset="0"/>
              </a:rPr>
              <a:t>Fundulus</a:t>
            </a:r>
            <a:r>
              <a:rPr lang="en-US" sz="3000" dirty="0" smtClean="0">
                <a:latin typeface="Helvetica" charset="0"/>
              </a:rPr>
              <a:t>. </a:t>
            </a:r>
            <a:r>
              <a:rPr lang="en-US" sz="3000" dirty="0">
                <a:latin typeface="Helvetica" charset="0"/>
              </a:rPr>
              <a:t>Three </a:t>
            </a:r>
            <a:r>
              <a:rPr lang="en-US" sz="3000" dirty="0" smtClean="0">
                <a:latin typeface="Helvetica" charset="0"/>
              </a:rPr>
              <a:t>independent </a:t>
            </a:r>
            <a:r>
              <a:rPr lang="en-US" sz="3000" dirty="0">
                <a:latin typeface="Helvetica" charset="0"/>
              </a:rPr>
              <a:t>radiations </a:t>
            </a:r>
            <a:r>
              <a:rPr lang="en-US" sz="3000" dirty="0" smtClean="0">
                <a:latin typeface="Helvetica" charset="0"/>
              </a:rPr>
              <a:t>into freshwater are highlighted with red clade branches.</a:t>
            </a:r>
          </a:p>
          <a:p>
            <a:endParaRPr lang="en-US" sz="3000" dirty="0">
              <a:latin typeface="Helvetica" charset="0"/>
            </a:endParaRPr>
          </a:p>
          <a:p>
            <a:endParaRPr lang="en-US" sz="3000" dirty="0">
              <a:latin typeface="Helvetica" charset="0"/>
            </a:endParaRPr>
          </a:p>
          <a:p>
            <a:endParaRPr lang="en-US" sz="3000" dirty="0" smtClean="0">
              <a:latin typeface="Helvetica" charset="0"/>
            </a:endParaRPr>
          </a:p>
          <a:p>
            <a:r>
              <a:rPr lang="en-US" sz="3000" dirty="0" smtClean="0">
                <a:latin typeface="Helvetica" charset="0"/>
              </a:rPr>
              <a:t>Figure from Whitehead, A. 2010. The evolutionary radiation of diverse osmotolerant physiologies in killifish (</a:t>
            </a:r>
            <a:r>
              <a:rPr lang="en-US" sz="3000" i="1" dirty="0" err="1" smtClean="0">
                <a:latin typeface="Helvetica" charset="0"/>
              </a:rPr>
              <a:t>Fundulus</a:t>
            </a:r>
            <a:r>
              <a:rPr lang="en-US" sz="3000" i="1" dirty="0" smtClean="0">
                <a:latin typeface="Helvetica" charset="0"/>
              </a:rPr>
              <a:t> </a:t>
            </a:r>
            <a:r>
              <a:rPr lang="en-US" sz="3000" dirty="0" smtClean="0">
                <a:latin typeface="Helvetica" charset="0"/>
              </a:rPr>
              <a:t>SP.). </a:t>
            </a:r>
            <a:r>
              <a:rPr lang="nb-NO" sz="3000" i="1" dirty="0">
                <a:latin typeface="Helvetica" charset="0"/>
              </a:rPr>
              <a:t>Evolution</a:t>
            </a:r>
            <a:r>
              <a:rPr lang="nb-NO" sz="3000" dirty="0">
                <a:latin typeface="Helvetica" charset="0"/>
              </a:rPr>
              <a:t>. 64, 2070–2085.</a:t>
            </a:r>
            <a:endParaRPr lang="en-US" sz="3000" i="1" dirty="0">
              <a:latin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58502" y="9372600"/>
            <a:ext cx="9780311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Quantification by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(salmon v0.9.1)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Expression summary by Trinity ‘gene’ (</a:t>
            </a:r>
            <a:r>
              <a:rPr lang="en-US" sz="3000" dirty="0" err="1" smtClean="0"/>
              <a:t>tximport</a:t>
            </a:r>
            <a:r>
              <a:rPr lang="en-US" sz="3000" dirty="0" smtClean="0"/>
              <a:t> </a:t>
            </a:r>
            <a:r>
              <a:rPr lang="hr-HR" sz="3000" dirty="0"/>
              <a:t>1.6.0</a:t>
            </a:r>
            <a:r>
              <a:rPr lang="en-US" sz="3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One </a:t>
            </a:r>
            <a:r>
              <a:rPr lang="en-US" sz="3000" dirty="0"/>
              <a:t>annotation per </a:t>
            </a:r>
            <a:r>
              <a:rPr lang="en-US" sz="3000" dirty="0" err="1"/>
              <a:t>contig</a:t>
            </a:r>
            <a:r>
              <a:rPr lang="en-US" sz="3000" dirty="0"/>
              <a:t>, lowest </a:t>
            </a:r>
            <a:r>
              <a:rPr lang="en-US" sz="3000" dirty="0" smtClean="0"/>
              <a:t>E-value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Representative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per gene, longest annotation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Filtered </a:t>
            </a:r>
            <a:r>
              <a:rPr lang="en-US" sz="3000" dirty="0"/>
              <a:t>by expression, &gt;95% samples &gt;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50424</TotalTime>
  <Words>915</Words>
  <Application>Microsoft Macintosh PowerPoint</Application>
  <PresentationFormat>Custom</PresentationFormat>
  <Paragraphs>284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Helvetica</vt:lpstr>
      <vt:lpstr>Helvetica Neue</vt:lpstr>
      <vt:lpstr>Mangal</vt:lpstr>
      <vt:lpstr>Wingdings</vt:lpstr>
      <vt:lpstr>Arial</vt:lpstr>
      <vt:lpstr>Office Theme</vt:lpstr>
      <vt:lpstr>PowerPoint Presentation</vt:lpstr>
    </vt:vector>
  </TitlesOfParts>
  <Company>Louisiana State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Biological Sciences</dc:creator>
  <cp:lastModifiedBy>Lisa Johnson Cohen</cp:lastModifiedBy>
  <cp:revision>245</cp:revision>
  <cp:lastPrinted>2012-11-08T21:13:40Z</cp:lastPrinted>
  <dcterms:created xsi:type="dcterms:W3CDTF">2010-10-26T20:16:23Z</dcterms:created>
  <dcterms:modified xsi:type="dcterms:W3CDTF">2018-06-28T16:03:18Z</dcterms:modified>
</cp:coreProperties>
</file>