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  " initials="    " lastIdx="5" clrIdx="0"/>
  <p:cmAuthor id="1" name="Andrew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4" autoAdjust="0"/>
    <p:restoredTop sz="93750" autoAdjust="0"/>
  </p:normalViewPr>
  <p:slideViewPr>
    <p:cSldViewPr>
      <p:cViewPr>
        <p:scale>
          <a:sx n="27" d="100"/>
          <a:sy n="27" d="100"/>
        </p:scale>
        <p:origin x="2440" y="12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63CF0-554F-4FD8-8D3A-BE6DD5EF2928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C896B-3014-47EB-B1E2-406765939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896B-3014-47EB-B1E2-4067659397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://doi.org/10.17605/OSF.IO/M4XEG" TargetMode="External"/><Relationship Id="rId12" Type="http://schemas.openxmlformats.org/officeDocument/2006/relationships/hyperlink" Target="https://github.com/ljcohen/RNAseq_15killifish" TargetMode="External"/><Relationship Id="rId13" Type="http://schemas.openxmlformats.org/officeDocument/2006/relationships/hyperlink" Target="https://www.ncbi.nlm.nih.gov/bioproject/473009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gi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027" y="4361742"/>
            <a:ext cx="12198173" cy="8897058"/>
          </a:xfrm>
          <a:prstGeom prst="rect">
            <a:avLst/>
          </a:prstGeom>
        </p:spPr>
      </p:pic>
      <p:pic>
        <p:nvPicPr>
          <p:cNvPr id="2" name="Picture 1" descr="Screen Shot 2018-06-27 at 3.44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4600"/>
            <a:ext cx="8246008" cy="113538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89758" y="29521428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93" name="TextBox 392"/>
          <p:cNvSpPr txBox="1"/>
          <p:nvPr/>
        </p:nvSpPr>
        <p:spPr>
          <a:xfrm>
            <a:off x="4038600" y="259842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1676400" y="236220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90" name="TextBox 489"/>
          <p:cNvSpPr txBox="1"/>
          <p:nvPr/>
        </p:nvSpPr>
        <p:spPr>
          <a:xfrm>
            <a:off x="12148772" y="5797927"/>
            <a:ext cx="5359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Osmotic Challenge Experiment</a:t>
            </a:r>
          </a:p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6865" y="4697105"/>
            <a:ext cx="46123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ABSTRACT:</a:t>
            </a:r>
            <a:endParaRPr lang="en-US" sz="75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963400" y="4800600"/>
            <a:ext cx="67179" cy="2069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81000" y="16687800"/>
            <a:ext cx="11277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itchFamily="2" charset="2"/>
              </a:rPr>
              <a:t>To address comparative </a:t>
            </a:r>
            <a:r>
              <a:rPr lang="en-US" sz="3200" dirty="0">
                <a:sym typeface="Wingdings" pitchFamily="2" charset="2"/>
              </a:rPr>
              <a:t>physiology questions across </a:t>
            </a:r>
            <a:r>
              <a:rPr lang="en-US" sz="3200" dirty="0" smtClean="0">
                <a:sym typeface="Wingdings" pitchFamily="2" charset="2"/>
              </a:rPr>
              <a:t>species using </a:t>
            </a:r>
            <a:r>
              <a:rPr lang="en-US" sz="3200" dirty="0" smtClean="0">
                <a:sym typeface="Wingdings" pitchFamily="2" charset="2"/>
              </a:rPr>
              <a:t>transcriptomics, specifically: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3200" b="1" i="1" dirty="0" smtClean="0">
                <a:sym typeface="Wingdings" pitchFamily="2" charset="2"/>
              </a:rPr>
              <a:t>Is there evidence </a:t>
            </a:r>
            <a:r>
              <a:rPr lang="en-US" sz="3200" b="1" i="1" dirty="0">
                <a:sym typeface="Wingdings" pitchFamily="2" charset="2"/>
              </a:rPr>
              <a:t>of </a:t>
            </a:r>
            <a:r>
              <a:rPr lang="en-US" sz="3200" b="1" i="1" dirty="0" smtClean="0">
                <a:sym typeface="Wingdings" pitchFamily="2" charset="2"/>
              </a:rPr>
              <a:t>parallel or divergent </a:t>
            </a:r>
            <a:r>
              <a:rPr lang="en-US" sz="3200" b="1" i="1" dirty="0" err="1" smtClean="0">
                <a:sym typeface="Wingdings" pitchFamily="2" charset="2"/>
              </a:rPr>
              <a:t>osmoregulatory</a:t>
            </a:r>
            <a:r>
              <a:rPr lang="en-US" sz="3200" b="1" i="1" dirty="0" smtClean="0">
                <a:sym typeface="Wingdings" pitchFamily="2" charset="2"/>
              </a:rPr>
              <a:t> </a:t>
            </a:r>
            <a:r>
              <a:rPr lang="en-US" sz="3200" b="1" i="1" dirty="0" smtClean="0">
                <a:sym typeface="Wingdings" pitchFamily="2" charset="2"/>
              </a:rPr>
              <a:t>evolution in this system? </a:t>
            </a:r>
            <a:endParaRPr lang="en-US" sz="3200" b="1" i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Build </a:t>
            </a:r>
            <a:r>
              <a:rPr lang="en-US" sz="3200" dirty="0">
                <a:sym typeface="Wingdings" pitchFamily="2" charset="2"/>
              </a:rPr>
              <a:t>reference </a:t>
            </a:r>
            <a:r>
              <a:rPr lang="en-US" sz="3200" dirty="0" smtClean="0">
                <a:sym typeface="Wingdings" pitchFamily="2" charset="2"/>
              </a:rPr>
              <a:t>transcriptomes and </a:t>
            </a:r>
            <a:r>
              <a:rPr lang="en-US" sz="3200" dirty="0" smtClean="0">
                <a:sym typeface="Wingdings" pitchFamily="2" charset="2"/>
              </a:rPr>
              <a:t>infrastructure </a:t>
            </a:r>
            <a:r>
              <a:rPr lang="en-US" sz="3200" dirty="0" smtClean="0">
                <a:sym typeface="Wingdings" pitchFamily="2" charset="2"/>
              </a:rPr>
              <a:t>for analyzing </a:t>
            </a:r>
            <a:r>
              <a:rPr lang="en-US" sz="3200" dirty="0" err="1" smtClean="0">
                <a:sym typeface="Wingdings" pitchFamily="2" charset="2"/>
              </a:rPr>
              <a:t>RNAseq</a:t>
            </a:r>
            <a:r>
              <a:rPr lang="en-US" sz="3200" dirty="0" smtClean="0">
                <a:sym typeface="Wingdings" pitchFamily="2" charset="2"/>
              </a:rPr>
              <a:t> data across multiple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What </a:t>
            </a:r>
            <a:r>
              <a:rPr lang="en-US" sz="3200" dirty="0">
                <a:sym typeface="Wingdings" pitchFamily="2" charset="2"/>
              </a:rPr>
              <a:t>are </a:t>
            </a:r>
            <a:r>
              <a:rPr lang="en-US" sz="3200" dirty="0" smtClean="0">
                <a:sym typeface="Wingdings" pitchFamily="2" charset="2"/>
              </a:rPr>
              <a:t>the apples-to-apples </a:t>
            </a:r>
            <a:r>
              <a:rPr lang="en-US" sz="3200" dirty="0">
                <a:sym typeface="Wingdings" pitchFamily="2" charset="2"/>
              </a:rPr>
              <a:t>orthologous comparisons? </a:t>
            </a:r>
            <a:endParaRPr lang="en-US" sz="32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Test hypotheses for gene expression patterns across clades.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111614" y="4620905"/>
            <a:ext cx="455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METHODS:</a:t>
            </a:r>
            <a:endParaRPr lang="en-US" sz="75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39478" y="15544800"/>
            <a:ext cx="51469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OBJECTIVES: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12407565" y="12240905"/>
            <a:ext cx="125098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TRANSCRIPTOME ASSEMBLIES:</a:t>
            </a:r>
            <a:endParaRPr lang="en-US" sz="75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0" y="0"/>
            <a:ext cx="43891200" cy="4648200"/>
            <a:chOff x="0" y="37870"/>
            <a:chExt cx="43891200" cy="4648200"/>
          </a:xfrm>
        </p:grpSpPr>
        <p:sp>
          <p:nvSpPr>
            <p:cNvPr id="4" name="Rectangle 3"/>
            <p:cNvSpPr/>
            <p:nvPr/>
          </p:nvSpPr>
          <p:spPr>
            <a:xfrm>
              <a:off x="0" y="37870"/>
              <a:ext cx="43891200" cy="464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2624" y="2817425"/>
              <a:ext cx="2049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Lisa K. Johnson</a:t>
              </a:r>
              <a:r>
                <a:rPr lang="en-US" sz="5400" baseline="30000" dirty="0" smtClean="0">
                  <a:solidFill>
                    <a:schemeClr val="bg1"/>
                  </a:solidFill>
                </a:rPr>
                <a:t>1,2,3*</a:t>
              </a:r>
              <a:r>
                <a:rPr lang="en-US" sz="5400" dirty="0" smtClean="0">
                  <a:solidFill>
                    <a:schemeClr val="bg1"/>
                  </a:solidFill>
                </a:rPr>
                <a:t> and Andrew Whitehead</a:t>
              </a:r>
              <a:r>
                <a:rPr lang="en-US" sz="5400" baseline="30000" dirty="0">
                  <a:solidFill>
                    <a:schemeClr val="bg1"/>
                  </a:solidFill>
                </a:rPr>
                <a:t>3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924800" y="3494782"/>
              <a:ext cx="2819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aseline="30000" dirty="0" smtClean="0">
                  <a:solidFill>
                    <a:schemeClr val="bg1"/>
                  </a:solidFill>
                </a:rPr>
                <a:t>1</a:t>
              </a:r>
              <a:r>
                <a:rPr lang="en-US" sz="3200" dirty="0" smtClean="0">
                  <a:solidFill>
                    <a:schemeClr val="bg1"/>
                  </a:solidFill>
                </a:rPr>
                <a:t>School of Veterinary Medicine,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2 </a:t>
              </a:r>
              <a:r>
                <a:rPr lang="en-US" sz="3200" dirty="0" smtClean="0">
                  <a:solidFill>
                    <a:schemeClr val="bg1"/>
                  </a:solidFill>
                </a:rPr>
                <a:t>Molecular, Cellular, </a:t>
              </a:r>
              <a:r>
                <a:rPr lang="en-US" sz="3200" dirty="0">
                  <a:solidFill>
                    <a:schemeClr val="bg1"/>
                  </a:solidFill>
                </a:rPr>
                <a:t>Integrative Physiology Graduate </a:t>
              </a:r>
              <a:r>
                <a:rPr lang="en-US" sz="3200" dirty="0" smtClean="0">
                  <a:solidFill>
                    <a:schemeClr val="bg1"/>
                  </a:solidFill>
                </a:rPr>
                <a:t>Group,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3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>
                  <a:solidFill>
                    <a:schemeClr val="bg1"/>
                  </a:solidFill>
                </a:rPr>
                <a:t>Department of Environmental </a:t>
              </a:r>
              <a:r>
                <a:rPr lang="en-US" sz="3200" dirty="0" smtClean="0">
                  <a:solidFill>
                    <a:schemeClr val="bg1"/>
                  </a:solidFill>
                </a:rPr>
                <a:t>Toxicology, University </a:t>
              </a:r>
              <a:r>
                <a:rPr lang="en-US" sz="3200" dirty="0">
                  <a:solidFill>
                    <a:schemeClr val="bg1"/>
                  </a:solidFill>
                </a:rPr>
                <a:t>of California </a:t>
              </a:r>
              <a:r>
                <a:rPr lang="en-US" sz="3200" dirty="0" smtClean="0">
                  <a:solidFill>
                    <a:schemeClr val="bg1"/>
                  </a:solidFill>
                </a:rPr>
                <a:t>Davis 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* Email: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ljcohen@ucdavis.edu</a:t>
              </a:r>
              <a:r>
                <a:rPr lang="en-US" sz="3200" dirty="0" smtClean="0">
                  <a:solidFill>
                    <a:schemeClr val="bg1"/>
                  </a:solidFill>
                </a:rPr>
                <a:t>              </a:t>
              </a:r>
              <a:r>
                <a:rPr lang="en-US" sz="3200" dirty="0" smtClean="0">
                  <a:solidFill>
                    <a:schemeClr val="bg1"/>
                  </a:solidFill>
                </a:rPr>
                <a:t>@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monsterbashseq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48" name="Picture 2" descr="C:\Users\awhitehe\Pictures\UC Davis expanded_logo_4_gold-II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475563"/>
              <a:ext cx="5584605" cy="144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26758" y="228600"/>
              <a:ext cx="4083778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bg1"/>
                  </a:solidFill>
                </a:rPr>
                <a:t>De novo</a:t>
              </a:r>
              <a:r>
                <a:rPr lang="en-US" b="1" dirty="0" smtClean="0">
                  <a:solidFill>
                    <a:schemeClr val="bg1"/>
                  </a:solidFill>
                </a:rPr>
                <a:t> assemblies, annotations, and gene expression profiling of gill epithelium from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 species of </a:t>
              </a:r>
              <a:r>
                <a:rPr lang="en-US" b="1" i="1" dirty="0" err="1" smtClean="0">
                  <a:solidFill>
                    <a:schemeClr val="bg1"/>
                  </a:solidFill>
                </a:rPr>
                <a:t>Fundulus</a:t>
              </a:r>
              <a:r>
                <a:rPr lang="en-US" b="1" dirty="0" smtClean="0">
                  <a:solidFill>
                    <a:schemeClr val="bg1"/>
                  </a:solidFill>
                </a:rPr>
                <a:t> killifish in response to salinity change.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flipH="1">
            <a:off x="381000" y="6019800"/>
            <a:ext cx="11125202" cy="944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Estuaries are characterized by periodic fluxes in salinity. Many species of North American killifish (</a:t>
            </a:r>
            <a:r>
              <a:rPr lang="en-US" sz="3200" i="1" dirty="0" err="1"/>
              <a:t>Fundulus</a:t>
            </a:r>
            <a:r>
              <a:rPr lang="en-US" sz="3200" dirty="0"/>
              <a:t>) are estuarine specialists and harbor </a:t>
            </a:r>
            <a:r>
              <a:rPr lang="en-US" sz="3200" dirty="0" err="1"/>
              <a:t>euryhaline</a:t>
            </a:r>
            <a:r>
              <a:rPr lang="en-US" sz="3200" dirty="0"/>
              <a:t> phenotypes. Three clades within </a:t>
            </a:r>
            <a:r>
              <a:rPr lang="en-US" sz="3200" i="1" dirty="0" err="1"/>
              <a:t>Fundulus</a:t>
            </a:r>
            <a:r>
              <a:rPr lang="en-US" sz="3200" dirty="0"/>
              <a:t> independently radiated into freshwater environments and have lost their abilities to tolerate high salinity. We use </a:t>
            </a:r>
            <a:r>
              <a:rPr lang="en-US" sz="3200" i="1" dirty="0" err="1"/>
              <a:t>Fundulus</a:t>
            </a:r>
            <a:r>
              <a:rPr lang="en-US" sz="3200" dirty="0"/>
              <a:t> as a comparative model system for studying the physiological and genetic mechanisms that diverge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species. We examined </a:t>
            </a:r>
            <a:r>
              <a:rPr lang="en-US" sz="3200" dirty="0" smtClean="0"/>
              <a:t>16 </a:t>
            </a:r>
            <a:r>
              <a:rPr lang="en-US" sz="3200" dirty="0"/>
              <a:t>estuarine and freshwater species with representation from each of three clades. Fish from all species were acclimated to either brackish </a:t>
            </a:r>
            <a:r>
              <a:rPr lang="en-US" sz="3200" dirty="0" smtClean="0"/>
              <a:t>or </a:t>
            </a:r>
            <a:r>
              <a:rPr lang="en-US" sz="3200" dirty="0"/>
              <a:t>fresh water then exposed to an acute brackish water challenge. Gill transcriptome data were collected. To enable multi-species comparisons, reference transcriptome assemblies were generated </a:t>
            </a:r>
            <a:r>
              <a:rPr lang="en-US" sz="3200" i="1" dirty="0"/>
              <a:t>de novo </a:t>
            </a:r>
            <a:r>
              <a:rPr lang="en-US" sz="3200" dirty="0"/>
              <a:t>for each species then used to analyze transcriptional responses to salinity change by clade and physiology. We find differences in the gene expression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species, some of which are shared across clades, implicating molecular mechanisms that contribute to divergent </a:t>
            </a:r>
            <a:r>
              <a:rPr lang="en-US" sz="3200" dirty="0" err="1"/>
              <a:t>osmoregulatory</a:t>
            </a:r>
            <a:r>
              <a:rPr lang="en-US" sz="3200" dirty="0"/>
              <a:t> physiologies.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62240"/>
              </p:ext>
            </p:extLst>
          </p:nvPr>
        </p:nvGraphicFramePr>
        <p:xfrm>
          <a:off x="12416414" y="13519660"/>
          <a:ext cx="24159586" cy="123883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35963"/>
                <a:gridCol w="2553772"/>
                <a:gridCol w="1008068"/>
                <a:gridCol w="1239751"/>
                <a:gridCol w="2792520"/>
                <a:gridCol w="2481500"/>
                <a:gridCol w="2760452"/>
                <a:gridCol w="2284953"/>
                <a:gridCol w="2366733"/>
                <a:gridCol w="2635874"/>
              </a:tblGrid>
              <a:tr h="1995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Species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Physiology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Clade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N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Quality Trimmed (Q&gt;2) </a:t>
                      </a:r>
                      <a:r>
                        <a:rPr lang="en-US" sz="3200" b="1" u="none" strike="noStrike" dirty="0">
                          <a:effectLst/>
                        </a:rPr>
                        <a:t>Reads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% Kept After </a:t>
                      </a:r>
                      <a:r>
                        <a:rPr lang="en-US" sz="3200" b="1" u="none" strike="noStrike" dirty="0" err="1">
                          <a:effectLst/>
                        </a:rPr>
                        <a:t>Diginorm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Trinity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Annotated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Unique 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</a:t>
                      </a:r>
                      <a:r>
                        <a:rPr lang="en-US" sz="3200" b="1" i="1" u="none" strike="noStrike" baseline="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undulus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heteroclitus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3200" b="1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RefSeq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 </a:t>
                      </a:r>
                    </a:p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Adenia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xenica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250,627,759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24.8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362,783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148,980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37,921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21,806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catanatus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328,807,408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21.6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405,866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164,596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41,933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22,435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chrysotus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BW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>
                          <a:effectLst/>
                        </a:rPr>
                        <a:t>258,850,289</a:t>
                      </a:r>
                      <a:endParaRPr lang="cs-CZ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25.6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>
                          <a:effectLst/>
                        </a:rPr>
                        <a:t>396,400</a:t>
                      </a:r>
                      <a:endParaRPr lang="uk-UA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155,206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38,576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22,455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diaphanus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137,246,213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34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384,218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128,323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36,687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21,624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82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grandis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467,432,867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23.2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809,060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234,074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36,224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24,275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smtClean="0">
                          <a:effectLst/>
                        </a:rPr>
                        <a:t>heteroclitus1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319,925,008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24.8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592,419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188,268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39,563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22,849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smtClean="0">
                          <a:effectLst/>
                        </a:rPr>
                        <a:t>heteroclitus2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275,951,932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28.2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668,487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186,798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39,072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22,994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349,630,701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21.6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416,299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167,061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37,751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22,530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nottii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46,463,472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159,771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69,247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28,788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18,280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olivaceus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202,133,952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27.8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350,265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134,207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37,459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21,600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parvapinis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184,254,591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27.5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352,346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126,200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34,375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20,647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rathbuni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348,759,075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22.7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 dirty="0">
                          <a:effectLst/>
                        </a:rPr>
                        <a:t>501,222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176,367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40,216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22,718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sciadicus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101,937,160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37.2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241,279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98,332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20,382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similis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207,444,577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30.5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520,319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154,675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37,209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22,338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zebrinus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98,327,251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36.6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266,978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102,046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33,694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20,439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goodei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219,175,639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 dirty="0">
                          <a:effectLst/>
                        </a:rPr>
                        <a:t>385,476</a:t>
                      </a:r>
                      <a:endParaRPr lang="uk-UA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138,485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35,129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22,631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parva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9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255,219,214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409,543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145,529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37,684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22,601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" name="Shape 197"/>
          <p:cNvSpPr/>
          <p:nvPr/>
        </p:nvSpPr>
        <p:spPr>
          <a:xfrm>
            <a:off x="14720843" y="27044680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301"/>
          <p:cNvSpPr/>
          <p:nvPr/>
        </p:nvSpPr>
        <p:spPr>
          <a:xfrm>
            <a:off x="13843399" y="27054132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96"/>
          <p:cNvSpPr/>
          <p:nvPr/>
        </p:nvSpPr>
        <p:spPr>
          <a:xfrm>
            <a:off x="12995652" y="28365029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86"/>
          <p:cNvSpPr txBox="1"/>
          <p:nvPr/>
        </p:nvSpPr>
        <p:spPr>
          <a:xfrm>
            <a:off x="12996390" y="31984374"/>
            <a:ext cx="1329768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 smtClean="0"/>
              <a:t>Clade 1</a:t>
            </a:r>
            <a:endParaRPr lang="en" sz="2400" b="1" dirty="0"/>
          </a:p>
        </p:txBody>
      </p:sp>
      <p:sp>
        <p:nvSpPr>
          <p:cNvPr id="180" name="Shape 186"/>
          <p:cNvSpPr txBox="1"/>
          <p:nvPr/>
        </p:nvSpPr>
        <p:spPr>
          <a:xfrm>
            <a:off x="15954049" y="31994395"/>
            <a:ext cx="1300153" cy="3109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 smtClean="0"/>
              <a:t>Clade 2</a:t>
            </a:r>
            <a:endParaRPr lang="en" sz="2400" b="1" dirty="0"/>
          </a:p>
        </p:txBody>
      </p:sp>
      <p:sp>
        <p:nvSpPr>
          <p:cNvPr id="181" name="Shape 186"/>
          <p:cNvSpPr txBox="1"/>
          <p:nvPr/>
        </p:nvSpPr>
        <p:spPr>
          <a:xfrm>
            <a:off x="19273264" y="32002546"/>
            <a:ext cx="1546108" cy="302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 smtClean="0"/>
              <a:t>Clade 3</a:t>
            </a:r>
            <a:endParaRPr lang="en" sz="2400" b="1" dirty="0"/>
          </a:p>
        </p:txBody>
      </p:sp>
      <p:cxnSp>
        <p:nvCxnSpPr>
          <p:cNvPr id="182" name="Shape 181"/>
          <p:cNvCxnSpPr/>
          <p:nvPr/>
        </p:nvCxnSpPr>
        <p:spPr>
          <a:xfrm>
            <a:off x="12599890" y="26724389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2"/>
          <p:cNvCxnSpPr/>
          <p:nvPr/>
        </p:nvCxnSpPr>
        <p:spPr>
          <a:xfrm>
            <a:off x="12598913" y="28829741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3"/>
          <p:cNvCxnSpPr/>
          <p:nvPr/>
        </p:nvCxnSpPr>
        <p:spPr>
          <a:xfrm>
            <a:off x="13061788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84"/>
          <p:cNvCxnSpPr/>
          <p:nvPr/>
        </p:nvCxnSpPr>
        <p:spPr>
          <a:xfrm>
            <a:off x="13935389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85"/>
          <p:cNvCxnSpPr/>
          <p:nvPr/>
        </p:nvCxnSpPr>
        <p:spPr>
          <a:xfrm>
            <a:off x="14816326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4" name="Shape 186"/>
          <p:cNvSpPr txBox="1"/>
          <p:nvPr/>
        </p:nvSpPr>
        <p:spPr>
          <a:xfrm>
            <a:off x="12741160" y="28946875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195" name="Shape 187"/>
          <p:cNvSpPr txBox="1"/>
          <p:nvPr/>
        </p:nvSpPr>
        <p:spPr>
          <a:xfrm>
            <a:off x="13764541" y="28946875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198" name="Shape 188"/>
          <p:cNvSpPr txBox="1"/>
          <p:nvPr/>
        </p:nvSpPr>
        <p:spPr>
          <a:xfrm>
            <a:off x="14456773" y="28946875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199" name="Shape 189"/>
          <p:cNvSpPr txBox="1"/>
          <p:nvPr/>
        </p:nvSpPr>
        <p:spPr>
          <a:xfrm rot="16200000">
            <a:off x="11299967" y="27453486"/>
            <a:ext cx="2010391" cy="437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Expression </a:t>
            </a:r>
            <a:r>
              <a:rPr lang="en" sz="1800" dirty="0" smtClean="0"/>
              <a:t>Gene</a:t>
            </a:r>
            <a:r>
              <a:rPr lang="en-US" sz="1600" dirty="0" smtClean="0"/>
              <a:t> </a:t>
            </a:r>
            <a:r>
              <a:rPr lang="en" sz="1600" dirty="0" smtClean="0"/>
              <a:t>A</a:t>
            </a:r>
            <a:endParaRPr lang="en" sz="1600" dirty="0"/>
          </a:p>
        </p:txBody>
      </p:sp>
      <p:sp>
        <p:nvSpPr>
          <p:cNvPr id="200" name="Shape 194"/>
          <p:cNvSpPr/>
          <p:nvPr/>
        </p:nvSpPr>
        <p:spPr>
          <a:xfrm>
            <a:off x="12966305" y="28359891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195"/>
          <p:cNvSpPr/>
          <p:nvPr/>
        </p:nvSpPr>
        <p:spPr>
          <a:xfrm>
            <a:off x="14692457" y="28367064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300"/>
          <p:cNvSpPr/>
          <p:nvPr/>
        </p:nvSpPr>
        <p:spPr>
          <a:xfrm>
            <a:off x="13842144" y="28364496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0" name="Shape 354"/>
          <p:cNvCxnSpPr>
            <a:stCxn id="200" idx="5"/>
          </p:cNvCxnSpPr>
          <p:nvPr/>
        </p:nvCxnSpPr>
        <p:spPr>
          <a:xfrm flipV="1">
            <a:off x="13109530" y="27167342"/>
            <a:ext cx="734044" cy="12838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355"/>
          <p:cNvCxnSpPr>
            <a:stCxn id="177" idx="3"/>
            <a:endCxn id="176" idx="1"/>
          </p:cNvCxnSpPr>
          <p:nvPr/>
        </p:nvCxnSpPr>
        <p:spPr>
          <a:xfrm flipV="1">
            <a:off x="14034366" y="27136027"/>
            <a:ext cx="686477" cy="94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356"/>
          <p:cNvCxnSpPr>
            <a:endCxn id="208" idx="1"/>
          </p:cNvCxnSpPr>
          <p:nvPr/>
        </p:nvCxnSpPr>
        <p:spPr>
          <a:xfrm>
            <a:off x="13109530" y="28451238"/>
            <a:ext cx="780356" cy="46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357"/>
          <p:cNvCxnSpPr>
            <a:stCxn id="208" idx="5"/>
          </p:cNvCxnSpPr>
          <p:nvPr/>
        </p:nvCxnSpPr>
        <p:spPr>
          <a:xfrm>
            <a:off x="13985369" y="28455843"/>
            <a:ext cx="753312" cy="51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181"/>
          <p:cNvCxnSpPr/>
          <p:nvPr/>
        </p:nvCxnSpPr>
        <p:spPr>
          <a:xfrm>
            <a:off x="15444409" y="26724389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182"/>
          <p:cNvCxnSpPr/>
          <p:nvPr/>
        </p:nvCxnSpPr>
        <p:spPr>
          <a:xfrm>
            <a:off x="15443432" y="28829741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0" name="Shape 183"/>
          <p:cNvCxnSpPr/>
          <p:nvPr/>
        </p:nvCxnSpPr>
        <p:spPr>
          <a:xfrm>
            <a:off x="15906307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184"/>
          <p:cNvCxnSpPr/>
          <p:nvPr/>
        </p:nvCxnSpPr>
        <p:spPr>
          <a:xfrm>
            <a:off x="16779908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185"/>
          <p:cNvCxnSpPr/>
          <p:nvPr/>
        </p:nvCxnSpPr>
        <p:spPr>
          <a:xfrm>
            <a:off x="17660846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181"/>
          <p:cNvCxnSpPr/>
          <p:nvPr/>
        </p:nvCxnSpPr>
        <p:spPr>
          <a:xfrm>
            <a:off x="18287818" y="26732863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182"/>
          <p:cNvCxnSpPr/>
          <p:nvPr/>
        </p:nvCxnSpPr>
        <p:spPr>
          <a:xfrm>
            <a:off x="18286841" y="28838215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" name="Shape 183"/>
          <p:cNvCxnSpPr/>
          <p:nvPr/>
        </p:nvCxnSpPr>
        <p:spPr>
          <a:xfrm>
            <a:off x="18749716" y="28786030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3" name="Shape 184"/>
          <p:cNvCxnSpPr/>
          <p:nvPr/>
        </p:nvCxnSpPr>
        <p:spPr>
          <a:xfrm>
            <a:off x="19623317" y="28786030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4" name="Shape 185"/>
          <p:cNvCxnSpPr/>
          <p:nvPr/>
        </p:nvCxnSpPr>
        <p:spPr>
          <a:xfrm>
            <a:off x="20504254" y="28786030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1" name="Shape 190"/>
          <p:cNvSpPr/>
          <p:nvPr/>
        </p:nvSpPr>
        <p:spPr>
          <a:xfrm>
            <a:off x="12186940" y="26060400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191"/>
          <p:cNvSpPr/>
          <p:nvPr/>
        </p:nvSpPr>
        <p:spPr>
          <a:xfrm>
            <a:off x="12179287" y="26405854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192"/>
          <p:cNvSpPr txBox="1"/>
          <p:nvPr/>
        </p:nvSpPr>
        <p:spPr>
          <a:xfrm>
            <a:off x="12315517" y="25908000"/>
            <a:ext cx="3545867" cy="280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/>
              <a:t> Marine </a:t>
            </a:r>
            <a:r>
              <a:rPr lang="en" sz="2000" dirty="0" smtClean="0"/>
              <a:t>physiology</a:t>
            </a:r>
            <a:endParaRPr lang="en" sz="2000" dirty="0"/>
          </a:p>
        </p:txBody>
      </p:sp>
      <p:sp>
        <p:nvSpPr>
          <p:cNvPr id="283" name="Shape 193"/>
          <p:cNvSpPr txBox="1"/>
          <p:nvPr/>
        </p:nvSpPr>
        <p:spPr>
          <a:xfrm>
            <a:off x="12297466" y="26289000"/>
            <a:ext cx="3712065" cy="282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r>
              <a:rPr lang="en" sz="2000" dirty="0" smtClean="0"/>
              <a:t>F</a:t>
            </a:r>
            <a:r>
              <a:rPr lang="en-US" sz="2000" dirty="0" err="1" smtClean="0"/>
              <a:t>reshwater</a:t>
            </a:r>
            <a:r>
              <a:rPr lang="en-US" sz="2000" dirty="0" smtClean="0"/>
              <a:t> </a:t>
            </a:r>
            <a:r>
              <a:rPr lang="en-US" sz="2000" dirty="0" smtClean="0"/>
              <a:t>p</a:t>
            </a:r>
            <a:r>
              <a:rPr lang="en" sz="2000" dirty="0" smtClean="0"/>
              <a:t>hysiology</a:t>
            </a:r>
            <a:endParaRPr lang="en" sz="2000" dirty="0"/>
          </a:p>
        </p:txBody>
      </p:sp>
      <p:sp>
        <p:nvSpPr>
          <p:cNvPr id="359" name="Shape 197"/>
          <p:cNvSpPr/>
          <p:nvPr/>
        </p:nvSpPr>
        <p:spPr>
          <a:xfrm>
            <a:off x="14722974" y="29755255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01"/>
          <p:cNvSpPr/>
          <p:nvPr/>
        </p:nvSpPr>
        <p:spPr>
          <a:xfrm>
            <a:off x="13845705" y="29786570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196"/>
          <p:cNvSpPr/>
          <p:nvPr/>
        </p:nvSpPr>
        <p:spPr>
          <a:xfrm>
            <a:off x="12997783" y="31075605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2" name="Shape 181"/>
          <p:cNvCxnSpPr/>
          <p:nvPr/>
        </p:nvCxnSpPr>
        <p:spPr>
          <a:xfrm>
            <a:off x="12602021" y="29434964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3" name="Shape 182"/>
          <p:cNvCxnSpPr/>
          <p:nvPr/>
        </p:nvCxnSpPr>
        <p:spPr>
          <a:xfrm>
            <a:off x="12601044" y="31540316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4" name="Shape 183"/>
          <p:cNvCxnSpPr/>
          <p:nvPr/>
        </p:nvCxnSpPr>
        <p:spPr>
          <a:xfrm>
            <a:off x="13063919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6" name="Shape 184"/>
          <p:cNvCxnSpPr/>
          <p:nvPr/>
        </p:nvCxnSpPr>
        <p:spPr>
          <a:xfrm>
            <a:off x="13937520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8" name="Shape 185"/>
          <p:cNvCxnSpPr/>
          <p:nvPr/>
        </p:nvCxnSpPr>
        <p:spPr>
          <a:xfrm>
            <a:off x="14818458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3" name="Shape 189"/>
          <p:cNvSpPr txBox="1"/>
          <p:nvPr/>
        </p:nvSpPr>
        <p:spPr>
          <a:xfrm rot="16200000">
            <a:off x="11323392" y="30117098"/>
            <a:ext cx="2019107" cy="4958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Expression </a:t>
            </a:r>
            <a:r>
              <a:rPr lang="en" sz="1800" dirty="0" smtClean="0"/>
              <a:t>Gene</a:t>
            </a:r>
            <a:r>
              <a:rPr lang="en-US" sz="1800" dirty="0" smtClean="0"/>
              <a:t> B</a:t>
            </a:r>
            <a:endParaRPr lang="en" sz="1800" dirty="0"/>
          </a:p>
        </p:txBody>
      </p:sp>
      <p:sp>
        <p:nvSpPr>
          <p:cNvPr id="384" name="Shape 194"/>
          <p:cNvSpPr/>
          <p:nvPr/>
        </p:nvSpPr>
        <p:spPr>
          <a:xfrm>
            <a:off x="12968436" y="31070467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195"/>
          <p:cNvSpPr/>
          <p:nvPr/>
        </p:nvSpPr>
        <p:spPr>
          <a:xfrm>
            <a:off x="14722974" y="31075605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00"/>
          <p:cNvSpPr/>
          <p:nvPr/>
        </p:nvSpPr>
        <p:spPr>
          <a:xfrm>
            <a:off x="13838131" y="31066395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7" name="Shape 354"/>
          <p:cNvCxnSpPr/>
          <p:nvPr/>
        </p:nvCxnSpPr>
        <p:spPr>
          <a:xfrm flipV="1">
            <a:off x="13093266" y="29877916"/>
            <a:ext cx="752439" cy="13803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8" name="Shape 355"/>
          <p:cNvCxnSpPr/>
          <p:nvPr/>
        </p:nvCxnSpPr>
        <p:spPr>
          <a:xfrm flipV="1">
            <a:off x="14036672" y="29846602"/>
            <a:ext cx="686303" cy="31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9" name="Shape 181"/>
          <p:cNvCxnSpPr/>
          <p:nvPr/>
        </p:nvCxnSpPr>
        <p:spPr>
          <a:xfrm>
            <a:off x="15446540" y="29434964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0" name="Shape 182"/>
          <p:cNvCxnSpPr/>
          <p:nvPr/>
        </p:nvCxnSpPr>
        <p:spPr>
          <a:xfrm>
            <a:off x="15445564" y="31540316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1" name="Shape 183"/>
          <p:cNvCxnSpPr/>
          <p:nvPr/>
        </p:nvCxnSpPr>
        <p:spPr>
          <a:xfrm>
            <a:off x="15908439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2" name="Shape 184"/>
          <p:cNvCxnSpPr/>
          <p:nvPr/>
        </p:nvCxnSpPr>
        <p:spPr>
          <a:xfrm>
            <a:off x="16782039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3" name="Shape 185"/>
          <p:cNvCxnSpPr/>
          <p:nvPr/>
        </p:nvCxnSpPr>
        <p:spPr>
          <a:xfrm>
            <a:off x="17662977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7" name="Shape 181"/>
          <p:cNvCxnSpPr/>
          <p:nvPr/>
        </p:nvCxnSpPr>
        <p:spPr>
          <a:xfrm>
            <a:off x="18289949" y="29443438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8" name="Shape 182"/>
          <p:cNvCxnSpPr/>
          <p:nvPr/>
        </p:nvCxnSpPr>
        <p:spPr>
          <a:xfrm>
            <a:off x="18288973" y="31548790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9" name="Shape 183"/>
          <p:cNvCxnSpPr/>
          <p:nvPr/>
        </p:nvCxnSpPr>
        <p:spPr>
          <a:xfrm>
            <a:off x="18751847" y="3149660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0" name="Shape 184"/>
          <p:cNvCxnSpPr/>
          <p:nvPr/>
        </p:nvCxnSpPr>
        <p:spPr>
          <a:xfrm>
            <a:off x="19625448" y="3149660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1" name="Shape 185"/>
          <p:cNvCxnSpPr/>
          <p:nvPr/>
        </p:nvCxnSpPr>
        <p:spPr>
          <a:xfrm>
            <a:off x="20506386" y="3149660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5" name="Shape 197"/>
          <p:cNvSpPr/>
          <p:nvPr/>
        </p:nvSpPr>
        <p:spPr>
          <a:xfrm>
            <a:off x="17564954" y="29788436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301"/>
          <p:cNvSpPr/>
          <p:nvPr/>
        </p:nvSpPr>
        <p:spPr>
          <a:xfrm>
            <a:off x="16687685" y="29819751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196"/>
          <p:cNvSpPr/>
          <p:nvPr/>
        </p:nvSpPr>
        <p:spPr>
          <a:xfrm>
            <a:off x="15839762" y="31108785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194"/>
          <p:cNvSpPr/>
          <p:nvPr/>
        </p:nvSpPr>
        <p:spPr>
          <a:xfrm>
            <a:off x="15810415" y="31103647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195"/>
          <p:cNvSpPr/>
          <p:nvPr/>
        </p:nvSpPr>
        <p:spPr>
          <a:xfrm>
            <a:off x="17564954" y="29824889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300"/>
          <p:cNvSpPr/>
          <p:nvPr/>
        </p:nvSpPr>
        <p:spPr>
          <a:xfrm>
            <a:off x="16680110" y="29824889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1" name="Shape 354"/>
          <p:cNvCxnSpPr/>
          <p:nvPr/>
        </p:nvCxnSpPr>
        <p:spPr>
          <a:xfrm flipV="1">
            <a:off x="15935246" y="29911097"/>
            <a:ext cx="752439" cy="13803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2" name="Shape 355"/>
          <p:cNvCxnSpPr/>
          <p:nvPr/>
        </p:nvCxnSpPr>
        <p:spPr>
          <a:xfrm flipV="1">
            <a:off x="16878651" y="29879783"/>
            <a:ext cx="686303" cy="31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3" name="Shape 356"/>
          <p:cNvCxnSpPr/>
          <p:nvPr/>
        </p:nvCxnSpPr>
        <p:spPr>
          <a:xfrm rot="10800000" flipH="1">
            <a:off x="15953640" y="30007488"/>
            <a:ext cx="726496" cy="1187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357"/>
          <p:cNvCxnSpPr/>
          <p:nvPr/>
        </p:nvCxnSpPr>
        <p:spPr>
          <a:xfrm>
            <a:off x="16823335" y="29916235"/>
            <a:ext cx="78951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5" name="Shape 197"/>
          <p:cNvSpPr/>
          <p:nvPr/>
        </p:nvSpPr>
        <p:spPr>
          <a:xfrm>
            <a:off x="20406933" y="29790302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301"/>
          <p:cNvSpPr/>
          <p:nvPr/>
        </p:nvSpPr>
        <p:spPr>
          <a:xfrm>
            <a:off x="19529664" y="29821617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196"/>
          <p:cNvSpPr/>
          <p:nvPr/>
        </p:nvSpPr>
        <p:spPr>
          <a:xfrm>
            <a:off x="18681742" y="31110652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194"/>
          <p:cNvSpPr/>
          <p:nvPr/>
        </p:nvSpPr>
        <p:spPr>
          <a:xfrm>
            <a:off x="18652395" y="31105514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195"/>
          <p:cNvSpPr/>
          <p:nvPr/>
        </p:nvSpPr>
        <p:spPr>
          <a:xfrm>
            <a:off x="20406933" y="29826755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300"/>
          <p:cNvSpPr/>
          <p:nvPr/>
        </p:nvSpPr>
        <p:spPr>
          <a:xfrm>
            <a:off x="19522090" y="29826755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1" name="Shape 354"/>
          <p:cNvCxnSpPr/>
          <p:nvPr/>
        </p:nvCxnSpPr>
        <p:spPr>
          <a:xfrm flipV="1">
            <a:off x="18777225" y="29912964"/>
            <a:ext cx="752439" cy="13803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2" name="Shape 355"/>
          <p:cNvCxnSpPr/>
          <p:nvPr/>
        </p:nvCxnSpPr>
        <p:spPr>
          <a:xfrm flipV="1">
            <a:off x="19720631" y="29881649"/>
            <a:ext cx="686303" cy="31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3" name="Shape 356"/>
          <p:cNvCxnSpPr/>
          <p:nvPr/>
        </p:nvCxnSpPr>
        <p:spPr>
          <a:xfrm rot="10800000" flipH="1">
            <a:off x="18795620" y="30009354"/>
            <a:ext cx="726496" cy="1187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4" name="Shape 357"/>
          <p:cNvCxnSpPr/>
          <p:nvPr/>
        </p:nvCxnSpPr>
        <p:spPr>
          <a:xfrm>
            <a:off x="19665315" y="29918101"/>
            <a:ext cx="78951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354"/>
          <p:cNvCxnSpPr/>
          <p:nvPr/>
        </p:nvCxnSpPr>
        <p:spPr>
          <a:xfrm flipV="1">
            <a:off x="13111661" y="31157742"/>
            <a:ext cx="869695" cy="4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354"/>
          <p:cNvCxnSpPr/>
          <p:nvPr/>
        </p:nvCxnSpPr>
        <p:spPr>
          <a:xfrm>
            <a:off x="13981356" y="31157742"/>
            <a:ext cx="779649" cy="19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7" name="TextBox 436"/>
          <p:cNvSpPr txBox="1"/>
          <p:nvPr/>
        </p:nvSpPr>
        <p:spPr>
          <a:xfrm>
            <a:off x="15585226" y="26513135"/>
            <a:ext cx="241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Parallel evolution</a:t>
            </a:r>
            <a:endParaRPr lang="en-US" sz="2400" b="1" dirty="0"/>
          </a:p>
        </p:txBody>
      </p:sp>
      <p:sp>
        <p:nvSpPr>
          <p:cNvPr id="438" name="TextBox 437"/>
          <p:cNvSpPr txBox="1"/>
          <p:nvPr/>
        </p:nvSpPr>
        <p:spPr>
          <a:xfrm>
            <a:off x="15585226" y="29355517"/>
            <a:ext cx="271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Divergent evolution</a:t>
            </a:r>
            <a:endParaRPr lang="en-US" sz="2400" b="1" dirty="0"/>
          </a:p>
        </p:txBody>
      </p:sp>
      <p:sp>
        <p:nvSpPr>
          <p:cNvPr id="439" name="TextBox 438"/>
          <p:cNvSpPr txBox="1"/>
          <p:nvPr/>
        </p:nvSpPr>
        <p:spPr>
          <a:xfrm>
            <a:off x="21322634" y="26212800"/>
            <a:ext cx="475707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SUMMARY:</a:t>
            </a:r>
            <a:endParaRPr lang="en-US" sz="75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2377373" y="6287762"/>
            <a:ext cx="4699732" cy="5382377"/>
            <a:chOff x="1323462" y="424288"/>
            <a:chExt cx="5105828" cy="6227891"/>
          </a:xfrm>
        </p:grpSpPr>
        <p:sp>
          <p:nvSpPr>
            <p:cNvPr id="165" name="Can 164"/>
            <p:cNvSpPr/>
            <p:nvPr/>
          </p:nvSpPr>
          <p:spPr>
            <a:xfrm>
              <a:off x="3951135" y="820019"/>
              <a:ext cx="2478155" cy="2865567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an 167"/>
            <p:cNvSpPr/>
            <p:nvPr/>
          </p:nvSpPr>
          <p:spPr>
            <a:xfrm>
              <a:off x="1323462" y="792546"/>
              <a:ext cx="2478155" cy="2865568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21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172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380" y="1473147"/>
              <a:ext cx="991263" cy="473328"/>
            </a:xfrm>
            <a:prstGeom prst="rect">
              <a:avLst/>
            </a:prstGeom>
          </p:spPr>
        </p:pic>
        <p:pic>
          <p:nvPicPr>
            <p:cNvPr id="174" name="Picture 173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113" y="1549973"/>
              <a:ext cx="991263" cy="473328"/>
            </a:xfrm>
            <a:prstGeom prst="rect">
              <a:avLst/>
            </a:prstGeom>
          </p:spPr>
        </p:pic>
        <p:pic>
          <p:nvPicPr>
            <p:cNvPr id="184" name="Picture 183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011" y="2089891"/>
              <a:ext cx="991263" cy="473328"/>
            </a:xfrm>
            <a:prstGeom prst="rect">
              <a:avLst/>
            </a:prstGeom>
          </p:spPr>
        </p:pic>
        <p:pic>
          <p:nvPicPr>
            <p:cNvPr id="187" name="Picture 186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043" y="2521446"/>
              <a:ext cx="991263" cy="473328"/>
            </a:xfrm>
            <a:prstGeom prst="rect">
              <a:avLst/>
            </a:prstGeom>
          </p:spPr>
        </p:pic>
        <p:pic>
          <p:nvPicPr>
            <p:cNvPr id="188" name="Picture 187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891" y="2554017"/>
              <a:ext cx="991263" cy="473328"/>
            </a:xfrm>
            <a:prstGeom prst="rect">
              <a:avLst/>
            </a:prstGeom>
          </p:spPr>
        </p:pic>
        <p:pic>
          <p:nvPicPr>
            <p:cNvPr id="189" name="Picture 188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011" y="3008565"/>
              <a:ext cx="991263" cy="473328"/>
            </a:xfrm>
            <a:prstGeom prst="rect">
              <a:avLst/>
            </a:prstGeom>
          </p:spPr>
        </p:pic>
        <p:sp>
          <p:nvSpPr>
            <p:cNvPr id="190" name="Can 189"/>
            <p:cNvSpPr/>
            <p:nvPr/>
          </p:nvSpPr>
          <p:spPr>
            <a:xfrm>
              <a:off x="1323462" y="3786612"/>
              <a:ext cx="2478155" cy="2865567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6" name="Picture 195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665" y="1570129"/>
              <a:ext cx="991263" cy="473328"/>
            </a:xfrm>
            <a:prstGeom prst="rect">
              <a:avLst/>
            </a:prstGeom>
          </p:spPr>
        </p:pic>
        <p:pic>
          <p:nvPicPr>
            <p:cNvPr id="197" name="Picture 196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524" y="3010944"/>
              <a:ext cx="991263" cy="473328"/>
            </a:xfrm>
            <a:prstGeom prst="rect">
              <a:avLst/>
            </a:prstGeom>
          </p:spPr>
        </p:pic>
        <p:pic>
          <p:nvPicPr>
            <p:cNvPr id="202" name="Picture 201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350" y="2089891"/>
              <a:ext cx="991263" cy="473328"/>
            </a:xfrm>
            <a:prstGeom prst="rect">
              <a:avLst/>
            </a:prstGeom>
          </p:spPr>
        </p:pic>
        <p:pic>
          <p:nvPicPr>
            <p:cNvPr id="203" name="Picture 202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856" y="4597992"/>
              <a:ext cx="991263" cy="473328"/>
            </a:xfrm>
            <a:prstGeom prst="rect">
              <a:avLst/>
            </a:prstGeom>
          </p:spPr>
        </p:pic>
        <p:pic>
          <p:nvPicPr>
            <p:cNvPr id="204" name="Picture 203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206" y="5128806"/>
              <a:ext cx="991263" cy="473328"/>
            </a:xfrm>
            <a:prstGeom prst="rect">
              <a:avLst/>
            </a:prstGeom>
          </p:spPr>
        </p:pic>
        <p:pic>
          <p:nvPicPr>
            <p:cNvPr id="205" name="Picture 204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362" y="5714180"/>
              <a:ext cx="991263" cy="473328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592330" y="824398"/>
              <a:ext cx="17980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FW = 0.2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370964" y="844554"/>
              <a:ext cx="1758304" cy="534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TR </a:t>
              </a:r>
              <a:r>
                <a:rPr lang="en-US" sz="2400" b="1" dirty="0" smtClean="0"/>
                <a:t>= 15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657471" y="3832257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BW = 15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758096" y="42428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24 </a:t>
              </a:r>
              <a:r>
                <a:rPr lang="en-US" sz="2000" b="1" dirty="0" err="1" smtClean="0"/>
                <a:t>hrs</a:t>
              </a:r>
              <a:endParaRPr lang="en-US" sz="2000" b="1" dirty="0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>
              <a:off x="3184904" y="1817690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765116" y="2306046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765116" y="3257889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21404442" y="27279600"/>
            <a:ext cx="834730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Reference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 and annotations for gill from 16 species of </a:t>
            </a:r>
            <a:r>
              <a:rPr lang="en-US" sz="3000" i="1" dirty="0" err="1" smtClean="0">
                <a:sym typeface="Wingdings" pitchFamily="2" charset="2"/>
              </a:rPr>
              <a:t>Fundulus</a:t>
            </a:r>
            <a:r>
              <a:rPr lang="en-US" sz="3000" dirty="0" smtClean="0">
                <a:sym typeface="Wingdings" pitchFamily="2" charset="2"/>
              </a:rPr>
              <a:t> killifish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45K x 16 species expression table for future analysis of gene expression patterns across clades for the osmotic challenge experiment.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Reproducible, automated scripts are available to generate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assemblies, annotations, and merge gene expression tables across species</a:t>
            </a: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4877343" y="9469945"/>
            <a:ext cx="4724201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Animals sacrificed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Gill epithelium preserved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Illumina </a:t>
            </a:r>
            <a:r>
              <a:rPr lang="en-US" sz="3000" dirty="0" err="1" smtClean="0"/>
              <a:t>HiSeq</a:t>
            </a:r>
            <a:r>
              <a:rPr lang="en-US" sz="3000" dirty="0" smtClean="0"/>
              <a:t> 2000 </a:t>
            </a:r>
            <a:r>
              <a:rPr lang="en-US" sz="3000" dirty="0" err="1" smtClean="0"/>
              <a:t>RNAseq</a:t>
            </a:r>
            <a:r>
              <a:rPr lang="en-US" sz="3000" dirty="0" smtClean="0"/>
              <a:t>, </a:t>
            </a:r>
            <a:r>
              <a:rPr lang="en-US" sz="3000" dirty="0" err="1" smtClean="0"/>
              <a:t>polyA</a:t>
            </a:r>
            <a:r>
              <a:rPr lang="en-US" sz="3000" dirty="0" smtClean="0"/>
              <a:t>+</a:t>
            </a:r>
            <a:endParaRPr lang="en-US" sz="3000" dirty="0"/>
          </a:p>
        </p:txBody>
      </p:sp>
      <p:sp>
        <p:nvSpPr>
          <p:cNvPr id="239" name="Rectangle 238"/>
          <p:cNvSpPr/>
          <p:nvPr/>
        </p:nvSpPr>
        <p:spPr>
          <a:xfrm>
            <a:off x="7543581" y="21717000"/>
            <a:ext cx="4496019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Phylogenetic relationships and osmotic physiologies in the genus </a:t>
            </a:r>
            <a:r>
              <a:rPr lang="en-US" sz="3000" i="1" dirty="0" err="1" smtClean="0"/>
              <a:t>Fundulus</a:t>
            </a:r>
            <a:r>
              <a:rPr lang="en-US" sz="3000" dirty="0"/>
              <a:t>: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Three </a:t>
            </a:r>
            <a:r>
              <a:rPr lang="en-US" sz="3000" dirty="0" smtClean="0"/>
              <a:t>independent </a:t>
            </a:r>
            <a:r>
              <a:rPr lang="en-US" sz="3000" dirty="0"/>
              <a:t>radiations </a:t>
            </a:r>
            <a:r>
              <a:rPr lang="en-US" sz="3000" dirty="0" smtClean="0"/>
              <a:t>into freshwater are highlighted with red clade branches.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Whitehead</a:t>
            </a:r>
            <a:r>
              <a:rPr lang="en-US" sz="3000" dirty="0" smtClean="0"/>
              <a:t>, A. 2010. The evolutionary radiation of diverse osmotolerant physiologies in killifish (</a:t>
            </a:r>
            <a:r>
              <a:rPr lang="en-US" sz="3000" i="1" dirty="0" err="1" smtClean="0"/>
              <a:t>Fundulus</a:t>
            </a:r>
            <a:r>
              <a:rPr lang="en-US" sz="3000" i="1" dirty="0" smtClean="0"/>
              <a:t> </a:t>
            </a:r>
            <a:r>
              <a:rPr lang="en-US" sz="3000" dirty="0" smtClean="0"/>
              <a:t>SP.). </a:t>
            </a:r>
            <a:r>
              <a:rPr lang="nb-NO" sz="3000" i="1" dirty="0"/>
              <a:t>Evolution</a:t>
            </a:r>
            <a:r>
              <a:rPr lang="nb-NO" sz="3000" dirty="0"/>
              <a:t>. 64, 2070–2085.</a:t>
            </a:r>
            <a:endParaRPr lang="en-US" sz="30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770754" y="9982200"/>
            <a:ext cx="9780311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Quantification by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(salmon v0.9.1)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Expression summary by Trinity ‘gene’ (</a:t>
            </a:r>
            <a:r>
              <a:rPr lang="en-US" sz="3000" dirty="0" err="1" smtClean="0"/>
              <a:t>tximport</a:t>
            </a:r>
            <a:r>
              <a:rPr lang="en-US" sz="3000" dirty="0" smtClean="0"/>
              <a:t> </a:t>
            </a:r>
            <a:r>
              <a:rPr lang="hr-HR" sz="3000" dirty="0"/>
              <a:t>1.6.0</a:t>
            </a:r>
            <a:r>
              <a:rPr lang="en-US" sz="3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One </a:t>
            </a:r>
            <a:r>
              <a:rPr lang="en-US" sz="3000" dirty="0"/>
              <a:t>annotation per </a:t>
            </a:r>
            <a:r>
              <a:rPr lang="en-US" sz="3000" dirty="0" err="1"/>
              <a:t>contig</a:t>
            </a:r>
            <a:r>
              <a:rPr lang="en-US" sz="3000" dirty="0"/>
              <a:t>, lowest </a:t>
            </a:r>
            <a:r>
              <a:rPr lang="en-US" sz="3000" dirty="0" smtClean="0"/>
              <a:t>E-value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Representative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per gene, longest annotation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Filtered </a:t>
            </a:r>
            <a:r>
              <a:rPr lang="en-US" sz="3000" dirty="0"/>
              <a:t>by expression, </a:t>
            </a:r>
            <a:r>
              <a:rPr lang="en-US" sz="3000" dirty="0" smtClean="0"/>
              <a:t>at least one sample &gt; </a:t>
            </a:r>
            <a:r>
              <a:rPr lang="en-US" sz="3000" dirty="0" smtClean="0"/>
              <a:t>5 counts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pic>
        <p:nvPicPr>
          <p:cNvPr id="218" name="Picture 217" descr="Fheteroclitus2.ps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28600" y="1767430"/>
            <a:ext cx="3886200" cy="2347370"/>
          </a:xfrm>
          <a:prstGeom prst="rect">
            <a:avLst/>
          </a:prstGeom>
          <a:effectLst>
            <a:outerShdw blurRad="50800" dist="38100" dir="13320000" algn="tl" rotWithShape="0">
              <a:schemeClr val="bg1">
                <a:alpha val="11000"/>
              </a:scheme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36855624" y="13106399"/>
            <a:ext cx="5816376" cy="13732541"/>
            <a:chOff x="36931824" y="12712307"/>
            <a:chExt cx="5816376" cy="13732541"/>
          </a:xfrm>
        </p:grpSpPr>
        <p:pic>
          <p:nvPicPr>
            <p:cNvPr id="230" name="Picture 22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6" t="38619" b="39078"/>
            <a:stretch/>
          </p:blipFill>
          <p:spPr>
            <a:xfrm>
              <a:off x="37675301" y="12712307"/>
              <a:ext cx="3799569" cy="24873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03" r="24338"/>
            <a:stretch/>
          </p:blipFill>
          <p:spPr>
            <a:xfrm>
              <a:off x="36931824" y="14782800"/>
              <a:ext cx="5543439" cy="1166204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2214800" y="19583400"/>
              <a:ext cx="533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1" name="Picture 2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81" y="3772500"/>
            <a:ext cx="978691" cy="9786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702" y="4803665"/>
            <a:ext cx="14499898" cy="5178535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34996304" y="5537537"/>
            <a:ext cx="8361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PCA of expression in </a:t>
            </a:r>
            <a:r>
              <a:rPr lang="en-US" sz="3000" dirty="0" smtClean="0"/>
              <a:t>53</a:t>
            </a:r>
            <a:r>
              <a:rPr lang="en-US" sz="3000" dirty="0" smtClean="0"/>
              <a:t>K </a:t>
            </a:r>
            <a:r>
              <a:rPr lang="en-US" sz="3000" dirty="0" smtClean="0"/>
              <a:t>x 16 species indicate trends across clades 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35268" y="29689201"/>
            <a:ext cx="96617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ACKNOWLEDGEMENTS:</a:t>
            </a:r>
            <a:endParaRPr lang="en-US" sz="7500" b="1" dirty="0"/>
          </a:p>
        </p:txBody>
      </p:sp>
      <p:sp>
        <p:nvSpPr>
          <p:cNvPr id="19" name="Rectangle 18"/>
          <p:cNvSpPr/>
          <p:nvPr/>
        </p:nvSpPr>
        <p:spPr>
          <a:xfrm>
            <a:off x="30348586" y="31035992"/>
            <a:ext cx="135426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sym typeface="Wingdings" pitchFamily="2" charset="2"/>
              </a:rPr>
              <a:t>Reid </a:t>
            </a:r>
            <a:r>
              <a:rPr lang="en-US" sz="3000" dirty="0">
                <a:sym typeface="Wingdings" pitchFamily="2" charset="2"/>
              </a:rPr>
              <a:t>Brennan performed the </a:t>
            </a:r>
            <a:r>
              <a:rPr lang="en-US" sz="3000" dirty="0" smtClean="0">
                <a:sym typeface="Wingdings" pitchFamily="2" charset="2"/>
              </a:rPr>
              <a:t>osmotic challenge experiment. Thanks to Noah </a:t>
            </a:r>
            <a:r>
              <a:rPr lang="en-US" sz="3000" dirty="0">
                <a:sym typeface="Wingdings" pitchFamily="2" charset="2"/>
              </a:rPr>
              <a:t>Reid, Jen Roach, </a:t>
            </a:r>
            <a:r>
              <a:rPr lang="en-US" sz="3000" dirty="0" smtClean="0">
                <a:sym typeface="Wingdings" pitchFamily="2" charset="2"/>
              </a:rPr>
              <a:t>C. Titus </a:t>
            </a:r>
            <a:r>
              <a:rPr lang="en-US" sz="3000" dirty="0">
                <a:sym typeface="Wingdings" pitchFamily="2" charset="2"/>
              </a:rPr>
              <a:t>Brown, </a:t>
            </a:r>
            <a:r>
              <a:rPr lang="en-US" sz="3000" dirty="0" smtClean="0">
                <a:sym typeface="Wingdings" pitchFamily="2" charset="2"/>
              </a:rPr>
              <a:t>DIB </a:t>
            </a:r>
            <a:r>
              <a:rPr lang="en-US" sz="3000" dirty="0">
                <a:sym typeface="Wingdings" pitchFamily="2" charset="2"/>
              </a:rPr>
              <a:t>lab </a:t>
            </a:r>
            <a:r>
              <a:rPr lang="en-US" sz="3000" dirty="0" smtClean="0">
                <a:sym typeface="Wingdings" pitchFamily="2" charset="2"/>
              </a:rPr>
              <a:t>and Whitehead lab members </a:t>
            </a:r>
            <a:r>
              <a:rPr lang="en-US" sz="3000" dirty="0">
                <a:sym typeface="Wingdings" pitchFamily="2" charset="2"/>
              </a:rPr>
              <a:t>at UC </a:t>
            </a:r>
            <a:r>
              <a:rPr lang="en-US" sz="3000" dirty="0" smtClean="0">
                <a:sym typeface="Wingdings" pitchFamily="2" charset="2"/>
              </a:rPr>
              <a:t>Davis for guidance, assistance and helpful discussions. </a:t>
            </a:r>
            <a:endParaRPr lang="en-US" sz="3000" dirty="0">
              <a:sym typeface="Wingdings" pitchFamily="2" charset="2"/>
            </a:endParaRPr>
          </a:p>
          <a:p>
            <a:endParaRPr lang="en-US" sz="1000" b="1" u="sn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0206116" y="27660600"/>
            <a:ext cx="122946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i="1" dirty="0" err="1" smtClean="0"/>
              <a:t>Fundulus</a:t>
            </a:r>
            <a:r>
              <a:rPr lang="en-US" sz="3000" i="1" dirty="0" smtClean="0"/>
              <a:t> </a:t>
            </a:r>
            <a:r>
              <a:rPr lang="en-US" sz="3000" dirty="0"/>
              <a:t>Multispecies Osmotic Transcriptome Sequencing Project (FMOTSP</a:t>
            </a:r>
            <a:r>
              <a:rPr lang="en-US" sz="3000" dirty="0" smtClean="0"/>
              <a:t>): </a:t>
            </a:r>
            <a:r>
              <a:rPr lang="en-US" sz="3000" dirty="0" smtClean="0">
                <a:hlinkClick r:id="rId11"/>
              </a:rPr>
              <a:t>http</a:t>
            </a:r>
            <a:r>
              <a:rPr lang="en-US" sz="3000" dirty="0">
                <a:hlinkClick r:id="rId11"/>
              </a:rPr>
              <a:t>://doi.org/10.17605/OSF.IO/M4XEG</a:t>
            </a:r>
            <a:r>
              <a:rPr lang="en-US" sz="3000" dirty="0"/>
              <a:t> 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Analysis scripts</a:t>
            </a:r>
            <a:r>
              <a:rPr lang="en-US" sz="3000" dirty="0"/>
              <a:t>: </a:t>
            </a:r>
            <a:r>
              <a:rPr lang="en-US" sz="3000" dirty="0">
                <a:hlinkClick r:id="rId12"/>
              </a:rPr>
              <a:t>https://</a:t>
            </a:r>
            <a:r>
              <a:rPr lang="en-US" sz="3000" dirty="0" smtClean="0">
                <a:hlinkClick r:id="rId12"/>
              </a:rPr>
              <a:t>github.com/ljcohen/RNAseq_15killifish</a:t>
            </a:r>
            <a:r>
              <a:rPr lang="en-US" sz="3000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Raw data: </a:t>
            </a:r>
            <a:r>
              <a:rPr lang="en-US" sz="3000" dirty="0" smtClean="0">
                <a:hlinkClick r:id="rId13"/>
              </a:rPr>
              <a:t>https</a:t>
            </a:r>
            <a:r>
              <a:rPr lang="en-US" sz="3000" dirty="0">
                <a:hlinkClick r:id="rId13"/>
              </a:rPr>
              <a:t>://</a:t>
            </a:r>
            <a:r>
              <a:rPr lang="en-US" sz="3000" dirty="0" smtClean="0">
                <a:hlinkClick r:id="rId13"/>
              </a:rPr>
              <a:t>www.ncbi.nlm.nih.gov/bioproject/473009</a:t>
            </a:r>
            <a:r>
              <a:rPr lang="en-US" sz="3000" dirty="0" smtClean="0"/>
              <a:t> </a:t>
            </a:r>
          </a:p>
          <a:p>
            <a:endParaRPr lang="en-US" sz="3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335268" y="26153477"/>
            <a:ext cx="252761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DATA:</a:t>
            </a:r>
            <a:endParaRPr lang="en-US" sz="7500" b="1" dirty="0"/>
          </a:p>
        </p:txBody>
      </p:sp>
      <p:sp>
        <p:nvSpPr>
          <p:cNvPr id="235" name="Shape 197"/>
          <p:cNvSpPr/>
          <p:nvPr/>
        </p:nvSpPr>
        <p:spPr>
          <a:xfrm>
            <a:off x="17570286" y="27041612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301"/>
          <p:cNvSpPr/>
          <p:nvPr/>
        </p:nvSpPr>
        <p:spPr>
          <a:xfrm>
            <a:off x="16692842" y="27051064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196"/>
          <p:cNvSpPr/>
          <p:nvPr/>
        </p:nvSpPr>
        <p:spPr>
          <a:xfrm>
            <a:off x="15845095" y="28361961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194"/>
          <p:cNvSpPr/>
          <p:nvPr/>
        </p:nvSpPr>
        <p:spPr>
          <a:xfrm>
            <a:off x="15815748" y="28356823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195"/>
          <p:cNvSpPr/>
          <p:nvPr/>
        </p:nvSpPr>
        <p:spPr>
          <a:xfrm>
            <a:off x="17540580" y="28360884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300"/>
          <p:cNvSpPr/>
          <p:nvPr/>
        </p:nvSpPr>
        <p:spPr>
          <a:xfrm>
            <a:off x="16691587" y="28361428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5" name="Shape 354"/>
          <p:cNvCxnSpPr/>
          <p:nvPr/>
        </p:nvCxnSpPr>
        <p:spPr>
          <a:xfrm flipV="1">
            <a:off x="15958973" y="27164274"/>
            <a:ext cx="734044" cy="12838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" name="Shape 355"/>
          <p:cNvCxnSpPr/>
          <p:nvPr/>
        </p:nvCxnSpPr>
        <p:spPr>
          <a:xfrm flipV="1">
            <a:off x="16883809" y="27132959"/>
            <a:ext cx="686477" cy="94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356"/>
          <p:cNvCxnSpPr/>
          <p:nvPr/>
        </p:nvCxnSpPr>
        <p:spPr>
          <a:xfrm>
            <a:off x="15958973" y="28448170"/>
            <a:ext cx="780356" cy="46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8" name="Shape 357"/>
          <p:cNvCxnSpPr>
            <a:endCxn id="243" idx="1"/>
          </p:cNvCxnSpPr>
          <p:nvPr/>
        </p:nvCxnSpPr>
        <p:spPr>
          <a:xfrm flipV="1">
            <a:off x="16834812" y="28452231"/>
            <a:ext cx="753510" cy="5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9" name="Shape 197"/>
          <p:cNvSpPr/>
          <p:nvPr/>
        </p:nvSpPr>
        <p:spPr>
          <a:xfrm>
            <a:off x="20435447" y="27079728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301"/>
          <p:cNvSpPr/>
          <p:nvPr/>
        </p:nvSpPr>
        <p:spPr>
          <a:xfrm>
            <a:off x="19558003" y="27089180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196"/>
          <p:cNvSpPr/>
          <p:nvPr/>
        </p:nvSpPr>
        <p:spPr>
          <a:xfrm>
            <a:off x="18710256" y="28400077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194"/>
          <p:cNvSpPr/>
          <p:nvPr/>
        </p:nvSpPr>
        <p:spPr>
          <a:xfrm>
            <a:off x="18680909" y="28394939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195"/>
          <p:cNvSpPr/>
          <p:nvPr/>
        </p:nvSpPr>
        <p:spPr>
          <a:xfrm>
            <a:off x="20406932" y="28390513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300"/>
          <p:cNvSpPr/>
          <p:nvPr/>
        </p:nvSpPr>
        <p:spPr>
          <a:xfrm>
            <a:off x="19556748" y="28399544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7" name="Shape 354"/>
          <p:cNvCxnSpPr/>
          <p:nvPr/>
        </p:nvCxnSpPr>
        <p:spPr>
          <a:xfrm flipV="1">
            <a:off x="18824134" y="27202390"/>
            <a:ext cx="734044" cy="12838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3" name="Shape 355"/>
          <p:cNvCxnSpPr/>
          <p:nvPr/>
        </p:nvCxnSpPr>
        <p:spPr>
          <a:xfrm flipV="1">
            <a:off x="19748970" y="27171075"/>
            <a:ext cx="686477" cy="94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4" name="Shape 356"/>
          <p:cNvCxnSpPr/>
          <p:nvPr/>
        </p:nvCxnSpPr>
        <p:spPr>
          <a:xfrm>
            <a:off x="18824134" y="28486286"/>
            <a:ext cx="780356" cy="46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" name="Shape 357"/>
          <p:cNvCxnSpPr>
            <a:endCxn id="255" idx="1"/>
          </p:cNvCxnSpPr>
          <p:nvPr/>
        </p:nvCxnSpPr>
        <p:spPr>
          <a:xfrm flipV="1">
            <a:off x="19699973" y="28481860"/>
            <a:ext cx="754701" cy="90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" name="Shape 186"/>
          <p:cNvSpPr txBox="1"/>
          <p:nvPr/>
        </p:nvSpPr>
        <p:spPr>
          <a:xfrm>
            <a:off x="15578847" y="28956000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267" name="Shape 187"/>
          <p:cNvSpPr txBox="1"/>
          <p:nvPr/>
        </p:nvSpPr>
        <p:spPr>
          <a:xfrm>
            <a:off x="16602228" y="28956000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268" name="Shape 188"/>
          <p:cNvSpPr txBox="1"/>
          <p:nvPr/>
        </p:nvSpPr>
        <p:spPr>
          <a:xfrm>
            <a:off x="17294460" y="28956000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269" name="Shape 186"/>
          <p:cNvSpPr txBox="1"/>
          <p:nvPr/>
        </p:nvSpPr>
        <p:spPr>
          <a:xfrm>
            <a:off x="18474447" y="28956000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270" name="Shape 187"/>
          <p:cNvSpPr txBox="1"/>
          <p:nvPr/>
        </p:nvSpPr>
        <p:spPr>
          <a:xfrm>
            <a:off x="19497828" y="28956000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271" name="Shape 188"/>
          <p:cNvSpPr txBox="1"/>
          <p:nvPr/>
        </p:nvSpPr>
        <p:spPr>
          <a:xfrm>
            <a:off x="20190060" y="28956000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272" name="Shape 186"/>
          <p:cNvSpPr txBox="1"/>
          <p:nvPr/>
        </p:nvSpPr>
        <p:spPr>
          <a:xfrm>
            <a:off x="12725400" y="31623000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273" name="Shape 187"/>
          <p:cNvSpPr txBox="1"/>
          <p:nvPr/>
        </p:nvSpPr>
        <p:spPr>
          <a:xfrm>
            <a:off x="13748781" y="31623000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274" name="Shape 188"/>
          <p:cNvSpPr txBox="1"/>
          <p:nvPr/>
        </p:nvSpPr>
        <p:spPr>
          <a:xfrm>
            <a:off x="14441013" y="31623000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275" name="Shape 186"/>
          <p:cNvSpPr txBox="1"/>
          <p:nvPr/>
        </p:nvSpPr>
        <p:spPr>
          <a:xfrm>
            <a:off x="15544800" y="31623000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276" name="Shape 187"/>
          <p:cNvSpPr txBox="1"/>
          <p:nvPr/>
        </p:nvSpPr>
        <p:spPr>
          <a:xfrm>
            <a:off x="16568181" y="31623000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277" name="Shape 188"/>
          <p:cNvSpPr txBox="1"/>
          <p:nvPr/>
        </p:nvSpPr>
        <p:spPr>
          <a:xfrm>
            <a:off x="17260413" y="31623000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278" name="Shape 186"/>
          <p:cNvSpPr txBox="1"/>
          <p:nvPr/>
        </p:nvSpPr>
        <p:spPr>
          <a:xfrm>
            <a:off x="18440400" y="31623000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279" name="Shape 187"/>
          <p:cNvSpPr txBox="1"/>
          <p:nvPr/>
        </p:nvSpPr>
        <p:spPr>
          <a:xfrm>
            <a:off x="19463781" y="31623000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280" name="Shape 188"/>
          <p:cNvSpPr txBox="1"/>
          <p:nvPr/>
        </p:nvSpPr>
        <p:spPr>
          <a:xfrm>
            <a:off x="20156013" y="31623000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76235" y="30069393"/>
            <a:ext cx="160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Divergence is unique, </a:t>
            </a:r>
          </a:p>
          <a:p>
            <a:r>
              <a:rPr lang="en-US" sz="1800" dirty="0" smtClean="0"/>
              <a:t>not repeated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51523</TotalTime>
  <Words>826</Words>
  <Application>Microsoft Macintosh PowerPoint</Application>
  <PresentationFormat>Custom</PresentationFormat>
  <Paragraphs>268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 Neue</vt:lpstr>
      <vt:lpstr>Wingdings</vt:lpstr>
      <vt:lpstr>Arial</vt:lpstr>
      <vt:lpstr>Office Theme</vt:lpstr>
      <vt:lpstr>PowerPoint Presentation</vt:lpstr>
    </vt:vector>
  </TitlesOfParts>
  <Manager/>
  <Company>Louisiana State University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Department of Biological Sciences</dc:creator>
  <cp:keywords/>
  <dc:description/>
  <cp:lastModifiedBy>Lisa Johnson Cohen</cp:lastModifiedBy>
  <cp:revision>262</cp:revision>
  <cp:lastPrinted>2012-11-08T21:13:40Z</cp:lastPrinted>
  <dcterms:created xsi:type="dcterms:W3CDTF">2010-10-26T20:16:23Z</dcterms:created>
  <dcterms:modified xsi:type="dcterms:W3CDTF">2018-07-03T05:53:26Z</dcterms:modified>
  <cp:category/>
</cp:coreProperties>
</file>