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86" r:id="rId3"/>
    <p:sldId id="287" r:id="rId4"/>
    <p:sldId id="288" r:id="rId5"/>
    <p:sldId id="289" r:id="rId6"/>
    <p:sldId id="268" r:id="rId7"/>
    <p:sldId id="257" r:id="rId8"/>
    <p:sldId id="261" r:id="rId9"/>
    <p:sldId id="263" r:id="rId10"/>
    <p:sldId id="279" r:id="rId11"/>
    <p:sldId id="300" r:id="rId12"/>
    <p:sldId id="337" r:id="rId13"/>
    <p:sldId id="258" r:id="rId14"/>
    <p:sldId id="259" r:id="rId15"/>
    <p:sldId id="260" r:id="rId16"/>
    <p:sldId id="338" r:id="rId17"/>
    <p:sldId id="339" r:id="rId18"/>
    <p:sldId id="264" r:id="rId19"/>
    <p:sldId id="293" r:id="rId20"/>
    <p:sldId id="266" r:id="rId21"/>
    <p:sldId id="275" r:id="rId22"/>
    <p:sldId id="267" r:id="rId23"/>
    <p:sldId id="292" r:id="rId24"/>
    <p:sldId id="283" r:id="rId25"/>
    <p:sldId id="33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8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50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5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4D5686-149C-A04A-97F8-1ACE853CA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Random sampling =&gt; deep sampling needed</a:t>
            </a:r>
            <a:endParaRPr lang="en-US" sz="3600" dirty="0"/>
          </a:p>
        </p:txBody>
      </p:sp>
      <p:pic>
        <p:nvPicPr>
          <p:cNvPr id="4" name="Content Placeholder 3" descr="co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466564" y="2065374"/>
            <a:ext cx="4687776" cy="257809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8" y="2050555"/>
            <a:ext cx="3867146" cy="2578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5608" y="5059979"/>
            <a:ext cx="6755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Typically</a:t>
            </a:r>
            <a:r>
              <a:rPr lang="en-US" dirty="0" smtClean="0"/>
              <a:t> 10-100x needed for robust recovery (300 Gbp for human)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“Coverage”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61433" y="1813330"/>
            <a:ext cx="8229600" cy="24257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wrong with basic assumptions?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all sequence is as easily sequenced as other, depending on your sequencing technology (e.g. GC/AT bias);</a:t>
            </a:r>
          </a:p>
          <a:p>
            <a:endParaRPr lang="en-US" dirty="0" smtClean="0"/>
          </a:p>
          <a:p>
            <a:r>
              <a:rPr lang="en-US" dirty="0" smtClean="0"/>
              <a:t>Some RNA not be as accessible as others (secondary structure);</a:t>
            </a:r>
          </a:p>
        </p:txBody>
      </p:sp>
    </p:spTree>
    <p:extLst>
      <p:ext uri="{BB962C8B-B14F-4D97-AF65-F5344CB8AC3E}">
        <p14:creationId xmlns:p14="http://schemas.microsoft.com/office/powerpoint/2010/main" val="262773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smtClean="0"/>
              <a:t>sequencing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383260"/>
            <a:ext cx="6798736" cy="3444997"/>
          </a:xfrm>
        </p:spPr>
        <p:txBody>
          <a:bodyPr>
            <a:normAutofit/>
          </a:bodyPr>
          <a:lstStyle/>
          <a:p>
            <a:r>
              <a:rPr lang="en-US" dirty="0" smtClean="0"/>
              <a:t>Illumina</a:t>
            </a:r>
          </a:p>
          <a:p>
            <a:r>
              <a:rPr lang="en-US" dirty="0" err="1" smtClean="0"/>
              <a:t>PacBio</a:t>
            </a:r>
            <a:endParaRPr lang="en-US" dirty="0" smtClean="0"/>
          </a:p>
          <a:p>
            <a:r>
              <a:rPr lang="en-US" dirty="0" smtClean="0"/>
              <a:t>Oxford </a:t>
            </a:r>
            <a:r>
              <a:rPr lang="en-US" dirty="0" err="1" smtClean="0"/>
              <a:t>Nanopore</a:t>
            </a:r>
            <a:endParaRPr lang="en-US" dirty="0" smtClean="0"/>
          </a:p>
          <a:p>
            <a:r>
              <a:rPr lang="en-US" dirty="0" err="1" smtClean="0"/>
              <a:t>Genia</a:t>
            </a:r>
            <a:endParaRPr lang="en-US" dirty="0" smtClean="0"/>
          </a:p>
          <a:p>
            <a:r>
              <a:rPr lang="en-US" dirty="0" smtClean="0"/>
              <a:t>Others??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5162" y="5769911"/>
            <a:ext cx="788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flxlexblog.wordpress.com</a:t>
            </a:r>
            <a:r>
              <a:rPr lang="en-US" dirty="0" smtClean="0"/>
              <a:t>/2014/06/11/developments-in-next-generation-sequencing-june-2014-edition/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reads</a:t>
            </a:r>
          </a:p>
          <a:p>
            <a:pPr lvl="1"/>
            <a:r>
              <a:rPr lang="en-US" dirty="0" smtClean="0"/>
              <a:t>50-500</a:t>
            </a:r>
          </a:p>
          <a:p>
            <a:r>
              <a:rPr lang="en-US" dirty="0" smtClean="0"/>
              <a:t>Lots of them</a:t>
            </a:r>
          </a:p>
          <a:p>
            <a:pPr lvl="1"/>
            <a:r>
              <a:rPr lang="en-US" dirty="0" smtClean="0"/>
              <a:t>Billions</a:t>
            </a:r>
          </a:p>
          <a:p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1k human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movie of Illumina sequencing: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=tuD-ST5B3QA#t=61</a:t>
            </a:r>
          </a:p>
        </p:txBody>
      </p:sp>
    </p:spTree>
    <p:extLst>
      <p:ext uri="{BB962C8B-B14F-4D97-AF65-F5344CB8AC3E}">
        <p14:creationId xmlns:p14="http://schemas.microsoft.com/office/powerpoint/2010/main" val="11920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20-60kb</a:t>
            </a:r>
          </a:p>
          <a:p>
            <a:r>
              <a:rPr lang="en-US" dirty="0" smtClean="0"/>
              <a:t>Fewer</a:t>
            </a:r>
          </a:p>
          <a:p>
            <a:pPr lvl="1"/>
            <a:r>
              <a:rPr lang="en-US" dirty="0" smtClean="0"/>
              <a:t>Few hundred thousand</a:t>
            </a:r>
          </a:p>
          <a:p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25k human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As long as the DNA molecule (in theory)</a:t>
            </a:r>
          </a:p>
          <a:p>
            <a:r>
              <a:rPr lang="en-US" dirty="0" smtClean="0"/>
              <a:t>Few</a:t>
            </a:r>
          </a:p>
          <a:p>
            <a:pPr lvl="1"/>
            <a:r>
              <a:rPr lang="en-US" dirty="0" smtClean="0"/>
              <a:t>Very.. Like really only feasible for microbes</a:t>
            </a:r>
          </a:p>
          <a:p>
            <a:pPr lvl="1"/>
            <a:r>
              <a:rPr lang="en-US" dirty="0" smtClean="0"/>
              <a:t>Note: Nick Loman and Ebola, </a:t>
            </a:r>
            <a:r>
              <a:rPr lang="en-US" dirty="0" err="1" smtClean="0"/>
              <a:t>Zika</a:t>
            </a:r>
            <a:r>
              <a:rPr lang="en-US" dirty="0" smtClean="0"/>
              <a:t>..</a:t>
            </a:r>
          </a:p>
          <a:p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??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115" y="242711"/>
            <a:ext cx="6798734" cy="1303867"/>
          </a:xfrm>
        </p:spPr>
        <p:txBody>
          <a:bodyPr/>
          <a:lstStyle/>
          <a:p>
            <a:r>
              <a:rPr lang="en-US" sz="3600" dirty="0" smtClean="0"/>
              <a:t>Read length and </a:t>
            </a:r>
            <a:r>
              <a:rPr lang="en-US" sz="3600" dirty="0" err="1" smtClean="0"/>
              <a:t>reconstructability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7" y="1263977"/>
            <a:ext cx="5758329" cy="5032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3604" y="6296212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Reconstructability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Assembling new genomes or transcriptomes</a:t>
            </a:r>
            <a:r>
              <a:rPr lang="en-US" sz="3200" dirty="0" smtClean="0"/>
              <a:t>…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533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problems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788309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Paired-end sequencing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069" y="2835275"/>
            <a:ext cx="4749800" cy="2755900"/>
          </a:xfrm>
        </p:spPr>
      </p:pic>
      <p:sp>
        <p:nvSpPr>
          <p:cNvPr id="5" name="Rectangle 4"/>
          <p:cNvSpPr/>
          <p:nvPr/>
        </p:nvSpPr>
        <p:spPr>
          <a:xfrm>
            <a:off x="1759391" y="6400800"/>
            <a:ext cx="8168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vallandingham.me</a:t>
            </a:r>
            <a:r>
              <a:rPr lang="en-US" dirty="0" smtClean="0"/>
              <a:t>/</a:t>
            </a:r>
            <a:r>
              <a:rPr lang="en-US" dirty="0" err="1" smtClean="0"/>
              <a:t>RNA_seq_differential_expression.html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7475" r="-97475"/>
          <a:stretch>
            <a:fillRect/>
          </a:stretch>
        </p:blipFill>
        <p:spPr>
          <a:xfrm>
            <a:off x="-1494346" y="237119"/>
            <a:ext cx="9827056" cy="6191045"/>
          </a:xfrm>
        </p:spPr>
      </p:pic>
    </p:spTree>
    <p:extLst>
      <p:ext uri="{BB962C8B-B14F-4D97-AF65-F5344CB8AC3E}">
        <p14:creationId xmlns:p14="http://schemas.microsoft.com/office/powerpoint/2010/main" val="39641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67" r="-2189" b="44195"/>
          <a:stretch/>
        </p:blipFill>
        <p:spPr>
          <a:xfrm>
            <a:off x="156881" y="-1"/>
            <a:ext cx="8524654" cy="5558119"/>
          </a:xfrm>
        </p:spPr>
      </p:pic>
      <p:sp>
        <p:nvSpPr>
          <p:cNvPr id="5" name="TextBox 4"/>
          <p:cNvSpPr txBox="1"/>
          <p:nvPr/>
        </p:nvSpPr>
        <p:spPr>
          <a:xfrm>
            <a:off x="4601883" y="3480230"/>
            <a:ext cx="3377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Mate-pair sequencing</a:t>
            </a:r>
          </a:p>
          <a:p>
            <a:r>
              <a:rPr lang="en-US" sz="2800" dirty="0" smtClean="0"/>
              <a:t>(long insert)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10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basic data (FASTQ)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@895:1:1:1246:14654/1</a:t>
            </a:r>
          </a:p>
          <a:p>
            <a:r>
              <a:rPr lang="en-US" dirty="0"/>
              <a:t>CAGGCGCCCACCACCGTGCCCTCCAACCTGATGGT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][</a:t>
            </a:r>
            <a:r>
              <a:rPr lang="en-US" dirty="0" err="1"/>
              <a:t>aaX</a:t>
            </a:r>
            <a:r>
              <a:rPr lang="en-US" dirty="0"/>
              <a:t>__</a:t>
            </a:r>
            <a:r>
              <a:rPr lang="en-US" dirty="0" err="1"/>
              <a:t>aa</a:t>
            </a:r>
            <a:r>
              <a:rPr lang="en-US" dirty="0"/>
              <a:t>[`ZUZ[NONNFNNNNNO_____^RQ_</a:t>
            </a:r>
          </a:p>
          <a:p>
            <a:r>
              <a:rPr lang="en-US" dirty="0" smtClean="0"/>
              <a:t>@</a:t>
            </a:r>
            <a:r>
              <a:rPr lang="en-US" dirty="0"/>
              <a:t>895:1:1:1246:14654</a:t>
            </a:r>
            <a:r>
              <a:rPr lang="en-US" dirty="0" smtClean="0"/>
              <a:t>/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ACTGGGCGTAGACGGTGTCCTCATCGGCACCAGC</a:t>
            </a:r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\UJUWSSV[JQQWNP]]SZ]ZWU^]ZX][^TXR`</a:t>
            </a:r>
          </a:p>
          <a:p>
            <a:r>
              <a:rPr lang="en-US" dirty="0"/>
              <a:t>@895:1:1:1252:19493/1</a:t>
            </a:r>
          </a:p>
          <a:p>
            <a:r>
              <a:rPr lang="en-US" dirty="0"/>
              <a:t>CCGGCGTGGTTGGTGAGGTCACTGAGCTTCATGTC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OOOKONNNNN__`R]O[TGTRSY[IUZ]]]__X__</a:t>
            </a:r>
          </a:p>
        </p:txBody>
      </p:sp>
    </p:spTree>
    <p:extLst>
      <p:ext uri="{BB962C8B-B14F-4D97-AF65-F5344CB8AC3E}">
        <p14:creationId xmlns:p14="http://schemas.microsoft.com/office/powerpoint/2010/main" val="27775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Coverage matters for SNP calls and assembly;</a:t>
            </a:r>
          </a:p>
          <a:p>
            <a:endParaRPr lang="en-US" sz="3200" dirty="0" smtClean="0"/>
          </a:p>
          <a:p>
            <a:r>
              <a:rPr lang="en-US" sz="3200" dirty="0" smtClean="0"/>
              <a:t># of reads matters for counting;</a:t>
            </a:r>
          </a:p>
          <a:p>
            <a:endParaRPr lang="en-US" sz="3200" dirty="0"/>
          </a:p>
          <a:p>
            <a:r>
              <a:rPr lang="en-US" sz="3200" dirty="0" smtClean="0"/>
              <a:t>Length of reads matters for </a:t>
            </a:r>
            <a:r>
              <a:rPr lang="en-US" sz="3200" dirty="0" err="1" smtClean="0"/>
              <a:t>reconstructability</a:t>
            </a:r>
            <a:r>
              <a:rPr lang="en-US" sz="3200" dirty="0" smtClean="0"/>
              <a:t> (assembly &amp; </a:t>
            </a:r>
            <a:r>
              <a:rPr lang="en-US" sz="3200" dirty="0" err="1" smtClean="0"/>
              <a:t>haplotyping</a:t>
            </a:r>
            <a:r>
              <a:rPr lang="en-US" sz="3200" dirty="0" smtClean="0"/>
              <a:t>);</a:t>
            </a:r>
          </a:p>
          <a:p>
            <a:endParaRPr lang="en-US" sz="3200" dirty="0"/>
          </a:p>
          <a:p>
            <a:r>
              <a:rPr lang="en-US" sz="3200" dirty="0" smtClean="0"/>
              <a:t>Illumina is still “best” for high coverage;</a:t>
            </a:r>
          </a:p>
          <a:p>
            <a:r>
              <a:rPr lang="en-US" sz="3200" dirty="0" err="1" smtClean="0"/>
              <a:t>PacBio</a:t>
            </a:r>
            <a:r>
              <a:rPr lang="en-US" sz="3200" dirty="0" smtClean="0"/>
              <a:t> and </a:t>
            </a:r>
            <a:r>
              <a:rPr lang="en-US" sz="3200" dirty="0" err="1" smtClean="0"/>
              <a:t>Moleculo</a:t>
            </a:r>
            <a:r>
              <a:rPr lang="en-US" sz="3200" dirty="0" smtClean="0"/>
              <a:t> =&gt; genome assembly;</a:t>
            </a:r>
          </a:p>
          <a:p>
            <a:r>
              <a:rPr lang="en-US" sz="3200" dirty="0" err="1" smtClean="0"/>
              <a:t>Nanopore</a:t>
            </a:r>
            <a:r>
              <a:rPr lang="en-US" sz="3200" dirty="0" smtClean="0"/>
              <a:t>: still tricky but lots of progress being made.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this week 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Many different approaches to evaluating quality/mismatches: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 smtClean="0"/>
              <a:t>Quality-score based (</a:t>
            </a:r>
            <a:r>
              <a:rPr lang="en-US" dirty="0" err="1" smtClean="0"/>
              <a:t>FastQC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r>
              <a:rPr lang="en-US" dirty="0" smtClean="0"/>
              <a:t>Composition based (</a:t>
            </a:r>
            <a:r>
              <a:rPr lang="en-US" dirty="0" err="1" smtClean="0"/>
              <a:t>FastQC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r>
              <a:rPr lang="en-US" dirty="0" smtClean="0"/>
              <a:t>Reference based (“I know what the answer should look like”)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 smtClean="0"/>
              <a:t>Assembly-graph / k-</a:t>
            </a:r>
            <a:r>
              <a:rPr lang="en-US" dirty="0" err="1" smtClean="0"/>
              <a:t>mer</a:t>
            </a:r>
            <a:r>
              <a:rPr lang="en-US" dirty="0" smtClean="0"/>
              <a:t> based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4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577930"/>
            <a:ext cx="6798734" cy="1303867"/>
          </a:xfrm>
        </p:spPr>
        <p:txBody>
          <a:bodyPr/>
          <a:lstStyle/>
          <a:p>
            <a:r>
              <a:rPr lang="en-US" dirty="0" smtClean="0"/>
              <a:t>1. Resequencing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760"/>
          <a:stretch/>
        </p:blipFill>
        <p:spPr>
          <a:xfrm>
            <a:off x="2589501" y="2858190"/>
            <a:ext cx="4096306" cy="2455201"/>
          </a:xfrm>
        </p:spPr>
      </p:pic>
      <p:sp>
        <p:nvSpPr>
          <p:cNvPr id="5" name="TextBox 4"/>
          <p:cNvSpPr txBox="1"/>
          <p:nvPr/>
        </p:nvSpPr>
        <p:spPr>
          <a:xfrm>
            <a:off x="1176338" y="1554323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know a reference genome, and want to find </a:t>
            </a:r>
            <a:r>
              <a:rPr lang="en-US" sz="2400" i="1" dirty="0" smtClean="0"/>
              <a:t>variants </a:t>
            </a:r>
            <a:r>
              <a:rPr lang="en-US" sz="2400" dirty="0" smtClean="0"/>
              <a:t>(blue) in a background of errors (red)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712325"/>
            <a:ext cx="6798734" cy="130386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Counting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894" y="1478620"/>
            <a:ext cx="784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have a reference genome (or </a:t>
            </a:r>
            <a:r>
              <a:rPr lang="en-US" sz="2400" dirty="0" smtClean="0"/>
              <a:t>transcriptome</a:t>
            </a:r>
            <a:r>
              <a:rPr lang="en-US" sz="2400" dirty="0" smtClean="0"/>
              <a:t>) </a:t>
            </a:r>
            <a:r>
              <a:rPr lang="en-US" sz="2400" dirty="0" smtClean="0"/>
              <a:t>and want to </a:t>
            </a:r>
            <a:r>
              <a:rPr lang="en-US" sz="2400" dirty="0" smtClean="0"/>
              <a:t>estimate gene expression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136" y="769315"/>
            <a:ext cx="6798734" cy="130386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610184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don’t have a genome or </a:t>
            </a:r>
            <a:r>
              <a:rPr lang="en-US" sz="2400" dirty="0" smtClean="0"/>
              <a:t>transcriptome, </a:t>
            </a:r>
            <a:r>
              <a:rPr lang="en-US" sz="2400" dirty="0" smtClean="0"/>
              <a:t>and we want to construct one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64190" t="19458" b="-2756"/>
          <a:stretch/>
        </p:blipFill>
        <p:spPr>
          <a:xfrm>
            <a:off x="1991894" y="3342105"/>
            <a:ext cx="5307264" cy="28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9524" r="-9524"/>
          <a:stretch>
            <a:fillRect/>
          </a:stretch>
        </p:blipFill>
        <p:spPr>
          <a:xfrm>
            <a:off x="-898691" y="0"/>
            <a:ext cx="10911954" cy="6874531"/>
          </a:xfrm>
        </p:spPr>
      </p:pic>
    </p:spTree>
    <p:extLst>
      <p:ext uri="{BB962C8B-B14F-4D97-AF65-F5344CB8AC3E}">
        <p14:creationId xmlns:p14="http://schemas.microsoft.com/office/powerpoint/2010/main" val="6537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899" y="2371382"/>
            <a:ext cx="7671460" cy="3444997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Shotgun sequencing</a:t>
            </a:r>
          </a:p>
          <a:p>
            <a:r>
              <a:rPr lang="en-US" sz="2800" dirty="0" smtClean="0"/>
              <a:t>Types of sequencing</a:t>
            </a:r>
            <a:endParaRPr lang="en-US" sz="2800" dirty="0" smtClean="0"/>
          </a:p>
          <a:p>
            <a:r>
              <a:rPr lang="en-US" sz="2800" dirty="0" smtClean="0"/>
              <a:t>Sequencing depth, read length, and coverage</a:t>
            </a:r>
          </a:p>
          <a:p>
            <a:r>
              <a:rPr lang="en-US" sz="2800" dirty="0" smtClean="0"/>
              <a:t>Paired-end sequencing and insert sizes</a:t>
            </a:r>
          </a:p>
          <a:p>
            <a:r>
              <a:rPr lang="en-US" sz="2800" dirty="0" smtClean="0"/>
              <a:t>Coverage </a:t>
            </a:r>
            <a:r>
              <a:rPr lang="en-US" sz="2800" dirty="0" smtClean="0"/>
              <a:t>bias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2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concept: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equencing </a:t>
            </a:r>
            <a:r>
              <a:rPr lang="en-US" dirty="0" smtClean="0"/>
              <a:t>everything </a:t>
            </a:r>
            <a:r>
              <a:rPr lang="en-US" b="1" dirty="0" smtClean="0"/>
              <a:t>at random</a:t>
            </a:r>
            <a:r>
              <a:rPr lang="en-US" dirty="0" smtClean="0"/>
              <a:t> </a:t>
            </a:r>
            <a:r>
              <a:rPr lang="en-US" dirty="0" smtClean="0"/>
              <a:t>(shotgun sequencing) is much </a:t>
            </a:r>
            <a:r>
              <a:rPr lang="en-US" dirty="0" smtClean="0"/>
              <a:t>easier than sequencing a specific gene region.  (For example, it will soon be easier and cheaper to shotgun-sequence all of </a:t>
            </a:r>
            <a:r>
              <a:rPr lang="en-US" i="1" dirty="0" smtClean="0"/>
              <a:t>E. coli</a:t>
            </a:r>
            <a:r>
              <a:rPr lang="en-US" dirty="0" smtClean="0"/>
              <a:t> then it is to get a single good plasmid sequence.)</a:t>
            </a:r>
          </a:p>
          <a:p>
            <a:r>
              <a:rPr lang="en-US" dirty="0" smtClean="0"/>
              <a:t>Lander Waterman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7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1642</TotalTime>
  <Words>507</Words>
  <Application>Microsoft Macintosh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Garamond</vt:lpstr>
      <vt:lpstr>Arial</vt:lpstr>
      <vt:lpstr>Organic</vt:lpstr>
      <vt:lpstr>Sequencing Basics</vt:lpstr>
      <vt:lpstr>Three basic problems</vt:lpstr>
      <vt:lpstr>1. Resequencing analysis</vt:lpstr>
      <vt:lpstr>2. Counting</vt:lpstr>
      <vt:lpstr>3. Assembly</vt:lpstr>
      <vt:lpstr>PowerPoint Presentation</vt:lpstr>
      <vt:lpstr>Outline</vt:lpstr>
      <vt:lpstr>Shotgun sequencing</vt:lpstr>
      <vt:lpstr>An important concept:</vt:lpstr>
      <vt:lpstr>Random sampling =&gt; deep sampling needed</vt:lpstr>
      <vt:lpstr>“Coverage”</vt:lpstr>
      <vt:lpstr>What goes wrong with basic assumptions?</vt:lpstr>
      <vt:lpstr>Types of sequencing available</vt:lpstr>
      <vt:lpstr>Illumina basics</vt:lpstr>
      <vt:lpstr>A movie of Illumina sequencing:</vt:lpstr>
      <vt:lpstr>PacBio basics</vt:lpstr>
      <vt:lpstr>ONT basics</vt:lpstr>
      <vt:lpstr>Read length and reconstructability</vt:lpstr>
      <vt:lpstr>“Reconstructability”</vt:lpstr>
      <vt:lpstr>Paired-end sequencing</vt:lpstr>
      <vt:lpstr>PowerPoint Presentation</vt:lpstr>
      <vt:lpstr>PowerPoint Presentation</vt:lpstr>
      <vt:lpstr>Your basic data (FASTQ)</vt:lpstr>
      <vt:lpstr>Summary</vt:lpstr>
      <vt:lpstr>Later this week --</vt:lpstr>
    </vt:vector>
  </TitlesOfParts>
  <Company>MSU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 considerations</dc:title>
  <dc:creator>C. Titus Brown</dc:creator>
  <cp:lastModifiedBy>Matthew MacManes</cp:lastModifiedBy>
  <cp:revision>46</cp:revision>
  <cp:lastPrinted>2015-08-11T12:14:17Z</cp:lastPrinted>
  <dcterms:created xsi:type="dcterms:W3CDTF">2014-08-05T11:08:19Z</dcterms:created>
  <dcterms:modified xsi:type="dcterms:W3CDTF">2016-08-04T20:39:30Z</dcterms:modified>
</cp:coreProperties>
</file>