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90"/>
  </p:notesMasterIdLst>
  <p:sldIdLst>
    <p:sldId id="256" r:id="rId2"/>
    <p:sldId id="307" r:id="rId3"/>
    <p:sldId id="306" r:id="rId4"/>
    <p:sldId id="308" r:id="rId5"/>
    <p:sldId id="258" r:id="rId6"/>
    <p:sldId id="259" r:id="rId7"/>
    <p:sldId id="260" r:id="rId8"/>
    <p:sldId id="276" r:id="rId9"/>
    <p:sldId id="277" r:id="rId10"/>
    <p:sldId id="257" r:id="rId11"/>
    <p:sldId id="262" r:id="rId12"/>
    <p:sldId id="264" r:id="rId13"/>
    <p:sldId id="271" r:id="rId14"/>
    <p:sldId id="261" r:id="rId15"/>
    <p:sldId id="265" r:id="rId16"/>
    <p:sldId id="270" r:id="rId17"/>
    <p:sldId id="278" r:id="rId18"/>
    <p:sldId id="279" r:id="rId19"/>
    <p:sldId id="266" r:id="rId20"/>
    <p:sldId id="267" r:id="rId21"/>
    <p:sldId id="268" r:id="rId22"/>
    <p:sldId id="275" r:id="rId23"/>
    <p:sldId id="269" r:id="rId24"/>
    <p:sldId id="272" r:id="rId25"/>
    <p:sldId id="292" r:id="rId26"/>
    <p:sldId id="293" r:id="rId27"/>
    <p:sldId id="273" r:id="rId28"/>
    <p:sldId id="263" r:id="rId29"/>
    <p:sldId id="290" r:id="rId30"/>
    <p:sldId id="305" r:id="rId31"/>
    <p:sldId id="296" r:id="rId32"/>
    <p:sldId id="297" r:id="rId33"/>
    <p:sldId id="298" r:id="rId34"/>
    <p:sldId id="299" r:id="rId35"/>
    <p:sldId id="300" r:id="rId36"/>
    <p:sldId id="301" r:id="rId37"/>
    <p:sldId id="302" r:id="rId38"/>
    <p:sldId id="303" r:id="rId39"/>
    <p:sldId id="304" r:id="rId40"/>
    <p:sldId id="309" r:id="rId41"/>
    <p:sldId id="310" r:id="rId42"/>
    <p:sldId id="311" r:id="rId43"/>
    <p:sldId id="313" r:id="rId44"/>
    <p:sldId id="314" r:id="rId45"/>
    <p:sldId id="315" r:id="rId46"/>
    <p:sldId id="316" r:id="rId47"/>
    <p:sldId id="317" r:id="rId48"/>
    <p:sldId id="320" r:id="rId49"/>
    <p:sldId id="321" r:id="rId50"/>
    <p:sldId id="322" r:id="rId51"/>
    <p:sldId id="323" r:id="rId52"/>
    <p:sldId id="324" r:id="rId53"/>
    <p:sldId id="325" r:id="rId54"/>
    <p:sldId id="326" r:id="rId55"/>
    <p:sldId id="327" r:id="rId56"/>
    <p:sldId id="328" r:id="rId57"/>
    <p:sldId id="329" r:id="rId58"/>
    <p:sldId id="330" r:id="rId59"/>
    <p:sldId id="331" r:id="rId60"/>
    <p:sldId id="332" r:id="rId61"/>
    <p:sldId id="333" r:id="rId62"/>
    <p:sldId id="334" r:id="rId63"/>
    <p:sldId id="335" r:id="rId64"/>
    <p:sldId id="336" r:id="rId65"/>
    <p:sldId id="337" r:id="rId66"/>
    <p:sldId id="338" r:id="rId67"/>
    <p:sldId id="339" r:id="rId68"/>
    <p:sldId id="340" r:id="rId69"/>
    <p:sldId id="341" r:id="rId70"/>
    <p:sldId id="343" r:id="rId71"/>
    <p:sldId id="344" r:id="rId72"/>
    <p:sldId id="345" r:id="rId73"/>
    <p:sldId id="346" r:id="rId74"/>
    <p:sldId id="347" r:id="rId75"/>
    <p:sldId id="348" r:id="rId76"/>
    <p:sldId id="349" r:id="rId77"/>
    <p:sldId id="350" r:id="rId78"/>
    <p:sldId id="351" r:id="rId79"/>
    <p:sldId id="352" r:id="rId80"/>
    <p:sldId id="353" r:id="rId81"/>
    <p:sldId id="354" r:id="rId82"/>
    <p:sldId id="355" r:id="rId83"/>
    <p:sldId id="356" r:id="rId84"/>
    <p:sldId id="357" r:id="rId85"/>
    <p:sldId id="358" r:id="rId86"/>
    <p:sldId id="360" r:id="rId87"/>
    <p:sldId id="361" r:id="rId88"/>
    <p:sldId id="362" r:id="rId8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6" d="100"/>
          <a:sy n="76" d="100"/>
        </p:scale>
        <p:origin x="-2328" y="-3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interSettings" Target="printerSettings/printerSettings1.bin"/><Relationship Id="rId92" Type="http://schemas.openxmlformats.org/officeDocument/2006/relationships/presProps" Target="presProps.xml"/><Relationship Id="rId93" Type="http://schemas.openxmlformats.org/officeDocument/2006/relationships/viewProps" Target="viewProps.xml"/><Relationship Id="rId94" Type="http://schemas.openxmlformats.org/officeDocument/2006/relationships/theme" Target="theme/theme1.xml"/><Relationship Id="rId95"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A38BCE-7A8B-0349-8DB5-3FE0C1C5017D}" type="datetimeFigureOut">
              <a:rPr lang="en-US" smtClean="0"/>
              <a:t>8/6/14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BA43CE-7DDE-F346-92D5-9C77A5C8170E}" type="slidenum">
              <a:rPr lang="en-US" smtClean="0"/>
              <a:t>‹#›</a:t>
            </a:fld>
            <a:endParaRPr lang="en-US"/>
          </a:p>
        </p:txBody>
      </p:sp>
    </p:spTree>
    <p:extLst>
      <p:ext uri="{BB962C8B-B14F-4D97-AF65-F5344CB8AC3E}">
        <p14:creationId xmlns:p14="http://schemas.microsoft.com/office/powerpoint/2010/main" val="4657245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High</a:t>
            </a:r>
            <a:r>
              <a:rPr lang="en-US" baseline="0" dirty="0" smtClean="0"/>
              <a:t> coverage is essential.</a:t>
            </a:r>
            <a:endParaRPr lang="en-US" dirty="0"/>
          </a:p>
        </p:txBody>
      </p:sp>
      <p:sp>
        <p:nvSpPr>
          <p:cNvPr id="4" name="Slide Number Placeholder 3"/>
          <p:cNvSpPr>
            <a:spLocks noGrp="1"/>
          </p:cNvSpPr>
          <p:nvPr>
            <p:ph type="sldNum" sz="quarter" idx="10"/>
          </p:nvPr>
        </p:nvSpPr>
        <p:spPr/>
        <p:txBody>
          <a:bodyPr/>
          <a:lstStyle/>
          <a:p>
            <a:fld id="{E8AAED62-1466-D045-86DC-D821BC2C5B0E}" type="slidenum">
              <a:rPr lang="en-US" smtClean="0"/>
              <a:pPr/>
              <a:t>52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no tolerance for </a:t>
            </a:r>
            <a:r>
              <a:rPr lang="en-US" dirty="0" err="1" smtClean="0"/>
              <a:t>indels</a:t>
            </a:r>
            <a:endParaRPr lang="en-US" dirty="0"/>
          </a:p>
        </p:txBody>
      </p:sp>
      <p:sp>
        <p:nvSpPr>
          <p:cNvPr id="4" name="Slide Number Placeholder 3"/>
          <p:cNvSpPr>
            <a:spLocks noGrp="1"/>
          </p:cNvSpPr>
          <p:nvPr>
            <p:ph type="sldNum" sz="quarter" idx="10"/>
          </p:nvPr>
        </p:nvSpPr>
        <p:spPr/>
        <p:txBody>
          <a:bodyPr/>
          <a:lstStyle/>
          <a:p>
            <a:fld id="{E8AAED62-1466-D045-86DC-D821BC2C5B0E}" type="slidenum">
              <a:rPr lang="en-US" smtClean="0"/>
              <a:pPr/>
              <a:t>55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058" tIns="41029" rIns="82058" bIns="41029" anchor="ctr"/>
          <a:lstStyle/>
          <a:p>
            <a:endParaRPr 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9pPr>
          </a:lstStyle>
          <a:p>
            <a:pPr eaLnBrk="1">
              <a:lnSpc>
                <a:spcPct val="93000"/>
              </a:lnSpc>
              <a:spcBef>
                <a:spcPct val="0"/>
              </a:spcBef>
              <a:buSzPct val="45000"/>
              <a:buFont typeface="Wingdings" charset="0"/>
              <a:buNone/>
            </a:pPr>
            <a:r>
              <a:rPr lang="en-GB">
                <a:latin typeface="Arial" charset="0"/>
                <a:cs typeface="msgothic" charset="0"/>
              </a:rPr>
              <a:t>A sketch showing the relationship between the number of sequence reads and the number of edges in the graph. Because the underlying genome is fixed in size, as the number of sequence reads increases the number of edges in the graph due to the underlying genome that will plateau when every part of the genome is covered. Conversely, since errors tend to be random and more or less unique, their number scales linearly with the number of sequence reads. Once enough sequence reads are present to have enough coverage to clearly distinguish true edges (which come from the underlying genome), they will usually be outnumbered by spurious edges (which arise from errors) by a substantial factor.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F9240A-F64E-524D-9545-F0AF7C493832}" type="datetimeFigureOut">
              <a:rPr lang="en-US" smtClean="0"/>
              <a:t>8/6/14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EBBB9-9912-0442-BF65-4E3360785B4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9240A-F64E-524D-9545-F0AF7C493832}" type="datetimeFigureOut">
              <a:rPr lang="en-US" smtClean="0"/>
              <a:t>8/6/14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EBBB9-9912-0442-BF65-4E3360785B4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9240A-F64E-524D-9545-F0AF7C493832}" type="datetimeFigureOut">
              <a:rPr lang="en-US" smtClean="0"/>
              <a:t>8/6/14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EBBB9-9912-0442-BF65-4E3360785B4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9240A-F64E-524D-9545-F0AF7C493832}" type="datetimeFigureOut">
              <a:rPr lang="en-US" smtClean="0"/>
              <a:t>8/6/14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EBBB9-9912-0442-BF65-4E3360785B4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F9240A-F64E-524D-9545-F0AF7C493832}" type="datetimeFigureOut">
              <a:rPr lang="en-US" smtClean="0"/>
              <a:t>8/6/14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EBBB9-9912-0442-BF65-4E3360785B4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F9240A-F64E-524D-9545-F0AF7C493832}" type="datetimeFigureOut">
              <a:rPr lang="en-US" smtClean="0"/>
              <a:t>8/6/14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7EBBB9-9912-0442-BF65-4E3360785B4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F9240A-F64E-524D-9545-F0AF7C493832}" type="datetimeFigureOut">
              <a:rPr lang="en-US" smtClean="0"/>
              <a:t>8/6/14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7EBBB9-9912-0442-BF65-4E3360785B4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F9240A-F64E-524D-9545-F0AF7C493832}" type="datetimeFigureOut">
              <a:rPr lang="en-US" smtClean="0"/>
              <a:t>8/6/14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7EBBB9-9912-0442-BF65-4E3360785B4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9240A-F64E-524D-9545-F0AF7C493832}" type="datetimeFigureOut">
              <a:rPr lang="en-US" smtClean="0"/>
              <a:t>8/6/14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7EBBB9-9912-0442-BF65-4E3360785B4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F9240A-F64E-524D-9545-F0AF7C493832}" type="datetimeFigureOut">
              <a:rPr lang="en-US" smtClean="0"/>
              <a:t>8/6/14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7EBBB9-9912-0442-BF65-4E3360785B4A}"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7F9240A-F64E-524D-9545-F0AF7C493832}" type="datetimeFigureOut">
              <a:rPr lang="en-US" smtClean="0"/>
              <a:t>8/6/14</a:t>
            </a:fld>
            <a:endParaRPr lang="en-US"/>
          </a:p>
        </p:txBody>
      </p:sp>
      <p:sp>
        <p:nvSpPr>
          <p:cNvPr id="9" name="Slide Number Placeholder 8"/>
          <p:cNvSpPr>
            <a:spLocks noGrp="1"/>
          </p:cNvSpPr>
          <p:nvPr>
            <p:ph type="sldNum" sz="quarter" idx="11"/>
          </p:nvPr>
        </p:nvSpPr>
        <p:spPr/>
        <p:txBody>
          <a:bodyPr/>
          <a:lstStyle/>
          <a:p>
            <a:fld id="{6F7EBBB9-9912-0442-BF65-4E3360785B4A}"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F7EBBB9-9912-0442-BF65-4E3360785B4A}"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7F9240A-F64E-524D-9545-F0AF7C493832}" type="datetimeFigureOut">
              <a:rPr lang="en-US" smtClean="0"/>
              <a:t>8/6/14</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emf"/></Relationships>
</file>

<file path=ppt/slides/_rels/slide76.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e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e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e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Mapping short reads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short reads, again</a:t>
            </a:r>
            <a:endParaRPr lang="en-US" dirty="0"/>
          </a:p>
        </p:txBody>
      </p:sp>
      <p:sp>
        <p:nvSpPr>
          <p:cNvPr id="3" name="Content Placeholder 2"/>
          <p:cNvSpPr>
            <a:spLocks noGrp="1"/>
          </p:cNvSpPr>
          <p:nvPr>
            <p:ph idx="1"/>
          </p:nvPr>
        </p:nvSpPr>
        <p:spPr/>
        <p:txBody>
          <a:bodyPr/>
          <a:lstStyle/>
          <a:p>
            <a:r>
              <a:rPr lang="en-US" dirty="0" smtClean="0"/>
              <a:t>What’s hard about mapping</a:t>
            </a:r>
          </a:p>
          <a:p>
            <a:endParaRPr lang="en-US" dirty="0" smtClean="0"/>
          </a:p>
          <a:p>
            <a:r>
              <a:rPr lang="en-US" dirty="0" smtClean="0"/>
              <a:t>Some mapping </a:t>
            </a:r>
            <a:r>
              <a:rPr lang="en-US" dirty="0" smtClean="0"/>
              <a:t>programs</a:t>
            </a:r>
          </a:p>
          <a:p>
            <a:endParaRPr lang="en-US" dirty="0" smtClean="0"/>
          </a:p>
          <a:p>
            <a:r>
              <a:rPr lang="en-US" dirty="0" smtClean="0"/>
              <a:t>Decisions to be made</a:t>
            </a:r>
          </a:p>
          <a:p>
            <a:endParaRPr lang="en-US" dirty="0" smtClean="0"/>
          </a:p>
          <a:p>
            <a:r>
              <a:rPr lang="en-US" dirty="0" smtClean="0"/>
              <a:t>Color space issues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defined</a:t>
            </a:r>
            <a:endParaRPr lang="en-US" dirty="0"/>
          </a:p>
        </p:txBody>
      </p:sp>
      <p:sp>
        <p:nvSpPr>
          <p:cNvPr id="3" name="Content Placeholder 2"/>
          <p:cNvSpPr>
            <a:spLocks noGrp="1"/>
          </p:cNvSpPr>
          <p:nvPr>
            <p:ph idx="1"/>
          </p:nvPr>
        </p:nvSpPr>
        <p:spPr/>
        <p:txBody>
          <a:bodyPr>
            <a:normAutofit/>
          </a:bodyPr>
          <a:lstStyle/>
          <a:p>
            <a:r>
              <a:rPr lang="en-US" dirty="0" smtClean="0"/>
              <a:t>Exhibit A: 20m+ reads from genome/</a:t>
            </a:r>
            <a:r>
              <a:rPr lang="en-US" dirty="0" err="1" smtClean="0"/>
              <a:t>transcriptome</a:t>
            </a:r>
            <a:r>
              <a:rPr lang="en-US" dirty="0" smtClean="0"/>
              <a:t>.</a:t>
            </a:r>
          </a:p>
          <a:p>
            <a:r>
              <a:rPr lang="en-US" dirty="0" smtClean="0"/>
              <a:t>Exhibit B: related genome/</a:t>
            </a:r>
            <a:r>
              <a:rPr lang="en-US" dirty="0" err="1" smtClean="0"/>
              <a:t>transcriptome</a:t>
            </a:r>
            <a:r>
              <a:rPr lang="en-US" dirty="0" smtClean="0"/>
              <a:t>, aka “the reference”</a:t>
            </a:r>
          </a:p>
          <a:p>
            <a:endParaRPr lang="en-US" dirty="0" smtClean="0"/>
          </a:p>
          <a:p>
            <a:r>
              <a:rPr lang="en-US" dirty="0" smtClean="0"/>
              <a:t>Goal: assign all reads to </a:t>
            </a:r>
            <a:r>
              <a:rPr lang="en-US" dirty="0" err="1" smtClean="0"/>
              <a:t>location(s</a:t>
            </a:r>
            <a:r>
              <a:rPr lang="en-US" dirty="0" smtClean="0"/>
              <a:t>) within reference.</a:t>
            </a:r>
          </a:p>
          <a:p>
            <a:endParaRPr lang="en-US" dirty="0" smtClean="0"/>
          </a:p>
          <a:p>
            <a:r>
              <a:rPr lang="en-US" dirty="0" err="1" smtClean="0"/>
              <a:t>Req’d</a:t>
            </a:r>
            <a:r>
              <a:rPr lang="en-US" dirty="0" smtClean="0"/>
              <a:t> for </a:t>
            </a:r>
            <a:r>
              <a:rPr lang="en-US" dirty="0" err="1" smtClean="0"/>
              <a:t>resequencing</a:t>
            </a:r>
            <a:r>
              <a:rPr lang="en-US" dirty="0" smtClean="0"/>
              <a:t>, </a:t>
            </a:r>
            <a:r>
              <a:rPr lang="en-US" dirty="0" err="1" smtClean="0"/>
              <a:t>ChIP</a:t>
            </a:r>
            <a:r>
              <a:rPr lang="en-US" dirty="0" smtClean="0"/>
              <a:t>-seq, and mRNAseq</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a:t>
            </a:r>
            <a:r>
              <a:rPr lang="en-US" i="1" dirty="0" smtClean="0"/>
              <a:t>global</a:t>
            </a:r>
            <a:r>
              <a:rPr lang="en-US" dirty="0" smtClean="0"/>
              <a:t>, not </a:t>
            </a:r>
            <a:r>
              <a:rPr lang="en-US" i="1" dirty="0" smtClean="0"/>
              <a:t>local</a:t>
            </a:r>
            <a:r>
              <a:rPr lang="en-US" dirty="0" smtClean="0"/>
              <a:t>, alignment</a:t>
            </a:r>
            <a:endParaRPr lang="en-US" dirty="0"/>
          </a:p>
        </p:txBody>
      </p:sp>
      <p:sp>
        <p:nvSpPr>
          <p:cNvPr id="3" name="Content Placeholder 2"/>
          <p:cNvSpPr>
            <a:spLocks noGrp="1"/>
          </p:cNvSpPr>
          <p:nvPr>
            <p:ph idx="1"/>
          </p:nvPr>
        </p:nvSpPr>
        <p:spPr/>
        <p:txBody>
          <a:bodyPr/>
          <a:lstStyle/>
          <a:p>
            <a:r>
              <a:rPr lang="en-US" dirty="0" smtClean="0"/>
              <a:t>You do not want matches </a:t>
            </a:r>
            <a:r>
              <a:rPr lang="en-US" i="1" dirty="0" smtClean="0"/>
              <a:t>within</a:t>
            </a:r>
            <a:r>
              <a:rPr lang="en-US" dirty="0" smtClean="0"/>
              <a:t> the read, like BLAST would produce.</a:t>
            </a:r>
          </a:p>
          <a:p>
            <a:endParaRPr lang="en-US" dirty="0" smtClean="0"/>
          </a:p>
          <a:p>
            <a:endParaRPr lang="en-US" dirty="0" smtClean="0"/>
          </a:p>
          <a:p>
            <a:endParaRPr lang="en-US" dirty="0" smtClean="0"/>
          </a:p>
          <a:p>
            <a:endParaRPr lang="en-US" dirty="0" smtClean="0"/>
          </a:p>
          <a:p>
            <a:r>
              <a:rPr lang="en-US" dirty="0" smtClean="0"/>
              <a:t>Do not use BLAST!</a:t>
            </a:r>
            <a:endParaRPr lang="en-US" dirty="0"/>
          </a:p>
        </p:txBody>
      </p:sp>
      <p:cxnSp>
        <p:nvCxnSpPr>
          <p:cNvPr id="5" name="Straight Connector 4"/>
          <p:cNvCxnSpPr/>
          <p:nvPr/>
        </p:nvCxnSpPr>
        <p:spPr>
          <a:xfrm flipV="1">
            <a:off x="2307781" y="2757141"/>
            <a:ext cx="5188634" cy="3098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3608811" y="3128889"/>
            <a:ext cx="2369735" cy="3098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2524619" y="3161458"/>
            <a:ext cx="1084192" cy="47858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5978546" y="3144379"/>
            <a:ext cx="1032758" cy="44919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096" y="274638"/>
            <a:ext cx="7498080" cy="1143000"/>
          </a:xfrm>
        </p:spPr>
        <p:txBody>
          <a:bodyPr/>
          <a:lstStyle/>
          <a:p>
            <a:r>
              <a:rPr lang="en-US" dirty="0" smtClean="0"/>
              <a:t>Mapping is “pleasantly parallel”</a:t>
            </a:r>
            <a:endParaRPr lang="en-US" dirty="0"/>
          </a:p>
        </p:txBody>
      </p:sp>
      <p:sp>
        <p:nvSpPr>
          <p:cNvPr id="3" name="Content Placeholder 2"/>
          <p:cNvSpPr>
            <a:spLocks noGrp="1"/>
          </p:cNvSpPr>
          <p:nvPr>
            <p:ph idx="1"/>
          </p:nvPr>
        </p:nvSpPr>
        <p:spPr>
          <a:xfrm>
            <a:off x="448556" y="1798742"/>
            <a:ext cx="7498080" cy="4800600"/>
          </a:xfrm>
        </p:spPr>
        <p:txBody>
          <a:bodyPr/>
          <a:lstStyle/>
          <a:p>
            <a:r>
              <a:rPr lang="en-US" dirty="0" smtClean="0"/>
              <a:t>Goal is to assign each individual read to </a:t>
            </a:r>
            <a:r>
              <a:rPr lang="en-US" dirty="0" err="1" smtClean="0"/>
              <a:t>location(s</a:t>
            </a:r>
            <a:r>
              <a:rPr lang="en-US" dirty="0" smtClean="0"/>
              <a:t>) within the genome.</a:t>
            </a:r>
          </a:p>
          <a:p>
            <a:endParaRPr lang="en-US" dirty="0" smtClean="0"/>
          </a:p>
          <a:p>
            <a:r>
              <a:rPr lang="en-US" dirty="0" smtClean="0"/>
              <a:t>So, you can map each read </a:t>
            </a:r>
            <a:r>
              <a:rPr lang="en-US" i="1" dirty="0" smtClean="0"/>
              <a:t>separately</a:t>
            </a:r>
            <a:r>
              <a:rPr lang="en-US" dirty="0" smtClean="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makes mapping challenging?</a:t>
            </a:r>
            <a:endParaRPr lang="en-US" dirty="0"/>
          </a:p>
        </p:txBody>
      </p:sp>
      <p:sp>
        <p:nvSpPr>
          <p:cNvPr id="3" name="Content Placeholder 2"/>
          <p:cNvSpPr>
            <a:spLocks noGrp="1"/>
          </p:cNvSpPr>
          <p:nvPr>
            <p:ph idx="1"/>
          </p:nvPr>
        </p:nvSpPr>
        <p:spPr/>
        <p:txBody>
          <a:bodyPr/>
          <a:lstStyle/>
          <a:p>
            <a:r>
              <a:rPr lang="en-US" dirty="0" smtClean="0"/>
              <a:t>Volume of data</a:t>
            </a:r>
          </a:p>
          <a:p>
            <a:r>
              <a:rPr lang="en-US" dirty="0" smtClean="0"/>
              <a:t>Garbage reads</a:t>
            </a:r>
          </a:p>
          <a:p>
            <a:r>
              <a:rPr lang="en-US" dirty="0" smtClean="0"/>
              <a:t>Errors in reads, and quality scores</a:t>
            </a:r>
          </a:p>
          <a:p>
            <a:r>
              <a:rPr lang="en-US" dirty="0" smtClean="0"/>
              <a:t>Repeat elements and </a:t>
            </a:r>
            <a:r>
              <a:rPr lang="en-US" dirty="0" err="1" smtClean="0"/>
              <a:t>multicopy</a:t>
            </a:r>
            <a:r>
              <a:rPr lang="en-US" dirty="0" smtClean="0"/>
              <a:t> sequence</a:t>
            </a:r>
          </a:p>
          <a:p>
            <a:r>
              <a:rPr lang="en-US" dirty="0" err="1" smtClean="0"/>
              <a:t>SNPs/SNVs</a:t>
            </a:r>
            <a:endParaRPr lang="en-US" dirty="0" smtClean="0"/>
          </a:p>
          <a:p>
            <a:r>
              <a:rPr lang="en-US" dirty="0" err="1" smtClean="0"/>
              <a:t>Indels</a:t>
            </a:r>
            <a:endParaRPr lang="en-US" dirty="0" smtClean="0"/>
          </a:p>
          <a:p>
            <a:r>
              <a:rPr lang="en-US" dirty="0" smtClean="0"/>
              <a:t>Splicing (</a:t>
            </a:r>
            <a:r>
              <a:rPr lang="en-US" dirty="0" err="1" smtClean="0"/>
              <a:t>transcriptome</a:t>
            </a:r>
            <a:r>
              <a:rPr lang="en-US" dirty="0" smtClean="0"/>
              <a:t>)</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 of data</a:t>
            </a:r>
            <a:endParaRPr lang="en-US" dirty="0"/>
          </a:p>
        </p:txBody>
      </p:sp>
      <p:sp>
        <p:nvSpPr>
          <p:cNvPr id="3" name="Content Placeholder 2"/>
          <p:cNvSpPr>
            <a:spLocks noGrp="1"/>
          </p:cNvSpPr>
          <p:nvPr>
            <p:ph idx="1"/>
          </p:nvPr>
        </p:nvSpPr>
        <p:spPr/>
        <p:txBody>
          <a:bodyPr>
            <a:normAutofit/>
          </a:bodyPr>
          <a:lstStyle/>
          <a:p>
            <a:r>
              <a:rPr lang="en-US" sz="2800" dirty="0" smtClean="0"/>
              <a:t>Size of reference genome is not a problem: you can load essentially </a:t>
            </a:r>
            <a:r>
              <a:rPr lang="en-US" sz="2800" dirty="0" smtClean="0"/>
              <a:t>any genome </a:t>
            </a:r>
            <a:r>
              <a:rPr lang="en-US" sz="2800" dirty="0" smtClean="0"/>
              <a:t>into memory (~3 gb).</a:t>
            </a:r>
          </a:p>
          <a:p>
            <a:endParaRPr lang="en-US" sz="2800" dirty="0" smtClean="0"/>
          </a:p>
          <a:p>
            <a:r>
              <a:rPr lang="en-US" sz="2800" dirty="0" smtClean="0"/>
              <a:t>However, doing </a:t>
            </a:r>
            <a:r>
              <a:rPr lang="en-US" sz="2800" i="1" dirty="0" smtClean="0"/>
              <a:t>any </a:t>
            </a:r>
            <a:r>
              <a:rPr lang="en-US" sz="2800" dirty="0" smtClean="0"/>
              <a:t>complicated process 20m times is generally going to require optimization!</a:t>
            </a: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reads</a:t>
            </a:r>
            <a:endParaRPr lang="en-US" dirty="0"/>
          </a:p>
        </p:txBody>
      </p:sp>
      <p:sp>
        <p:nvSpPr>
          <p:cNvPr id="3" name="Content Placeholder 2"/>
          <p:cNvSpPr>
            <a:spLocks noGrp="1"/>
          </p:cNvSpPr>
          <p:nvPr>
            <p:ph idx="1"/>
          </p:nvPr>
        </p:nvSpPr>
        <p:spPr>
          <a:xfrm>
            <a:off x="783957" y="1603138"/>
            <a:ext cx="3856678" cy="4800600"/>
          </a:xfrm>
        </p:spPr>
        <p:txBody>
          <a:bodyPr>
            <a:normAutofit/>
          </a:bodyPr>
          <a:lstStyle/>
          <a:p>
            <a:pPr>
              <a:buNone/>
            </a:pPr>
            <a:r>
              <a:rPr lang="en-US" dirty="0" smtClean="0"/>
              <a:t>Overlapping </a:t>
            </a:r>
            <a:r>
              <a:rPr lang="en-US" dirty="0" err="1" smtClean="0"/>
              <a:t>polonies</a:t>
            </a:r>
            <a:r>
              <a:rPr lang="en-US" dirty="0" smtClean="0"/>
              <a:t> result in mixed signals.</a:t>
            </a:r>
          </a:p>
          <a:p>
            <a:pPr>
              <a:buNone/>
            </a:pPr>
            <a:endParaRPr lang="en-US" dirty="0" smtClean="0"/>
          </a:p>
          <a:p>
            <a:pPr>
              <a:buNone/>
            </a:pPr>
            <a:r>
              <a:rPr lang="en-US" dirty="0" smtClean="0"/>
              <a:t>These reads will not map to anything!</a:t>
            </a:r>
          </a:p>
          <a:p>
            <a:pPr>
              <a:buNone/>
            </a:pPr>
            <a:endParaRPr lang="en-US" dirty="0" smtClean="0"/>
          </a:p>
          <a:p>
            <a:pPr>
              <a:buNone/>
            </a:pPr>
            <a:r>
              <a:rPr lang="en-US" dirty="0" smtClean="0"/>
              <a:t>Used to be ~40% of data.</a:t>
            </a:r>
          </a:p>
          <a:p>
            <a:pPr>
              <a:buNone/>
            </a:pPr>
            <a:endParaRPr lang="en-US" dirty="0" smtClean="0"/>
          </a:p>
          <a:p>
            <a:pPr>
              <a:buNone/>
            </a:pPr>
            <a:r>
              <a:rPr lang="en-US" dirty="0" smtClean="0"/>
              <a:t>Increasingly, filtered out by sequencing software.</a:t>
            </a:r>
            <a:endParaRPr lang="en-US" dirty="0"/>
          </a:p>
        </p:txBody>
      </p:sp>
      <p:pic>
        <p:nvPicPr>
          <p:cNvPr id="4" name="Picture 3"/>
          <p:cNvPicPr>
            <a:picLocks noChangeAspect="1"/>
          </p:cNvPicPr>
          <p:nvPr/>
        </p:nvPicPr>
        <p:blipFill>
          <a:blip r:embed="rId2"/>
          <a:stretch>
            <a:fillRect/>
          </a:stretch>
        </p:blipFill>
        <p:spPr>
          <a:xfrm>
            <a:off x="5292286" y="429976"/>
            <a:ext cx="2945140" cy="5973762"/>
          </a:xfrm>
          <a:prstGeom prst="rect">
            <a:avLst/>
          </a:prstGeom>
        </p:spPr>
      </p:pic>
      <p:sp>
        <p:nvSpPr>
          <p:cNvPr id="5" name="TextBox 4"/>
          <p:cNvSpPr txBox="1"/>
          <p:nvPr/>
        </p:nvSpPr>
        <p:spPr>
          <a:xfrm>
            <a:off x="5292286" y="6403738"/>
            <a:ext cx="3641402" cy="369332"/>
          </a:xfrm>
          <a:prstGeom prst="rect">
            <a:avLst/>
          </a:prstGeom>
          <a:noFill/>
        </p:spPr>
        <p:txBody>
          <a:bodyPr wrap="square" rtlCol="0">
            <a:spAutoFit/>
          </a:bodyPr>
          <a:lstStyle/>
          <a:p>
            <a:r>
              <a:rPr lang="en-US" dirty="0" err="1" smtClean="0"/>
              <a:t>Shendure</a:t>
            </a:r>
            <a:r>
              <a:rPr lang="en-US" dirty="0" smtClean="0"/>
              <a:t> and </a:t>
            </a:r>
            <a:r>
              <a:rPr lang="en-US" dirty="0" err="1" smtClean="0"/>
              <a:t>Ji</a:t>
            </a:r>
            <a:r>
              <a:rPr lang="en-US" dirty="0" smtClean="0"/>
              <a:t>, Nat Biotech, 2008</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in reads</a:t>
            </a:r>
            <a:endParaRPr lang="en-US" dirty="0"/>
          </a:p>
        </p:txBody>
      </p:sp>
      <p:pic>
        <p:nvPicPr>
          <p:cNvPr id="4" name="Picture 3"/>
          <p:cNvPicPr>
            <a:picLocks noChangeAspect="1"/>
          </p:cNvPicPr>
          <p:nvPr/>
        </p:nvPicPr>
        <p:blipFill>
          <a:blip r:embed="rId2"/>
          <a:srcRect l="5553" t="7873" r="4059" b="7369"/>
          <a:stretch>
            <a:fillRect/>
          </a:stretch>
        </p:blipFill>
        <p:spPr>
          <a:xfrm>
            <a:off x="1044378" y="2082607"/>
            <a:ext cx="5668776" cy="4107607"/>
          </a:xfrm>
          <a:prstGeom prst="rect">
            <a:avLst/>
          </a:prstGeom>
        </p:spPr>
      </p:pic>
      <p:sp>
        <p:nvSpPr>
          <p:cNvPr id="5" name="TextBox 4"/>
          <p:cNvSpPr txBox="1"/>
          <p:nvPr/>
        </p:nvSpPr>
        <p:spPr>
          <a:xfrm>
            <a:off x="1307682" y="1448218"/>
            <a:ext cx="5591334" cy="830997"/>
          </a:xfrm>
          <a:prstGeom prst="rect">
            <a:avLst/>
          </a:prstGeom>
          <a:noFill/>
        </p:spPr>
        <p:txBody>
          <a:bodyPr wrap="square" rtlCol="0">
            <a:spAutoFit/>
          </a:bodyPr>
          <a:lstStyle/>
          <a:p>
            <a:pPr algn="ctr"/>
            <a:r>
              <a:rPr lang="en-US" sz="2400" dirty="0" smtClean="0"/>
              <a:t>When mapping, a mismatch is not necessarily “real”. </a:t>
            </a:r>
            <a:endParaRPr lang="en-US" sz="2400" dirty="0"/>
          </a:p>
        </p:txBody>
      </p:sp>
      <p:sp>
        <p:nvSpPr>
          <p:cNvPr id="3" name="TextBox 2"/>
          <p:cNvSpPr txBox="1"/>
          <p:nvPr/>
        </p:nvSpPr>
        <p:spPr>
          <a:xfrm>
            <a:off x="1044378" y="6190214"/>
            <a:ext cx="6965594" cy="369332"/>
          </a:xfrm>
          <a:prstGeom prst="rect">
            <a:avLst/>
          </a:prstGeom>
          <a:noFill/>
        </p:spPr>
        <p:txBody>
          <a:bodyPr wrap="none" rtlCol="0">
            <a:spAutoFit/>
          </a:bodyPr>
          <a:lstStyle/>
          <a:p>
            <a:r>
              <a:rPr lang="en-US" dirty="0" smtClean="0"/>
              <a:t>Rule of thumb: anything that varies by position within read is NOT REAL!</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Errors in reads</a:t>
            </a:r>
            <a:endParaRPr lang="en-US" dirty="0"/>
          </a:p>
        </p:txBody>
      </p:sp>
      <p:sp>
        <p:nvSpPr>
          <p:cNvPr id="7" name="Content Placeholder 6"/>
          <p:cNvSpPr>
            <a:spLocks noGrp="1"/>
          </p:cNvSpPr>
          <p:nvPr>
            <p:ph idx="1"/>
          </p:nvPr>
        </p:nvSpPr>
        <p:spPr/>
        <p:txBody>
          <a:bodyPr>
            <a:normAutofit/>
          </a:bodyPr>
          <a:lstStyle/>
          <a:p>
            <a:r>
              <a:rPr lang="en-US" sz="2800" dirty="0" smtClean="0"/>
              <a:t>Quality scores are based on Sanger sequencing-style quality scores: per base.</a:t>
            </a:r>
          </a:p>
          <a:p>
            <a:endParaRPr lang="en-US" sz="2800" dirty="0" smtClean="0"/>
          </a:p>
          <a:p>
            <a:r>
              <a:rPr lang="en-US" sz="2800" dirty="0" smtClean="0"/>
              <a:t>But </a:t>
            </a:r>
            <a:r>
              <a:rPr lang="en-US" sz="2800" dirty="0" smtClean="0"/>
              <a:t>454 &amp; Ion/Proton data are </a:t>
            </a:r>
            <a:r>
              <a:rPr lang="en-US" sz="2800" dirty="0" smtClean="0"/>
              <a:t>subject to different biases than Illumina, and the biases are not necessarily base-by-base (think: </a:t>
            </a:r>
            <a:r>
              <a:rPr lang="en-US" sz="2800" dirty="0" err="1" smtClean="0"/>
              <a:t>homopolymer</a:t>
            </a:r>
            <a:r>
              <a:rPr lang="en-US" sz="2800" dirty="0" smtClean="0"/>
              <a:t> runs)</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Repeat/multi-copy elements</a:t>
            </a:r>
            <a:endParaRPr lang="en-US" dirty="0"/>
          </a:p>
        </p:txBody>
      </p:sp>
      <p:sp>
        <p:nvSpPr>
          <p:cNvPr id="3" name="Content Placeholder 2"/>
          <p:cNvSpPr>
            <a:spLocks noGrp="1"/>
          </p:cNvSpPr>
          <p:nvPr>
            <p:ph idx="1"/>
          </p:nvPr>
        </p:nvSpPr>
        <p:spPr/>
        <p:txBody>
          <a:bodyPr/>
          <a:lstStyle/>
          <a:p>
            <a:r>
              <a:rPr lang="en-US" dirty="0" smtClean="0"/>
              <a:t>Multi-copy sequence makes it impossible to map all reads uniquely.</a:t>
            </a:r>
          </a:p>
          <a:p>
            <a:endParaRPr lang="en-US" dirty="0" smtClean="0"/>
          </a:p>
          <a:p>
            <a:r>
              <a:rPr lang="en-US" dirty="0" smtClean="0"/>
              <a:t>Repeats are particularly bad, because there are (a) lots of them and (</a:t>
            </a:r>
            <a:r>
              <a:rPr lang="en-US" dirty="0" err="1" smtClean="0"/>
              <a:t>b</a:t>
            </a:r>
            <a:r>
              <a:rPr lang="en-US" dirty="0" smtClean="0"/>
              <a:t>) they vary in sequence.  They therefore may “attract” reads depending on what optimizations/heuristics you use.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Locate reads in ref genome</a:t>
            </a:r>
            <a:endParaRPr lang="en-US" dirty="0"/>
          </a:p>
        </p:txBody>
      </p:sp>
      <p:pic>
        <p:nvPicPr>
          <p:cNvPr id="4" name="Content Placeholder 3"/>
          <p:cNvPicPr>
            <a:picLocks noGrp="1" noChangeAspect="1"/>
          </p:cNvPicPr>
          <p:nvPr>
            <p:ph idx="1"/>
          </p:nvPr>
        </p:nvPicPr>
        <p:blipFill>
          <a:blip r:embed="rId2"/>
          <a:srcRect t="6401" b="6401"/>
          <a:stretch>
            <a:fillRect/>
          </a:stretch>
        </p:blipFill>
        <p:spPr/>
      </p:pic>
      <p:sp>
        <p:nvSpPr>
          <p:cNvPr id="5" name="Rectangle 4"/>
          <p:cNvSpPr/>
          <p:nvPr/>
        </p:nvSpPr>
        <p:spPr>
          <a:xfrm>
            <a:off x="3745888" y="6365082"/>
            <a:ext cx="4572000" cy="307777"/>
          </a:xfrm>
          <a:prstGeom prst="rect">
            <a:avLst/>
          </a:prstGeom>
        </p:spPr>
        <p:txBody>
          <a:bodyPr>
            <a:spAutoFit/>
          </a:bodyPr>
          <a:lstStyle/>
          <a:p>
            <a:pPr algn="r"/>
            <a:r>
              <a:rPr lang="en-US" sz="1400" dirty="0"/>
              <a:t>http://</a:t>
            </a:r>
            <a:r>
              <a:rPr lang="en-US" sz="1400" dirty="0" err="1"/>
              <a:t>en.wikipedia.org</a:t>
            </a:r>
            <a:r>
              <a:rPr lang="en-US" sz="1400" dirty="0"/>
              <a:t>/wiki/</a:t>
            </a:r>
            <a:r>
              <a:rPr lang="en-US" sz="1400" dirty="0" err="1"/>
              <a:t>File:Mapping_Reads.png</a:t>
            </a:r>
            <a:endParaRPr lang="en-US" sz="1400" dirty="0"/>
          </a:p>
        </p:txBody>
      </p:sp>
    </p:spTree>
    <p:extLst>
      <p:ext uri="{BB962C8B-B14F-4D97-AF65-F5344CB8AC3E}">
        <p14:creationId xmlns:p14="http://schemas.microsoft.com/office/powerpoint/2010/main" val="289949692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SNP/</a:t>
            </a:r>
            <a:r>
              <a:rPr lang="en-US" dirty="0" err="1" smtClean="0"/>
              <a:t>SNVs</a:t>
            </a:r>
            <a:endParaRPr lang="en-US" dirty="0"/>
          </a:p>
        </p:txBody>
      </p:sp>
      <p:sp>
        <p:nvSpPr>
          <p:cNvPr id="3" name="Content Placeholder 2"/>
          <p:cNvSpPr>
            <a:spLocks noGrp="1"/>
          </p:cNvSpPr>
          <p:nvPr>
            <p:ph idx="1"/>
          </p:nvPr>
        </p:nvSpPr>
        <p:spPr/>
        <p:txBody>
          <a:bodyPr>
            <a:normAutofit fontScale="92500"/>
          </a:bodyPr>
          <a:lstStyle/>
          <a:p>
            <a:r>
              <a:rPr lang="en-US" dirty="0" smtClean="0"/>
              <a:t>Genuine mismatches between reference and sequence </a:t>
            </a:r>
            <a:r>
              <a:rPr lang="en-US" i="1" dirty="0" smtClean="0"/>
              <a:t>do</a:t>
            </a:r>
            <a:r>
              <a:rPr lang="en-US" dirty="0" smtClean="0"/>
              <a:t> exist, of course.</a:t>
            </a:r>
          </a:p>
          <a:p>
            <a:pPr lvl="1"/>
            <a:r>
              <a:rPr lang="en-US" dirty="0" smtClean="0"/>
              <a:t>Polymorphism</a:t>
            </a:r>
          </a:p>
          <a:p>
            <a:pPr lvl="1"/>
            <a:r>
              <a:rPr lang="en-US" dirty="0" err="1" smtClean="0"/>
              <a:t>Diploidy</a:t>
            </a:r>
            <a:endParaRPr lang="en-US" dirty="0" smtClean="0"/>
          </a:p>
          <a:p>
            <a:pPr lvl="1"/>
            <a:r>
              <a:rPr lang="en-US" dirty="0" smtClean="0"/>
              <a:t>Population studies</a:t>
            </a:r>
          </a:p>
          <a:p>
            <a:endParaRPr lang="en-US" dirty="0" smtClean="0"/>
          </a:p>
          <a:p>
            <a:r>
              <a:rPr lang="en-US" dirty="0" smtClean="0"/>
              <a:t>You want to map these reads!</a:t>
            </a:r>
          </a:p>
          <a:p>
            <a:endParaRPr lang="en-US" dirty="0" smtClean="0"/>
          </a:p>
          <a:p>
            <a:r>
              <a:rPr lang="en-US" dirty="0" smtClean="0"/>
              <a:t>Fast heuristic approaches exist, based on fuzzy matching.</a:t>
            </a:r>
          </a:p>
          <a:p>
            <a:endParaRPr lang="en-US" dirty="0" smtClean="0"/>
          </a:p>
          <a:p>
            <a:r>
              <a:rPr lang="en-US" dirty="0" smtClean="0"/>
              <a:t>However, they are still biased towards mapping exact matches.</a:t>
            </a:r>
          </a:p>
          <a:p>
            <a:pPr lvl="1"/>
            <a:r>
              <a:rPr lang="en-US" dirty="0" smtClean="0"/>
              <a:t>This can be a problem for </a:t>
            </a:r>
            <a:r>
              <a:rPr lang="en-US" dirty="0" err="1" smtClean="0"/>
              <a:t>allelotyping</a:t>
            </a:r>
            <a:r>
              <a:rPr lang="en-US" dirty="0" smtClean="0"/>
              <a:t> and population studies.</a:t>
            </a:r>
          </a:p>
          <a:p>
            <a:pPr lvl="1"/>
            <a:r>
              <a:rPr lang="en-US" dirty="0" err="1" smtClean="0"/>
              <a:t>Likit</a:t>
            </a:r>
            <a:r>
              <a:rPr lang="en-US" dirty="0" smtClean="0"/>
              <a:t> will discuss next week.</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Indels</a:t>
            </a:r>
            <a:endParaRPr lang="en-US" dirty="0"/>
          </a:p>
        </p:txBody>
      </p:sp>
      <p:sp>
        <p:nvSpPr>
          <p:cNvPr id="3" name="Content Placeholder 2"/>
          <p:cNvSpPr>
            <a:spLocks noGrp="1"/>
          </p:cNvSpPr>
          <p:nvPr>
            <p:ph idx="1"/>
          </p:nvPr>
        </p:nvSpPr>
        <p:spPr/>
        <p:txBody>
          <a:bodyPr>
            <a:normAutofit/>
          </a:bodyPr>
          <a:lstStyle/>
          <a:p>
            <a:r>
              <a:rPr lang="en-US" sz="2800" dirty="0" smtClean="0"/>
              <a:t>Remember, they are the </a:t>
            </a:r>
            <a:r>
              <a:rPr lang="en-US" sz="2800" dirty="0" smtClean="0"/>
              <a:t>devil:</a:t>
            </a:r>
            <a:endParaRPr lang="en-US" sz="2800" dirty="0" smtClean="0"/>
          </a:p>
          <a:p>
            <a:endParaRPr lang="en-US" sz="2800" dirty="0" smtClean="0"/>
          </a:p>
          <a:p>
            <a:r>
              <a:rPr lang="en-US" sz="2800" dirty="0" smtClean="0"/>
              <a:t>Complicate mapping heuristics</a:t>
            </a:r>
          </a:p>
          <a:p>
            <a:endParaRPr lang="en-US" sz="2800" dirty="0" smtClean="0"/>
          </a:p>
          <a:p>
            <a:r>
              <a:rPr lang="en-US" sz="2800" dirty="0" smtClean="0"/>
              <a:t>Complicate </a:t>
            </a:r>
            <a:r>
              <a:rPr lang="en-US" sz="2800" i="1" dirty="0" smtClean="0"/>
              <a:t>statistics</a:t>
            </a:r>
            <a:endParaRPr lang="en-US" sz="28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Indels</a:t>
            </a:r>
            <a:r>
              <a:rPr lang="en-US" dirty="0" smtClean="0"/>
              <a:t>: ambiguity &amp; decisions…</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latin typeface="Andale Mono"/>
                <a:cs typeface="Andale Mono"/>
              </a:rPr>
              <a:t>TGACGATATGGCGAT</a:t>
            </a:r>
            <a:r>
              <a:rPr lang="en-US" dirty="0" smtClean="0">
                <a:solidFill>
                  <a:srgbClr val="FF0000"/>
                </a:solidFill>
                <a:latin typeface="Andale Mono"/>
                <a:cs typeface="Andale Mono"/>
              </a:rPr>
              <a:t>GGAC</a:t>
            </a:r>
            <a:r>
              <a:rPr lang="en-US" dirty="0" smtClean="0">
                <a:latin typeface="Andale Mono"/>
                <a:cs typeface="Andale Mono"/>
              </a:rPr>
              <a:t>TGGACG</a:t>
            </a:r>
          </a:p>
          <a:p>
            <a:pPr>
              <a:buNone/>
            </a:pPr>
            <a:r>
              <a:rPr lang="en-US" dirty="0" smtClean="0">
                <a:latin typeface="Andale Mono"/>
                <a:cs typeface="Andale Mono"/>
              </a:rPr>
              <a:t>|</a:t>
            </a:r>
            <a:r>
              <a:rPr lang="en-US" dirty="0" err="1" smtClean="0">
                <a:latin typeface="Andale Mono"/>
                <a:cs typeface="Andale Mono"/>
              </a:rPr>
              <a:t>x|||||||||||x|</a:t>
            </a:r>
            <a:r>
              <a:rPr lang="en-US" dirty="0" err="1" smtClean="0">
                <a:solidFill>
                  <a:srgbClr val="FF0000"/>
                </a:solidFill>
                <a:latin typeface="Andale Mono"/>
                <a:cs typeface="Andale Mono"/>
              </a:rPr>
              <a:t>|x|x</a:t>
            </a:r>
            <a:r>
              <a:rPr lang="en-US" dirty="0" smtClean="0">
                <a:latin typeface="Andale Mono"/>
                <a:cs typeface="Andale Mono"/>
              </a:rPr>
              <a:t>||||||</a:t>
            </a:r>
          </a:p>
          <a:p>
            <a:pPr>
              <a:buNone/>
            </a:pPr>
            <a:r>
              <a:rPr lang="en-US" dirty="0" err="1" smtClean="0">
                <a:latin typeface="Andale Mono"/>
                <a:cs typeface="Andale Mono"/>
              </a:rPr>
              <a:t>TcACGATATGGCGgT</a:t>
            </a:r>
            <a:r>
              <a:rPr lang="en-US" dirty="0" err="1" smtClean="0">
                <a:solidFill>
                  <a:srgbClr val="FF0000"/>
                </a:solidFill>
                <a:latin typeface="Andale Mono"/>
                <a:cs typeface="Andale Mono"/>
              </a:rPr>
              <a:t>GaA</a:t>
            </a:r>
            <a:r>
              <a:rPr lang="en-US" dirty="0" smtClean="0">
                <a:solidFill>
                  <a:srgbClr val="FF0000"/>
                </a:solidFill>
                <a:latin typeface="Andale Mono"/>
                <a:cs typeface="Andale Mono"/>
              </a:rPr>
              <a:t>-</a:t>
            </a:r>
            <a:r>
              <a:rPr lang="en-US" dirty="0" smtClean="0">
                <a:latin typeface="Andale Mono"/>
                <a:cs typeface="Andale Mono"/>
              </a:rPr>
              <a:t>TGGACG</a:t>
            </a:r>
          </a:p>
          <a:p>
            <a:pPr>
              <a:buNone/>
            </a:pPr>
            <a:endParaRPr lang="en-US" dirty="0" smtClean="0">
              <a:latin typeface="Andale Mono"/>
              <a:cs typeface="Andale Mono"/>
            </a:endParaRPr>
          </a:p>
          <a:p>
            <a:pPr>
              <a:buNone/>
            </a:pPr>
            <a:r>
              <a:rPr lang="en-US" dirty="0" smtClean="0">
                <a:latin typeface="Andale Mono"/>
                <a:cs typeface="Andale Mono"/>
              </a:rPr>
              <a:t>TGACGATATGGCGAT</a:t>
            </a:r>
            <a:r>
              <a:rPr lang="en-US" dirty="0" smtClean="0">
                <a:solidFill>
                  <a:srgbClr val="FF0000"/>
                </a:solidFill>
                <a:latin typeface="Andale Mono"/>
                <a:cs typeface="Andale Mono"/>
              </a:rPr>
              <a:t>GGAC</a:t>
            </a:r>
            <a:r>
              <a:rPr lang="en-US" dirty="0" smtClean="0">
                <a:latin typeface="Andale Mono"/>
                <a:cs typeface="Andale Mono"/>
              </a:rPr>
              <a:t>TGGACG</a:t>
            </a:r>
          </a:p>
          <a:p>
            <a:pPr>
              <a:buNone/>
            </a:pPr>
            <a:r>
              <a:rPr lang="en-US" dirty="0" smtClean="0">
                <a:latin typeface="Andale Mono"/>
                <a:cs typeface="Andale Mono"/>
              </a:rPr>
              <a:t>|</a:t>
            </a:r>
            <a:r>
              <a:rPr lang="en-US" dirty="0" err="1" smtClean="0">
                <a:latin typeface="Andale Mono"/>
                <a:cs typeface="Andale Mono"/>
              </a:rPr>
              <a:t>x|||||||||||x|</a:t>
            </a:r>
            <a:r>
              <a:rPr lang="en-US" dirty="0" err="1" smtClean="0">
                <a:solidFill>
                  <a:srgbClr val="FF0000"/>
                </a:solidFill>
                <a:latin typeface="Andale Mono"/>
                <a:cs typeface="Andale Mono"/>
              </a:rPr>
              <a:t>x||x</a:t>
            </a:r>
            <a:r>
              <a:rPr lang="en-US" dirty="0" smtClean="0">
                <a:latin typeface="Andale Mono"/>
                <a:cs typeface="Andale Mono"/>
              </a:rPr>
              <a:t>||||||</a:t>
            </a:r>
          </a:p>
          <a:p>
            <a:pPr>
              <a:buNone/>
            </a:pPr>
            <a:r>
              <a:rPr lang="en-US" dirty="0" err="1" smtClean="0">
                <a:latin typeface="Andale Mono"/>
                <a:cs typeface="Andale Mono"/>
              </a:rPr>
              <a:t>TcACGATATGGCGgT</a:t>
            </a:r>
            <a:r>
              <a:rPr lang="en-US" dirty="0" err="1" smtClean="0">
                <a:solidFill>
                  <a:srgbClr val="FF0000"/>
                </a:solidFill>
                <a:latin typeface="Andale Mono"/>
                <a:cs typeface="Andale Mono"/>
              </a:rPr>
              <a:t>-GAa</a:t>
            </a:r>
            <a:r>
              <a:rPr lang="en-US" dirty="0" err="1" smtClean="0">
                <a:latin typeface="Andale Mono"/>
                <a:cs typeface="Andale Mono"/>
              </a:rPr>
              <a:t>TGGACG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Splice sites</a:t>
            </a:r>
            <a:endParaRPr lang="en-US" dirty="0"/>
          </a:p>
        </p:txBody>
      </p:sp>
      <p:sp>
        <p:nvSpPr>
          <p:cNvPr id="3" name="Content Placeholder 2"/>
          <p:cNvSpPr>
            <a:spLocks noGrp="1"/>
          </p:cNvSpPr>
          <p:nvPr>
            <p:ph idx="1"/>
          </p:nvPr>
        </p:nvSpPr>
        <p:spPr/>
        <p:txBody>
          <a:bodyPr>
            <a:normAutofit/>
          </a:bodyPr>
          <a:lstStyle/>
          <a:p>
            <a:r>
              <a:rPr lang="en-US" sz="2400" dirty="0" smtClean="0"/>
              <a:t>If you are mapping </a:t>
            </a:r>
            <a:r>
              <a:rPr lang="en-US" sz="2400" dirty="0" err="1" smtClean="0"/>
              <a:t>transcriptome</a:t>
            </a:r>
            <a:r>
              <a:rPr lang="en-US" sz="2400" dirty="0" smtClean="0"/>
              <a:t> reads to the genome, your reference sequence is different from your source sequence!</a:t>
            </a:r>
          </a:p>
          <a:p>
            <a:r>
              <a:rPr lang="en-US" sz="2400" dirty="0" smtClean="0"/>
              <a:t>This is a problem if you don’t have a really good </a:t>
            </a:r>
            <a:r>
              <a:rPr lang="en-US" sz="2400" dirty="0" smtClean="0"/>
              <a:t>annotation!</a:t>
            </a:r>
            <a:endParaRPr lang="en-US" sz="2400" dirty="0" smtClean="0"/>
          </a:p>
          <a:p>
            <a:endParaRPr lang="en-US" sz="2400" dirty="0" smtClean="0"/>
          </a:p>
          <a:p>
            <a:r>
              <a:rPr lang="en-US" sz="2400" dirty="0" smtClean="0"/>
              <a:t>Main technique: try to map across splice sites, build new </a:t>
            </a:r>
            <a:r>
              <a:rPr lang="en-US" sz="2400" dirty="0" err="1" smtClean="0"/>
              <a:t>exon</a:t>
            </a:r>
            <a:r>
              <a:rPr lang="en-US" sz="2400" dirty="0" smtClean="0"/>
              <a:t> models.</a:t>
            </a:r>
          </a:p>
          <a:p>
            <a:r>
              <a:rPr lang="en-US" sz="2400" dirty="0" smtClean="0"/>
              <a:t>Another technique: assembly.</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specific mapping programs</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Bowtie</a:t>
            </a:r>
          </a:p>
          <a:p>
            <a:endParaRPr lang="en-US" dirty="0" smtClean="0"/>
          </a:p>
          <a:p>
            <a:r>
              <a:rPr lang="en-US" dirty="0" smtClean="0"/>
              <a:t>BWA</a:t>
            </a:r>
          </a:p>
          <a:p>
            <a:endParaRPr lang="en-US" dirty="0" smtClean="0"/>
          </a:p>
          <a:p>
            <a:pPr>
              <a:buNone/>
            </a:pPr>
            <a:r>
              <a:rPr lang="en-US" dirty="0" smtClean="0"/>
              <a:t>Both open source.</a:t>
            </a:r>
          </a:p>
          <a:p>
            <a:pPr>
              <a:buNone/>
            </a:pPr>
            <a:endParaRPr lang="en-US" dirty="0" smtClean="0"/>
          </a:p>
          <a:p>
            <a:pPr algn="ctr">
              <a:buNone/>
            </a:pPr>
            <a:r>
              <a:rPr lang="en-US" dirty="0" smtClean="0"/>
              <a:t>BWA is widely used now, so we’ll use that for examples.</a:t>
            </a:r>
          </a:p>
          <a:p>
            <a:pPr algn="ctr">
              <a:buNone/>
            </a:pPr>
            <a:endParaRPr lang="en-US" dirty="0" smtClean="0"/>
          </a:p>
          <a:p>
            <a:pPr algn="ctr">
              <a:buNone/>
            </a:pPr>
            <a:r>
              <a:rPr lang="en-US" dirty="0" smtClean="0"/>
              <a:t>(There are many more, too.)</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Bowtie1</a:t>
            </a:r>
            <a:endParaRPr lang="en-US" dirty="0"/>
          </a:p>
        </p:txBody>
      </p:sp>
      <p:sp>
        <p:nvSpPr>
          <p:cNvPr id="3" name="Content Placeholder 2"/>
          <p:cNvSpPr>
            <a:spLocks noGrp="1"/>
          </p:cNvSpPr>
          <p:nvPr>
            <p:ph idx="1"/>
          </p:nvPr>
        </p:nvSpPr>
        <p:spPr/>
        <p:txBody>
          <a:bodyPr/>
          <a:lstStyle/>
          <a:p>
            <a:r>
              <a:rPr lang="en-US" dirty="0" smtClean="0"/>
              <a:t>Not </a:t>
            </a:r>
            <a:r>
              <a:rPr lang="en-US" dirty="0" err="1" smtClean="0"/>
              <a:t>indel</a:t>
            </a:r>
            <a:r>
              <a:rPr lang="en-US" dirty="0" smtClean="0"/>
              <a:t>-capable.</a:t>
            </a:r>
          </a:p>
          <a:p>
            <a:endParaRPr lang="en-US" dirty="0" smtClean="0"/>
          </a:p>
          <a:p>
            <a:r>
              <a:rPr lang="en-US" dirty="0" smtClean="0"/>
              <a:t>Designed for</a:t>
            </a:r>
            <a:r>
              <a:rPr lang="en-US" dirty="0" smtClean="0"/>
              <a:t>:</a:t>
            </a:r>
            <a:endParaRPr lang="en-US" dirty="0" smtClean="0"/>
          </a:p>
          <a:p>
            <a:pPr lvl="1"/>
            <a:r>
              <a:rPr lang="en-US" dirty="0" smtClean="0"/>
              <a:t>Many reads have one good, valid alignment</a:t>
            </a:r>
          </a:p>
          <a:p>
            <a:pPr lvl="1"/>
            <a:r>
              <a:rPr lang="en-US" dirty="0" smtClean="0"/>
              <a:t>Many reads are high quality</a:t>
            </a:r>
          </a:p>
          <a:p>
            <a:pPr lvl="1"/>
            <a:r>
              <a:rPr lang="en-US" dirty="0" smtClean="0"/>
              <a:t>Small number of alignments/read</a:t>
            </a:r>
          </a:p>
          <a:p>
            <a:pPr lvl="1" algn="r">
              <a:buNone/>
            </a:pPr>
            <a:r>
              <a:rPr lang="en-US" dirty="0" smtClean="0"/>
              <a:t>a.k.a. “sweet spot” :)</a:t>
            </a:r>
          </a:p>
          <a:p>
            <a:endParaRPr 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BWA</a:t>
            </a:r>
            <a:endParaRPr lang="en-US" dirty="0"/>
          </a:p>
        </p:txBody>
      </p:sp>
      <p:sp>
        <p:nvSpPr>
          <p:cNvPr id="3" name="Content Placeholder 2"/>
          <p:cNvSpPr>
            <a:spLocks noGrp="1"/>
          </p:cNvSpPr>
          <p:nvPr>
            <p:ph idx="1"/>
          </p:nvPr>
        </p:nvSpPr>
        <p:spPr/>
        <p:txBody>
          <a:bodyPr/>
          <a:lstStyle/>
          <a:p>
            <a:endParaRPr lang="en-US" dirty="0" smtClean="0"/>
          </a:p>
          <a:p>
            <a:r>
              <a:rPr lang="en-US" dirty="0" smtClean="0"/>
              <a:t>Uses similar strategy to Bowtie, but does gapped alignment.</a:t>
            </a:r>
          </a:p>
          <a:p>
            <a:pPr marL="82296" indent="0">
              <a:buNone/>
            </a:pPr>
            <a:endParaRPr lang="en-US" dirty="0" smtClean="0"/>
          </a:p>
          <a:p>
            <a:r>
              <a:rPr lang="en-US" dirty="0" smtClean="0"/>
              <a:t>Newest, hottest tool</a:t>
            </a:r>
            <a:r>
              <a:rPr lang="en-US" dirty="0" smtClean="0"/>
              <a:t>.</a:t>
            </a:r>
          </a:p>
          <a:p>
            <a:endParaRPr lang="en-US" dirty="0"/>
          </a:p>
          <a:p>
            <a:r>
              <a:rPr lang="en-US" dirty="0" smtClean="0"/>
              <a:t>Written by the Mapping God, </a:t>
            </a:r>
            <a:r>
              <a:rPr lang="en-US" dirty="0" err="1" smtClean="0"/>
              <a:t>Heng</a:t>
            </a:r>
            <a:r>
              <a:rPr lang="en-US" dirty="0" smtClean="0"/>
              <a:t> Li</a:t>
            </a:r>
          </a:p>
          <a:p>
            <a:pPr marL="114300" indent="0">
              <a:buNone/>
            </a:pPr>
            <a:r>
              <a:rPr lang="en-US" dirty="0"/>
              <a:t>	</a:t>
            </a:r>
            <a:r>
              <a:rPr lang="en-US" dirty="0" smtClean="0"/>
              <a:t>(</a:t>
            </a:r>
            <a:r>
              <a:rPr lang="en-US" dirty="0" err="1" smtClean="0"/>
              <a:t>Istvan</a:t>
            </a:r>
            <a:r>
              <a:rPr lang="en-US" dirty="0" smtClean="0"/>
              <a:t> Albert’s scientific crush)</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Decisions to be made by you</a:t>
            </a:r>
            <a:endParaRPr lang="en-US" dirty="0"/>
          </a:p>
        </p:txBody>
      </p:sp>
      <p:sp>
        <p:nvSpPr>
          <p:cNvPr id="3" name="Content Placeholder 2"/>
          <p:cNvSpPr>
            <a:spLocks noGrp="1"/>
          </p:cNvSpPr>
          <p:nvPr>
            <p:ph idx="1"/>
          </p:nvPr>
        </p:nvSpPr>
        <p:spPr/>
        <p:txBody>
          <a:bodyPr>
            <a:normAutofit/>
          </a:bodyPr>
          <a:lstStyle/>
          <a:p>
            <a:r>
              <a:rPr lang="en-US" dirty="0" smtClean="0"/>
              <a:t>How many mismatches to allow?</a:t>
            </a:r>
          </a:p>
          <a:p>
            <a:pPr lvl="1"/>
            <a:r>
              <a:rPr lang="en-US" dirty="0" smtClean="0"/>
              <a:t>Vary depending on biology &amp; completeness of reference genome</a:t>
            </a:r>
          </a:p>
          <a:p>
            <a:endParaRPr lang="en-US" dirty="0" smtClean="0"/>
          </a:p>
          <a:p>
            <a:r>
              <a:rPr lang="en-US" dirty="0" smtClean="0"/>
              <a:t>Report how many matches?</a:t>
            </a:r>
          </a:p>
          <a:p>
            <a:pPr lvl="1"/>
            <a:r>
              <a:rPr lang="en-US" dirty="0" smtClean="0"/>
              <a:t>Are you interested in multiple matches?</a:t>
            </a:r>
          </a:p>
          <a:p>
            <a:endParaRPr lang="en-US" dirty="0" smtClean="0"/>
          </a:p>
          <a:p>
            <a:r>
              <a:rPr lang="en-US" dirty="0" smtClean="0"/>
              <a:t>Require best match, or first/any that fit criteria?</a:t>
            </a:r>
          </a:p>
          <a:p>
            <a:pPr lvl="1"/>
            <a:r>
              <a:rPr lang="en-US" dirty="0" smtClean="0"/>
              <a:t>It can be much faster to find </a:t>
            </a:r>
            <a:r>
              <a:rPr lang="en-US" i="1" dirty="0" smtClean="0"/>
              <a:t>first </a:t>
            </a:r>
            <a:r>
              <a:rPr lang="en-US" dirty="0" smtClean="0"/>
              <a:t>match that fits your criteria.</a:t>
            </a:r>
          </a:p>
          <a:p>
            <a:pPr lvl="1"/>
            <a:endParaRPr lang="en-US" dirty="0" smtClean="0"/>
          </a:p>
          <a:p>
            <a:pPr lvl="1" algn="ctr">
              <a:buNone/>
            </a:pPr>
            <a:r>
              <a:rPr lang="en-US" dirty="0" smtClean="0"/>
              <a:t>All of these decisions affect your results and how you treat your data.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Mapping best done on </a:t>
            </a:r>
            <a:r>
              <a:rPr lang="en-US" i="1" dirty="0" smtClean="0"/>
              <a:t>entire reference</a:t>
            </a:r>
            <a:endParaRPr lang="en-US" dirty="0"/>
          </a:p>
        </p:txBody>
      </p:sp>
      <p:sp>
        <p:nvSpPr>
          <p:cNvPr id="3" name="Content Placeholder 2"/>
          <p:cNvSpPr>
            <a:spLocks noGrp="1"/>
          </p:cNvSpPr>
          <p:nvPr>
            <p:ph idx="1"/>
          </p:nvPr>
        </p:nvSpPr>
        <p:spPr/>
        <p:txBody>
          <a:bodyPr/>
          <a:lstStyle/>
          <a:p>
            <a:r>
              <a:rPr lang="en-US" dirty="0" smtClean="0"/>
              <a:t>May be tempted to optimize by doing mapping to one </a:t>
            </a:r>
            <a:r>
              <a:rPr lang="en-US" dirty="0" err="1" smtClean="0"/>
              <a:t>chr</a:t>
            </a:r>
            <a:r>
              <a:rPr lang="en-US" dirty="0" smtClean="0"/>
              <a:t>, etc. “just to see what happens”</a:t>
            </a:r>
          </a:p>
          <a:p>
            <a:endParaRPr lang="en-US" dirty="0" smtClean="0"/>
          </a:p>
          <a:p>
            <a:r>
              <a:rPr lang="en-US" dirty="0" smtClean="0"/>
              <a:t>Don’t.</a:t>
            </a:r>
          </a:p>
          <a:p>
            <a:endParaRPr lang="en-US" dirty="0" smtClean="0"/>
          </a:p>
          <a:p>
            <a:r>
              <a:rPr lang="en-US" dirty="0" smtClean="0"/>
              <a:t>Simple reason: if you allow mismatches, then many of your reads will match erroneously to what’s </a:t>
            </a:r>
            <a:r>
              <a:rPr lang="en-US" dirty="0" smtClean="0"/>
              <a:t>in the </a:t>
            </a:r>
            <a:r>
              <a:rPr lang="en-US" dirty="0" err="1" smtClean="0"/>
              <a:t>chr</a:t>
            </a:r>
            <a:r>
              <a:rPr lang="en-US" dirty="0" smtClean="0"/>
              <a:t> yo</a:t>
            </a:r>
            <a:r>
              <a:rPr lang="en-US" dirty="0" smtClean="0"/>
              <a:t>u chose</a:t>
            </a:r>
            <a:r>
              <a:rPr lang="en-US" dirty="0" smtClean="0"/>
              <a: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Look</a:t>
            </a:r>
            <a:r>
              <a:rPr lang="en-US" dirty="0" smtClean="0"/>
              <a:t> at your mapping</a:t>
            </a:r>
            <a:endParaRPr lang="en-US" i="1"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r>
              <a:rPr lang="en-US" dirty="0" smtClean="0"/>
              <a:t>Just like </a:t>
            </a:r>
            <a:r>
              <a:rPr lang="en-US" dirty="0" smtClean="0"/>
              <a:t>statistics, always look at your “raw data”</a:t>
            </a:r>
            <a:r>
              <a:rPr lang="en-US" dirty="0" smtClean="0"/>
              <a:t> </a:t>
            </a:r>
            <a:r>
              <a:rPr lang="en-US" dirty="0" smtClean="0">
                <a:sym typeface="Wingdings"/>
              </a:rPr>
              <a:t></a:t>
            </a:r>
          </a:p>
          <a:p>
            <a:pPr>
              <a:buNone/>
            </a:pPr>
            <a:endParaRPr lang="en-US" dirty="0" smtClean="0">
              <a:sym typeface="Wingdings"/>
            </a:endParaRPr>
          </a:p>
          <a:p>
            <a:pPr>
              <a:buNone/>
            </a:pPr>
            <a:r>
              <a:rPr lang="en-US" dirty="0" smtClean="0">
                <a:sym typeface="Wingdings"/>
              </a:rPr>
              <a:t>We’ll do some of that today.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l="31631" r="31631"/>
          <a:stretch>
            <a:fillRect/>
          </a:stretch>
        </p:blipFill>
        <p:spPr/>
      </p:pic>
      <p:sp>
        <p:nvSpPr>
          <p:cNvPr id="5" name="Rectangle 4"/>
          <p:cNvSpPr/>
          <p:nvPr/>
        </p:nvSpPr>
        <p:spPr>
          <a:xfrm>
            <a:off x="4126930" y="5925234"/>
            <a:ext cx="4572000" cy="646331"/>
          </a:xfrm>
          <a:prstGeom prst="rect">
            <a:avLst/>
          </a:prstGeom>
        </p:spPr>
        <p:txBody>
          <a:bodyPr>
            <a:spAutoFit/>
          </a:bodyPr>
          <a:lstStyle/>
          <a:p>
            <a:r>
              <a:rPr lang="en-US" dirty="0"/>
              <a:t>http://</a:t>
            </a:r>
            <a:r>
              <a:rPr lang="en-US" dirty="0" err="1"/>
              <a:t>www.cureffi.org</a:t>
            </a:r>
            <a:r>
              <a:rPr lang="en-US" dirty="0"/>
              <a:t>/2012/12/19/forward-and-reverse-reads-in-paired-end-sequencing/</a:t>
            </a:r>
          </a:p>
        </p:txBody>
      </p:sp>
    </p:spTree>
    <p:extLst>
      <p:ext uri="{BB962C8B-B14F-4D97-AF65-F5344CB8AC3E}">
        <p14:creationId xmlns:p14="http://schemas.microsoft.com/office/powerpoint/2010/main" val="420921948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considerations in mapping</a:t>
            </a:r>
            <a:endParaRPr lang="en-US" dirty="0"/>
          </a:p>
        </p:txBody>
      </p:sp>
      <p:sp>
        <p:nvSpPr>
          <p:cNvPr id="3" name="Content Placeholder 2"/>
          <p:cNvSpPr>
            <a:spLocks noGrp="1"/>
          </p:cNvSpPr>
          <p:nvPr>
            <p:ph idx="1"/>
          </p:nvPr>
        </p:nvSpPr>
        <p:spPr/>
        <p:txBody>
          <a:bodyPr>
            <a:normAutofit/>
          </a:bodyPr>
          <a:lstStyle/>
          <a:p>
            <a:r>
              <a:rPr lang="en-US" sz="2800" dirty="0" smtClean="0"/>
              <a:t>Building an index</a:t>
            </a:r>
          </a:p>
          <a:p>
            <a:pPr lvl="1"/>
            <a:r>
              <a:rPr lang="en-US" sz="2800" dirty="0" smtClean="0"/>
              <a:t>Prepares your “reference”</a:t>
            </a:r>
          </a:p>
          <a:p>
            <a:pPr lvl="1"/>
            <a:r>
              <a:rPr lang="en-US" sz="2800" dirty="0" smtClean="0"/>
              <a:t>(Not really a big deal for single microbial genomes)</a:t>
            </a:r>
          </a:p>
        </p:txBody>
      </p:sp>
    </p:spTree>
    <p:extLst>
      <p:ext uri="{BB962C8B-B14F-4D97-AF65-F5344CB8AC3E}">
        <p14:creationId xmlns:p14="http://schemas.microsoft.com/office/powerpoint/2010/main" val="1587974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Indexing – e.g. BLAST</a:t>
            </a:r>
            <a:endParaRPr lang="en-US" sz="4000" dirty="0"/>
          </a:p>
        </p:txBody>
      </p:sp>
      <p:sp>
        <p:nvSpPr>
          <p:cNvPr id="3" name="Content Placeholder 2"/>
          <p:cNvSpPr>
            <a:spLocks noGrp="1"/>
          </p:cNvSpPr>
          <p:nvPr>
            <p:ph idx="1"/>
          </p:nvPr>
        </p:nvSpPr>
        <p:spPr/>
        <p:txBody>
          <a:bodyPr>
            <a:normAutofit/>
          </a:bodyPr>
          <a:lstStyle/>
          <a:p>
            <a:pPr algn="ctr">
              <a:buNone/>
            </a:pPr>
            <a:r>
              <a:rPr lang="en-US" dirty="0" smtClean="0">
                <a:cs typeface="Andale Mono"/>
              </a:rPr>
              <a:t>BLASTN filters sequences for exact matches between “words” of length 11:</a:t>
            </a:r>
          </a:p>
          <a:p>
            <a:pPr>
              <a:buNone/>
            </a:pPr>
            <a:endParaRPr lang="en-US" dirty="0" smtClean="0">
              <a:latin typeface="Andale Mono"/>
              <a:cs typeface="Andale Mono"/>
            </a:endParaRPr>
          </a:p>
          <a:p>
            <a:pPr>
              <a:buNone/>
            </a:pPr>
            <a:r>
              <a:rPr lang="en-US" dirty="0" smtClean="0">
                <a:latin typeface="Andale Mono"/>
                <a:cs typeface="Andale Mono"/>
              </a:rPr>
              <a:t>GAGGGTATG</a:t>
            </a:r>
            <a:r>
              <a:rPr lang="en-US" dirty="0" smtClean="0">
                <a:solidFill>
                  <a:srgbClr val="FF0000"/>
                </a:solidFill>
                <a:latin typeface="Andale Mono"/>
                <a:cs typeface="Andale Mono"/>
              </a:rPr>
              <a:t>ACGATATGGCG</a:t>
            </a:r>
            <a:r>
              <a:rPr lang="en-US" dirty="0" smtClean="0">
                <a:latin typeface="Andale Mono"/>
                <a:cs typeface="Andale Mono"/>
              </a:rPr>
              <a:t>ATGGAC</a:t>
            </a:r>
          </a:p>
          <a:p>
            <a:pPr>
              <a:buNone/>
            </a:pPr>
            <a:r>
              <a:rPr lang="en-US" dirty="0" smtClean="0">
                <a:latin typeface="Andale Mono"/>
                <a:cs typeface="Andale Mono"/>
              </a:rPr>
              <a:t>||</a:t>
            </a:r>
            <a:r>
              <a:rPr lang="en-US" dirty="0" err="1" smtClean="0">
                <a:latin typeface="Andale Mono"/>
                <a:cs typeface="Andale Mono"/>
              </a:rPr>
              <a:t>x|||||x</a:t>
            </a:r>
            <a:r>
              <a:rPr lang="en-US" dirty="0" err="1" smtClean="0">
                <a:solidFill>
                  <a:srgbClr val="FF0000"/>
                </a:solidFill>
                <a:latin typeface="Andale Mono"/>
                <a:cs typeface="Andale Mono"/>
              </a:rPr>
              <a:t>|||||||||||</a:t>
            </a:r>
            <a:r>
              <a:rPr lang="en-US" dirty="0" err="1" smtClean="0">
                <a:latin typeface="Andale Mono"/>
                <a:cs typeface="Andale Mono"/>
              </a:rPr>
              <a:t>x|x||x</a:t>
            </a:r>
            <a:endParaRPr lang="en-US" dirty="0" smtClean="0">
              <a:latin typeface="Andale Mono"/>
              <a:cs typeface="Andale Mono"/>
            </a:endParaRPr>
          </a:p>
          <a:p>
            <a:pPr>
              <a:buNone/>
            </a:pPr>
            <a:r>
              <a:rPr lang="en-US" dirty="0" err="1" smtClean="0">
                <a:latin typeface="Andale Mono"/>
                <a:cs typeface="Andale Mono"/>
              </a:rPr>
              <a:t>GAcGGTATc</a:t>
            </a:r>
            <a:r>
              <a:rPr lang="en-US" dirty="0" err="1" smtClean="0">
                <a:solidFill>
                  <a:srgbClr val="FF0000"/>
                </a:solidFill>
                <a:latin typeface="Andale Mono"/>
                <a:cs typeface="Andale Mono"/>
              </a:rPr>
              <a:t>ACGATATGGCG</a:t>
            </a:r>
            <a:r>
              <a:rPr lang="en-US" dirty="0" err="1" smtClean="0">
                <a:latin typeface="Andale Mono"/>
                <a:cs typeface="Andale Mono"/>
              </a:rPr>
              <a:t>gT</a:t>
            </a:r>
            <a:r>
              <a:rPr lang="en-US" dirty="0" smtClean="0">
                <a:latin typeface="Andale Mono"/>
                <a:cs typeface="Andale Mono"/>
              </a:rPr>
              <a:t>-Gag</a:t>
            </a:r>
          </a:p>
          <a:p>
            <a:pPr>
              <a:buNone/>
            </a:pPr>
            <a:endParaRPr lang="en-US" dirty="0">
              <a:latin typeface="Andale Mono"/>
              <a:cs typeface="Andale Mono"/>
            </a:endParaRPr>
          </a:p>
          <a:p>
            <a:pPr algn="ctr">
              <a:buNone/>
            </a:pPr>
            <a:r>
              <a:rPr lang="en-US" dirty="0" smtClean="0">
                <a:latin typeface="Calibri"/>
                <a:cs typeface="Calibri"/>
              </a:rPr>
              <a:t>What the ‘</a:t>
            </a:r>
            <a:r>
              <a:rPr lang="en-US" dirty="0" err="1" smtClean="0">
                <a:latin typeface="Calibri"/>
                <a:cs typeface="Calibri"/>
              </a:rPr>
              <a:t>formatdb</a:t>
            </a:r>
            <a:r>
              <a:rPr lang="en-US" dirty="0" smtClean="0">
                <a:latin typeface="Calibri"/>
                <a:cs typeface="Calibri"/>
              </a:rPr>
              <a:t>’ command does (see Tuesday’s first tutorial) is </a:t>
            </a:r>
            <a:r>
              <a:rPr lang="en-US" i="1" dirty="0" smtClean="0">
                <a:latin typeface="Calibri"/>
                <a:cs typeface="Calibri"/>
              </a:rPr>
              <a:t>build an index </a:t>
            </a:r>
            <a:r>
              <a:rPr lang="en-US" dirty="0" smtClean="0">
                <a:latin typeface="Calibri"/>
                <a:cs typeface="Calibri"/>
              </a:rPr>
              <a:t>(“index”) sequences by their 11-base word content – a “reverse index” of sorts.</a:t>
            </a:r>
          </a:p>
          <a:p>
            <a:pPr algn="ctr">
              <a:buNone/>
            </a:pPr>
            <a:endParaRPr lang="en-US" dirty="0" smtClean="0">
              <a:latin typeface="Andale Mono"/>
              <a:cs typeface="Andale Mono"/>
            </a:endParaRPr>
          </a:p>
          <a:p>
            <a:pPr>
              <a:buNone/>
            </a:pPr>
            <a:endParaRPr lang="en-US" dirty="0">
              <a:latin typeface="Andale Mono"/>
              <a:cs typeface="Andale Mono"/>
            </a:endParaRPr>
          </a:p>
        </p:txBody>
      </p:sp>
    </p:spTree>
    <p:extLst>
      <p:ext uri="{BB962C8B-B14F-4D97-AF65-F5344CB8AC3E}">
        <p14:creationId xmlns:p14="http://schemas.microsoft.com/office/powerpoint/2010/main" val="224377417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Indexing – e.g. BLAST</a:t>
            </a:r>
            <a:endParaRPr lang="en-US" sz="4000" dirty="0"/>
          </a:p>
        </p:txBody>
      </p:sp>
      <p:sp>
        <p:nvSpPr>
          <p:cNvPr id="3" name="Content Placeholder 2"/>
          <p:cNvSpPr>
            <a:spLocks noGrp="1"/>
          </p:cNvSpPr>
          <p:nvPr>
            <p:ph idx="1"/>
          </p:nvPr>
        </p:nvSpPr>
        <p:spPr/>
        <p:txBody>
          <a:bodyPr>
            <a:normAutofit/>
          </a:bodyPr>
          <a:lstStyle/>
          <a:p>
            <a:pPr>
              <a:buNone/>
            </a:pPr>
            <a:endParaRPr lang="en-US" dirty="0">
              <a:latin typeface="Andale Mono"/>
              <a:cs typeface="Andale Mono"/>
            </a:endParaRPr>
          </a:p>
          <a:p>
            <a:pPr algn="ctr">
              <a:buNone/>
            </a:pPr>
            <a:r>
              <a:rPr lang="en-US" dirty="0" smtClean="0">
                <a:latin typeface="Calibri"/>
                <a:cs typeface="Calibri"/>
              </a:rPr>
              <a:t>What the ‘</a:t>
            </a:r>
            <a:r>
              <a:rPr lang="en-US" dirty="0" err="1" smtClean="0">
                <a:latin typeface="Calibri"/>
                <a:cs typeface="Calibri"/>
              </a:rPr>
              <a:t>formatdb</a:t>
            </a:r>
            <a:r>
              <a:rPr lang="en-US" dirty="0" smtClean="0">
                <a:latin typeface="Calibri"/>
                <a:cs typeface="Calibri"/>
              </a:rPr>
              <a:t>’ command does (see Tuesday’s </a:t>
            </a:r>
            <a:r>
              <a:rPr lang="en-US" dirty="0" smtClean="0">
                <a:latin typeface="Calibri"/>
                <a:cs typeface="Calibri"/>
              </a:rPr>
              <a:t>BLAST tutorial</a:t>
            </a:r>
            <a:r>
              <a:rPr lang="en-US" dirty="0" smtClean="0">
                <a:latin typeface="Calibri"/>
                <a:cs typeface="Calibri"/>
              </a:rPr>
              <a:t>) is </a:t>
            </a:r>
            <a:r>
              <a:rPr lang="en-US" i="1" dirty="0" smtClean="0">
                <a:latin typeface="Calibri"/>
                <a:cs typeface="Calibri"/>
              </a:rPr>
              <a:t>build an index </a:t>
            </a:r>
            <a:r>
              <a:rPr lang="en-US" dirty="0" smtClean="0">
                <a:latin typeface="Calibri"/>
                <a:cs typeface="Calibri"/>
              </a:rPr>
              <a:t>(“index”) sequences by their 11-base word content – a “reverse index” of sorts.</a:t>
            </a:r>
          </a:p>
          <a:p>
            <a:pPr algn="ctr">
              <a:buNone/>
            </a:pPr>
            <a:endParaRPr lang="en-US" dirty="0">
              <a:latin typeface="Calibri"/>
              <a:cs typeface="Calibri"/>
            </a:endParaRPr>
          </a:p>
          <a:p>
            <a:pPr algn="ctr">
              <a:buNone/>
            </a:pPr>
            <a:r>
              <a:rPr lang="en-US" dirty="0" smtClean="0">
                <a:latin typeface="Calibri"/>
                <a:cs typeface="Calibri"/>
              </a:rPr>
              <a:t>Since this index only needs to be built once for each reference, it can be slower to build – what matters to most people is </a:t>
            </a:r>
            <a:r>
              <a:rPr lang="en-US" i="1" dirty="0" smtClean="0">
                <a:latin typeface="Calibri"/>
                <a:cs typeface="Calibri"/>
              </a:rPr>
              <a:t>mapping speed.</a:t>
            </a:r>
            <a:endParaRPr lang="en-US" dirty="0" smtClean="0">
              <a:latin typeface="Calibri"/>
              <a:cs typeface="Calibri"/>
            </a:endParaRPr>
          </a:p>
          <a:p>
            <a:pPr algn="ctr">
              <a:buNone/>
            </a:pPr>
            <a:endParaRPr lang="en-US" dirty="0">
              <a:latin typeface="Calibri"/>
              <a:cs typeface="Calibri"/>
            </a:endParaRPr>
          </a:p>
          <a:p>
            <a:pPr algn="ctr">
              <a:buNone/>
            </a:pPr>
            <a:r>
              <a:rPr lang="en-US" dirty="0" smtClean="0">
                <a:latin typeface="Calibri"/>
                <a:cs typeface="Calibri"/>
              </a:rPr>
              <a:t>All short-read mappers have an indexing step.</a:t>
            </a:r>
          </a:p>
          <a:p>
            <a:pPr algn="ctr">
              <a:buNone/>
            </a:pPr>
            <a:endParaRPr lang="en-US" dirty="0" smtClean="0">
              <a:latin typeface="Andale Mono"/>
              <a:cs typeface="Andale Mono"/>
            </a:endParaRPr>
          </a:p>
          <a:p>
            <a:pPr>
              <a:buNone/>
            </a:pPr>
            <a:endParaRPr lang="en-US" dirty="0">
              <a:latin typeface="Andale Mono"/>
              <a:cs typeface="Andale Mono"/>
            </a:endParaRPr>
          </a:p>
        </p:txBody>
      </p:sp>
    </p:spTree>
    <p:extLst>
      <p:ext uri="{BB962C8B-B14F-4D97-AF65-F5344CB8AC3E}">
        <p14:creationId xmlns:p14="http://schemas.microsoft.com/office/powerpoint/2010/main" val="392163406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Speed of indexing &amp; mapping.</a:t>
            </a:r>
            <a:endParaRPr lang="en-US" dirty="0"/>
          </a:p>
        </p:txBody>
      </p:sp>
      <p:pic>
        <p:nvPicPr>
          <p:cNvPr id="4" name="Content Placeholder 3"/>
          <p:cNvPicPr>
            <a:picLocks noGrp="1" noChangeAspect="1"/>
          </p:cNvPicPr>
          <p:nvPr>
            <p:ph idx="1"/>
          </p:nvPr>
        </p:nvPicPr>
        <p:blipFill>
          <a:blip r:embed="rId2"/>
          <a:srcRect l="16210" r="16210"/>
          <a:stretch>
            <a:fillRect/>
          </a:stretch>
        </p:blipFill>
        <p:spPr/>
      </p:pic>
      <p:sp>
        <p:nvSpPr>
          <p:cNvPr id="5" name="TextBox 4"/>
          <p:cNvSpPr txBox="1"/>
          <p:nvPr/>
        </p:nvSpPr>
        <p:spPr>
          <a:xfrm>
            <a:off x="1401600" y="6226555"/>
            <a:ext cx="5821914" cy="369332"/>
          </a:xfrm>
          <a:prstGeom prst="rect">
            <a:avLst/>
          </a:prstGeom>
          <a:noFill/>
        </p:spPr>
        <p:txBody>
          <a:bodyPr wrap="none" rtlCol="0">
            <a:spAutoFit/>
          </a:bodyPr>
          <a:lstStyle/>
          <a:p>
            <a:pPr algn="ctr"/>
            <a:r>
              <a:rPr lang="en-US" dirty="0" smtClean="0"/>
              <a:t>Fig 5 of </a:t>
            </a:r>
            <a:r>
              <a:rPr lang="en-US" dirty="0" err="1" smtClean="0"/>
              <a:t>Ruffalo</a:t>
            </a:r>
            <a:r>
              <a:rPr lang="en-US" dirty="0" smtClean="0"/>
              <a:t> et al. PMID 21856737, Bioinformatics 2011.</a:t>
            </a:r>
            <a:endParaRPr lang="en-US" dirty="0"/>
          </a:p>
        </p:txBody>
      </p:sp>
    </p:spTree>
    <p:extLst>
      <p:ext uri="{BB962C8B-B14F-4D97-AF65-F5344CB8AC3E}">
        <p14:creationId xmlns:p14="http://schemas.microsoft.com/office/powerpoint/2010/main" val="115251633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Simulations =&gt; understanding mappers</a:t>
            </a:r>
            <a:endParaRPr lang="en-US" dirty="0"/>
          </a:p>
        </p:txBody>
      </p:sp>
      <p:pic>
        <p:nvPicPr>
          <p:cNvPr id="4" name="Content Placeholder 3"/>
          <p:cNvPicPr>
            <a:picLocks noGrp="1" noChangeAspect="1"/>
          </p:cNvPicPr>
          <p:nvPr>
            <p:ph idx="1"/>
          </p:nvPr>
        </p:nvPicPr>
        <p:blipFill>
          <a:blip r:embed="rId2"/>
          <a:srcRect t="-36364" b="-36364"/>
          <a:stretch>
            <a:fillRect/>
          </a:stretch>
        </p:blipFill>
        <p:spPr>
          <a:xfrm>
            <a:off x="0" y="577252"/>
            <a:ext cx="8229600" cy="4525963"/>
          </a:xfrm>
        </p:spPr>
      </p:pic>
      <p:sp>
        <p:nvSpPr>
          <p:cNvPr id="5" name="TextBox 4"/>
          <p:cNvSpPr txBox="1"/>
          <p:nvPr/>
        </p:nvSpPr>
        <p:spPr>
          <a:xfrm>
            <a:off x="1941571" y="4438173"/>
            <a:ext cx="5548927" cy="369332"/>
          </a:xfrm>
          <a:prstGeom prst="rect">
            <a:avLst/>
          </a:prstGeom>
          <a:noFill/>
        </p:spPr>
        <p:txBody>
          <a:bodyPr wrap="none" rtlCol="0">
            <a:spAutoFit/>
          </a:bodyPr>
          <a:lstStyle/>
          <a:p>
            <a:r>
              <a:rPr lang="en-US" dirty="0" smtClean="0"/>
              <a:t>Mappers will ignore some fraction of reads due to errors.</a:t>
            </a:r>
            <a:endParaRPr lang="en-US" dirty="0"/>
          </a:p>
        </p:txBody>
      </p:sp>
      <p:sp>
        <p:nvSpPr>
          <p:cNvPr id="6" name="TextBox 5"/>
          <p:cNvSpPr txBox="1"/>
          <p:nvPr/>
        </p:nvSpPr>
        <p:spPr>
          <a:xfrm>
            <a:off x="2121956" y="6112737"/>
            <a:ext cx="5244833" cy="369332"/>
          </a:xfrm>
          <a:prstGeom prst="rect">
            <a:avLst/>
          </a:prstGeom>
          <a:noFill/>
        </p:spPr>
        <p:txBody>
          <a:bodyPr wrap="none" rtlCol="0">
            <a:spAutoFit/>
          </a:bodyPr>
          <a:lstStyle/>
          <a:p>
            <a:r>
              <a:rPr lang="en-US" dirty="0" err="1" smtClean="0"/>
              <a:t>Pyrkosz</a:t>
            </a:r>
            <a:r>
              <a:rPr lang="en-US" dirty="0" smtClean="0"/>
              <a:t> et al., </a:t>
            </a:r>
            <a:r>
              <a:rPr lang="en-US" dirty="0" err="1" smtClean="0"/>
              <a:t>unpub</a:t>
            </a:r>
            <a:r>
              <a:rPr lang="en-US" dirty="0"/>
              <a:t>.; http://</a:t>
            </a:r>
            <a:r>
              <a:rPr lang="en-US" dirty="0" err="1"/>
              <a:t>arxiv.org</a:t>
            </a:r>
            <a:r>
              <a:rPr lang="en-US" dirty="0"/>
              <a:t>/abs/1303.2411</a:t>
            </a:r>
          </a:p>
        </p:txBody>
      </p:sp>
    </p:spTree>
    <p:extLst>
      <p:ext uri="{BB962C8B-B14F-4D97-AF65-F5344CB8AC3E}">
        <p14:creationId xmlns:p14="http://schemas.microsoft.com/office/powerpoint/2010/main" val="209693483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Does choice of mapper matter?</a:t>
            </a:r>
            <a:br>
              <a:rPr lang="en-US" dirty="0" smtClean="0"/>
            </a:br>
            <a:r>
              <a:rPr lang="en-US" sz="3600" dirty="0" smtClean="0"/>
              <a:t>Not in our experience.</a:t>
            </a:r>
            <a:endParaRPr lang="en-US" sz="3600" dirty="0"/>
          </a:p>
        </p:txBody>
      </p:sp>
      <p:pic>
        <p:nvPicPr>
          <p:cNvPr id="4" name="Content Placeholder 3"/>
          <p:cNvPicPr>
            <a:picLocks noGrp="1" noChangeAspect="1"/>
          </p:cNvPicPr>
          <p:nvPr>
            <p:ph idx="1"/>
          </p:nvPr>
        </p:nvPicPr>
        <p:blipFill>
          <a:blip r:embed="rId2"/>
          <a:srcRect l="16381" r="16381"/>
          <a:stretch>
            <a:fillRect/>
          </a:stretch>
        </p:blipFill>
        <p:spPr/>
      </p:pic>
      <p:sp>
        <p:nvSpPr>
          <p:cNvPr id="5" name="TextBox 4"/>
          <p:cNvSpPr txBox="1"/>
          <p:nvPr/>
        </p:nvSpPr>
        <p:spPr>
          <a:xfrm>
            <a:off x="1788903" y="1417638"/>
            <a:ext cx="4631120" cy="369332"/>
          </a:xfrm>
          <a:prstGeom prst="rect">
            <a:avLst/>
          </a:prstGeom>
          <a:noFill/>
        </p:spPr>
        <p:txBody>
          <a:bodyPr wrap="none" rtlCol="0">
            <a:spAutoFit/>
          </a:bodyPr>
          <a:lstStyle/>
          <a:p>
            <a:r>
              <a:rPr lang="en-US" dirty="0" smtClean="0"/>
              <a:t>Reference completeness/quality matters more!</a:t>
            </a:r>
            <a:endParaRPr lang="en-US" dirty="0"/>
          </a:p>
        </p:txBody>
      </p:sp>
      <p:sp>
        <p:nvSpPr>
          <p:cNvPr id="7" name="TextBox 6"/>
          <p:cNvSpPr txBox="1"/>
          <p:nvPr/>
        </p:nvSpPr>
        <p:spPr>
          <a:xfrm>
            <a:off x="2832367" y="6297403"/>
            <a:ext cx="5244833" cy="369332"/>
          </a:xfrm>
          <a:prstGeom prst="rect">
            <a:avLst/>
          </a:prstGeom>
          <a:noFill/>
        </p:spPr>
        <p:txBody>
          <a:bodyPr wrap="none" rtlCol="0">
            <a:spAutoFit/>
          </a:bodyPr>
          <a:lstStyle/>
          <a:p>
            <a:r>
              <a:rPr lang="en-US" dirty="0" err="1" smtClean="0"/>
              <a:t>Pyrkosz</a:t>
            </a:r>
            <a:r>
              <a:rPr lang="en-US" dirty="0" smtClean="0"/>
              <a:t> et al., </a:t>
            </a:r>
            <a:r>
              <a:rPr lang="en-US" dirty="0" err="1" smtClean="0"/>
              <a:t>unpub</a:t>
            </a:r>
            <a:r>
              <a:rPr lang="en-US" dirty="0"/>
              <a:t>.; http://</a:t>
            </a:r>
            <a:r>
              <a:rPr lang="en-US" dirty="0" err="1"/>
              <a:t>arxiv.org</a:t>
            </a:r>
            <a:r>
              <a:rPr lang="en-US" dirty="0"/>
              <a:t>/abs/1303.2411</a:t>
            </a:r>
          </a:p>
        </p:txBody>
      </p:sp>
    </p:spTree>
    <p:extLst>
      <p:ext uri="{BB962C8B-B14F-4D97-AF65-F5344CB8AC3E}">
        <p14:creationId xmlns:p14="http://schemas.microsoft.com/office/powerpoint/2010/main" val="66876417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Misc</a:t>
            </a:r>
            <a:r>
              <a:rPr lang="en-US" dirty="0" smtClean="0"/>
              <a:t> points</a:t>
            </a:r>
            <a:endParaRPr lang="en-US" dirty="0"/>
          </a:p>
        </p:txBody>
      </p:sp>
      <p:sp>
        <p:nvSpPr>
          <p:cNvPr id="3" name="Content Placeholder 2"/>
          <p:cNvSpPr>
            <a:spLocks noGrp="1"/>
          </p:cNvSpPr>
          <p:nvPr>
            <p:ph idx="1"/>
          </p:nvPr>
        </p:nvSpPr>
        <p:spPr/>
        <p:txBody>
          <a:bodyPr>
            <a:normAutofit/>
          </a:bodyPr>
          <a:lstStyle/>
          <a:p>
            <a:r>
              <a:rPr lang="en-US" dirty="0" smtClean="0"/>
              <a:t>Transcriptomes and bacterial genomes have very few repeats…</a:t>
            </a:r>
          </a:p>
          <a:p>
            <a:r>
              <a:rPr lang="en-US" dirty="0" smtClean="0"/>
              <a:t>…but for transcriptomes, you need to think about shared exons.</a:t>
            </a:r>
          </a:p>
          <a:p>
            <a:endParaRPr lang="en-US" dirty="0" smtClean="0"/>
          </a:p>
          <a:p>
            <a:r>
              <a:rPr lang="en-US" dirty="0" smtClean="0"/>
              <a:t>For genotyping/association studies/ASE, you may not care about </a:t>
            </a:r>
            <a:r>
              <a:rPr lang="en-US" dirty="0" err="1" smtClean="0"/>
              <a:t>indels</a:t>
            </a:r>
            <a:r>
              <a:rPr lang="en-US" dirty="0" smtClean="0"/>
              <a:t> too much.</a:t>
            </a:r>
          </a:p>
          <a:p>
            <a:endParaRPr lang="en-US" dirty="0" smtClean="0"/>
          </a:p>
          <a:p>
            <a:r>
              <a:rPr lang="en-US" dirty="0" smtClean="0"/>
              <a:t>Variant calling is less sensitive to coverage than assembly (20x </a:t>
            </a:r>
            <a:r>
              <a:rPr lang="en-US" dirty="0" err="1" smtClean="0"/>
              <a:t>vs</a:t>
            </a:r>
            <a:r>
              <a:rPr lang="en-US" dirty="0" smtClean="0"/>
              <a:t> 100x)</a:t>
            </a:r>
            <a:endParaRPr lang="en-US" dirty="0"/>
          </a:p>
        </p:txBody>
      </p:sp>
    </p:spTree>
    <p:extLst>
      <p:ext uri="{BB962C8B-B14F-4D97-AF65-F5344CB8AC3E}">
        <p14:creationId xmlns:p14="http://schemas.microsoft.com/office/powerpoint/2010/main" val="390351309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quality scores?</a:t>
            </a:r>
            <a:endParaRPr lang="en-US" dirty="0"/>
          </a:p>
        </p:txBody>
      </p:sp>
      <p:sp>
        <p:nvSpPr>
          <p:cNvPr id="3" name="Content Placeholder 2"/>
          <p:cNvSpPr>
            <a:spLocks noGrp="1"/>
          </p:cNvSpPr>
          <p:nvPr>
            <p:ph idx="1"/>
          </p:nvPr>
        </p:nvSpPr>
        <p:spPr/>
        <p:txBody>
          <a:bodyPr/>
          <a:lstStyle/>
          <a:p>
            <a:r>
              <a:rPr lang="en-US" dirty="0" smtClean="0"/>
              <a:t>Bowtie uses quality scores; </a:t>
            </a:r>
            <a:r>
              <a:rPr lang="en-US" dirty="0" err="1" smtClean="0"/>
              <a:t>bwa</a:t>
            </a:r>
            <a:r>
              <a:rPr lang="en-US" dirty="0" smtClean="0"/>
              <a:t> does not.</a:t>
            </a:r>
          </a:p>
          <a:p>
            <a:endParaRPr lang="en-US" dirty="0"/>
          </a:p>
          <a:p>
            <a:r>
              <a:rPr lang="en-US" dirty="0" smtClean="0"/>
              <a:t>This means that bowtie can align some things in FASTQ that cannot be aligned in FASTA.</a:t>
            </a:r>
          </a:p>
          <a:p>
            <a:pPr marL="0" indent="0" algn="ctr">
              <a:buNone/>
            </a:pPr>
            <a:r>
              <a:rPr lang="en-US" dirty="0" smtClean="0"/>
              <a:t>See: http</a:t>
            </a:r>
            <a:r>
              <a:rPr lang="en-US" dirty="0"/>
              <a:t>://</a:t>
            </a:r>
            <a:r>
              <a:rPr lang="en-US" dirty="0" err="1"/>
              <a:t>www.homolog.us</a:t>
            </a:r>
            <a:r>
              <a:rPr lang="en-US" dirty="0"/>
              <a:t>/blogs/blog/2012/02/28/bowtie-alignment-with-and-without-quality-score/</a:t>
            </a:r>
            <a:endParaRPr lang="en-US" dirty="0" smtClean="0"/>
          </a:p>
        </p:txBody>
      </p:sp>
    </p:spTree>
    <p:extLst>
      <p:ext uri="{BB962C8B-B14F-4D97-AF65-F5344CB8AC3E}">
        <p14:creationId xmlns:p14="http://schemas.microsoft.com/office/powerpoint/2010/main" val="375030961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Comparative performance/SE</a:t>
            </a:r>
            <a:endParaRPr lang="en-US" dirty="0"/>
          </a:p>
        </p:txBody>
      </p:sp>
      <p:pic>
        <p:nvPicPr>
          <p:cNvPr id="5" name="Content Placeholder 4"/>
          <p:cNvPicPr>
            <a:picLocks noGrp="1" noChangeAspect="1"/>
          </p:cNvPicPr>
          <p:nvPr>
            <p:ph idx="1"/>
          </p:nvPr>
        </p:nvPicPr>
        <p:blipFill rotWithShape="1">
          <a:blip r:embed="rId2"/>
          <a:srcRect l="-269" r="766" b="50844"/>
          <a:stretch/>
        </p:blipFill>
        <p:spPr>
          <a:xfrm>
            <a:off x="1547417" y="1965181"/>
            <a:ext cx="5905664" cy="3947517"/>
          </a:xfrm>
        </p:spPr>
      </p:pic>
      <p:sp>
        <p:nvSpPr>
          <p:cNvPr id="6" name="Rectangle 5"/>
          <p:cNvSpPr/>
          <p:nvPr/>
        </p:nvSpPr>
        <p:spPr>
          <a:xfrm>
            <a:off x="3329492" y="6222582"/>
            <a:ext cx="5622052" cy="369332"/>
          </a:xfrm>
          <a:prstGeom prst="rect">
            <a:avLst/>
          </a:prstGeom>
        </p:spPr>
        <p:txBody>
          <a:bodyPr wrap="none">
            <a:spAutoFit/>
          </a:bodyPr>
          <a:lstStyle/>
          <a:p>
            <a:r>
              <a:rPr lang="en-US" dirty="0" err="1" smtClean="0"/>
              <a:t>Heng</a:t>
            </a:r>
            <a:r>
              <a:rPr lang="en-US" dirty="0" smtClean="0"/>
              <a:t> Li, BWA-MEM: http</a:t>
            </a:r>
            <a:r>
              <a:rPr lang="en-US" dirty="0"/>
              <a:t>://</a:t>
            </a:r>
            <a:r>
              <a:rPr lang="en-US" dirty="0" err="1"/>
              <a:t>arxiv.org</a:t>
            </a:r>
            <a:r>
              <a:rPr lang="en-US" dirty="0"/>
              <a:t>/</a:t>
            </a:r>
            <a:r>
              <a:rPr lang="en-US" dirty="0" err="1"/>
              <a:t>pdf</a:t>
            </a:r>
            <a:r>
              <a:rPr lang="en-US" dirty="0"/>
              <a:t>/1303.3997v2.pdf</a:t>
            </a:r>
          </a:p>
        </p:txBody>
      </p:sp>
    </p:spTree>
    <p:extLst>
      <p:ext uri="{BB962C8B-B14F-4D97-AF65-F5344CB8AC3E}">
        <p14:creationId xmlns:p14="http://schemas.microsoft.com/office/powerpoint/2010/main" val="148227086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Comparative performance/PE</a:t>
            </a:r>
            <a:endParaRPr lang="en-US" dirty="0"/>
          </a:p>
        </p:txBody>
      </p:sp>
      <p:pic>
        <p:nvPicPr>
          <p:cNvPr id="4" name="Content Placeholder 3"/>
          <p:cNvPicPr>
            <a:picLocks noGrp="1" noChangeAspect="1"/>
          </p:cNvPicPr>
          <p:nvPr>
            <p:ph idx="1"/>
          </p:nvPr>
        </p:nvPicPr>
        <p:blipFill rotWithShape="1">
          <a:blip r:embed="rId2"/>
          <a:srcRect l="-2888" t="48511" r="2512"/>
          <a:stretch/>
        </p:blipFill>
        <p:spPr>
          <a:xfrm>
            <a:off x="773115" y="1417638"/>
            <a:ext cx="7080762" cy="4914425"/>
          </a:xfrm>
        </p:spPr>
      </p:pic>
      <p:sp>
        <p:nvSpPr>
          <p:cNvPr id="5" name="Rectangle 4"/>
          <p:cNvSpPr/>
          <p:nvPr/>
        </p:nvSpPr>
        <p:spPr>
          <a:xfrm>
            <a:off x="3329492" y="6222582"/>
            <a:ext cx="5622052" cy="369332"/>
          </a:xfrm>
          <a:prstGeom prst="rect">
            <a:avLst/>
          </a:prstGeom>
        </p:spPr>
        <p:txBody>
          <a:bodyPr wrap="none">
            <a:spAutoFit/>
          </a:bodyPr>
          <a:lstStyle/>
          <a:p>
            <a:r>
              <a:rPr lang="en-US" dirty="0" err="1" smtClean="0"/>
              <a:t>Heng</a:t>
            </a:r>
            <a:r>
              <a:rPr lang="en-US" dirty="0" smtClean="0"/>
              <a:t> Li, BWA-MEM: http</a:t>
            </a:r>
            <a:r>
              <a:rPr lang="en-US" dirty="0"/>
              <a:t>://</a:t>
            </a:r>
            <a:r>
              <a:rPr lang="en-US" dirty="0" err="1"/>
              <a:t>arxiv.org</a:t>
            </a:r>
            <a:r>
              <a:rPr lang="en-US" dirty="0"/>
              <a:t>/</a:t>
            </a:r>
            <a:r>
              <a:rPr lang="en-US" dirty="0" err="1"/>
              <a:t>pdf</a:t>
            </a:r>
            <a:r>
              <a:rPr lang="en-US" dirty="0"/>
              <a:t>/1303.3997v2.pdf</a:t>
            </a:r>
          </a:p>
        </p:txBody>
      </p:sp>
    </p:spTree>
    <p:extLst>
      <p:ext uri="{BB962C8B-B14F-4D97-AF65-F5344CB8AC3E}">
        <p14:creationId xmlns:p14="http://schemas.microsoft.com/office/powerpoint/2010/main" val="403532168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SNP calling – which variants are “real”?</a:t>
            </a:r>
            <a:endParaRPr lang="en-US" dirty="0"/>
          </a:p>
        </p:txBody>
      </p:sp>
      <p:pic>
        <p:nvPicPr>
          <p:cNvPr id="4" name="Content Placeholder 3"/>
          <p:cNvPicPr>
            <a:picLocks noGrp="1" noChangeAspect="1"/>
          </p:cNvPicPr>
          <p:nvPr>
            <p:ph idx="1"/>
          </p:nvPr>
        </p:nvPicPr>
        <p:blipFill>
          <a:blip r:embed="rId2"/>
          <a:srcRect l="961" r="961"/>
          <a:stretch>
            <a:fillRect/>
          </a:stretch>
        </p:blipFill>
        <p:spPr/>
      </p:pic>
      <p:sp>
        <p:nvSpPr>
          <p:cNvPr id="5" name="Rectangle 4"/>
          <p:cNvSpPr/>
          <p:nvPr/>
        </p:nvSpPr>
        <p:spPr>
          <a:xfrm>
            <a:off x="2029125" y="6272148"/>
            <a:ext cx="6076675" cy="369332"/>
          </a:xfrm>
          <a:prstGeom prst="rect">
            <a:avLst/>
          </a:prstGeom>
        </p:spPr>
        <p:txBody>
          <a:bodyPr wrap="square">
            <a:spAutoFit/>
          </a:bodyPr>
          <a:lstStyle/>
          <a:p>
            <a:pPr algn="r"/>
            <a:r>
              <a:rPr lang="en-US" dirty="0"/>
              <a:t>http://</a:t>
            </a:r>
            <a:r>
              <a:rPr lang="en-US" dirty="0" err="1"/>
              <a:t>www.kenkraaijeveld.nl</a:t>
            </a:r>
            <a:r>
              <a:rPr lang="en-US" dirty="0"/>
              <a:t>/genomics/bioinformatics/</a:t>
            </a:r>
          </a:p>
        </p:txBody>
      </p:sp>
    </p:spTree>
    <p:extLst>
      <p:ext uri="{BB962C8B-B14F-4D97-AF65-F5344CB8AC3E}">
        <p14:creationId xmlns:p14="http://schemas.microsoft.com/office/powerpoint/2010/main" val="166625905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Part II:</a:t>
            </a:r>
            <a:br>
              <a:rPr lang="en-US" dirty="0" smtClean="0"/>
            </a:br>
            <a:r>
              <a:rPr lang="en-US" dirty="0" smtClean="0"/>
              <a:t>De </a:t>
            </a:r>
            <a:r>
              <a:rPr lang="en-US" dirty="0" smtClean="0"/>
              <a:t>novo Assembly</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7520993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a:t>
            </a:r>
            <a:r>
              <a:rPr lang="en-US" dirty="0" err="1" smtClean="0"/>
              <a:t>vs</a:t>
            </a:r>
            <a:r>
              <a:rPr lang="en-US" dirty="0" smtClean="0"/>
              <a:t> mapping</a:t>
            </a:r>
            <a:endParaRPr lang="en-US" dirty="0"/>
          </a:p>
        </p:txBody>
      </p:sp>
      <p:sp>
        <p:nvSpPr>
          <p:cNvPr id="3" name="Content Placeholder 2"/>
          <p:cNvSpPr>
            <a:spLocks noGrp="1"/>
          </p:cNvSpPr>
          <p:nvPr>
            <p:ph idx="1"/>
          </p:nvPr>
        </p:nvSpPr>
        <p:spPr/>
        <p:txBody>
          <a:bodyPr>
            <a:normAutofit/>
          </a:bodyPr>
          <a:lstStyle/>
          <a:p>
            <a:r>
              <a:rPr lang="en-US" dirty="0" smtClean="0"/>
              <a:t>No reference needed, for assembly!</a:t>
            </a:r>
          </a:p>
          <a:p>
            <a:pPr lvl="1"/>
            <a:r>
              <a:rPr lang="en-US" dirty="0" smtClean="0"/>
              <a:t>De novo genomes, </a:t>
            </a:r>
            <a:r>
              <a:rPr lang="en-US" dirty="0" err="1" smtClean="0"/>
              <a:t>transcriptomes</a:t>
            </a:r>
            <a:r>
              <a:rPr lang="en-US" dirty="0" smtClean="0"/>
              <a:t>…</a:t>
            </a:r>
          </a:p>
          <a:p>
            <a:endParaRPr lang="en-US" dirty="0" smtClean="0"/>
          </a:p>
          <a:p>
            <a:r>
              <a:rPr lang="en-US" dirty="0" smtClean="0"/>
              <a:t>But:</a:t>
            </a:r>
          </a:p>
          <a:p>
            <a:pPr lvl="1"/>
            <a:r>
              <a:rPr lang="en-US" dirty="0" smtClean="0"/>
              <a:t>Scales poorly; need a much bigger computer.</a:t>
            </a:r>
          </a:p>
          <a:p>
            <a:pPr lvl="1"/>
            <a:r>
              <a:rPr lang="en-US" dirty="0" smtClean="0"/>
              <a:t>Biology gets in the way (repeats!)</a:t>
            </a:r>
          </a:p>
          <a:p>
            <a:pPr lvl="1"/>
            <a:r>
              <a:rPr lang="en-US" dirty="0" smtClean="0"/>
              <a:t>Need higher coverage</a:t>
            </a:r>
          </a:p>
          <a:p>
            <a:pPr lvl="1"/>
            <a:endParaRPr lang="en-US" dirty="0" smtClean="0"/>
          </a:p>
          <a:p>
            <a:r>
              <a:rPr lang="en-US" dirty="0" smtClean="0"/>
              <a:t>But but:</a:t>
            </a:r>
          </a:p>
          <a:p>
            <a:pPr lvl="1"/>
            <a:r>
              <a:rPr lang="en-US" dirty="0" smtClean="0"/>
              <a:t>Often your reference isn’t that great, so assembly may actually be the best way to go.</a:t>
            </a:r>
          </a:p>
          <a:p>
            <a:pPr lvl="1"/>
            <a:endParaRPr lang="en-US" dirty="0"/>
          </a:p>
        </p:txBody>
      </p:sp>
    </p:spTree>
    <p:extLst>
      <p:ext uri="{BB962C8B-B14F-4D97-AF65-F5344CB8AC3E}">
        <p14:creationId xmlns:p14="http://schemas.microsoft.com/office/powerpoint/2010/main" val="29496778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Assembly</a:t>
            </a:r>
            <a:endParaRPr lang="en-US" dirty="0"/>
          </a:p>
        </p:txBody>
      </p:sp>
      <p:sp>
        <p:nvSpPr>
          <p:cNvPr id="3" name="Content Placeholder 2"/>
          <p:cNvSpPr>
            <a:spLocks noGrp="1"/>
          </p:cNvSpPr>
          <p:nvPr>
            <p:ph idx="1"/>
          </p:nvPr>
        </p:nvSpPr>
        <p:spPr/>
        <p:txBody>
          <a:bodyPr>
            <a:normAutofit/>
          </a:bodyPr>
          <a:lstStyle/>
          <a:p>
            <a:pPr algn="ctr">
              <a:buNone/>
            </a:pPr>
            <a:r>
              <a:rPr lang="en-US" sz="2400" dirty="0" smtClean="0"/>
              <a:t>It was the best of times, it was the </a:t>
            </a:r>
            <a:r>
              <a:rPr lang="en-US" sz="2400" dirty="0" err="1" smtClean="0"/>
              <a:t>wor</a:t>
            </a:r>
            <a:endParaRPr lang="en-US" sz="2400" dirty="0" smtClean="0"/>
          </a:p>
          <a:p>
            <a:pPr algn="ctr">
              <a:buNone/>
            </a:pPr>
            <a:r>
              <a:rPr lang="en-US" sz="2400" dirty="0" smtClean="0"/>
              <a:t>, it was the worst of times, it was the </a:t>
            </a:r>
          </a:p>
          <a:p>
            <a:pPr algn="ctr">
              <a:buNone/>
            </a:pPr>
            <a:r>
              <a:rPr lang="en-US" sz="2400" dirty="0" err="1" smtClean="0"/>
              <a:t>isdom</a:t>
            </a:r>
            <a:r>
              <a:rPr lang="en-US" sz="2400" dirty="0" smtClean="0"/>
              <a:t>, it was the age of foolishness</a:t>
            </a:r>
          </a:p>
          <a:p>
            <a:pPr algn="ctr">
              <a:buNone/>
            </a:pPr>
            <a:r>
              <a:rPr lang="en-US" sz="2400" dirty="0" err="1" smtClean="0"/>
              <a:t>mes</a:t>
            </a:r>
            <a:r>
              <a:rPr lang="en-US" sz="2400" dirty="0" smtClean="0"/>
              <a:t>, it was the age of wisdom, it was </a:t>
            </a:r>
            <a:r>
              <a:rPr lang="en-US" sz="2400" dirty="0" err="1" smtClean="0"/>
              <a:t>th</a:t>
            </a:r>
            <a:endParaRPr lang="en-US" sz="2400" dirty="0" smtClean="0"/>
          </a:p>
          <a:p>
            <a:pPr algn="ctr">
              <a:buNone/>
            </a:pPr>
            <a:endParaRPr lang="en-US" sz="2400" dirty="0" smtClean="0"/>
          </a:p>
          <a:p>
            <a:pPr algn="ctr">
              <a:buNone/>
            </a:pPr>
            <a:endParaRPr lang="en-US" sz="2400" dirty="0" smtClean="0"/>
          </a:p>
          <a:p>
            <a:pPr algn="ctr">
              <a:buNone/>
            </a:pPr>
            <a:r>
              <a:rPr lang="en-US" sz="2400" dirty="0" smtClean="0"/>
              <a:t>It was the best of times, it was the worst of times, it was the age of wisdom, it was the age of foolishness</a:t>
            </a:r>
          </a:p>
          <a:p>
            <a:pPr algn="ctr">
              <a:buNone/>
            </a:pPr>
            <a:endParaRPr lang="en-US" sz="2400" dirty="0" smtClean="0"/>
          </a:p>
          <a:p>
            <a:pPr algn="ctr">
              <a:buNone/>
            </a:pPr>
            <a:r>
              <a:rPr lang="en-US" sz="2400" dirty="0" smtClean="0"/>
              <a:t>…but for lots and lots of fragments!</a:t>
            </a:r>
          </a:p>
        </p:txBody>
      </p:sp>
      <p:sp>
        <p:nvSpPr>
          <p:cNvPr id="4" name="Down Arrow 3"/>
          <p:cNvSpPr/>
          <p:nvPr/>
        </p:nvSpPr>
        <p:spPr>
          <a:xfrm>
            <a:off x="4033705" y="3515506"/>
            <a:ext cx="822960" cy="573897"/>
          </a:xfrm>
          <a:prstGeom prst="downArrow">
            <a:avLst/>
          </a:prstGeom>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016130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51958" y="1982450"/>
            <a:ext cx="2811174" cy="369332"/>
          </a:xfrm>
          <a:prstGeom prst="rect">
            <a:avLst/>
          </a:prstGeom>
        </p:spPr>
        <p:txBody>
          <a:bodyPr wrap="none">
            <a:spAutoFit/>
          </a:bodyPr>
          <a:lstStyle/>
          <a:p>
            <a:r>
              <a:rPr lang="en-US" dirty="0" smtClean="0">
                <a:ln>
                  <a:solidFill>
                    <a:srgbClr val="000000"/>
                  </a:solidFill>
                </a:ln>
                <a:solidFill>
                  <a:srgbClr val="000000"/>
                </a:solidFill>
                <a:cs typeface="Andale Mono"/>
              </a:rPr>
              <a:t>the quick brown fox </a:t>
            </a:r>
            <a:r>
              <a:rPr lang="en-US" dirty="0" smtClean="0">
                <a:ln>
                  <a:solidFill>
                    <a:srgbClr val="FF0000"/>
                  </a:solidFill>
                </a:ln>
                <a:solidFill>
                  <a:srgbClr val="FF0000"/>
                </a:solidFill>
                <a:cs typeface="Andale Mono"/>
              </a:rPr>
              <a:t>jumped </a:t>
            </a:r>
            <a:endParaRPr lang="en-US" dirty="0">
              <a:ln>
                <a:solidFill>
                  <a:srgbClr val="FF0000"/>
                </a:solidFill>
              </a:ln>
              <a:solidFill>
                <a:srgbClr val="FF0000"/>
              </a:solidFill>
            </a:endParaRPr>
          </a:p>
        </p:txBody>
      </p:sp>
      <p:sp>
        <p:nvSpPr>
          <p:cNvPr id="5" name="Rectangle 4"/>
          <p:cNvSpPr/>
          <p:nvPr/>
        </p:nvSpPr>
        <p:spPr>
          <a:xfrm>
            <a:off x="4337684" y="2351782"/>
            <a:ext cx="2609421" cy="369332"/>
          </a:xfrm>
          <a:prstGeom prst="rect">
            <a:avLst/>
          </a:prstGeom>
        </p:spPr>
        <p:txBody>
          <a:bodyPr wrap="none">
            <a:spAutoFit/>
          </a:bodyPr>
          <a:lstStyle/>
          <a:p>
            <a:r>
              <a:rPr lang="en-US" dirty="0" smtClean="0">
                <a:ln>
                  <a:solidFill>
                    <a:srgbClr val="FF0000"/>
                  </a:solidFill>
                </a:ln>
                <a:solidFill>
                  <a:srgbClr val="000000"/>
                </a:solidFill>
                <a:cs typeface="Andale Mono"/>
              </a:rPr>
              <a:t> jumped</a:t>
            </a:r>
            <a:r>
              <a:rPr lang="en-US" dirty="0" smtClean="0">
                <a:ln>
                  <a:solidFill>
                    <a:srgbClr val="000000"/>
                  </a:solidFill>
                </a:ln>
                <a:solidFill>
                  <a:srgbClr val="000000"/>
                </a:solidFill>
                <a:cs typeface="Andale Mono"/>
              </a:rPr>
              <a:t> over the lazy dog</a:t>
            </a:r>
            <a:endParaRPr lang="en-US" dirty="0"/>
          </a:p>
        </p:txBody>
      </p:sp>
      <p:sp>
        <p:nvSpPr>
          <p:cNvPr id="6" name="Rectangle 5"/>
          <p:cNvSpPr/>
          <p:nvPr/>
        </p:nvSpPr>
        <p:spPr>
          <a:xfrm>
            <a:off x="2464199" y="2721114"/>
            <a:ext cx="4476481" cy="369332"/>
          </a:xfrm>
          <a:prstGeom prst="rect">
            <a:avLst/>
          </a:prstGeom>
        </p:spPr>
        <p:txBody>
          <a:bodyPr wrap="none">
            <a:spAutoFit/>
          </a:bodyPr>
          <a:lstStyle/>
          <a:p>
            <a:pPr>
              <a:buNone/>
            </a:pPr>
            <a:r>
              <a:rPr lang="en-US" dirty="0" smtClean="0">
                <a:ln>
                  <a:solidFill>
                    <a:srgbClr val="000000"/>
                  </a:solidFill>
                </a:ln>
                <a:solidFill>
                  <a:srgbClr val="FF6600"/>
                </a:solidFill>
                <a:cs typeface="Andale Mono"/>
              </a:rPr>
              <a:t>the quick brown fox </a:t>
            </a:r>
            <a:r>
              <a:rPr lang="en-US" b="1" dirty="0" smtClean="0">
                <a:ln>
                  <a:solidFill>
                    <a:srgbClr val="FF0000"/>
                  </a:solidFill>
                </a:ln>
                <a:solidFill>
                  <a:srgbClr val="000000"/>
                </a:solidFill>
                <a:cs typeface="Andale Mono"/>
              </a:rPr>
              <a:t>jumped</a:t>
            </a:r>
            <a:r>
              <a:rPr lang="en-US" dirty="0" smtClean="0">
                <a:ln>
                  <a:solidFill>
                    <a:srgbClr val="FF0000"/>
                  </a:solidFill>
                </a:ln>
                <a:solidFill>
                  <a:srgbClr val="000000"/>
                </a:solidFill>
                <a:cs typeface="Andale Mono"/>
              </a:rPr>
              <a:t> </a:t>
            </a:r>
            <a:r>
              <a:rPr lang="en-US" dirty="0" smtClean="0">
                <a:ln>
                  <a:solidFill>
                    <a:srgbClr val="000000"/>
                  </a:solidFill>
                </a:ln>
                <a:solidFill>
                  <a:srgbClr val="008000"/>
                </a:solidFill>
                <a:cs typeface="Andale Mono"/>
              </a:rPr>
              <a:t>over the lazy dog</a:t>
            </a:r>
          </a:p>
        </p:txBody>
      </p:sp>
      <p:sp>
        <p:nvSpPr>
          <p:cNvPr id="8" name="Rectangle 7"/>
          <p:cNvSpPr/>
          <p:nvPr/>
        </p:nvSpPr>
        <p:spPr>
          <a:xfrm>
            <a:off x="4555991" y="4742020"/>
            <a:ext cx="1892803" cy="369332"/>
          </a:xfrm>
          <a:prstGeom prst="rect">
            <a:avLst/>
          </a:prstGeom>
        </p:spPr>
        <p:txBody>
          <a:bodyPr wrap="none">
            <a:spAutoFit/>
          </a:bodyPr>
          <a:lstStyle/>
          <a:p>
            <a:r>
              <a:rPr lang="en-US" dirty="0" err="1" smtClean="0">
                <a:ln>
                  <a:solidFill>
                    <a:srgbClr val="FF0000"/>
                  </a:solidFill>
                </a:ln>
                <a:solidFill>
                  <a:srgbClr val="000000"/>
                </a:solidFill>
                <a:cs typeface="Andale Mono"/>
              </a:rPr>
              <a:t>na</a:t>
            </a:r>
            <a:r>
              <a:rPr lang="en-US" dirty="0" smtClean="0">
                <a:ln>
                  <a:solidFill>
                    <a:srgbClr val="FF0000"/>
                  </a:solidFill>
                </a:ln>
                <a:solidFill>
                  <a:srgbClr val="000000"/>
                </a:solidFill>
                <a:cs typeface="Andale Mono"/>
              </a:rPr>
              <a:t> </a:t>
            </a:r>
            <a:r>
              <a:rPr lang="en-US" dirty="0" err="1" smtClean="0">
                <a:ln>
                  <a:solidFill>
                    <a:srgbClr val="FF0000"/>
                  </a:solidFill>
                </a:ln>
                <a:solidFill>
                  <a:srgbClr val="000000"/>
                </a:solidFill>
                <a:cs typeface="Andale Mono"/>
              </a:rPr>
              <a:t>na</a:t>
            </a:r>
            <a:r>
              <a:rPr lang="en-US" dirty="0" smtClean="0">
                <a:ln>
                  <a:solidFill>
                    <a:srgbClr val="FF0000"/>
                  </a:solidFill>
                </a:ln>
                <a:solidFill>
                  <a:srgbClr val="000000"/>
                </a:solidFill>
                <a:cs typeface="Andale Mono"/>
              </a:rPr>
              <a:t> </a:t>
            </a:r>
            <a:r>
              <a:rPr lang="en-US" dirty="0" err="1" smtClean="0">
                <a:ln>
                  <a:solidFill>
                    <a:srgbClr val="FF0000"/>
                  </a:solidFill>
                </a:ln>
                <a:solidFill>
                  <a:srgbClr val="000000"/>
                </a:solidFill>
                <a:cs typeface="Andale Mono"/>
              </a:rPr>
              <a:t>na</a:t>
            </a:r>
            <a:r>
              <a:rPr lang="en-US" dirty="0" smtClean="0">
                <a:ln>
                  <a:solidFill>
                    <a:srgbClr val="FF0000"/>
                  </a:solidFill>
                </a:ln>
                <a:solidFill>
                  <a:srgbClr val="000000"/>
                </a:solidFill>
                <a:cs typeface="Andale Mono"/>
              </a:rPr>
              <a:t>, </a:t>
            </a:r>
            <a:r>
              <a:rPr lang="en-US" dirty="0" smtClean="0">
                <a:ln>
                  <a:solidFill>
                    <a:srgbClr val="000000"/>
                  </a:solidFill>
                </a:ln>
                <a:solidFill>
                  <a:srgbClr val="000000"/>
                </a:solidFill>
                <a:cs typeface="Andale Mono"/>
              </a:rPr>
              <a:t>batman!</a:t>
            </a:r>
            <a:endParaRPr lang="en-US" dirty="0"/>
          </a:p>
        </p:txBody>
      </p:sp>
      <p:sp>
        <p:nvSpPr>
          <p:cNvPr id="10" name="Rectangle 9"/>
          <p:cNvSpPr/>
          <p:nvPr/>
        </p:nvSpPr>
        <p:spPr>
          <a:xfrm>
            <a:off x="2464199" y="4372688"/>
            <a:ext cx="3145024" cy="369332"/>
          </a:xfrm>
          <a:prstGeom prst="rect">
            <a:avLst/>
          </a:prstGeom>
        </p:spPr>
        <p:txBody>
          <a:bodyPr wrap="none">
            <a:spAutoFit/>
          </a:bodyPr>
          <a:lstStyle/>
          <a:p>
            <a:r>
              <a:rPr lang="en-US" dirty="0" smtClean="0">
                <a:ln>
                  <a:solidFill>
                    <a:srgbClr val="000000"/>
                  </a:solidFill>
                </a:ln>
                <a:solidFill>
                  <a:srgbClr val="000000"/>
                </a:solidFill>
                <a:cs typeface="Andale Mono"/>
              </a:rPr>
              <a:t>my chemical romance: </a:t>
            </a:r>
            <a:r>
              <a:rPr lang="en-US" dirty="0" err="1" smtClean="0">
                <a:ln>
                  <a:solidFill>
                    <a:srgbClr val="FF0000"/>
                  </a:solidFill>
                </a:ln>
                <a:solidFill>
                  <a:srgbClr val="000000"/>
                </a:solidFill>
                <a:cs typeface="Andale Mono"/>
              </a:rPr>
              <a:t>na</a:t>
            </a:r>
            <a:r>
              <a:rPr lang="en-US" dirty="0" smtClean="0">
                <a:ln>
                  <a:solidFill>
                    <a:srgbClr val="FF0000"/>
                  </a:solidFill>
                </a:ln>
                <a:solidFill>
                  <a:srgbClr val="000000"/>
                </a:solidFill>
                <a:cs typeface="Andale Mono"/>
              </a:rPr>
              <a:t> </a:t>
            </a:r>
            <a:r>
              <a:rPr lang="en-US" dirty="0" err="1" smtClean="0">
                <a:ln>
                  <a:solidFill>
                    <a:srgbClr val="FF0000"/>
                  </a:solidFill>
                </a:ln>
                <a:solidFill>
                  <a:srgbClr val="000000"/>
                </a:solidFill>
                <a:cs typeface="Andale Mono"/>
              </a:rPr>
              <a:t>na</a:t>
            </a:r>
            <a:r>
              <a:rPr lang="en-US" dirty="0" smtClean="0">
                <a:ln>
                  <a:solidFill>
                    <a:srgbClr val="FF0000"/>
                  </a:solidFill>
                </a:ln>
                <a:solidFill>
                  <a:srgbClr val="000000"/>
                </a:solidFill>
                <a:cs typeface="Andale Mono"/>
              </a:rPr>
              <a:t> </a:t>
            </a:r>
            <a:r>
              <a:rPr lang="en-US" dirty="0" err="1" smtClean="0">
                <a:ln>
                  <a:solidFill>
                    <a:srgbClr val="FF0000"/>
                  </a:solidFill>
                </a:ln>
                <a:solidFill>
                  <a:srgbClr val="000000"/>
                </a:solidFill>
                <a:cs typeface="Andale Mono"/>
              </a:rPr>
              <a:t>na</a:t>
            </a:r>
            <a:endParaRPr lang="en-US" dirty="0">
              <a:ln>
                <a:solidFill>
                  <a:srgbClr val="FF0000"/>
                </a:solidFill>
              </a:ln>
            </a:endParaRPr>
          </a:p>
        </p:txBody>
      </p:sp>
      <p:sp>
        <p:nvSpPr>
          <p:cNvPr id="11" name="TextBox 10"/>
          <p:cNvSpPr txBox="1"/>
          <p:nvPr/>
        </p:nvSpPr>
        <p:spPr>
          <a:xfrm>
            <a:off x="1044243" y="3634024"/>
            <a:ext cx="4852811" cy="584776"/>
          </a:xfrm>
          <a:prstGeom prst="rect">
            <a:avLst/>
          </a:prstGeom>
          <a:noFill/>
        </p:spPr>
        <p:txBody>
          <a:bodyPr wrap="none" rtlCol="0">
            <a:spAutoFit/>
          </a:bodyPr>
          <a:lstStyle/>
          <a:p>
            <a:r>
              <a:rPr lang="en-US" sz="3200" dirty="0" smtClean="0"/>
              <a:t>Repeats do cause problems:</a:t>
            </a:r>
          </a:p>
        </p:txBody>
      </p:sp>
      <p:sp>
        <p:nvSpPr>
          <p:cNvPr id="12" name="TextBox 11"/>
          <p:cNvSpPr txBox="1"/>
          <p:nvPr/>
        </p:nvSpPr>
        <p:spPr>
          <a:xfrm>
            <a:off x="1044243" y="906578"/>
            <a:ext cx="5961488" cy="584776"/>
          </a:xfrm>
          <a:prstGeom prst="rect">
            <a:avLst/>
          </a:prstGeom>
          <a:noFill/>
        </p:spPr>
        <p:txBody>
          <a:bodyPr wrap="none" rtlCol="0">
            <a:spAutoFit/>
          </a:bodyPr>
          <a:lstStyle/>
          <a:p>
            <a:r>
              <a:rPr lang="en-US" sz="3200" dirty="0" smtClean="0"/>
              <a:t>Assemble based on word overlaps:</a:t>
            </a:r>
          </a:p>
        </p:txBody>
      </p:sp>
    </p:spTree>
    <p:extLst>
      <p:ext uri="{BB962C8B-B14F-4D97-AF65-F5344CB8AC3E}">
        <p14:creationId xmlns:p14="http://schemas.microsoft.com/office/powerpoint/2010/main" val="220817626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Shotgun sequencing &amp; assembly</a:t>
            </a:r>
            <a:endParaRPr lang="en-US" dirty="0"/>
          </a:p>
        </p:txBody>
      </p:sp>
      <p:sp>
        <p:nvSpPr>
          <p:cNvPr id="3" name="Content Placeholder 2"/>
          <p:cNvSpPr>
            <a:spLocks noGrp="1"/>
          </p:cNvSpPr>
          <p:nvPr>
            <p:ph idx="1"/>
          </p:nvPr>
        </p:nvSpPr>
        <p:spPr/>
        <p:txBody>
          <a:bodyPr/>
          <a:lstStyle/>
          <a:p>
            <a:pPr algn="ctr">
              <a:buNone/>
            </a:pPr>
            <a:r>
              <a:rPr lang="en-US" dirty="0" smtClean="0"/>
              <a:t>Randomly fragment &amp; sequence from DNA;</a:t>
            </a:r>
          </a:p>
          <a:p>
            <a:pPr algn="ctr">
              <a:buNone/>
            </a:pPr>
            <a:r>
              <a:rPr lang="en-US" dirty="0" smtClean="0"/>
              <a:t>reassemble computationally.</a:t>
            </a:r>
          </a:p>
        </p:txBody>
      </p:sp>
      <p:pic>
        <p:nvPicPr>
          <p:cNvPr id="4" name="Picture 3"/>
          <p:cNvPicPr>
            <a:picLocks noChangeAspect="1"/>
          </p:cNvPicPr>
          <p:nvPr/>
        </p:nvPicPr>
        <p:blipFill>
          <a:blip r:embed="rId2"/>
          <a:stretch>
            <a:fillRect/>
          </a:stretch>
        </p:blipFill>
        <p:spPr>
          <a:xfrm>
            <a:off x="694050" y="2920985"/>
            <a:ext cx="7898892" cy="2906792"/>
          </a:xfrm>
          <a:prstGeom prst="rect">
            <a:avLst/>
          </a:prstGeom>
        </p:spPr>
      </p:pic>
      <p:sp>
        <p:nvSpPr>
          <p:cNvPr id="5" name="TextBox 4"/>
          <p:cNvSpPr txBox="1"/>
          <p:nvPr/>
        </p:nvSpPr>
        <p:spPr>
          <a:xfrm>
            <a:off x="4796222" y="5827777"/>
            <a:ext cx="3796720" cy="369332"/>
          </a:xfrm>
          <a:prstGeom prst="rect">
            <a:avLst/>
          </a:prstGeom>
          <a:noFill/>
        </p:spPr>
        <p:txBody>
          <a:bodyPr wrap="none" rtlCol="0">
            <a:spAutoFit/>
          </a:bodyPr>
          <a:lstStyle/>
          <a:p>
            <a:r>
              <a:rPr lang="en-US" dirty="0" smtClean="0"/>
              <a:t>UMD assembly primer (</a:t>
            </a:r>
            <a:r>
              <a:rPr lang="en-US" dirty="0" err="1" smtClean="0"/>
              <a:t>cbcb.umd.edu</a:t>
            </a:r>
            <a:r>
              <a:rPr lang="en-US" dirty="0" smtClean="0"/>
              <a:t>)</a:t>
            </a:r>
            <a:endParaRPr lang="en-US" dirty="0"/>
          </a:p>
        </p:txBody>
      </p:sp>
    </p:spTree>
    <p:extLst>
      <p:ext uri="{BB962C8B-B14F-4D97-AF65-F5344CB8AC3E}">
        <p14:creationId xmlns:p14="http://schemas.microsoft.com/office/powerpoint/2010/main" val="406033957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 no subdivision!</a:t>
            </a:r>
            <a:endParaRPr lang="en-US" dirty="0"/>
          </a:p>
        </p:txBody>
      </p:sp>
      <p:sp>
        <p:nvSpPr>
          <p:cNvPr id="3" name="Content Placeholder 2"/>
          <p:cNvSpPr>
            <a:spLocks noGrp="1"/>
          </p:cNvSpPr>
          <p:nvPr>
            <p:ph idx="1"/>
          </p:nvPr>
        </p:nvSpPr>
        <p:spPr/>
        <p:txBody>
          <a:bodyPr/>
          <a:lstStyle/>
          <a:p>
            <a:pPr algn="ctr">
              <a:buNone/>
            </a:pPr>
            <a:r>
              <a:rPr lang="en-US" dirty="0" smtClean="0"/>
              <a:t>Assembly is inherently an </a:t>
            </a:r>
            <a:r>
              <a:rPr lang="en-US" i="1" dirty="0" smtClean="0"/>
              <a:t>all by all</a:t>
            </a:r>
            <a:r>
              <a:rPr lang="en-US" dirty="0" smtClean="0"/>
              <a:t> process.  There is no good way to subdivide the reads without potentially missing a key connection</a:t>
            </a:r>
            <a:endParaRPr lang="en-US" dirty="0"/>
          </a:p>
        </p:txBody>
      </p:sp>
      <p:pic>
        <p:nvPicPr>
          <p:cNvPr id="6" name="Picture 5"/>
          <p:cNvPicPr>
            <a:picLocks noChangeAspect="1"/>
          </p:cNvPicPr>
          <p:nvPr/>
        </p:nvPicPr>
        <p:blipFill>
          <a:blip r:embed="rId2"/>
          <a:stretch>
            <a:fillRect/>
          </a:stretch>
        </p:blipFill>
        <p:spPr>
          <a:xfrm>
            <a:off x="425450" y="3683000"/>
            <a:ext cx="8293100" cy="2565400"/>
          </a:xfrm>
          <a:prstGeom prst="rect">
            <a:avLst/>
          </a:prstGeom>
        </p:spPr>
      </p:pic>
    </p:spTree>
    <p:extLst>
      <p:ext uri="{BB962C8B-B14F-4D97-AF65-F5344CB8AC3E}">
        <p14:creationId xmlns:p14="http://schemas.microsoft.com/office/powerpoint/2010/main" val="129149395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Short-read assembly</a:t>
            </a:r>
            <a:endParaRPr lang="en-US" dirty="0"/>
          </a:p>
        </p:txBody>
      </p:sp>
      <p:sp>
        <p:nvSpPr>
          <p:cNvPr id="3" name="Content Placeholder 2"/>
          <p:cNvSpPr>
            <a:spLocks noGrp="1"/>
          </p:cNvSpPr>
          <p:nvPr>
            <p:ph idx="1"/>
          </p:nvPr>
        </p:nvSpPr>
        <p:spPr/>
        <p:txBody>
          <a:bodyPr/>
          <a:lstStyle/>
          <a:p>
            <a:r>
              <a:rPr lang="en-US" dirty="0" smtClean="0"/>
              <a:t>Short-read assembly is problematic</a:t>
            </a:r>
          </a:p>
          <a:p>
            <a:r>
              <a:rPr lang="en-US" dirty="0" smtClean="0"/>
              <a:t>Relies on very deep coverage, ruthless read trimming, paired ends.</a:t>
            </a:r>
            <a:endParaRPr lang="en-US" dirty="0"/>
          </a:p>
        </p:txBody>
      </p:sp>
      <p:pic>
        <p:nvPicPr>
          <p:cNvPr id="5" name="Picture 4"/>
          <p:cNvPicPr>
            <a:picLocks noChangeAspect="1"/>
          </p:cNvPicPr>
          <p:nvPr/>
        </p:nvPicPr>
        <p:blipFill>
          <a:blip r:embed="rId2"/>
          <a:stretch>
            <a:fillRect/>
          </a:stretch>
        </p:blipFill>
        <p:spPr>
          <a:xfrm>
            <a:off x="1034796" y="3341608"/>
            <a:ext cx="7898892" cy="2906792"/>
          </a:xfrm>
          <a:prstGeom prst="rect">
            <a:avLst/>
          </a:prstGeom>
        </p:spPr>
      </p:pic>
      <p:sp>
        <p:nvSpPr>
          <p:cNvPr id="6" name="TextBox 5"/>
          <p:cNvSpPr txBox="1"/>
          <p:nvPr/>
        </p:nvSpPr>
        <p:spPr>
          <a:xfrm>
            <a:off x="5099538" y="6248400"/>
            <a:ext cx="3796720" cy="369332"/>
          </a:xfrm>
          <a:prstGeom prst="rect">
            <a:avLst/>
          </a:prstGeom>
          <a:noFill/>
        </p:spPr>
        <p:txBody>
          <a:bodyPr wrap="none" rtlCol="0">
            <a:spAutoFit/>
          </a:bodyPr>
          <a:lstStyle/>
          <a:p>
            <a:r>
              <a:rPr lang="en-US" dirty="0" smtClean="0"/>
              <a:t>UMD assembly primer (</a:t>
            </a:r>
            <a:r>
              <a:rPr lang="en-US" dirty="0" err="1" smtClean="0"/>
              <a:t>cbcb.umd.edu</a:t>
            </a:r>
            <a:r>
              <a:rPr lang="en-US" dirty="0" smtClean="0"/>
              <a:t>)</a:t>
            </a:r>
            <a:endParaRPr lang="en-US" dirty="0"/>
          </a:p>
        </p:txBody>
      </p:sp>
    </p:spTree>
    <p:extLst>
      <p:ext uri="{BB962C8B-B14F-4D97-AF65-F5344CB8AC3E}">
        <p14:creationId xmlns:p14="http://schemas.microsoft.com/office/powerpoint/2010/main" val="206388600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read lengths are hard.</a:t>
            </a:r>
            <a:endParaRPr lang="en-US" dirty="0"/>
          </a:p>
        </p:txBody>
      </p:sp>
      <p:pic>
        <p:nvPicPr>
          <p:cNvPr id="4" name="Picture 3"/>
          <p:cNvPicPr>
            <a:picLocks noChangeAspect="1"/>
          </p:cNvPicPr>
          <p:nvPr/>
        </p:nvPicPr>
        <p:blipFill>
          <a:blip r:embed="rId2"/>
          <a:stretch>
            <a:fillRect/>
          </a:stretch>
        </p:blipFill>
        <p:spPr>
          <a:xfrm>
            <a:off x="1891974" y="1417638"/>
            <a:ext cx="5585210" cy="4880945"/>
          </a:xfrm>
          <a:prstGeom prst="rect">
            <a:avLst/>
          </a:prstGeom>
        </p:spPr>
      </p:pic>
      <p:sp>
        <p:nvSpPr>
          <p:cNvPr id="6" name="TextBox 5"/>
          <p:cNvSpPr txBox="1"/>
          <p:nvPr/>
        </p:nvSpPr>
        <p:spPr>
          <a:xfrm>
            <a:off x="5131655" y="6248400"/>
            <a:ext cx="3623596" cy="369332"/>
          </a:xfrm>
          <a:prstGeom prst="rect">
            <a:avLst/>
          </a:prstGeom>
          <a:noFill/>
        </p:spPr>
        <p:txBody>
          <a:bodyPr wrap="none" rtlCol="0">
            <a:spAutoFit/>
          </a:bodyPr>
          <a:lstStyle/>
          <a:p>
            <a:r>
              <a:rPr lang="en-US" dirty="0" err="1" smtClean="0"/>
              <a:t>Whiteford</a:t>
            </a:r>
            <a:r>
              <a:rPr lang="en-US" dirty="0" smtClean="0"/>
              <a:t> et al., </a:t>
            </a:r>
            <a:r>
              <a:rPr lang="en-US" dirty="0" err="1" smtClean="0"/>
              <a:t>Nuc</a:t>
            </a:r>
            <a:r>
              <a:rPr lang="en-US" dirty="0" smtClean="0"/>
              <a:t>. Acid Res, 2005</a:t>
            </a:r>
            <a:endParaRPr lang="en-US" dirty="0"/>
          </a:p>
        </p:txBody>
      </p:sp>
    </p:spTree>
    <p:extLst>
      <p:ext uri="{BB962C8B-B14F-4D97-AF65-F5344CB8AC3E}">
        <p14:creationId xmlns:p14="http://schemas.microsoft.com/office/powerpoint/2010/main" val="243915175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 main challenges for </a:t>
            </a:r>
            <a:r>
              <a:rPr lang="en-US" i="1" dirty="0" smtClean="0"/>
              <a:t>de novo </a:t>
            </a:r>
            <a:r>
              <a:rPr lang="en-US" dirty="0" smtClean="0"/>
              <a:t>sequencing.</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Repeats.</a:t>
            </a:r>
          </a:p>
          <a:p>
            <a:r>
              <a:rPr lang="en-US" dirty="0" smtClean="0"/>
              <a:t>Low coverage.</a:t>
            </a:r>
          </a:p>
          <a:p>
            <a:r>
              <a:rPr lang="en-US" dirty="0" smtClean="0"/>
              <a:t>Errors</a:t>
            </a:r>
          </a:p>
          <a:p>
            <a:endParaRPr lang="en-US" dirty="0" smtClean="0"/>
          </a:p>
          <a:p>
            <a:pPr algn="ctr">
              <a:buNone/>
            </a:pPr>
            <a:r>
              <a:rPr lang="en-US" dirty="0" smtClean="0"/>
              <a:t>These introduce breaks in the</a:t>
            </a:r>
          </a:p>
          <a:p>
            <a:pPr algn="ctr">
              <a:buNone/>
            </a:pPr>
            <a:r>
              <a:rPr lang="en-US" dirty="0" smtClean="0"/>
              <a:t>construction of </a:t>
            </a:r>
            <a:r>
              <a:rPr lang="en-US" dirty="0" err="1" smtClean="0"/>
              <a:t>contigs</a:t>
            </a:r>
            <a:r>
              <a:rPr lang="en-US" dirty="0" smtClean="0"/>
              <a:t>.</a:t>
            </a:r>
          </a:p>
          <a:p>
            <a:pPr algn="ctr">
              <a:buNone/>
            </a:pPr>
            <a:endParaRPr lang="en-US" dirty="0" smtClean="0"/>
          </a:p>
          <a:p>
            <a:r>
              <a:rPr lang="en-US" i="1" dirty="0" smtClean="0"/>
              <a:t>Variation </a:t>
            </a:r>
            <a:r>
              <a:rPr lang="en-US" dirty="0" smtClean="0"/>
              <a:t>in coverage – </a:t>
            </a:r>
            <a:r>
              <a:rPr lang="en-US" dirty="0" err="1" smtClean="0"/>
              <a:t>transcriptomes</a:t>
            </a:r>
            <a:r>
              <a:rPr lang="en-US" dirty="0" smtClean="0"/>
              <a:t> and </a:t>
            </a:r>
            <a:r>
              <a:rPr lang="en-US" dirty="0" err="1" smtClean="0"/>
              <a:t>metagenomes</a:t>
            </a:r>
            <a:r>
              <a:rPr lang="en-US" dirty="0" smtClean="0"/>
              <a:t>, as well as amplified genomic.</a:t>
            </a:r>
          </a:p>
          <a:p>
            <a:endParaRPr lang="en-US" dirty="0" smtClean="0"/>
          </a:p>
          <a:p>
            <a:pPr algn="ctr">
              <a:buNone/>
            </a:pPr>
            <a:r>
              <a:rPr lang="en-US" dirty="0" smtClean="0"/>
              <a:t>This challenges the assembler to distinguish between erroneous connections (e.g. repeats) and real connections.</a:t>
            </a:r>
          </a:p>
        </p:txBody>
      </p:sp>
    </p:spTree>
    <p:extLst>
      <p:ext uri="{BB962C8B-B14F-4D97-AF65-F5344CB8AC3E}">
        <p14:creationId xmlns:p14="http://schemas.microsoft.com/office/powerpoint/2010/main" val="303485047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Repeats</a:t>
            </a:r>
            <a:endParaRPr lang="en-US" dirty="0"/>
          </a:p>
        </p:txBody>
      </p:sp>
      <p:sp>
        <p:nvSpPr>
          <p:cNvPr id="3" name="Content Placeholder 2"/>
          <p:cNvSpPr>
            <a:spLocks noGrp="1"/>
          </p:cNvSpPr>
          <p:nvPr>
            <p:ph idx="1"/>
          </p:nvPr>
        </p:nvSpPr>
        <p:spPr/>
        <p:txBody>
          <a:bodyPr/>
          <a:lstStyle/>
          <a:p>
            <a:r>
              <a:rPr lang="en-US" dirty="0" smtClean="0"/>
              <a:t>Overlaps don’t place sequences uniquely when there are repeats present.</a:t>
            </a:r>
            <a:endParaRPr lang="en-US" dirty="0"/>
          </a:p>
        </p:txBody>
      </p:sp>
      <p:pic>
        <p:nvPicPr>
          <p:cNvPr id="5" name="Picture 4"/>
          <p:cNvPicPr>
            <a:picLocks noChangeAspect="1"/>
          </p:cNvPicPr>
          <p:nvPr/>
        </p:nvPicPr>
        <p:blipFill>
          <a:blip r:embed="rId2"/>
          <a:stretch>
            <a:fillRect/>
          </a:stretch>
        </p:blipFill>
        <p:spPr>
          <a:xfrm>
            <a:off x="997366" y="2849206"/>
            <a:ext cx="7898892" cy="2906792"/>
          </a:xfrm>
          <a:prstGeom prst="rect">
            <a:avLst/>
          </a:prstGeom>
        </p:spPr>
      </p:pic>
      <p:sp>
        <p:nvSpPr>
          <p:cNvPr id="6" name="TextBox 5"/>
          <p:cNvSpPr txBox="1"/>
          <p:nvPr/>
        </p:nvSpPr>
        <p:spPr>
          <a:xfrm>
            <a:off x="5099538" y="6248400"/>
            <a:ext cx="3796720" cy="369332"/>
          </a:xfrm>
          <a:prstGeom prst="rect">
            <a:avLst/>
          </a:prstGeom>
          <a:noFill/>
        </p:spPr>
        <p:txBody>
          <a:bodyPr wrap="none" rtlCol="0">
            <a:spAutoFit/>
          </a:bodyPr>
          <a:lstStyle/>
          <a:p>
            <a:r>
              <a:rPr lang="en-US" dirty="0" smtClean="0"/>
              <a:t>UMD assembly primer (</a:t>
            </a:r>
            <a:r>
              <a:rPr lang="en-US" dirty="0" err="1" smtClean="0"/>
              <a:t>cbcb.umd.edu</a:t>
            </a:r>
            <a:r>
              <a:rPr lang="en-US" dirty="0" smtClean="0"/>
              <a:t>)</a:t>
            </a:r>
            <a:endParaRPr lang="en-US" dirty="0"/>
          </a:p>
        </p:txBody>
      </p:sp>
    </p:spTree>
    <p:extLst>
      <p:ext uri="{BB962C8B-B14F-4D97-AF65-F5344CB8AC3E}">
        <p14:creationId xmlns:p14="http://schemas.microsoft.com/office/powerpoint/2010/main" val="295399139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long </a:t>
            </a:r>
            <a:r>
              <a:rPr lang="en-US" dirty="0" err="1" smtClean="0"/>
              <a:t>v</a:t>
            </a:r>
            <a:r>
              <a:rPr lang="en-US" dirty="0" smtClean="0"/>
              <a:t> short</a:t>
            </a:r>
            <a:endParaRPr lang="en-US" dirty="0"/>
          </a:p>
        </p:txBody>
      </p:sp>
      <p:sp>
        <p:nvSpPr>
          <p:cNvPr id="3" name="Content Placeholder 2"/>
          <p:cNvSpPr>
            <a:spLocks noGrp="1"/>
          </p:cNvSpPr>
          <p:nvPr>
            <p:ph idx="1"/>
          </p:nvPr>
        </p:nvSpPr>
        <p:spPr/>
        <p:txBody>
          <a:bodyPr/>
          <a:lstStyle/>
          <a:p>
            <a:r>
              <a:rPr lang="en-US" dirty="0" smtClean="0"/>
              <a:t>Mapping </a:t>
            </a:r>
            <a:r>
              <a:rPr lang="en-US" i="1" dirty="0" smtClean="0"/>
              <a:t>long</a:t>
            </a:r>
            <a:r>
              <a:rPr lang="en-US" dirty="0" smtClean="0"/>
              <a:t> reads is a different problem from mapping short reads.</a:t>
            </a:r>
          </a:p>
          <a:p>
            <a:endParaRPr lang="en-US" dirty="0" smtClean="0"/>
          </a:p>
          <a:p>
            <a:r>
              <a:rPr lang="en-US" dirty="0" smtClean="0"/>
              <a:t>This is for two reasons, both of them pragmatic/practical:</a:t>
            </a:r>
          </a:p>
          <a:p>
            <a:pPr lvl="1"/>
            <a:r>
              <a:rPr lang="en-US" dirty="0" smtClean="0"/>
              <a:t>The volume of data has traditionally been much less: 1m 454 reads </a:t>
            </a:r>
            <a:r>
              <a:rPr lang="en-US" dirty="0" err="1" smtClean="0"/>
              <a:t>vs</a:t>
            </a:r>
            <a:r>
              <a:rPr lang="en-US" dirty="0" smtClean="0"/>
              <a:t> 200m Illumina</a:t>
            </a:r>
          </a:p>
          <a:p>
            <a:pPr lvl="1"/>
            <a:r>
              <a:rPr lang="en-US" dirty="0" smtClean="0"/>
              <a:t>Long reads are much more likely to have insertions or deletions in them</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Coverage</a:t>
            </a:r>
            <a:endParaRPr lang="en-US" dirty="0"/>
          </a:p>
        </p:txBody>
      </p:sp>
      <p:sp>
        <p:nvSpPr>
          <p:cNvPr id="3" name="Content Placeholder 2"/>
          <p:cNvSpPr>
            <a:spLocks noGrp="1"/>
          </p:cNvSpPr>
          <p:nvPr>
            <p:ph idx="1"/>
          </p:nvPr>
        </p:nvSpPr>
        <p:spPr/>
        <p:txBody>
          <a:bodyPr/>
          <a:lstStyle/>
          <a:p>
            <a:pPr>
              <a:buNone/>
            </a:pPr>
            <a:r>
              <a:rPr lang="en-US" dirty="0" smtClean="0"/>
              <a:t>Easy calculation:</a:t>
            </a:r>
          </a:p>
          <a:p>
            <a:pPr>
              <a:buNone/>
            </a:pPr>
            <a:endParaRPr lang="en-US" dirty="0" smtClean="0"/>
          </a:p>
          <a:p>
            <a:pPr>
              <a:buNone/>
            </a:pPr>
            <a:r>
              <a:rPr lang="en-US" dirty="0" smtClean="0"/>
              <a:t>(# reads </a:t>
            </a:r>
            <a:r>
              <a:rPr lang="en-US" dirty="0" err="1" smtClean="0"/>
              <a:t>x</a:t>
            </a:r>
            <a:r>
              <a:rPr lang="en-US" dirty="0" smtClean="0"/>
              <a:t> </a:t>
            </a:r>
            <a:r>
              <a:rPr lang="en-US" dirty="0" err="1" smtClean="0"/>
              <a:t>avg</a:t>
            </a:r>
            <a:r>
              <a:rPr lang="en-US" dirty="0" smtClean="0"/>
              <a:t> read length) / genome size</a:t>
            </a:r>
          </a:p>
          <a:p>
            <a:pPr>
              <a:buNone/>
            </a:pPr>
            <a:endParaRPr lang="en-US" dirty="0" smtClean="0"/>
          </a:p>
          <a:p>
            <a:pPr>
              <a:buNone/>
            </a:pPr>
            <a:r>
              <a:rPr lang="en-US" dirty="0" smtClean="0"/>
              <a:t>So, for haploid human genome:</a:t>
            </a:r>
          </a:p>
          <a:p>
            <a:pPr>
              <a:buNone/>
            </a:pPr>
            <a:endParaRPr lang="en-US" dirty="0" smtClean="0"/>
          </a:p>
          <a:p>
            <a:pPr>
              <a:buNone/>
            </a:pPr>
            <a:r>
              <a:rPr lang="en-US" dirty="0" smtClean="0"/>
              <a:t>30m reads </a:t>
            </a:r>
            <a:r>
              <a:rPr lang="en-US" dirty="0" err="1" smtClean="0"/>
              <a:t>x</a:t>
            </a:r>
            <a:r>
              <a:rPr lang="en-US" dirty="0" smtClean="0"/>
              <a:t> 100 bp = 3 </a:t>
            </a:r>
            <a:r>
              <a:rPr lang="en-US" dirty="0" err="1" smtClean="0"/>
              <a:t>bn</a:t>
            </a:r>
            <a:endParaRPr lang="en-US" dirty="0"/>
          </a:p>
        </p:txBody>
      </p:sp>
    </p:spTree>
    <p:extLst>
      <p:ext uri="{BB962C8B-B14F-4D97-AF65-F5344CB8AC3E}">
        <p14:creationId xmlns:p14="http://schemas.microsoft.com/office/powerpoint/2010/main" val="977404540"/>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Coverage</a:t>
            </a:r>
            <a:endParaRPr lang="en-US" dirty="0"/>
          </a:p>
        </p:txBody>
      </p:sp>
      <p:sp>
        <p:nvSpPr>
          <p:cNvPr id="3" name="Content Placeholder 2"/>
          <p:cNvSpPr>
            <a:spLocks noGrp="1"/>
          </p:cNvSpPr>
          <p:nvPr>
            <p:ph idx="1"/>
          </p:nvPr>
        </p:nvSpPr>
        <p:spPr/>
        <p:txBody>
          <a:bodyPr/>
          <a:lstStyle/>
          <a:p>
            <a:r>
              <a:rPr lang="en-US" dirty="0" smtClean="0"/>
              <a:t>“1x” doesn’t mean every DNA sequence is read once.</a:t>
            </a:r>
          </a:p>
          <a:p>
            <a:r>
              <a:rPr lang="en-US" dirty="0" smtClean="0"/>
              <a:t>It means that, if sampling were </a:t>
            </a:r>
            <a:r>
              <a:rPr lang="en-US" i="1" dirty="0" smtClean="0"/>
              <a:t>systematic,</a:t>
            </a:r>
            <a:r>
              <a:rPr lang="en-US" dirty="0" smtClean="0"/>
              <a:t> it would be.</a:t>
            </a:r>
          </a:p>
          <a:p>
            <a:r>
              <a:rPr lang="en-US" dirty="0" smtClean="0"/>
              <a:t>Sampling isn’t systematic, it’s random!</a:t>
            </a:r>
            <a:endParaRPr lang="en-US" dirty="0"/>
          </a:p>
        </p:txBody>
      </p:sp>
    </p:spTree>
    <p:extLst>
      <p:ext uri="{BB962C8B-B14F-4D97-AF65-F5344CB8AC3E}">
        <p14:creationId xmlns:p14="http://schemas.microsoft.com/office/powerpoint/2010/main" val="2232452129"/>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Actual coverage varies widely from the average, for low </a:t>
            </a:r>
            <a:r>
              <a:rPr lang="en-US" dirty="0" err="1" smtClean="0"/>
              <a:t>avg</a:t>
            </a:r>
            <a:r>
              <a:rPr lang="en-US" dirty="0" smtClean="0"/>
              <a:t> coverage</a:t>
            </a:r>
            <a:endParaRPr lang="en-US" dirty="0"/>
          </a:p>
        </p:txBody>
      </p:sp>
      <p:pic>
        <p:nvPicPr>
          <p:cNvPr id="6" name="Picture 5"/>
          <p:cNvPicPr>
            <a:picLocks noChangeAspect="1"/>
          </p:cNvPicPr>
          <p:nvPr/>
        </p:nvPicPr>
        <p:blipFill>
          <a:blip r:embed="rId3"/>
          <a:stretch>
            <a:fillRect/>
          </a:stretch>
        </p:blipFill>
        <p:spPr>
          <a:xfrm>
            <a:off x="457200" y="1585422"/>
            <a:ext cx="7232717" cy="4999528"/>
          </a:xfrm>
          <a:prstGeom prst="rect">
            <a:avLst/>
          </a:prstGeom>
        </p:spPr>
      </p:pic>
    </p:spTree>
    <p:extLst>
      <p:ext uri="{BB962C8B-B14F-4D97-AF65-F5344CB8AC3E}">
        <p14:creationId xmlns:p14="http://schemas.microsoft.com/office/powerpoint/2010/main" val="269278561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basic assembly approaches</a:t>
            </a:r>
            <a:endParaRPr lang="en-US" dirty="0"/>
          </a:p>
        </p:txBody>
      </p:sp>
      <p:sp>
        <p:nvSpPr>
          <p:cNvPr id="3" name="Content Placeholder 2"/>
          <p:cNvSpPr>
            <a:spLocks noGrp="1"/>
          </p:cNvSpPr>
          <p:nvPr>
            <p:ph idx="1"/>
          </p:nvPr>
        </p:nvSpPr>
        <p:spPr/>
        <p:txBody>
          <a:bodyPr/>
          <a:lstStyle/>
          <a:p>
            <a:r>
              <a:rPr lang="en-US" dirty="0" smtClean="0"/>
              <a:t>Overlap/layout/consensus</a:t>
            </a:r>
          </a:p>
          <a:p>
            <a:r>
              <a:rPr lang="en-US" dirty="0" smtClean="0"/>
              <a:t>De </a:t>
            </a:r>
            <a:r>
              <a:rPr lang="en-US" dirty="0" err="1" smtClean="0"/>
              <a:t>Bruijn</a:t>
            </a:r>
            <a:r>
              <a:rPr lang="en-US" dirty="0" smtClean="0"/>
              <a:t> </a:t>
            </a:r>
            <a:r>
              <a:rPr lang="en-US" dirty="0" err="1" smtClean="0"/>
              <a:t>k-mer</a:t>
            </a:r>
            <a:r>
              <a:rPr lang="en-US" dirty="0" smtClean="0"/>
              <a:t> graphs</a:t>
            </a:r>
          </a:p>
          <a:p>
            <a:endParaRPr lang="en-US" dirty="0" smtClean="0"/>
          </a:p>
          <a:p>
            <a:endParaRPr lang="en-US" dirty="0" smtClean="0"/>
          </a:p>
          <a:p>
            <a:pPr algn="ctr">
              <a:buNone/>
            </a:pPr>
            <a:r>
              <a:rPr lang="en-US" dirty="0" smtClean="0"/>
              <a:t>The former is used for long reads, </a:t>
            </a:r>
            <a:r>
              <a:rPr lang="en-US" dirty="0" err="1" smtClean="0"/>
              <a:t>esp</a:t>
            </a:r>
            <a:r>
              <a:rPr lang="en-US" dirty="0" smtClean="0"/>
              <a:t> all Sanger-based assemblies.  The latter is used because of memory efficiency.</a:t>
            </a:r>
            <a:endParaRPr lang="en-US" dirty="0"/>
          </a:p>
        </p:txBody>
      </p:sp>
    </p:spTree>
    <p:extLst>
      <p:ext uri="{BB962C8B-B14F-4D97-AF65-F5344CB8AC3E}">
        <p14:creationId xmlns:p14="http://schemas.microsoft.com/office/powerpoint/2010/main" val="2415766265"/>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Overlap/layout/consensus</a:t>
            </a:r>
            <a:endParaRPr lang="en-US" dirty="0"/>
          </a:p>
        </p:txBody>
      </p:sp>
      <p:sp>
        <p:nvSpPr>
          <p:cNvPr id="3" name="Content Placeholder 2"/>
          <p:cNvSpPr>
            <a:spLocks noGrp="1"/>
          </p:cNvSpPr>
          <p:nvPr>
            <p:ph idx="1"/>
          </p:nvPr>
        </p:nvSpPr>
        <p:spPr/>
        <p:txBody>
          <a:bodyPr/>
          <a:lstStyle/>
          <a:p>
            <a:pPr>
              <a:buNone/>
            </a:pPr>
            <a:r>
              <a:rPr lang="en-US" dirty="0" smtClean="0"/>
              <a:t>Essentially,</a:t>
            </a:r>
          </a:p>
          <a:p>
            <a:pPr marL="596646" indent="-514350">
              <a:buAutoNum type="arabicPeriod"/>
            </a:pPr>
            <a:r>
              <a:rPr lang="en-US" dirty="0" smtClean="0"/>
              <a:t>Calculate all overlaps</a:t>
            </a:r>
          </a:p>
          <a:p>
            <a:pPr marL="596646" indent="-514350">
              <a:buAutoNum type="arabicPeriod"/>
            </a:pPr>
            <a:r>
              <a:rPr lang="en-US" dirty="0" smtClean="0"/>
              <a:t>Cluster based on overlap.</a:t>
            </a:r>
          </a:p>
          <a:p>
            <a:pPr marL="596646" indent="-514350">
              <a:buAutoNum type="arabicPeriod"/>
            </a:pPr>
            <a:r>
              <a:rPr lang="en-US" dirty="0" smtClean="0"/>
              <a:t>Do a multiple sequence alignment</a:t>
            </a:r>
            <a:endParaRPr lang="en-US" dirty="0"/>
          </a:p>
        </p:txBody>
      </p:sp>
      <p:pic>
        <p:nvPicPr>
          <p:cNvPr id="4" name="Picture 3"/>
          <p:cNvPicPr>
            <a:picLocks noChangeAspect="1"/>
          </p:cNvPicPr>
          <p:nvPr/>
        </p:nvPicPr>
        <p:blipFill>
          <a:blip r:embed="rId2"/>
          <a:stretch>
            <a:fillRect/>
          </a:stretch>
        </p:blipFill>
        <p:spPr>
          <a:xfrm>
            <a:off x="1435608" y="3924102"/>
            <a:ext cx="6316026" cy="2324297"/>
          </a:xfrm>
          <a:prstGeom prst="rect">
            <a:avLst/>
          </a:prstGeom>
        </p:spPr>
      </p:pic>
      <p:sp>
        <p:nvSpPr>
          <p:cNvPr id="5" name="TextBox 4"/>
          <p:cNvSpPr txBox="1"/>
          <p:nvPr/>
        </p:nvSpPr>
        <p:spPr>
          <a:xfrm>
            <a:off x="5099538" y="6248400"/>
            <a:ext cx="3796720" cy="369332"/>
          </a:xfrm>
          <a:prstGeom prst="rect">
            <a:avLst/>
          </a:prstGeom>
          <a:noFill/>
        </p:spPr>
        <p:txBody>
          <a:bodyPr wrap="none" rtlCol="0">
            <a:spAutoFit/>
          </a:bodyPr>
          <a:lstStyle/>
          <a:p>
            <a:r>
              <a:rPr lang="en-US" dirty="0" smtClean="0"/>
              <a:t>UMD assembly primer (</a:t>
            </a:r>
            <a:r>
              <a:rPr lang="en-US" dirty="0" err="1" smtClean="0"/>
              <a:t>cbcb.umd.edu</a:t>
            </a:r>
            <a:r>
              <a:rPr lang="en-US" dirty="0" smtClean="0"/>
              <a:t>)</a:t>
            </a:r>
            <a:endParaRPr lang="en-US" dirty="0"/>
          </a:p>
        </p:txBody>
      </p:sp>
    </p:spTree>
    <p:extLst>
      <p:ext uri="{BB962C8B-B14F-4D97-AF65-F5344CB8AC3E}">
        <p14:creationId xmlns:p14="http://schemas.microsoft.com/office/powerpoint/2010/main" val="4059070379"/>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t>
            </a:r>
            <a:r>
              <a:rPr lang="en-US" dirty="0" err="1" smtClean="0"/>
              <a:t>mers</a:t>
            </a:r>
            <a:endParaRPr lang="en-US" dirty="0"/>
          </a:p>
        </p:txBody>
      </p:sp>
      <p:sp>
        <p:nvSpPr>
          <p:cNvPr id="3" name="Content Placeholder 2"/>
          <p:cNvSpPr>
            <a:spLocks noGrp="1"/>
          </p:cNvSpPr>
          <p:nvPr>
            <p:ph idx="1"/>
          </p:nvPr>
        </p:nvSpPr>
        <p:spPr/>
        <p:txBody>
          <a:bodyPr>
            <a:normAutofit/>
          </a:bodyPr>
          <a:lstStyle/>
          <a:p>
            <a:pPr algn="ctr">
              <a:buNone/>
            </a:pPr>
            <a:r>
              <a:rPr lang="en-US" dirty="0"/>
              <a:t>B</a:t>
            </a:r>
            <a:r>
              <a:rPr lang="en-US" dirty="0" smtClean="0"/>
              <a:t>reak reads (of any length) down into multiple overlapping words of fixed length </a:t>
            </a:r>
            <a:r>
              <a:rPr lang="en-US" i="1" dirty="0" smtClean="0"/>
              <a:t>k.</a:t>
            </a:r>
            <a:endParaRPr lang="en-US" dirty="0" smtClean="0"/>
          </a:p>
          <a:p>
            <a:pPr algn="ctr">
              <a:buNone/>
            </a:pPr>
            <a:endParaRPr lang="en-US" dirty="0" smtClean="0"/>
          </a:p>
          <a:p>
            <a:pPr>
              <a:buNone/>
            </a:pPr>
            <a:r>
              <a:rPr lang="en-US" dirty="0" smtClean="0">
                <a:latin typeface="Andale Mono"/>
                <a:cs typeface="Andale Mono"/>
              </a:rPr>
              <a:t>ATGGACCAGATGACAC (</a:t>
            </a:r>
            <a:r>
              <a:rPr lang="en-US" dirty="0" err="1" smtClean="0">
                <a:latin typeface="Andale Mono"/>
                <a:cs typeface="Andale Mono"/>
              </a:rPr>
              <a:t>k</a:t>
            </a:r>
            <a:r>
              <a:rPr lang="en-US" dirty="0" smtClean="0">
                <a:latin typeface="Andale Mono"/>
                <a:cs typeface="Andale Mono"/>
              </a:rPr>
              <a:t>=12) =&gt;</a:t>
            </a:r>
          </a:p>
          <a:p>
            <a:pPr>
              <a:buNone/>
            </a:pPr>
            <a:endParaRPr lang="en-US" dirty="0" smtClean="0">
              <a:latin typeface="Andale Mono"/>
              <a:cs typeface="Andale Mono"/>
            </a:endParaRPr>
          </a:p>
          <a:p>
            <a:pPr>
              <a:buNone/>
            </a:pPr>
            <a:r>
              <a:rPr lang="en-US" dirty="0" smtClean="0">
                <a:latin typeface="Andale Mono"/>
                <a:cs typeface="Andale Mono"/>
              </a:rPr>
              <a:t>ATGGACCAGATG</a:t>
            </a:r>
          </a:p>
          <a:p>
            <a:pPr>
              <a:buNone/>
            </a:pPr>
            <a:r>
              <a:rPr lang="en-US" dirty="0" smtClean="0">
                <a:latin typeface="Andale Mono"/>
                <a:cs typeface="Andale Mono"/>
              </a:rPr>
              <a:t> TGGACCAGATGA</a:t>
            </a:r>
          </a:p>
          <a:p>
            <a:pPr>
              <a:buNone/>
            </a:pPr>
            <a:r>
              <a:rPr lang="en-US" dirty="0" smtClean="0">
                <a:latin typeface="Andale Mono"/>
                <a:cs typeface="Andale Mono"/>
              </a:rPr>
              <a:t>  GGACCAGATGAC</a:t>
            </a:r>
          </a:p>
          <a:p>
            <a:pPr>
              <a:buNone/>
            </a:pPr>
            <a:r>
              <a:rPr lang="en-US" dirty="0" smtClean="0">
                <a:latin typeface="Andale Mono"/>
                <a:cs typeface="Andale Mono"/>
              </a:rPr>
              <a:t>   GACCAGATGACA</a:t>
            </a:r>
          </a:p>
          <a:p>
            <a:pPr>
              <a:buNone/>
            </a:pPr>
            <a:r>
              <a:rPr lang="en-US" dirty="0" smtClean="0">
                <a:latin typeface="Andale Mono"/>
                <a:cs typeface="Andale Mono"/>
              </a:rPr>
              <a:t>    ACCAGATGACAC</a:t>
            </a:r>
          </a:p>
          <a:p>
            <a:pPr>
              <a:buNone/>
            </a:pPr>
            <a:endParaRPr lang="en-US" dirty="0"/>
          </a:p>
        </p:txBody>
      </p:sp>
    </p:spTree>
    <p:extLst>
      <p:ext uri="{BB962C8B-B14F-4D97-AF65-F5344CB8AC3E}">
        <p14:creationId xmlns:p14="http://schemas.microsoft.com/office/powerpoint/2010/main" val="2316342290"/>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t>
            </a:r>
            <a:r>
              <a:rPr lang="en-US" dirty="0" err="1" smtClean="0"/>
              <a:t>mers</a:t>
            </a:r>
            <a:r>
              <a:rPr lang="en-US" dirty="0" smtClean="0"/>
              <a:t> – what </a:t>
            </a:r>
            <a:r>
              <a:rPr lang="en-US" dirty="0" err="1" smtClean="0"/>
              <a:t>k</a:t>
            </a:r>
            <a:r>
              <a:rPr lang="en-US" dirty="0" smtClean="0"/>
              <a:t> to use?</a:t>
            </a:r>
            <a:endParaRPr lang="en-US" dirty="0"/>
          </a:p>
        </p:txBody>
      </p:sp>
      <p:pic>
        <p:nvPicPr>
          <p:cNvPr id="4" name="Picture 3"/>
          <p:cNvPicPr>
            <a:picLocks noChangeAspect="1"/>
          </p:cNvPicPr>
          <p:nvPr/>
        </p:nvPicPr>
        <p:blipFill>
          <a:blip r:embed="rId2"/>
          <a:stretch>
            <a:fillRect/>
          </a:stretch>
        </p:blipFill>
        <p:spPr>
          <a:xfrm>
            <a:off x="683703" y="1818010"/>
            <a:ext cx="7061200" cy="4229100"/>
          </a:xfrm>
          <a:prstGeom prst="rect">
            <a:avLst/>
          </a:prstGeom>
        </p:spPr>
      </p:pic>
      <p:sp>
        <p:nvSpPr>
          <p:cNvPr id="6" name="TextBox 5"/>
          <p:cNvSpPr txBox="1"/>
          <p:nvPr/>
        </p:nvSpPr>
        <p:spPr>
          <a:xfrm>
            <a:off x="5798132" y="6174437"/>
            <a:ext cx="3135556" cy="369332"/>
          </a:xfrm>
          <a:prstGeom prst="rect">
            <a:avLst/>
          </a:prstGeom>
          <a:noFill/>
        </p:spPr>
        <p:txBody>
          <a:bodyPr wrap="none" rtlCol="0">
            <a:spAutoFit/>
          </a:bodyPr>
          <a:lstStyle/>
          <a:p>
            <a:r>
              <a:rPr lang="en-US" dirty="0" smtClean="0"/>
              <a:t>Butler et al., Genome Res, 2009</a:t>
            </a:r>
            <a:endParaRPr lang="en-US" dirty="0"/>
          </a:p>
        </p:txBody>
      </p:sp>
    </p:spTree>
    <p:extLst>
      <p:ext uri="{BB962C8B-B14F-4D97-AF65-F5344CB8AC3E}">
        <p14:creationId xmlns:p14="http://schemas.microsoft.com/office/powerpoint/2010/main" val="488510168"/>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t>
            </a:r>
            <a:r>
              <a:rPr lang="en-US" dirty="0" err="1" smtClean="0"/>
              <a:t>mers</a:t>
            </a:r>
            <a:r>
              <a:rPr lang="en-US" dirty="0" smtClean="0"/>
              <a:t> – what </a:t>
            </a:r>
            <a:r>
              <a:rPr lang="en-US" dirty="0" err="1" smtClean="0"/>
              <a:t>k</a:t>
            </a:r>
            <a:r>
              <a:rPr lang="en-US" dirty="0" smtClean="0"/>
              <a:t> to use?</a:t>
            </a:r>
            <a:endParaRPr lang="en-US" dirty="0"/>
          </a:p>
        </p:txBody>
      </p:sp>
      <p:pic>
        <p:nvPicPr>
          <p:cNvPr id="5" name="Picture 4"/>
          <p:cNvPicPr>
            <a:picLocks noChangeAspect="1"/>
          </p:cNvPicPr>
          <p:nvPr/>
        </p:nvPicPr>
        <p:blipFill>
          <a:blip r:embed="rId2"/>
          <a:stretch>
            <a:fillRect/>
          </a:stretch>
        </p:blipFill>
        <p:spPr>
          <a:xfrm>
            <a:off x="457200" y="1770976"/>
            <a:ext cx="7035800" cy="3886200"/>
          </a:xfrm>
          <a:prstGeom prst="rect">
            <a:avLst/>
          </a:prstGeom>
        </p:spPr>
      </p:pic>
      <p:sp>
        <p:nvSpPr>
          <p:cNvPr id="6" name="TextBox 5"/>
          <p:cNvSpPr txBox="1"/>
          <p:nvPr/>
        </p:nvSpPr>
        <p:spPr>
          <a:xfrm>
            <a:off x="5798132" y="6174437"/>
            <a:ext cx="3135556" cy="369332"/>
          </a:xfrm>
          <a:prstGeom prst="rect">
            <a:avLst/>
          </a:prstGeom>
          <a:noFill/>
        </p:spPr>
        <p:txBody>
          <a:bodyPr wrap="none" rtlCol="0">
            <a:spAutoFit/>
          </a:bodyPr>
          <a:lstStyle/>
          <a:p>
            <a:r>
              <a:rPr lang="en-US" dirty="0" smtClean="0"/>
              <a:t>Butler et al., Genome Res, 2009</a:t>
            </a:r>
            <a:endParaRPr lang="en-US" dirty="0"/>
          </a:p>
        </p:txBody>
      </p:sp>
    </p:spTree>
    <p:extLst>
      <p:ext uri="{BB962C8B-B14F-4D97-AF65-F5344CB8AC3E}">
        <p14:creationId xmlns:p14="http://schemas.microsoft.com/office/powerpoint/2010/main" val="209607940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genomes are problematic</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49886" y="2447680"/>
            <a:ext cx="8583802" cy="2352920"/>
          </a:xfrm>
          <a:prstGeom prst="rect">
            <a:avLst/>
          </a:prstGeom>
        </p:spPr>
      </p:pic>
      <p:sp>
        <p:nvSpPr>
          <p:cNvPr id="5" name="TextBox 4"/>
          <p:cNvSpPr txBox="1"/>
          <p:nvPr/>
        </p:nvSpPr>
        <p:spPr>
          <a:xfrm>
            <a:off x="5798132" y="6174437"/>
            <a:ext cx="3135556" cy="369332"/>
          </a:xfrm>
          <a:prstGeom prst="rect">
            <a:avLst/>
          </a:prstGeom>
          <a:noFill/>
        </p:spPr>
        <p:txBody>
          <a:bodyPr wrap="none" rtlCol="0">
            <a:spAutoFit/>
          </a:bodyPr>
          <a:lstStyle/>
          <a:p>
            <a:r>
              <a:rPr lang="en-US" dirty="0" smtClean="0"/>
              <a:t>Butler et al., Genome Res, 2009</a:t>
            </a:r>
            <a:endParaRPr lang="en-US" dirty="0"/>
          </a:p>
        </p:txBody>
      </p:sp>
    </p:spTree>
    <p:extLst>
      <p:ext uri="{BB962C8B-B14F-4D97-AF65-F5344CB8AC3E}">
        <p14:creationId xmlns:p14="http://schemas.microsoft.com/office/powerpoint/2010/main" val="3504120570"/>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Choice of k affects apparent coverage</a:t>
            </a:r>
            <a:endParaRPr lang="en-US" sz="3600" dirty="0"/>
          </a:p>
        </p:txBody>
      </p:sp>
      <p:pic>
        <p:nvPicPr>
          <p:cNvPr id="4" name="Content Placeholder 3"/>
          <p:cNvPicPr>
            <a:picLocks noGrp="1" noChangeAspect="1"/>
          </p:cNvPicPr>
          <p:nvPr>
            <p:ph idx="1"/>
          </p:nvPr>
        </p:nvPicPr>
        <p:blipFill>
          <a:blip r:embed="rId2"/>
          <a:srcRect t="1412" b="1412"/>
          <a:stretch>
            <a:fillRect/>
          </a:stretch>
        </p:blipFill>
        <p:spPr/>
      </p:pic>
    </p:spTree>
    <p:extLst>
      <p:ext uri="{BB962C8B-B14F-4D97-AF65-F5344CB8AC3E}">
        <p14:creationId xmlns:p14="http://schemas.microsoft.com/office/powerpoint/2010/main" val="2934083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reads: BLAST </a:t>
            </a:r>
            <a:r>
              <a:rPr lang="en-US" dirty="0" err="1" smtClean="0"/>
              <a:t>vs</a:t>
            </a:r>
            <a:r>
              <a:rPr lang="en-US" dirty="0" smtClean="0"/>
              <a:t> ‘blat’</a:t>
            </a:r>
            <a:endParaRPr lang="en-US" dirty="0"/>
          </a:p>
        </p:txBody>
      </p:sp>
      <p:sp>
        <p:nvSpPr>
          <p:cNvPr id="3" name="Content Placeholder 2"/>
          <p:cNvSpPr>
            <a:spLocks noGrp="1"/>
          </p:cNvSpPr>
          <p:nvPr>
            <p:ph idx="1"/>
          </p:nvPr>
        </p:nvSpPr>
        <p:spPr/>
        <p:txBody>
          <a:bodyPr>
            <a:normAutofit/>
          </a:bodyPr>
          <a:lstStyle/>
          <a:p>
            <a:r>
              <a:rPr lang="en-US" dirty="0" smtClean="0"/>
              <a:t>BLAST is not the right tool.</a:t>
            </a:r>
            <a:endParaRPr lang="en-US" dirty="0" smtClean="0"/>
          </a:p>
          <a:p>
            <a:pPr lvl="1"/>
            <a:r>
              <a:rPr lang="en-US" dirty="0" smtClean="0"/>
              <a:t>BLAST requires that a query sequence contains the same 11-mer as a database sequence before it attempts further alignment.</a:t>
            </a:r>
          </a:p>
          <a:p>
            <a:pPr lvl="1"/>
            <a:r>
              <a:rPr lang="en-US" dirty="0" smtClean="0"/>
              <a:t>Any given 11-mer occurs only once in 2m sequences, so this filters out many database sequences quickly.</a:t>
            </a:r>
          </a:p>
          <a:p>
            <a:pPr lvl="1"/>
            <a:r>
              <a:rPr lang="en-US" dirty="0" smtClean="0"/>
              <a:t>You can also store the list of all possible 11-mers in memory easily (~2mb), making it possible to keep track of everything quickly.</a:t>
            </a:r>
          </a:p>
          <a:p>
            <a:r>
              <a:rPr lang="en-US" dirty="0" smtClean="0"/>
              <a:t>‘blat’ does the same thing as BLAST, but is faster because it uses longer </a:t>
            </a:r>
            <a:r>
              <a:rPr lang="en-US" dirty="0" err="1" smtClean="0"/>
              <a:t>k-mers</a:t>
            </a:r>
            <a:r>
              <a:rPr lang="en-US" dirty="0" smtClean="0"/>
              <a:t>.</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t>
            </a:r>
            <a:r>
              <a:rPr lang="en-US" dirty="0" err="1" smtClean="0"/>
              <a:t>mer</a:t>
            </a:r>
            <a:r>
              <a:rPr lang="en-US" dirty="0" smtClean="0"/>
              <a:t> graphs - overlaps</a:t>
            </a:r>
            <a:endParaRPr lang="en-US" dirty="0"/>
          </a:p>
        </p:txBody>
      </p:sp>
      <p:sp>
        <p:nvSpPr>
          <p:cNvPr id="6" name="Rectangle 5"/>
          <p:cNvSpPr/>
          <p:nvPr/>
        </p:nvSpPr>
        <p:spPr>
          <a:xfrm>
            <a:off x="5559660" y="6248400"/>
            <a:ext cx="3374028" cy="369332"/>
          </a:xfrm>
          <a:prstGeom prst="rect">
            <a:avLst/>
          </a:prstGeom>
        </p:spPr>
        <p:txBody>
          <a:bodyPr wrap="none">
            <a:spAutoFit/>
          </a:bodyPr>
          <a:lstStyle/>
          <a:p>
            <a:r>
              <a:rPr lang="en-US" dirty="0"/>
              <a:t>J.R. Miller et al. / Genomics</a:t>
            </a:r>
            <a:r>
              <a:rPr lang="en-US" dirty="0" smtClean="0"/>
              <a:t> (2010</a:t>
            </a:r>
            <a:r>
              <a:rPr lang="en-US" dirty="0"/>
              <a:t>)</a:t>
            </a:r>
          </a:p>
        </p:txBody>
      </p:sp>
      <p:pic>
        <p:nvPicPr>
          <p:cNvPr id="7" name="Picture 6"/>
          <p:cNvPicPr>
            <a:picLocks noChangeAspect="1"/>
          </p:cNvPicPr>
          <p:nvPr/>
        </p:nvPicPr>
        <p:blipFill>
          <a:blip r:embed="rId2"/>
          <a:stretch>
            <a:fillRect/>
          </a:stretch>
        </p:blipFill>
        <p:spPr>
          <a:xfrm>
            <a:off x="2113788" y="1947227"/>
            <a:ext cx="6819900" cy="3378200"/>
          </a:xfrm>
          <a:prstGeom prst="rect">
            <a:avLst/>
          </a:prstGeom>
        </p:spPr>
      </p:pic>
    </p:spTree>
    <p:extLst>
      <p:ext uri="{BB962C8B-B14F-4D97-AF65-F5344CB8AC3E}">
        <p14:creationId xmlns:p14="http://schemas.microsoft.com/office/powerpoint/2010/main" val="115538612"/>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a:t>
            </a:r>
            <a:r>
              <a:rPr lang="en-US" dirty="0" err="1" smtClean="0"/>
              <a:t>mer</a:t>
            </a:r>
            <a:r>
              <a:rPr lang="en-US" dirty="0" smtClean="0"/>
              <a:t> graph (</a:t>
            </a:r>
            <a:r>
              <a:rPr lang="en-US" dirty="0" err="1" smtClean="0"/>
              <a:t>k</a:t>
            </a:r>
            <a:r>
              <a:rPr lang="en-US" dirty="0" smtClean="0"/>
              <a:t>=14)</a:t>
            </a:r>
            <a:endParaRPr lang="en-US" dirty="0"/>
          </a:p>
        </p:txBody>
      </p:sp>
      <p:pic>
        <p:nvPicPr>
          <p:cNvPr id="5" name="Picture 4"/>
          <p:cNvPicPr>
            <a:picLocks noChangeAspect="1"/>
          </p:cNvPicPr>
          <p:nvPr/>
        </p:nvPicPr>
        <p:blipFill>
          <a:blip r:embed="rId2"/>
          <a:stretch>
            <a:fillRect/>
          </a:stretch>
        </p:blipFill>
        <p:spPr>
          <a:xfrm>
            <a:off x="388683" y="1792397"/>
            <a:ext cx="8093407" cy="2009699"/>
          </a:xfrm>
          <a:prstGeom prst="rect">
            <a:avLst/>
          </a:prstGeom>
        </p:spPr>
      </p:pic>
      <p:sp>
        <p:nvSpPr>
          <p:cNvPr id="6" name="TextBox 5"/>
          <p:cNvSpPr txBox="1"/>
          <p:nvPr/>
        </p:nvSpPr>
        <p:spPr>
          <a:xfrm>
            <a:off x="2100909" y="4436779"/>
            <a:ext cx="4501390" cy="646331"/>
          </a:xfrm>
          <a:prstGeom prst="rect">
            <a:avLst/>
          </a:prstGeom>
          <a:noFill/>
        </p:spPr>
        <p:txBody>
          <a:bodyPr wrap="none" rtlCol="0">
            <a:spAutoFit/>
          </a:bodyPr>
          <a:lstStyle/>
          <a:p>
            <a:pPr algn="ctr"/>
            <a:r>
              <a:rPr lang="en-US" dirty="0" smtClean="0"/>
              <a:t>Each node represents a 14-mer;</a:t>
            </a:r>
          </a:p>
          <a:p>
            <a:r>
              <a:rPr lang="en-US" dirty="0" smtClean="0"/>
              <a:t>Links between each node are 13-mer overlaps</a:t>
            </a:r>
            <a:endParaRPr lang="en-US" dirty="0"/>
          </a:p>
        </p:txBody>
      </p:sp>
    </p:spTree>
    <p:extLst>
      <p:ext uri="{BB962C8B-B14F-4D97-AF65-F5344CB8AC3E}">
        <p14:creationId xmlns:p14="http://schemas.microsoft.com/office/powerpoint/2010/main" val="1048004313"/>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a:t>
            </a:r>
            <a:r>
              <a:rPr lang="en-US" dirty="0" err="1" smtClean="0"/>
              <a:t>mer</a:t>
            </a:r>
            <a:r>
              <a:rPr lang="en-US" dirty="0" smtClean="0"/>
              <a:t> graph (</a:t>
            </a:r>
            <a:r>
              <a:rPr lang="en-US" dirty="0" err="1" smtClean="0"/>
              <a:t>k</a:t>
            </a:r>
            <a:r>
              <a:rPr lang="en-US" dirty="0" smtClean="0"/>
              <a:t>=14)</a:t>
            </a:r>
            <a:endParaRPr lang="en-US" dirty="0"/>
          </a:p>
        </p:txBody>
      </p:sp>
      <p:sp>
        <p:nvSpPr>
          <p:cNvPr id="6" name="TextBox 5"/>
          <p:cNvSpPr txBox="1"/>
          <p:nvPr/>
        </p:nvSpPr>
        <p:spPr>
          <a:xfrm>
            <a:off x="1620959" y="4621445"/>
            <a:ext cx="6173485" cy="369332"/>
          </a:xfrm>
          <a:prstGeom prst="rect">
            <a:avLst/>
          </a:prstGeom>
          <a:noFill/>
        </p:spPr>
        <p:txBody>
          <a:bodyPr wrap="none" rtlCol="0">
            <a:spAutoFit/>
          </a:bodyPr>
          <a:lstStyle/>
          <a:p>
            <a:pPr algn="ctr"/>
            <a:r>
              <a:rPr lang="en-US" dirty="0" smtClean="0"/>
              <a:t>Branches in the graph represent partially overlapping sequences.</a:t>
            </a:r>
            <a:endParaRPr lang="en-US" dirty="0"/>
          </a:p>
        </p:txBody>
      </p:sp>
      <p:pic>
        <p:nvPicPr>
          <p:cNvPr id="7" name="Picture 6"/>
          <p:cNvPicPr>
            <a:picLocks noChangeAspect="1"/>
          </p:cNvPicPr>
          <p:nvPr/>
        </p:nvPicPr>
        <p:blipFill>
          <a:blip r:embed="rId2"/>
          <a:stretch>
            <a:fillRect/>
          </a:stretch>
        </p:blipFill>
        <p:spPr>
          <a:xfrm>
            <a:off x="926379" y="1619431"/>
            <a:ext cx="8007309" cy="2571848"/>
          </a:xfrm>
          <a:prstGeom prst="rect">
            <a:avLst/>
          </a:prstGeom>
        </p:spPr>
      </p:pic>
    </p:spTree>
    <p:extLst>
      <p:ext uri="{BB962C8B-B14F-4D97-AF65-F5344CB8AC3E}">
        <p14:creationId xmlns:p14="http://schemas.microsoft.com/office/powerpoint/2010/main" val="534107611"/>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a:t>
            </a:r>
            <a:r>
              <a:rPr lang="en-US" dirty="0" err="1" smtClean="0"/>
              <a:t>mer</a:t>
            </a:r>
            <a:r>
              <a:rPr lang="en-US" dirty="0" smtClean="0"/>
              <a:t> graph (</a:t>
            </a:r>
            <a:r>
              <a:rPr lang="en-US" dirty="0" err="1" smtClean="0"/>
              <a:t>k</a:t>
            </a:r>
            <a:r>
              <a:rPr lang="en-US" dirty="0" smtClean="0"/>
              <a:t>=14)</a:t>
            </a:r>
            <a:endParaRPr lang="en-US" dirty="0"/>
          </a:p>
        </p:txBody>
      </p:sp>
      <p:sp>
        <p:nvSpPr>
          <p:cNvPr id="6" name="TextBox 5"/>
          <p:cNvSpPr txBox="1"/>
          <p:nvPr/>
        </p:nvSpPr>
        <p:spPr>
          <a:xfrm>
            <a:off x="2381273" y="4621445"/>
            <a:ext cx="4652874" cy="369332"/>
          </a:xfrm>
          <a:prstGeom prst="rect">
            <a:avLst/>
          </a:prstGeom>
          <a:noFill/>
        </p:spPr>
        <p:txBody>
          <a:bodyPr wrap="none" rtlCol="0">
            <a:spAutoFit/>
          </a:bodyPr>
          <a:lstStyle/>
          <a:p>
            <a:pPr algn="ctr"/>
            <a:r>
              <a:rPr lang="en-US" dirty="0" smtClean="0"/>
              <a:t>Single nucleotide variations cause long branches</a:t>
            </a:r>
            <a:endParaRPr lang="en-US" dirty="0"/>
          </a:p>
        </p:txBody>
      </p:sp>
      <p:pic>
        <p:nvPicPr>
          <p:cNvPr id="5" name="Picture 4"/>
          <p:cNvPicPr>
            <a:picLocks noChangeAspect="1"/>
          </p:cNvPicPr>
          <p:nvPr/>
        </p:nvPicPr>
        <p:blipFill>
          <a:blip r:embed="rId2"/>
          <a:stretch>
            <a:fillRect/>
          </a:stretch>
        </p:blipFill>
        <p:spPr>
          <a:xfrm>
            <a:off x="1091946" y="1638197"/>
            <a:ext cx="7841742" cy="2518670"/>
          </a:xfrm>
          <a:prstGeom prst="rect">
            <a:avLst/>
          </a:prstGeom>
        </p:spPr>
      </p:pic>
    </p:spTree>
    <p:extLst>
      <p:ext uri="{BB962C8B-B14F-4D97-AF65-F5344CB8AC3E}">
        <p14:creationId xmlns:p14="http://schemas.microsoft.com/office/powerpoint/2010/main" val="4191610280"/>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a:t>
            </a:r>
            <a:r>
              <a:rPr lang="en-US" dirty="0" err="1" smtClean="0"/>
              <a:t>mer</a:t>
            </a:r>
            <a:r>
              <a:rPr lang="en-US" dirty="0" smtClean="0"/>
              <a:t> graph (</a:t>
            </a:r>
            <a:r>
              <a:rPr lang="en-US" dirty="0" err="1" smtClean="0"/>
              <a:t>k</a:t>
            </a:r>
            <a:r>
              <a:rPr lang="en-US" dirty="0" smtClean="0"/>
              <a:t>=14)</a:t>
            </a:r>
            <a:endParaRPr lang="en-US" dirty="0"/>
          </a:p>
        </p:txBody>
      </p:sp>
      <p:sp>
        <p:nvSpPr>
          <p:cNvPr id="6" name="TextBox 5"/>
          <p:cNvSpPr txBox="1"/>
          <p:nvPr/>
        </p:nvSpPr>
        <p:spPr>
          <a:xfrm>
            <a:off x="2364761" y="4621445"/>
            <a:ext cx="4685898" cy="646331"/>
          </a:xfrm>
          <a:prstGeom prst="rect">
            <a:avLst/>
          </a:prstGeom>
          <a:noFill/>
        </p:spPr>
        <p:txBody>
          <a:bodyPr wrap="none" rtlCol="0">
            <a:spAutoFit/>
          </a:bodyPr>
          <a:lstStyle/>
          <a:p>
            <a:pPr algn="ctr"/>
            <a:r>
              <a:rPr lang="en-US" dirty="0" smtClean="0"/>
              <a:t>Single nucleotide variations cause long branches;</a:t>
            </a:r>
          </a:p>
          <a:p>
            <a:pPr algn="ctr"/>
            <a:r>
              <a:rPr lang="en-US" dirty="0" smtClean="0"/>
              <a:t>They don’t rejoin quickly.</a:t>
            </a:r>
            <a:endParaRPr lang="en-US" dirty="0"/>
          </a:p>
        </p:txBody>
      </p:sp>
      <p:pic>
        <p:nvPicPr>
          <p:cNvPr id="7" name="Picture 6"/>
          <p:cNvPicPr>
            <a:picLocks noChangeAspect="1"/>
          </p:cNvPicPr>
          <p:nvPr/>
        </p:nvPicPr>
        <p:blipFill>
          <a:blip r:embed="rId2"/>
          <a:stretch>
            <a:fillRect/>
          </a:stretch>
        </p:blipFill>
        <p:spPr>
          <a:xfrm>
            <a:off x="961433" y="1640751"/>
            <a:ext cx="7346422" cy="2417005"/>
          </a:xfrm>
          <a:prstGeom prst="rect">
            <a:avLst/>
          </a:prstGeom>
        </p:spPr>
      </p:pic>
    </p:spTree>
    <p:extLst>
      <p:ext uri="{BB962C8B-B14F-4D97-AF65-F5344CB8AC3E}">
        <p14:creationId xmlns:p14="http://schemas.microsoft.com/office/powerpoint/2010/main" val="2912066113"/>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Choice of k affects apparent coverage</a:t>
            </a:r>
            <a:endParaRPr lang="en-US" sz="3600" dirty="0"/>
          </a:p>
        </p:txBody>
      </p:sp>
      <p:pic>
        <p:nvPicPr>
          <p:cNvPr id="4" name="Content Placeholder 3"/>
          <p:cNvPicPr>
            <a:picLocks noGrp="1" noChangeAspect="1"/>
          </p:cNvPicPr>
          <p:nvPr>
            <p:ph idx="1"/>
          </p:nvPr>
        </p:nvPicPr>
        <p:blipFill>
          <a:blip r:embed="rId2"/>
          <a:srcRect t="1412" b="1412"/>
          <a:stretch>
            <a:fillRect/>
          </a:stretch>
        </p:blipFill>
        <p:spPr/>
      </p:pic>
    </p:spTree>
    <p:extLst>
      <p:ext uri="{BB962C8B-B14F-4D97-AF65-F5344CB8AC3E}">
        <p14:creationId xmlns:p14="http://schemas.microsoft.com/office/powerpoint/2010/main" val="23269575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K-</a:t>
            </a:r>
            <a:r>
              <a:rPr lang="en-US" dirty="0" err="1" smtClean="0"/>
              <a:t>mer</a:t>
            </a:r>
            <a:r>
              <a:rPr lang="en-US" dirty="0" smtClean="0"/>
              <a:t> graphs - branching</a:t>
            </a:r>
            <a:endParaRPr lang="en-US" dirty="0"/>
          </a:p>
        </p:txBody>
      </p:sp>
      <p:sp>
        <p:nvSpPr>
          <p:cNvPr id="11" name="Content Placeholder 10"/>
          <p:cNvSpPr>
            <a:spLocks noGrp="1"/>
          </p:cNvSpPr>
          <p:nvPr>
            <p:ph idx="1"/>
          </p:nvPr>
        </p:nvSpPr>
        <p:spPr>
          <a:xfrm>
            <a:off x="301752" y="1527048"/>
            <a:ext cx="8503920" cy="4808180"/>
          </a:xfrm>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lgn="ctr">
              <a:buNone/>
            </a:pPr>
            <a:r>
              <a:rPr lang="en-US" dirty="0" smtClean="0"/>
              <a:t>For decisions about which paths etc, biology-based heuristics come into play as well.</a:t>
            </a:r>
            <a:endParaRPr lang="en-US" dirty="0"/>
          </a:p>
        </p:txBody>
      </p:sp>
      <p:sp>
        <p:nvSpPr>
          <p:cNvPr id="9" name="TextBox 8"/>
          <p:cNvSpPr txBox="1"/>
          <p:nvPr/>
        </p:nvSpPr>
        <p:spPr>
          <a:xfrm>
            <a:off x="2896342" y="1579935"/>
            <a:ext cx="184666" cy="369332"/>
          </a:xfrm>
          <a:prstGeom prst="rect">
            <a:avLst/>
          </a:prstGeom>
          <a:noFill/>
        </p:spPr>
        <p:txBody>
          <a:bodyPr wrap="none" rtlCol="0">
            <a:spAutoFit/>
          </a:bodyPr>
          <a:lstStyle/>
          <a:p>
            <a:endParaRPr lang="en-US" dirty="0"/>
          </a:p>
        </p:txBody>
      </p:sp>
      <p:pic>
        <p:nvPicPr>
          <p:cNvPr id="12" name="Picture 11"/>
          <p:cNvPicPr>
            <a:picLocks noChangeAspect="1"/>
          </p:cNvPicPr>
          <p:nvPr/>
        </p:nvPicPr>
        <p:blipFill>
          <a:blip r:embed="rId2"/>
          <a:stretch>
            <a:fillRect/>
          </a:stretch>
        </p:blipFill>
        <p:spPr>
          <a:xfrm>
            <a:off x="723900" y="1625600"/>
            <a:ext cx="7696200" cy="3606800"/>
          </a:xfrm>
          <a:prstGeom prst="rect">
            <a:avLst/>
          </a:prstGeom>
        </p:spPr>
      </p:pic>
    </p:spTree>
    <p:extLst>
      <p:ext uri="{BB962C8B-B14F-4D97-AF65-F5344CB8AC3E}">
        <p14:creationId xmlns:p14="http://schemas.microsoft.com/office/powerpoint/2010/main" val="410981079"/>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t>
            </a:r>
            <a:r>
              <a:rPr lang="en-US" dirty="0" err="1" smtClean="0"/>
              <a:t>mer</a:t>
            </a:r>
            <a:r>
              <a:rPr lang="en-US" dirty="0" smtClean="0"/>
              <a:t> graph complexity - spur</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pPr algn="ctr">
              <a:buNone/>
            </a:pPr>
            <a:r>
              <a:rPr lang="en-US" dirty="0" smtClean="0"/>
              <a:t>(Short) dead-end in graph.</a:t>
            </a:r>
          </a:p>
          <a:p>
            <a:endParaRPr lang="en-US" dirty="0" smtClean="0"/>
          </a:p>
          <a:p>
            <a:pPr algn="ctr">
              <a:buNone/>
            </a:pPr>
            <a:r>
              <a:rPr lang="en-US" dirty="0" smtClean="0"/>
              <a:t>Can be caused by error at the end of some overlapping reads, or low coverage</a:t>
            </a:r>
            <a:endParaRPr lang="en-US" dirty="0"/>
          </a:p>
        </p:txBody>
      </p:sp>
      <p:pic>
        <p:nvPicPr>
          <p:cNvPr id="4" name="Picture 3"/>
          <p:cNvPicPr>
            <a:picLocks noChangeAspect="1"/>
          </p:cNvPicPr>
          <p:nvPr/>
        </p:nvPicPr>
        <p:blipFill>
          <a:blip r:embed="rId2"/>
          <a:srcRect b="63385"/>
          <a:stretch>
            <a:fillRect/>
          </a:stretch>
        </p:blipFill>
        <p:spPr>
          <a:xfrm>
            <a:off x="2063916" y="1417638"/>
            <a:ext cx="5511800" cy="1711252"/>
          </a:xfrm>
          <a:prstGeom prst="rect">
            <a:avLst/>
          </a:prstGeom>
        </p:spPr>
      </p:pic>
      <p:sp>
        <p:nvSpPr>
          <p:cNvPr id="5" name="Rectangle 4"/>
          <p:cNvSpPr/>
          <p:nvPr/>
        </p:nvSpPr>
        <p:spPr>
          <a:xfrm>
            <a:off x="5559660" y="6248400"/>
            <a:ext cx="3374028" cy="369332"/>
          </a:xfrm>
          <a:prstGeom prst="rect">
            <a:avLst/>
          </a:prstGeom>
        </p:spPr>
        <p:txBody>
          <a:bodyPr wrap="none">
            <a:spAutoFit/>
          </a:bodyPr>
          <a:lstStyle/>
          <a:p>
            <a:r>
              <a:rPr lang="en-US" dirty="0"/>
              <a:t>J.R. Miller et al. / Genomics</a:t>
            </a:r>
            <a:r>
              <a:rPr lang="en-US" dirty="0" smtClean="0"/>
              <a:t> (2010</a:t>
            </a:r>
            <a:r>
              <a:rPr lang="en-US" dirty="0"/>
              <a:t>)</a:t>
            </a:r>
          </a:p>
        </p:txBody>
      </p:sp>
    </p:spTree>
    <p:extLst>
      <p:ext uri="{BB962C8B-B14F-4D97-AF65-F5344CB8AC3E}">
        <p14:creationId xmlns:p14="http://schemas.microsoft.com/office/powerpoint/2010/main" val="3651897413"/>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a:t>
            </a:r>
            <a:r>
              <a:rPr lang="en-US" dirty="0" err="1" smtClean="0"/>
              <a:t>mer</a:t>
            </a:r>
            <a:r>
              <a:rPr lang="en-US" dirty="0" smtClean="0"/>
              <a:t> graph complexity - bubble</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pPr>
              <a:buNone/>
            </a:pPr>
            <a:r>
              <a:rPr lang="en-US" dirty="0" smtClean="0"/>
              <a:t>Multiple parallel paths that diverge and join.</a:t>
            </a:r>
          </a:p>
          <a:p>
            <a:pPr>
              <a:buNone/>
            </a:pPr>
            <a:endParaRPr lang="en-US" dirty="0" smtClean="0"/>
          </a:p>
          <a:p>
            <a:pPr algn="ctr">
              <a:buNone/>
            </a:pPr>
            <a:r>
              <a:rPr lang="en-US" dirty="0" smtClean="0"/>
              <a:t>Caused by sequencing error and true polymorphism / polyploidy in sample. </a:t>
            </a:r>
            <a:endParaRPr lang="en-US" dirty="0"/>
          </a:p>
        </p:txBody>
      </p:sp>
      <p:pic>
        <p:nvPicPr>
          <p:cNvPr id="4" name="Picture 3"/>
          <p:cNvPicPr>
            <a:picLocks noChangeAspect="1"/>
          </p:cNvPicPr>
          <p:nvPr/>
        </p:nvPicPr>
        <p:blipFill>
          <a:blip r:embed="rId2"/>
          <a:srcRect t="33301" b="29248"/>
          <a:stretch>
            <a:fillRect/>
          </a:stretch>
        </p:blipFill>
        <p:spPr>
          <a:xfrm>
            <a:off x="2063916" y="2098834"/>
            <a:ext cx="5511800" cy="1750320"/>
          </a:xfrm>
          <a:prstGeom prst="rect">
            <a:avLst/>
          </a:prstGeom>
        </p:spPr>
      </p:pic>
      <p:sp>
        <p:nvSpPr>
          <p:cNvPr id="5" name="Rectangle 4"/>
          <p:cNvSpPr/>
          <p:nvPr/>
        </p:nvSpPr>
        <p:spPr>
          <a:xfrm>
            <a:off x="5559660" y="6248400"/>
            <a:ext cx="3374028" cy="369332"/>
          </a:xfrm>
          <a:prstGeom prst="rect">
            <a:avLst/>
          </a:prstGeom>
        </p:spPr>
        <p:txBody>
          <a:bodyPr wrap="none">
            <a:spAutoFit/>
          </a:bodyPr>
          <a:lstStyle/>
          <a:p>
            <a:r>
              <a:rPr lang="en-US" dirty="0"/>
              <a:t>J.R. Miller et al. / Genomics</a:t>
            </a:r>
            <a:r>
              <a:rPr lang="en-US" dirty="0" smtClean="0"/>
              <a:t> (2010</a:t>
            </a:r>
            <a:r>
              <a:rPr lang="en-US" dirty="0"/>
              <a:t>)</a:t>
            </a:r>
          </a:p>
        </p:txBody>
      </p:sp>
    </p:spTree>
    <p:extLst>
      <p:ext uri="{BB962C8B-B14F-4D97-AF65-F5344CB8AC3E}">
        <p14:creationId xmlns:p14="http://schemas.microsoft.com/office/powerpoint/2010/main" val="3212543878"/>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a:t>
            </a:r>
            <a:r>
              <a:rPr lang="en-US" dirty="0" err="1" smtClean="0"/>
              <a:t>mer</a:t>
            </a:r>
            <a:r>
              <a:rPr lang="en-US" dirty="0" smtClean="0"/>
              <a:t> graph complexity – “frayed rope”</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pPr algn="ctr">
              <a:buNone/>
            </a:pPr>
            <a:r>
              <a:rPr lang="en-US" dirty="0" smtClean="0"/>
              <a:t>Converging, then diverging paths.</a:t>
            </a:r>
          </a:p>
          <a:p>
            <a:pPr algn="ctr">
              <a:buNone/>
            </a:pPr>
            <a:endParaRPr lang="en-US" dirty="0" smtClean="0"/>
          </a:p>
          <a:p>
            <a:pPr algn="ctr">
              <a:buNone/>
            </a:pPr>
            <a:r>
              <a:rPr lang="en-US" dirty="0" smtClean="0"/>
              <a:t>Caused by repetitive sequences.</a:t>
            </a:r>
            <a:endParaRPr lang="en-US" dirty="0"/>
          </a:p>
        </p:txBody>
      </p:sp>
      <p:pic>
        <p:nvPicPr>
          <p:cNvPr id="4" name="Picture 3"/>
          <p:cNvPicPr>
            <a:picLocks noChangeAspect="1"/>
          </p:cNvPicPr>
          <p:nvPr/>
        </p:nvPicPr>
        <p:blipFill>
          <a:blip r:embed="rId2"/>
          <a:srcRect t="66112"/>
          <a:stretch>
            <a:fillRect/>
          </a:stretch>
        </p:blipFill>
        <p:spPr>
          <a:xfrm>
            <a:off x="2063916" y="1447800"/>
            <a:ext cx="5511800" cy="1583778"/>
          </a:xfrm>
          <a:prstGeom prst="rect">
            <a:avLst/>
          </a:prstGeom>
        </p:spPr>
      </p:pic>
      <p:sp>
        <p:nvSpPr>
          <p:cNvPr id="5" name="Rectangle 4"/>
          <p:cNvSpPr/>
          <p:nvPr/>
        </p:nvSpPr>
        <p:spPr>
          <a:xfrm>
            <a:off x="5559660" y="6248400"/>
            <a:ext cx="3374028" cy="369332"/>
          </a:xfrm>
          <a:prstGeom prst="rect">
            <a:avLst/>
          </a:prstGeom>
        </p:spPr>
        <p:txBody>
          <a:bodyPr wrap="none">
            <a:spAutoFit/>
          </a:bodyPr>
          <a:lstStyle/>
          <a:p>
            <a:r>
              <a:rPr lang="en-US" dirty="0"/>
              <a:t>J.R. Miller et al. / Genomics</a:t>
            </a:r>
            <a:r>
              <a:rPr lang="en-US" dirty="0" smtClean="0"/>
              <a:t> (2010</a:t>
            </a:r>
            <a:r>
              <a:rPr lang="en-US" dirty="0"/>
              <a:t>)</a:t>
            </a:r>
          </a:p>
        </p:txBody>
      </p:sp>
    </p:spTree>
    <p:extLst>
      <p:ext uri="{BB962C8B-B14F-4D97-AF65-F5344CB8AC3E}">
        <p14:creationId xmlns:p14="http://schemas.microsoft.com/office/powerpoint/2010/main" val="344988589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a:t>
            </a:r>
            <a:r>
              <a:rPr lang="en-US" i="1" dirty="0" smtClean="0"/>
              <a:t>alignment </a:t>
            </a:r>
            <a:r>
              <a:rPr lang="en-US" dirty="0" smtClean="0"/>
              <a:t>works, and why </a:t>
            </a:r>
            <a:r>
              <a:rPr lang="en-US" dirty="0" err="1" smtClean="0"/>
              <a:t>indels</a:t>
            </a:r>
            <a:r>
              <a:rPr lang="en-US" dirty="0" smtClean="0"/>
              <a:t> are the devil</a:t>
            </a:r>
            <a:endParaRPr lang="en-US" dirty="0"/>
          </a:p>
        </p:txBody>
      </p:sp>
      <p:sp>
        <p:nvSpPr>
          <p:cNvPr id="3" name="Content Placeholder 2"/>
          <p:cNvSpPr>
            <a:spLocks noGrp="1"/>
          </p:cNvSpPr>
          <p:nvPr>
            <p:ph idx="1"/>
          </p:nvPr>
        </p:nvSpPr>
        <p:spPr/>
        <p:txBody>
          <a:bodyPr>
            <a:normAutofit/>
          </a:bodyPr>
          <a:lstStyle/>
          <a:p>
            <a:pPr algn="ctr">
              <a:buNone/>
            </a:pPr>
            <a:r>
              <a:rPr lang="en-US" dirty="0" smtClean="0"/>
              <a:t>There are many alignment strategies, but most work like this:</a:t>
            </a:r>
          </a:p>
          <a:p>
            <a:pPr algn="ctr">
              <a:buNone/>
            </a:pPr>
            <a:endParaRPr lang="en-US" dirty="0" smtClean="0"/>
          </a:p>
          <a:p>
            <a:pPr>
              <a:buNone/>
            </a:pPr>
            <a:r>
              <a:rPr lang="en-US" dirty="0" err="1" smtClean="0">
                <a:latin typeface="Andale Mono"/>
                <a:cs typeface="Andale Mono"/>
              </a:rPr>
              <a:t>GCGGAGatggac</a:t>
            </a:r>
            <a:r>
              <a:rPr lang="en-US" dirty="0" smtClean="0">
                <a:latin typeface="Andale Mono"/>
                <a:cs typeface="Andale Mono"/>
              </a:rPr>
              <a:t>     </a:t>
            </a:r>
            <a:r>
              <a:rPr lang="en-US" dirty="0" err="1" smtClean="0">
                <a:latin typeface="Andale Mono"/>
                <a:cs typeface="Andale Mono"/>
              </a:rPr>
              <a:t>GCGGAGatggac</a:t>
            </a:r>
            <a:endParaRPr lang="en-US" dirty="0" smtClean="0">
              <a:latin typeface="Andale Mono"/>
              <a:cs typeface="Andale Mono"/>
            </a:endParaRPr>
          </a:p>
          <a:p>
            <a:pPr>
              <a:buNone/>
            </a:pPr>
            <a:r>
              <a:rPr lang="en-US" dirty="0" smtClean="0">
                <a:latin typeface="Andale Mono"/>
                <a:cs typeface="Andale Mono"/>
              </a:rPr>
              <a:t>||||||...... =&gt;  ||||||</a:t>
            </a:r>
            <a:r>
              <a:rPr lang="en-US" dirty="0" err="1" smtClean="0">
                <a:latin typeface="Andale Mono"/>
                <a:cs typeface="Andale Mono"/>
              </a:rPr>
              <a:t>x</a:t>
            </a:r>
            <a:r>
              <a:rPr lang="en-US" dirty="0" smtClean="0">
                <a:latin typeface="Andale Mono"/>
                <a:cs typeface="Andale Mono"/>
              </a:rPr>
              <a:t>.....</a:t>
            </a:r>
          </a:p>
          <a:p>
            <a:pPr>
              <a:buNone/>
            </a:pPr>
            <a:r>
              <a:rPr lang="en-US" dirty="0" err="1" smtClean="0">
                <a:latin typeface="Andale Mono"/>
                <a:cs typeface="Andale Mono"/>
              </a:rPr>
              <a:t>GCGGAGgcggac</a:t>
            </a:r>
            <a:r>
              <a:rPr lang="en-US" dirty="0" smtClean="0">
                <a:latin typeface="Andale Mono"/>
                <a:cs typeface="Andale Mono"/>
              </a:rPr>
              <a:t>     </a:t>
            </a:r>
            <a:r>
              <a:rPr lang="en-US" dirty="0" err="1" smtClean="0">
                <a:latin typeface="Andale Mono"/>
                <a:cs typeface="Andale Mono"/>
              </a:rPr>
              <a:t>GCGGAGgcggac</a:t>
            </a:r>
            <a:endParaRPr lang="en-US" dirty="0" smtClean="0">
              <a:latin typeface="Andale Mono"/>
              <a:cs typeface="Andale Mono"/>
            </a:endParaRPr>
          </a:p>
          <a:p>
            <a:pPr>
              <a:buNone/>
            </a:pPr>
            <a:endParaRPr lang="en-US" dirty="0" smtClean="0"/>
          </a:p>
          <a:p>
            <a:pPr algn="ctr">
              <a:buNone/>
            </a:pPr>
            <a:r>
              <a:rPr lang="en-US" dirty="0" smtClean="0"/>
              <a:t>At each base, try extending alignment; is total score still above threshold?</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Resolving graph complexity</a:t>
            </a:r>
            <a:endParaRPr lang="en-US" dirty="0"/>
          </a:p>
        </p:txBody>
      </p:sp>
      <p:sp>
        <p:nvSpPr>
          <p:cNvPr id="3" name="Content Placeholder 2"/>
          <p:cNvSpPr>
            <a:spLocks noGrp="1"/>
          </p:cNvSpPr>
          <p:nvPr>
            <p:ph idx="1"/>
          </p:nvPr>
        </p:nvSpPr>
        <p:spPr/>
        <p:txBody>
          <a:bodyPr>
            <a:normAutofit/>
          </a:bodyPr>
          <a:lstStyle/>
          <a:p>
            <a:r>
              <a:rPr lang="en-US" dirty="0" smtClean="0"/>
              <a:t>Primarily heuristic (approximate) approaches.</a:t>
            </a:r>
          </a:p>
          <a:p>
            <a:endParaRPr lang="en-US" dirty="0" smtClean="0"/>
          </a:p>
          <a:p>
            <a:r>
              <a:rPr lang="en-US" dirty="0" smtClean="0"/>
              <a:t>Detecting complex graph structures can generally not be done efficiently.</a:t>
            </a:r>
          </a:p>
          <a:p>
            <a:endParaRPr lang="en-US" dirty="0" smtClean="0"/>
          </a:p>
          <a:p>
            <a:r>
              <a:rPr lang="en-US" dirty="0" smtClean="0"/>
              <a:t>Much of the divergence in functionality of new assemblers comes from this.</a:t>
            </a:r>
          </a:p>
          <a:p>
            <a:endParaRPr lang="en-US" dirty="0" smtClean="0"/>
          </a:p>
          <a:p>
            <a:r>
              <a:rPr lang="en-US" dirty="0" smtClean="0"/>
              <a:t>Three examples:</a:t>
            </a:r>
            <a:endParaRPr lang="en-US" dirty="0"/>
          </a:p>
        </p:txBody>
      </p:sp>
    </p:spTree>
    <p:extLst>
      <p:ext uri="{BB962C8B-B14F-4D97-AF65-F5344CB8AC3E}">
        <p14:creationId xmlns:p14="http://schemas.microsoft.com/office/powerpoint/2010/main" val="3834124180"/>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threading</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a:p>
          <a:p>
            <a:endParaRPr lang="en-US" dirty="0" smtClean="0"/>
          </a:p>
          <a:p>
            <a:pPr algn="ctr">
              <a:buNone/>
            </a:pPr>
            <a:r>
              <a:rPr lang="en-US" dirty="0" smtClean="0"/>
              <a:t>Single read spans </a:t>
            </a:r>
            <a:r>
              <a:rPr lang="en-US" dirty="0" err="1" smtClean="0"/>
              <a:t>k-mer</a:t>
            </a:r>
            <a:r>
              <a:rPr lang="en-US" dirty="0" smtClean="0"/>
              <a:t> graph =&gt; extract the single-read path.</a:t>
            </a:r>
            <a:endParaRPr lang="en-US" dirty="0"/>
          </a:p>
        </p:txBody>
      </p:sp>
      <p:pic>
        <p:nvPicPr>
          <p:cNvPr id="4" name="Picture 3"/>
          <p:cNvPicPr>
            <a:picLocks noChangeAspect="1"/>
          </p:cNvPicPr>
          <p:nvPr/>
        </p:nvPicPr>
        <p:blipFill>
          <a:blip r:embed="rId2"/>
          <a:stretch>
            <a:fillRect/>
          </a:stretch>
        </p:blipFill>
        <p:spPr>
          <a:xfrm>
            <a:off x="457200" y="1522117"/>
            <a:ext cx="7625842" cy="2092522"/>
          </a:xfrm>
          <a:prstGeom prst="rect">
            <a:avLst/>
          </a:prstGeom>
        </p:spPr>
      </p:pic>
      <p:sp>
        <p:nvSpPr>
          <p:cNvPr id="5" name="Rectangle 4"/>
          <p:cNvSpPr/>
          <p:nvPr/>
        </p:nvSpPr>
        <p:spPr>
          <a:xfrm>
            <a:off x="4709014" y="6248400"/>
            <a:ext cx="3374028" cy="369332"/>
          </a:xfrm>
          <a:prstGeom prst="rect">
            <a:avLst/>
          </a:prstGeom>
        </p:spPr>
        <p:txBody>
          <a:bodyPr wrap="none">
            <a:spAutoFit/>
          </a:bodyPr>
          <a:lstStyle/>
          <a:p>
            <a:r>
              <a:rPr lang="en-US" dirty="0"/>
              <a:t>J.R. Miller et al. / Genomics</a:t>
            </a:r>
            <a:r>
              <a:rPr lang="en-US" dirty="0" smtClean="0"/>
              <a:t> (2010</a:t>
            </a:r>
            <a:r>
              <a:rPr lang="en-US" dirty="0"/>
              <a:t>)</a:t>
            </a:r>
          </a:p>
        </p:txBody>
      </p:sp>
    </p:spTree>
    <p:extLst>
      <p:ext uri="{BB962C8B-B14F-4D97-AF65-F5344CB8AC3E}">
        <p14:creationId xmlns:p14="http://schemas.microsoft.com/office/powerpoint/2010/main" val="1684165009"/>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 threading</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Resolve “frayed-rope” pattern caused by repeats, by separating paths based on mate-pair reads. </a:t>
            </a:r>
            <a:endParaRPr lang="en-US" dirty="0"/>
          </a:p>
        </p:txBody>
      </p:sp>
      <p:pic>
        <p:nvPicPr>
          <p:cNvPr id="4" name="Picture 3"/>
          <p:cNvPicPr>
            <a:picLocks noChangeAspect="1"/>
          </p:cNvPicPr>
          <p:nvPr/>
        </p:nvPicPr>
        <p:blipFill>
          <a:blip r:embed="rId2"/>
          <a:stretch>
            <a:fillRect/>
          </a:stretch>
        </p:blipFill>
        <p:spPr>
          <a:xfrm>
            <a:off x="457200" y="1600200"/>
            <a:ext cx="7321042" cy="1828800"/>
          </a:xfrm>
          <a:prstGeom prst="rect">
            <a:avLst/>
          </a:prstGeom>
        </p:spPr>
      </p:pic>
      <p:sp>
        <p:nvSpPr>
          <p:cNvPr id="5" name="Rectangle 4"/>
          <p:cNvSpPr/>
          <p:nvPr/>
        </p:nvSpPr>
        <p:spPr>
          <a:xfrm>
            <a:off x="4703172" y="6248400"/>
            <a:ext cx="3374028" cy="369332"/>
          </a:xfrm>
          <a:prstGeom prst="rect">
            <a:avLst/>
          </a:prstGeom>
        </p:spPr>
        <p:txBody>
          <a:bodyPr wrap="none">
            <a:spAutoFit/>
          </a:bodyPr>
          <a:lstStyle/>
          <a:p>
            <a:r>
              <a:rPr lang="en-US" dirty="0"/>
              <a:t>J.R. Miller et al. / Genomics</a:t>
            </a:r>
            <a:r>
              <a:rPr lang="en-US" dirty="0" smtClean="0"/>
              <a:t> (2010</a:t>
            </a:r>
            <a:r>
              <a:rPr lang="en-US" dirty="0"/>
              <a:t>)</a:t>
            </a:r>
          </a:p>
        </p:txBody>
      </p:sp>
    </p:spTree>
    <p:extLst>
      <p:ext uri="{BB962C8B-B14F-4D97-AF65-F5344CB8AC3E}">
        <p14:creationId xmlns:p14="http://schemas.microsoft.com/office/powerpoint/2010/main" val="3371493984"/>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following</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pPr algn="ctr">
              <a:buNone/>
            </a:pPr>
            <a:r>
              <a:rPr lang="en-US" dirty="0" smtClean="0"/>
              <a:t>Reject inconsistent paths based on mate-pair reads and insert size.</a:t>
            </a:r>
            <a:endParaRPr lang="en-US" dirty="0"/>
          </a:p>
        </p:txBody>
      </p:sp>
      <p:pic>
        <p:nvPicPr>
          <p:cNvPr id="4" name="Picture 3"/>
          <p:cNvPicPr>
            <a:picLocks noChangeAspect="1"/>
          </p:cNvPicPr>
          <p:nvPr/>
        </p:nvPicPr>
        <p:blipFill>
          <a:blip r:embed="rId2"/>
          <a:stretch>
            <a:fillRect/>
          </a:stretch>
        </p:blipFill>
        <p:spPr>
          <a:xfrm>
            <a:off x="476938" y="1463746"/>
            <a:ext cx="7600262" cy="1638256"/>
          </a:xfrm>
          <a:prstGeom prst="rect">
            <a:avLst/>
          </a:prstGeom>
        </p:spPr>
      </p:pic>
      <p:sp>
        <p:nvSpPr>
          <p:cNvPr id="5" name="Rectangle 4"/>
          <p:cNvSpPr/>
          <p:nvPr/>
        </p:nvSpPr>
        <p:spPr>
          <a:xfrm>
            <a:off x="4703172" y="6248400"/>
            <a:ext cx="3374028" cy="369332"/>
          </a:xfrm>
          <a:prstGeom prst="rect">
            <a:avLst/>
          </a:prstGeom>
        </p:spPr>
        <p:txBody>
          <a:bodyPr wrap="none">
            <a:spAutoFit/>
          </a:bodyPr>
          <a:lstStyle/>
          <a:p>
            <a:r>
              <a:rPr lang="en-US" dirty="0"/>
              <a:t>J.R. Miller et al. / Genomics</a:t>
            </a:r>
            <a:r>
              <a:rPr lang="en-US" dirty="0" smtClean="0"/>
              <a:t> (2010</a:t>
            </a:r>
            <a:r>
              <a:rPr lang="en-US" dirty="0"/>
              <a:t>)</a:t>
            </a:r>
          </a:p>
        </p:txBody>
      </p:sp>
    </p:spTree>
    <p:extLst>
      <p:ext uri="{BB962C8B-B14F-4D97-AF65-F5344CB8AC3E}">
        <p14:creationId xmlns:p14="http://schemas.microsoft.com/office/powerpoint/2010/main" val="1697480297"/>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assembly issues</a:t>
            </a:r>
            <a:endParaRPr lang="en-US" dirty="0"/>
          </a:p>
        </p:txBody>
      </p:sp>
      <p:sp>
        <p:nvSpPr>
          <p:cNvPr id="3" name="Content Placeholder 2"/>
          <p:cNvSpPr>
            <a:spLocks noGrp="1"/>
          </p:cNvSpPr>
          <p:nvPr>
            <p:ph idx="1"/>
          </p:nvPr>
        </p:nvSpPr>
        <p:spPr/>
        <p:txBody>
          <a:bodyPr>
            <a:normAutofit/>
          </a:bodyPr>
          <a:lstStyle/>
          <a:p>
            <a:r>
              <a:rPr lang="en-US" dirty="0" smtClean="0"/>
              <a:t>Many parameters to optimize!</a:t>
            </a:r>
          </a:p>
          <a:p>
            <a:endParaRPr lang="en-US" dirty="0" smtClean="0"/>
          </a:p>
          <a:p>
            <a:r>
              <a:rPr lang="en-US" dirty="0" err="1" smtClean="0"/>
              <a:t>RNAseq</a:t>
            </a:r>
            <a:r>
              <a:rPr lang="en-US" dirty="0" smtClean="0"/>
              <a:t> has variation in copy number; naïve assemblers can treat this as repetitive and eliminate it.</a:t>
            </a:r>
          </a:p>
          <a:p>
            <a:endParaRPr lang="en-US" dirty="0" smtClean="0"/>
          </a:p>
          <a:p>
            <a:r>
              <a:rPr lang="en-US" dirty="0" smtClean="0"/>
              <a:t>Some assemblers require gobs of memory (4 lanes, 60m reads =&gt; ~ 150gb RAM)</a:t>
            </a:r>
          </a:p>
          <a:p>
            <a:endParaRPr lang="en-US" dirty="0" smtClean="0"/>
          </a:p>
          <a:p>
            <a:r>
              <a:rPr lang="en-US" dirty="0" smtClean="0"/>
              <a:t>How do we evaluate assemblies?</a:t>
            </a:r>
          </a:p>
          <a:p>
            <a:pPr lvl="1"/>
            <a:r>
              <a:rPr lang="en-US" dirty="0" smtClean="0"/>
              <a:t>What’s the best assembler?</a:t>
            </a:r>
          </a:p>
        </p:txBody>
      </p:sp>
    </p:spTree>
    <p:extLst>
      <p:ext uri="{BB962C8B-B14F-4D97-AF65-F5344CB8AC3E}">
        <p14:creationId xmlns:p14="http://schemas.microsoft.com/office/powerpoint/2010/main" val="350402865"/>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a:t>
            </a:r>
            <a:r>
              <a:rPr lang="en-US" dirty="0" err="1"/>
              <a:t>mer</a:t>
            </a:r>
            <a:r>
              <a:rPr lang="en-US" dirty="0"/>
              <a:t> based assemblers scale </a:t>
            </a:r>
            <a:r>
              <a:rPr lang="en-US" dirty="0" smtClean="0"/>
              <a:t>poorly</a:t>
            </a:r>
            <a:endParaRPr lang="en-US" dirty="0"/>
          </a:p>
        </p:txBody>
      </p:sp>
      <p:sp>
        <p:nvSpPr>
          <p:cNvPr id="3" name="Content Placeholder 2"/>
          <p:cNvSpPr>
            <a:spLocks noGrp="1"/>
          </p:cNvSpPr>
          <p:nvPr>
            <p:ph idx="1"/>
          </p:nvPr>
        </p:nvSpPr>
        <p:spPr>
          <a:xfrm>
            <a:off x="918727" y="1839874"/>
            <a:ext cx="7768073" cy="4737389"/>
          </a:xfrm>
        </p:spPr>
        <p:txBody>
          <a:bodyPr>
            <a:noAutofit/>
          </a:bodyPr>
          <a:lstStyle/>
          <a:p>
            <a:pPr>
              <a:buNone/>
            </a:pPr>
            <a:r>
              <a:rPr lang="en-US" sz="2400" dirty="0" smtClean="0"/>
              <a:t>Why </a:t>
            </a:r>
            <a:r>
              <a:rPr lang="en-US" sz="2400" dirty="0"/>
              <a:t>do big data sets require big machines??</a:t>
            </a:r>
            <a:endParaRPr lang="en-US" sz="2400" dirty="0" smtClean="0"/>
          </a:p>
          <a:p>
            <a:pPr>
              <a:buNone/>
            </a:pPr>
            <a:endParaRPr lang="en-US" sz="2400" dirty="0" smtClean="0"/>
          </a:p>
          <a:p>
            <a:pPr>
              <a:buNone/>
            </a:pPr>
            <a:r>
              <a:rPr lang="en-US" sz="2400" dirty="0" smtClean="0"/>
              <a:t>Memory usage ~ “real” variation + number of errors</a:t>
            </a:r>
          </a:p>
          <a:p>
            <a:pPr>
              <a:buNone/>
            </a:pPr>
            <a:r>
              <a:rPr lang="en-US" sz="2400" dirty="0" smtClean="0"/>
              <a:t>Number of errors ~ size of data set</a:t>
            </a:r>
          </a:p>
          <a:p>
            <a:pPr>
              <a:buNone/>
            </a:pPr>
            <a:endParaRPr lang="en-US" sz="2400" dirty="0" smtClean="0"/>
          </a:p>
          <a:p>
            <a:pPr>
              <a:buNone/>
            </a:pPr>
            <a:endParaRPr lang="en-US" sz="2400" dirty="0"/>
          </a:p>
          <a:p>
            <a:pPr>
              <a:buNone/>
            </a:pPr>
            <a:endParaRPr lang="en-US" sz="2400" dirty="0" smtClean="0"/>
          </a:p>
        </p:txBody>
      </p:sp>
      <p:pic>
        <p:nvPicPr>
          <p:cNvPr id="6" name="Picture 5" descr="fiz.pdf"/>
          <p:cNvPicPr>
            <a:picLocks noChangeAspect="1"/>
          </p:cNvPicPr>
          <p:nvPr/>
        </p:nvPicPr>
        <p:blipFill>
          <a:blip r:embed="rId2"/>
          <a:stretch>
            <a:fillRect/>
          </a:stretch>
        </p:blipFill>
        <p:spPr>
          <a:xfrm>
            <a:off x="3047440" y="4062347"/>
            <a:ext cx="3954938" cy="1810220"/>
          </a:xfrm>
          <a:prstGeom prst="rect">
            <a:avLst/>
          </a:prstGeom>
        </p:spPr>
      </p:pic>
    </p:spTree>
    <p:extLst>
      <p:ext uri="{BB962C8B-B14F-4D97-AF65-F5344CB8AC3E}">
        <p14:creationId xmlns:p14="http://schemas.microsoft.com/office/powerpoint/2010/main" val="276359087"/>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25440" y="335008"/>
            <a:ext cx="849312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9pPr>
          </a:lstStyle>
          <a:p>
            <a:pPr algn="ctr"/>
            <a:endParaRPr lang="en-GB" b="1" dirty="0">
              <a:latin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520" y="6283380"/>
            <a:ext cx="2534400" cy="50549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040" y="1166523"/>
            <a:ext cx="7804800" cy="451919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076" name="Text Box 4"/>
          <p:cNvSpPr txBox="1">
            <a:spLocks noChangeArrowheads="1"/>
          </p:cNvSpPr>
          <p:nvPr/>
        </p:nvSpPr>
        <p:spPr bwMode="auto">
          <a:xfrm>
            <a:off x="671040" y="5972308"/>
            <a:ext cx="3918240"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9pPr>
          </a:lstStyle>
          <a:p>
            <a:r>
              <a:rPr lang="en-GB" sz="1100" b="1">
                <a:latin typeface="Arial" charset="0"/>
              </a:rPr>
              <a:t>Conway T C , Bromage A J Bioinformatics 2011;27:479-486</a:t>
            </a:r>
          </a:p>
        </p:txBody>
      </p:sp>
      <p:sp>
        <p:nvSpPr>
          <p:cNvPr id="3077" name="Text Box 5"/>
          <p:cNvSpPr txBox="1">
            <a:spLocks noChangeArrowheads="1"/>
          </p:cNvSpPr>
          <p:nvPr/>
        </p:nvSpPr>
        <p:spPr bwMode="auto">
          <a:xfrm>
            <a:off x="97920" y="6450438"/>
            <a:ext cx="493056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9pPr>
          </a:lstStyle>
          <a:p>
            <a:r>
              <a:rPr lang="en-GB" sz="900">
                <a:latin typeface="Arial" charset="0"/>
              </a:rPr>
              <a:t>© The Author 2011. Published by Oxford University Press. All rights reserved. For Permissions, please email: journals.permissions@oup.com</a:t>
            </a:r>
          </a:p>
        </p:txBody>
      </p:sp>
      <p:cxnSp>
        <p:nvCxnSpPr>
          <p:cNvPr id="7" name="Straight Arrow Connector 6"/>
          <p:cNvCxnSpPr/>
          <p:nvPr/>
        </p:nvCxnSpPr>
        <p:spPr>
          <a:xfrm>
            <a:off x="2593474" y="4438316"/>
            <a:ext cx="3934046"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2465137" y="3208421"/>
            <a:ext cx="3934046" cy="158282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200" y="186637"/>
            <a:ext cx="8229600" cy="1143000"/>
          </a:xfrm>
        </p:spPr>
        <p:txBody>
          <a:bodyPr>
            <a:normAutofit/>
          </a:bodyPr>
          <a:lstStyle/>
          <a:p>
            <a:pPr algn="r"/>
            <a:r>
              <a:rPr lang="en-US" sz="2800" dirty="0" smtClean="0"/>
              <a:t>De </a:t>
            </a:r>
            <a:r>
              <a:rPr lang="en-US" sz="2800" dirty="0" err="1" smtClean="0"/>
              <a:t>Bruijn</a:t>
            </a:r>
            <a:r>
              <a:rPr lang="en-US" sz="2800" dirty="0" smtClean="0"/>
              <a:t> graphs scale poorly with erroneous data</a:t>
            </a:r>
            <a:endParaRPr lang="en-US" sz="2800" dirty="0"/>
          </a:p>
        </p:txBody>
      </p:sp>
    </p:spTree>
    <p:extLst>
      <p:ext uri="{BB962C8B-B14F-4D97-AF65-F5344CB8AC3E}">
        <p14:creationId xmlns:p14="http://schemas.microsoft.com/office/powerpoint/2010/main" val="177504663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txBox="1">
            <a:spLocks/>
          </p:cNvSpPr>
          <p:nvPr/>
        </p:nvSpPr>
        <p:spPr>
          <a:xfrm>
            <a:off x="0" y="1794012"/>
            <a:ext cx="3234552" cy="4525963"/>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r"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Shared low-level transcripts may not reach the threshold for assembly.</a:t>
            </a:r>
            <a:endParaRPr kumimoji="0" lang="en-US" sz="27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itle 2"/>
          <p:cNvSpPr txBox="1">
            <a:spLocks/>
          </p:cNvSpPr>
          <p:nvPr/>
        </p:nvSpPr>
        <p:spPr>
          <a:xfrm>
            <a:off x="457200" y="274638"/>
            <a:ext cx="8229600" cy="1143000"/>
          </a:xfrm>
          <a:prstGeom prst="rect">
            <a:avLst/>
          </a:prstGeom>
        </p:spPr>
        <p:txBody>
          <a:bodyPr vert="horz" rtlCol="0" anchor="ctr">
            <a:normAutofit fontScale="90000" lnSpcReduction="10000"/>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100" b="1" i="0" u="none" strike="noStrike" kern="1200" cap="none"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Co-assembly is important for sensitivity</a:t>
            </a:r>
            <a:endPar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pic>
        <p:nvPicPr>
          <p:cNvPr id="6" name="Picture 5"/>
          <p:cNvPicPr>
            <a:picLocks noChangeAspect="1"/>
          </p:cNvPicPr>
          <p:nvPr/>
        </p:nvPicPr>
        <p:blipFill>
          <a:blip r:embed="rId2"/>
          <a:stretch>
            <a:fillRect/>
          </a:stretch>
        </p:blipFill>
        <p:spPr>
          <a:xfrm>
            <a:off x="3234552" y="909775"/>
            <a:ext cx="5181600" cy="5410200"/>
          </a:xfrm>
          <a:prstGeom prst="rect">
            <a:avLst/>
          </a:prstGeom>
        </p:spPr>
      </p:pic>
    </p:spTree>
    <p:extLst>
      <p:ext uri="{BB962C8B-B14F-4D97-AF65-F5344CB8AC3E}">
        <p14:creationId xmlns:p14="http://schemas.microsoft.com/office/powerpoint/2010/main" val="1521038361"/>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your assembly good?</a:t>
            </a:r>
            <a:endParaRPr lang="en-US" dirty="0"/>
          </a:p>
        </p:txBody>
      </p:sp>
      <p:sp>
        <p:nvSpPr>
          <p:cNvPr id="3" name="Content Placeholder 2"/>
          <p:cNvSpPr>
            <a:spLocks noGrp="1"/>
          </p:cNvSpPr>
          <p:nvPr>
            <p:ph idx="1"/>
          </p:nvPr>
        </p:nvSpPr>
        <p:spPr/>
        <p:txBody>
          <a:bodyPr>
            <a:normAutofit/>
          </a:bodyPr>
          <a:lstStyle/>
          <a:p>
            <a:r>
              <a:rPr lang="en-US" dirty="0" smtClean="0"/>
              <a:t>For genomes, N50 is an OK measure:</a:t>
            </a:r>
          </a:p>
          <a:p>
            <a:pPr lvl="1"/>
            <a:r>
              <a:rPr lang="en-US" dirty="0" smtClean="0"/>
              <a:t>“50% or more of the genome is in </a:t>
            </a:r>
            <a:r>
              <a:rPr lang="en-US" dirty="0" err="1" smtClean="0"/>
              <a:t>contigs</a:t>
            </a:r>
            <a:r>
              <a:rPr lang="en-US" dirty="0" smtClean="0"/>
              <a:t> &gt; this number”</a:t>
            </a:r>
          </a:p>
          <a:p>
            <a:pPr lvl="1"/>
            <a:endParaRPr lang="en-US" dirty="0" smtClean="0"/>
          </a:p>
          <a:p>
            <a:r>
              <a:rPr lang="en-US" dirty="0" smtClean="0"/>
              <a:t>That assumes your </a:t>
            </a:r>
            <a:r>
              <a:rPr lang="en-US" dirty="0" err="1" smtClean="0"/>
              <a:t>contigs</a:t>
            </a:r>
            <a:r>
              <a:rPr lang="en-US" dirty="0" smtClean="0"/>
              <a:t> are correct…!</a:t>
            </a:r>
          </a:p>
          <a:p>
            <a:pPr lvl="1">
              <a:buNone/>
            </a:pPr>
            <a:endParaRPr lang="en-US" dirty="0" smtClean="0"/>
          </a:p>
          <a:p>
            <a:r>
              <a:rPr lang="en-US" dirty="0" smtClean="0"/>
              <a:t>What about mRNA and </a:t>
            </a:r>
            <a:r>
              <a:rPr lang="en-US" dirty="0" err="1" smtClean="0"/>
              <a:t>metagenomes</a:t>
            </a:r>
            <a:r>
              <a:rPr lang="en-US" dirty="0" smtClean="0"/>
              <a:t>??</a:t>
            </a:r>
          </a:p>
          <a:p>
            <a:endParaRPr lang="en-US" dirty="0" smtClean="0"/>
          </a:p>
          <a:p>
            <a:r>
              <a:rPr lang="en-US" b="1" dirty="0" smtClean="0"/>
              <a:t>Truly reference-free assembly is hard to evaluate.</a:t>
            </a:r>
          </a:p>
          <a:p>
            <a:endParaRPr lang="en-US" dirty="0" smtClean="0"/>
          </a:p>
          <a:p>
            <a:pPr lvl="1"/>
            <a:endParaRPr lang="en-US" dirty="0"/>
          </a:p>
        </p:txBody>
      </p:sp>
    </p:spTree>
    <p:extLst>
      <p:ext uri="{BB962C8B-B14F-4D97-AF65-F5344CB8AC3E}">
        <p14:creationId xmlns:p14="http://schemas.microsoft.com/office/powerpoint/2010/main" val="2240444203"/>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you compare assemblies?</a:t>
            </a:r>
            <a:endParaRPr lang="en-US" dirty="0"/>
          </a:p>
        </p:txBody>
      </p:sp>
      <p:pic>
        <p:nvPicPr>
          <p:cNvPr id="4" name="Picture 3"/>
          <p:cNvPicPr>
            <a:picLocks noChangeAspect="1"/>
          </p:cNvPicPr>
          <p:nvPr/>
        </p:nvPicPr>
        <p:blipFill>
          <a:blip r:embed="rId2"/>
          <a:stretch>
            <a:fillRect/>
          </a:stretch>
        </p:blipFill>
        <p:spPr>
          <a:xfrm>
            <a:off x="2571750" y="1917700"/>
            <a:ext cx="4000500" cy="3022600"/>
          </a:xfrm>
          <a:prstGeom prst="rect">
            <a:avLst/>
          </a:prstGeom>
        </p:spPr>
      </p:pic>
    </p:spTree>
    <p:extLst>
      <p:ext uri="{BB962C8B-B14F-4D97-AF65-F5344CB8AC3E}">
        <p14:creationId xmlns:p14="http://schemas.microsoft.com/office/powerpoint/2010/main" val="363150416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a:t>
            </a:r>
            <a:r>
              <a:rPr lang="en-US" i="1" dirty="0" smtClean="0"/>
              <a:t>alignment </a:t>
            </a:r>
            <a:r>
              <a:rPr lang="en-US" dirty="0" smtClean="0"/>
              <a:t>works, and why </a:t>
            </a:r>
            <a:r>
              <a:rPr lang="en-US" dirty="0" err="1" smtClean="0"/>
              <a:t>indels</a:t>
            </a:r>
            <a:r>
              <a:rPr lang="en-US" dirty="0" smtClean="0"/>
              <a:t> are the devil</a:t>
            </a:r>
            <a:endParaRPr lang="en-US" dirty="0"/>
          </a:p>
        </p:txBody>
      </p:sp>
      <p:sp>
        <p:nvSpPr>
          <p:cNvPr id="3" name="Content Placeholder 2"/>
          <p:cNvSpPr>
            <a:spLocks noGrp="1"/>
          </p:cNvSpPr>
          <p:nvPr>
            <p:ph idx="1"/>
          </p:nvPr>
        </p:nvSpPr>
        <p:spPr/>
        <p:txBody>
          <a:bodyPr>
            <a:normAutofit/>
          </a:bodyPr>
          <a:lstStyle/>
          <a:p>
            <a:pPr algn="ctr">
              <a:buNone/>
            </a:pPr>
            <a:r>
              <a:rPr lang="en-US" dirty="0" smtClean="0"/>
              <a:t>There are many alignment strategies, but most work like this:</a:t>
            </a:r>
          </a:p>
          <a:p>
            <a:pPr algn="ctr">
              <a:buNone/>
            </a:pPr>
            <a:endParaRPr lang="en-US" dirty="0" smtClean="0"/>
          </a:p>
          <a:p>
            <a:pPr>
              <a:buNone/>
            </a:pPr>
            <a:r>
              <a:rPr lang="en-US" dirty="0" err="1" smtClean="0">
                <a:latin typeface="Andale Mono"/>
                <a:cs typeface="Andale Mono"/>
              </a:rPr>
              <a:t>GCGGAGatggac</a:t>
            </a:r>
            <a:r>
              <a:rPr lang="en-US" dirty="0" smtClean="0">
                <a:latin typeface="Andale Mono"/>
                <a:cs typeface="Andale Mono"/>
              </a:rPr>
              <a:t>     </a:t>
            </a:r>
            <a:r>
              <a:rPr lang="en-US" dirty="0" err="1" smtClean="0">
                <a:latin typeface="Andale Mono"/>
                <a:cs typeface="Andale Mono"/>
              </a:rPr>
              <a:t>GCGGAGatggac</a:t>
            </a:r>
            <a:endParaRPr lang="en-US" dirty="0" smtClean="0">
              <a:latin typeface="Andale Mono"/>
              <a:cs typeface="Andale Mono"/>
            </a:endParaRPr>
          </a:p>
          <a:p>
            <a:pPr>
              <a:buNone/>
            </a:pPr>
            <a:r>
              <a:rPr lang="en-US" dirty="0" smtClean="0">
                <a:latin typeface="Andale Mono"/>
                <a:cs typeface="Andale Mono"/>
              </a:rPr>
              <a:t>||||||...... =&gt;  ||||||xx....</a:t>
            </a:r>
          </a:p>
          <a:p>
            <a:pPr>
              <a:buNone/>
            </a:pPr>
            <a:r>
              <a:rPr lang="en-US" dirty="0" err="1" smtClean="0">
                <a:latin typeface="Andale Mono"/>
                <a:cs typeface="Andale Mono"/>
              </a:rPr>
              <a:t>GCGGAGgcggac</a:t>
            </a:r>
            <a:r>
              <a:rPr lang="en-US" dirty="0" smtClean="0">
                <a:latin typeface="Andale Mono"/>
                <a:cs typeface="Andale Mono"/>
              </a:rPr>
              <a:t>     </a:t>
            </a:r>
            <a:r>
              <a:rPr lang="en-US" dirty="0" err="1" smtClean="0">
                <a:latin typeface="Andale Mono"/>
                <a:cs typeface="Andale Mono"/>
              </a:rPr>
              <a:t>GCGGAGgcggac</a:t>
            </a:r>
            <a:endParaRPr lang="en-US" dirty="0" smtClean="0">
              <a:latin typeface="Andale Mono"/>
              <a:cs typeface="Andale Mono"/>
            </a:endParaRPr>
          </a:p>
          <a:p>
            <a:pPr>
              <a:buNone/>
            </a:pPr>
            <a:endParaRPr lang="en-US" dirty="0" smtClean="0"/>
          </a:p>
          <a:p>
            <a:pPr algn="ctr">
              <a:buNone/>
            </a:pPr>
            <a:r>
              <a:rPr lang="en-US" dirty="0" smtClean="0"/>
              <a:t>Each mismatch </a:t>
            </a:r>
            <a:r>
              <a:rPr lang="en-US" i="1" dirty="0" smtClean="0"/>
              <a:t>costs</a:t>
            </a:r>
            <a:r>
              <a:rPr lang="en-US" dirty="0" smtClean="0"/>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best assembler?</a:t>
            </a:r>
            <a:endParaRPr lang="en-US" dirty="0"/>
          </a:p>
        </p:txBody>
      </p:sp>
      <p:pic>
        <p:nvPicPr>
          <p:cNvPr id="5" name="Content Placeholder 4"/>
          <p:cNvPicPr>
            <a:picLocks noGrp="1" noChangeAspect="1"/>
          </p:cNvPicPr>
          <p:nvPr>
            <p:ph idx="1"/>
          </p:nvPr>
        </p:nvPicPr>
        <p:blipFill>
          <a:blip r:embed="rId2"/>
          <a:srcRect t="3490" b="3490"/>
          <a:stretch>
            <a:fillRect/>
          </a:stretch>
        </p:blipFill>
        <p:spPr/>
      </p:pic>
      <p:sp>
        <p:nvSpPr>
          <p:cNvPr id="6" name="Rectangle 5"/>
          <p:cNvSpPr/>
          <p:nvPr/>
        </p:nvSpPr>
        <p:spPr>
          <a:xfrm>
            <a:off x="593605" y="6142161"/>
            <a:ext cx="3518912" cy="646331"/>
          </a:xfrm>
          <a:prstGeom prst="rect">
            <a:avLst/>
          </a:prstGeom>
        </p:spPr>
        <p:txBody>
          <a:bodyPr wrap="none">
            <a:spAutoFit/>
          </a:bodyPr>
          <a:lstStyle/>
          <a:p>
            <a:r>
              <a:rPr lang="en-US" dirty="0" err="1" smtClean="0"/>
              <a:t>Bradnam</a:t>
            </a:r>
            <a:r>
              <a:rPr lang="en-US" dirty="0" smtClean="0"/>
              <a:t> et al., </a:t>
            </a:r>
            <a:r>
              <a:rPr lang="en-US" dirty="0" err="1" smtClean="0"/>
              <a:t>Assemblathon</a:t>
            </a:r>
            <a:r>
              <a:rPr lang="en-US" dirty="0" smtClean="0"/>
              <a:t> 2:</a:t>
            </a:r>
          </a:p>
          <a:p>
            <a:r>
              <a:rPr lang="en-US" dirty="0" smtClean="0"/>
              <a:t>http</a:t>
            </a:r>
            <a:r>
              <a:rPr lang="en-US" dirty="0"/>
              <a:t>://</a:t>
            </a:r>
            <a:r>
              <a:rPr lang="en-US" dirty="0" err="1"/>
              <a:t>arxiv.org</a:t>
            </a:r>
            <a:r>
              <a:rPr lang="en-US" dirty="0"/>
              <a:t>/</a:t>
            </a:r>
            <a:r>
              <a:rPr lang="en-US" dirty="0" err="1"/>
              <a:t>pdf</a:t>
            </a:r>
            <a:r>
              <a:rPr lang="en-US" dirty="0"/>
              <a:t>/1301.5406v1.pdf</a:t>
            </a:r>
          </a:p>
        </p:txBody>
      </p:sp>
    </p:spTree>
    <p:extLst>
      <p:ext uri="{BB962C8B-B14F-4D97-AF65-F5344CB8AC3E}">
        <p14:creationId xmlns:p14="http://schemas.microsoft.com/office/powerpoint/2010/main" val="1823907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best assembler?</a:t>
            </a:r>
            <a:endParaRPr lang="en-US" dirty="0"/>
          </a:p>
        </p:txBody>
      </p:sp>
      <p:pic>
        <p:nvPicPr>
          <p:cNvPr id="6" name="Content Placeholder 5"/>
          <p:cNvPicPr>
            <a:picLocks noGrp="1" noChangeAspect="1"/>
          </p:cNvPicPr>
          <p:nvPr>
            <p:ph idx="1"/>
          </p:nvPr>
        </p:nvPicPr>
        <p:blipFill>
          <a:blip r:embed="rId2"/>
          <a:srcRect t="3523" b="3523"/>
          <a:stretch>
            <a:fillRect/>
          </a:stretch>
        </p:blipFill>
        <p:spPr/>
      </p:pic>
      <p:sp>
        <p:nvSpPr>
          <p:cNvPr id="7" name="Rectangle 6"/>
          <p:cNvSpPr/>
          <p:nvPr/>
        </p:nvSpPr>
        <p:spPr>
          <a:xfrm>
            <a:off x="593605" y="6142161"/>
            <a:ext cx="3518912" cy="646331"/>
          </a:xfrm>
          <a:prstGeom prst="rect">
            <a:avLst/>
          </a:prstGeom>
        </p:spPr>
        <p:txBody>
          <a:bodyPr wrap="none">
            <a:spAutoFit/>
          </a:bodyPr>
          <a:lstStyle/>
          <a:p>
            <a:r>
              <a:rPr lang="en-US" dirty="0" err="1" smtClean="0"/>
              <a:t>Bradnam</a:t>
            </a:r>
            <a:r>
              <a:rPr lang="en-US" dirty="0" smtClean="0"/>
              <a:t> et al., </a:t>
            </a:r>
            <a:r>
              <a:rPr lang="en-US" dirty="0" err="1" smtClean="0"/>
              <a:t>Assemblathon</a:t>
            </a:r>
            <a:r>
              <a:rPr lang="en-US" dirty="0" smtClean="0"/>
              <a:t> 2:</a:t>
            </a:r>
          </a:p>
          <a:p>
            <a:r>
              <a:rPr lang="en-US" dirty="0" smtClean="0"/>
              <a:t>http</a:t>
            </a:r>
            <a:r>
              <a:rPr lang="en-US" dirty="0"/>
              <a:t>://</a:t>
            </a:r>
            <a:r>
              <a:rPr lang="en-US" dirty="0" err="1"/>
              <a:t>arxiv.org</a:t>
            </a:r>
            <a:r>
              <a:rPr lang="en-US" dirty="0"/>
              <a:t>/</a:t>
            </a:r>
            <a:r>
              <a:rPr lang="en-US" dirty="0" err="1"/>
              <a:t>pdf</a:t>
            </a:r>
            <a:r>
              <a:rPr lang="en-US" dirty="0"/>
              <a:t>/1301.5406v1.pdf</a:t>
            </a:r>
          </a:p>
        </p:txBody>
      </p:sp>
    </p:spTree>
    <p:extLst>
      <p:ext uri="{BB962C8B-B14F-4D97-AF65-F5344CB8AC3E}">
        <p14:creationId xmlns:p14="http://schemas.microsoft.com/office/powerpoint/2010/main" val="9322667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best assembler?</a:t>
            </a:r>
            <a:endParaRPr lang="en-US" dirty="0"/>
          </a:p>
        </p:txBody>
      </p:sp>
      <p:pic>
        <p:nvPicPr>
          <p:cNvPr id="5" name="Content Placeholder 4"/>
          <p:cNvPicPr>
            <a:picLocks noGrp="1" noChangeAspect="1"/>
          </p:cNvPicPr>
          <p:nvPr>
            <p:ph idx="1"/>
          </p:nvPr>
        </p:nvPicPr>
        <p:blipFill>
          <a:blip r:embed="rId2"/>
          <a:srcRect t="3590" b="3590"/>
          <a:stretch>
            <a:fillRect/>
          </a:stretch>
        </p:blipFill>
        <p:spPr/>
      </p:pic>
      <p:sp>
        <p:nvSpPr>
          <p:cNvPr id="4" name="Rectangle 3"/>
          <p:cNvSpPr/>
          <p:nvPr/>
        </p:nvSpPr>
        <p:spPr>
          <a:xfrm>
            <a:off x="593605" y="6142161"/>
            <a:ext cx="3518912" cy="646331"/>
          </a:xfrm>
          <a:prstGeom prst="rect">
            <a:avLst/>
          </a:prstGeom>
        </p:spPr>
        <p:txBody>
          <a:bodyPr wrap="none">
            <a:spAutoFit/>
          </a:bodyPr>
          <a:lstStyle/>
          <a:p>
            <a:r>
              <a:rPr lang="en-US" dirty="0" err="1" smtClean="0"/>
              <a:t>Bradnam</a:t>
            </a:r>
            <a:r>
              <a:rPr lang="en-US" dirty="0" smtClean="0"/>
              <a:t> et al., </a:t>
            </a:r>
            <a:r>
              <a:rPr lang="en-US" dirty="0" err="1" smtClean="0"/>
              <a:t>Assemblathon</a:t>
            </a:r>
            <a:r>
              <a:rPr lang="en-US" dirty="0" smtClean="0"/>
              <a:t> 2:</a:t>
            </a:r>
          </a:p>
          <a:p>
            <a:r>
              <a:rPr lang="en-US" dirty="0" smtClean="0"/>
              <a:t>http</a:t>
            </a:r>
            <a:r>
              <a:rPr lang="en-US" dirty="0"/>
              <a:t>://</a:t>
            </a:r>
            <a:r>
              <a:rPr lang="en-US" dirty="0" err="1"/>
              <a:t>arxiv.org</a:t>
            </a:r>
            <a:r>
              <a:rPr lang="en-US" dirty="0"/>
              <a:t>/</a:t>
            </a:r>
            <a:r>
              <a:rPr lang="en-US" dirty="0" err="1"/>
              <a:t>pdf</a:t>
            </a:r>
            <a:r>
              <a:rPr lang="en-US" dirty="0"/>
              <a:t>/1301.5406v1.pdf</a:t>
            </a:r>
          </a:p>
        </p:txBody>
      </p:sp>
    </p:spTree>
    <p:extLst>
      <p:ext uri="{BB962C8B-B14F-4D97-AF65-F5344CB8AC3E}">
        <p14:creationId xmlns:p14="http://schemas.microsoft.com/office/powerpoint/2010/main" val="30682331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Note: the teams mostly used </a:t>
            </a:r>
            <a:r>
              <a:rPr lang="en-US" i="1" dirty="0" smtClean="0"/>
              <a:t>multiple</a:t>
            </a:r>
            <a:r>
              <a:rPr lang="en-US" dirty="0" smtClean="0"/>
              <a:t> software packages</a:t>
            </a:r>
            <a:endParaRPr lang="en-US" dirty="0"/>
          </a:p>
        </p:txBody>
      </p:sp>
      <p:pic>
        <p:nvPicPr>
          <p:cNvPr id="4" name="Content Placeholder 3"/>
          <p:cNvPicPr>
            <a:picLocks noGrp="1" noChangeAspect="1"/>
          </p:cNvPicPr>
          <p:nvPr>
            <p:ph idx="1"/>
          </p:nvPr>
        </p:nvPicPr>
        <p:blipFill>
          <a:blip r:embed="rId2"/>
          <a:srcRect t="-134347" b="-134347"/>
          <a:stretch>
            <a:fillRect/>
          </a:stretch>
        </p:blipFill>
        <p:spPr/>
      </p:pic>
    </p:spTree>
    <p:extLst>
      <p:ext uri="{BB962C8B-B14F-4D97-AF65-F5344CB8AC3E}">
        <p14:creationId xmlns:p14="http://schemas.microsoft.com/office/powerpoint/2010/main" val="35290007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it depends</a:t>
            </a:r>
            <a:endParaRPr lang="en-US" dirty="0"/>
          </a:p>
        </p:txBody>
      </p:sp>
      <p:sp>
        <p:nvSpPr>
          <p:cNvPr id="3" name="Content Placeholder 2"/>
          <p:cNvSpPr>
            <a:spLocks noGrp="1"/>
          </p:cNvSpPr>
          <p:nvPr>
            <p:ph idx="1"/>
          </p:nvPr>
        </p:nvSpPr>
        <p:spPr/>
        <p:txBody>
          <a:bodyPr>
            <a:normAutofit/>
          </a:bodyPr>
          <a:lstStyle/>
          <a:p>
            <a:r>
              <a:rPr lang="en-US" dirty="0" smtClean="0"/>
              <a:t>Different assemblers perform differently, depending on</a:t>
            </a:r>
          </a:p>
          <a:p>
            <a:pPr lvl="1"/>
            <a:r>
              <a:rPr lang="en-US" dirty="0" smtClean="0"/>
              <a:t>Repeat content</a:t>
            </a:r>
          </a:p>
          <a:p>
            <a:pPr lvl="1"/>
            <a:r>
              <a:rPr lang="en-US" dirty="0" err="1" smtClean="0"/>
              <a:t>Heterozygosity</a:t>
            </a:r>
            <a:endParaRPr lang="en-US" dirty="0" smtClean="0"/>
          </a:p>
          <a:p>
            <a:pPr lvl="1"/>
            <a:endParaRPr lang="en-US" dirty="0"/>
          </a:p>
          <a:p>
            <a:r>
              <a:rPr lang="en-US" dirty="0" smtClean="0"/>
              <a:t>Generally the results are very good (</a:t>
            </a:r>
            <a:r>
              <a:rPr lang="en-US" dirty="0" err="1" smtClean="0"/>
              <a:t>est</a:t>
            </a:r>
            <a:r>
              <a:rPr lang="en-US" dirty="0" smtClean="0"/>
              <a:t> completeness, etc.) but </a:t>
            </a:r>
            <a:r>
              <a:rPr lang="en-US" i="1" dirty="0" smtClean="0"/>
              <a:t>different</a:t>
            </a:r>
            <a:r>
              <a:rPr lang="en-US" dirty="0" smtClean="0"/>
              <a:t> between different assemblers (!)</a:t>
            </a:r>
          </a:p>
          <a:p>
            <a:endParaRPr lang="en-US" dirty="0"/>
          </a:p>
          <a:p>
            <a:r>
              <a:rPr lang="en-US" dirty="0" smtClean="0"/>
              <a:t>There Is No One Answer.</a:t>
            </a:r>
            <a:endParaRPr lang="en-US" dirty="0"/>
          </a:p>
        </p:txBody>
      </p:sp>
    </p:spTree>
    <p:extLst>
      <p:ext uri="{BB962C8B-B14F-4D97-AF65-F5344CB8AC3E}">
        <p14:creationId xmlns:p14="http://schemas.microsoft.com/office/powerpoint/2010/main" val="20080132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Estimated completeness: CEGMA</a:t>
            </a:r>
            <a:endParaRPr lang="en-US" dirty="0"/>
          </a:p>
        </p:txBody>
      </p:sp>
      <p:pic>
        <p:nvPicPr>
          <p:cNvPr id="4" name="Content Placeholder 3"/>
          <p:cNvPicPr>
            <a:picLocks noGrp="1" noChangeAspect="1"/>
          </p:cNvPicPr>
          <p:nvPr>
            <p:ph idx="1"/>
          </p:nvPr>
        </p:nvPicPr>
        <p:blipFill>
          <a:blip r:embed="rId2"/>
          <a:srcRect t="3822" b="3822"/>
          <a:stretch>
            <a:fillRect/>
          </a:stretch>
        </p:blipFill>
        <p:spPr/>
      </p:pic>
      <p:sp>
        <p:nvSpPr>
          <p:cNvPr id="5" name="TextBox 4"/>
          <p:cNvSpPr txBox="1"/>
          <p:nvPr/>
        </p:nvSpPr>
        <p:spPr>
          <a:xfrm>
            <a:off x="3153229" y="6399598"/>
            <a:ext cx="3939412" cy="369332"/>
          </a:xfrm>
          <a:prstGeom prst="rect">
            <a:avLst/>
          </a:prstGeom>
          <a:noFill/>
        </p:spPr>
        <p:txBody>
          <a:bodyPr wrap="none" rtlCol="0">
            <a:spAutoFit/>
          </a:bodyPr>
          <a:lstStyle/>
          <a:p>
            <a:r>
              <a:rPr lang="en-US" dirty="0" smtClean="0"/>
              <a:t>Each assembler lost </a:t>
            </a:r>
            <a:r>
              <a:rPr lang="en-US" i="1" dirty="0" smtClean="0"/>
              <a:t>different</a:t>
            </a:r>
            <a:r>
              <a:rPr lang="en-US" dirty="0" smtClean="0"/>
              <a:t> ~5% CEGs</a:t>
            </a:r>
            <a:endParaRPr lang="en-US" dirty="0"/>
          </a:p>
        </p:txBody>
      </p:sp>
    </p:spTree>
    <p:extLst>
      <p:ext uri="{BB962C8B-B14F-4D97-AF65-F5344CB8AC3E}">
        <p14:creationId xmlns:p14="http://schemas.microsoft.com/office/powerpoint/2010/main" val="32975281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issues</a:t>
            </a:r>
            <a:endParaRPr lang="en-US" dirty="0"/>
          </a:p>
        </p:txBody>
      </p:sp>
      <p:sp>
        <p:nvSpPr>
          <p:cNvPr id="3" name="Content Placeholder 2"/>
          <p:cNvSpPr>
            <a:spLocks noGrp="1"/>
          </p:cNvSpPr>
          <p:nvPr>
            <p:ph idx="1"/>
          </p:nvPr>
        </p:nvSpPr>
        <p:spPr/>
        <p:txBody>
          <a:bodyPr/>
          <a:lstStyle/>
          <a:p>
            <a:r>
              <a:rPr lang="en-US" dirty="0" smtClean="0"/>
              <a:t>Do you have enough memory?</a:t>
            </a:r>
          </a:p>
          <a:p>
            <a:r>
              <a:rPr lang="en-US" dirty="0" smtClean="0"/>
              <a:t>Trim </a:t>
            </a:r>
            <a:r>
              <a:rPr lang="en-US" dirty="0" err="1" smtClean="0"/>
              <a:t>vs</a:t>
            </a:r>
            <a:r>
              <a:rPr lang="en-US" dirty="0" smtClean="0"/>
              <a:t> use quality scores?</a:t>
            </a:r>
          </a:p>
          <a:p>
            <a:r>
              <a:rPr lang="en-US" dirty="0" smtClean="0"/>
              <a:t>When is your assembly as good as it gets?</a:t>
            </a:r>
          </a:p>
          <a:p>
            <a:r>
              <a:rPr lang="en-US" dirty="0" smtClean="0"/>
              <a:t>Paired-end </a:t>
            </a:r>
            <a:r>
              <a:rPr lang="en-US" dirty="0" err="1" smtClean="0"/>
              <a:t>vs</a:t>
            </a:r>
            <a:r>
              <a:rPr lang="en-US" dirty="0" smtClean="0"/>
              <a:t> longer reads?</a:t>
            </a:r>
          </a:p>
          <a:p>
            <a:endParaRPr lang="en-US" dirty="0" smtClean="0"/>
          </a:p>
          <a:p>
            <a:r>
              <a:rPr lang="en-US" dirty="0" smtClean="0"/>
              <a:t>More data is not </a:t>
            </a:r>
            <a:r>
              <a:rPr lang="en-US" i="1" dirty="0" smtClean="0"/>
              <a:t>necessarily</a:t>
            </a:r>
            <a:r>
              <a:rPr lang="en-US" dirty="0" smtClean="0"/>
              <a:t> better, if it introduces more errors.</a:t>
            </a:r>
          </a:p>
        </p:txBody>
      </p:sp>
    </p:spTree>
    <p:extLst>
      <p:ext uri="{BB962C8B-B14F-4D97-AF65-F5344CB8AC3E}">
        <p14:creationId xmlns:p14="http://schemas.microsoft.com/office/powerpoint/2010/main" val="295187025"/>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issues</a:t>
            </a:r>
            <a:endParaRPr lang="en-US" dirty="0"/>
          </a:p>
        </p:txBody>
      </p:sp>
      <p:sp>
        <p:nvSpPr>
          <p:cNvPr id="3" name="Content Placeholder 2"/>
          <p:cNvSpPr>
            <a:spLocks noGrp="1"/>
          </p:cNvSpPr>
          <p:nvPr>
            <p:ph idx="1"/>
          </p:nvPr>
        </p:nvSpPr>
        <p:spPr/>
        <p:txBody>
          <a:bodyPr/>
          <a:lstStyle/>
          <a:p>
            <a:r>
              <a:rPr lang="en-US" dirty="0" smtClean="0"/>
              <a:t>Many bacterial genomes can be completely assembled with a combination of </a:t>
            </a:r>
            <a:r>
              <a:rPr lang="en-US" dirty="0" err="1" smtClean="0"/>
              <a:t>PacBio</a:t>
            </a:r>
            <a:r>
              <a:rPr lang="en-US" dirty="0" smtClean="0"/>
              <a:t> and Illumina.</a:t>
            </a:r>
          </a:p>
          <a:p>
            <a:endParaRPr lang="en-US" dirty="0"/>
          </a:p>
          <a:p>
            <a:r>
              <a:rPr lang="en-US" dirty="0" smtClean="0"/>
              <a:t>As soon as repeats, </a:t>
            </a:r>
            <a:r>
              <a:rPr lang="en-US" dirty="0" err="1" smtClean="0"/>
              <a:t>heterozygosity</a:t>
            </a:r>
            <a:r>
              <a:rPr lang="en-US" dirty="0" smtClean="0"/>
              <a:t>, and GC variation enter the picture, all bets are off (eukaryotes are trouble!)</a:t>
            </a:r>
            <a:endParaRPr lang="en-US" dirty="0"/>
          </a:p>
        </p:txBody>
      </p:sp>
    </p:spTree>
    <p:extLst>
      <p:ext uri="{BB962C8B-B14F-4D97-AF65-F5344CB8AC3E}">
        <p14:creationId xmlns:p14="http://schemas.microsoft.com/office/powerpoint/2010/main" val="800607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&amp; assembly</a:t>
            </a:r>
            <a:endParaRPr lang="en-US" dirty="0"/>
          </a:p>
        </p:txBody>
      </p:sp>
      <p:sp>
        <p:nvSpPr>
          <p:cNvPr id="3" name="Content Placeholder 2"/>
          <p:cNvSpPr>
            <a:spLocks noGrp="1"/>
          </p:cNvSpPr>
          <p:nvPr>
            <p:ph idx="1"/>
          </p:nvPr>
        </p:nvSpPr>
        <p:spPr/>
        <p:txBody>
          <a:bodyPr>
            <a:normAutofit/>
          </a:bodyPr>
          <a:lstStyle/>
          <a:p>
            <a:r>
              <a:rPr lang="en-US" dirty="0" smtClean="0"/>
              <a:t>Assembly and mapping (and variations thereof) are the two basic approaches used to deal with next-gen sequencing data.</a:t>
            </a:r>
          </a:p>
          <a:p>
            <a:endParaRPr lang="en-US" dirty="0"/>
          </a:p>
          <a:p>
            <a:r>
              <a:rPr lang="en-US" dirty="0" smtClean="0"/>
              <a:t>Go forth! Map! Assemble!</a:t>
            </a:r>
            <a:endParaRPr lang="en-US" dirty="0"/>
          </a:p>
          <a:p>
            <a:endParaRPr lang="en-US" dirty="0" smtClean="0"/>
          </a:p>
          <a:p>
            <a:endParaRPr lang="en-US" dirty="0" smtClean="0"/>
          </a:p>
        </p:txBody>
      </p:sp>
    </p:spTree>
    <p:extLst>
      <p:ext uri="{BB962C8B-B14F-4D97-AF65-F5344CB8AC3E}">
        <p14:creationId xmlns:p14="http://schemas.microsoft.com/office/powerpoint/2010/main" val="365720407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a:t>
            </a:r>
            <a:r>
              <a:rPr lang="en-US" i="1" dirty="0" smtClean="0"/>
              <a:t>alignment </a:t>
            </a:r>
            <a:r>
              <a:rPr lang="en-US" dirty="0" smtClean="0"/>
              <a:t>works, and why </a:t>
            </a:r>
            <a:r>
              <a:rPr lang="en-US" dirty="0" err="1" smtClean="0"/>
              <a:t>indels</a:t>
            </a:r>
            <a:r>
              <a:rPr lang="en-US" dirty="0" smtClean="0"/>
              <a:t> are the devil</a:t>
            </a:r>
            <a:endParaRPr lang="en-US" dirty="0"/>
          </a:p>
        </p:txBody>
      </p:sp>
      <p:sp>
        <p:nvSpPr>
          <p:cNvPr id="3" name="Content Placeholder 2"/>
          <p:cNvSpPr>
            <a:spLocks noGrp="1"/>
          </p:cNvSpPr>
          <p:nvPr>
            <p:ph idx="1"/>
          </p:nvPr>
        </p:nvSpPr>
        <p:spPr>
          <a:xfrm>
            <a:off x="0" y="1458900"/>
            <a:ext cx="8323112" cy="4800600"/>
          </a:xfrm>
        </p:spPr>
        <p:txBody>
          <a:bodyPr>
            <a:normAutofit/>
          </a:bodyPr>
          <a:lstStyle/>
          <a:p>
            <a:pPr algn="ctr">
              <a:buNone/>
            </a:pPr>
            <a:r>
              <a:rPr lang="en-US" sz="2800" dirty="0" smtClean="0"/>
              <a:t>Insertions/deletions introduce </a:t>
            </a:r>
            <a:r>
              <a:rPr lang="en-US" sz="2800" i="1" dirty="0" smtClean="0"/>
              <a:t>lots </a:t>
            </a:r>
            <a:r>
              <a:rPr lang="en-US" sz="2800" dirty="0" smtClean="0"/>
              <a:t>more ambiguity:</a:t>
            </a:r>
          </a:p>
          <a:p>
            <a:pPr algn="ctr">
              <a:buNone/>
            </a:pPr>
            <a:endParaRPr lang="en-US" dirty="0" smtClean="0"/>
          </a:p>
          <a:p>
            <a:pPr>
              <a:buNone/>
            </a:pPr>
            <a:r>
              <a:rPr lang="en-US" sz="2800" dirty="0" err="1" smtClean="0">
                <a:latin typeface="Andale Mono"/>
                <a:cs typeface="Andale Mono"/>
              </a:rPr>
              <a:t>GCGGAGagaccaacc</a:t>
            </a:r>
            <a:r>
              <a:rPr lang="en-US" sz="2800" dirty="0" smtClean="0">
                <a:latin typeface="Andale Mono"/>
                <a:cs typeface="Andale Mono"/>
              </a:rPr>
              <a:t>    </a:t>
            </a:r>
            <a:r>
              <a:rPr lang="en-US" sz="2800" dirty="0" err="1" smtClean="0">
                <a:latin typeface="Andale Mono"/>
                <a:cs typeface="Andale Mono"/>
              </a:rPr>
              <a:t>GCGGAGag</a:t>
            </a:r>
            <a:r>
              <a:rPr lang="en-US" sz="2800" dirty="0" err="1" smtClean="0">
                <a:solidFill>
                  <a:srgbClr val="FF0000"/>
                </a:solidFill>
                <a:latin typeface="Andale Mono"/>
                <a:cs typeface="Andale Mono"/>
              </a:rPr>
              <a:t>-</a:t>
            </a:r>
            <a:r>
              <a:rPr lang="en-US" sz="2800" dirty="0" err="1" smtClean="0">
                <a:latin typeface="Andale Mono"/>
                <a:cs typeface="Andale Mono"/>
              </a:rPr>
              <a:t>acc</a:t>
            </a:r>
            <a:r>
              <a:rPr lang="en-US" sz="2800" dirty="0" err="1" smtClean="0">
                <a:solidFill>
                  <a:srgbClr val="FF0000"/>
                </a:solidFill>
                <a:latin typeface="Andale Mono"/>
                <a:cs typeface="Andale Mono"/>
              </a:rPr>
              <a:t>a</a:t>
            </a:r>
            <a:r>
              <a:rPr lang="en-US" sz="2800" dirty="0" err="1" smtClean="0">
                <a:latin typeface="Andale Mono"/>
                <a:cs typeface="Andale Mono"/>
              </a:rPr>
              <a:t>acc</a:t>
            </a:r>
            <a:endParaRPr lang="en-US" sz="2800" dirty="0" smtClean="0">
              <a:latin typeface="Andale Mono"/>
              <a:cs typeface="Andale Mono"/>
            </a:endParaRPr>
          </a:p>
          <a:p>
            <a:pPr>
              <a:buNone/>
            </a:pPr>
            <a:r>
              <a:rPr lang="en-US" sz="2800" dirty="0" smtClean="0">
                <a:latin typeface="Andale Mono"/>
                <a:cs typeface="Andale Mono"/>
              </a:rPr>
              <a:t>||||||          =&gt; ||||||</a:t>
            </a:r>
          </a:p>
          <a:p>
            <a:pPr>
              <a:buNone/>
            </a:pPr>
            <a:r>
              <a:rPr lang="en-US" sz="2800" dirty="0" err="1" smtClean="0">
                <a:latin typeface="Andale Mono"/>
                <a:cs typeface="Andale Mono"/>
              </a:rPr>
              <a:t>GCGGAGggaaccacc</a:t>
            </a:r>
            <a:r>
              <a:rPr lang="en-US" sz="2800" dirty="0" smtClean="0">
                <a:latin typeface="Andale Mono"/>
                <a:cs typeface="Andale Mono"/>
              </a:rPr>
              <a:t>    </a:t>
            </a:r>
            <a:r>
              <a:rPr lang="en-US" sz="2800" dirty="0" err="1" smtClean="0">
                <a:latin typeface="Andale Mono"/>
                <a:cs typeface="Andale Mono"/>
              </a:rPr>
              <a:t>GCGGAGgg</a:t>
            </a:r>
            <a:r>
              <a:rPr lang="en-US" sz="2800" dirty="0" err="1" smtClean="0">
                <a:solidFill>
                  <a:srgbClr val="FF0000"/>
                </a:solidFill>
                <a:latin typeface="Andale Mono"/>
                <a:cs typeface="Andale Mono"/>
              </a:rPr>
              <a:t>a</a:t>
            </a:r>
            <a:r>
              <a:rPr lang="en-US" sz="2800" dirty="0" err="1" smtClean="0">
                <a:latin typeface="Andale Mono"/>
                <a:cs typeface="Andale Mono"/>
              </a:rPr>
              <a:t>acc</a:t>
            </a:r>
            <a:r>
              <a:rPr lang="en-US" sz="2800" dirty="0" smtClean="0">
                <a:solidFill>
                  <a:srgbClr val="FF0000"/>
                </a:solidFill>
                <a:latin typeface="Andale Mono"/>
                <a:cs typeface="Andale Mono"/>
              </a:rPr>
              <a:t>-</a:t>
            </a:r>
            <a:r>
              <a:rPr lang="en-US" sz="2800" dirty="0" smtClean="0">
                <a:latin typeface="Andale Mono"/>
                <a:cs typeface="Andale Mono"/>
              </a:rPr>
              <a:t>acc</a:t>
            </a:r>
          </a:p>
          <a:p>
            <a:pPr>
              <a:buNone/>
            </a:pPr>
            <a:endParaRPr lang="en-US" sz="2800" dirty="0" smtClean="0">
              <a:latin typeface="Andale Mono"/>
              <a:cs typeface="Andale Mono"/>
            </a:endParaRPr>
          </a:p>
          <a:p>
            <a:pPr>
              <a:buNone/>
            </a:pPr>
            <a:r>
              <a:rPr lang="en-US" sz="2800" dirty="0" err="1" smtClean="0">
                <a:latin typeface="Andale Mono"/>
                <a:cs typeface="Andale Mono"/>
              </a:rPr>
              <a:t>GCGGAGagaccaacc</a:t>
            </a:r>
            <a:r>
              <a:rPr lang="en-US" sz="2800" dirty="0" smtClean="0">
                <a:latin typeface="Andale Mono"/>
                <a:cs typeface="Andale Mono"/>
              </a:rPr>
              <a:t>    </a:t>
            </a:r>
            <a:r>
              <a:rPr lang="en-US" sz="2800" dirty="0" err="1" smtClean="0">
                <a:latin typeface="Andale Mono"/>
                <a:cs typeface="Andale Mono"/>
              </a:rPr>
              <a:t>GCGGAGaga</a:t>
            </a:r>
            <a:r>
              <a:rPr lang="en-US" sz="2800" dirty="0" err="1" smtClean="0">
                <a:solidFill>
                  <a:srgbClr val="FF0000"/>
                </a:solidFill>
                <a:latin typeface="Andale Mono"/>
                <a:cs typeface="Andale Mono"/>
              </a:rPr>
              <a:t>-</a:t>
            </a:r>
            <a:r>
              <a:rPr lang="en-US" sz="2800" dirty="0" err="1" smtClean="0">
                <a:latin typeface="Andale Mono"/>
                <a:cs typeface="Andale Mono"/>
              </a:rPr>
              <a:t>cca</a:t>
            </a:r>
            <a:r>
              <a:rPr lang="en-US" sz="2800" dirty="0" err="1" smtClean="0">
                <a:solidFill>
                  <a:srgbClr val="FF0000"/>
                </a:solidFill>
                <a:latin typeface="Andale Mono"/>
                <a:cs typeface="Andale Mono"/>
              </a:rPr>
              <a:t>a</a:t>
            </a:r>
            <a:r>
              <a:rPr lang="en-US" sz="2800" dirty="0" err="1" smtClean="0">
                <a:latin typeface="Andale Mono"/>
                <a:cs typeface="Andale Mono"/>
              </a:rPr>
              <a:t>cc</a:t>
            </a:r>
            <a:endParaRPr lang="en-US" sz="2800" dirty="0" smtClean="0">
              <a:latin typeface="Andale Mono"/>
              <a:cs typeface="Andale Mono"/>
            </a:endParaRPr>
          </a:p>
          <a:p>
            <a:pPr>
              <a:buNone/>
            </a:pPr>
            <a:r>
              <a:rPr lang="en-US" sz="2800" dirty="0" smtClean="0">
                <a:latin typeface="Andale Mono"/>
                <a:cs typeface="Andale Mono"/>
              </a:rPr>
              <a:t>||||||          =&gt; ||||||</a:t>
            </a:r>
          </a:p>
          <a:p>
            <a:pPr>
              <a:buNone/>
            </a:pPr>
            <a:r>
              <a:rPr lang="en-US" sz="2800" dirty="0" err="1" smtClean="0">
                <a:latin typeface="Andale Mono"/>
                <a:cs typeface="Andale Mono"/>
              </a:rPr>
              <a:t>GCGGAGggaaccacc</a:t>
            </a:r>
            <a:r>
              <a:rPr lang="en-US" sz="2800" dirty="0" smtClean="0">
                <a:latin typeface="Andale Mono"/>
                <a:cs typeface="Andale Mono"/>
              </a:rPr>
              <a:t>    </a:t>
            </a:r>
            <a:r>
              <a:rPr lang="en-US" sz="2800" dirty="0" err="1" smtClean="0">
                <a:latin typeface="Andale Mono"/>
                <a:cs typeface="Andale Mono"/>
              </a:rPr>
              <a:t>GCGGAGgga</a:t>
            </a:r>
            <a:r>
              <a:rPr lang="en-US" sz="2800" dirty="0" err="1" smtClean="0">
                <a:solidFill>
                  <a:srgbClr val="FF0000"/>
                </a:solidFill>
                <a:latin typeface="Andale Mono"/>
                <a:cs typeface="Andale Mono"/>
              </a:rPr>
              <a:t>a</a:t>
            </a:r>
            <a:r>
              <a:rPr lang="en-US" sz="2800" dirty="0" err="1" smtClean="0">
                <a:latin typeface="Andale Mono"/>
                <a:cs typeface="Andale Mono"/>
              </a:rPr>
              <a:t>cca</a:t>
            </a:r>
            <a:r>
              <a:rPr lang="en-US" sz="2800" dirty="0" smtClean="0">
                <a:solidFill>
                  <a:srgbClr val="FF0000"/>
                </a:solidFill>
                <a:latin typeface="Andale Mono"/>
                <a:cs typeface="Andale Mono"/>
              </a:rPr>
              <a:t>-</a:t>
            </a:r>
            <a:r>
              <a:rPr lang="en-US" sz="2800" dirty="0" smtClean="0">
                <a:latin typeface="Andale Mono"/>
                <a:cs typeface="Andale Mono"/>
              </a:rPr>
              <a:t>cc</a:t>
            </a:r>
          </a:p>
          <a:p>
            <a:pPr>
              <a:buNone/>
            </a:pPr>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861</TotalTime>
  <Words>3230</Words>
  <Application>Microsoft Macintosh PowerPoint</Application>
  <PresentationFormat>On-screen Show (4:3)</PresentationFormat>
  <Paragraphs>480</Paragraphs>
  <Slides>88</Slides>
  <Notes>3</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Adjacency</vt:lpstr>
      <vt:lpstr>Mapping short reads</vt:lpstr>
      <vt:lpstr>Locate reads in ref genome</vt:lpstr>
      <vt:lpstr>PowerPoint Presentation</vt:lpstr>
      <vt:lpstr>SNP calling – which variants are “real”?</vt:lpstr>
      <vt:lpstr>Note: long v short</vt:lpstr>
      <vt:lpstr>Long reads: BLAST vs ‘blat’</vt:lpstr>
      <vt:lpstr>How alignment works, and why indels are the devil</vt:lpstr>
      <vt:lpstr>How alignment works, and why indels are the devil</vt:lpstr>
      <vt:lpstr>How alignment works, and why indels are the devil</vt:lpstr>
      <vt:lpstr>Mapping short reads, again</vt:lpstr>
      <vt:lpstr>Mapping, defined</vt:lpstr>
      <vt:lpstr>Want global, not local, alignment</vt:lpstr>
      <vt:lpstr>Mapping is “pleasantly parallel”</vt:lpstr>
      <vt:lpstr>What makes mapping challenging?</vt:lpstr>
      <vt:lpstr>Volume of data</vt:lpstr>
      <vt:lpstr>Garbage reads</vt:lpstr>
      <vt:lpstr>Errors in reads</vt:lpstr>
      <vt:lpstr>Errors in reads</vt:lpstr>
      <vt:lpstr>Repeat/multi-copy elements</vt:lpstr>
      <vt:lpstr>SNP/SNVs</vt:lpstr>
      <vt:lpstr>Indels</vt:lpstr>
      <vt:lpstr>Indels: ambiguity &amp; decisions…</vt:lpstr>
      <vt:lpstr>Splice sites</vt:lpstr>
      <vt:lpstr>Two specific mapping programs</vt:lpstr>
      <vt:lpstr>Bowtie1</vt:lpstr>
      <vt:lpstr>BWA</vt:lpstr>
      <vt:lpstr>Decisions to be made by you</vt:lpstr>
      <vt:lpstr>Mapping best done on entire reference</vt:lpstr>
      <vt:lpstr>Look at your mapping</vt:lpstr>
      <vt:lpstr>Two considerations in mapping</vt:lpstr>
      <vt:lpstr>Indexing – e.g. BLAST</vt:lpstr>
      <vt:lpstr>Indexing – e.g. BLAST</vt:lpstr>
      <vt:lpstr>Speed of indexing &amp; mapping.</vt:lpstr>
      <vt:lpstr>Simulations =&gt; understanding mappers</vt:lpstr>
      <vt:lpstr>Does choice of mapper matter? Not in our experience.</vt:lpstr>
      <vt:lpstr>Misc points</vt:lpstr>
      <vt:lpstr>Using quality scores?</vt:lpstr>
      <vt:lpstr>Comparative performance/SE</vt:lpstr>
      <vt:lpstr>Comparative performance/PE</vt:lpstr>
      <vt:lpstr>Part II: De novo Assembly</vt:lpstr>
      <vt:lpstr>Assembly vs mapping</vt:lpstr>
      <vt:lpstr>Assembly</vt:lpstr>
      <vt:lpstr>PowerPoint Presentation</vt:lpstr>
      <vt:lpstr>Shotgun sequencing &amp; assembly</vt:lpstr>
      <vt:lpstr>Assembly – no subdivision!</vt:lpstr>
      <vt:lpstr>Short-read assembly</vt:lpstr>
      <vt:lpstr>Short read lengths are hard.</vt:lpstr>
      <vt:lpstr>Four main challenges for de novo sequencing.</vt:lpstr>
      <vt:lpstr>Repeats</vt:lpstr>
      <vt:lpstr>Coverage</vt:lpstr>
      <vt:lpstr>Coverage</vt:lpstr>
      <vt:lpstr>Actual coverage varies widely from the average, for low avg coverage</vt:lpstr>
      <vt:lpstr>Two basic assembly approaches</vt:lpstr>
      <vt:lpstr>Overlap/layout/consensus</vt:lpstr>
      <vt:lpstr>K-mers</vt:lpstr>
      <vt:lpstr>K-mers – what k to use?</vt:lpstr>
      <vt:lpstr>K-mers – what k to use?</vt:lpstr>
      <vt:lpstr>Big genomes are problematic</vt:lpstr>
      <vt:lpstr>Choice of k affects apparent coverage</vt:lpstr>
      <vt:lpstr>K-mer graphs - overlaps</vt:lpstr>
      <vt:lpstr>K-mer graph (k=14)</vt:lpstr>
      <vt:lpstr>K-mer graph (k=14)</vt:lpstr>
      <vt:lpstr>K-mer graph (k=14)</vt:lpstr>
      <vt:lpstr>K-mer graph (k=14)</vt:lpstr>
      <vt:lpstr>Choice of k affects apparent coverage</vt:lpstr>
      <vt:lpstr>K-mer graphs - branching</vt:lpstr>
      <vt:lpstr>K-mer graph complexity - spur</vt:lpstr>
      <vt:lpstr>K-mer graph complexity - bubble</vt:lpstr>
      <vt:lpstr>K-mer graph complexity – “frayed rope”</vt:lpstr>
      <vt:lpstr>Resolving graph complexity</vt:lpstr>
      <vt:lpstr>Read threading</vt:lpstr>
      <vt:lpstr>Mate threading</vt:lpstr>
      <vt:lpstr>Path following</vt:lpstr>
      <vt:lpstr>More assembly issues</vt:lpstr>
      <vt:lpstr>K-mer based assemblers scale poorly</vt:lpstr>
      <vt:lpstr>De Bruijn graphs scale poorly with erroneous data</vt:lpstr>
      <vt:lpstr>PowerPoint Presentation</vt:lpstr>
      <vt:lpstr>Is your assembly good?</vt:lpstr>
      <vt:lpstr>How do you compare assemblies?</vt:lpstr>
      <vt:lpstr>What’s the best assembler?</vt:lpstr>
      <vt:lpstr>What’s the best assembler?</vt:lpstr>
      <vt:lpstr>What’s the best assembler?</vt:lpstr>
      <vt:lpstr>Note: the teams mostly used multiple software packages</vt:lpstr>
      <vt:lpstr>Answer: it depends</vt:lpstr>
      <vt:lpstr>Estimated completeness: CEGMA</vt:lpstr>
      <vt:lpstr>Practical issues</vt:lpstr>
      <vt:lpstr>Practical issues</vt:lpstr>
      <vt:lpstr>Mapping &amp; assembly</vt:lpstr>
    </vt:vector>
  </TitlesOfParts>
  <Company>MSU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short reads</dc:title>
  <dc:creator>C. Titus Brown</dc:creator>
  <cp:lastModifiedBy>C. Titus Brown</cp:lastModifiedBy>
  <cp:revision>20</cp:revision>
  <dcterms:created xsi:type="dcterms:W3CDTF">2010-06-04T10:23:19Z</dcterms:created>
  <dcterms:modified xsi:type="dcterms:W3CDTF">2014-08-06T11:56:37Z</dcterms:modified>
</cp:coreProperties>
</file>