
<file path=[Content_Types].xml><?xml version="1.0" encoding="utf-8"?>
<Types xmlns="http://schemas.openxmlformats.org/package/2006/content-types">
  <Override PartName="/ppt/slideLayouts/slideLayout10.xml" ContentType="application/vnd.openxmlformats-officedocument.presentationml.slideLayout+xml"/>
  <Default Extension="gif" ContentType="image/gif"/>
  <Override PartName="/ppt/slides/slide69.xml" ContentType="application/vnd.openxmlformats-officedocument.presentationml.slide+xml"/>
  <Override PartName="/ppt/slides/slide14.xml" ContentType="application/vnd.openxmlformats-officedocument.presentationml.slide+xml"/>
  <Default Extension="rels" ContentType="application/vnd.openxmlformats-package.relationships+xml"/>
  <Override PartName="/ppt/slides/slide62.xml" ContentType="application/vnd.openxmlformats-officedocument.presentationml.slide+xml"/>
  <Override PartName="/ppt/slides/slide78.xml" ContentType="application/vnd.openxmlformats-officedocument.presentationml.slide+xml"/>
  <Default Extension="xml" ContentType="application/xml"/>
  <Override PartName="/ppt/slides/slide45.xml" ContentType="application/vnd.openxmlformats-officedocument.presentationml.slide+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8.xml" ContentType="application/vnd.openxmlformats-officedocument.presentationml.slide+xml"/>
  <Override PartName="/ppt/slides/slide54.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slides/slide5.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68.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docProps/core.xml" ContentType="application/vnd.openxmlformats-package.core-properties+xml"/>
  <Override PartName="/ppt/slides/slide61.xml" ContentType="application/vnd.openxmlformats-officedocument.presentationml.slide+xml"/>
  <Override PartName="/ppt/slides/slide77.xml" ContentType="application/vnd.openxmlformats-officedocument.presentationml.slide+xml"/>
  <Override PartName="/ppt/slides/slide44.xml" ContentType="application/vnd.openxmlformats-officedocument.presentationml.slide+xml"/>
  <Override PartName="/ppt/slides/slide27.xml" ContentType="application/vnd.openxmlformats-officedocument.presentationml.slide+xml"/>
  <Override PartName="/ppt/slides/slide53.xml" ContentType="application/vnd.openxmlformats-officedocument.presentationml.slide+xml"/>
  <Override PartName="/ppt/slides/slide20.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Layouts/slideLayout4.xml" ContentType="application/vnd.openxmlformats-officedocument.presentationml.slideLayout+xml"/>
  <Default Extension="png" ContentType="image/png"/>
  <Override PartName="/ppt/slides/slide67.xml" ContentType="application/vnd.openxmlformats-officedocument.presentationml.slide+xml"/>
  <Override PartName="/ppt/slides/slide12.xml" ContentType="application/vnd.openxmlformats-officedocument.presentationml.slide+xml"/>
  <Override PartName="/ppt/slides/slide60.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slides/slide43.xml" ContentType="application/vnd.openxmlformats-officedocument.presentationml.slide+xml"/>
  <Override PartName="/ppt/slides/slide59.xml" ContentType="application/vnd.openxmlformats-officedocument.presentationml.slide+xml"/>
  <Override PartName="/ppt/slides/slide26.xml" ContentType="application/vnd.openxmlformats-officedocument.presentationml.slide+xml"/>
  <Override PartName="/ppt/slides/slide52.xml" ContentType="application/vnd.openxmlformats-officedocument.presentationml.slide+xml"/>
  <Override PartName="/ppt/slides/slide35.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66.xml" ContentType="application/vnd.openxmlformats-officedocument.presentationml.slide+xml"/>
  <Override PartName="/ppt/slides/slide11.xml" ContentType="application/vnd.openxmlformats-officedocument.presentationml.slide+xml"/>
  <Override PartName="/ppt/slides/slide49.xml" ContentType="application/vnd.openxmlformats-officedocument.presentationml.slide+xml"/>
  <Override PartName="/ppt/slides/slide75.xml" ContentType="application/vnd.openxmlformats-officedocument.presentationml.slide+xml"/>
  <Override PartName="/ppt/slides/slide42.xml" ContentType="application/vnd.openxmlformats-officedocument.presentationml.slide+xml"/>
  <Override PartName="/ppt/slides/slide58.xml" ContentType="application/vnd.openxmlformats-officedocument.presentationml.slide+xml"/>
  <Override PartName="/ppt/slides/slide25.xml" ContentType="application/vnd.openxmlformats-officedocument.presentationml.slide+xml"/>
  <Override PartName="/ppt/slides/slide51.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Layouts/slideLayout2.xml" ContentType="application/vnd.openxmlformats-officedocument.presentationml.slideLayout+xml"/>
  <Override PartName="/ppt/slides/slide65.xml" ContentType="application/vnd.openxmlformats-officedocument.presentationml.slide+xml"/>
  <Override PartName="/ppt/slides/slide10.xml" ContentType="application/vnd.openxmlformats-officedocument.presentationml.slide+xml"/>
  <Override PartName="/docProps/app.xml" ContentType="application/vnd.openxmlformats-officedocument.extended-properties+xml"/>
  <Override PartName="/ppt/slides/slide48.xml" ContentType="application/vnd.openxmlformats-officedocument.presentationml.slide+xml"/>
  <Override PartName="/ppt/slides/slide74.xml" ContentType="application/vnd.openxmlformats-officedocument.presentationml.slide+xml"/>
  <Override PartName="/ppt/slides/slide41.xml" ContentType="application/vnd.openxmlformats-officedocument.presentationml.slide+xml"/>
  <Override PartName="/ppt/slides/slide57.xml" ContentType="application/vnd.openxmlformats-officedocument.presentationml.slide+xml"/>
  <Override PartName="/ppt/slides/slide24.xml" ContentType="application/vnd.openxmlformats-officedocument.presentationml.slide+xml"/>
  <Override PartName="/ppt/slideLayouts/slideLayout12.xml" ContentType="application/vnd.openxmlformats-officedocument.presentationml.slideLayout+xml"/>
  <Override PartName="/ppt/slides/slide50.xml" ContentType="application/vnd.openxmlformats-officedocument.presentationml.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81.xml" ContentType="application/vnd.openxmlformats-officedocument.presentationml.slide+xml"/>
  <Override PartName="/ppt/slideLayouts/slideLayout1.xml" ContentType="application/vnd.openxmlformats-officedocument.presentationml.slideLayout+xml"/>
  <Override PartName="/ppt/viewProps.xml" ContentType="application/vnd.openxmlformats-officedocument.presentationml.viewProps+xml"/>
  <Override PartName="/ppt/slides/slide64.xml" ContentType="application/vnd.openxmlformats-officedocument.presentationml.slide+xml"/>
  <Default Extension="jpeg" ContentType="image/jpeg"/>
  <Override PartName="/ppt/slides/slide47.xml" ContentType="application/vnd.openxmlformats-officedocument.presentationml.slide+xml"/>
  <Override PartName="/ppt/slides/slide73.xml" ContentType="application/vnd.openxmlformats-officedocument.presentationml.slide+xml"/>
  <Override PartName="/ppt/slides/slide40.xml" ContentType="application/vnd.openxmlformats-officedocument.presentationml.slide+xml"/>
  <Override PartName="/ppt/slides/slide56.xml" ContentType="application/vnd.openxmlformats-officedocument.presentationml.slide+xml"/>
  <Override PartName="/ppt/theme/theme2.xml" ContentType="application/vnd.openxmlformats-officedocument.theme+xml"/>
  <Override PartName="/ppt/slides/slide23.xml" ContentType="application/vnd.openxmlformats-officedocument.presentationml.slide+xml"/>
  <Override PartName="/ppt/slides/slide39.xml" ContentType="application/vnd.openxmlformats-officedocument.presentationml.slide+xml"/>
  <Override PartName="/ppt/slideLayouts/slideLayout11.xml" ContentType="application/vnd.openxmlformats-officedocument.presentationml.slideLayout+xml"/>
  <Override PartName="/ppt/slides/slide7.xml" ContentType="application/vnd.openxmlformats-officedocument.presentationml.slide+xml"/>
  <Override PartName="/ppt/slides/slide71.xml" ContentType="application/vnd.openxmlformats-officedocument.presentationml.slide+xml"/>
  <Override PartName="/ppt/slides/slide32.xml" ContentType="application/vnd.openxmlformats-officedocument.presentationml.slide+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slides/slide15.xml" ContentType="application/vnd.openxmlformats-officedocument.presentationml.slide+xml"/>
  <Override PartName="/ppt/slides/slide80.xml" ContentType="application/vnd.openxmlformats-officedocument.presentationml.slide+xml"/>
  <Default Extension="tiff" ContentType="image/tiff"/>
  <Override PartName="/ppt/slides/slide63.xml" ContentType="application/vnd.openxmlformats-officedocument.presentationml.slide+xml"/>
  <Override PartName="/ppt/slides/slide79.xml" ContentType="application/vnd.openxmlformats-officedocument.presentationml.slide+xml"/>
  <Override PartName="/ppt/slides/slide46.xml" ContentType="application/vnd.openxmlformats-officedocument.presentationml.slide+xml"/>
  <Override PartName="/ppt/slides/slide72.xml" ContentType="application/vnd.openxmlformats-officedocument.presentationml.slide+xml"/>
  <Override PartName="/ppt/notesSlides/notesSlide2.xml" ContentType="application/vnd.openxmlformats-officedocument.presentationml.notesSlide+xml"/>
  <Override PartName="/ppt/slides/slide29.xml" ContentType="application/vnd.openxmlformats-officedocument.presentationml.slide+xml"/>
  <Override PartName="/ppt/slides/slide55.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Default Extension="bin" ContentType="application/vnd.openxmlformats-officedocument.presentationml.printerSettings"/>
  <Override PartName="/ppt/slides/slide70.xml" ContentType="application/vnd.openxmlformats-officedocument.presentationml.slide+xml"/>
  <Override PartName="/ppt/slides/slide31.xml" ContentType="application/vnd.openxmlformats-officedocument.presentationml.slide+xml"/>
  <Override PartName="/ppt/slideLayouts/slideLayout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83"/>
  </p:notesMasterIdLst>
  <p:sldIdLst>
    <p:sldId id="256" r:id="rId2"/>
    <p:sldId id="319" r:id="rId3"/>
    <p:sldId id="320" r:id="rId4"/>
    <p:sldId id="325" r:id="rId5"/>
    <p:sldId id="321" r:id="rId6"/>
    <p:sldId id="322" r:id="rId7"/>
    <p:sldId id="323" r:id="rId8"/>
    <p:sldId id="324" r:id="rId9"/>
    <p:sldId id="326" r:id="rId10"/>
    <p:sldId id="327" r:id="rId11"/>
    <p:sldId id="328" r:id="rId12"/>
    <p:sldId id="329" r:id="rId13"/>
    <p:sldId id="314" r:id="rId14"/>
    <p:sldId id="330" r:id="rId15"/>
    <p:sldId id="331" r:id="rId16"/>
    <p:sldId id="332" r:id="rId17"/>
    <p:sldId id="333" r:id="rId18"/>
    <p:sldId id="334" r:id="rId19"/>
    <p:sldId id="315" r:id="rId20"/>
    <p:sldId id="316" r:id="rId21"/>
    <p:sldId id="317" r:id="rId22"/>
    <p:sldId id="318" r:id="rId23"/>
    <p:sldId id="341" r:id="rId24"/>
    <p:sldId id="335" r:id="rId25"/>
    <p:sldId id="336" r:id="rId26"/>
    <p:sldId id="338" r:id="rId27"/>
    <p:sldId id="337" r:id="rId28"/>
    <p:sldId id="294" r:id="rId29"/>
    <p:sldId id="297" r:id="rId30"/>
    <p:sldId id="342" r:id="rId31"/>
    <p:sldId id="298" r:id="rId32"/>
    <p:sldId id="299" r:id="rId33"/>
    <p:sldId id="300" r:id="rId34"/>
    <p:sldId id="301" r:id="rId35"/>
    <p:sldId id="276" r:id="rId36"/>
    <p:sldId id="277" r:id="rId37"/>
    <p:sldId id="278" r:id="rId38"/>
    <p:sldId id="263" r:id="rId39"/>
    <p:sldId id="273" r:id="rId40"/>
    <p:sldId id="267" r:id="rId41"/>
    <p:sldId id="272" r:id="rId42"/>
    <p:sldId id="264" r:id="rId43"/>
    <p:sldId id="302" r:id="rId44"/>
    <p:sldId id="279" r:id="rId45"/>
    <p:sldId id="305" r:id="rId46"/>
    <p:sldId id="281" r:id="rId47"/>
    <p:sldId id="303" r:id="rId48"/>
    <p:sldId id="280" r:id="rId49"/>
    <p:sldId id="287" r:id="rId50"/>
    <p:sldId id="304" r:id="rId51"/>
    <p:sldId id="312" r:id="rId52"/>
    <p:sldId id="313" r:id="rId53"/>
    <p:sldId id="290" r:id="rId54"/>
    <p:sldId id="307" r:id="rId55"/>
    <p:sldId id="308" r:id="rId56"/>
    <p:sldId id="289" r:id="rId57"/>
    <p:sldId id="350" r:id="rId58"/>
    <p:sldId id="351" r:id="rId59"/>
    <p:sldId id="283" r:id="rId60"/>
    <p:sldId id="344" r:id="rId61"/>
    <p:sldId id="345" r:id="rId62"/>
    <p:sldId id="346" r:id="rId63"/>
    <p:sldId id="347" r:id="rId64"/>
    <p:sldId id="348" r:id="rId65"/>
    <p:sldId id="349" r:id="rId66"/>
    <p:sldId id="339" r:id="rId67"/>
    <p:sldId id="340" r:id="rId68"/>
    <p:sldId id="286" r:id="rId69"/>
    <p:sldId id="309" r:id="rId70"/>
    <p:sldId id="288" r:id="rId71"/>
    <p:sldId id="270" r:id="rId72"/>
    <p:sldId id="271" r:id="rId73"/>
    <p:sldId id="274" r:id="rId74"/>
    <p:sldId id="311" r:id="rId75"/>
    <p:sldId id="257" r:id="rId76"/>
    <p:sldId id="258" r:id="rId77"/>
    <p:sldId id="343" r:id="rId78"/>
    <p:sldId id="310" r:id="rId79"/>
    <p:sldId id="259" r:id="rId80"/>
    <p:sldId id="260" r:id="rId81"/>
    <p:sldId id="261" r:id="rId8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showGuides="1">
      <p:cViewPr varScale="1">
        <p:scale>
          <a:sx n="100" d="100"/>
          <a:sy n="100" d="100"/>
        </p:scale>
        <p:origin x="-1024" y="-104"/>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20416"/>
    </p:cViewPr>
  </p:sorter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notesMaster" Target="notesMasters/notesMaster1.xml"/><Relationship Id="rId84" Type="http://schemas.openxmlformats.org/officeDocument/2006/relationships/printerSettings" Target="printerSettings/printerSettings1.bin"/><Relationship Id="rId85" Type="http://schemas.openxmlformats.org/officeDocument/2006/relationships/presProps" Target="presProps.xml"/><Relationship Id="rId86" Type="http://schemas.openxmlformats.org/officeDocument/2006/relationships/viewProps" Target="viewProps.xml"/><Relationship Id="rId87" Type="http://schemas.openxmlformats.org/officeDocument/2006/relationships/theme" Target="theme/theme1.xml"/><Relationship Id="rId8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070E1D-2540-4D46-9046-883D5B51C56A}" type="datetimeFigureOut">
              <a:rPr lang="en-US" smtClean="0"/>
              <a:t>8/17/15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EDE4A6-DA1D-204D-9880-89C3DF42FF7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normAutofit/>
          </a:bodyPr>
          <a:lstStyle/>
          <a:p>
            <a:endParaRPr/>
          </a:p>
          <a:p>
            <a:r>
              <a:rPr b="1" i="0"/>
              <a:t>Figure 1. Study design.</a:t>
            </a:r>
            <a:r>
              <a:t/>
            </a:r>
            <a:br/>
            <a:r>
              <a:rPr b="0" i="0"/>
              <a:t>Sequencing batches as inferred based on the sequence identifiers of the RNA-Seq reads. </a:t>
            </a:r>
          </a:p>
          <a:p>
            <a:r>
              <a:rPr b="1" i="0"/>
              <a:t>How to cite:</a:t>
            </a:r>
            <a:r>
              <a:rPr b="0" i="0"/>
              <a:t> Gilad Y and Mizrahi-Man O 2015 A reanalysis of mouse ENCODE comparative gene expression data [v1; ref status: awaiting peer review, http://f1000r.es/5ez] </a:t>
            </a:r>
            <a:r>
              <a:rPr b="0" i="1"/>
              <a:t>F1000Research</a:t>
            </a:r>
            <a:r>
              <a:rPr b="0" i="0"/>
              <a:t> 2015, </a:t>
            </a:r>
            <a:r>
              <a:rPr b="1" i="0"/>
              <a:t>4</a:t>
            </a:r>
            <a:r>
              <a:rPr b="0" i="0"/>
              <a:t>:121 (doi: 10.12688/f1000research.6536.1)</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normAutofit/>
          </a:bodyPr>
          <a:lstStyle/>
          <a:p>
            <a:endParaRPr/>
          </a:p>
          <a:p>
            <a:r>
              <a:rPr b="1" i="0"/>
              <a:t>Figure 1. Study design.</a:t>
            </a:r>
            <a:r>
              <a:t/>
            </a:r>
            <a:br/>
            <a:r>
              <a:rPr b="0" i="0"/>
              <a:t>Sequencing batches as inferred based on the sequence identifiers of the RNA-Seq reads. </a:t>
            </a:r>
          </a:p>
          <a:p>
            <a:r>
              <a:rPr b="1" i="0"/>
              <a:t>How to cite:</a:t>
            </a:r>
            <a:r>
              <a:rPr b="0" i="0"/>
              <a:t> Gilad Y and Mizrahi-Man O 2015 A reanalysis of mouse ENCODE comparative gene expression data [v1; ref status: awaiting peer review, http://f1000r.es/5ez] </a:t>
            </a:r>
            <a:r>
              <a:rPr b="0" i="1"/>
              <a:t>F1000Research</a:t>
            </a:r>
            <a:r>
              <a:rPr b="0" i="0"/>
              <a:t> 2015, </a:t>
            </a:r>
            <a:r>
              <a:rPr b="1" i="0"/>
              <a:t>4</a:t>
            </a:r>
            <a:r>
              <a:rPr b="0" i="0"/>
              <a:t>:121 (doi: 10.12688/f1000research.6536.1)</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FDB1E7-206F-F64A-8248-5241B6D27C54}" type="datetimeFigureOut">
              <a:rPr lang="en-US" smtClean="0"/>
              <a:pPr/>
              <a:t>8/17/15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7A3872-FB5C-3B4F-8DD2-80046BDACA4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FDB1E7-206F-F64A-8248-5241B6D27C54}" type="datetimeFigureOut">
              <a:rPr lang="en-US" smtClean="0"/>
              <a:pPr/>
              <a:t>8/17/15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7A3872-FB5C-3B4F-8DD2-80046BDACA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FDB1E7-206F-F64A-8248-5241B6D27C54}" type="datetimeFigureOut">
              <a:rPr lang="en-US" smtClean="0"/>
              <a:pPr/>
              <a:t>8/17/15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7A3872-FB5C-3B4F-8DD2-80046BDACA4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name="1_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FDB1E7-206F-F64A-8248-5241B6D27C54}" type="datetimeFigureOut">
              <a:rPr lang="en-US" smtClean="0"/>
              <a:pPr/>
              <a:t>8/17/15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7A3872-FB5C-3B4F-8DD2-80046BDACA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FDB1E7-206F-F64A-8248-5241B6D27C54}" type="datetimeFigureOut">
              <a:rPr lang="en-US" smtClean="0"/>
              <a:pPr/>
              <a:t>8/17/15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7A3872-FB5C-3B4F-8DD2-80046BDACA4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FDB1E7-206F-F64A-8248-5241B6D27C54}" type="datetimeFigureOut">
              <a:rPr lang="en-US" smtClean="0"/>
              <a:pPr/>
              <a:t>8/17/15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7A3872-FB5C-3B4F-8DD2-80046BDACA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FDB1E7-206F-F64A-8248-5241B6D27C54}" type="datetimeFigureOut">
              <a:rPr lang="en-US" smtClean="0"/>
              <a:pPr/>
              <a:t>8/17/15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7A3872-FB5C-3B4F-8DD2-80046BDACA4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FDB1E7-206F-F64A-8248-5241B6D27C54}" type="datetimeFigureOut">
              <a:rPr lang="en-US" smtClean="0"/>
              <a:pPr/>
              <a:t>8/17/15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7A3872-FB5C-3B4F-8DD2-80046BDACA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FDB1E7-206F-F64A-8248-5241B6D27C54}" type="datetimeFigureOut">
              <a:rPr lang="en-US" smtClean="0"/>
              <a:pPr/>
              <a:t>8/17/15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7A3872-FB5C-3B4F-8DD2-80046BDACA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FDB1E7-206F-F64A-8248-5241B6D27C54}" type="datetimeFigureOut">
              <a:rPr lang="en-US" smtClean="0"/>
              <a:pPr/>
              <a:t>8/17/15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7A3872-FB5C-3B4F-8DD2-80046BDACA4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FDB1E7-206F-F64A-8248-5241B6D27C54}" type="datetimeFigureOut">
              <a:rPr lang="en-US" smtClean="0"/>
              <a:pPr/>
              <a:t>8/17/15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7A3872-FB5C-3B4F-8DD2-80046BDACA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FDB1E7-206F-F64A-8248-5241B6D27C54}" type="datetimeFigureOut">
              <a:rPr lang="en-US" smtClean="0"/>
              <a:pPr/>
              <a:t>8/17/15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7A3872-FB5C-3B4F-8DD2-80046BDACA4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 Id="rId3" Type="http://schemas.openxmlformats.org/officeDocument/2006/relationships/image" Target="../media/image5.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7.gif"/><Relationship Id="rId4" Type="http://schemas.openxmlformats.org/officeDocument/2006/relationships/image" Target="../media/image8.png"/><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hyperlink" Target="http://dx.doi.org/10.6084/m9.figshare.679993" TargetMode="External"/><Relationship Id="rId4" Type="http://schemas.openxmlformats.org/officeDocument/2006/relationships/hyperlink" Target="http://arxiv.org/abs/1304.5952" TargetMode="External"/><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tif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tif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tif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tif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tif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tif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tif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tif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tif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qanswers.com/forums/showpost.php?p=102911&amp;postcount=60" TargetMode="External"/><Relationship Id="rId3" Type="http://schemas.openxmlformats.org/officeDocument/2006/relationships/hyperlink" Target="http://gettinggeneticsdone.blogspot.com/2012/09/deseq-vs-edger-comparison.html" TargetMode="External"/></Relationships>
</file>

<file path=ppt/slides/_rels/slide76.xml.rels><?xml version="1.0" encoding="UTF-8" standalone="yes"?>
<Relationships xmlns="http://schemas.openxmlformats.org/package/2006/relationships"><Relationship Id="rId3" Type="http://schemas.openxmlformats.org/officeDocument/2006/relationships/hyperlink" Target="http://seqanswers.com/forums/showthread.php?t=17662" TargetMode="External"/><Relationship Id="rId4" Type="http://schemas.openxmlformats.org/officeDocument/2006/relationships/hyperlink" Target="http://seqanswers.com/forums/showthread.php?t=21020" TargetMode="External"/><Relationship Id="rId5" Type="http://schemas.openxmlformats.org/officeDocument/2006/relationships/hyperlink" Target="http://seqanswers.com/forums/showthread.php?t=21708" TargetMode="External"/><Relationship Id="rId6" Type="http://schemas.openxmlformats.org/officeDocument/2006/relationships/hyperlink" Target="http://www.biostars.org/p/6317/" TargetMode="External"/><Relationship Id="rId1" Type="http://schemas.openxmlformats.org/officeDocument/2006/relationships/slideLayout" Target="../slideLayouts/slideLayout2.xml"/><Relationship Id="rId2" Type="http://schemas.openxmlformats.org/officeDocument/2006/relationships/hyperlink" Target="http://seqanswers.com/forums/showthread.php?t=20702"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www.cbil.upenn.edu/BEERS/" TargetMode="External"/><Relationship Id="rId4" Type="http://schemas.openxmlformats.org/officeDocument/2006/relationships/hyperlink" Target="http://bioconductor.org/packages/release/bioc/html/DEXSeq.html" TargetMode="External"/><Relationship Id="rId1" Type="http://schemas.openxmlformats.org/officeDocument/2006/relationships/slideLayout" Target="../slideLayouts/slideLayout2.xml"/><Relationship Id="rId2" Type="http://schemas.openxmlformats.org/officeDocument/2006/relationships/hyperlink" Target="http://bio.math.berkeley.edu/eXpress/overview.html" TargetMode="External"/></Relationships>
</file>

<file path=ppt/slides/_rels/slide81.xml.rels><?xml version="1.0" encoding="UTF-8" standalone="yes"?>
<Relationships xmlns="http://schemas.openxmlformats.org/package/2006/relationships"><Relationship Id="rId3" Type="http://schemas.openxmlformats.org/officeDocument/2006/relationships/hyperlink" Target="http://jura.wi.mit.edu/bio/education/hot_topics/RNAseq/RNAseqDE_Dec2011.pdf" TargetMode="External"/><Relationship Id="rId4" Type="http://schemas.openxmlformats.org/officeDocument/2006/relationships/hyperlink" Target="http://www.bioconductor.org/help/workflows/rnaseqGene/" TargetMode="External"/><Relationship Id="rId1" Type="http://schemas.openxmlformats.org/officeDocument/2006/relationships/slideLayout" Target="../slideLayouts/slideLayout2.xml"/><Relationship Id="rId2" Type="http://schemas.openxmlformats.org/officeDocument/2006/relationships/hyperlink" Target="http://jura.wi.mit.edu/bio/education/hot_topics/QC_HTP/QC_HTP.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General considerations for RNA-</a:t>
            </a:r>
            <a:r>
              <a:rPr lang="en-US" dirty="0" err="1" smtClean="0"/>
              <a:t>seq</a:t>
            </a:r>
            <a:r>
              <a:rPr lang="en-US" dirty="0" smtClean="0"/>
              <a:t> quantification for differential expression</a:t>
            </a:r>
            <a:br>
              <a:rPr lang="en-US" dirty="0" smtClean="0"/>
            </a:br>
            <a:r>
              <a:rPr lang="en-US" dirty="0" smtClean="0"/>
              <a:t/>
            </a:r>
            <a:br>
              <a:rPr lang="en-US" dirty="0" smtClean="0"/>
            </a:br>
            <a:r>
              <a:rPr lang="en-US" dirty="0" smtClean="0"/>
              <a:t>or how to count.</a:t>
            </a:r>
            <a:endParaRPr lang="en-US" dirty="0"/>
          </a:p>
        </p:txBody>
      </p:sp>
      <p:sp>
        <p:nvSpPr>
          <p:cNvPr id="4" name="TextBox 3"/>
          <p:cNvSpPr txBox="1"/>
          <p:nvPr/>
        </p:nvSpPr>
        <p:spPr>
          <a:xfrm>
            <a:off x="7676681" y="6211669"/>
            <a:ext cx="1467319" cy="646331"/>
          </a:xfrm>
          <a:prstGeom prst="rect">
            <a:avLst/>
          </a:prstGeom>
          <a:noFill/>
        </p:spPr>
        <p:txBody>
          <a:bodyPr wrap="none" rtlCol="0">
            <a:spAutoFit/>
          </a:bodyPr>
          <a:lstStyle/>
          <a:p>
            <a:r>
              <a:rPr lang="en-US" dirty="0" smtClean="0"/>
              <a:t>Ian Dworkin</a:t>
            </a:r>
          </a:p>
          <a:p>
            <a:r>
              <a:rPr lang="en-US" dirty="0" smtClean="0"/>
              <a:t>@</a:t>
            </a:r>
            <a:r>
              <a:rPr lang="en-US" dirty="0" err="1" smtClean="0"/>
              <a:t>IanDworkin</a:t>
            </a:r>
            <a:endParaRPr lang="en-US" dirty="0" smtClean="0"/>
          </a:p>
        </p:txBody>
      </p:sp>
      <p:sp>
        <p:nvSpPr>
          <p:cNvPr id="6" name="TextBox 5"/>
          <p:cNvSpPr txBox="1"/>
          <p:nvPr/>
        </p:nvSpPr>
        <p:spPr>
          <a:xfrm>
            <a:off x="0" y="6488668"/>
            <a:ext cx="2638913" cy="369332"/>
          </a:xfrm>
          <a:prstGeom prst="rect">
            <a:avLst/>
          </a:prstGeom>
          <a:noFill/>
        </p:spPr>
        <p:txBody>
          <a:bodyPr wrap="none" rtlCol="0">
            <a:spAutoFit/>
          </a:bodyPr>
          <a:lstStyle/>
          <a:p>
            <a:r>
              <a:rPr lang="en-US" dirty="0" smtClean="0"/>
              <a:t>Monday, August 17</a:t>
            </a:r>
            <a:r>
              <a:rPr lang="en-US" baseline="30000" dirty="0" smtClean="0"/>
              <a:t>th</a:t>
            </a:r>
            <a:r>
              <a:rPr lang="en-US" dirty="0" smtClean="0"/>
              <a:t> 2015</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Designing your experiment before you start.</a:t>
            </a:r>
            <a:endParaRPr lang="en-US" dirty="0"/>
          </a:p>
        </p:txBody>
      </p:sp>
      <p:sp>
        <p:nvSpPr>
          <p:cNvPr id="3" name="TextBox 2"/>
          <p:cNvSpPr txBox="1"/>
          <p:nvPr/>
        </p:nvSpPr>
        <p:spPr>
          <a:xfrm>
            <a:off x="377021" y="2113207"/>
            <a:ext cx="1589610" cy="2308324"/>
          </a:xfrm>
          <a:prstGeom prst="rect">
            <a:avLst/>
          </a:prstGeom>
          <a:noFill/>
        </p:spPr>
        <p:txBody>
          <a:bodyPr wrap="none" rtlCol="0">
            <a:spAutoFit/>
          </a:bodyPr>
          <a:lstStyle/>
          <a:p>
            <a:r>
              <a:rPr lang="en-US" dirty="0" smtClean="0"/>
              <a:t>Sampling</a:t>
            </a:r>
          </a:p>
          <a:p>
            <a:endParaRPr lang="en-US" dirty="0" smtClean="0"/>
          </a:p>
          <a:p>
            <a:r>
              <a:rPr lang="en-US" dirty="0" smtClean="0"/>
              <a:t>Replication</a:t>
            </a:r>
          </a:p>
          <a:p>
            <a:endParaRPr lang="en-US" dirty="0" smtClean="0"/>
          </a:p>
          <a:p>
            <a:r>
              <a:rPr lang="en-US" dirty="0" smtClean="0"/>
              <a:t>Blocking</a:t>
            </a:r>
          </a:p>
          <a:p>
            <a:endParaRPr lang="en-US" dirty="0" smtClean="0"/>
          </a:p>
          <a:p>
            <a:r>
              <a:rPr lang="en-US" dirty="0" smtClean="0"/>
              <a:t>Randomization</a:t>
            </a:r>
          </a:p>
          <a:p>
            <a:endParaRPr lang="en-US" dirty="0"/>
          </a:p>
        </p:txBody>
      </p:sp>
      <p:sp>
        <p:nvSpPr>
          <p:cNvPr id="4" name="TextBox 3"/>
          <p:cNvSpPr txBox="1"/>
          <p:nvPr/>
        </p:nvSpPr>
        <p:spPr>
          <a:xfrm>
            <a:off x="2395931" y="2351314"/>
            <a:ext cx="5935269" cy="2677656"/>
          </a:xfrm>
          <a:prstGeom prst="rect">
            <a:avLst/>
          </a:prstGeom>
          <a:noFill/>
        </p:spPr>
        <p:txBody>
          <a:bodyPr wrap="square" rtlCol="0">
            <a:spAutoFit/>
          </a:bodyPr>
          <a:lstStyle/>
          <a:p>
            <a:r>
              <a:rPr lang="en-US" sz="2800" dirty="0" smtClean="0"/>
              <a:t>Over all we are going to be thinking about how  to </a:t>
            </a:r>
            <a:r>
              <a:rPr lang="en-US" sz="2800" b="1" dirty="0" smtClean="0"/>
              <a:t>avoid Confounding </a:t>
            </a:r>
            <a:r>
              <a:rPr lang="en-US" sz="2800" dirty="0" smtClean="0"/>
              <a:t>sources of variation in the data.</a:t>
            </a:r>
          </a:p>
          <a:p>
            <a:endParaRPr lang="en-US" sz="2800" dirty="0" smtClean="0"/>
          </a:p>
          <a:p>
            <a:r>
              <a:rPr lang="en-US" sz="2800" dirty="0" smtClean="0"/>
              <a:t>All of these are larger topics that are part of </a:t>
            </a:r>
            <a:r>
              <a:rPr lang="en-US" sz="2800" b="1" dirty="0" smtClean="0"/>
              <a:t>Experimental Design</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a:t>
            </a:r>
            <a:endParaRPr lang="en-US" dirty="0"/>
          </a:p>
        </p:txBody>
      </p:sp>
      <p:sp>
        <p:nvSpPr>
          <p:cNvPr id="3" name="TextBox 2"/>
          <p:cNvSpPr txBox="1"/>
          <p:nvPr/>
        </p:nvSpPr>
        <p:spPr>
          <a:xfrm>
            <a:off x="377021" y="2113207"/>
            <a:ext cx="1589610" cy="2308324"/>
          </a:xfrm>
          <a:prstGeom prst="rect">
            <a:avLst/>
          </a:prstGeom>
          <a:noFill/>
        </p:spPr>
        <p:txBody>
          <a:bodyPr wrap="none" rtlCol="0">
            <a:spAutoFit/>
          </a:bodyPr>
          <a:lstStyle/>
          <a:p>
            <a:r>
              <a:rPr lang="en-US" b="1" dirty="0" smtClean="0"/>
              <a:t>Sampling</a:t>
            </a:r>
          </a:p>
          <a:p>
            <a:endParaRPr lang="en-US" dirty="0" smtClean="0"/>
          </a:p>
          <a:p>
            <a:r>
              <a:rPr lang="en-US" dirty="0" smtClean="0"/>
              <a:t>Replication</a:t>
            </a:r>
          </a:p>
          <a:p>
            <a:endParaRPr lang="en-US" dirty="0" smtClean="0"/>
          </a:p>
          <a:p>
            <a:r>
              <a:rPr lang="en-US" dirty="0" smtClean="0"/>
              <a:t>Blocking</a:t>
            </a:r>
          </a:p>
          <a:p>
            <a:endParaRPr lang="en-US" dirty="0" smtClean="0"/>
          </a:p>
          <a:p>
            <a:r>
              <a:rPr lang="en-US" dirty="0" smtClean="0"/>
              <a:t>Randomization</a:t>
            </a:r>
          </a:p>
          <a:p>
            <a:endParaRPr lang="en-US" dirty="0"/>
          </a:p>
        </p:txBody>
      </p:sp>
      <p:sp>
        <p:nvSpPr>
          <p:cNvPr id="4" name="TextBox 3"/>
          <p:cNvSpPr txBox="1"/>
          <p:nvPr/>
        </p:nvSpPr>
        <p:spPr>
          <a:xfrm>
            <a:off x="2162910" y="1417638"/>
            <a:ext cx="6726849" cy="6124754"/>
          </a:xfrm>
          <a:prstGeom prst="rect">
            <a:avLst/>
          </a:prstGeom>
          <a:noFill/>
        </p:spPr>
        <p:txBody>
          <a:bodyPr wrap="square" rtlCol="0">
            <a:spAutoFit/>
          </a:bodyPr>
          <a:lstStyle/>
          <a:p>
            <a:r>
              <a:rPr lang="en-US" sz="2800" dirty="0" smtClean="0"/>
              <a:t>Sampling design is all about making sure that when you “pick” (sample) observations, you do so in a </a:t>
            </a:r>
            <a:r>
              <a:rPr lang="en-US" sz="2800" b="1" dirty="0" smtClean="0"/>
              <a:t>random</a:t>
            </a:r>
            <a:r>
              <a:rPr lang="en-US" sz="2800" dirty="0" smtClean="0"/>
              <a:t> and </a:t>
            </a:r>
            <a:r>
              <a:rPr lang="en-US" sz="2800" b="1" dirty="0" smtClean="0"/>
              <a:t>unbiased</a:t>
            </a:r>
            <a:r>
              <a:rPr lang="en-US" sz="2800" dirty="0" smtClean="0"/>
              <a:t> manner. </a:t>
            </a:r>
          </a:p>
          <a:p>
            <a:endParaRPr lang="en-US" sz="2800" dirty="0" smtClean="0"/>
          </a:p>
          <a:p>
            <a:r>
              <a:rPr lang="en-US" sz="2800" dirty="0" smtClean="0"/>
              <a:t>Proper sampling aims to control for unknown sources of variation that influence the outcome of your experiments.</a:t>
            </a:r>
          </a:p>
          <a:p>
            <a:endParaRPr lang="en-US" sz="2800" dirty="0" smtClean="0"/>
          </a:p>
          <a:p>
            <a:r>
              <a:rPr lang="en-US" sz="2800" dirty="0" smtClean="0"/>
              <a:t>This seems reasonable, and often intuitive to most experimental biologists, but it can be very insidious.</a:t>
            </a:r>
          </a:p>
          <a:p>
            <a:r>
              <a:rPr lang="en-US" sz="2800" dirty="0" smtClean="0"/>
              <a:t>Whiteboard…</a:t>
            </a:r>
          </a:p>
          <a:p>
            <a:endParaRPr lang="en-US" sz="2800" dirty="0"/>
          </a:p>
          <a:p>
            <a:endParaRPr lang="en-US"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a:t>
            </a:r>
            <a:endParaRPr lang="en-US" dirty="0"/>
          </a:p>
        </p:txBody>
      </p:sp>
      <p:sp>
        <p:nvSpPr>
          <p:cNvPr id="3" name="TextBox 2"/>
          <p:cNvSpPr txBox="1"/>
          <p:nvPr/>
        </p:nvSpPr>
        <p:spPr>
          <a:xfrm>
            <a:off x="377021" y="2113207"/>
            <a:ext cx="1589610" cy="2308324"/>
          </a:xfrm>
          <a:prstGeom prst="rect">
            <a:avLst/>
          </a:prstGeom>
          <a:noFill/>
        </p:spPr>
        <p:txBody>
          <a:bodyPr wrap="none" rtlCol="0">
            <a:spAutoFit/>
          </a:bodyPr>
          <a:lstStyle/>
          <a:p>
            <a:r>
              <a:rPr lang="en-US" b="1" dirty="0" smtClean="0"/>
              <a:t>Sampling</a:t>
            </a:r>
          </a:p>
          <a:p>
            <a:endParaRPr lang="en-US" dirty="0" smtClean="0"/>
          </a:p>
          <a:p>
            <a:r>
              <a:rPr lang="en-US" dirty="0" smtClean="0"/>
              <a:t>Replication</a:t>
            </a:r>
          </a:p>
          <a:p>
            <a:endParaRPr lang="en-US" dirty="0" smtClean="0"/>
          </a:p>
          <a:p>
            <a:r>
              <a:rPr lang="en-US" dirty="0" smtClean="0"/>
              <a:t>Blocking</a:t>
            </a:r>
          </a:p>
          <a:p>
            <a:endParaRPr lang="en-US" dirty="0" smtClean="0"/>
          </a:p>
          <a:p>
            <a:r>
              <a:rPr lang="en-US" dirty="0" smtClean="0"/>
              <a:t>Randomization</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Biological replicates Not technical ones.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is </a:t>
            </a:r>
            <a:r>
              <a:rPr lang="en-US" dirty="0" smtClean="0"/>
              <a:t>little purpose in using technical </a:t>
            </a:r>
            <a:r>
              <a:rPr lang="en-US" dirty="0" smtClean="0"/>
              <a:t>replication (i.e. same sample, multiple library preps) </a:t>
            </a:r>
            <a:r>
              <a:rPr lang="en-US" dirty="0" smtClean="0"/>
              <a:t>from a given biological sample UNLESS part of your question revolves around it.</a:t>
            </a:r>
          </a:p>
          <a:p>
            <a:endParaRPr lang="en-US" dirty="0" smtClean="0"/>
          </a:p>
          <a:p>
            <a:r>
              <a:rPr lang="en-US" dirty="0" smtClean="0"/>
              <a:t>Focus on biological variability. While you are confounding some sources of technical and biological variability, we already know a lot about the former, and little about the </a:t>
            </a:r>
            <a:r>
              <a:rPr lang="en-US" dirty="0" smtClean="0"/>
              <a:t>latter (in particular for your system).</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eplication</a:t>
            </a:r>
            <a:endParaRPr lang="en-US" dirty="0"/>
          </a:p>
        </p:txBody>
      </p:sp>
      <p:sp>
        <p:nvSpPr>
          <p:cNvPr id="3" name="TextBox 2"/>
          <p:cNvSpPr txBox="1"/>
          <p:nvPr/>
        </p:nvSpPr>
        <p:spPr>
          <a:xfrm>
            <a:off x="377021" y="2113207"/>
            <a:ext cx="1589610" cy="2308324"/>
          </a:xfrm>
          <a:prstGeom prst="rect">
            <a:avLst/>
          </a:prstGeom>
          <a:noFill/>
        </p:spPr>
        <p:txBody>
          <a:bodyPr wrap="none" rtlCol="0">
            <a:spAutoFit/>
          </a:bodyPr>
          <a:lstStyle/>
          <a:p>
            <a:r>
              <a:rPr lang="en-US" dirty="0" smtClean="0"/>
              <a:t>Sampling</a:t>
            </a:r>
          </a:p>
          <a:p>
            <a:endParaRPr lang="en-US" dirty="0" smtClean="0"/>
          </a:p>
          <a:p>
            <a:r>
              <a:rPr lang="en-US" dirty="0" smtClean="0"/>
              <a:t>R</a:t>
            </a:r>
            <a:r>
              <a:rPr lang="en-US" b="1" dirty="0" smtClean="0"/>
              <a:t>eplication</a:t>
            </a:r>
          </a:p>
          <a:p>
            <a:endParaRPr lang="en-US" dirty="0" smtClean="0"/>
          </a:p>
          <a:p>
            <a:r>
              <a:rPr lang="en-US" dirty="0" smtClean="0"/>
              <a:t>Blocking</a:t>
            </a:r>
          </a:p>
          <a:p>
            <a:endParaRPr lang="en-US" dirty="0" smtClean="0"/>
          </a:p>
          <a:p>
            <a:r>
              <a:rPr lang="en-US" dirty="0" smtClean="0"/>
              <a:t>Randomization</a:t>
            </a:r>
          </a:p>
          <a:p>
            <a:endParaRPr lang="en-US" dirty="0"/>
          </a:p>
        </p:txBody>
      </p:sp>
      <p:sp>
        <p:nvSpPr>
          <p:cNvPr id="8" name="TextBox 7"/>
          <p:cNvSpPr txBox="1"/>
          <p:nvPr/>
        </p:nvSpPr>
        <p:spPr>
          <a:xfrm>
            <a:off x="2738363" y="1627070"/>
            <a:ext cx="6302852" cy="3970318"/>
          </a:xfrm>
          <a:prstGeom prst="rect">
            <a:avLst/>
          </a:prstGeom>
          <a:noFill/>
        </p:spPr>
        <p:txBody>
          <a:bodyPr wrap="square" rtlCol="0">
            <a:spAutoFit/>
          </a:bodyPr>
          <a:lstStyle/>
          <a:p>
            <a:r>
              <a:rPr lang="en-US" dirty="0" smtClean="0"/>
              <a:t>Imagine you have an experiment with one factor (sex), with two treatment levels ( males and females).</a:t>
            </a:r>
          </a:p>
          <a:p>
            <a:endParaRPr lang="en-US" dirty="0" smtClean="0"/>
          </a:p>
          <a:p>
            <a:r>
              <a:rPr lang="en-US" dirty="0" smtClean="0"/>
              <a:t>You want to look for sex specific differences in the brains of your critters based on transcriptional profiling, so you decide to use RNA-</a:t>
            </a:r>
            <a:r>
              <a:rPr lang="en-US" dirty="0" err="1" smtClean="0"/>
              <a:t>seq</a:t>
            </a:r>
            <a:r>
              <a:rPr lang="en-US" dirty="0" smtClean="0"/>
              <a:t>.</a:t>
            </a:r>
          </a:p>
          <a:p>
            <a:endParaRPr lang="en-US" dirty="0" smtClean="0"/>
          </a:p>
          <a:p>
            <a:r>
              <a:rPr lang="en-US" dirty="0" smtClean="0"/>
              <a:t>Perhaps you have a limited budget so you decide to run one sample of male brains, and one sample of female brains, each in one lane of a flow cell.</a:t>
            </a:r>
          </a:p>
          <a:p>
            <a:endParaRPr lang="en-US" dirty="0" smtClean="0"/>
          </a:p>
          <a:p>
            <a:r>
              <a:rPr lang="en-US" dirty="0" smtClean="0"/>
              <a:t> What (useful) information can you get out of this?</a:t>
            </a:r>
          </a:p>
          <a:p>
            <a:endParaRPr lang="en-US" dirty="0" smtClean="0"/>
          </a:p>
          <a:p>
            <a:r>
              <a:rPr lang="en-US" dirty="0" smtClean="0"/>
              <a:t> Not much (but there may be some).  Why?</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eplication</a:t>
            </a:r>
            <a:endParaRPr lang="en-US" dirty="0"/>
          </a:p>
        </p:txBody>
      </p:sp>
      <p:sp>
        <p:nvSpPr>
          <p:cNvPr id="3" name="TextBox 2"/>
          <p:cNvSpPr txBox="1"/>
          <p:nvPr/>
        </p:nvSpPr>
        <p:spPr>
          <a:xfrm>
            <a:off x="377021" y="2113207"/>
            <a:ext cx="1589610" cy="2308324"/>
          </a:xfrm>
          <a:prstGeom prst="rect">
            <a:avLst/>
          </a:prstGeom>
          <a:noFill/>
        </p:spPr>
        <p:txBody>
          <a:bodyPr wrap="none" rtlCol="0">
            <a:spAutoFit/>
          </a:bodyPr>
          <a:lstStyle/>
          <a:p>
            <a:r>
              <a:rPr lang="en-US" dirty="0" smtClean="0"/>
              <a:t>Sampling</a:t>
            </a:r>
          </a:p>
          <a:p>
            <a:endParaRPr lang="en-US" dirty="0" smtClean="0"/>
          </a:p>
          <a:p>
            <a:r>
              <a:rPr lang="en-US" dirty="0" smtClean="0"/>
              <a:t>R</a:t>
            </a:r>
            <a:r>
              <a:rPr lang="en-US" b="1" dirty="0" smtClean="0"/>
              <a:t>eplication</a:t>
            </a:r>
          </a:p>
          <a:p>
            <a:endParaRPr lang="en-US" dirty="0" smtClean="0"/>
          </a:p>
          <a:p>
            <a:r>
              <a:rPr lang="en-US" dirty="0" smtClean="0"/>
              <a:t>Blocking</a:t>
            </a:r>
          </a:p>
          <a:p>
            <a:endParaRPr lang="en-US" dirty="0" smtClean="0"/>
          </a:p>
          <a:p>
            <a:r>
              <a:rPr lang="en-US" dirty="0" smtClean="0"/>
              <a:t>Randomization</a:t>
            </a:r>
          </a:p>
          <a:p>
            <a:endParaRPr lang="en-US" dirty="0"/>
          </a:p>
        </p:txBody>
      </p:sp>
      <p:sp>
        <p:nvSpPr>
          <p:cNvPr id="8" name="TextBox 7"/>
          <p:cNvSpPr txBox="1"/>
          <p:nvPr/>
        </p:nvSpPr>
        <p:spPr>
          <a:xfrm>
            <a:off x="2738363" y="1627070"/>
            <a:ext cx="6302852" cy="3693319"/>
          </a:xfrm>
          <a:prstGeom prst="rect">
            <a:avLst/>
          </a:prstGeom>
          <a:noFill/>
        </p:spPr>
        <p:txBody>
          <a:bodyPr wrap="square" rtlCol="0">
            <a:spAutoFit/>
          </a:bodyPr>
          <a:lstStyle/>
          <a:p>
            <a:r>
              <a:rPr lang="en-US" dirty="0" smtClean="0"/>
              <a:t>Why?</a:t>
            </a:r>
          </a:p>
          <a:p>
            <a:endParaRPr lang="en-US" dirty="0" smtClean="0"/>
          </a:p>
          <a:p>
            <a:r>
              <a:rPr lang="en-US" dirty="0" smtClean="0"/>
              <a:t> No replication. How will you know if the differences you observe are due to differences in males and females, random (biological) differences between individuals, or technical variation due to RNA extraction, processing or running the samples on different lanes.</a:t>
            </a:r>
          </a:p>
          <a:p>
            <a:endParaRPr lang="en-US" dirty="0" smtClean="0"/>
          </a:p>
          <a:p>
            <a:endParaRPr lang="en-US" dirty="0" smtClean="0"/>
          </a:p>
          <a:p>
            <a:r>
              <a:rPr lang="en-US" dirty="0" smtClean="0"/>
              <a:t>All of these sources of variation are confounded,  and there are no particularly good ways of separating them out.</a:t>
            </a:r>
          </a:p>
          <a:p>
            <a:endParaRPr lang="en-US" dirty="0" smtClean="0"/>
          </a:p>
          <a:p>
            <a:r>
              <a:rPr lang="en-US" dirty="0" smtClean="0"/>
              <a:t> But there are lots of sources of variation, so how do we account for these?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eplication</a:t>
            </a:r>
            <a:endParaRPr lang="en-US" dirty="0"/>
          </a:p>
        </p:txBody>
      </p:sp>
      <p:sp>
        <p:nvSpPr>
          <p:cNvPr id="3" name="TextBox 2"/>
          <p:cNvSpPr txBox="1"/>
          <p:nvPr/>
        </p:nvSpPr>
        <p:spPr>
          <a:xfrm>
            <a:off x="377021" y="2113207"/>
            <a:ext cx="1589610" cy="2308324"/>
          </a:xfrm>
          <a:prstGeom prst="rect">
            <a:avLst/>
          </a:prstGeom>
          <a:noFill/>
        </p:spPr>
        <p:txBody>
          <a:bodyPr wrap="none" rtlCol="0">
            <a:spAutoFit/>
          </a:bodyPr>
          <a:lstStyle/>
          <a:p>
            <a:r>
              <a:rPr lang="en-US" dirty="0" smtClean="0"/>
              <a:t>Sampling</a:t>
            </a:r>
          </a:p>
          <a:p>
            <a:endParaRPr lang="en-US" dirty="0" smtClean="0"/>
          </a:p>
          <a:p>
            <a:r>
              <a:rPr lang="en-US" dirty="0" smtClean="0"/>
              <a:t>R</a:t>
            </a:r>
            <a:r>
              <a:rPr lang="en-US" b="1" dirty="0" smtClean="0"/>
              <a:t>eplication</a:t>
            </a:r>
          </a:p>
          <a:p>
            <a:endParaRPr lang="en-US" dirty="0" smtClean="0"/>
          </a:p>
          <a:p>
            <a:r>
              <a:rPr lang="en-US" dirty="0" smtClean="0"/>
              <a:t>Blocking</a:t>
            </a:r>
          </a:p>
          <a:p>
            <a:endParaRPr lang="en-US" dirty="0" smtClean="0"/>
          </a:p>
          <a:p>
            <a:r>
              <a:rPr lang="en-US" dirty="0" smtClean="0"/>
              <a:t>Randomization</a:t>
            </a:r>
          </a:p>
          <a:p>
            <a:endParaRPr lang="en-US" dirty="0"/>
          </a:p>
        </p:txBody>
      </p:sp>
      <p:sp>
        <p:nvSpPr>
          <p:cNvPr id="4" name="TextBox 3"/>
          <p:cNvSpPr txBox="1"/>
          <p:nvPr/>
        </p:nvSpPr>
        <p:spPr>
          <a:xfrm>
            <a:off x="2440715" y="1417638"/>
            <a:ext cx="6246085" cy="1477328"/>
          </a:xfrm>
          <a:prstGeom prst="rect">
            <a:avLst/>
          </a:prstGeom>
          <a:noFill/>
        </p:spPr>
        <p:txBody>
          <a:bodyPr wrap="square" rtlCol="0">
            <a:spAutoFit/>
          </a:bodyPr>
          <a:lstStyle/>
          <a:p>
            <a:r>
              <a:rPr lang="en-US" dirty="0" smtClean="0"/>
              <a:t>To date, several studies have suggested that “technical” replicates for RNA-</a:t>
            </a:r>
            <a:r>
              <a:rPr lang="en-US" dirty="0" err="1" smtClean="0"/>
              <a:t>seq</a:t>
            </a:r>
            <a:r>
              <a:rPr lang="en-US" dirty="0" smtClean="0"/>
              <a:t> show very little variation/ high correlation.</a:t>
            </a:r>
          </a:p>
          <a:p>
            <a:endParaRPr lang="en-US" dirty="0" smtClean="0"/>
          </a:p>
          <a:p>
            <a:endParaRPr lang="en-US" dirty="0" smtClean="0"/>
          </a:p>
          <a:p>
            <a:endParaRPr lang="en-US" dirty="0"/>
          </a:p>
        </p:txBody>
      </p:sp>
      <p:pic>
        <p:nvPicPr>
          <p:cNvPr id="5" name="Picture 4" descr="Mortazavi.jpg"/>
          <p:cNvPicPr>
            <a:picLocks noChangeAspect="1"/>
          </p:cNvPicPr>
          <p:nvPr/>
        </p:nvPicPr>
        <p:blipFill>
          <a:blip r:embed="rId2"/>
          <a:stretch>
            <a:fillRect/>
          </a:stretch>
        </p:blipFill>
        <p:spPr>
          <a:xfrm>
            <a:off x="2667073" y="2113207"/>
            <a:ext cx="3623225" cy="3006904"/>
          </a:xfrm>
          <a:prstGeom prst="rect">
            <a:avLst/>
          </a:prstGeom>
        </p:spPr>
      </p:pic>
      <p:sp>
        <p:nvSpPr>
          <p:cNvPr id="6" name="TextBox 5"/>
          <p:cNvSpPr txBox="1"/>
          <p:nvPr/>
        </p:nvSpPr>
        <p:spPr>
          <a:xfrm>
            <a:off x="6290298" y="4553811"/>
            <a:ext cx="2159566" cy="369332"/>
          </a:xfrm>
          <a:prstGeom prst="rect">
            <a:avLst/>
          </a:prstGeom>
          <a:noFill/>
        </p:spPr>
        <p:txBody>
          <a:bodyPr wrap="none" rtlCol="0">
            <a:spAutoFit/>
          </a:bodyPr>
          <a:lstStyle/>
          <a:p>
            <a:r>
              <a:rPr lang="en-US" dirty="0" err="1" smtClean="0"/>
              <a:t>Mortazavi</a:t>
            </a:r>
            <a:r>
              <a:rPr lang="en-US" dirty="0" smtClean="0"/>
              <a:t> et al. 2008</a:t>
            </a:r>
            <a:endParaRPr lang="en-US" dirty="0"/>
          </a:p>
        </p:txBody>
      </p:sp>
      <p:sp>
        <p:nvSpPr>
          <p:cNvPr id="7" name="TextBox 6"/>
          <p:cNvSpPr txBox="1"/>
          <p:nvPr/>
        </p:nvSpPr>
        <p:spPr>
          <a:xfrm>
            <a:off x="2787971" y="5843562"/>
            <a:ext cx="5801739" cy="369332"/>
          </a:xfrm>
          <a:prstGeom prst="rect">
            <a:avLst/>
          </a:prstGeom>
          <a:noFill/>
        </p:spPr>
        <p:txBody>
          <a:bodyPr wrap="none" rtlCol="0">
            <a:spAutoFit/>
          </a:bodyPr>
          <a:lstStyle/>
          <a:p>
            <a:r>
              <a:rPr lang="en-US" dirty="0" smtClean="0"/>
              <a:t>How might such a statement be misleading about variation?</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eplication</a:t>
            </a:r>
            <a:endParaRPr lang="en-US" dirty="0"/>
          </a:p>
        </p:txBody>
      </p:sp>
      <p:sp>
        <p:nvSpPr>
          <p:cNvPr id="3" name="TextBox 2"/>
          <p:cNvSpPr txBox="1"/>
          <p:nvPr/>
        </p:nvSpPr>
        <p:spPr>
          <a:xfrm>
            <a:off x="377021" y="2113207"/>
            <a:ext cx="1589610" cy="2308324"/>
          </a:xfrm>
          <a:prstGeom prst="rect">
            <a:avLst/>
          </a:prstGeom>
          <a:noFill/>
        </p:spPr>
        <p:txBody>
          <a:bodyPr wrap="none" rtlCol="0">
            <a:spAutoFit/>
          </a:bodyPr>
          <a:lstStyle/>
          <a:p>
            <a:r>
              <a:rPr lang="en-US" dirty="0" smtClean="0"/>
              <a:t>Sampling</a:t>
            </a:r>
          </a:p>
          <a:p>
            <a:endParaRPr lang="en-US" dirty="0" smtClean="0"/>
          </a:p>
          <a:p>
            <a:r>
              <a:rPr lang="en-US" b="1" dirty="0" smtClean="0"/>
              <a:t>Replication</a:t>
            </a:r>
          </a:p>
          <a:p>
            <a:endParaRPr lang="en-US" dirty="0" smtClean="0"/>
          </a:p>
          <a:p>
            <a:r>
              <a:rPr lang="en-US" dirty="0" smtClean="0"/>
              <a:t>Blocking</a:t>
            </a:r>
          </a:p>
          <a:p>
            <a:endParaRPr lang="en-US" dirty="0" smtClean="0"/>
          </a:p>
          <a:p>
            <a:r>
              <a:rPr lang="en-US" dirty="0" smtClean="0"/>
              <a:t>Randomization</a:t>
            </a:r>
          </a:p>
          <a:p>
            <a:endParaRPr lang="en-US" dirty="0"/>
          </a:p>
        </p:txBody>
      </p:sp>
      <p:sp>
        <p:nvSpPr>
          <p:cNvPr id="8" name="TextBox 7"/>
          <p:cNvSpPr txBox="1"/>
          <p:nvPr/>
        </p:nvSpPr>
        <p:spPr>
          <a:xfrm>
            <a:off x="2837579" y="1835414"/>
            <a:ext cx="6131553" cy="4247317"/>
          </a:xfrm>
          <a:prstGeom prst="rect">
            <a:avLst/>
          </a:prstGeom>
          <a:noFill/>
        </p:spPr>
        <p:txBody>
          <a:bodyPr wrap="square" rtlCol="0">
            <a:spAutoFit/>
          </a:bodyPr>
          <a:lstStyle/>
          <a:p>
            <a:r>
              <a:rPr lang="en-US" dirty="0" smtClean="0"/>
              <a:t>This study looked at a single source of technical variation.</a:t>
            </a:r>
          </a:p>
          <a:p>
            <a:endParaRPr lang="en-US" dirty="0" smtClean="0"/>
          </a:p>
          <a:p>
            <a:r>
              <a:rPr lang="en-US" dirty="0" smtClean="0"/>
              <a:t>Running exactly the same sample on two different lanes on a flow cell.</a:t>
            </a:r>
          </a:p>
          <a:p>
            <a:endParaRPr lang="en-US" dirty="0" smtClean="0"/>
          </a:p>
          <a:p>
            <a:r>
              <a:rPr lang="en-US" dirty="0" smtClean="0"/>
              <a:t> This completely ignores other sources of “technical variation”</a:t>
            </a:r>
          </a:p>
          <a:p>
            <a:r>
              <a:rPr lang="en-US" dirty="0" smtClean="0"/>
              <a:t>  variation due to RNA purification</a:t>
            </a:r>
          </a:p>
          <a:p>
            <a:r>
              <a:rPr lang="en-US" dirty="0" smtClean="0"/>
              <a:t>  variation due to fragmentation, labeling, etc..</a:t>
            </a:r>
          </a:p>
          <a:p>
            <a:r>
              <a:rPr lang="en-US" dirty="0" smtClean="0"/>
              <a:t>  lane to lane variation</a:t>
            </a:r>
          </a:p>
          <a:p>
            <a:r>
              <a:rPr lang="en-US" dirty="0" smtClean="0"/>
              <a:t>  flow cell to flow cell variation</a:t>
            </a:r>
          </a:p>
          <a:p>
            <a:endParaRPr lang="en-US" dirty="0" smtClean="0"/>
          </a:p>
          <a:p>
            <a:r>
              <a:rPr lang="en-US" dirty="0" smtClean="0"/>
              <a:t>All of these may be important (although unlikely interesting) sources of variation…</a:t>
            </a:r>
          </a:p>
          <a:p>
            <a:endParaRPr lang="en-US" dirty="0" smtClean="0"/>
          </a:p>
          <a:p>
            <a:r>
              <a:rPr lang="en-US" dirty="0" smtClean="0"/>
              <a:t>However…..</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eplication</a:t>
            </a:r>
            <a:endParaRPr lang="en-US" dirty="0"/>
          </a:p>
        </p:txBody>
      </p:sp>
      <p:sp>
        <p:nvSpPr>
          <p:cNvPr id="3" name="TextBox 2"/>
          <p:cNvSpPr txBox="1"/>
          <p:nvPr/>
        </p:nvSpPr>
        <p:spPr>
          <a:xfrm>
            <a:off x="377021" y="2113207"/>
            <a:ext cx="1589610" cy="2308324"/>
          </a:xfrm>
          <a:prstGeom prst="rect">
            <a:avLst/>
          </a:prstGeom>
          <a:noFill/>
        </p:spPr>
        <p:txBody>
          <a:bodyPr wrap="none" rtlCol="0">
            <a:spAutoFit/>
          </a:bodyPr>
          <a:lstStyle/>
          <a:p>
            <a:r>
              <a:rPr lang="en-US" dirty="0" smtClean="0"/>
              <a:t>Sampling</a:t>
            </a:r>
          </a:p>
          <a:p>
            <a:endParaRPr lang="en-US" dirty="0" smtClean="0"/>
          </a:p>
          <a:p>
            <a:r>
              <a:rPr lang="en-US" b="1" dirty="0" smtClean="0"/>
              <a:t>Replication</a:t>
            </a:r>
          </a:p>
          <a:p>
            <a:endParaRPr lang="en-US" dirty="0" smtClean="0"/>
          </a:p>
          <a:p>
            <a:r>
              <a:rPr lang="en-US" dirty="0" smtClean="0"/>
              <a:t>Blocking</a:t>
            </a:r>
          </a:p>
          <a:p>
            <a:endParaRPr lang="en-US" dirty="0" smtClean="0"/>
          </a:p>
          <a:p>
            <a:r>
              <a:rPr lang="en-US" dirty="0" smtClean="0"/>
              <a:t>Randomization</a:t>
            </a:r>
          </a:p>
          <a:p>
            <a:endParaRPr lang="en-US" dirty="0"/>
          </a:p>
        </p:txBody>
      </p:sp>
      <p:sp>
        <p:nvSpPr>
          <p:cNvPr id="8" name="TextBox 7"/>
          <p:cNvSpPr txBox="1"/>
          <p:nvPr/>
        </p:nvSpPr>
        <p:spPr>
          <a:xfrm>
            <a:off x="2837579" y="1835414"/>
            <a:ext cx="6131553" cy="4247317"/>
          </a:xfrm>
          <a:prstGeom prst="rect">
            <a:avLst/>
          </a:prstGeom>
          <a:noFill/>
        </p:spPr>
        <p:txBody>
          <a:bodyPr wrap="square" rtlCol="0">
            <a:spAutoFit/>
          </a:bodyPr>
          <a:lstStyle/>
          <a:p>
            <a:r>
              <a:rPr lang="en-US" dirty="0" smtClean="0"/>
              <a:t>Many studies have ignored the BIOLOGICAL SOURCES of VARIATION between replicates. In most cases biological variation between samples (from the same treatment) are generally far more variable than technical sources of variation.</a:t>
            </a:r>
          </a:p>
          <a:p>
            <a:endParaRPr lang="en-US" dirty="0" smtClean="0"/>
          </a:p>
          <a:p>
            <a:endParaRPr lang="en-US" dirty="0" smtClean="0"/>
          </a:p>
          <a:p>
            <a:r>
              <a:rPr lang="en-US" dirty="0" smtClean="0"/>
              <a:t>While it would be nice to be able to partition various sources of technical variation (such as labeling, RNA extraction), it often too expensive to perform such a design (see white board).</a:t>
            </a:r>
          </a:p>
          <a:p>
            <a:endParaRPr lang="en-US" dirty="0" smtClean="0"/>
          </a:p>
          <a:p>
            <a:r>
              <a:rPr lang="en-US" dirty="0" smtClean="0"/>
              <a:t> IF you have limited resources, it is generally far better to have biological replication (independent biological samples for a given treatment) than technical replication.</a:t>
            </a:r>
          </a:p>
          <a:p>
            <a:endParaRPr lang="en-US" dirty="0" smtClean="0"/>
          </a:p>
          <a:p>
            <a:r>
              <a:rPr lang="en-US" dirty="0" smtClean="0"/>
              <a:t>Does these lead to confounded sources of variation?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a:t>
            </a:r>
            <a:endParaRPr lang="en-US" dirty="0"/>
          </a:p>
        </p:txBody>
      </p:sp>
      <p:sp>
        <p:nvSpPr>
          <p:cNvPr id="3" name="TextBox 2"/>
          <p:cNvSpPr txBox="1"/>
          <p:nvPr/>
        </p:nvSpPr>
        <p:spPr>
          <a:xfrm>
            <a:off x="377021" y="2113207"/>
            <a:ext cx="1589610" cy="2308324"/>
          </a:xfrm>
          <a:prstGeom prst="rect">
            <a:avLst/>
          </a:prstGeom>
          <a:noFill/>
        </p:spPr>
        <p:txBody>
          <a:bodyPr wrap="none" rtlCol="0">
            <a:spAutoFit/>
          </a:bodyPr>
          <a:lstStyle/>
          <a:p>
            <a:r>
              <a:rPr lang="en-US" dirty="0" smtClean="0"/>
              <a:t>Sampling</a:t>
            </a:r>
          </a:p>
          <a:p>
            <a:endParaRPr lang="en-US" dirty="0" smtClean="0"/>
          </a:p>
          <a:p>
            <a:r>
              <a:rPr lang="en-US" dirty="0" smtClean="0"/>
              <a:t>Replication</a:t>
            </a:r>
          </a:p>
          <a:p>
            <a:endParaRPr lang="en-US" dirty="0" smtClean="0"/>
          </a:p>
          <a:p>
            <a:r>
              <a:rPr lang="en-US" b="1" dirty="0" smtClean="0"/>
              <a:t>Blocking</a:t>
            </a:r>
          </a:p>
          <a:p>
            <a:endParaRPr lang="en-US" dirty="0" smtClean="0"/>
          </a:p>
          <a:p>
            <a:r>
              <a:rPr lang="en-US" dirty="0" smtClean="0"/>
              <a:t>Randomization</a:t>
            </a:r>
          </a:p>
          <a:p>
            <a:endParaRPr lang="en-US" dirty="0"/>
          </a:p>
        </p:txBody>
      </p:sp>
      <p:sp>
        <p:nvSpPr>
          <p:cNvPr id="5" name="TextBox 4"/>
          <p:cNvSpPr txBox="1"/>
          <p:nvPr/>
        </p:nvSpPr>
        <p:spPr>
          <a:xfrm>
            <a:off x="2678834" y="1646912"/>
            <a:ext cx="5704923" cy="4801315"/>
          </a:xfrm>
          <a:prstGeom prst="rect">
            <a:avLst/>
          </a:prstGeom>
          <a:noFill/>
        </p:spPr>
        <p:txBody>
          <a:bodyPr wrap="square" rtlCol="0">
            <a:spAutoFit/>
          </a:bodyPr>
          <a:lstStyle/>
          <a:p>
            <a:r>
              <a:rPr lang="en-US" dirty="0" smtClean="0"/>
              <a:t>Blocks in experimental design represent some factor (usually something not of major interest) that can strongly influence your outcomes. More importantly it is a factor which you can use to group other factors that you are interested in.</a:t>
            </a:r>
          </a:p>
          <a:p>
            <a:endParaRPr lang="en-US" dirty="0"/>
          </a:p>
          <a:p>
            <a:r>
              <a:rPr lang="en-US" dirty="0" smtClean="0"/>
              <a:t> For instance in agriculture there is often plot to plot variation. You may not be interested in the plot themselves but in the variety of crops you are growing.</a:t>
            </a:r>
          </a:p>
          <a:p>
            <a:endParaRPr lang="en-US" dirty="0" smtClean="0"/>
          </a:p>
          <a:p>
            <a:r>
              <a:rPr lang="en-US" dirty="0" smtClean="0"/>
              <a:t> But what would happen if you grew all of strain 1 on plot 1 and all of strain 2 on plot 2?</a:t>
            </a:r>
          </a:p>
          <a:p>
            <a:endParaRPr lang="en-US" dirty="0" smtClean="0"/>
          </a:p>
          <a:p>
            <a:endParaRPr lang="en-US" dirty="0" smtClean="0"/>
          </a:p>
          <a:p>
            <a:r>
              <a:rPr lang="en-US" dirty="0" smtClean="0"/>
              <a:t>Whiteboard.</a:t>
            </a:r>
          </a:p>
          <a:p>
            <a:endParaRPr lang="en-US" dirty="0" smtClean="0"/>
          </a:p>
          <a:p>
            <a:r>
              <a:rPr lang="en-US" dirty="0" smtClean="0"/>
              <a:t>These plots would represent blocking levels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Overview of lecture today </a:t>
            </a:r>
            <a:r>
              <a:rPr lang="en-US" smtClean="0"/>
              <a:t>and tomorrow</a:t>
            </a:r>
            <a:endParaRPr lang="en-US"/>
          </a:p>
        </p:txBody>
      </p:sp>
      <p:sp>
        <p:nvSpPr>
          <p:cNvPr id="3" name="Content Placeholder 2"/>
          <p:cNvSpPr>
            <a:spLocks noGrp="1"/>
          </p:cNvSpPr>
          <p:nvPr>
            <p:ph idx="1"/>
          </p:nvPr>
        </p:nvSpPr>
        <p:spPr/>
        <p:txBody>
          <a:bodyPr/>
          <a:lstStyle/>
          <a:p>
            <a:r>
              <a:rPr lang="en-US" dirty="0" smtClean="0"/>
              <a:t>Today</a:t>
            </a:r>
          </a:p>
          <a:p>
            <a:pPr lvl="1"/>
            <a:r>
              <a:rPr lang="en-US" dirty="0" smtClean="0"/>
              <a:t>The absolute basics of experimental design.</a:t>
            </a:r>
          </a:p>
          <a:p>
            <a:pPr lvl="1"/>
            <a:r>
              <a:rPr lang="en-US" dirty="0" smtClean="0"/>
              <a:t>Overview of </a:t>
            </a:r>
            <a:r>
              <a:rPr lang="en-US" dirty="0" err="1" smtClean="0"/>
              <a:t>RNAseq</a:t>
            </a:r>
            <a:r>
              <a:rPr lang="en-US" dirty="0" smtClean="0"/>
              <a:t> pipelines.</a:t>
            </a:r>
          </a:p>
          <a:p>
            <a:pPr lvl="1"/>
            <a:r>
              <a:rPr lang="en-US" dirty="0" smtClean="0"/>
              <a:t>How to count (reads).</a:t>
            </a:r>
          </a:p>
          <a:p>
            <a:r>
              <a:rPr lang="en-US" dirty="0" smtClean="0"/>
              <a:t>Tomorrow (Tuesday)</a:t>
            </a:r>
          </a:p>
          <a:p>
            <a:pPr lvl="1"/>
            <a:r>
              <a:rPr lang="en-US" dirty="0" smtClean="0"/>
              <a:t>The statistical underpinnings for differential expression analysis.</a:t>
            </a:r>
          </a:p>
          <a:p>
            <a:pPr lvl="1"/>
            <a:r>
              <a:rPr lang="en-US" dirty="0" smtClean="0"/>
              <a:t> Dealing with multiple comparisons.</a:t>
            </a:r>
          </a:p>
          <a:p>
            <a:pPr lvl="1"/>
            <a:endParaRPr lang="en-US" dirty="0" smtClean="0"/>
          </a:p>
          <a:p>
            <a:pPr lvl="1">
              <a:buNone/>
            </a:pPr>
            <a:endParaRPr lang="en-US" dirty="0" smtClean="0"/>
          </a:p>
          <a:p>
            <a:pPr lvl="1">
              <a:buNone/>
            </a:pPr>
            <a:endParaRPr lang="en-US" dirty="0" smtClean="0"/>
          </a:p>
          <a:p>
            <a:pPr lvl="1">
              <a:buNone/>
            </a:pPr>
            <a:endParaRPr lang="en-US" dirty="0" smtClean="0"/>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a:t>
            </a:r>
            <a:endParaRPr lang="en-US" dirty="0"/>
          </a:p>
        </p:txBody>
      </p:sp>
      <p:sp>
        <p:nvSpPr>
          <p:cNvPr id="3" name="TextBox 2"/>
          <p:cNvSpPr txBox="1"/>
          <p:nvPr/>
        </p:nvSpPr>
        <p:spPr>
          <a:xfrm>
            <a:off x="377021" y="2113207"/>
            <a:ext cx="1589610" cy="2308324"/>
          </a:xfrm>
          <a:prstGeom prst="rect">
            <a:avLst/>
          </a:prstGeom>
          <a:noFill/>
        </p:spPr>
        <p:txBody>
          <a:bodyPr wrap="none" rtlCol="0">
            <a:spAutoFit/>
          </a:bodyPr>
          <a:lstStyle/>
          <a:p>
            <a:r>
              <a:rPr lang="en-US" dirty="0" smtClean="0"/>
              <a:t>Sampling</a:t>
            </a:r>
          </a:p>
          <a:p>
            <a:endParaRPr lang="en-US" dirty="0" smtClean="0"/>
          </a:p>
          <a:p>
            <a:r>
              <a:rPr lang="en-US" dirty="0" smtClean="0"/>
              <a:t>Replication</a:t>
            </a:r>
          </a:p>
          <a:p>
            <a:endParaRPr lang="en-US" dirty="0" smtClean="0"/>
          </a:p>
          <a:p>
            <a:r>
              <a:rPr lang="en-US" b="1" dirty="0" smtClean="0"/>
              <a:t>Blocking</a:t>
            </a:r>
          </a:p>
          <a:p>
            <a:endParaRPr lang="en-US" dirty="0" smtClean="0"/>
          </a:p>
          <a:p>
            <a:r>
              <a:rPr lang="en-US" dirty="0" smtClean="0"/>
              <a:t>Randomization</a:t>
            </a:r>
          </a:p>
          <a:p>
            <a:endParaRPr lang="en-US" dirty="0"/>
          </a:p>
        </p:txBody>
      </p:sp>
      <p:sp>
        <p:nvSpPr>
          <p:cNvPr id="5" name="TextBox 4"/>
          <p:cNvSpPr txBox="1"/>
          <p:nvPr/>
        </p:nvSpPr>
        <p:spPr>
          <a:xfrm>
            <a:off x="2678834" y="2053680"/>
            <a:ext cx="5704923" cy="1754327"/>
          </a:xfrm>
          <a:prstGeom prst="rect">
            <a:avLst/>
          </a:prstGeom>
          <a:noFill/>
        </p:spPr>
        <p:txBody>
          <a:bodyPr wrap="square" rtlCol="0">
            <a:spAutoFit/>
          </a:bodyPr>
          <a:lstStyle/>
          <a:p>
            <a:r>
              <a:rPr lang="en-US" dirty="0" smtClean="0"/>
              <a:t>In genomic studies the major blocking levels are often the slide/chip for microarrays (i.e. two samples /slide for 2 color arrays, 16 arrays/slide for </a:t>
            </a:r>
            <a:r>
              <a:rPr lang="en-US" dirty="0" err="1" smtClean="0"/>
              <a:t>Illumina</a:t>
            </a:r>
            <a:r>
              <a:rPr lang="en-US" dirty="0" smtClean="0"/>
              <a:t> arrays).</a:t>
            </a:r>
          </a:p>
          <a:p>
            <a:endParaRPr lang="en-US" dirty="0" smtClean="0"/>
          </a:p>
          <a:p>
            <a:r>
              <a:rPr lang="en-US" dirty="0" smtClean="0"/>
              <a:t>For GAII/</a:t>
            </a:r>
            <a:r>
              <a:rPr lang="en-US" dirty="0" err="1" smtClean="0"/>
              <a:t>HiSeq</a:t>
            </a:r>
            <a:r>
              <a:rPr lang="en-US" dirty="0" smtClean="0"/>
              <a:t> RNA-</a:t>
            </a:r>
            <a:r>
              <a:rPr lang="en-US" dirty="0" err="1" smtClean="0"/>
              <a:t>seq</a:t>
            </a:r>
            <a:r>
              <a:rPr lang="en-US" dirty="0" smtClean="0"/>
              <a:t> data the major blocking effect is the flow cell itself, or lanes within the flow cell.</a:t>
            </a:r>
          </a:p>
        </p:txBody>
      </p:sp>
      <p:pic>
        <p:nvPicPr>
          <p:cNvPr id="6" name="Picture 5" descr="fig3.jpg"/>
          <p:cNvPicPr>
            <a:picLocks noChangeAspect="1"/>
          </p:cNvPicPr>
          <p:nvPr/>
        </p:nvPicPr>
        <p:blipFill>
          <a:blip r:embed="rId2"/>
          <a:stretch>
            <a:fillRect/>
          </a:stretch>
        </p:blipFill>
        <p:spPr>
          <a:xfrm>
            <a:off x="0" y="4543769"/>
            <a:ext cx="9144000" cy="2046360"/>
          </a:xfrm>
          <a:prstGeom prst="rect">
            <a:avLst/>
          </a:prstGeom>
        </p:spPr>
      </p:pic>
      <p:sp>
        <p:nvSpPr>
          <p:cNvPr id="7" name="TextBox 6"/>
          <p:cNvSpPr txBox="1"/>
          <p:nvPr/>
        </p:nvSpPr>
        <p:spPr>
          <a:xfrm>
            <a:off x="6515488" y="6488668"/>
            <a:ext cx="2289997" cy="369332"/>
          </a:xfrm>
          <a:prstGeom prst="rect">
            <a:avLst/>
          </a:prstGeom>
          <a:noFill/>
        </p:spPr>
        <p:txBody>
          <a:bodyPr wrap="none" rtlCol="0">
            <a:spAutoFit/>
          </a:bodyPr>
          <a:lstStyle/>
          <a:p>
            <a:r>
              <a:rPr lang="en-US" dirty="0" smtClean="0"/>
              <a:t>Auer and </a:t>
            </a:r>
            <a:r>
              <a:rPr lang="en-US" dirty="0" err="1" smtClean="0"/>
              <a:t>Doerge</a:t>
            </a:r>
            <a:r>
              <a:rPr lang="en-US" dirty="0" smtClean="0"/>
              <a:t> 2010</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a:t>
            </a:r>
            <a:endParaRPr lang="en-US" dirty="0"/>
          </a:p>
        </p:txBody>
      </p:sp>
      <p:sp>
        <p:nvSpPr>
          <p:cNvPr id="3" name="TextBox 2"/>
          <p:cNvSpPr txBox="1"/>
          <p:nvPr/>
        </p:nvSpPr>
        <p:spPr>
          <a:xfrm>
            <a:off x="377021" y="2113207"/>
            <a:ext cx="1589610" cy="2308324"/>
          </a:xfrm>
          <a:prstGeom prst="rect">
            <a:avLst/>
          </a:prstGeom>
          <a:noFill/>
        </p:spPr>
        <p:txBody>
          <a:bodyPr wrap="none" rtlCol="0">
            <a:spAutoFit/>
          </a:bodyPr>
          <a:lstStyle/>
          <a:p>
            <a:r>
              <a:rPr lang="en-US" dirty="0" smtClean="0"/>
              <a:t>Sampling</a:t>
            </a:r>
          </a:p>
          <a:p>
            <a:endParaRPr lang="en-US" dirty="0" smtClean="0"/>
          </a:p>
          <a:p>
            <a:r>
              <a:rPr lang="en-US" dirty="0" smtClean="0"/>
              <a:t>Replication</a:t>
            </a:r>
          </a:p>
          <a:p>
            <a:endParaRPr lang="en-US" dirty="0" smtClean="0"/>
          </a:p>
          <a:p>
            <a:r>
              <a:rPr lang="en-US" b="1" dirty="0" smtClean="0"/>
              <a:t>Blocking</a:t>
            </a:r>
          </a:p>
          <a:p>
            <a:endParaRPr lang="en-US" dirty="0" smtClean="0"/>
          </a:p>
          <a:p>
            <a:r>
              <a:rPr lang="en-US" dirty="0" smtClean="0"/>
              <a:t>Randomization</a:t>
            </a:r>
          </a:p>
          <a:p>
            <a:endParaRPr lang="en-US" dirty="0"/>
          </a:p>
        </p:txBody>
      </p:sp>
      <p:sp>
        <p:nvSpPr>
          <p:cNvPr id="7" name="TextBox 6"/>
          <p:cNvSpPr txBox="1"/>
          <p:nvPr/>
        </p:nvSpPr>
        <p:spPr>
          <a:xfrm>
            <a:off x="2748285" y="1218053"/>
            <a:ext cx="3828730" cy="369332"/>
          </a:xfrm>
          <a:prstGeom prst="rect">
            <a:avLst/>
          </a:prstGeom>
          <a:noFill/>
        </p:spPr>
        <p:txBody>
          <a:bodyPr wrap="none" rtlCol="0">
            <a:spAutoFit/>
          </a:bodyPr>
          <a:lstStyle/>
          <a:p>
            <a:r>
              <a:rPr lang="en-US" dirty="0" smtClean="0"/>
              <a:t>Incorporating lanes as a blocking effect</a:t>
            </a:r>
            <a:endParaRPr lang="en-US" dirty="0"/>
          </a:p>
        </p:txBody>
      </p:sp>
      <p:pic>
        <p:nvPicPr>
          <p:cNvPr id="8" name="Picture 7" descr="fig4.jpg"/>
          <p:cNvPicPr>
            <a:picLocks noChangeAspect="1"/>
          </p:cNvPicPr>
          <p:nvPr/>
        </p:nvPicPr>
        <p:blipFill>
          <a:blip r:embed="rId2"/>
          <a:stretch>
            <a:fillRect/>
          </a:stretch>
        </p:blipFill>
        <p:spPr>
          <a:xfrm>
            <a:off x="1842312" y="1587385"/>
            <a:ext cx="7301688" cy="4926165"/>
          </a:xfrm>
          <a:prstGeom prst="rect">
            <a:avLst/>
          </a:prstGeom>
        </p:spPr>
      </p:pic>
      <p:sp>
        <p:nvSpPr>
          <p:cNvPr id="6" name="TextBox 5"/>
          <p:cNvSpPr txBox="1"/>
          <p:nvPr/>
        </p:nvSpPr>
        <p:spPr>
          <a:xfrm>
            <a:off x="6515488" y="6488668"/>
            <a:ext cx="2289997" cy="369332"/>
          </a:xfrm>
          <a:prstGeom prst="rect">
            <a:avLst/>
          </a:prstGeom>
          <a:noFill/>
        </p:spPr>
        <p:txBody>
          <a:bodyPr wrap="none" rtlCol="0">
            <a:spAutoFit/>
          </a:bodyPr>
          <a:lstStyle/>
          <a:p>
            <a:r>
              <a:rPr lang="en-US" dirty="0" smtClean="0"/>
              <a:t>Auer and </a:t>
            </a:r>
            <a:r>
              <a:rPr lang="en-US" dirty="0" err="1" smtClean="0"/>
              <a:t>Doerge</a:t>
            </a:r>
            <a:r>
              <a:rPr lang="en-US" dirty="0" smtClean="0"/>
              <a:t> 2010</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designs</a:t>
            </a:r>
            <a:endParaRPr lang="en-US" dirty="0"/>
          </a:p>
        </p:txBody>
      </p:sp>
      <p:sp>
        <p:nvSpPr>
          <p:cNvPr id="3" name="TextBox 2"/>
          <p:cNvSpPr txBox="1"/>
          <p:nvPr/>
        </p:nvSpPr>
        <p:spPr>
          <a:xfrm>
            <a:off x="377021" y="2113207"/>
            <a:ext cx="1589610" cy="2308324"/>
          </a:xfrm>
          <a:prstGeom prst="rect">
            <a:avLst/>
          </a:prstGeom>
          <a:noFill/>
        </p:spPr>
        <p:txBody>
          <a:bodyPr wrap="none" rtlCol="0">
            <a:spAutoFit/>
          </a:bodyPr>
          <a:lstStyle/>
          <a:p>
            <a:r>
              <a:rPr lang="en-US" dirty="0" smtClean="0"/>
              <a:t>Sampling</a:t>
            </a:r>
          </a:p>
          <a:p>
            <a:endParaRPr lang="en-US" dirty="0" smtClean="0"/>
          </a:p>
          <a:p>
            <a:r>
              <a:rPr lang="en-US" dirty="0" smtClean="0"/>
              <a:t>Replication</a:t>
            </a:r>
          </a:p>
          <a:p>
            <a:endParaRPr lang="en-US" dirty="0" smtClean="0"/>
          </a:p>
          <a:p>
            <a:r>
              <a:rPr lang="en-US" b="1" dirty="0" smtClean="0"/>
              <a:t>Blocking</a:t>
            </a:r>
          </a:p>
          <a:p>
            <a:endParaRPr lang="en-US" dirty="0" smtClean="0"/>
          </a:p>
          <a:p>
            <a:r>
              <a:rPr lang="en-US" dirty="0" smtClean="0"/>
              <a:t>Randomization</a:t>
            </a:r>
          </a:p>
          <a:p>
            <a:endParaRPr lang="en-US" dirty="0"/>
          </a:p>
        </p:txBody>
      </p:sp>
      <p:pic>
        <p:nvPicPr>
          <p:cNvPr id="6" name="Picture 5" descr="fig5_BIBD.jpg"/>
          <p:cNvPicPr>
            <a:picLocks noChangeAspect="1"/>
          </p:cNvPicPr>
          <p:nvPr/>
        </p:nvPicPr>
        <p:blipFill>
          <a:blip r:embed="rId2"/>
          <a:stretch>
            <a:fillRect/>
          </a:stretch>
        </p:blipFill>
        <p:spPr>
          <a:xfrm>
            <a:off x="3592509" y="1417638"/>
            <a:ext cx="2197100" cy="3149600"/>
          </a:xfrm>
          <a:prstGeom prst="rect">
            <a:avLst/>
          </a:prstGeom>
        </p:spPr>
      </p:pic>
      <p:pic>
        <p:nvPicPr>
          <p:cNvPr id="9" name="Picture 8" descr="fig6.jpg"/>
          <p:cNvPicPr>
            <a:picLocks noChangeAspect="1"/>
          </p:cNvPicPr>
          <p:nvPr/>
        </p:nvPicPr>
        <p:blipFill>
          <a:blip r:embed="rId3"/>
          <a:stretch>
            <a:fillRect/>
          </a:stretch>
        </p:blipFill>
        <p:spPr>
          <a:xfrm>
            <a:off x="0" y="4567238"/>
            <a:ext cx="9144000" cy="2073786"/>
          </a:xfrm>
          <a:prstGeom prst="rect">
            <a:avLst/>
          </a:prstGeom>
        </p:spPr>
      </p:pic>
      <p:sp>
        <p:nvSpPr>
          <p:cNvPr id="10" name="TextBox 9"/>
          <p:cNvSpPr txBox="1"/>
          <p:nvPr/>
        </p:nvSpPr>
        <p:spPr>
          <a:xfrm>
            <a:off x="5913277" y="1845335"/>
            <a:ext cx="2988243" cy="646331"/>
          </a:xfrm>
          <a:prstGeom prst="rect">
            <a:avLst/>
          </a:prstGeom>
          <a:noFill/>
        </p:spPr>
        <p:txBody>
          <a:bodyPr wrap="none" rtlCol="0">
            <a:spAutoFit/>
          </a:bodyPr>
          <a:lstStyle/>
          <a:p>
            <a:r>
              <a:rPr lang="en-US" b="1" dirty="0" smtClean="0"/>
              <a:t>B</a:t>
            </a:r>
            <a:r>
              <a:rPr lang="en-US" dirty="0" smtClean="0"/>
              <a:t>alanced </a:t>
            </a:r>
            <a:r>
              <a:rPr lang="en-US" b="1" dirty="0" smtClean="0"/>
              <a:t>I</a:t>
            </a:r>
            <a:r>
              <a:rPr lang="en-US" dirty="0" smtClean="0"/>
              <a:t>ncomplete </a:t>
            </a:r>
            <a:r>
              <a:rPr lang="en-US" b="1" dirty="0" smtClean="0"/>
              <a:t>B</a:t>
            </a:r>
            <a:r>
              <a:rPr lang="en-US" dirty="0" smtClean="0"/>
              <a:t>locking</a:t>
            </a:r>
          </a:p>
          <a:p>
            <a:r>
              <a:rPr lang="en-US" b="1" dirty="0" smtClean="0"/>
              <a:t>D</a:t>
            </a:r>
            <a:r>
              <a:rPr lang="en-US" dirty="0" smtClean="0"/>
              <a:t>esign (BIBD)</a:t>
            </a:r>
            <a:endParaRPr lang="en-US" dirty="0"/>
          </a:p>
        </p:txBody>
      </p:sp>
      <p:sp>
        <p:nvSpPr>
          <p:cNvPr id="11" name="TextBox 10"/>
          <p:cNvSpPr txBox="1"/>
          <p:nvPr/>
        </p:nvSpPr>
        <p:spPr>
          <a:xfrm>
            <a:off x="5992650" y="2986268"/>
            <a:ext cx="2933352" cy="369332"/>
          </a:xfrm>
          <a:prstGeom prst="rect">
            <a:avLst/>
          </a:prstGeom>
          <a:noFill/>
        </p:spPr>
        <p:txBody>
          <a:bodyPr wrap="none" rtlCol="0">
            <a:spAutoFit/>
          </a:bodyPr>
          <a:lstStyle/>
          <a:p>
            <a:r>
              <a:rPr lang="en-US" dirty="0" smtClean="0"/>
              <a:t>Let’s dissect these subscripts.</a:t>
            </a:r>
            <a:endParaRPr lang="en-US" dirty="0"/>
          </a:p>
        </p:txBody>
      </p:sp>
      <p:sp>
        <p:nvSpPr>
          <p:cNvPr id="12" name="TextBox 11"/>
          <p:cNvSpPr txBox="1"/>
          <p:nvPr/>
        </p:nvSpPr>
        <p:spPr>
          <a:xfrm>
            <a:off x="0" y="6488668"/>
            <a:ext cx="6464367" cy="369332"/>
          </a:xfrm>
          <a:prstGeom prst="rect">
            <a:avLst/>
          </a:prstGeom>
          <a:noFill/>
        </p:spPr>
        <p:txBody>
          <a:bodyPr wrap="none" rtlCol="0">
            <a:spAutoFit/>
          </a:bodyPr>
          <a:lstStyle/>
          <a:p>
            <a:r>
              <a:rPr lang="en-US" dirty="0" smtClean="0"/>
              <a:t>Balanced for treatments across flow cells.. Randomized for location</a:t>
            </a:r>
            <a:endParaRPr lang="en-US" dirty="0"/>
          </a:p>
        </p:txBody>
      </p:sp>
      <p:sp>
        <p:nvSpPr>
          <p:cNvPr id="13" name="TextBox 12"/>
          <p:cNvSpPr txBox="1"/>
          <p:nvPr/>
        </p:nvSpPr>
        <p:spPr>
          <a:xfrm>
            <a:off x="6854003" y="6488668"/>
            <a:ext cx="1826141" cy="307777"/>
          </a:xfrm>
          <a:prstGeom prst="rect">
            <a:avLst/>
          </a:prstGeom>
          <a:noFill/>
        </p:spPr>
        <p:txBody>
          <a:bodyPr wrap="none" rtlCol="0">
            <a:spAutoFit/>
          </a:bodyPr>
          <a:lstStyle/>
          <a:p>
            <a:r>
              <a:rPr lang="en-US" sz="1400" dirty="0" smtClean="0"/>
              <a:t>Auer and </a:t>
            </a:r>
            <a:r>
              <a:rPr lang="en-US" sz="1400" dirty="0" err="1" smtClean="0"/>
              <a:t>Doerge</a:t>
            </a:r>
            <a:r>
              <a:rPr lang="en-US" sz="1400" dirty="0" smtClean="0"/>
              <a:t> 2010</a:t>
            </a:r>
            <a:endParaRPr lang="en-US" sz="1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standard technical issues should you consider for blocking:</a:t>
            </a:r>
            <a:br>
              <a:rPr lang="en-US" dirty="0" smtClean="0"/>
            </a:br>
            <a:endParaRPr lang="en-US" dirty="0"/>
          </a:p>
        </p:txBody>
      </p:sp>
      <p:sp>
        <p:nvSpPr>
          <p:cNvPr id="3" name="TextBox 2"/>
          <p:cNvSpPr txBox="1"/>
          <p:nvPr/>
        </p:nvSpPr>
        <p:spPr>
          <a:xfrm>
            <a:off x="698500" y="1993900"/>
            <a:ext cx="3762568" cy="2677656"/>
          </a:xfrm>
          <a:prstGeom prst="rect">
            <a:avLst/>
          </a:prstGeom>
          <a:noFill/>
        </p:spPr>
        <p:txBody>
          <a:bodyPr wrap="none" rtlCol="0">
            <a:spAutoFit/>
          </a:bodyPr>
          <a:lstStyle/>
          <a:p>
            <a:pPr>
              <a:buFont typeface="Arial"/>
              <a:buChar char="•"/>
            </a:pPr>
            <a:r>
              <a:rPr lang="en-US" sz="2400" dirty="0" smtClean="0"/>
              <a:t> Flow Cell</a:t>
            </a:r>
          </a:p>
          <a:p>
            <a:pPr>
              <a:buFont typeface="Arial"/>
              <a:buChar char="•"/>
            </a:pPr>
            <a:r>
              <a:rPr lang="en-US" sz="2400" dirty="0" smtClean="0"/>
              <a:t> Lane</a:t>
            </a:r>
          </a:p>
          <a:p>
            <a:pPr>
              <a:buFont typeface="Arial"/>
              <a:buChar char="•"/>
            </a:pPr>
            <a:r>
              <a:rPr lang="en-US" sz="2400" dirty="0" smtClean="0"/>
              <a:t> Adaptors</a:t>
            </a:r>
          </a:p>
          <a:p>
            <a:pPr>
              <a:buFont typeface="Arial"/>
              <a:buChar char="•"/>
            </a:pPr>
            <a:r>
              <a:rPr lang="en-US" sz="2400" dirty="0" smtClean="0"/>
              <a:t> Library prep</a:t>
            </a:r>
          </a:p>
          <a:p>
            <a:pPr>
              <a:buFont typeface="Arial"/>
              <a:buChar char="•"/>
            </a:pPr>
            <a:r>
              <a:rPr lang="en-US" sz="2400" dirty="0" smtClean="0"/>
              <a:t> Same instrument</a:t>
            </a:r>
          </a:p>
          <a:p>
            <a:pPr>
              <a:buFont typeface="Arial"/>
              <a:buChar char="•"/>
            </a:pPr>
            <a:r>
              <a:rPr lang="en-US" sz="2400" dirty="0" smtClean="0"/>
              <a:t> People!</a:t>
            </a:r>
          </a:p>
          <a:p>
            <a:pPr>
              <a:buFont typeface="Arial"/>
              <a:buChar char="•"/>
            </a:pPr>
            <a:r>
              <a:rPr lang="en-US" sz="2400" dirty="0" smtClean="0"/>
              <a:t> RNA extraction/purification</a:t>
            </a:r>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happens when you fail to block (or replicate)?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3"/>
          <p:cNvSpPr txBox="1"/>
          <p:nvPr/>
        </p:nvSpPr>
        <p:spPr>
          <a:xfrm>
            <a:off x="0" y="5780782"/>
            <a:ext cx="9144000" cy="1077218"/>
          </a:xfrm>
          <a:prstGeom prst="rect">
            <a:avLst/>
          </a:prstGeom>
          <a:noFill/>
        </p:spPr>
        <p:txBody>
          <a:bodyPr wrap="square" rtlCol="0">
            <a:spAutoFit/>
          </a:bodyPr>
          <a:lstStyle/>
          <a:p>
            <a:pPr algn="ctr"/>
            <a:r>
              <a:rPr lang="en-US" sz="1600" dirty="0" err="1" smtClean="0"/>
              <a:t>Yue</a:t>
            </a:r>
            <a:r>
              <a:rPr lang="en-US" sz="1600" dirty="0" smtClean="0"/>
              <a:t> </a:t>
            </a:r>
            <a:r>
              <a:rPr lang="en-US" sz="1600" dirty="0" smtClean="0"/>
              <a:t>F, Cheng Y, </a:t>
            </a:r>
            <a:r>
              <a:rPr lang="en-US" sz="1600" dirty="0" err="1" smtClean="0"/>
              <a:t>Breschi</a:t>
            </a:r>
            <a:r>
              <a:rPr lang="en-US" sz="1600" dirty="0" smtClean="0"/>
              <a:t> A, et al.: A comparative encyclopedia of DNA elements in the mouse genome. Nature. 2014; 515(7527): 355–</a:t>
            </a:r>
            <a:r>
              <a:rPr lang="en-US" sz="1600" dirty="0" smtClean="0"/>
              <a:t>364</a:t>
            </a:r>
          </a:p>
          <a:p>
            <a:pPr algn="ctr"/>
            <a:r>
              <a:rPr lang="en-US" sz="1600" dirty="0" smtClean="0"/>
              <a:t>Lin </a:t>
            </a:r>
            <a:r>
              <a:rPr lang="en-US" sz="1600" dirty="0" smtClean="0"/>
              <a:t>S, Lin Y, </a:t>
            </a:r>
            <a:r>
              <a:rPr lang="en-US" sz="1600" dirty="0" err="1" smtClean="0"/>
              <a:t>Nery</a:t>
            </a:r>
            <a:r>
              <a:rPr lang="en-US" sz="1600" dirty="0" smtClean="0"/>
              <a:t> JR, et al.: Comparison of the transcriptional landscapes between human and mouse tissues. Proc </a:t>
            </a:r>
            <a:r>
              <a:rPr lang="en-US" sz="1600" dirty="0" err="1" smtClean="0"/>
              <a:t>Natl</a:t>
            </a:r>
            <a:r>
              <a:rPr lang="en-US" sz="1600" dirty="0" smtClean="0"/>
              <a:t> </a:t>
            </a:r>
            <a:r>
              <a:rPr lang="en-US" sz="1600" dirty="0" err="1" smtClean="0"/>
              <a:t>Acad</a:t>
            </a:r>
            <a:r>
              <a:rPr lang="en-US" sz="1600" dirty="0" smtClean="0"/>
              <a:t> </a:t>
            </a:r>
            <a:r>
              <a:rPr lang="en-US" sz="1600" dirty="0" err="1" smtClean="0"/>
              <a:t>Sci</a:t>
            </a:r>
            <a:r>
              <a:rPr lang="en-US" sz="1600" dirty="0" smtClean="0"/>
              <a:t> U S A. 2014; 111(48): 17224–</a:t>
            </a:r>
            <a:r>
              <a:rPr lang="en-US" sz="1600" dirty="0" smtClean="0"/>
              <a:t>17229</a:t>
            </a:r>
            <a:endParaRPr dirty="0"/>
          </a:p>
        </p:txBody>
      </p:sp>
      <p:pic>
        <p:nvPicPr>
          <p:cNvPr id="7" name="Picture 6" descr="nature13992-sf1.jpg"/>
          <p:cNvPicPr>
            <a:picLocks noChangeAspect="1"/>
          </p:cNvPicPr>
          <p:nvPr/>
        </p:nvPicPr>
        <p:blipFill>
          <a:blip r:embed="rId3"/>
          <a:stretch>
            <a:fillRect/>
          </a:stretch>
        </p:blipFill>
        <p:spPr>
          <a:xfrm>
            <a:off x="523729" y="1383334"/>
            <a:ext cx="5435883" cy="4361348"/>
          </a:xfrm>
          <a:prstGeom prst="rect">
            <a:avLst/>
          </a:prstGeom>
        </p:spPr>
      </p:pic>
      <p:sp>
        <p:nvSpPr>
          <p:cNvPr id="8" name="TextBox 7"/>
          <p:cNvSpPr txBox="1"/>
          <p:nvPr/>
        </p:nvSpPr>
        <p:spPr>
          <a:xfrm>
            <a:off x="342900" y="330200"/>
            <a:ext cx="7840383" cy="923330"/>
          </a:xfrm>
          <a:prstGeom prst="rect">
            <a:avLst/>
          </a:prstGeom>
          <a:noFill/>
        </p:spPr>
        <p:txBody>
          <a:bodyPr wrap="square" rtlCol="0">
            <a:spAutoFit/>
          </a:bodyPr>
          <a:lstStyle/>
          <a:p>
            <a:r>
              <a:rPr lang="en-US" dirty="0" smtClean="0"/>
              <a:t>In  a recent analysis of the mod-encode data, </a:t>
            </a:r>
            <a:r>
              <a:rPr lang="en-US" dirty="0" err="1" smtClean="0"/>
              <a:t>RNAseq</a:t>
            </a:r>
            <a:r>
              <a:rPr lang="en-US" dirty="0" smtClean="0"/>
              <a:t> data suggested that clustering (for gene expression) more by species than by tissue.  This was an unusual finding.</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p:nvPr/>
        </p:nvSpPr>
        <p:spPr>
          <a:xfrm>
            <a:off x="0" y="5380672"/>
            <a:ext cx="9144000" cy="923330"/>
          </a:xfrm>
          <a:prstGeom prst="rect">
            <a:avLst/>
          </a:prstGeom>
        </p:spPr>
        <p:txBody>
          <a:bodyPr wrap="square">
            <a:spAutoFit/>
          </a:bodyPr>
          <a:lstStyle/>
          <a:p>
            <a:r>
              <a:rPr lang="en-US" dirty="0" err="1" smtClean="0"/>
              <a:t>Gilad</a:t>
            </a:r>
            <a:r>
              <a:rPr lang="en-US" dirty="0" smtClean="0"/>
              <a:t> Y and Mizrahi-Man O. A reanalysis of mouse ENCODE comparative gene expression data [v1; ref status: indexed, http://f1000r.es/5ez] F1000Research 2015, 4:121 (</a:t>
            </a:r>
            <a:r>
              <a:rPr lang="en-US" dirty="0" err="1" smtClean="0"/>
              <a:t>doi</a:t>
            </a:r>
            <a:r>
              <a:rPr lang="en-US" dirty="0" smtClean="0"/>
              <a:t>: 10.12688/f1000research.6536.1)</a:t>
            </a:r>
            <a:endParaRPr lang="en-US" dirty="0"/>
          </a:p>
        </p:txBody>
      </p:sp>
      <p:sp>
        <p:nvSpPr>
          <p:cNvPr id="3" name="TextBox 2"/>
          <p:cNvSpPr txBox="1"/>
          <p:nvPr/>
        </p:nvSpPr>
        <p:spPr>
          <a:xfrm>
            <a:off x="864156" y="225335"/>
            <a:ext cx="5813404" cy="2677656"/>
          </a:xfrm>
          <a:prstGeom prst="rect">
            <a:avLst/>
          </a:prstGeom>
          <a:noFill/>
        </p:spPr>
        <p:txBody>
          <a:bodyPr wrap="square" rtlCol="0">
            <a:spAutoFit/>
          </a:bodyPr>
          <a:lstStyle/>
          <a:p>
            <a:r>
              <a:rPr lang="en-US" sz="2400" dirty="0" smtClean="0"/>
              <a:t>A new re-analysis demonstrated some potentially serious issues with the experimental design</a:t>
            </a:r>
          </a:p>
          <a:p>
            <a:endParaRPr lang="en-US" sz="2400" dirty="0" smtClean="0"/>
          </a:p>
          <a:p>
            <a:r>
              <a:rPr lang="en-US" sz="2400" dirty="0" smtClean="0"/>
              <a:t>This is the paper we will do for a “journal club” Read the paper, and the comments and reviews (</a:t>
            </a:r>
            <a:r>
              <a:rPr lang="en-US" sz="2400" dirty="0" smtClean="0"/>
              <a:t>http://f1000r.es/</a:t>
            </a:r>
            <a:r>
              <a:rPr lang="en-US" sz="2400" dirty="0" smtClean="0"/>
              <a:t>5ez)</a:t>
            </a:r>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Figure" descr="figure.img"/>
          <p:cNvPicPr>
            <a:picLocks noChangeAspect="1"/>
          </p:cNvPicPr>
          <p:nvPr/>
        </p:nvPicPr>
        <p:blipFill>
          <a:blip r:embed="rId3" cstate="print"/>
          <a:stretch>
            <a:fillRect/>
          </a:stretch>
        </p:blipFill>
        <p:spPr>
          <a:xfrm>
            <a:off x="0" y="1452119"/>
            <a:ext cx="9144000" cy="4014216"/>
          </a:xfrm>
          <a:prstGeom prst="rect">
            <a:avLst/>
          </a:prstGeom>
        </p:spPr>
      </p:pic>
      <p:pic>
        <p:nvPicPr>
          <p:cNvPr id="5" name="F1000Research" descr="F1000Research.png"/>
          <p:cNvPicPr>
            <a:picLocks noChangeAspect="1"/>
          </p:cNvPicPr>
          <p:nvPr/>
        </p:nvPicPr>
        <p:blipFill>
          <a:blip r:embed="rId4" cstate="print"/>
          <a:stretch>
            <a:fillRect/>
          </a:stretch>
        </p:blipFill>
        <p:spPr>
          <a:xfrm>
            <a:off x="5648697" y="6179791"/>
            <a:ext cx="3038103" cy="335309"/>
          </a:xfrm>
          <a:prstGeom prst="rect">
            <a:avLst/>
          </a:prstGeom>
        </p:spPr>
      </p:pic>
      <p:sp>
        <p:nvSpPr>
          <p:cNvPr id="2" name="TextBox 3"/>
          <p:cNvSpPr txBox="1"/>
          <p:nvPr/>
        </p:nvSpPr>
        <p:spPr>
          <a:xfrm>
            <a:off x="0" y="0"/>
            <a:ext cx="9144000" cy="1323439"/>
          </a:xfrm>
          <a:prstGeom prst="rect">
            <a:avLst/>
          </a:prstGeom>
          <a:noFill/>
        </p:spPr>
        <p:txBody>
          <a:bodyPr wrap="square" rtlCol="0">
            <a:spAutoFit/>
          </a:bodyPr>
          <a:lstStyle/>
          <a:p>
            <a:pPr algn="ctr"/>
            <a:r>
              <a:rPr sz="1600" dirty="0"/>
              <a:t>Figure 1. Study </a:t>
            </a:r>
            <a:r>
              <a:rPr sz="1600" dirty="0" smtClean="0"/>
              <a:t>design</a:t>
            </a:r>
            <a:r>
              <a:rPr lang="en-CA" sz="1600" dirty="0" smtClean="0"/>
              <a:t> for :</a:t>
            </a:r>
          </a:p>
          <a:p>
            <a:pPr algn="ctr"/>
            <a:r>
              <a:rPr lang="en-US" sz="1600" dirty="0" err="1" smtClean="0"/>
              <a:t>Yue</a:t>
            </a:r>
            <a:r>
              <a:rPr lang="en-US" sz="1600" dirty="0" smtClean="0"/>
              <a:t> </a:t>
            </a:r>
            <a:r>
              <a:rPr lang="en-US" sz="1600" dirty="0" smtClean="0"/>
              <a:t>F, Cheng Y, </a:t>
            </a:r>
            <a:r>
              <a:rPr lang="en-US" sz="1600" dirty="0" err="1" smtClean="0"/>
              <a:t>Breschi</a:t>
            </a:r>
            <a:r>
              <a:rPr lang="en-US" sz="1600" dirty="0" smtClean="0"/>
              <a:t> A, et al.: A comparative encyclopedia of DNA elements in the mouse genome. Nature. 2014; 515(7527): 355–</a:t>
            </a:r>
            <a:r>
              <a:rPr lang="en-US" sz="1600" smtClean="0"/>
              <a:t>364</a:t>
            </a:r>
          </a:p>
          <a:p>
            <a:pPr algn="ctr"/>
            <a:r>
              <a:rPr lang="en-US" sz="1600" smtClean="0"/>
              <a:t>Lin </a:t>
            </a:r>
            <a:r>
              <a:rPr lang="en-US" sz="1600" dirty="0" smtClean="0"/>
              <a:t>S, Lin Y, </a:t>
            </a:r>
            <a:r>
              <a:rPr lang="en-US" sz="1600" dirty="0" err="1" smtClean="0"/>
              <a:t>Nery</a:t>
            </a:r>
            <a:r>
              <a:rPr lang="en-US" sz="1600" dirty="0" smtClean="0"/>
              <a:t> JR, et al.: Comparison of the transcriptional landscapes between human and mouse tissues. Proc </a:t>
            </a:r>
            <a:r>
              <a:rPr lang="en-US" sz="1600" dirty="0" err="1" smtClean="0"/>
              <a:t>Natl</a:t>
            </a:r>
            <a:r>
              <a:rPr lang="en-US" sz="1600" dirty="0" smtClean="0"/>
              <a:t> </a:t>
            </a:r>
            <a:r>
              <a:rPr lang="en-US" sz="1600" dirty="0" err="1" smtClean="0"/>
              <a:t>Acad</a:t>
            </a:r>
            <a:r>
              <a:rPr lang="en-US" sz="1600" dirty="0" smtClean="0"/>
              <a:t> </a:t>
            </a:r>
            <a:r>
              <a:rPr lang="en-US" sz="1600" dirty="0" err="1" smtClean="0"/>
              <a:t>Sci</a:t>
            </a:r>
            <a:r>
              <a:rPr lang="en-US" sz="1600" dirty="0" smtClean="0"/>
              <a:t> U S A. 2014; 111(48): 17224–</a:t>
            </a:r>
            <a:r>
              <a:rPr lang="en-US" sz="1600" dirty="0" smtClean="0"/>
              <a:t>17229</a:t>
            </a:r>
            <a:endParaRPr dirty="0"/>
          </a:p>
        </p:txBody>
      </p:sp>
      <p:sp>
        <p:nvSpPr>
          <p:cNvPr id="3" name="TextBox 3"/>
          <p:cNvSpPr txBox="1"/>
          <p:nvPr/>
        </p:nvSpPr>
        <p:spPr>
          <a:xfrm>
            <a:off x="457200" y="6179791"/>
            <a:ext cx="5144000" cy="369332"/>
          </a:xfrm>
          <a:prstGeom prst="rect">
            <a:avLst/>
          </a:prstGeom>
          <a:noFill/>
        </p:spPr>
        <p:txBody>
          <a:bodyPr wrap="square" rtlCol="0">
            <a:spAutoFit/>
          </a:bodyPr>
          <a:lstStyle/>
          <a:p>
            <a:r>
              <a:rPr sz="1000"/>
              <a:t>Gilad Y and Mizrahi-Man O 2015 [v1; ref status: awaiting peer review, http://f1000r.es/5ez] F1000Research 2015, 4:121 (doi: 10.12688/f1000research.6536.1)</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a:t>
            </a:r>
            <a:r>
              <a:rPr lang="en-US" dirty="0" err="1" smtClean="0"/>
              <a:t>RNAseq</a:t>
            </a:r>
            <a:endParaRPr lang="en-US" dirty="0"/>
          </a:p>
        </p:txBody>
      </p:sp>
      <p:sp>
        <p:nvSpPr>
          <p:cNvPr id="3" name="Content Placeholder 2"/>
          <p:cNvSpPr>
            <a:spLocks noGrp="1"/>
          </p:cNvSpPr>
          <p:nvPr>
            <p:ph idx="1"/>
          </p:nvPr>
        </p:nvSpPr>
        <p:spPr/>
        <p:txBody>
          <a:bodyPr/>
          <a:lstStyle/>
          <a:p>
            <a:r>
              <a:rPr lang="en-US" dirty="0" smtClean="0"/>
              <a:t>Transcriptome assembly.</a:t>
            </a:r>
          </a:p>
          <a:p>
            <a:r>
              <a:rPr lang="en-US" dirty="0" smtClean="0"/>
              <a:t>Improving genome assembly/annotation.</a:t>
            </a:r>
          </a:p>
          <a:p>
            <a:r>
              <a:rPr lang="en-US" dirty="0" smtClean="0"/>
              <a:t>SNP discovery (large genomes)</a:t>
            </a:r>
          </a:p>
          <a:p>
            <a:r>
              <a:rPr lang="en-US" dirty="0" smtClean="0"/>
              <a:t>Transcript discovery (variants for Transcription start site, alternative splicing, etc..)</a:t>
            </a:r>
          </a:p>
          <a:p>
            <a:r>
              <a:rPr lang="en-US" dirty="0" smtClean="0"/>
              <a:t>Quantification of (alternative transcripts)</a:t>
            </a:r>
          </a:p>
          <a:p>
            <a:r>
              <a:rPr lang="en-US" dirty="0" smtClean="0"/>
              <a:t>Differential expression analysis across treatments.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a:t>
            </a:r>
            <a:r>
              <a:rPr lang="en-US" dirty="0" err="1" smtClean="0"/>
              <a:t>RNAseq</a:t>
            </a:r>
            <a:r>
              <a:rPr lang="en-US" dirty="0" smtClean="0"/>
              <a:t>: differential expression</a:t>
            </a:r>
            <a:endParaRPr lang="en-US" dirty="0"/>
          </a:p>
        </p:txBody>
      </p:sp>
      <p:sp>
        <p:nvSpPr>
          <p:cNvPr id="3" name="Content Placeholder 2"/>
          <p:cNvSpPr>
            <a:spLocks noGrp="1"/>
          </p:cNvSpPr>
          <p:nvPr>
            <p:ph idx="1"/>
          </p:nvPr>
        </p:nvSpPr>
        <p:spPr/>
        <p:txBody>
          <a:bodyPr>
            <a:normAutofit/>
          </a:bodyPr>
          <a:lstStyle/>
          <a:p>
            <a:r>
              <a:rPr lang="en-US" dirty="0" smtClean="0"/>
              <a:t>Differential expression of what? </a:t>
            </a: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Caveats</a:t>
            </a:r>
            <a:endParaRPr lang="en-US" dirty="0"/>
          </a:p>
        </p:txBody>
      </p:sp>
      <p:sp>
        <p:nvSpPr>
          <p:cNvPr id="3" name="Content Placeholder 2"/>
          <p:cNvSpPr>
            <a:spLocks noGrp="1"/>
          </p:cNvSpPr>
          <p:nvPr>
            <p:ph idx="1"/>
          </p:nvPr>
        </p:nvSpPr>
        <p:spPr/>
        <p:txBody>
          <a:bodyPr/>
          <a:lstStyle/>
          <a:p>
            <a:r>
              <a:rPr lang="en-US" dirty="0" smtClean="0"/>
              <a:t>There are whole courses on proper experimental design. Great books too.</a:t>
            </a:r>
          </a:p>
          <a:p>
            <a:endParaRPr lang="en-US" dirty="0" smtClean="0"/>
          </a:p>
          <a:p>
            <a:r>
              <a:rPr lang="en-US" dirty="0" smtClean="0"/>
              <a:t>For experimental design I highly recommend:</a:t>
            </a:r>
          </a:p>
          <a:p>
            <a:pPr lvl="1"/>
            <a:r>
              <a:rPr lang="en-US" dirty="0" smtClean="0"/>
              <a:t>Quinn &amp; </a:t>
            </a:r>
            <a:r>
              <a:rPr lang="en-US" dirty="0" err="1" smtClean="0"/>
              <a:t>Keough</a:t>
            </a:r>
            <a:r>
              <a:rPr lang="en-US" dirty="0" smtClean="0"/>
              <a:t>: Experimental Design and data analysis for biologists.</a:t>
            </a:r>
          </a:p>
          <a:p>
            <a:pPr lvl="1">
              <a:buNone/>
            </a:pPr>
            <a:r>
              <a:rPr lang="en-US" sz="1400" dirty="0" smtClean="0"/>
              <a:t>http://www.amazon.com/Experimental-Design-Data-Analysis-Biologists/dp/0521009766/ </a:t>
            </a:r>
            <a:endParaRPr lang="en-US" sz="1400" dirty="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a:t>
            </a:r>
            <a:r>
              <a:rPr lang="en-US" dirty="0" err="1" smtClean="0"/>
              <a:t>RNAseq</a:t>
            </a:r>
            <a:r>
              <a:rPr lang="en-US" dirty="0" smtClean="0"/>
              <a:t>: differential expression</a:t>
            </a:r>
            <a:endParaRPr lang="en-US" dirty="0"/>
          </a:p>
        </p:txBody>
      </p:sp>
      <p:sp>
        <p:nvSpPr>
          <p:cNvPr id="3" name="Content Placeholder 2"/>
          <p:cNvSpPr>
            <a:spLocks noGrp="1"/>
          </p:cNvSpPr>
          <p:nvPr>
            <p:ph idx="1"/>
          </p:nvPr>
        </p:nvSpPr>
        <p:spPr/>
        <p:txBody>
          <a:bodyPr>
            <a:normAutofit/>
          </a:bodyPr>
          <a:lstStyle/>
          <a:p>
            <a:r>
              <a:rPr lang="en-US" dirty="0" smtClean="0"/>
              <a:t>Differential expression of what? </a:t>
            </a:r>
          </a:p>
          <a:p>
            <a:endParaRPr lang="en-US" dirty="0" smtClean="0"/>
          </a:p>
          <a:p>
            <a:r>
              <a:rPr lang="en-US" dirty="0" smtClean="0"/>
              <a:t>Differential expression at the level of “genes”</a:t>
            </a:r>
          </a:p>
          <a:p>
            <a:r>
              <a:rPr lang="en-US" dirty="0" smtClean="0"/>
              <a:t>Allele specific expression</a:t>
            </a:r>
          </a:p>
          <a:p>
            <a:r>
              <a:rPr lang="en-US" dirty="0" smtClean="0"/>
              <a:t>Quantification of alternative transcripts</a:t>
            </a:r>
          </a:p>
          <a:p>
            <a:pPr>
              <a:buNone/>
            </a:pPr>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Your primary goals of</a:t>
            </a:r>
            <a:r>
              <a:rPr lang="en-US" dirty="0" smtClean="0"/>
              <a:t> your experiment </a:t>
            </a:r>
            <a:r>
              <a:rPr lang="en-US" dirty="0" smtClean="0"/>
              <a:t>should guide</a:t>
            </a:r>
            <a:r>
              <a:rPr lang="en-US" dirty="0" smtClean="0"/>
              <a:t> </a:t>
            </a:r>
            <a:r>
              <a:rPr lang="en-US" dirty="0" smtClean="0"/>
              <a:t>your design</a:t>
            </a:r>
            <a:r>
              <a:rPr lang="en-US" dirty="0" smtClean="0"/>
              <a:t>.</a:t>
            </a:r>
            <a:endParaRPr lang="en-US" dirty="0"/>
          </a:p>
        </p:txBody>
      </p:sp>
      <p:sp>
        <p:nvSpPr>
          <p:cNvPr id="3" name="Content Placeholder 2"/>
          <p:cNvSpPr>
            <a:spLocks noGrp="1"/>
          </p:cNvSpPr>
          <p:nvPr>
            <p:ph idx="1"/>
          </p:nvPr>
        </p:nvSpPr>
        <p:spPr>
          <a:xfrm>
            <a:off x="457200" y="2300478"/>
            <a:ext cx="8229600" cy="3825685"/>
          </a:xfrm>
        </p:spPr>
        <p:txBody>
          <a:bodyPr/>
          <a:lstStyle/>
          <a:p>
            <a:r>
              <a:rPr lang="en-US" dirty="0" smtClean="0"/>
              <a:t>The exact details (</a:t>
            </a:r>
            <a:r>
              <a:rPr lang="en-US" i="1" dirty="0" smtClean="0"/>
              <a:t># biological samples</a:t>
            </a:r>
            <a:r>
              <a:rPr lang="en-US" dirty="0" smtClean="0"/>
              <a:t>, sample depth, </a:t>
            </a:r>
            <a:r>
              <a:rPr lang="en-US" dirty="0" err="1" smtClean="0"/>
              <a:t>read_length</a:t>
            </a:r>
            <a:r>
              <a:rPr lang="en-US" dirty="0" smtClean="0"/>
              <a:t>, strand specificity) of how you perform your experiment needs to be guided by your primary goal.</a:t>
            </a:r>
          </a:p>
          <a:p>
            <a:endParaRPr lang="en-US" dirty="0" smtClean="0"/>
          </a:p>
          <a:p>
            <a:r>
              <a:rPr lang="en-US" dirty="0" smtClean="0"/>
              <a:t>Unless you have all the $$, no single design can capture all of the variability.</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goals matter</a:t>
            </a:r>
            <a:endParaRPr lang="en-US" dirty="0"/>
          </a:p>
        </p:txBody>
      </p:sp>
      <p:sp>
        <p:nvSpPr>
          <p:cNvPr id="3" name="Content Placeholder 2"/>
          <p:cNvSpPr>
            <a:spLocks noGrp="1"/>
          </p:cNvSpPr>
          <p:nvPr>
            <p:ph idx="1"/>
          </p:nvPr>
        </p:nvSpPr>
        <p:spPr/>
        <p:txBody>
          <a:bodyPr>
            <a:normAutofit fontScale="92500"/>
          </a:bodyPr>
          <a:lstStyle/>
          <a:p>
            <a:r>
              <a:rPr lang="en-US" dirty="0" smtClean="0"/>
              <a:t>For instance: If your primary interest in discovery of new transcripts, sampling deeply within a sample is probably best. </a:t>
            </a:r>
          </a:p>
          <a:p>
            <a:endParaRPr lang="en-US" dirty="0" smtClean="0"/>
          </a:p>
          <a:p>
            <a:r>
              <a:rPr lang="en-US" dirty="0" smtClean="0"/>
              <a:t>For differential expression analyses, you will almost never have the ability to perform Differential expression analysis on very rare transcripts, so it is rarely useful to generate more than 15-20 million read pairs (see Meg’s slides).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Are </a:t>
            </a:r>
            <a:r>
              <a:rPr lang="en-US" dirty="0" err="1" smtClean="0"/>
              <a:t>single_ended</a:t>
            </a:r>
            <a:r>
              <a:rPr lang="en-US" dirty="0" smtClean="0"/>
              <a:t> reads ever useful?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my experience (plants and animals), almost never.</a:t>
            </a:r>
          </a:p>
          <a:p>
            <a:r>
              <a:rPr lang="en-US" dirty="0" smtClean="0"/>
              <a:t>My primary organism (Drosophila </a:t>
            </a:r>
            <a:r>
              <a:rPr lang="en-US" dirty="0" err="1" smtClean="0"/>
              <a:t>melanogaster</a:t>
            </a:r>
            <a:r>
              <a:rPr lang="en-US" dirty="0" smtClean="0"/>
              <a:t>) is one of the best annotated and experimentally validated genomes.</a:t>
            </a:r>
          </a:p>
          <a:p>
            <a:r>
              <a:rPr lang="en-US" dirty="0" smtClean="0"/>
              <a:t>Even still, we get surprising ambiguity for reads 75bp and shorter, which mostly goes away with PE.</a:t>
            </a:r>
          </a:p>
          <a:p>
            <a:r>
              <a:rPr lang="en-US" dirty="0" smtClean="0"/>
              <a:t>Hopefully less of a problem now (as most people are doing 100 -150 </a:t>
            </a:r>
            <a:r>
              <a:rPr lang="en-US" dirty="0" err="1" smtClean="0"/>
              <a:t>bp</a:t>
            </a:r>
            <a:r>
              <a:rPr lang="en-US" dirty="0" smtClean="0"/>
              <a:t>+).</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was once thought to be separate goals are now clearly recognized as intertwined.</a:t>
            </a:r>
            <a:endParaRPr lang="en-US" dirty="0"/>
          </a:p>
        </p:txBody>
      </p:sp>
      <p:sp>
        <p:nvSpPr>
          <p:cNvPr id="3" name="Content Placeholder 2"/>
          <p:cNvSpPr>
            <a:spLocks noGrp="1"/>
          </p:cNvSpPr>
          <p:nvPr>
            <p:ph idx="1"/>
          </p:nvPr>
        </p:nvSpPr>
        <p:spPr>
          <a:xfrm>
            <a:off x="457200" y="2132735"/>
            <a:ext cx="8229600" cy="4525963"/>
          </a:xfrm>
        </p:spPr>
        <p:txBody>
          <a:bodyPr/>
          <a:lstStyle/>
          <a:p>
            <a:r>
              <a:rPr lang="en-US" dirty="0" smtClean="0"/>
              <a:t>Early work for RNA-</a:t>
            </a:r>
            <a:r>
              <a:rPr lang="en-US" dirty="0" err="1" smtClean="0"/>
              <a:t>seq</a:t>
            </a:r>
            <a:r>
              <a:rPr lang="en-US" dirty="0" smtClean="0"/>
              <a:t> tried to “mirror” the type of gene level analysis used in microarrays.</a:t>
            </a:r>
          </a:p>
          <a:p>
            <a:r>
              <a:rPr lang="en-US" dirty="0" smtClean="0"/>
              <a:t>However, RNA-</a:t>
            </a:r>
            <a:r>
              <a:rPr lang="en-US" dirty="0" err="1" smtClean="0"/>
              <a:t>seq</a:t>
            </a:r>
            <a:r>
              <a:rPr lang="en-US" dirty="0" smtClean="0"/>
              <a:t> has demonstrated how important it is to take into account alternative transcripts, even when attempting to get “gene level” measures.</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 we put together a useful pipeline for </a:t>
            </a:r>
            <a:r>
              <a:rPr lang="en-US" dirty="0" err="1" smtClean="0"/>
              <a:t>RNAseq</a:t>
            </a:r>
            <a:endParaRPr lang="en-US" dirty="0"/>
          </a:p>
        </p:txBody>
      </p:sp>
      <p:sp>
        <p:nvSpPr>
          <p:cNvPr id="3" name="Content Placeholder 2"/>
          <p:cNvSpPr>
            <a:spLocks noGrp="1"/>
          </p:cNvSpPr>
          <p:nvPr>
            <p:ph idx="1"/>
          </p:nvPr>
        </p:nvSpPr>
        <p:spPr/>
        <p:txBody>
          <a:bodyPr/>
          <a:lstStyle/>
          <a:p>
            <a:r>
              <a:rPr lang="en-US" dirty="0" smtClean="0"/>
              <a:t>What are the steps we need to consider?</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 we put together a useful pipeline for </a:t>
            </a:r>
            <a:r>
              <a:rPr lang="en-US" dirty="0" err="1" smtClean="0"/>
              <a:t>RNAseq</a:t>
            </a:r>
            <a:endParaRPr lang="en-US" dirty="0"/>
          </a:p>
        </p:txBody>
      </p:sp>
      <p:sp>
        <p:nvSpPr>
          <p:cNvPr id="3" name="Content Placeholder 2"/>
          <p:cNvSpPr>
            <a:spLocks noGrp="1"/>
          </p:cNvSpPr>
          <p:nvPr>
            <p:ph idx="1"/>
          </p:nvPr>
        </p:nvSpPr>
        <p:spPr/>
        <p:txBody>
          <a:bodyPr/>
          <a:lstStyle/>
          <a:p>
            <a:r>
              <a:rPr lang="en-US" dirty="0" smtClean="0"/>
              <a:t>What are the steps we need to consider?</a:t>
            </a:r>
          </a:p>
          <a:p>
            <a:r>
              <a:rPr lang="en-US" dirty="0" smtClean="0"/>
              <a:t>Genome/transcriptome assembly.</a:t>
            </a:r>
          </a:p>
          <a:p>
            <a:r>
              <a:rPr lang="en-US" dirty="0" smtClean="0"/>
              <a:t>Mapping reads to genome/transcriptome.</a:t>
            </a:r>
          </a:p>
          <a:p>
            <a:r>
              <a:rPr lang="en-US" dirty="0" smtClean="0"/>
              <a:t>Deal with alternative transcripts (new transcriptome)?</a:t>
            </a:r>
          </a:p>
          <a:p>
            <a:r>
              <a:rPr lang="en-US" dirty="0" smtClean="0"/>
              <a:t>Remap &amp; count reads.</a:t>
            </a:r>
          </a:p>
          <a:p>
            <a:r>
              <a:rPr lang="en-US" dirty="0" smtClean="0"/>
              <a:t>Differential expression.</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115988" y="6519446"/>
            <a:ext cx="9028012" cy="307777"/>
          </a:xfrm>
          <a:prstGeom prst="rect">
            <a:avLst/>
          </a:prstGeom>
        </p:spPr>
        <p:txBody>
          <a:bodyPr wrap="square">
            <a:spAutoFit/>
          </a:bodyPr>
          <a:lstStyle/>
          <a:p>
            <a:r>
              <a:rPr lang="en-US" sz="1400" dirty="0" smtClean="0"/>
              <a:t>RNA-</a:t>
            </a:r>
            <a:r>
              <a:rPr lang="en-US" sz="1400" dirty="0" err="1" smtClean="0"/>
              <a:t>seq</a:t>
            </a:r>
            <a:r>
              <a:rPr lang="en-US" sz="1400" dirty="0" smtClean="0"/>
              <a:t> Workflows and Tools. Stephen Turner. </a:t>
            </a:r>
            <a:r>
              <a:rPr lang="en-US" sz="1400" dirty="0" err="1" smtClean="0"/>
              <a:t>Figshare</a:t>
            </a:r>
            <a:r>
              <a:rPr lang="en-US" sz="1400" dirty="0" smtClean="0"/>
              <a:t>. http://dx.doi.org/10.6084/m9.figshare.662782</a:t>
            </a:r>
            <a:endParaRPr lang="en-US" sz="1400" dirty="0"/>
          </a:p>
        </p:txBody>
      </p:sp>
      <p:pic>
        <p:nvPicPr>
          <p:cNvPr id="5" name="Picture 4" descr="RNA_Seq_Workflows_And_Tools.png"/>
          <p:cNvPicPr>
            <a:picLocks noChangeAspect="1"/>
          </p:cNvPicPr>
          <p:nvPr/>
        </p:nvPicPr>
        <p:blipFill>
          <a:blip r:embed="rId2"/>
          <a:srcRect l="12687" t="5706" r="7276" b="6470"/>
          <a:stretch>
            <a:fillRect/>
          </a:stretch>
        </p:blipFill>
        <p:spPr>
          <a:xfrm>
            <a:off x="2261712" y="0"/>
            <a:ext cx="4372959" cy="6431466"/>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“tuxedo” protocol for RNA-</a:t>
            </a:r>
            <a:r>
              <a:rPr lang="en-US" dirty="0" err="1" smtClean="0"/>
              <a:t>seq</a:t>
            </a:r>
            <a:endParaRPr lang="en-US" dirty="0"/>
          </a:p>
        </p:txBody>
      </p:sp>
      <p:pic>
        <p:nvPicPr>
          <p:cNvPr id="4" name="Picture 3" descr="TrapnellDifferential gene and transcript expression analysis of RNA-seq experiments with TopHat and CufflinksNature 2012.tiff"/>
          <p:cNvPicPr>
            <a:picLocks noChangeAspect="1"/>
          </p:cNvPicPr>
          <p:nvPr/>
        </p:nvPicPr>
        <p:blipFill>
          <a:blip r:embed="rId2"/>
          <a:stretch>
            <a:fillRect/>
          </a:stretch>
        </p:blipFill>
        <p:spPr>
          <a:xfrm>
            <a:off x="1601799" y="1206979"/>
            <a:ext cx="3203823" cy="5663770"/>
          </a:xfrm>
          <a:prstGeom prst="rect">
            <a:avLst/>
          </a:prstGeom>
        </p:spPr>
      </p:pic>
      <p:sp>
        <p:nvSpPr>
          <p:cNvPr id="5" name="TextBox 4"/>
          <p:cNvSpPr txBox="1"/>
          <p:nvPr/>
        </p:nvSpPr>
        <p:spPr>
          <a:xfrm>
            <a:off x="5544690" y="6501417"/>
            <a:ext cx="1911513" cy="369332"/>
          </a:xfrm>
          <a:prstGeom prst="rect">
            <a:avLst/>
          </a:prstGeom>
          <a:noFill/>
        </p:spPr>
        <p:txBody>
          <a:bodyPr wrap="none" rtlCol="0">
            <a:spAutoFit/>
          </a:bodyPr>
          <a:lstStyle/>
          <a:p>
            <a:r>
              <a:rPr lang="en-US" dirty="0" err="1" smtClean="0"/>
              <a:t>Trapnell</a:t>
            </a:r>
            <a:r>
              <a:rPr lang="en-US" dirty="0" smtClean="0"/>
              <a:t> et al 2012</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 name="Title 26"/>
          <p:cNvSpPr>
            <a:spLocks noGrp="1"/>
          </p:cNvSpPr>
          <p:nvPr>
            <p:ph type="title"/>
          </p:nvPr>
        </p:nvSpPr>
        <p:spPr/>
        <p:txBody>
          <a:bodyPr/>
          <a:lstStyle/>
          <a:p>
            <a:r>
              <a:rPr lang="en-US" dirty="0" smtClean="0"/>
              <a:t>Goals</a:t>
            </a:r>
            <a:endParaRPr lang="en-US" dirty="0"/>
          </a:p>
        </p:txBody>
      </p:sp>
      <p:sp>
        <p:nvSpPr>
          <p:cNvPr id="28" name="TextBox 27"/>
          <p:cNvSpPr txBox="1"/>
          <p:nvPr/>
        </p:nvSpPr>
        <p:spPr>
          <a:xfrm>
            <a:off x="709829" y="1537779"/>
            <a:ext cx="7976971" cy="4524315"/>
          </a:xfrm>
          <a:prstGeom prst="rect">
            <a:avLst/>
          </a:prstGeom>
          <a:noFill/>
        </p:spPr>
        <p:txBody>
          <a:bodyPr wrap="square" rtlCol="0">
            <a:spAutoFit/>
          </a:bodyPr>
          <a:lstStyle/>
          <a:p>
            <a:r>
              <a:rPr lang="en-US" sz="2400" dirty="0" smtClean="0"/>
              <a:t>I am not planning on trying to provide any sort of overview of statistical methods for genomic data. Instead I am going to provide a few short ideas to think about.</a:t>
            </a:r>
          </a:p>
          <a:p>
            <a:endParaRPr lang="en-US" sz="2400" dirty="0" smtClean="0"/>
          </a:p>
          <a:p>
            <a:endParaRPr lang="en-US" sz="2400" dirty="0" smtClean="0"/>
          </a:p>
          <a:p>
            <a:r>
              <a:rPr lang="en-US" sz="2400" dirty="0" smtClean="0"/>
              <a:t>Statistics (like bioinformatics) is a rapidly developing area, in particular with respect to genomics. Rarely is it clear what the “right way” to analyze your data is.</a:t>
            </a:r>
          </a:p>
          <a:p>
            <a:endParaRPr lang="en-US" sz="2400" dirty="0" smtClean="0"/>
          </a:p>
          <a:p>
            <a:r>
              <a:rPr lang="en-US" sz="2400" dirty="0" smtClean="0"/>
              <a:t>Instead I hope to aid you in using some common sense when thinking about your experiments for using high throughput sequencing.</a:t>
            </a:r>
            <a:endParaRPr lang="en-US" sz="2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Pipelines for RNA-</a:t>
            </a:r>
            <a:r>
              <a:rPr lang="en-US" sz="2800" dirty="0" err="1" smtClean="0"/>
              <a:t>seq</a:t>
            </a:r>
            <a:r>
              <a:rPr lang="en-US" sz="2800" dirty="0" smtClean="0"/>
              <a:t> (geared towards splicing)</a:t>
            </a:r>
            <a:endParaRPr lang="en-US" sz="2800" dirty="0"/>
          </a:p>
        </p:txBody>
      </p:sp>
      <p:pic>
        <p:nvPicPr>
          <p:cNvPr id="4" name="Picture 3" descr="AgirreFigure1.jpg"/>
          <p:cNvPicPr>
            <a:picLocks noChangeAspect="1"/>
          </p:cNvPicPr>
          <p:nvPr/>
        </p:nvPicPr>
        <p:blipFill>
          <a:blip r:embed="rId2"/>
          <a:stretch>
            <a:fillRect/>
          </a:stretch>
        </p:blipFill>
        <p:spPr>
          <a:xfrm>
            <a:off x="1886143" y="1158359"/>
            <a:ext cx="5053310" cy="5053310"/>
          </a:xfrm>
          <a:prstGeom prst="rect">
            <a:avLst/>
          </a:prstGeom>
        </p:spPr>
      </p:pic>
      <p:sp>
        <p:nvSpPr>
          <p:cNvPr id="5" name="Rectangle 4"/>
          <p:cNvSpPr/>
          <p:nvPr/>
        </p:nvSpPr>
        <p:spPr>
          <a:xfrm>
            <a:off x="393045" y="6018076"/>
            <a:ext cx="8357910" cy="1107996"/>
          </a:xfrm>
          <a:prstGeom prst="rect">
            <a:avLst/>
          </a:prstGeom>
        </p:spPr>
        <p:txBody>
          <a:bodyPr wrap="square">
            <a:spAutoFit/>
          </a:bodyPr>
          <a:lstStyle/>
          <a:p>
            <a:r>
              <a:rPr lang="en-US" sz="1600" dirty="0" smtClean="0"/>
              <a:t>Methods to Study Splicing from RNA-</a:t>
            </a:r>
            <a:r>
              <a:rPr lang="en-US" sz="1600" dirty="0" err="1" smtClean="0"/>
              <a:t>Seq</a:t>
            </a:r>
            <a:r>
              <a:rPr lang="en-US" sz="1600" dirty="0" smtClean="0"/>
              <a:t>. Eduardo Eyras, Gael P. </a:t>
            </a:r>
            <a:r>
              <a:rPr lang="en-US" sz="1600" dirty="0" err="1" smtClean="0"/>
              <a:t>Alamancos</a:t>
            </a:r>
            <a:r>
              <a:rPr lang="en-US" sz="1600" dirty="0" smtClean="0"/>
              <a:t>, </a:t>
            </a:r>
            <a:r>
              <a:rPr lang="en-US" sz="1600" dirty="0" err="1" smtClean="0"/>
              <a:t>Eneritz</a:t>
            </a:r>
            <a:r>
              <a:rPr lang="en-US" sz="1600" dirty="0" smtClean="0"/>
              <a:t> </a:t>
            </a:r>
            <a:r>
              <a:rPr lang="en-US" sz="1600" dirty="0" err="1" smtClean="0"/>
              <a:t>Agirre</a:t>
            </a:r>
            <a:r>
              <a:rPr lang="en-US" sz="1600" dirty="0" smtClean="0"/>
              <a:t>. </a:t>
            </a:r>
            <a:r>
              <a:rPr lang="en-US" sz="1600" dirty="0" err="1" smtClean="0"/>
              <a:t>Figshare</a:t>
            </a:r>
            <a:r>
              <a:rPr lang="en-US" sz="1600" dirty="0" smtClean="0"/>
              <a:t>. </a:t>
            </a:r>
            <a:r>
              <a:rPr lang="en-US" sz="1600" dirty="0" smtClean="0">
                <a:hlinkClick r:id="rId3"/>
              </a:rPr>
              <a:t>http://dx.doi.org/10.6084/m9.figshare.679993</a:t>
            </a:r>
            <a:r>
              <a:rPr lang="en-US" sz="1600" dirty="0" smtClean="0"/>
              <a:t> also see</a:t>
            </a:r>
          </a:p>
          <a:p>
            <a:r>
              <a:rPr lang="en-US" sz="1600" dirty="0" smtClean="0">
                <a:hlinkClick r:id="rId4"/>
              </a:rPr>
              <a:t>http://arxiv.org/abs/1304.5952</a:t>
            </a:r>
            <a:endParaRPr lang="en-US" sz="1600" dirty="0" smtClean="0"/>
          </a:p>
          <a:p>
            <a:endParaRPr 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VijayFig1.tiff"/>
          <p:cNvPicPr>
            <a:picLocks noChangeAspect="1"/>
          </p:cNvPicPr>
          <p:nvPr/>
        </p:nvPicPr>
        <p:blipFill>
          <a:blip r:embed="rId2"/>
          <a:stretch>
            <a:fillRect/>
          </a:stretch>
        </p:blipFill>
        <p:spPr>
          <a:xfrm>
            <a:off x="2522334" y="556303"/>
            <a:ext cx="4099331" cy="5745394"/>
          </a:xfrm>
          <a:prstGeom prst="rect">
            <a:avLst/>
          </a:prstGeom>
        </p:spPr>
      </p:pic>
      <p:sp>
        <p:nvSpPr>
          <p:cNvPr id="5" name="TextBox 4"/>
          <p:cNvSpPr txBox="1"/>
          <p:nvPr/>
        </p:nvSpPr>
        <p:spPr>
          <a:xfrm>
            <a:off x="7073182" y="6488668"/>
            <a:ext cx="1613618" cy="369332"/>
          </a:xfrm>
          <a:prstGeom prst="rect">
            <a:avLst/>
          </a:prstGeom>
          <a:noFill/>
        </p:spPr>
        <p:txBody>
          <a:bodyPr wrap="none" rtlCol="0">
            <a:spAutoFit/>
          </a:bodyPr>
          <a:lstStyle/>
          <a:p>
            <a:r>
              <a:rPr lang="en-US" dirty="0" smtClean="0"/>
              <a:t>Vijay et al 2012</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ig1.tiff"/>
          <p:cNvPicPr>
            <a:picLocks noChangeAspect="1"/>
          </p:cNvPicPr>
          <p:nvPr/>
        </p:nvPicPr>
        <p:blipFill>
          <a:blip r:embed="rId2"/>
          <a:stretch>
            <a:fillRect/>
          </a:stretch>
        </p:blipFill>
        <p:spPr>
          <a:xfrm>
            <a:off x="286594" y="242455"/>
            <a:ext cx="7618144" cy="6168422"/>
          </a:xfrm>
          <a:prstGeom prst="rect">
            <a:avLst/>
          </a:prstGeom>
        </p:spPr>
      </p:pic>
      <p:sp>
        <p:nvSpPr>
          <p:cNvPr id="5" name="TextBox 4"/>
          <p:cNvSpPr txBox="1"/>
          <p:nvPr/>
        </p:nvSpPr>
        <p:spPr>
          <a:xfrm>
            <a:off x="6503714" y="6488668"/>
            <a:ext cx="2506515" cy="369332"/>
          </a:xfrm>
          <a:prstGeom prst="rect">
            <a:avLst/>
          </a:prstGeom>
          <a:noFill/>
        </p:spPr>
        <p:txBody>
          <a:bodyPr wrap="none" rtlCol="0">
            <a:spAutoFit/>
          </a:bodyPr>
          <a:lstStyle/>
          <a:p>
            <a:r>
              <a:rPr lang="en-US" dirty="0" err="1" smtClean="0"/>
              <a:t>Nookaew</a:t>
            </a:r>
            <a:r>
              <a:rPr lang="en-US" dirty="0" smtClean="0"/>
              <a:t> et al 2102 NAR</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point…</a:t>
            </a:r>
            <a:endParaRPr lang="en-US" dirty="0"/>
          </a:p>
        </p:txBody>
      </p:sp>
      <p:sp>
        <p:nvSpPr>
          <p:cNvPr id="3" name="Content Placeholder 2"/>
          <p:cNvSpPr>
            <a:spLocks noGrp="1"/>
          </p:cNvSpPr>
          <p:nvPr>
            <p:ph idx="1"/>
          </p:nvPr>
        </p:nvSpPr>
        <p:spPr/>
        <p:txBody>
          <a:bodyPr/>
          <a:lstStyle/>
          <a:p>
            <a:r>
              <a:rPr lang="en-US" dirty="0" smtClean="0"/>
              <a:t>There is no single “best” way forward yet. It is probably best to try several pipelines and think carefully about each of the steps.</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should we map reads</a:t>
            </a:r>
            <a:endParaRPr lang="en-US" dirty="0"/>
          </a:p>
        </p:txBody>
      </p:sp>
      <p:sp>
        <p:nvSpPr>
          <p:cNvPr id="3" name="Content Placeholder 2"/>
          <p:cNvSpPr>
            <a:spLocks noGrp="1"/>
          </p:cNvSpPr>
          <p:nvPr>
            <p:ph idx="1"/>
          </p:nvPr>
        </p:nvSpPr>
        <p:spPr/>
        <p:txBody>
          <a:bodyPr/>
          <a:lstStyle/>
          <a:p>
            <a:r>
              <a:rPr lang="en-US" dirty="0" smtClean="0"/>
              <a:t>Do we want to map to a reference genome (with a “splice aware” aligner)?</a:t>
            </a:r>
          </a:p>
          <a:p>
            <a:r>
              <a:rPr lang="en-US" dirty="0" smtClean="0"/>
              <a:t>Or do we want to map to a transcriptome directly.</a:t>
            </a:r>
          </a:p>
          <a:p>
            <a:endParaRPr lang="en-US" dirty="0" smtClean="0"/>
          </a:p>
          <a:p>
            <a:r>
              <a:rPr lang="en-US" dirty="0" smtClean="0"/>
              <a:t>What is preferable, to generate a </a:t>
            </a:r>
            <a:r>
              <a:rPr lang="en-US" i="1" dirty="0" smtClean="0"/>
              <a:t>de novo transcriptome</a:t>
            </a:r>
            <a:r>
              <a:rPr lang="en-US" dirty="0" smtClean="0"/>
              <a:t> or map to a “closely” related species?</a:t>
            </a: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before we map reads…</a:t>
            </a:r>
            <a:endParaRPr lang="en-US" dirty="0"/>
          </a:p>
        </p:txBody>
      </p:sp>
      <p:sp>
        <p:nvSpPr>
          <p:cNvPr id="3" name="Content Placeholder 2"/>
          <p:cNvSpPr>
            <a:spLocks noGrp="1"/>
          </p:cNvSpPr>
          <p:nvPr>
            <p:ph idx="1"/>
          </p:nvPr>
        </p:nvSpPr>
        <p:spPr/>
        <p:txBody>
          <a:bodyPr/>
          <a:lstStyle/>
          <a:p>
            <a:r>
              <a:rPr lang="en-US" dirty="0" smtClean="0"/>
              <a:t>How should we filter (based on quality) reads (if at all)?</a:t>
            </a:r>
          </a:p>
          <a:p>
            <a:endParaRPr lang="en-US" dirty="0" smtClean="0"/>
          </a:p>
          <a:p>
            <a:r>
              <a:rPr lang="en-US" dirty="0" smtClean="0"/>
              <a:t>What are some of the considerations (Matt…)</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to a transcriptome</a:t>
            </a:r>
            <a:endParaRPr lang="en-US" dirty="0"/>
          </a:p>
        </p:txBody>
      </p:sp>
      <p:sp>
        <p:nvSpPr>
          <p:cNvPr id="3" name="Content Placeholder 2"/>
          <p:cNvSpPr>
            <a:spLocks noGrp="1"/>
          </p:cNvSpPr>
          <p:nvPr>
            <p:ph idx="1"/>
          </p:nvPr>
        </p:nvSpPr>
        <p:spPr/>
        <p:txBody>
          <a:bodyPr>
            <a:normAutofit/>
          </a:bodyPr>
          <a:lstStyle/>
          <a:p>
            <a:r>
              <a:rPr lang="en-US" dirty="0" smtClean="0"/>
              <a:t>What are the downsides to mapping to a transcriptome?</a:t>
            </a:r>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to a transcriptome</a:t>
            </a:r>
            <a:endParaRPr lang="en-US" dirty="0"/>
          </a:p>
        </p:txBody>
      </p:sp>
      <p:sp>
        <p:nvSpPr>
          <p:cNvPr id="3" name="Content Placeholder 2"/>
          <p:cNvSpPr>
            <a:spLocks noGrp="1"/>
          </p:cNvSpPr>
          <p:nvPr>
            <p:ph idx="1"/>
          </p:nvPr>
        </p:nvSpPr>
        <p:spPr/>
        <p:txBody>
          <a:bodyPr>
            <a:normAutofit lnSpcReduction="10000"/>
          </a:bodyPr>
          <a:lstStyle/>
          <a:p>
            <a:pPr>
              <a:buNone/>
            </a:pPr>
            <a:endParaRPr lang="en-US" dirty="0" smtClean="0"/>
          </a:p>
          <a:p>
            <a:r>
              <a:rPr lang="en-US" dirty="0" err="1" smtClean="0"/>
              <a:t>unspliced</a:t>
            </a:r>
            <a:r>
              <a:rPr lang="en-US" dirty="0" smtClean="0"/>
              <a:t> read aligners are useful against a transcript (or </a:t>
            </a:r>
            <a:r>
              <a:rPr lang="en-US" dirty="0" err="1" smtClean="0"/>
              <a:t>cDNA</a:t>
            </a:r>
            <a:r>
              <a:rPr lang="en-US" dirty="0" smtClean="0"/>
              <a:t>) database, such as that generated for a de novo transcriptome.</a:t>
            </a:r>
          </a:p>
          <a:p>
            <a:pPr>
              <a:buNone/>
            </a:pPr>
            <a:endParaRPr lang="en-US" dirty="0" smtClean="0"/>
          </a:p>
          <a:p>
            <a:r>
              <a:rPr lang="en-US" dirty="0" smtClean="0"/>
              <a:t>For this BW is faster than seed based approaches (</a:t>
            </a:r>
            <a:r>
              <a:rPr lang="en-US" dirty="0" err="1" smtClean="0"/>
              <a:t>shrimb</a:t>
            </a:r>
            <a:r>
              <a:rPr lang="en-US" dirty="0" smtClean="0"/>
              <a:t> &amp; </a:t>
            </a:r>
            <a:r>
              <a:rPr lang="en-US" dirty="0" err="1" smtClean="0"/>
              <a:t>stampy</a:t>
            </a:r>
            <a:r>
              <a:rPr lang="en-US" dirty="0" smtClean="0"/>
              <a:t>), but the latter may be preferred if mapping to "distant" </a:t>
            </a:r>
            <a:r>
              <a:rPr lang="en-US" dirty="0" err="1" smtClean="0"/>
              <a:t>transcriptomes</a:t>
            </a:r>
            <a:r>
              <a:rPr lang="en-US" dirty="0" smtClean="0"/>
              <a:t>.</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to the genome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How do we deal with alternative transcripts or </a:t>
            </a:r>
            <a:r>
              <a:rPr lang="en-US" dirty="0" err="1" smtClean="0"/>
              <a:t>paralogs</a:t>
            </a:r>
            <a:r>
              <a:rPr lang="en-US" dirty="0" smtClean="0"/>
              <a:t> during mapping?</a:t>
            </a:r>
          </a:p>
          <a:p>
            <a:endParaRPr lang="en-US" dirty="0" smtClean="0"/>
          </a:p>
          <a:p>
            <a:pPr>
              <a:buNone/>
            </a:pPr>
            <a:r>
              <a:rPr lang="en-US" dirty="0" smtClean="0"/>
              <a:t>"splicing aware" aligners:</a:t>
            </a:r>
          </a:p>
          <a:p>
            <a:pPr lvl="1"/>
            <a:r>
              <a:rPr lang="en-US" dirty="0" err="1" smtClean="0"/>
              <a:t>Exon</a:t>
            </a:r>
            <a:r>
              <a:rPr lang="en-US" dirty="0" smtClean="0"/>
              <a:t> First: (</a:t>
            </a:r>
            <a:r>
              <a:rPr lang="en-US" dirty="0" err="1" smtClean="0"/>
              <a:t>tophat</a:t>
            </a:r>
            <a:r>
              <a:rPr lang="en-US" dirty="0" smtClean="0"/>
              <a:t>, </a:t>
            </a:r>
            <a:r>
              <a:rPr lang="en-US" dirty="0" err="1" smtClean="0"/>
              <a:t>MapSplice</a:t>
            </a:r>
            <a:r>
              <a:rPr lang="en-US" dirty="0" smtClean="0"/>
              <a:t>, </a:t>
            </a:r>
            <a:r>
              <a:rPr lang="en-US" dirty="0" err="1" smtClean="0"/>
              <a:t>SpliceMap</a:t>
            </a:r>
            <a:r>
              <a:rPr lang="en-US" dirty="0" smtClean="0"/>
              <a:t>) Fig1A Garber</a:t>
            </a:r>
          </a:p>
          <a:p>
            <a:pPr lvl="1"/>
            <a:r>
              <a:rPr lang="en-US" dirty="0" smtClean="0"/>
              <a:t> Step 1 - map reads to genome</a:t>
            </a:r>
          </a:p>
          <a:p>
            <a:pPr lvl="1"/>
            <a:r>
              <a:rPr lang="en-US" dirty="0" smtClean="0"/>
              <a:t> Step 2 -unmapped reads are split, and aligned.</a:t>
            </a:r>
          </a:p>
          <a:p>
            <a:endParaRPr lang="en-US" dirty="0" smtClean="0"/>
          </a:p>
          <a:p>
            <a:r>
              <a:rPr lang="en-US" dirty="0" smtClean="0"/>
              <a:t>Seed &amp; extend (Fig1B Garber) (GSNAP, QPALMA)</a:t>
            </a:r>
          </a:p>
          <a:p>
            <a:pPr lvl="1"/>
            <a:r>
              <a:rPr lang="en-US" dirty="0" smtClean="0"/>
              <a:t> </a:t>
            </a:r>
            <a:r>
              <a:rPr lang="en-US" dirty="0" err="1" smtClean="0"/>
              <a:t>kmers</a:t>
            </a:r>
            <a:r>
              <a:rPr lang="en-US" dirty="0" smtClean="0"/>
              <a:t> from reads are mapped (the seeds), and then extended </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3" descr="GarberFig1.tiff"/>
          <p:cNvPicPr>
            <a:picLocks noChangeAspect="1"/>
          </p:cNvPicPr>
          <p:nvPr/>
        </p:nvPicPr>
        <p:blipFill>
          <a:blip r:embed="rId2"/>
          <a:stretch>
            <a:fillRect/>
          </a:stretch>
        </p:blipFill>
        <p:spPr>
          <a:xfrm>
            <a:off x="685518" y="0"/>
            <a:ext cx="7772964" cy="6116984"/>
          </a:xfrm>
          <a:prstGeom prst="rect">
            <a:avLst/>
          </a:prstGeom>
        </p:spPr>
      </p:pic>
      <p:sp>
        <p:nvSpPr>
          <p:cNvPr id="5" name="TextBox 4"/>
          <p:cNvSpPr txBox="1"/>
          <p:nvPr/>
        </p:nvSpPr>
        <p:spPr>
          <a:xfrm>
            <a:off x="7042231" y="6488668"/>
            <a:ext cx="1875220" cy="369332"/>
          </a:xfrm>
          <a:prstGeom prst="rect">
            <a:avLst/>
          </a:prstGeom>
          <a:noFill/>
        </p:spPr>
        <p:txBody>
          <a:bodyPr wrap="none" rtlCol="0">
            <a:spAutoFit/>
          </a:bodyPr>
          <a:lstStyle/>
          <a:p>
            <a:r>
              <a:rPr lang="en-US" dirty="0" smtClean="0"/>
              <a:t>Garber et al. 2011</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1143000"/>
          </a:xfrm>
        </p:spPr>
        <p:txBody>
          <a:bodyPr>
            <a:normAutofit fontScale="90000"/>
          </a:bodyPr>
          <a:lstStyle/>
          <a:p>
            <a:r>
              <a:rPr lang="en-US" dirty="0" smtClean="0"/>
              <a:t>A simple truth:</a:t>
            </a:r>
            <a:br>
              <a:rPr lang="en-US" dirty="0" smtClean="0"/>
            </a:br>
            <a:r>
              <a:rPr lang="en-US" dirty="0" smtClean="0"/>
              <a:t>There is no technology nor statistical wizardry that can save a poorly planned experiment. The only truly failed experiment is a poorly planned one.</a:t>
            </a:r>
            <a:endParaRPr lang="en-US" dirty="0"/>
          </a:p>
        </p:txBody>
      </p:sp>
      <p:sp>
        <p:nvSpPr>
          <p:cNvPr id="4" name="Rectangle 3"/>
          <p:cNvSpPr/>
          <p:nvPr/>
        </p:nvSpPr>
        <p:spPr>
          <a:xfrm>
            <a:off x="279400" y="4444663"/>
            <a:ext cx="8407400" cy="1200329"/>
          </a:xfrm>
          <a:prstGeom prst="rect">
            <a:avLst/>
          </a:prstGeom>
        </p:spPr>
        <p:txBody>
          <a:bodyPr wrap="square">
            <a:spAutoFit/>
          </a:bodyPr>
          <a:lstStyle/>
          <a:p>
            <a:r>
              <a:rPr lang="en-US" b="1" i="1" dirty="0" smtClean="0"/>
              <a:t>To consult the statistician after an experiment is finished is often merely to ask </a:t>
            </a:r>
            <a:r>
              <a:rPr lang="en-US" b="1" i="1" dirty="0" err="1" smtClean="0"/>
              <a:t>him(her</a:t>
            </a:r>
            <a:r>
              <a:rPr lang="en-US" b="1" i="1" dirty="0" smtClean="0"/>
              <a:t>) </a:t>
            </a:r>
            <a:r>
              <a:rPr lang="en-US" b="1" i="1" dirty="0" smtClean="0"/>
              <a:t>to conduct a post mortem examination. </a:t>
            </a:r>
            <a:r>
              <a:rPr lang="en-US" b="1" i="1" dirty="0" err="1" smtClean="0"/>
              <a:t>He(she</a:t>
            </a:r>
            <a:r>
              <a:rPr lang="en-US" b="1" i="1" dirty="0" smtClean="0"/>
              <a:t>) </a:t>
            </a:r>
            <a:r>
              <a:rPr lang="en-US" b="1" i="1" dirty="0" smtClean="0"/>
              <a:t>can perhaps say what the experiment died of</a:t>
            </a:r>
            <a:r>
              <a:rPr lang="en-US" b="1" i="1" dirty="0" smtClean="0"/>
              <a:t>.</a:t>
            </a:r>
          </a:p>
          <a:p>
            <a:pPr algn="r"/>
            <a:r>
              <a:rPr lang="en-US" dirty="0" smtClean="0"/>
              <a:t>Ronald Fisher</a:t>
            </a:r>
            <a:endParaRPr lang="en-US" dirty="0" smtClean="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variation in the mapping step (at least with a reference genome) seems to have modest effects.</a:t>
            </a:r>
            <a:endParaRPr lang="en-US" dirty="0"/>
          </a:p>
        </p:txBody>
      </p:sp>
      <p:sp>
        <p:nvSpPr>
          <p:cNvPr id="4" name="TextBox 3"/>
          <p:cNvSpPr txBox="1"/>
          <p:nvPr/>
        </p:nvSpPr>
        <p:spPr>
          <a:xfrm>
            <a:off x="3126871" y="5802997"/>
            <a:ext cx="5847499" cy="1200329"/>
          </a:xfrm>
          <a:prstGeom prst="rect">
            <a:avLst/>
          </a:prstGeom>
          <a:noFill/>
        </p:spPr>
        <p:txBody>
          <a:bodyPr wrap="none" rtlCol="0">
            <a:spAutoFit/>
          </a:bodyPr>
          <a:lstStyle/>
          <a:p>
            <a:r>
              <a:rPr lang="en-US" b="1" dirty="0" smtClean="0"/>
              <a:t>RNA-</a:t>
            </a:r>
            <a:r>
              <a:rPr lang="en-US" b="1" dirty="0" err="1" smtClean="0"/>
              <a:t>seq</a:t>
            </a:r>
            <a:r>
              <a:rPr lang="en-US" b="1" dirty="0" smtClean="0"/>
              <a:t> gene profiling - a systematic empirical comparison</a:t>
            </a:r>
          </a:p>
          <a:p>
            <a:r>
              <a:rPr lang="en-US" dirty="0" smtClean="0"/>
              <a:t>Fonseca et al (2014)</a:t>
            </a:r>
            <a:r>
              <a:rPr lang="en-US" b="1" dirty="0" smtClean="0"/>
              <a:t>. </a:t>
            </a:r>
            <a:r>
              <a:rPr lang="en-US" dirty="0" smtClean="0"/>
              <a:t>http://dx.doi.org/10.1101/005207 </a:t>
            </a:r>
          </a:p>
          <a:p>
            <a:endParaRPr lang="en-US" dirty="0" smtClean="0"/>
          </a:p>
          <a:p>
            <a:endParaRPr lang="en-US" dirty="0"/>
          </a:p>
        </p:txBody>
      </p:sp>
      <p:pic>
        <p:nvPicPr>
          <p:cNvPr id="5" name="Picture 4" descr="For1.tiff"/>
          <p:cNvPicPr>
            <a:picLocks noChangeAspect="1"/>
          </p:cNvPicPr>
          <p:nvPr/>
        </p:nvPicPr>
        <p:blipFill>
          <a:blip r:embed="rId2"/>
          <a:stretch>
            <a:fillRect/>
          </a:stretch>
        </p:blipFill>
        <p:spPr>
          <a:xfrm>
            <a:off x="2438400" y="1802346"/>
            <a:ext cx="4267200" cy="39243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What does this tell us?</a:t>
            </a:r>
            <a:endParaRPr lang="en-US" dirty="0"/>
          </a:p>
        </p:txBody>
      </p:sp>
      <p:pic>
        <p:nvPicPr>
          <p:cNvPr id="4" name="Picture 3" descr="fig2.tiff"/>
          <p:cNvPicPr>
            <a:picLocks noChangeAspect="1"/>
          </p:cNvPicPr>
          <p:nvPr/>
        </p:nvPicPr>
        <p:blipFill>
          <a:blip r:embed="rId2"/>
          <a:stretch>
            <a:fillRect/>
          </a:stretch>
        </p:blipFill>
        <p:spPr>
          <a:xfrm>
            <a:off x="132693" y="881012"/>
            <a:ext cx="6010394" cy="5398871"/>
          </a:xfrm>
          <a:prstGeom prst="rect">
            <a:avLst/>
          </a:prstGeom>
        </p:spPr>
      </p:pic>
      <p:sp>
        <p:nvSpPr>
          <p:cNvPr id="5" name="TextBox 4"/>
          <p:cNvSpPr txBox="1"/>
          <p:nvPr/>
        </p:nvSpPr>
        <p:spPr>
          <a:xfrm>
            <a:off x="6503714" y="6488668"/>
            <a:ext cx="2506515" cy="369332"/>
          </a:xfrm>
          <a:prstGeom prst="rect">
            <a:avLst/>
          </a:prstGeom>
          <a:noFill/>
        </p:spPr>
        <p:txBody>
          <a:bodyPr wrap="none" rtlCol="0">
            <a:spAutoFit/>
          </a:bodyPr>
          <a:lstStyle/>
          <a:p>
            <a:r>
              <a:rPr lang="en-US" dirty="0" err="1" smtClean="0"/>
              <a:t>Nookaew</a:t>
            </a:r>
            <a:r>
              <a:rPr lang="en-US" dirty="0" smtClean="0"/>
              <a:t> et al 2102 NAR</a:t>
            </a:r>
            <a:endParaRPr lang="en-US" dirty="0"/>
          </a:p>
        </p:txBody>
      </p:sp>
      <p:grpSp>
        <p:nvGrpSpPr>
          <p:cNvPr id="3" name="Group 14"/>
          <p:cNvGrpSpPr/>
          <p:nvPr/>
        </p:nvGrpSpPr>
        <p:grpSpPr>
          <a:xfrm>
            <a:off x="1611278" y="1563752"/>
            <a:ext cx="7324535" cy="1200329"/>
            <a:chOff x="1611278" y="1563752"/>
            <a:chExt cx="7324535" cy="1200329"/>
          </a:xfrm>
        </p:grpSpPr>
        <p:cxnSp>
          <p:nvCxnSpPr>
            <p:cNvPr id="7" name="Straight Arrow Connector 6"/>
            <p:cNvCxnSpPr/>
            <p:nvPr/>
          </p:nvCxnSpPr>
          <p:spPr>
            <a:xfrm>
              <a:off x="1611278" y="1563752"/>
              <a:ext cx="5326693" cy="255887"/>
            </a:xfrm>
            <a:prstGeom prst="straightConnector1">
              <a:avLst/>
            </a:prstGeom>
            <a:ln w="76200" cmpd="sng">
              <a:headEnd type="triangle"/>
              <a:tailEnd type="non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937971" y="1563752"/>
              <a:ext cx="1997842" cy="1200329"/>
            </a:xfrm>
            <a:prstGeom prst="rect">
              <a:avLst/>
            </a:prstGeom>
            <a:noFill/>
          </p:spPr>
          <p:txBody>
            <a:bodyPr wrap="square" rtlCol="0">
              <a:spAutoFit/>
            </a:bodyPr>
            <a:lstStyle/>
            <a:p>
              <a:r>
                <a:rPr lang="en-US" dirty="0" smtClean="0"/>
                <a:t>These cells are biological replicates (diagonals)</a:t>
              </a:r>
              <a:endParaRPr lang="en-US" dirty="0"/>
            </a:p>
          </p:txBody>
        </p:sp>
      </p:grpSp>
      <p:grpSp>
        <p:nvGrpSpPr>
          <p:cNvPr id="6" name="Group 15"/>
          <p:cNvGrpSpPr/>
          <p:nvPr/>
        </p:nvGrpSpPr>
        <p:grpSpPr>
          <a:xfrm>
            <a:off x="2152100" y="1819639"/>
            <a:ext cx="6375711" cy="2642366"/>
            <a:chOff x="2152100" y="1819639"/>
            <a:chExt cx="6375711" cy="2642366"/>
          </a:xfrm>
        </p:grpSpPr>
        <p:cxnSp>
          <p:nvCxnSpPr>
            <p:cNvPr id="10" name="Straight Arrow Connector 9"/>
            <p:cNvCxnSpPr/>
            <p:nvPr/>
          </p:nvCxnSpPr>
          <p:spPr>
            <a:xfrm>
              <a:off x="2152100" y="1819639"/>
              <a:ext cx="5021566" cy="1609361"/>
            </a:xfrm>
            <a:prstGeom prst="straightConnector1">
              <a:avLst/>
            </a:prstGeom>
            <a:ln w="76200" cmpd="sng">
              <a:solidFill>
                <a:schemeClr val="accent2">
                  <a:lumMod val="7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937971" y="3538675"/>
              <a:ext cx="1589840" cy="923330"/>
            </a:xfrm>
            <a:prstGeom prst="rect">
              <a:avLst/>
            </a:prstGeom>
            <a:noFill/>
          </p:spPr>
          <p:txBody>
            <a:bodyPr wrap="square" rtlCol="0">
              <a:spAutoFit/>
            </a:bodyPr>
            <a:lstStyle/>
            <a:p>
              <a:r>
                <a:rPr lang="en-US" dirty="0" smtClean="0"/>
                <a:t>These cells are for different software</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6503714" y="6488668"/>
            <a:ext cx="2506515" cy="369332"/>
          </a:xfrm>
          <a:prstGeom prst="rect">
            <a:avLst/>
          </a:prstGeom>
          <a:noFill/>
        </p:spPr>
        <p:txBody>
          <a:bodyPr wrap="none" rtlCol="0">
            <a:spAutoFit/>
          </a:bodyPr>
          <a:lstStyle/>
          <a:p>
            <a:r>
              <a:rPr lang="en-US" dirty="0" err="1" smtClean="0"/>
              <a:t>Nookaew</a:t>
            </a:r>
            <a:r>
              <a:rPr lang="en-US" dirty="0" smtClean="0"/>
              <a:t> et al 2102 NAR</a:t>
            </a:r>
            <a:endParaRPr lang="en-US" dirty="0"/>
          </a:p>
        </p:txBody>
      </p:sp>
      <p:pic>
        <p:nvPicPr>
          <p:cNvPr id="6" name="Picture 5" descr="fig3.tiff"/>
          <p:cNvPicPr>
            <a:picLocks noChangeAspect="1"/>
          </p:cNvPicPr>
          <p:nvPr/>
        </p:nvPicPr>
        <p:blipFill>
          <a:blip r:embed="rId2"/>
          <a:stretch>
            <a:fillRect/>
          </a:stretch>
        </p:blipFill>
        <p:spPr>
          <a:xfrm>
            <a:off x="691900" y="1143000"/>
            <a:ext cx="7809959" cy="5020688"/>
          </a:xfrm>
          <a:prstGeom prst="rect">
            <a:avLst/>
          </a:prstGeom>
        </p:spPr>
      </p:pic>
      <p:grpSp>
        <p:nvGrpSpPr>
          <p:cNvPr id="2" name="Group 11"/>
          <p:cNvGrpSpPr/>
          <p:nvPr/>
        </p:nvGrpSpPr>
        <p:grpSpPr>
          <a:xfrm>
            <a:off x="1854154" y="417283"/>
            <a:ext cx="6433034" cy="1041281"/>
            <a:chOff x="1854154" y="417283"/>
            <a:chExt cx="6433034" cy="1041281"/>
          </a:xfrm>
        </p:grpSpPr>
        <p:cxnSp>
          <p:nvCxnSpPr>
            <p:cNvPr id="7" name="Straight Arrow Connector 6"/>
            <p:cNvCxnSpPr/>
            <p:nvPr/>
          </p:nvCxnSpPr>
          <p:spPr>
            <a:xfrm flipV="1">
              <a:off x="2094661" y="827436"/>
              <a:ext cx="1658668" cy="631128"/>
            </a:xfrm>
            <a:prstGeom prst="straightConnector1">
              <a:avLst/>
            </a:prstGeom>
            <a:ln w="76200" cmpd="sng">
              <a:headEnd type="triangle"/>
              <a:tailEnd type="non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854154" y="417283"/>
              <a:ext cx="6433034" cy="369332"/>
            </a:xfrm>
            <a:prstGeom prst="rect">
              <a:avLst/>
            </a:prstGeom>
            <a:noFill/>
          </p:spPr>
          <p:txBody>
            <a:bodyPr wrap="none" rtlCol="0">
              <a:spAutoFit/>
            </a:bodyPr>
            <a:lstStyle/>
            <a:p>
              <a:r>
                <a:rPr lang="en-US" dirty="0" smtClean="0"/>
                <a:t>Differentially expressed genes based on software for quantification</a:t>
              </a:r>
              <a:endParaRPr lang="en-US" dirty="0"/>
            </a:p>
          </p:txBody>
        </p:sp>
      </p:grpSp>
      <p:grpSp>
        <p:nvGrpSpPr>
          <p:cNvPr id="3" name="Group 17"/>
          <p:cNvGrpSpPr/>
          <p:nvPr/>
        </p:nvGrpSpPr>
        <p:grpSpPr>
          <a:xfrm>
            <a:off x="5667907" y="719900"/>
            <a:ext cx="3410703" cy="1477328"/>
            <a:chOff x="5667907" y="719900"/>
            <a:chExt cx="3410703" cy="1477328"/>
          </a:xfrm>
        </p:grpSpPr>
        <p:cxnSp>
          <p:nvCxnSpPr>
            <p:cNvPr id="13" name="Straight Arrow Connector 12"/>
            <p:cNvCxnSpPr/>
            <p:nvPr/>
          </p:nvCxnSpPr>
          <p:spPr>
            <a:xfrm flipV="1">
              <a:off x="5667907" y="1143000"/>
              <a:ext cx="1827859" cy="525940"/>
            </a:xfrm>
            <a:prstGeom prst="straightConnector1">
              <a:avLst/>
            </a:prstGeom>
            <a:ln w="76200" cmpd="sng">
              <a:solidFill>
                <a:srgbClr val="800000"/>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7495766" y="719900"/>
              <a:ext cx="1582844" cy="1477328"/>
            </a:xfrm>
            <a:prstGeom prst="rect">
              <a:avLst/>
            </a:prstGeom>
            <a:noFill/>
          </p:spPr>
          <p:txBody>
            <a:bodyPr wrap="square" rtlCol="0">
              <a:spAutoFit/>
            </a:bodyPr>
            <a:lstStyle/>
            <a:p>
              <a:r>
                <a:rPr lang="en-US" dirty="0" smtClean="0"/>
                <a:t>Differentially expressed genes based on software for mapping</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2"/>
                                        </p:tgtEl>
                                      </p:cBhvr>
                                    </p:animEffect>
                                    <p:set>
                                      <p:cBhvr>
                                        <p:cTn id="12" dur="1" fill="hold">
                                          <p:stCondLst>
                                            <p:cond delay="9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to use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If a (close to?) perfect match transcriptome assembly is available for mapping. Burrows-wheeler based aligners can be much faster than seed based methods (</a:t>
            </a:r>
            <a:r>
              <a:rPr lang="en-US" dirty="0" err="1" smtClean="0"/>
              <a:t>upto</a:t>
            </a:r>
            <a:r>
              <a:rPr lang="en-US" dirty="0" smtClean="0"/>
              <a:t> 15x faster)</a:t>
            </a:r>
          </a:p>
          <a:p>
            <a:endParaRPr lang="en-US" dirty="0" smtClean="0"/>
          </a:p>
          <a:p>
            <a:r>
              <a:rPr lang="en-US" dirty="0" smtClean="0"/>
              <a:t>BW based aligners have reduced performance once mismatches are considered.</a:t>
            </a:r>
          </a:p>
          <a:p>
            <a:pPr lvl="1"/>
            <a:r>
              <a:rPr lang="en-US" dirty="0" smtClean="0"/>
              <a:t>Exponential decrease in performance with each additional mismatch (iteratively performs perfect searches).</a:t>
            </a:r>
          </a:p>
          <a:p>
            <a:pPr lvl="1"/>
            <a:r>
              <a:rPr lang="en-US" dirty="0" smtClean="0"/>
              <a:t>Seed methods may be more sensitive when mapping to </a:t>
            </a:r>
            <a:r>
              <a:rPr lang="en-US" dirty="0" err="1" smtClean="0"/>
              <a:t>transcriptomes</a:t>
            </a:r>
            <a:r>
              <a:rPr lang="en-US" dirty="0" smtClean="0"/>
              <a:t> of distantly related species (or high </a:t>
            </a:r>
            <a:r>
              <a:rPr lang="en-US" smtClean="0"/>
              <a:t>polymorphism rates).</a:t>
            </a:r>
            <a:endParaRPr lang="en-US" dirty="0"/>
          </a:p>
        </p:txBody>
      </p:sp>
      <p:sp>
        <p:nvSpPr>
          <p:cNvPr id="4" name="TextBox 3"/>
          <p:cNvSpPr txBox="1"/>
          <p:nvPr/>
        </p:nvSpPr>
        <p:spPr>
          <a:xfrm>
            <a:off x="6727653" y="6422167"/>
            <a:ext cx="2416347" cy="369332"/>
          </a:xfrm>
          <a:prstGeom prst="rect">
            <a:avLst/>
          </a:prstGeom>
          <a:noFill/>
        </p:spPr>
        <p:txBody>
          <a:bodyPr wrap="none" rtlCol="0">
            <a:spAutoFit/>
          </a:bodyPr>
          <a:lstStyle/>
          <a:p>
            <a:r>
              <a:rPr lang="en-US" dirty="0" smtClean="0"/>
              <a:t>From Garber et al. 2011</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could mapping reads (whether to a reference genome or transcriptome) influence our downstream counts?</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could mapping reads (whether to a reference genome or transcriptome) influence our downstream counts?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all transcripts?</a:t>
            </a:r>
            <a:endParaRPr lang="en-US" dirty="0"/>
          </a:p>
        </p:txBody>
      </p:sp>
      <p:pic>
        <p:nvPicPr>
          <p:cNvPr id="4" name="Picture 3" descr="Trapnell2012_Fig3.tiff"/>
          <p:cNvPicPr>
            <a:picLocks noChangeAspect="1"/>
          </p:cNvPicPr>
          <p:nvPr/>
        </p:nvPicPr>
        <p:blipFill>
          <a:blip r:embed="rId2"/>
          <a:stretch>
            <a:fillRect/>
          </a:stretch>
        </p:blipFill>
        <p:spPr>
          <a:xfrm>
            <a:off x="0" y="1581579"/>
            <a:ext cx="9144000" cy="4230012"/>
          </a:xfrm>
          <a:prstGeom prst="rect">
            <a:avLst/>
          </a:prstGeom>
        </p:spPr>
      </p:pic>
      <p:sp>
        <p:nvSpPr>
          <p:cNvPr id="5" name="TextBox 4"/>
          <p:cNvSpPr txBox="1"/>
          <p:nvPr/>
        </p:nvSpPr>
        <p:spPr>
          <a:xfrm>
            <a:off x="4284103" y="6349781"/>
            <a:ext cx="1969785" cy="369332"/>
          </a:xfrm>
          <a:prstGeom prst="rect">
            <a:avLst/>
          </a:prstGeom>
          <a:noFill/>
        </p:spPr>
        <p:txBody>
          <a:bodyPr wrap="none" rtlCol="0">
            <a:spAutoFit/>
          </a:bodyPr>
          <a:lstStyle/>
          <a:p>
            <a:r>
              <a:rPr lang="en-US" dirty="0" err="1" smtClean="0"/>
              <a:t>Trapnell</a:t>
            </a:r>
            <a:r>
              <a:rPr lang="en-US" dirty="0" smtClean="0"/>
              <a:t> et al 2012.</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a:t>
            </a:r>
            <a:endParaRPr lang="en-US" dirty="0"/>
          </a:p>
        </p:txBody>
      </p:sp>
      <p:sp>
        <p:nvSpPr>
          <p:cNvPr id="3" name="Content Placeholder 2"/>
          <p:cNvSpPr>
            <a:spLocks noGrp="1"/>
          </p:cNvSpPr>
          <p:nvPr>
            <p:ph idx="1"/>
          </p:nvPr>
        </p:nvSpPr>
        <p:spPr/>
        <p:txBody>
          <a:bodyPr/>
          <a:lstStyle/>
          <a:p>
            <a:r>
              <a:rPr lang="en-US" dirty="0" smtClean="0"/>
              <a:t>What are we trying to count</a:t>
            </a:r>
            <a:r>
              <a:rPr lang="en-US" dirty="0" smtClean="0"/>
              <a:t>?</a:t>
            </a:r>
            <a:endParaRPr lang="en-US"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a:t>
            </a:r>
            <a:endParaRPr lang="en-US" dirty="0"/>
          </a:p>
        </p:txBody>
      </p:sp>
      <p:sp>
        <p:nvSpPr>
          <p:cNvPr id="3" name="Content Placeholder 2"/>
          <p:cNvSpPr>
            <a:spLocks noGrp="1"/>
          </p:cNvSpPr>
          <p:nvPr>
            <p:ph idx="1"/>
          </p:nvPr>
        </p:nvSpPr>
        <p:spPr/>
        <p:txBody>
          <a:bodyPr/>
          <a:lstStyle/>
          <a:p>
            <a:r>
              <a:rPr lang="en-US" dirty="0" smtClean="0"/>
              <a:t>We are interested in transcript abundance.</a:t>
            </a:r>
          </a:p>
          <a:p>
            <a:r>
              <a:rPr lang="en-US" dirty="0" smtClean="0"/>
              <a:t> But we need to take into account a number of </a:t>
            </a:r>
            <a:r>
              <a:rPr lang="en-US" dirty="0" smtClean="0"/>
              <a:t>things</a:t>
            </a:r>
            <a:r>
              <a:rPr lang="en-US" dirty="0" smtClean="0"/>
              <a:t>:</a:t>
            </a:r>
            <a:endParaRPr lang="en-US"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a:t>
            </a:r>
            <a:endParaRPr lang="en-US" dirty="0"/>
          </a:p>
        </p:txBody>
      </p:sp>
      <p:sp>
        <p:nvSpPr>
          <p:cNvPr id="3" name="Content Placeholder 2"/>
          <p:cNvSpPr>
            <a:spLocks noGrp="1"/>
          </p:cNvSpPr>
          <p:nvPr>
            <p:ph idx="1"/>
          </p:nvPr>
        </p:nvSpPr>
        <p:spPr/>
        <p:txBody>
          <a:bodyPr/>
          <a:lstStyle/>
          <a:p>
            <a:r>
              <a:rPr lang="en-US" dirty="0" smtClean="0"/>
              <a:t>One of the most difficult issues has been how to count reads.</a:t>
            </a:r>
          </a:p>
          <a:p>
            <a:endParaRPr lang="en-US" dirty="0" smtClean="0"/>
          </a:p>
          <a:p>
            <a:r>
              <a:rPr lang="en-US" dirty="0" smtClean="0"/>
              <a:t>What are some of the issues that we need to account for during counting of reads?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 of experimental design</a:t>
            </a:r>
            <a:endParaRPr lang="en-US" dirty="0"/>
          </a:p>
        </p:txBody>
      </p:sp>
      <p:sp>
        <p:nvSpPr>
          <p:cNvPr id="3" name="Content Placeholder 2"/>
          <p:cNvSpPr>
            <a:spLocks noGrp="1"/>
          </p:cNvSpPr>
          <p:nvPr>
            <p:ph idx="1"/>
          </p:nvPr>
        </p:nvSpPr>
        <p:spPr/>
        <p:txBody>
          <a:bodyPr>
            <a:normAutofit lnSpcReduction="10000"/>
          </a:bodyPr>
          <a:lstStyle/>
          <a:p>
            <a:r>
              <a:rPr lang="en-US" dirty="0" smtClean="0"/>
              <a:t>There are a few basic points to always keep in mind:</a:t>
            </a:r>
          </a:p>
          <a:p>
            <a:pPr lvl="1"/>
            <a:r>
              <a:rPr lang="en-US" dirty="0" smtClean="0"/>
              <a:t>Biological replication (as much as you can afford) is extremely important. To robustly identify differentially expressed (DE) genes requires statistical powers. </a:t>
            </a:r>
          </a:p>
          <a:p>
            <a:pPr lvl="2"/>
            <a:r>
              <a:rPr lang="en-US" dirty="0" smtClean="0"/>
              <a:t>(note: this is not how many reads you have for a gene within a sample, but how many statistically independent samples per treatment).</a:t>
            </a:r>
          </a:p>
          <a:p>
            <a:pPr lvl="1"/>
            <a:r>
              <a:rPr lang="en-US" dirty="0" smtClean="0"/>
              <a:t>Technical replication does not generally help with statistical power.</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a:t>
            </a:r>
            <a:endParaRPr lang="en-US" dirty="0"/>
          </a:p>
        </p:txBody>
      </p:sp>
      <p:sp>
        <p:nvSpPr>
          <p:cNvPr id="3" name="Content Placeholder 2"/>
          <p:cNvSpPr>
            <a:spLocks noGrp="1"/>
          </p:cNvSpPr>
          <p:nvPr>
            <p:ph idx="1"/>
          </p:nvPr>
        </p:nvSpPr>
        <p:spPr/>
        <p:txBody>
          <a:bodyPr>
            <a:normAutofit lnSpcReduction="10000"/>
          </a:bodyPr>
          <a:lstStyle/>
          <a:p>
            <a:r>
              <a:rPr lang="en-US" dirty="0" smtClean="0"/>
              <a:t>One of the most difficult issues has been how to count reads.</a:t>
            </a:r>
          </a:p>
          <a:p>
            <a:endParaRPr lang="en-US" dirty="0" smtClean="0"/>
          </a:p>
          <a:p>
            <a:r>
              <a:rPr lang="en-US" dirty="0" smtClean="0"/>
              <a:t>What are some of the issues that we need to account for during counting of reads</a:t>
            </a:r>
            <a:r>
              <a:rPr lang="en-US" dirty="0" smtClean="0"/>
              <a:t>?</a:t>
            </a:r>
          </a:p>
          <a:p>
            <a:pPr lvl="1"/>
            <a:r>
              <a:rPr lang="en-US" dirty="0" smtClean="0"/>
              <a:t>Transcript length (my be a minor concern depending on application).</a:t>
            </a:r>
          </a:p>
          <a:p>
            <a:pPr lvl="1"/>
            <a:r>
              <a:rPr lang="en-US" dirty="0" err="1" smtClean="0"/>
              <a:t>Ambigously</a:t>
            </a:r>
            <a:r>
              <a:rPr lang="en-US" dirty="0" smtClean="0"/>
              <a:t> (multi-)mapped reads. How should you count those.</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multi-mapped reads</a:t>
            </a:r>
            <a:endParaRPr lang="en-US" dirty="0"/>
          </a:p>
        </p:txBody>
      </p:sp>
      <p:sp>
        <p:nvSpPr>
          <p:cNvPr id="3" name="Content Placeholder 2"/>
          <p:cNvSpPr>
            <a:spLocks noGrp="1"/>
          </p:cNvSpPr>
          <p:nvPr>
            <p:ph idx="1"/>
          </p:nvPr>
        </p:nvSpPr>
        <p:spPr/>
        <p:txBody>
          <a:bodyPr/>
          <a:lstStyle/>
          <a:p>
            <a:r>
              <a:rPr lang="en-US" dirty="0" smtClean="0"/>
              <a:t>Several options:	</a:t>
            </a:r>
          </a:p>
          <a:p>
            <a:pPr lvl="1"/>
            <a:r>
              <a:rPr lang="en-US" dirty="0" smtClean="0"/>
              <a:t>Only use reads that map uniquely (exclude all multi-mapped reads).</a:t>
            </a:r>
          </a:p>
          <a:p>
            <a:pPr lvl="1"/>
            <a:r>
              <a:rPr lang="en-US" dirty="0" smtClean="0"/>
              <a:t>What might be the problem with such an approach?</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multi-mapped reads</a:t>
            </a:r>
            <a:endParaRPr lang="en-US" dirty="0"/>
          </a:p>
        </p:txBody>
      </p:sp>
      <p:sp>
        <p:nvSpPr>
          <p:cNvPr id="3" name="Content Placeholder 2"/>
          <p:cNvSpPr>
            <a:spLocks noGrp="1"/>
          </p:cNvSpPr>
          <p:nvPr>
            <p:ph idx="1"/>
          </p:nvPr>
        </p:nvSpPr>
        <p:spPr/>
        <p:txBody>
          <a:bodyPr/>
          <a:lstStyle/>
          <a:p>
            <a:r>
              <a:rPr lang="en-US" dirty="0" smtClean="0"/>
              <a:t>Several options:	</a:t>
            </a:r>
          </a:p>
          <a:p>
            <a:pPr lvl="1"/>
            <a:r>
              <a:rPr lang="en-US" dirty="0" smtClean="0"/>
              <a:t>Only use reads that map uniquely (exclude all multi-mapped reads).</a:t>
            </a:r>
          </a:p>
          <a:p>
            <a:pPr lvl="1"/>
            <a:r>
              <a:rPr lang="en-US" dirty="0" smtClean="0"/>
              <a:t>What might be the problem with such an approach?</a:t>
            </a:r>
          </a:p>
          <a:p>
            <a:pPr lvl="1"/>
            <a:r>
              <a:rPr lang="en-US" dirty="0" smtClean="0"/>
              <a:t>What happens if your transcriptome assembly (because of polymorphism), has assembled two or more genes for a single true gene?</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multi-mapped reads</a:t>
            </a:r>
            <a:endParaRPr lang="en-US" dirty="0"/>
          </a:p>
        </p:txBody>
      </p:sp>
      <p:sp>
        <p:nvSpPr>
          <p:cNvPr id="3" name="Content Placeholder 2"/>
          <p:cNvSpPr>
            <a:spLocks noGrp="1"/>
          </p:cNvSpPr>
          <p:nvPr>
            <p:ph idx="1"/>
          </p:nvPr>
        </p:nvSpPr>
        <p:spPr/>
        <p:txBody>
          <a:bodyPr/>
          <a:lstStyle/>
          <a:p>
            <a:r>
              <a:rPr lang="en-US" dirty="0" smtClean="0"/>
              <a:t>Several options:	</a:t>
            </a:r>
          </a:p>
          <a:p>
            <a:pPr lvl="1"/>
            <a:r>
              <a:rPr lang="en-US" dirty="0" smtClean="0"/>
              <a:t>Only use reads that map uniquely.</a:t>
            </a:r>
          </a:p>
          <a:p>
            <a:pPr lvl="1"/>
            <a:r>
              <a:rPr lang="en-US" dirty="0" smtClean="0"/>
              <a:t>Use all reads (unique + multi-mapped).</a:t>
            </a:r>
          </a:p>
          <a:p>
            <a:pPr lvl="2"/>
            <a:r>
              <a:rPr lang="en-US" dirty="0" smtClean="0"/>
              <a:t>What are the problems here? </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multi-mapped reads</a:t>
            </a:r>
            <a:endParaRPr lang="en-US" dirty="0"/>
          </a:p>
        </p:txBody>
      </p:sp>
      <p:sp>
        <p:nvSpPr>
          <p:cNvPr id="3" name="Content Placeholder 2"/>
          <p:cNvSpPr>
            <a:spLocks noGrp="1"/>
          </p:cNvSpPr>
          <p:nvPr>
            <p:ph idx="1"/>
          </p:nvPr>
        </p:nvSpPr>
        <p:spPr/>
        <p:txBody>
          <a:bodyPr/>
          <a:lstStyle/>
          <a:p>
            <a:r>
              <a:rPr lang="en-US" dirty="0" smtClean="0"/>
              <a:t>Several options:	</a:t>
            </a:r>
          </a:p>
          <a:p>
            <a:pPr lvl="1"/>
            <a:r>
              <a:rPr lang="en-US" dirty="0" smtClean="0"/>
              <a:t>Only use reads that map uniquely.</a:t>
            </a:r>
          </a:p>
          <a:p>
            <a:pPr lvl="1"/>
            <a:r>
              <a:rPr lang="en-US" dirty="0" smtClean="0"/>
              <a:t>Use all reads (unique + multi-mapped).</a:t>
            </a:r>
          </a:p>
          <a:p>
            <a:pPr lvl="2"/>
            <a:r>
              <a:rPr lang="en-US" dirty="0" smtClean="0"/>
              <a:t>What are the problems here? </a:t>
            </a:r>
          </a:p>
          <a:p>
            <a:pPr lvl="2"/>
            <a:r>
              <a:rPr lang="en-US" dirty="0" smtClean="0"/>
              <a:t>Pseudo-</a:t>
            </a:r>
            <a:r>
              <a:rPr lang="en-US" dirty="0" err="1" smtClean="0"/>
              <a:t>replication(ish</a:t>
            </a:r>
            <a:r>
              <a:rPr lang="en-US" dirty="0" smtClean="0"/>
              <a:t>)</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multi-mapped reads</a:t>
            </a:r>
            <a:endParaRPr lang="en-US" dirty="0"/>
          </a:p>
        </p:txBody>
      </p:sp>
      <p:sp>
        <p:nvSpPr>
          <p:cNvPr id="3" name="Content Placeholder 2"/>
          <p:cNvSpPr>
            <a:spLocks noGrp="1"/>
          </p:cNvSpPr>
          <p:nvPr>
            <p:ph idx="1"/>
          </p:nvPr>
        </p:nvSpPr>
        <p:spPr/>
        <p:txBody>
          <a:bodyPr/>
          <a:lstStyle/>
          <a:p>
            <a:r>
              <a:rPr lang="en-US" dirty="0" smtClean="0"/>
              <a:t>Several options:	</a:t>
            </a:r>
          </a:p>
          <a:p>
            <a:pPr lvl="1"/>
            <a:r>
              <a:rPr lang="en-US" dirty="0" smtClean="0"/>
              <a:t>Only use reads that map uniquely.</a:t>
            </a:r>
          </a:p>
          <a:p>
            <a:pPr lvl="1"/>
            <a:r>
              <a:rPr lang="en-US" dirty="0" smtClean="0"/>
              <a:t>Use all reads.</a:t>
            </a:r>
          </a:p>
          <a:p>
            <a:pPr lvl="1"/>
            <a:r>
              <a:rPr lang="en-US" dirty="0" smtClean="0"/>
              <a:t>Unique reads + assigning multi-mapped reads “randomly”</a:t>
            </a:r>
          </a:p>
          <a:p>
            <a:pPr lvl="1"/>
            <a:r>
              <a:rPr lang="en-US" dirty="0" smtClean="0"/>
              <a:t>Unique reads + model based inference for where reads belong.</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a:t>
            </a:r>
            <a:endParaRPr lang="en-US" dirty="0"/>
          </a:p>
        </p:txBody>
      </p:sp>
      <p:sp>
        <p:nvSpPr>
          <p:cNvPr id="3" name="Content Placeholder 2"/>
          <p:cNvSpPr>
            <a:spLocks noGrp="1"/>
          </p:cNvSpPr>
          <p:nvPr>
            <p:ph idx="1"/>
          </p:nvPr>
        </p:nvSpPr>
        <p:spPr/>
        <p:txBody>
          <a:bodyPr/>
          <a:lstStyle/>
          <a:p>
            <a:r>
              <a:rPr lang="en-US" dirty="0" smtClean="0"/>
              <a:t>What are we trying to count?</a:t>
            </a:r>
          </a:p>
          <a:p>
            <a:r>
              <a:rPr lang="en-US" dirty="0" smtClean="0"/>
              <a:t>Gene level measure (</a:t>
            </a:r>
            <a:r>
              <a:rPr lang="en-US" dirty="0" err="1" smtClean="0"/>
              <a:t>eXpress</a:t>
            </a:r>
            <a:r>
              <a:rPr lang="en-US" dirty="0" smtClean="0"/>
              <a:t>, corset, RSEM, </a:t>
            </a:r>
            <a:r>
              <a:rPr lang="en-US" dirty="0" err="1" smtClean="0"/>
              <a:t>HTSeq</a:t>
            </a:r>
            <a:r>
              <a:rPr lang="en-US" dirty="0" smtClean="0"/>
              <a:t>, </a:t>
            </a:r>
            <a:r>
              <a:rPr lang="en-US" dirty="0" err="1" smtClean="0"/>
              <a:t>summarizeOverlaps</a:t>
            </a:r>
            <a:r>
              <a:rPr lang="en-US" dirty="0" smtClean="0"/>
              <a:t> (</a:t>
            </a:r>
            <a:r>
              <a:rPr lang="en-US" dirty="0" err="1" smtClean="0"/>
              <a:t>Bioconductor</a:t>
            </a:r>
            <a:r>
              <a:rPr lang="en-US" dirty="0" smtClean="0"/>
              <a:t>)…</a:t>
            </a:r>
            <a:r>
              <a:rPr lang="en-US" dirty="0" smtClean="0"/>
              <a:t>).</a:t>
            </a:r>
          </a:p>
          <a:p>
            <a:r>
              <a:rPr lang="en-US" dirty="0" err="1" smtClean="0"/>
              <a:t>Exon</a:t>
            </a:r>
            <a:r>
              <a:rPr lang="en-US" dirty="0" smtClean="0"/>
              <a:t> level (</a:t>
            </a:r>
            <a:r>
              <a:rPr lang="en-US" dirty="0" err="1" smtClean="0"/>
              <a:t>HTSeq</a:t>
            </a:r>
            <a:r>
              <a:rPr lang="en-US" dirty="0" smtClean="0"/>
              <a:t>, ???)</a:t>
            </a:r>
          </a:p>
          <a:p>
            <a:r>
              <a:rPr lang="en-US" dirty="0" smtClean="0"/>
              <a:t>Transcript level (</a:t>
            </a:r>
            <a:r>
              <a:rPr lang="en-US" dirty="0" err="1" smtClean="0"/>
              <a:t>HTSeq</a:t>
            </a:r>
            <a:r>
              <a:rPr lang="en-US" dirty="0" smtClean="0"/>
              <a:t>, Cufflinks, ….</a:t>
            </a:r>
            <a:r>
              <a:rPr lang="en-US" dirty="0" smtClean="0"/>
              <a:t>)</a:t>
            </a:r>
          </a:p>
          <a:p>
            <a:r>
              <a:rPr lang="en-US" dirty="0" smtClean="0"/>
              <a:t>Clustering (corset)</a:t>
            </a:r>
            <a:endParaRPr lang="en-US" dirty="0" smtClean="0"/>
          </a:p>
          <a:p>
            <a:r>
              <a:rPr lang="en-US" dirty="0" err="1" smtClean="0"/>
              <a:t>Kmer</a:t>
            </a:r>
            <a:r>
              <a:rPr lang="en-US" dirty="0" smtClean="0"/>
              <a:t> (sailfish, RNA-skim)</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a:t>
            </a:r>
            <a:endParaRPr lang="en-US" dirty="0"/>
          </a:p>
        </p:txBody>
      </p:sp>
      <p:sp>
        <p:nvSpPr>
          <p:cNvPr id="3" name="Content Placeholder 2"/>
          <p:cNvSpPr>
            <a:spLocks noGrp="1"/>
          </p:cNvSpPr>
          <p:nvPr>
            <p:ph idx="1"/>
          </p:nvPr>
        </p:nvSpPr>
        <p:spPr/>
        <p:txBody>
          <a:bodyPr/>
          <a:lstStyle/>
          <a:p>
            <a:r>
              <a:rPr lang="en-US" dirty="0" smtClean="0"/>
              <a:t>We are interested in transcript abundance.</a:t>
            </a:r>
          </a:p>
          <a:p>
            <a:r>
              <a:rPr lang="en-US" dirty="0" smtClean="0"/>
              <a:t> But we need to take into account a number of </a:t>
            </a:r>
            <a:r>
              <a:rPr lang="en-US" dirty="0" smtClean="0"/>
              <a:t>things:</a:t>
            </a:r>
          </a:p>
          <a:p>
            <a:r>
              <a:rPr lang="en-US" dirty="0" smtClean="0"/>
              <a:t> How many reads in the sample.</a:t>
            </a:r>
          </a:p>
          <a:p>
            <a:r>
              <a:rPr lang="en-US" dirty="0" smtClean="0"/>
              <a:t> Length of transcripts</a:t>
            </a:r>
          </a:p>
          <a:p>
            <a:r>
              <a:rPr lang="en-US" dirty="0" smtClean="0"/>
              <a:t>GC content and sequencing bias</a:t>
            </a:r>
          </a:p>
          <a:p>
            <a:r>
              <a:rPr lang="en-US" dirty="0" smtClean="0"/>
              <a:t>(how many transcripts)</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Old ways of </a:t>
            </a:r>
            <a:r>
              <a:rPr lang="en-US" dirty="0" smtClean="0"/>
              <a:t>counting</a:t>
            </a:r>
            <a:endParaRPr lang="en-US" dirty="0"/>
          </a:p>
        </p:txBody>
      </p:sp>
      <p:sp>
        <p:nvSpPr>
          <p:cNvPr id="3" name="Content Placeholder 2"/>
          <p:cNvSpPr>
            <a:spLocks noGrp="1"/>
          </p:cNvSpPr>
          <p:nvPr>
            <p:ph idx="1"/>
          </p:nvPr>
        </p:nvSpPr>
        <p:spPr/>
        <p:txBody>
          <a:bodyPr/>
          <a:lstStyle/>
          <a:p>
            <a:r>
              <a:rPr lang="en-US" dirty="0" smtClean="0"/>
              <a:t>RPKM (reads aligned per </a:t>
            </a:r>
            <a:r>
              <a:rPr lang="en-US" dirty="0" err="1" smtClean="0"/>
              <a:t>kilobase</a:t>
            </a:r>
            <a:r>
              <a:rPr lang="en-US" dirty="0" smtClean="0"/>
              <a:t> of </a:t>
            </a:r>
            <a:r>
              <a:rPr lang="en-US" dirty="0" err="1" smtClean="0"/>
              <a:t>exon</a:t>
            </a:r>
            <a:r>
              <a:rPr lang="en-US" dirty="0" smtClean="0"/>
              <a:t> per million reads mapped) – </a:t>
            </a:r>
            <a:r>
              <a:rPr lang="en-US" dirty="0" err="1" smtClean="0"/>
              <a:t>Mortazavi</a:t>
            </a:r>
            <a:r>
              <a:rPr lang="en-US" dirty="0" smtClean="0"/>
              <a:t> et al 2008</a:t>
            </a:r>
          </a:p>
          <a:p>
            <a:r>
              <a:rPr lang="en-US" dirty="0" smtClean="0"/>
              <a:t>FPKM (fragments per </a:t>
            </a:r>
            <a:r>
              <a:rPr lang="en-US" dirty="0" err="1" smtClean="0"/>
              <a:t>kilobase</a:t>
            </a:r>
            <a:r>
              <a:rPr lang="en-US" dirty="0" smtClean="0"/>
              <a:t> of </a:t>
            </a:r>
            <a:r>
              <a:rPr lang="en-US" dirty="0" err="1" smtClean="0"/>
              <a:t>exon</a:t>
            </a:r>
            <a:r>
              <a:rPr lang="en-US" dirty="0" smtClean="0"/>
              <a:t> per million fragments mapped). Same idea for paired end sequencing.</a:t>
            </a:r>
          </a:p>
          <a:p>
            <a:r>
              <a:rPr lang="en-US" dirty="0" smtClean="0"/>
              <a:t>Transcripts per million (we will come to that)</a:t>
            </a:r>
            <a:r>
              <a:rPr lang="en-US" dirty="0" smtClean="0"/>
              <a:t>.</a:t>
            </a:r>
          </a:p>
          <a:p>
            <a:endParaRPr lang="en-US" dirty="0" smtClean="0"/>
          </a:p>
          <a:p>
            <a:endParaRPr lang="en-US" dirty="0"/>
          </a:p>
        </p:txBody>
      </p:sp>
      <p:sp>
        <p:nvSpPr>
          <p:cNvPr id="4" name="TextBox 3"/>
          <p:cNvSpPr txBox="1"/>
          <p:nvPr/>
        </p:nvSpPr>
        <p:spPr>
          <a:xfrm>
            <a:off x="0" y="5868769"/>
            <a:ext cx="8102600" cy="923330"/>
          </a:xfrm>
          <a:prstGeom prst="rect">
            <a:avLst/>
          </a:prstGeom>
          <a:noFill/>
        </p:spPr>
        <p:txBody>
          <a:bodyPr wrap="square" rtlCol="0">
            <a:spAutoFit/>
          </a:bodyPr>
          <a:lstStyle/>
          <a:p>
            <a:r>
              <a:rPr lang="en-US" dirty="0" smtClean="0"/>
              <a:t>See:</a:t>
            </a:r>
          </a:p>
          <a:p>
            <a:r>
              <a:rPr lang="en-US" dirty="0" smtClean="0"/>
              <a:t>https://haroldpimentel.wordpress.com/2014/05/08/what-the-fpkm-a-review-rna-seq-expression-units/</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None of these measures are great for differential expression analysis.</a:t>
            </a:r>
            <a:endParaRPr lang="en-US" dirty="0"/>
          </a:p>
        </p:txBody>
      </p:sp>
      <p:sp>
        <p:nvSpPr>
          <p:cNvPr id="3" name="Content Placeholder 2"/>
          <p:cNvSpPr>
            <a:spLocks noGrp="1"/>
          </p:cNvSpPr>
          <p:nvPr>
            <p:ph idx="1"/>
          </p:nvPr>
        </p:nvSpPr>
        <p:spPr/>
        <p:txBody>
          <a:bodyPr/>
          <a:lstStyle/>
          <a:p>
            <a:r>
              <a:rPr lang="en-US" dirty="0" smtClean="0"/>
              <a:t>For appropriate differential expression analysis (as with all statistical modeling), keeping all of the data is better.</a:t>
            </a:r>
          </a:p>
          <a:p>
            <a:r>
              <a:rPr lang="en-US" dirty="0" smtClean="0"/>
              <a:t>So having counts of mapped reads, along with information like GC content, transcript length, total # reads is far more useful.</a:t>
            </a:r>
          </a:p>
          <a:p>
            <a:r>
              <a:rPr lang="en-US" dirty="0" smtClean="0"/>
              <a:t>We will discuss this tomorrow.</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 of experimental design</a:t>
            </a:r>
            <a:endParaRPr lang="en-US" dirty="0"/>
          </a:p>
        </p:txBody>
      </p:sp>
      <p:sp>
        <p:nvSpPr>
          <p:cNvPr id="3" name="Content Placeholder 2"/>
          <p:cNvSpPr>
            <a:spLocks noGrp="1"/>
          </p:cNvSpPr>
          <p:nvPr>
            <p:ph idx="1"/>
          </p:nvPr>
        </p:nvSpPr>
        <p:spPr/>
        <p:txBody>
          <a:bodyPr/>
          <a:lstStyle/>
          <a:p>
            <a:r>
              <a:rPr lang="en-US" dirty="0" smtClean="0"/>
              <a:t>There are a few basic points to always keep in mind:</a:t>
            </a:r>
          </a:p>
          <a:p>
            <a:pPr lvl="1"/>
            <a:r>
              <a:rPr lang="en-US" dirty="0" smtClean="0">
                <a:solidFill>
                  <a:schemeClr val="tx1">
                    <a:lumMod val="50000"/>
                    <a:lumOff val="50000"/>
                  </a:schemeClr>
                </a:solidFill>
              </a:rPr>
              <a:t>Biological replication</a:t>
            </a:r>
            <a:r>
              <a:rPr lang="en-US" dirty="0" smtClean="0"/>
              <a:t>.</a:t>
            </a:r>
          </a:p>
          <a:p>
            <a:pPr lvl="1"/>
            <a:r>
              <a:rPr lang="en-US" dirty="0" smtClean="0"/>
              <a:t>Design your experiment to avoid </a:t>
            </a:r>
            <a:r>
              <a:rPr lang="en-US" b="1" i="1" dirty="0" smtClean="0"/>
              <a:t>confounding</a:t>
            </a:r>
            <a:r>
              <a:rPr lang="en-US" dirty="0" smtClean="0"/>
              <a:t> your different treatments (sex, nutrition) with each other or with technical variables (lane within a flow cell, between flow cell variation).</a:t>
            </a:r>
          </a:p>
          <a:p>
            <a:pPr lvl="2"/>
            <a:r>
              <a:rPr lang="en-US" dirty="0" smtClean="0"/>
              <a:t>Make diagrams/tables of your experimental design, or use a randomized design.</a:t>
            </a: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Accounting for multiple </a:t>
            </a:r>
            <a:r>
              <a:rPr lang="en-US" dirty="0" err="1" smtClean="0"/>
              <a:t>isoforms</a:t>
            </a:r>
            <a:r>
              <a:rPr lang="en-US" dirty="0" smtClean="0"/>
              <a:t> (when counting alternative transcripts).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 Only count reads that map uniquely to an </a:t>
            </a:r>
            <a:r>
              <a:rPr lang="en-US" dirty="0" err="1" smtClean="0"/>
              <a:t>isoform</a:t>
            </a:r>
            <a:r>
              <a:rPr lang="en-US" dirty="0" smtClean="0"/>
              <a:t> (</a:t>
            </a:r>
            <a:r>
              <a:rPr lang="en-US" dirty="0" err="1" smtClean="0"/>
              <a:t>Alexa-Seq</a:t>
            </a:r>
            <a:r>
              <a:rPr lang="en-US" dirty="0" smtClean="0"/>
              <a:t>, </a:t>
            </a:r>
            <a:r>
              <a:rPr lang="en-US" dirty="0" err="1" smtClean="0"/>
              <a:t>HTSeq</a:t>
            </a:r>
            <a:r>
              <a:rPr lang="en-US" dirty="0" smtClean="0"/>
              <a:t>). Can be very problematic, when </a:t>
            </a:r>
            <a:r>
              <a:rPr lang="en-US" dirty="0" err="1" smtClean="0"/>
              <a:t>isoforms</a:t>
            </a:r>
            <a:r>
              <a:rPr lang="en-US" dirty="0" smtClean="0"/>
              <a:t> do not have unique </a:t>
            </a:r>
            <a:r>
              <a:rPr lang="en-US" dirty="0" err="1" smtClean="0"/>
              <a:t>exons</a:t>
            </a:r>
            <a:r>
              <a:rPr lang="en-US" dirty="0" smtClean="0"/>
              <a:t>.</a:t>
            </a:r>
          </a:p>
          <a:p>
            <a:endParaRPr lang="en-US" dirty="0" smtClean="0"/>
          </a:p>
          <a:p>
            <a:r>
              <a:rPr lang="en-US" dirty="0" smtClean="0"/>
              <a:t>- so called "</a:t>
            </a:r>
            <a:r>
              <a:rPr lang="en-US" dirty="0" err="1" smtClean="0"/>
              <a:t>isoform</a:t>
            </a:r>
            <a:r>
              <a:rPr lang="en-US" dirty="0" smtClean="0"/>
              <a:t>-expression" methods (cufflinks, MISO) model the uncertainty parametrically (often using MLE). The model with the best mix of </a:t>
            </a:r>
            <a:r>
              <a:rPr lang="en-US" dirty="0" err="1" smtClean="0"/>
              <a:t>isoforms</a:t>
            </a:r>
            <a:r>
              <a:rPr lang="en-US" dirty="0" smtClean="0"/>
              <a:t> that models the data (highest joint probability) is the best estimate. How this is handled differs a great deal by the different. </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GarberFig3.tiff"/>
          <p:cNvPicPr>
            <a:picLocks noChangeAspect="1"/>
          </p:cNvPicPr>
          <p:nvPr/>
        </p:nvPicPr>
        <p:blipFill>
          <a:blip r:embed="rId2"/>
          <a:stretch>
            <a:fillRect/>
          </a:stretch>
        </p:blipFill>
        <p:spPr>
          <a:xfrm>
            <a:off x="1583788" y="427467"/>
            <a:ext cx="5976424" cy="6003065"/>
          </a:xfrm>
          <a:prstGeom prst="rect">
            <a:avLst/>
          </a:prstGeom>
        </p:spPr>
      </p:pic>
      <p:sp>
        <p:nvSpPr>
          <p:cNvPr id="5" name="TextBox 4"/>
          <p:cNvSpPr txBox="1"/>
          <p:nvPr/>
        </p:nvSpPr>
        <p:spPr>
          <a:xfrm>
            <a:off x="7268780" y="6488668"/>
            <a:ext cx="1875220" cy="369332"/>
          </a:xfrm>
          <a:prstGeom prst="rect">
            <a:avLst/>
          </a:prstGeom>
          <a:noFill/>
        </p:spPr>
        <p:txBody>
          <a:bodyPr wrap="none" rtlCol="0">
            <a:spAutoFit/>
          </a:bodyPr>
          <a:lstStyle/>
          <a:p>
            <a:r>
              <a:rPr lang="en-US" dirty="0" smtClean="0"/>
              <a:t>Garber et al. 2011</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GarberFig4.tiff"/>
          <p:cNvPicPr>
            <a:picLocks noChangeAspect="1"/>
          </p:cNvPicPr>
          <p:nvPr/>
        </p:nvPicPr>
        <p:blipFill>
          <a:blip r:embed="rId2"/>
          <a:stretch>
            <a:fillRect/>
          </a:stretch>
        </p:blipFill>
        <p:spPr>
          <a:xfrm>
            <a:off x="1933533" y="957858"/>
            <a:ext cx="4668341" cy="5445231"/>
          </a:xfrm>
          <a:prstGeom prst="rect">
            <a:avLst/>
          </a:prstGeom>
        </p:spPr>
      </p:pic>
      <p:sp>
        <p:nvSpPr>
          <p:cNvPr id="5" name="TextBox 4"/>
          <p:cNvSpPr txBox="1"/>
          <p:nvPr/>
        </p:nvSpPr>
        <p:spPr>
          <a:xfrm>
            <a:off x="7212114" y="6488668"/>
            <a:ext cx="1875220" cy="369332"/>
          </a:xfrm>
          <a:prstGeom prst="rect">
            <a:avLst/>
          </a:prstGeom>
          <a:noFill/>
        </p:spPr>
        <p:txBody>
          <a:bodyPr wrap="none" rtlCol="0">
            <a:spAutoFit/>
          </a:bodyPr>
          <a:lstStyle/>
          <a:p>
            <a:r>
              <a:rPr lang="en-US" dirty="0" smtClean="0"/>
              <a:t>Garber et al. 2011</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descr="Trapnell2013_Fig1.tiff"/>
          <p:cNvPicPr>
            <a:picLocks noChangeAspect="1"/>
          </p:cNvPicPr>
          <p:nvPr/>
        </p:nvPicPr>
        <p:blipFill>
          <a:blip r:embed="rId2"/>
          <a:stretch>
            <a:fillRect/>
          </a:stretch>
        </p:blipFill>
        <p:spPr>
          <a:xfrm>
            <a:off x="0" y="1579859"/>
            <a:ext cx="9144000" cy="3698281"/>
          </a:xfrm>
          <a:prstGeom prst="rect">
            <a:avLst/>
          </a:prstGeom>
        </p:spPr>
      </p:pic>
      <p:sp>
        <p:nvSpPr>
          <p:cNvPr id="6" name="TextBox 5"/>
          <p:cNvSpPr txBox="1"/>
          <p:nvPr/>
        </p:nvSpPr>
        <p:spPr>
          <a:xfrm>
            <a:off x="6994840" y="6311589"/>
            <a:ext cx="1911513" cy="369332"/>
          </a:xfrm>
          <a:prstGeom prst="rect">
            <a:avLst/>
          </a:prstGeom>
          <a:noFill/>
        </p:spPr>
        <p:txBody>
          <a:bodyPr wrap="none" rtlCol="0">
            <a:spAutoFit/>
          </a:bodyPr>
          <a:lstStyle/>
          <a:p>
            <a:r>
              <a:rPr lang="en-US" dirty="0" err="1" smtClean="0"/>
              <a:t>Trapnell</a:t>
            </a:r>
            <a:r>
              <a:rPr lang="en-US" dirty="0" smtClean="0"/>
              <a:t> et al 2013</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However… </a:t>
            </a:r>
            <a:endParaRPr lang="en-US" dirty="0"/>
          </a:p>
        </p:txBody>
      </p:sp>
      <p:sp>
        <p:nvSpPr>
          <p:cNvPr id="3" name="Content Placeholder 2"/>
          <p:cNvSpPr>
            <a:spLocks noGrp="1"/>
          </p:cNvSpPr>
          <p:nvPr>
            <p:ph idx="1"/>
          </p:nvPr>
        </p:nvSpPr>
        <p:spPr/>
        <p:txBody>
          <a:bodyPr/>
          <a:lstStyle/>
          <a:p>
            <a:r>
              <a:rPr lang="en-US" dirty="0" smtClean="0"/>
              <a:t>There has been a great deal of discussion and disagreement about this (see </a:t>
            </a:r>
            <a:r>
              <a:rPr lang="en-US" dirty="0" err="1" smtClean="0"/>
              <a:t>seqanswer</a:t>
            </a:r>
            <a:r>
              <a:rPr lang="en-US" dirty="0" smtClean="0"/>
              <a:t> forums, and “discussions” between Simon Anders and </a:t>
            </a:r>
            <a:r>
              <a:rPr lang="en-US" dirty="0" err="1" smtClean="0"/>
              <a:t>Lior</a:t>
            </a:r>
            <a:r>
              <a:rPr lang="en-US" dirty="0" smtClean="0"/>
              <a:t> </a:t>
            </a:r>
            <a:r>
              <a:rPr lang="en-US" dirty="0" err="1" smtClean="0"/>
              <a:t>Patcher</a:t>
            </a:r>
            <a:r>
              <a:rPr lang="en-US" dirty="0" smtClean="0"/>
              <a:t>). </a:t>
            </a:r>
          </a:p>
          <a:p>
            <a:r>
              <a:rPr lang="en-US" dirty="0" smtClean="0"/>
              <a:t>Fundamentally there are numerous cases where both methods fail. So take care.</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Seqanswer</a:t>
            </a:r>
            <a:r>
              <a:rPr lang="en-US" dirty="0" smtClean="0"/>
              <a:t> or blog postings of use</a:t>
            </a:r>
            <a:endParaRPr lang="en-US" dirty="0"/>
          </a:p>
        </p:txBody>
      </p:sp>
      <p:sp>
        <p:nvSpPr>
          <p:cNvPr id="3" name="Content Placeholder 2"/>
          <p:cNvSpPr>
            <a:spLocks noGrp="1"/>
          </p:cNvSpPr>
          <p:nvPr>
            <p:ph idx="1"/>
          </p:nvPr>
        </p:nvSpPr>
        <p:spPr/>
        <p:txBody>
          <a:bodyPr>
            <a:normAutofit/>
          </a:bodyPr>
          <a:lstStyle/>
          <a:p>
            <a:r>
              <a:rPr lang="en-US" sz="1200" dirty="0" smtClean="0">
                <a:hlinkClick r:id="rId2"/>
              </a:rPr>
              <a:t>http://seqanswers.com/forums/showpost.php?p=102911&amp;postcount=60</a:t>
            </a:r>
            <a:endParaRPr lang="en-US" sz="1200" dirty="0" smtClean="0"/>
          </a:p>
          <a:p>
            <a:r>
              <a:rPr lang="en-US" sz="1200" dirty="0" smtClean="0"/>
              <a:t>http://gettinggeneticsdone.blogspot.com/2012/11/star-ultrafast-universal-rna-seq-aligner.html</a:t>
            </a:r>
          </a:p>
          <a:p>
            <a:r>
              <a:rPr lang="en-US" sz="1200" dirty="0" smtClean="0"/>
              <a:t>http://gettinggeneticsdone.blogspot.com/2012/12/differential-isoform-expression-cuffdiff2.html</a:t>
            </a:r>
          </a:p>
          <a:p>
            <a:r>
              <a:rPr lang="en-US" sz="1200" dirty="0" smtClean="0">
                <a:hlinkClick r:id="rId3"/>
              </a:rPr>
              <a:t>http://gettinggeneticsdone.blogspot.com/2012/09/deseq-vs-edger-comparison.html</a:t>
            </a:r>
            <a:endParaRPr lang="en-US" sz="1200" dirty="0" smtClean="0"/>
          </a:p>
          <a:p>
            <a:endParaRPr lang="en-US" sz="1200" dirty="0"/>
          </a:p>
          <a:p>
            <a:endParaRPr lang="en-US" sz="1200" dirty="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Problems with cufflink and </a:t>
            </a:r>
            <a:r>
              <a:rPr lang="en-US" dirty="0" err="1" smtClean="0"/>
              <a:t>cuffdiff</a:t>
            </a:r>
            <a:r>
              <a:rPr lang="en-US" dirty="0" smtClean="0"/>
              <a:t>? Reproducibility…</a:t>
            </a:r>
            <a:endParaRPr lang="en-US" dirty="0"/>
          </a:p>
        </p:txBody>
      </p:sp>
      <p:sp>
        <p:nvSpPr>
          <p:cNvPr id="3" name="Content Placeholder 2"/>
          <p:cNvSpPr>
            <a:spLocks noGrp="1"/>
          </p:cNvSpPr>
          <p:nvPr>
            <p:ph idx="1"/>
          </p:nvPr>
        </p:nvSpPr>
        <p:spPr/>
        <p:txBody>
          <a:bodyPr>
            <a:normAutofit/>
          </a:bodyPr>
          <a:lstStyle/>
          <a:p>
            <a:r>
              <a:rPr lang="en-US" sz="1200" dirty="0" smtClean="0">
                <a:hlinkClick r:id="rId2"/>
              </a:rPr>
              <a:t>http://seqanswers.com/forums/showthread.php?t=20702</a:t>
            </a:r>
            <a:endParaRPr lang="en-US" sz="1200" dirty="0" smtClean="0"/>
          </a:p>
          <a:p>
            <a:r>
              <a:rPr lang="en-US" sz="1200" dirty="0" smtClean="0">
                <a:hlinkClick r:id="rId3"/>
              </a:rPr>
              <a:t>http://seqanswers.com/forums/showthread.php?t=17662</a:t>
            </a:r>
            <a:endParaRPr lang="en-US" sz="1200" dirty="0" smtClean="0"/>
          </a:p>
          <a:p>
            <a:r>
              <a:rPr lang="en-US" sz="1200" dirty="0" smtClean="0"/>
              <a:t>http://</a:t>
            </a:r>
            <a:r>
              <a:rPr lang="en-US" sz="1200" dirty="0" err="1" smtClean="0"/>
              <a:t>seqanswers.com/forums/showthread.php?t</a:t>
            </a:r>
            <a:r>
              <a:rPr lang="en-US" sz="1200" dirty="0" smtClean="0"/>
              <a:t>=23962</a:t>
            </a:r>
          </a:p>
          <a:p>
            <a:r>
              <a:rPr lang="en-US" sz="1200" dirty="0" smtClean="0">
                <a:hlinkClick r:id="rId4"/>
              </a:rPr>
              <a:t>http://seqanswers.com/forums/showthread.php?t=21020</a:t>
            </a:r>
            <a:endParaRPr lang="en-US" sz="1200" dirty="0" smtClean="0"/>
          </a:p>
          <a:p>
            <a:r>
              <a:rPr lang="en-US" sz="1200" dirty="0" smtClean="0">
                <a:hlinkClick r:id="rId5"/>
              </a:rPr>
              <a:t>http://seqanswers.com/forums/showthread.php?t=21708</a:t>
            </a:r>
            <a:endParaRPr lang="en-US" sz="1200" dirty="0" smtClean="0"/>
          </a:p>
          <a:p>
            <a:r>
              <a:rPr lang="en-US" sz="1200" dirty="0" smtClean="0">
                <a:hlinkClick r:id="rId6"/>
              </a:rPr>
              <a:t>http://www.biostars.org/p/6317/</a:t>
            </a:r>
            <a:endParaRPr lang="en-US" sz="1200" dirty="0" smtClean="0"/>
          </a:p>
          <a:p>
            <a:endParaRPr lang="en-US" sz="1200" dirty="0" smtClean="0"/>
          </a:p>
          <a:p>
            <a:endParaRPr lang="en-US" sz="1200" dirty="0"/>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home message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For Differential expression analysis, by and large counts are best, not an adjusted count.</a:t>
            </a:r>
          </a:p>
          <a:p>
            <a:r>
              <a:rPr lang="en-US" dirty="0" smtClean="0"/>
              <a:t>For gene-by-gene analyses, accounting for transcript length is not essential.</a:t>
            </a:r>
          </a:p>
          <a:p>
            <a:endParaRPr lang="en-US" dirty="0" smtClean="0"/>
          </a:p>
          <a:p>
            <a:r>
              <a:rPr lang="en-US" dirty="0" smtClean="0"/>
              <a:t>However, there are several situations where variation in counts due to the influence of transcript length is important.</a:t>
            </a:r>
          </a:p>
          <a:p>
            <a:pPr lvl="1"/>
            <a:r>
              <a:rPr lang="en-US" dirty="0" smtClean="0"/>
              <a:t>Multivariate analyses (clustering, PCA, MDS).</a:t>
            </a:r>
          </a:p>
          <a:p>
            <a:pPr lvl="1"/>
            <a:r>
              <a:rPr lang="en-US" dirty="0" smtClean="0"/>
              <a:t>Collapsing multiple transcripts (of potentially different length) into a “gene” level measure of counts.</a:t>
            </a:r>
          </a:p>
          <a:p>
            <a:pPr lvl="1"/>
            <a:r>
              <a:rPr lang="en-US" dirty="0" smtClean="0"/>
              <a:t>You can also include transcript length (or effective length) as a covariate in the statistical analysis itself (either as an offset or a covariate).</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Counting at the “gene” or </a:t>
            </a:r>
            <a:r>
              <a:rPr lang="en-US" dirty="0" err="1" smtClean="0"/>
              <a:t>exon</a:t>
            </a:r>
            <a:r>
              <a:rPr lang="en-US" dirty="0" smtClean="0"/>
              <a:t> level may be simpler (at least initially).</a:t>
            </a:r>
            <a:endParaRPr lang="en-US" dirty="0"/>
          </a:p>
        </p:txBody>
      </p:sp>
      <p:sp>
        <p:nvSpPr>
          <p:cNvPr id="3" name="Content Placeholder 2"/>
          <p:cNvSpPr>
            <a:spLocks noGrp="1"/>
          </p:cNvSpPr>
          <p:nvPr>
            <p:ph idx="1"/>
          </p:nvPr>
        </p:nvSpPr>
        <p:spPr/>
        <p:txBody>
          <a:bodyPr/>
          <a:lstStyle/>
          <a:p>
            <a:r>
              <a:rPr lang="en-US" dirty="0" smtClean="0"/>
              <a:t>i.e. all mapped reads for transcripts associated with a particular “gene” get counted (</a:t>
            </a:r>
            <a:r>
              <a:rPr lang="en-US" dirty="0" err="1" smtClean="0"/>
              <a:t>HTSeq</a:t>
            </a:r>
            <a:r>
              <a:rPr lang="en-US" dirty="0" smtClean="0"/>
              <a:t>, corset, </a:t>
            </a:r>
            <a:r>
              <a:rPr lang="en-US" dirty="0" err="1" smtClean="0"/>
              <a:t>eXpress</a:t>
            </a:r>
            <a:r>
              <a:rPr lang="en-US" dirty="0" smtClean="0"/>
              <a:t>, RSEM (?)).</a:t>
            </a:r>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reads</a:t>
            </a:r>
            <a:endParaRPr lang="en-US" dirty="0"/>
          </a:p>
        </p:txBody>
      </p:sp>
      <p:sp>
        <p:nvSpPr>
          <p:cNvPr id="3" name="Content Placeholder 2"/>
          <p:cNvSpPr>
            <a:spLocks noGrp="1"/>
          </p:cNvSpPr>
          <p:nvPr>
            <p:ph idx="1"/>
          </p:nvPr>
        </p:nvSpPr>
        <p:spPr/>
        <p:txBody>
          <a:bodyPr/>
          <a:lstStyle/>
          <a:p>
            <a:r>
              <a:rPr lang="en-US" dirty="0" err="1" smtClean="0"/>
              <a:t>Htseq</a:t>
            </a:r>
            <a:r>
              <a:rPr lang="en-US" dirty="0" smtClean="0"/>
              <a:t> (python library) works with </a:t>
            </a:r>
            <a:r>
              <a:rPr lang="en-US" dirty="0" err="1" smtClean="0"/>
              <a:t>Deseq</a:t>
            </a:r>
            <a:r>
              <a:rPr lang="en-US" dirty="0" smtClean="0"/>
              <a:t>.</a:t>
            </a:r>
          </a:p>
          <a:p>
            <a:endParaRPr lang="en-US" dirty="0" smtClean="0"/>
          </a:p>
          <a:p>
            <a:r>
              <a:rPr lang="en-US" dirty="0" smtClean="0"/>
              <a:t>In our experience this is both easy (</a:t>
            </a:r>
            <a:r>
              <a:rPr lang="en-US" dirty="0" err="1" smtClean="0"/>
              <a:t>ish</a:t>
            </a:r>
            <a:r>
              <a:rPr lang="en-US" dirty="0" smtClean="0"/>
              <a:t>) to use and counting in a sensible manner.</a:t>
            </a:r>
          </a:p>
          <a:p>
            <a:endParaRPr lang="en-US" dirty="0" smtClean="0"/>
          </a:p>
          <a:p>
            <a:r>
              <a:rPr lang="en-US" dirty="0" smtClean="0"/>
              <a:t>I remain very confused about getting “counts” out of both RSEM and Cufflinks</a:t>
            </a:r>
            <a:r>
              <a:rPr lang="en-US" dirty="0" smtClean="0"/>
              <a:t>…</a:t>
            </a:r>
          </a:p>
          <a:p>
            <a:r>
              <a:rPr lang="en-US" dirty="0" err="1" smtClean="0"/>
              <a:t>eXpress</a:t>
            </a:r>
            <a:r>
              <a:rPr lang="en-US" dirty="0" smtClean="0"/>
              <a:t> has some nice features, and is fast.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 of experimental design</a:t>
            </a:r>
            <a:endParaRPr lang="en-US" dirty="0"/>
          </a:p>
        </p:txBody>
      </p:sp>
      <p:sp>
        <p:nvSpPr>
          <p:cNvPr id="3" name="Content Placeholder 2"/>
          <p:cNvSpPr>
            <a:spLocks noGrp="1"/>
          </p:cNvSpPr>
          <p:nvPr>
            <p:ph idx="1"/>
          </p:nvPr>
        </p:nvSpPr>
        <p:spPr/>
        <p:txBody>
          <a:bodyPr>
            <a:normAutofit/>
          </a:bodyPr>
          <a:lstStyle/>
          <a:p>
            <a:r>
              <a:rPr lang="en-US" dirty="0" smtClean="0"/>
              <a:t>There are a few basic points to always keep in mind:</a:t>
            </a:r>
          </a:p>
          <a:p>
            <a:pPr lvl="1"/>
            <a:r>
              <a:rPr lang="en-US" dirty="0" smtClean="0">
                <a:solidFill>
                  <a:schemeClr val="tx1">
                    <a:lumMod val="50000"/>
                    <a:lumOff val="50000"/>
                  </a:schemeClr>
                </a:solidFill>
              </a:rPr>
              <a:t>Biological replication</a:t>
            </a:r>
            <a:r>
              <a:rPr lang="en-US" dirty="0" smtClean="0"/>
              <a:t>.</a:t>
            </a:r>
          </a:p>
          <a:p>
            <a:pPr lvl="1"/>
            <a:r>
              <a:rPr lang="en-US" dirty="0" smtClean="0">
                <a:solidFill>
                  <a:srgbClr val="7F7F7F"/>
                </a:solidFill>
              </a:rPr>
              <a:t>Design experiment to avoid </a:t>
            </a:r>
            <a:r>
              <a:rPr lang="en-US" i="1" dirty="0" smtClean="0">
                <a:solidFill>
                  <a:srgbClr val="7F7F7F"/>
                </a:solidFill>
              </a:rPr>
              <a:t>confounding</a:t>
            </a:r>
            <a:r>
              <a:rPr lang="en-US" dirty="0" smtClean="0">
                <a:solidFill>
                  <a:srgbClr val="7F7F7F"/>
                </a:solidFill>
              </a:rPr>
              <a:t> variables.</a:t>
            </a:r>
          </a:p>
          <a:p>
            <a:pPr lvl="1"/>
            <a:r>
              <a:rPr lang="en-US" dirty="0" smtClean="0"/>
              <a:t>Sample individuals (within treatment) randomly!</a:t>
            </a:r>
          </a:p>
          <a:p>
            <a:pPr lvl="1"/>
            <a:endParaRPr lang="en-US" dirty="0" smtClean="0"/>
          </a:p>
          <a:p>
            <a:pPr lvl="1"/>
            <a:endParaRPr lang="en-US" dirty="0" smtClean="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Differential expression</a:t>
            </a:r>
            <a:endParaRPr lang="en-US" dirty="0"/>
          </a:p>
        </p:txBody>
      </p:sp>
      <p:sp>
        <p:nvSpPr>
          <p:cNvPr id="3" name="Content Placeholder 2"/>
          <p:cNvSpPr>
            <a:spLocks noGrp="1"/>
          </p:cNvSpPr>
          <p:nvPr>
            <p:ph idx="1"/>
          </p:nvPr>
        </p:nvSpPr>
        <p:spPr/>
        <p:txBody>
          <a:bodyPr>
            <a:normAutofit lnSpcReduction="10000"/>
          </a:bodyPr>
          <a:lstStyle/>
          <a:p>
            <a:r>
              <a:rPr lang="en-US" dirty="0" err="1" smtClean="0"/>
              <a:t>DEseq</a:t>
            </a:r>
            <a:r>
              <a:rPr lang="en-US" dirty="0" smtClean="0"/>
              <a:t> </a:t>
            </a:r>
            <a:r>
              <a:rPr lang="en-US" sz="1200" dirty="0" smtClean="0"/>
              <a:t>(http://www.ncbi.nlm.nih.gov/pubmed/20979621</a:t>
            </a:r>
            <a:r>
              <a:rPr lang="en-US" dirty="0" smtClean="0"/>
              <a:t>)</a:t>
            </a:r>
          </a:p>
          <a:p>
            <a:r>
              <a:rPr lang="en-US" dirty="0" smtClean="0"/>
              <a:t>EDGE-R</a:t>
            </a:r>
          </a:p>
          <a:p>
            <a:r>
              <a:rPr lang="en-US" dirty="0" err="1" smtClean="0"/>
              <a:t>EBseq</a:t>
            </a:r>
            <a:r>
              <a:rPr lang="en-US" dirty="0" smtClean="0"/>
              <a:t> (RSEM/</a:t>
            </a:r>
            <a:r>
              <a:rPr lang="en-US" dirty="0" err="1" smtClean="0"/>
              <a:t>EBseq</a:t>
            </a:r>
            <a:r>
              <a:rPr lang="en-US" dirty="0" smtClean="0"/>
              <a:t>)</a:t>
            </a:r>
          </a:p>
          <a:p>
            <a:r>
              <a:rPr lang="en-US" dirty="0" smtClean="0"/>
              <a:t>RSEM (</a:t>
            </a:r>
            <a:r>
              <a:rPr lang="en-US" sz="1200" dirty="0" smtClean="0"/>
              <a:t>http://</a:t>
            </a:r>
            <a:r>
              <a:rPr lang="en-US" sz="1200" dirty="0" err="1" smtClean="0"/>
              <a:t>deweylab.biostat.wisc.edu/rsem</a:t>
            </a:r>
            <a:r>
              <a:rPr lang="en-US" sz="1200" dirty="0" smtClean="0"/>
              <a:t>/</a:t>
            </a:r>
            <a:r>
              <a:rPr lang="en-US" dirty="0" smtClean="0"/>
              <a:t>)</a:t>
            </a:r>
          </a:p>
          <a:p>
            <a:r>
              <a:rPr lang="en-US" dirty="0" err="1" smtClean="0"/>
              <a:t>eXpress</a:t>
            </a:r>
            <a:r>
              <a:rPr lang="en-US" dirty="0" smtClean="0"/>
              <a:t> (</a:t>
            </a:r>
            <a:r>
              <a:rPr lang="en-US" sz="1297" dirty="0" smtClean="0">
                <a:hlinkClick r:id="rId2"/>
              </a:rPr>
              <a:t>http://bio.math.berkeley.edu/eXpress/overview.html</a:t>
            </a:r>
            <a:r>
              <a:rPr lang="en-US" dirty="0" smtClean="0"/>
              <a:t>)</a:t>
            </a:r>
          </a:p>
          <a:p>
            <a:r>
              <a:rPr lang="en-US" dirty="0" smtClean="0"/>
              <a:t>Beers simulation </a:t>
            </a:r>
            <a:r>
              <a:rPr lang="en-US" dirty="0" err="1" smtClean="0"/>
              <a:t>pipeline(</a:t>
            </a:r>
            <a:r>
              <a:rPr lang="en-US" sz="1200" dirty="0" err="1" smtClean="0">
                <a:hlinkClick r:id="rId3"/>
              </a:rPr>
              <a:t>http://www.cbil.upenn.edu/BEERS</a:t>
            </a:r>
            <a:r>
              <a:rPr lang="en-US" sz="1200" dirty="0" smtClean="0">
                <a:hlinkClick r:id="rId3"/>
              </a:rPr>
              <a:t>/</a:t>
            </a:r>
            <a:r>
              <a:rPr lang="en-US" dirty="0" smtClean="0"/>
              <a:t>)</a:t>
            </a:r>
          </a:p>
          <a:p>
            <a:r>
              <a:rPr lang="en-US" dirty="0" err="1" smtClean="0"/>
              <a:t>DEXseq</a:t>
            </a:r>
            <a:r>
              <a:rPr lang="en-US" dirty="0" smtClean="0"/>
              <a:t> (</a:t>
            </a:r>
            <a:r>
              <a:rPr lang="en-US" sz="1200" dirty="0" smtClean="0">
                <a:hlinkClick r:id="rId4"/>
              </a:rPr>
              <a:t>http://bioconductor.org/packages/release/bioc/html/DEXSeq.html</a:t>
            </a:r>
            <a:r>
              <a:rPr lang="en-US" dirty="0" smtClean="0"/>
              <a:t>)</a:t>
            </a:r>
          </a:p>
          <a:p>
            <a:r>
              <a:rPr lang="en-US" dirty="0" err="1" smtClean="0"/>
              <a:t>Limma</a:t>
            </a:r>
            <a:r>
              <a:rPr lang="en-US" dirty="0" smtClean="0"/>
              <a:t> (</a:t>
            </a:r>
            <a:r>
              <a:rPr lang="en-US" dirty="0" err="1" smtClean="0"/>
              <a:t>voom</a:t>
            </a:r>
            <a:r>
              <a:rPr lang="en-US" smtClean="0"/>
              <a:t>)</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workflows</a:t>
            </a:r>
            <a:endParaRPr lang="en-US" dirty="0"/>
          </a:p>
        </p:txBody>
      </p:sp>
      <p:sp>
        <p:nvSpPr>
          <p:cNvPr id="3" name="Content Placeholder 2"/>
          <p:cNvSpPr>
            <a:spLocks noGrp="1"/>
          </p:cNvSpPr>
          <p:nvPr>
            <p:ph idx="1"/>
          </p:nvPr>
        </p:nvSpPr>
        <p:spPr/>
        <p:txBody>
          <a:bodyPr/>
          <a:lstStyle/>
          <a:p>
            <a:r>
              <a:rPr lang="en-US" dirty="0" smtClean="0">
                <a:hlinkClick r:id="rId2"/>
              </a:rPr>
              <a:t>http://jura.wi.mit.edu/bio/education/hot_topics/QC_HTP/QC_HTP.pdf</a:t>
            </a:r>
            <a:endParaRPr lang="en-US" dirty="0" smtClean="0"/>
          </a:p>
          <a:p>
            <a:endParaRPr lang="en-US" dirty="0" smtClean="0"/>
          </a:p>
          <a:p>
            <a:r>
              <a:rPr lang="en-US" dirty="0" smtClean="0">
                <a:hlinkClick r:id="rId3"/>
              </a:rPr>
              <a:t>http://jura.wi.mit.edu/bio/education/hot_topics/RNAseq/RNAseqDE_Dec2011.</a:t>
            </a:r>
            <a:r>
              <a:rPr lang="en-US" dirty="0" smtClean="0">
                <a:hlinkClick r:id="rId3"/>
              </a:rPr>
              <a:t>pdf</a:t>
            </a:r>
            <a:endParaRPr lang="en-US" dirty="0" smtClean="0"/>
          </a:p>
          <a:p>
            <a:endParaRPr lang="en-US" dirty="0" smtClean="0"/>
          </a:p>
          <a:p>
            <a:r>
              <a:rPr lang="en-US" dirty="0" smtClean="0">
                <a:hlinkClick r:id="rId4"/>
              </a:rPr>
              <a:t>http://www.bioconductor.org/help/workflows/rnaseqGene</a:t>
            </a:r>
            <a:r>
              <a:rPr lang="en-US" dirty="0" smtClean="0">
                <a:hlinkClick r:id="rId4"/>
              </a:rPr>
              <a:t>/</a:t>
            </a:r>
            <a:endParaRPr lang="en-US" dirty="0" smtClean="0"/>
          </a:p>
          <a:p>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references</a:t>
            </a:r>
            <a:endParaRPr lang="en-US" dirty="0"/>
          </a:p>
        </p:txBody>
      </p:sp>
      <p:sp>
        <p:nvSpPr>
          <p:cNvPr id="3" name="Rectangle 2"/>
          <p:cNvSpPr/>
          <p:nvPr/>
        </p:nvSpPr>
        <p:spPr>
          <a:xfrm>
            <a:off x="962395" y="1951672"/>
            <a:ext cx="7480891" cy="2031325"/>
          </a:xfrm>
          <a:prstGeom prst="rect">
            <a:avLst/>
          </a:prstGeom>
        </p:spPr>
        <p:txBody>
          <a:bodyPr wrap="square">
            <a:spAutoFit/>
          </a:bodyPr>
          <a:lstStyle/>
          <a:p>
            <a:r>
              <a:rPr lang="en-US" dirty="0" smtClean="0"/>
              <a:t>Paul L. Auer and R.W. </a:t>
            </a:r>
            <a:r>
              <a:rPr lang="en-US" dirty="0" err="1" smtClean="0"/>
              <a:t>Doerge</a:t>
            </a:r>
            <a:r>
              <a:rPr lang="en-US" dirty="0" smtClean="0"/>
              <a:t> 2010. Statistical Design and Analysis of RNA-</a:t>
            </a:r>
            <a:r>
              <a:rPr lang="en-US" dirty="0" err="1" smtClean="0"/>
              <a:t>Seq</a:t>
            </a:r>
            <a:r>
              <a:rPr lang="en-US" dirty="0" smtClean="0"/>
              <a:t> Data. Genetics. 10.1534/genetics.110.114983</a:t>
            </a:r>
          </a:p>
          <a:p>
            <a:r>
              <a:rPr lang="en-US" dirty="0" smtClean="0"/>
              <a:t>PMID: 20439781</a:t>
            </a:r>
          </a:p>
          <a:p>
            <a:endParaRPr lang="en-US" dirty="0" smtClean="0"/>
          </a:p>
          <a:p>
            <a:r>
              <a:rPr lang="en-US" dirty="0" smtClean="0"/>
              <a:t>Bullard, J. H., </a:t>
            </a:r>
            <a:r>
              <a:rPr lang="en-US" dirty="0" err="1" smtClean="0"/>
              <a:t>Purdom</a:t>
            </a:r>
            <a:r>
              <a:rPr lang="en-US" dirty="0" smtClean="0"/>
              <a:t>, E., Hansen, K. D., &amp; </a:t>
            </a:r>
            <a:r>
              <a:rPr lang="en-US" dirty="0" err="1" smtClean="0"/>
              <a:t>Dudoit</a:t>
            </a:r>
            <a:r>
              <a:rPr lang="en-US" dirty="0" smtClean="0"/>
              <a:t>, S. (2010). Evaluation of statistical methods for normalization and differential expression in mRNA-</a:t>
            </a:r>
            <a:r>
              <a:rPr lang="en-US" dirty="0" err="1" smtClean="0"/>
              <a:t>Seq</a:t>
            </a:r>
            <a:r>
              <a:rPr lang="en-US" dirty="0" smtClean="0"/>
              <a:t> experiments BMC Bioinformatics, 11, 94. doi:10.1186/1471-2105-11-94</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394</TotalTime>
  <Words>4240</Words>
  <Application>Microsoft Macintosh PowerPoint</Application>
  <PresentationFormat>On-screen Show (4:3)</PresentationFormat>
  <Paragraphs>466</Paragraphs>
  <Slides>81</Slides>
  <Notes>2</Notes>
  <HiddenSlides>0</HiddenSlides>
  <MMClips>0</MMClips>
  <ScaleCrop>false</ScaleCrop>
  <HeadingPairs>
    <vt:vector size="4" baseType="variant">
      <vt:variant>
        <vt:lpstr>Design Template</vt:lpstr>
      </vt:variant>
      <vt:variant>
        <vt:i4>1</vt:i4>
      </vt:variant>
      <vt:variant>
        <vt:lpstr>Slide Titles</vt:lpstr>
      </vt:variant>
      <vt:variant>
        <vt:i4>81</vt:i4>
      </vt:variant>
    </vt:vector>
  </HeadingPairs>
  <TitlesOfParts>
    <vt:vector size="82" baseType="lpstr">
      <vt:lpstr>Office Theme</vt:lpstr>
      <vt:lpstr>General considerations for RNA-seq quantification for differential expression  or how to count.</vt:lpstr>
      <vt:lpstr>Overview of lecture today and tomorrow</vt:lpstr>
      <vt:lpstr>Caveats</vt:lpstr>
      <vt:lpstr>Goals</vt:lpstr>
      <vt:lpstr>A simple truth: There is no technology nor statistical wizardry that can save a poorly planned experiment. The only truly failed experiment is a poorly planned one.</vt:lpstr>
      <vt:lpstr>The basics of experimental design</vt:lpstr>
      <vt:lpstr>The basics of experimental design</vt:lpstr>
      <vt:lpstr>The basics of experimental design</vt:lpstr>
      <vt:lpstr>Useful references</vt:lpstr>
      <vt:lpstr>Designing your experiment before you start.</vt:lpstr>
      <vt:lpstr>Sampling</vt:lpstr>
      <vt:lpstr>Sampling</vt:lpstr>
      <vt:lpstr>Biological replicates Not technical ones.</vt:lpstr>
      <vt:lpstr>Replication</vt:lpstr>
      <vt:lpstr>Replication</vt:lpstr>
      <vt:lpstr>Replication</vt:lpstr>
      <vt:lpstr>Replication</vt:lpstr>
      <vt:lpstr>Replication</vt:lpstr>
      <vt:lpstr>Blocking</vt:lpstr>
      <vt:lpstr>Blocking</vt:lpstr>
      <vt:lpstr>Blocking</vt:lpstr>
      <vt:lpstr>Blocking designs</vt:lpstr>
      <vt:lpstr>What standard technical issues should you consider for blocking: </vt:lpstr>
      <vt:lpstr>What happens when you fail to block (or replicate)?</vt:lpstr>
      <vt:lpstr>Slide 25</vt:lpstr>
      <vt:lpstr>Slide 26</vt:lpstr>
      <vt:lpstr>Slide 27</vt:lpstr>
      <vt:lpstr>Using RNAseq</vt:lpstr>
      <vt:lpstr>Using RNAseq: differential expression</vt:lpstr>
      <vt:lpstr>Using RNAseq: differential expression</vt:lpstr>
      <vt:lpstr>Your primary goals of your experiment should guide your design.</vt:lpstr>
      <vt:lpstr>Your goals matter</vt:lpstr>
      <vt:lpstr>Are single_ended reads ever useful?</vt:lpstr>
      <vt:lpstr>Slide 34</vt:lpstr>
      <vt:lpstr>What was once thought to be separate goals are now clearly recognized as intertwined.</vt:lpstr>
      <vt:lpstr>How do we put together a useful pipeline for RNAseq</vt:lpstr>
      <vt:lpstr>How do we put together a useful pipeline for RNAseq</vt:lpstr>
      <vt:lpstr>Slide 38</vt:lpstr>
      <vt:lpstr>The “tuxedo” protocol for RNA-seq</vt:lpstr>
      <vt:lpstr>Pipelines for RNA-seq (geared towards splicing)</vt:lpstr>
      <vt:lpstr>Slide 41</vt:lpstr>
      <vt:lpstr>Slide 42</vt:lpstr>
      <vt:lpstr>The point…</vt:lpstr>
      <vt:lpstr>How should we map reads</vt:lpstr>
      <vt:lpstr>And before we map reads…</vt:lpstr>
      <vt:lpstr>Mapping to a transcriptome</vt:lpstr>
      <vt:lpstr>Mapping to a transcriptome</vt:lpstr>
      <vt:lpstr>Mapping to the genome</vt:lpstr>
      <vt:lpstr>Slide 49</vt:lpstr>
      <vt:lpstr>The variation in the mapping step (at least with a reference genome) seems to have modest effects.</vt:lpstr>
      <vt:lpstr>What does this tell us?</vt:lpstr>
      <vt:lpstr>Slide 52</vt:lpstr>
      <vt:lpstr>Which to use</vt:lpstr>
      <vt:lpstr>How could mapping reads (whether to a reference genome or transcriptome) influence our downstream counts?</vt:lpstr>
      <vt:lpstr>How could mapping reads (whether to a reference genome or transcriptome) influence our downstream counts?</vt:lpstr>
      <vt:lpstr>Merging all transcripts?</vt:lpstr>
      <vt:lpstr>Counting</vt:lpstr>
      <vt:lpstr>Counting</vt:lpstr>
      <vt:lpstr>Counting</vt:lpstr>
      <vt:lpstr>Counting</vt:lpstr>
      <vt:lpstr>Dealing with multi-mapped reads</vt:lpstr>
      <vt:lpstr>Dealing with multi-mapped reads</vt:lpstr>
      <vt:lpstr>Dealing with multi-mapped reads</vt:lpstr>
      <vt:lpstr>Dealing with multi-mapped reads</vt:lpstr>
      <vt:lpstr>Dealing with multi-mapped reads</vt:lpstr>
      <vt:lpstr>Counting</vt:lpstr>
      <vt:lpstr>Counting</vt:lpstr>
      <vt:lpstr>Old ways of counting</vt:lpstr>
      <vt:lpstr>None of these measures are great for differential expression analysis.</vt:lpstr>
      <vt:lpstr>Accounting for multiple isoforms (when counting alternative transcripts).</vt:lpstr>
      <vt:lpstr>Slide 71</vt:lpstr>
      <vt:lpstr>Slide 72</vt:lpstr>
      <vt:lpstr>Slide 73</vt:lpstr>
      <vt:lpstr>However… </vt:lpstr>
      <vt:lpstr>Seqanswer or blog postings of use</vt:lpstr>
      <vt:lpstr>Problems with cufflink and cuffdiff? Reproducibility…</vt:lpstr>
      <vt:lpstr>Take home message</vt:lpstr>
      <vt:lpstr>Counting at the “gene” or exon level may be simpler (at least initially).</vt:lpstr>
      <vt:lpstr>Counting reads</vt:lpstr>
      <vt:lpstr>Differential expression</vt:lpstr>
      <vt:lpstr>Example workflows</vt:lpstr>
    </vt:vector>
  </TitlesOfParts>
  <Company>Michigan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fuck? RNA-seq quantification for differential expression and or splice variant assessment</dc:title>
  <dc:creator>Ian Dworkin</dc:creator>
  <cp:lastModifiedBy>Ian Dworkin</cp:lastModifiedBy>
  <cp:revision>38</cp:revision>
  <dcterms:created xsi:type="dcterms:W3CDTF">2015-08-17T14:17:42Z</dcterms:created>
  <dcterms:modified xsi:type="dcterms:W3CDTF">2015-08-17T17:17:05Z</dcterms:modified>
</cp:coreProperties>
</file>