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7"/>
  </p:notes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29" r:id="rId9"/>
    <p:sldId id="472" r:id="rId10"/>
    <p:sldId id="428" r:id="rId11"/>
    <p:sldId id="430" r:id="rId12"/>
    <p:sldId id="431" r:id="rId13"/>
    <p:sldId id="433" r:id="rId14"/>
    <p:sldId id="432" r:id="rId15"/>
    <p:sldId id="437" r:id="rId16"/>
    <p:sldId id="436" r:id="rId17"/>
    <p:sldId id="415" r:id="rId18"/>
    <p:sldId id="416" r:id="rId19"/>
    <p:sldId id="417" r:id="rId20"/>
    <p:sldId id="418" r:id="rId21"/>
    <p:sldId id="419" r:id="rId22"/>
    <p:sldId id="420" r:id="rId23"/>
    <p:sldId id="422" r:id="rId24"/>
    <p:sldId id="423" r:id="rId25"/>
    <p:sldId id="424" r:id="rId26"/>
    <p:sldId id="438" r:id="rId27"/>
    <p:sldId id="439" r:id="rId28"/>
    <p:sldId id="463" r:id="rId29"/>
    <p:sldId id="464" r:id="rId30"/>
    <p:sldId id="465" r:id="rId31"/>
    <p:sldId id="466" r:id="rId32"/>
    <p:sldId id="467" r:id="rId33"/>
    <p:sldId id="468" r:id="rId34"/>
    <p:sldId id="473" r:id="rId35"/>
    <p:sldId id="4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69B13-2B6E-A444-8135-10930EB4C143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18DF-FD15-9F41-8DEF-FA613208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do first stage data reduction/analysis in less time than it takes to generate the data.  Compression =&gt; OLC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9365-F956-A840-9486-2A027B44A0F1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8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experimental treatments can also modify coverage distribution.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 flipV="1">
            <a:off x="2762494" y="1776792"/>
            <a:ext cx="822960" cy="10085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Non-normal coverage distributions lead to decreased assembly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assemblers embed a “coverage model” in their approach.</a:t>
            </a:r>
          </a:p>
          <a:p>
            <a:pPr lvl="1"/>
            <a:r>
              <a:rPr lang="en-US" dirty="0" smtClean="0"/>
              <a:t>Genome assemblers: abnormally low coverage is erroneous; abnormally high coverage is repetitive sequence.</a:t>
            </a:r>
          </a:p>
          <a:p>
            <a:pPr lvl="1"/>
            <a:r>
              <a:rPr lang="en-US" dirty="0" smtClean="0"/>
              <a:t>Transcriptome assemblers: isoforms should have same coverage across the entire isoform.</a:t>
            </a:r>
          </a:p>
          <a:p>
            <a:pPr lvl="1"/>
            <a:r>
              <a:rPr lang="en-US" dirty="0" smtClean="0"/>
              <a:t>Metagenome assemblers: differing abundances indicate different strains.</a:t>
            </a:r>
          </a:p>
          <a:p>
            <a:endParaRPr lang="en-US" dirty="0"/>
          </a:p>
          <a:p>
            <a:r>
              <a:rPr lang="en-US" dirty="0" smtClean="0"/>
              <a:t>Is there a different way?  (Yes.)</a:t>
            </a:r>
          </a:p>
        </p:txBody>
      </p:sp>
    </p:spTree>
    <p:extLst>
      <p:ext uri="{BB962C8B-B14F-4D97-AF65-F5344CB8AC3E}">
        <p14:creationId xmlns:p14="http://schemas.microsoft.com/office/powerpoint/2010/main" val="410010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Memory requirements (Velvet/Oases – </a:t>
            </a:r>
            <a:r>
              <a:rPr lang="en-US" sz="3200" dirty="0" err="1" smtClean="0"/>
              <a:t>est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4019551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Bacterial genome (colony)</a:t>
            </a:r>
          </a:p>
          <a:p>
            <a:endParaRPr lang="en-US" dirty="0"/>
          </a:p>
          <a:p>
            <a:r>
              <a:rPr lang="en-US" dirty="0" smtClean="0"/>
              <a:t>Human genome</a:t>
            </a:r>
          </a:p>
          <a:p>
            <a:endParaRPr lang="en-US" dirty="0"/>
          </a:p>
          <a:p>
            <a:r>
              <a:rPr lang="en-US" dirty="0" smtClean="0"/>
              <a:t>Vertebrate mRNA</a:t>
            </a:r>
          </a:p>
          <a:p>
            <a:endParaRPr lang="en-US" dirty="0"/>
          </a:p>
          <a:p>
            <a:r>
              <a:rPr lang="en-US" dirty="0" smtClean="0"/>
              <a:t>Low complexity metagenome</a:t>
            </a:r>
          </a:p>
          <a:p>
            <a:endParaRPr lang="en-US" dirty="0" smtClean="0"/>
          </a:p>
          <a:p>
            <a:r>
              <a:rPr lang="en-US" dirty="0" smtClean="0"/>
              <a:t>High complexity metagenome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521158" y="1447800"/>
            <a:ext cx="316183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1-2 GB</a:t>
            </a:r>
          </a:p>
          <a:p>
            <a:endParaRPr lang="en-US" dirty="0"/>
          </a:p>
          <a:p>
            <a:r>
              <a:rPr lang="en-US" dirty="0" smtClean="0"/>
              <a:t>500-1000 GB</a:t>
            </a:r>
          </a:p>
          <a:p>
            <a:endParaRPr lang="en-US" dirty="0"/>
          </a:p>
          <a:p>
            <a:r>
              <a:rPr lang="en-US" dirty="0" smtClean="0"/>
              <a:t>100 GB +</a:t>
            </a:r>
          </a:p>
          <a:p>
            <a:endParaRPr lang="en-US" dirty="0"/>
          </a:p>
          <a:p>
            <a:r>
              <a:rPr lang="en-US" dirty="0" smtClean="0"/>
              <a:t>100 GB</a:t>
            </a:r>
          </a:p>
          <a:p>
            <a:endParaRPr lang="en-US" dirty="0"/>
          </a:p>
          <a:p>
            <a:r>
              <a:rPr lang="en-US" dirty="0" smtClean="0"/>
              <a:t>1000 GB 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memory measurements</a:t>
            </a:r>
            <a:endParaRPr lang="en-US" dirty="0"/>
          </a:p>
        </p:txBody>
      </p:sp>
      <p:pic>
        <p:nvPicPr>
          <p:cNvPr id="4" name="Content Placeholder 3" descr="memory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5835" r="680"/>
          <a:stretch/>
        </p:blipFill>
        <p:spPr>
          <a:xfrm>
            <a:off x="1462505" y="1417638"/>
            <a:ext cx="6772642" cy="4825415"/>
          </a:xfrm>
        </p:spPr>
      </p:pic>
    </p:spTree>
    <p:extLst>
      <p:ext uri="{BB962C8B-B14F-4D97-AF65-F5344CB8AC3E}">
        <p14:creationId xmlns:p14="http://schemas.microsoft.com/office/powerpoint/2010/main" val="337772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based assemblers scale </a:t>
            </a:r>
            <a:r>
              <a:rPr lang="en-US" dirty="0" smtClean="0"/>
              <a:t>poorly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27" y="1839874"/>
            <a:ext cx="7768073" cy="473738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Why </a:t>
            </a:r>
            <a:r>
              <a:rPr lang="en-US" sz="2400" dirty="0"/>
              <a:t>do big data sets require big machines??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Memory usage ~ “real” variation + number of errors</a:t>
            </a:r>
          </a:p>
          <a:p>
            <a:pPr>
              <a:buNone/>
            </a:pPr>
            <a:r>
              <a:rPr lang="en-US" sz="2400" dirty="0" smtClean="0"/>
              <a:t>Number of errors ~ size of data set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" name="Picture 5" descr="fiz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40" y="4062347"/>
            <a:ext cx="3954938" cy="1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efficiency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now cheaper to generate sequence than it is to analyze it computationally!</a:t>
            </a:r>
          </a:p>
          <a:p>
            <a:pPr lvl="1"/>
            <a:r>
              <a:rPr lang="en-US" dirty="0" smtClean="0"/>
              <a:t>Machine time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Wo</a:t>
            </a:r>
            <a:r>
              <a:rPr lang="en-US" dirty="0" smtClean="0"/>
              <a:t>)man power/time</a:t>
            </a:r>
          </a:p>
          <a:p>
            <a:endParaRPr lang="en-US" dirty="0"/>
          </a:p>
          <a:p>
            <a:r>
              <a:rPr lang="en-US" dirty="0" smtClean="0"/>
              <a:t>More efficient programs allow better exploration of analysis parameters for maximizing sensitivity.</a:t>
            </a:r>
          </a:p>
          <a:p>
            <a:endParaRPr lang="en-US" dirty="0"/>
          </a:p>
          <a:p>
            <a:r>
              <a:rPr lang="en-US" dirty="0" smtClean="0"/>
              <a:t>Better or more sensitive </a:t>
            </a:r>
            <a:r>
              <a:rPr lang="en-US" dirty="0" err="1" smtClean="0"/>
              <a:t>bioinformatic</a:t>
            </a:r>
            <a:r>
              <a:rPr lang="en-US" dirty="0" smtClean="0"/>
              <a:t> approaches can be developed on top of more efficient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7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Digital normalization</a:t>
            </a:r>
            <a:br>
              <a:rPr lang="en-US" dirty="0" smtClean="0"/>
            </a:br>
            <a:r>
              <a:rPr lang="en-US" sz="2700" dirty="0" smtClean="0"/>
              <a:t>(a computational version of library normalization)</a:t>
            </a:r>
            <a:endParaRPr lang="en-US" sz="2700" dirty="0"/>
          </a:p>
        </p:txBody>
      </p:sp>
      <p:pic>
        <p:nvPicPr>
          <p:cNvPr id="4" name="Content Placeholder 3" descr="diginorm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895" r="-3555"/>
          <a:stretch>
            <a:fillRect/>
          </a:stretch>
        </p:blipFill>
        <p:spPr>
          <a:xfrm>
            <a:off x="532363" y="2014564"/>
            <a:ext cx="6196010" cy="4389120"/>
          </a:xfrm>
        </p:spPr>
      </p:pic>
      <p:sp>
        <p:nvSpPr>
          <p:cNvPr id="5" name="TextBox 4"/>
          <p:cNvSpPr txBox="1"/>
          <p:nvPr/>
        </p:nvSpPr>
        <p:spPr>
          <a:xfrm>
            <a:off x="6029782" y="2669760"/>
            <a:ext cx="2785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Suppose you have a dilution factor of A (10) to B(1).  To get 10x of B you need to get 100x of A!  Overkill!!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This 100x will consume disk space and, because of errors,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can discard it for you…</a:t>
            </a:r>
          </a:p>
        </p:txBody>
      </p:sp>
    </p:spTree>
    <p:extLst>
      <p:ext uri="{BB962C8B-B14F-4D97-AF65-F5344CB8AC3E}">
        <p14:creationId xmlns:p14="http://schemas.microsoft.com/office/powerpoint/2010/main" val="37637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slo-1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674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2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3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to k-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overlaps</a:t>
            </a:r>
            <a:endParaRPr lang="en-US" dirty="0"/>
          </a:p>
        </p:txBody>
      </p:sp>
      <p:pic>
        <p:nvPicPr>
          <p:cNvPr id="4" name="Content Placeholder 3" descr="k-mer-overlaps-and-errors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53" b="-1025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16475" y="5933238"/>
            <a:ext cx="645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 that k-</a:t>
            </a:r>
            <a:r>
              <a:rPr lang="en-US" dirty="0" err="1" smtClean="0"/>
              <a:t>mer</a:t>
            </a:r>
            <a:r>
              <a:rPr lang="en-US" dirty="0" smtClean="0"/>
              <a:t> abundance is not properly represented here! Each blue k-</a:t>
            </a:r>
            <a:r>
              <a:rPr lang="en-US" dirty="0" err="1" smtClean="0"/>
              <a:t>mer</a:t>
            </a:r>
            <a:r>
              <a:rPr lang="en-US" dirty="0" smtClean="0"/>
              <a:t> will be present around 10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4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5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0" b="-40600"/>
          <a:stretch>
            <a:fillRect/>
          </a:stretch>
        </p:blipFill>
        <p:spPr>
          <a:xfrm>
            <a:off x="914400" y="574824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36973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before digital normalization: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>
            <a:off x="2762494" y="60350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83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after digital normalization:</a:t>
            </a:r>
            <a:endParaRPr lang="en-US" dirty="0"/>
          </a:p>
        </p:txBody>
      </p:sp>
      <p:pic>
        <p:nvPicPr>
          <p:cNvPr id="4" name="Content Placeholder 5" descr="norm-cov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6" y="1702200"/>
            <a:ext cx="6583680" cy="438912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9078" y="56798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6580678" y="2219158"/>
            <a:ext cx="25633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Normalizes coverage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Discards redundancy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Eliminates majority of</a:t>
            </a:r>
          </a:p>
          <a:p>
            <a:pPr marL="342900" indent="-342900"/>
            <a:r>
              <a:rPr lang="en-US" dirty="0" smtClean="0"/>
              <a:t>errors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Scales assembly dramatically.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Assembly is 98% identical.</a:t>
            </a:r>
          </a:p>
        </p:txBody>
      </p:sp>
    </p:spTree>
    <p:extLst>
      <p:ext uri="{BB962C8B-B14F-4D97-AF65-F5344CB8AC3E}">
        <p14:creationId xmlns:p14="http://schemas.microsoft.com/office/powerpoint/2010/main" val="14741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/>
              <a:t> </a:t>
            </a:r>
            <a:r>
              <a:rPr lang="en-US" dirty="0" smtClean="0"/>
              <a:t>is a read </a:t>
            </a:r>
            <a:r>
              <a:rPr lang="en-US" dirty="0" err="1" smtClean="0"/>
              <a:t>prefiltering</a:t>
            </a:r>
            <a:r>
              <a:rPr lang="en-US" dirty="0" smtClean="0"/>
              <a:t> approach that: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2" y="2105202"/>
            <a:ext cx="8349248" cy="18189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552" y="497950"/>
            <a:ext cx="8806448" cy="1143000"/>
          </a:xfrm>
        </p:spPr>
        <p:txBody>
          <a:bodyPr anchor="t">
            <a:normAutofit/>
          </a:bodyPr>
          <a:lstStyle/>
          <a:p>
            <a:r>
              <a:rPr lang="en-US" sz="2800" b="1" dirty="0" err="1" smtClean="0"/>
              <a:t>Contig</a:t>
            </a:r>
            <a:r>
              <a:rPr lang="en-US" sz="2800" b="1" dirty="0" smtClean="0"/>
              <a:t> assembly is significantly more efficient and now scales with underlying genome size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4105498"/>
            <a:ext cx="7772400" cy="3113772"/>
          </a:xfrm>
        </p:spPr>
        <p:txBody>
          <a:bodyPr>
            <a:normAutofit/>
          </a:bodyPr>
          <a:lstStyle/>
          <a:p>
            <a:r>
              <a:rPr lang="en-US" dirty="0" smtClean="0"/>
              <a:t>Transcriptomes, microbial genomes </a:t>
            </a:r>
            <a:r>
              <a:rPr lang="en-US" dirty="0" err="1" smtClean="0"/>
              <a:t>incl</a:t>
            </a:r>
            <a:r>
              <a:rPr lang="en-US" dirty="0" smtClean="0"/>
              <a:t> MDA, and most metagenomes can be assembled in under 50 GB of RAM, with identical or </a:t>
            </a:r>
            <a:r>
              <a:rPr lang="en-US" i="1" dirty="0" smtClean="0"/>
              <a:t>improved</a:t>
            </a:r>
            <a:r>
              <a:rPr lang="en-US" dirty="0" smtClean="0"/>
              <a:t> results.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1219" y="3014658"/>
            <a:ext cx="1081320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513521" y="3014658"/>
            <a:ext cx="1626669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97443" y="3008640"/>
            <a:ext cx="1919723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7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Digital normalization retains information, while discarding data and errors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7" y="4234607"/>
            <a:ext cx="8017983" cy="2025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7" y="1711734"/>
            <a:ext cx="8017983" cy="23292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6414" y="2837045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596414" y="5136414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4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create </a:t>
            </a:r>
            <a:r>
              <a:rPr lang="en-US" i="1" dirty="0" smtClean="0"/>
              <a:t>new</a:t>
            </a:r>
            <a:r>
              <a:rPr lang="en-US" dirty="0" smtClean="0"/>
              <a:t> k-</a:t>
            </a:r>
            <a:r>
              <a:rPr lang="en-US" dirty="0" err="1" smtClean="0"/>
              <a:t>mers</a:t>
            </a:r>
            <a:endParaRPr lang="en-US" dirty="0"/>
          </a:p>
        </p:txBody>
      </p:sp>
      <p:pic>
        <p:nvPicPr>
          <p:cNvPr id="5" name="Content Placeholder 4" descr="k-mer-overlaps-and-errors-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05" b="-8269"/>
          <a:stretch/>
        </p:blipFill>
        <p:spPr>
          <a:xfrm>
            <a:off x="457200" y="2002455"/>
            <a:ext cx="8229600" cy="3793267"/>
          </a:xfrm>
        </p:spPr>
      </p:pic>
      <p:sp>
        <p:nvSpPr>
          <p:cNvPr id="6" name="TextBox 5"/>
          <p:cNvSpPr txBox="1"/>
          <p:nvPr/>
        </p:nvSpPr>
        <p:spPr>
          <a:xfrm>
            <a:off x="1628133" y="5795722"/>
            <a:ext cx="659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single base error generates ~k new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Generally, erroneous k-</a:t>
            </a:r>
            <a:r>
              <a:rPr lang="en-US" dirty="0" err="1" smtClean="0"/>
              <a:t>mers</a:t>
            </a:r>
            <a:r>
              <a:rPr lang="en-US" dirty="0" smtClean="0"/>
              <a:t> show up only once – errors are </a:t>
            </a:r>
            <a:r>
              <a:rPr lang="en-US" i="1" dirty="0" smtClean="0"/>
              <a:t>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2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we apply this algorithmically efficient technique to variants? Yes.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12831" b="-11837"/>
          <a:stretch/>
        </p:blipFill>
        <p:spPr>
          <a:xfrm>
            <a:off x="914400" y="2379578"/>
            <a:ext cx="7772400" cy="2687053"/>
          </a:xfrm>
        </p:spPr>
      </p:pic>
      <p:sp>
        <p:nvSpPr>
          <p:cNvPr id="5" name="TextBox 4"/>
          <p:cNvSpPr txBox="1"/>
          <p:nvPr/>
        </p:nvSpPr>
        <p:spPr>
          <a:xfrm>
            <a:off x="914400" y="5196746"/>
            <a:ext cx="774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pass, </a:t>
            </a:r>
            <a:r>
              <a:rPr lang="en-US" sz="2400" b="1" i="1" dirty="0" smtClean="0"/>
              <a:t>reference free</a:t>
            </a:r>
            <a:r>
              <a:rPr lang="en-US" sz="2400" dirty="0" smtClean="0"/>
              <a:t>, tunable, streaming online variant calling.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6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is adjusted to retain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20895" r="20895"/>
          <a:stretch>
            <a:fillRect/>
          </a:stretch>
        </p:blipFill>
        <p:spPr/>
      </p:pic>
      <p:sp>
        <p:nvSpPr>
          <p:cNvPr id="3" name="Up Arrow 2"/>
          <p:cNvSpPr/>
          <p:nvPr/>
        </p:nvSpPr>
        <p:spPr>
          <a:xfrm>
            <a:off x="4424947" y="4652211"/>
            <a:ext cx="614948" cy="11630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k-</a:t>
            </a:r>
            <a:r>
              <a:rPr lang="en-US" dirty="0" err="1" smtClean="0"/>
              <a:t>mer</a:t>
            </a:r>
            <a:r>
              <a:rPr lang="en-US" dirty="0" smtClean="0"/>
              <a:t> abundance plots are mixtures of true and false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k-mer-overlaps-and-err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" r="-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792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6" name="Content Placeholder 5" descr="kmer-abund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7" name="Left Arrow 6"/>
          <p:cNvSpPr/>
          <p:nvPr/>
        </p:nvSpPr>
        <p:spPr>
          <a:xfrm>
            <a:off x="2377074" y="3060662"/>
            <a:ext cx="895473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2797" y="3125782"/>
            <a:ext cx="294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Low-abundance peak (errors)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7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4" name="Content Placeholder 3" descr="kmer-abund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5" name="Left Arrow 4"/>
          <p:cNvSpPr/>
          <p:nvPr/>
        </p:nvSpPr>
        <p:spPr>
          <a:xfrm flipH="1">
            <a:off x="4330832" y="2783900"/>
            <a:ext cx="1074567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616" y="2691330"/>
            <a:ext cx="222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High-abundance peak</a:t>
            </a:r>
          </a:p>
          <a:p>
            <a:r>
              <a:rPr lang="en-US" dirty="0" smtClean="0"/>
              <a:t>(true k-</a:t>
            </a:r>
            <a:r>
              <a:rPr lang="en-US" dirty="0" err="1" smtClean="0"/>
              <a:t>mers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 and coverage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34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9431" y="5059979"/>
            <a:ext cx="641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10-100x needed for robust recovery (300 Gbp for 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10630</TotalTime>
  <Words>805</Words>
  <Application>Microsoft Macintosh PowerPoint</Application>
  <PresentationFormat>On-screen Show (4:3)</PresentationFormat>
  <Paragraphs>129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Shotgun sequencing</vt:lpstr>
      <vt:lpstr>Reducing to k-mers overlaps</vt:lpstr>
      <vt:lpstr>Errors create new k-mers</vt:lpstr>
      <vt:lpstr>So, k-mer abundance plots are mixtures of true and false k-mers.</vt:lpstr>
      <vt:lpstr>Counting k-mers - histograms</vt:lpstr>
      <vt:lpstr>Counting k-mers - histograms</vt:lpstr>
      <vt:lpstr>PowerPoint Presentation</vt:lpstr>
      <vt:lpstr>Shotgun sequencing and coverage</vt:lpstr>
      <vt:lpstr>Random sampling =&gt; deep sampling needed</vt:lpstr>
      <vt:lpstr>Various experimental treatments can also modify coverage distribution.</vt:lpstr>
      <vt:lpstr>Non-normal coverage distributions lead to decreased assembly sensitivity</vt:lpstr>
      <vt:lpstr>Memory requirements (Velvet/Oases – est)</vt:lpstr>
      <vt:lpstr>Practical memory measurements</vt:lpstr>
      <vt:lpstr>K-mer based assemblers scale poorly</vt:lpstr>
      <vt:lpstr>Why does efficiency matter?</vt:lpstr>
      <vt:lpstr>Approach: Digital normalization (a computational version of library normalization)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 approach</vt:lpstr>
      <vt:lpstr>Coverage before digital normalization:</vt:lpstr>
      <vt:lpstr>Coverage after digital normalization:</vt:lpstr>
      <vt:lpstr>Digital normalization approach</vt:lpstr>
      <vt:lpstr>Contig assembly is significantly more efficient and now scales with underlying genome size</vt:lpstr>
      <vt:lpstr>Digital normalization retains information, while discarding data and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apply this algorithmically efficient technique to variants? Yes.</vt:lpstr>
      <vt:lpstr>Coverage is adjusted to retain signal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62</cp:revision>
  <dcterms:created xsi:type="dcterms:W3CDTF">2012-04-23T16:02:38Z</dcterms:created>
  <dcterms:modified xsi:type="dcterms:W3CDTF">2014-08-14T17:17:05Z</dcterms:modified>
</cp:coreProperties>
</file>