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3" r:id="rId2"/>
    <p:sldId id="259" r:id="rId3"/>
    <p:sldId id="260" r:id="rId4"/>
    <p:sldId id="262" r:id="rId5"/>
    <p:sldId id="261" r:id="rId6"/>
    <p:sldId id="264" r:id="rId7"/>
    <p:sldId id="265" r:id="rId8"/>
    <p:sldId id="267" r:id="rId9"/>
    <p:sldId id="266" r:id="rId10"/>
    <p:sldId id="269" r:id="rId11"/>
    <p:sldId id="268" r:id="rId12"/>
    <p:sldId id="276" r:id="rId13"/>
    <p:sldId id="27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07" d="100"/>
          <a:sy n="107" d="100"/>
        </p:scale>
        <p:origin x="1760"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24E5D9-1A06-4F4D-B487-70149C634D97}" type="datetimeFigureOut">
              <a:rPr lang="en-US" smtClean="0"/>
              <a:pPr/>
              <a:t>8/18/16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9526D3A-461B-0A49-8DA5-D5161969251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24E5D9-1A06-4F4D-B487-70149C634D97}" type="datetimeFigureOut">
              <a:rPr lang="en-US" smtClean="0"/>
              <a:pPr/>
              <a:t>8/18/16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9526D3A-461B-0A49-8DA5-D5161969251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24E5D9-1A06-4F4D-B487-70149C634D97}" type="datetimeFigureOut">
              <a:rPr lang="en-US" smtClean="0"/>
              <a:pPr/>
              <a:t>8/18/16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26D3A-461B-0A49-8DA5-D5161969251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24E5D9-1A06-4F4D-B487-70149C634D97}" type="datetimeFigureOut">
              <a:rPr lang="en-US" smtClean="0"/>
              <a:pPr/>
              <a:t>8/18/16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26D3A-461B-0A49-8DA5-D5161969251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24E5D9-1A06-4F4D-B487-70149C634D97}" type="datetimeFigureOut">
              <a:rPr lang="en-US" smtClean="0"/>
              <a:pPr/>
              <a:t>8/18/16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4E5D9-1A06-4F4D-B487-70149C634D97}" type="datetimeFigureOut">
              <a:rPr lang="en-US" smtClean="0"/>
              <a:pPr/>
              <a:t>8/18/16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24E5D9-1A06-4F4D-B487-70149C634D97}" type="datetimeFigureOut">
              <a:rPr lang="en-US" smtClean="0"/>
              <a:pPr/>
              <a:t>8/18/16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26D3A-461B-0A49-8DA5-D5161969251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24E5D9-1A06-4F4D-B487-70149C634D97}" type="datetimeFigureOut">
              <a:rPr lang="en-US" smtClean="0"/>
              <a:pPr/>
              <a:t>8/18/16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9526D3A-461B-0A49-8DA5-D5161969251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624E5D9-1A06-4F4D-B487-70149C634D97}" type="datetimeFigureOut">
              <a:rPr lang="en-US" smtClean="0"/>
              <a:pPr/>
              <a:t>8/18/16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9526D3A-461B-0A49-8DA5-D516196925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C. Titus Brown</a:t>
            </a:r>
          </a:p>
        </p:txBody>
      </p:sp>
      <p:sp>
        <p:nvSpPr>
          <p:cNvPr id="4" name="Title 3"/>
          <p:cNvSpPr>
            <a:spLocks noGrp="1"/>
          </p:cNvSpPr>
          <p:nvPr>
            <p:ph type="ctrTitle"/>
          </p:nvPr>
        </p:nvSpPr>
        <p:spPr/>
        <p:txBody>
          <a:bodyPr>
            <a:normAutofit/>
          </a:bodyPr>
          <a:lstStyle/>
          <a:p>
            <a:r>
              <a:rPr lang="en-US" dirty="0" smtClean="0"/>
              <a:t>How to be a successful computational scientist.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It’s easy to be nihilistic about computing “correctness”</a:t>
            </a:r>
            <a:endParaRPr lang="en-US" dirty="0"/>
          </a:p>
        </p:txBody>
      </p:sp>
      <p:pic>
        <p:nvPicPr>
          <p:cNvPr id="4" name="Content Placeholder 3"/>
          <p:cNvPicPr>
            <a:picLocks noGrp="1" noChangeAspect="1"/>
          </p:cNvPicPr>
          <p:nvPr>
            <p:ph sz="quarter" idx="1"/>
          </p:nvPr>
        </p:nvPicPr>
        <p:blipFill>
          <a:blip r:embed="rId2"/>
          <a:srcRect t="-2078" b="-2078"/>
          <a:stretch>
            <a:fillRect/>
          </a:stretch>
        </p:blipFill>
        <p:spPr/>
      </p:pic>
      <p:sp>
        <p:nvSpPr>
          <p:cNvPr id="5" name="TextBox 4"/>
          <p:cNvSpPr txBox="1"/>
          <p:nvPr/>
        </p:nvSpPr>
        <p:spPr>
          <a:xfrm>
            <a:off x="6510421" y="6323263"/>
            <a:ext cx="1819541" cy="369332"/>
          </a:xfrm>
          <a:prstGeom prst="rect">
            <a:avLst/>
          </a:prstGeom>
          <a:noFill/>
        </p:spPr>
        <p:txBody>
          <a:bodyPr wrap="none" rtlCol="0">
            <a:spAutoFit/>
          </a:bodyPr>
          <a:lstStyle/>
          <a:p>
            <a:r>
              <a:rPr lang="en-US" dirty="0" smtClean="0"/>
              <a:t>Kim &amp; Speed, 2013</a:t>
            </a:r>
            <a:endParaRPr lang="en-US" dirty="0"/>
          </a:p>
        </p:txBody>
      </p:sp>
    </p:spTree>
    <p:extLst>
      <p:ext uri="{BB962C8B-B14F-4D97-AF65-F5344CB8AC3E}">
        <p14:creationId xmlns:p14="http://schemas.microsoft.com/office/powerpoint/2010/main" val="2625355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just because it’s not entirely </a:t>
            </a:r>
            <a:r>
              <a:rPr lang="en-US" i="1" dirty="0" smtClean="0"/>
              <a:t>right</a:t>
            </a:r>
            <a:r>
              <a:rPr lang="en-US" dirty="0" smtClean="0"/>
              <a:t> doesn’t mean it’s not useful.</a:t>
            </a:r>
            <a:endParaRPr lang="en-US" dirty="0"/>
          </a:p>
        </p:txBody>
      </p:sp>
      <p:sp>
        <p:nvSpPr>
          <p:cNvPr id="3" name="Content Placeholder 2"/>
          <p:cNvSpPr>
            <a:spLocks noGrp="1"/>
          </p:cNvSpPr>
          <p:nvPr>
            <p:ph sz="quarter" idx="1"/>
          </p:nvPr>
        </p:nvSpPr>
        <p:spPr/>
        <p:txBody>
          <a:bodyPr/>
          <a:lstStyle/>
          <a:p>
            <a:r>
              <a:rPr lang="en-US" dirty="0" smtClean="0"/>
              <a:t>Document what you did computationally.</a:t>
            </a:r>
          </a:p>
          <a:p>
            <a:r>
              <a:rPr lang="en-US" dirty="0" smtClean="0"/>
              <a:t>Make sure that your data and analysis support your actual conclusions.</a:t>
            </a:r>
          </a:p>
          <a:p>
            <a:r>
              <a:rPr lang="en-US" dirty="0" smtClean="0"/>
              <a:t>Run it by some computational colleagues before submitting.</a:t>
            </a:r>
          </a:p>
          <a:p>
            <a:endParaRPr lang="en-US" dirty="0"/>
          </a:p>
          <a:p>
            <a:r>
              <a:rPr lang="en-US" dirty="0" smtClean="0"/>
              <a:t>…and most reviewers will miss this stuff anyway.</a:t>
            </a:r>
            <a:endParaRPr lang="en-US" dirty="0"/>
          </a:p>
        </p:txBody>
      </p:sp>
    </p:spTree>
    <p:extLst>
      <p:ext uri="{BB962C8B-B14F-4D97-AF65-F5344CB8AC3E}">
        <p14:creationId xmlns:p14="http://schemas.microsoft.com/office/powerpoint/2010/main" val="3879769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3" name="Content Placeholder 2"/>
          <p:cNvSpPr>
            <a:spLocks noGrp="1"/>
          </p:cNvSpPr>
          <p:nvPr>
            <p:ph sz="quarter" idx="1"/>
          </p:nvPr>
        </p:nvSpPr>
        <p:spPr/>
        <p:txBody>
          <a:bodyPr/>
          <a:lstStyle/>
          <a:p>
            <a:pPr marL="0" indent="0">
              <a:buNone/>
            </a:pPr>
            <a:r>
              <a:rPr lang="en-US" dirty="0" smtClean="0"/>
              <a:t>In person training:</a:t>
            </a:r>
          </a:p>
          <a:p>
            <a:r>
              <a:rPr lang="en-US" dirty="0" smtClean="0"/>
              <a:t>Data Carpentry</a:t>
            </a:r>
          </a:p>
          <a:p>
            <a:r>
              <a:rPr lang="en-US" dirty="0" smtClean="0"/>
              <a:t>Software Carpentry</a:t>
            </a:r>
          </a:p>
          <a:p>
            <a:pPr marL="0" indent="0">
              <a:buNone/>
            </a:pPr>
            <a:endParaRPr lang="en-US" dirty="0" smtClean="0"/>
          </a:p>
          <a:p>
            <a:pPr marL="0" indent="0">
              <a:buNone/>
            </a:pPr>
            <a:r>
              <a:rPr lang="en-US" dirty="0" smtClean="0"/>
              <a:t>Continued learning:</a:t>
            </a:r>
            <a:endParaRPr lang="en-US" dirty="0"/>
          </a:p>
          <a:p>
            <a:r>
              <a:rPr lang="en-US" dirty="0" smtClean="0"/>
              <a:t>Find an online community! Twitter, </a:t>
            </a:r>
            <a:r>
              <a:rPr lang="en-US" dirty="0" err="1" smtClean="0"/>
              <a:t>BioStars</a:t>
            </a:r>
            <a:r>
              <a:rPr lang="en-US" dirty="0" smtClean="0"/>
              <a:t>, </a:t>
            </a:r>
            <a:r>
              <a:rPr lang="en-US" dirty="0" err="1" smtClean="0"/>
              <a:t>SeqAnswers</a:t>
            </a:r>
            <a:r>
              <a:rPr lang="en-US" dirty="0" smtClean="0"/>
              <a:t>…</a:t>
            </a:r>
          </a:p>
          <a:p>
            <a:r>
              <a:rPr lang="en-US" dirty="0" smtClean="0"/>
              <a:t>Come visit </a:t>
            </a:r>
            <a:r>
              <a:rPr lang="en-US" dirty="0" smtClean="0"/>
              <a:t>Matt</a:t>
            </a:r>
            <a:r>
              <a:rPr lang="en-US" dirty="0" smtClean="0"/>
              <a:t> </a:t>
            </a:r>
            <a:r>
              <a:rPr lang="en-US" dirty="0" smtClean="0"/>
              <a:t>in </a:t>
            </a:r>
            <a:r>
              <a:rPr lang="en-US" dirty="0" smtClean="0"/>
              <a:t>NH and </a:t>
            </a:r>
            <a:r>
              <a:rPr lang="en-US" smtClean="0"/>
              <a:t>Meg in KY!!</a:t>
            </a:r>
            <a:endParaRPr lang="en-US" dirty="0" smtClean="0"/>
          </a:p>
        </p:txBody>
      </p:sp>
    </p:spTree>
    <p:extLst>
      <p:ext uri="{BB962C8B-B14F-4D97-AF65-F5344CB8AC3E}">
        <p14:creationId xmlns:p14="http://schemas.microsoft.com/office/powerpoint/2010/main" val="277438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a:t>
            </a:r>
            <a:r>
              <a:rPr lang="en-US" smtClean="0"/>
              <a:t>Last but not least)</a:t>
            </a:r>
            <a:endParaRPr lang="en-US" dirty="0"/>
          </a:p>
        </p:txBody>
      </p:sp>
      <p:sp>
        <p:nvSpPr>
          <p:cNvPr id="4" name="Title 3"/>
          <p:cNvSpPr>
            <a:spLocks noGrp="1"/>
          </p:cNvSpPr>
          <p:nvPr>
            <p:ph type="ctrTitle"/>
          </p:nvPr>
        </p:nvSpPr>
        <p:spPr/>
        <p:txBody>
          <a:bodyPr/>
          <a:lstStyle/>
          <a:p>
            <a:r>
              <a:rPr lang="en-US" dirty="0" smtClean="0"/>
              <a:t>Terminate your instances!!</a:t>
            </a:r>
            <a:endParaRPr lang="en-US" dirty="0"/>
          </a:p>
        </p:txBody>
      </p:sp>
    </p:spTree>
    <p:extLst>
      <p:ext uri="{BB962C8B-B14F-4D97-AF65-F5344CB8AC3E}">
        <p14:creationId xmlns:p14="http://schemas.microsoft.com/office/powerpoint/2010/main" val="97604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Practice #1: never show them your data.</a:t>
            </a:r>
            <a:endParaRPr lang="en-US" dirty="0"/>
          </a:p>
        </p:txBody>
      </p:sp>
      <p:sp>
        <p:nvSpPr>
          <p:cNvPr id="3" name="Content Placeholder 2"/>
          <p:cNvSpPr>
            <a:spLocks noGrp="1"/>
          </p:cNvSpPr>
          <p:nvPr>
            <p:ph sz="quarter" idx="1"/>
          </p:nvPr>
        </p:nvSpPr>
        <p:spPr/>
        <p:txBody>
          <a:bodyPr>
            <a:normAutofit fontScale="92500" lnSpcReduction="10000"/>
          </a:bodyPr>
          <a:lstStyle/>
          <a:p>
            <a:pPr algn="ctr">
              <a:buNone/>
            </a:pPr>
            <a:r>
              <a:rPr lang="en-US" dirty="0" smtClean="0"/>
              <a:t>No one can disagree with your results if you don’t give them access to your data.</a:t>
            </a:r>
          </a:p>
          <a:p>
            <a:pPr algn="ctr">
              <a:buNone/>
            </a:pPr>
            <a:endParaRPr lang="en-US" dirty="0" smtClean="0"/>
          </a:p>
          <a:p>
            <a:pPr algn="ctr">
              <a:buNone/>
            </a:pPr>
            <a:r>
              <a:rPr lang="en-US" dirty="0" smtClean="0"/>
              <a:t>Be sure not to back up your data, as this makes it difficult to claim that you’ve lost it.</a:t>
            </a:r>
          </a:p>
          <a:p>
            <a:pPr algn="ctr">
              <a:buNone/>
            </a:pPr>
            <a:endParaRPr lang="en-US" dirty="0" smtClean="0"/>
          </a:p>
          <a:p>
            <a:pPr algn="ctr">
              <a:buNone/>
            </a:pPr>
            <a:r>
              <a:rPr lang="en-US" dirty="0" smtClean="0"/>
              <a:t>Only keep the intermediate stages of your data around.  That way you have plausible deniability: “Oh, that’s not the final data set.  We smoothed out that inconsistency.”</a:t>
            </a:r>
          </a:p>
          <a:p>
            <a:pPr algn="ctr">
              <a:buNone/>
            </a:pPr>
            <a:endParaRPr lang="en-US" dirty="0" smtClean="0"/>
          </a:p>
          <a:p>
            <a:pPr algn="ctr">
              <a:buNone/>
            </a:pPr>
            <a:r>
              <a:rPr lang="en-US" dirty="0" smtClean="0"/>
              <a:t>When people leave the lab, urge them to take their data with them.  Then lose their e-mail addresses.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8848"/>
            <a:ext cx="8534400" cy="758952"/>
          </a:xfrm>
        </p:spPr>
        <p:txBody>
          <a:bodyPr>
            <a:normAutofit fontScale="90000"/>
          </a:bodyPr>
          <a:lstStyle/>
          <a:p>
            <a:r>
              <a:rPr lang="en-US" dirty="0" smtClean="0"/>
              <a:t>Best Practice #2: do not, under any circumstances, communicate clearly.</a:t>
            </a:r>
            <a:endParaRPr lang="en-US" dirty="0"/>
          </a:p>
        </p:txBody>
      </p:sp>
      <p:sp>
        <p:nvSpPr>
          <p:cNvPr id="3" name="Content Placeholder 2"/>
          <p:cNvSpPr>
            <a:spLocks noGrp="1"/>
          </p:cNvSpPr>
          <p:nvPr>
            <p:ph sz="quarter" idx="1"/>
          </p:nvPr>
        </p:nvSpPr>
        <p:spPr/>
        <p:txBody>
          <a:bodyPr>
            <a:normAutofit fontScale="92500" lnSpcReduction="20000"/>
          </a:bodyPr>
          <a:lstStyle/>
          <a:p>
            <a:pPr algn="ctr">
              <a:buNone/>
            </a:pPr>
            <a:r>
              <a:rPr lang="en-US" dirty="0" smtClean="0"/>
              <a:t>Do not document your code or data.  If you must, use a language other than English.  This minimizes the chance of someone discovering a flaw in your logic.</a:t>
            </a:r>
          </a:p>
          <a:p>
            <a:pPr algn="ctr">
              <a:buNone/>
            </a:pPr>
            <a:endParaRPr lang="en-US" dirty="0" smtClean="0"/>
          </a:p>
          <a:p>
            <a:pPr algn="ctr">
              <a:buNone/>
            </a:pPr>
            <a:r>
              <a:rPr lang="en-US" dirty="0" smtClean="0"/>
              <a:t>Make sure that no one author is responsible for the contents of a paper.  This will make it impossible for people to ask detailed questions of the authors.</a:t>
            </a:r>
          </a:p>
          <a:p>
            <a:pPr algn="ctr">
              <a:buNone/>
            </a:pPr>
            <a:endParaRPr lang="en-US" dirty="0" smtClean="0"/>
          </a:p>
          <a:p>
            <a:pPr algn="ctr">
              <a:buNone/>
            </a:pPr>
            <a:r>
              <a:rPr lang="en-US" dirty="0" smtClean="0"/>
              <a:t>Keep as much information as possible in an opaque format like Word, that cannot be searched or opened by everyone.</a:t>
            </a:r>
          </a:p>
          <a:p>
            <a:pPr algn="ctr">
              <a:buNone/>
            </a:pPr>
            <a:endParaRPr lang="en-US" dirty="0" smtClean="0"/>
          </a:p>
          <a:p>
            <a:pPr algn="ctr">
              <a:buNone/>
            </a:pPr>
            <a:r>
              <a:rPr lang="en-US" dirty="0" smtClean="0"/>
              <a:t>Never write details in e-mails.  Assume that someone will obtain all your e-mail someday.</a:t>
            </a:r>
          </a:p>
          <a:p>
            <a:pPr algn="ctr">
              <a:buNone/>
            </a:pPr>
            <a:endParaRPr lang="en-US" dirty="0" smtClean="0"/>
          </a:p>
          <a:p>
            <a:pPr algn="ct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Practice #3: never release your source code.</a:t>
            </a:r>
            <a:endParaRPr lang="en-US" dirty="0"/>
          </a:p>
        </p:txBody>
      </p:sp>
      <p:sp>
        <p:nvSpPr>
          <p:cNvPr id="3" name="Content Placeholder 2"/>
          <p:cNvSpPr>
            <a:spLocks noGrp="1"/>
          </p:cNvSpPr>
          <p:nvPr>
            <p:ph sz="quarter" idx="1"/>
          </p:nvPr>
        </p:nvSpPr>
        <p:spPr/>
        <p:txBody>
          <a:bodyPr>
            <a:normAutofit/>
          </a:bodyPr>
          <a:lstStyle/>
          <a:p>
            <a:pPr algn="ctr">
              <a:buNone/>
            </a:pPr>
            <a:r>
              <a:rPr lang="en-US" dirty="0" smtClean="0"/>
              <a:t>Even if your logic is sound, your code may not be.  This way, no one will ever find out.</a:t>
            </a:r>
          </a:p>
          <a:p>
            <a:pPr algn="ctr">
              <a:buNone/>
            </a:pPr>
            <a:endParaRPr lang="en-US" dirty="0" smtClean="0"/>
          </a:p>
          <a:p>
            <a:pPr algn="ctr">
              <a:buNone/>
            </a:pPr>
            <a:r>
              <a:rPr lang="en-US" dirty="0" smtClean="0"/>
              <a:t>Use multiple programming languages, even (or especially) if you don’t know them well.  The only people who know more than one programming language don’t know enough science to argue with your results.</a:t>
            </a:r>
          </a:p>
          <a:p>
            <a:pPr algn="ctr">
              <a:buNone/>
            </a:pPr>
            <a:endParaRPr lang="en-US" dirty="0" smtClean="0"/>
          </a:p>
          <a:p>
            <a:pPr algn="ctr">
              <a:buNone/>
            </a:pPr>
            <a:r>
              <a:rPr lang="en-US" dirty="0" smtClean="0"/>
              <a:t>If no one has your source code, no one can use it to do their own science and scoop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7030"/>
            <a:ext cx="8534400" cy="758952"/>
          </a:xfrm>
        </p:spPr>
        <p:txBody>
          <a:bodyPr>
            <a:normAutofit fontScale="90000"/>
          </a:bodyPr>
          <a:lstStyle/>
          <a:p>
            <a:r>
              <a:rPr lang="en-US" dirty="0" smtClean="0"/>
              <a:t>Best Practice #4: judge computational science by results, not quality.</a:t>
            </a:r>
            <a:endParaRPr lang="en-US" dirty="0"/>
          </a:p>
        </p:txBody>
      </p:sp>
      <p:sp>
        <p:nvSpPr>
          <p:cNvPr id="3" name="Content Placeholder 2"/>
          <p:cNvSpPr>
            <a:spLocks noGrp="1"/>
          </p:cNvSpPr>
          <p:nvPr>
            <p:ph sz="quarter" idx="1"/>
          </p:nvPr>
        </p:nvSpPr>
        <p:spPr/>
        <p:txBody>
          <a:bodyPr/>
          <a:lstStyle/>
          <a:p>
            <a:pPr algn="ctr">
              <a:buNone/>
            </a:pPr>
            <a:r>
              <a:rPr lang="en-US" dirty="0" smtClean="0"/>
              <a:t>As long as you’re producing good results, who cares if they’re right?</a:t>
            </a:r>
          </a:p>
          <a:p>
            <a:pPr algn="ctr">
              <a:buNone/>
            </a:pPr>
            <a:endParaRPr lang="en-US" dirty="0" smtClean="0"/>
          </a:p>
          <a:p>
            <a:pPr algn="ctr">
              <a:buNone/>
            </a:pPr>
            <a:r>
              <a:rPr lang="en-US" dirty="0" smtClean="0"/>
              <a:t>Grants are based on </a:t>
            </a:r>
            <a:r>
              <a:rPr lang="en-US" i="1" dirty="0" smtClean="0"/>
              <a:t>your</a:t>
            </a:r>
            <a:r>
              <a:rPr lang="en-US" dirty="0" smtClean="0"/>
              <a:t> results, not on replicated or reproduced results.</a:t>
            </a:r>
          </a:p>
          <a:p>
            <a:pPr algn="ctr">
              <a:buNone/>
            </a:pPr>
            <a:endParaRPr lang="en-US" dirty="0" smtClean="0"/>
          </a:p>
          <a:p>
            <a:pPr algn="ctr">
              <a:buNone/>
            </a:pPr>
            <a:r>
              <a:rPr lang="en-US" dirty="0" smtClean="0"/>
              <a:t>Best Practices #1, #2, and #3 ensure that no one will ever be able to tell if your results are correct.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7030"/>
            <a:ext cx="8534400" cy="758952"/>
          </a:xfrm>
        </p:spPr>
        <p:txBody>
          <a:bodyPr>
            <a:normAutofit fontScale="90000"/>
          </a:bodyPr>
          <a:lstStyle/>
          <a:p>
            <a:r>
              <a:rPr lang="en-US" dirty="0" smtClean="0"/>
              <a:t>Best Practice #5: use as much data as possible.</a:t>
            </a:r>
            <a:endParaRPr lang="en-US" dirty="0"/>
          </a:p>
        </p:txBody>
      </p:sp>
      <p:sp>
        <p:nvSpPr>
          <p:cNvPr id="3" name="Content Placeholder 2"/>
          <p:cNvSpPr>
            <a:spLocks noGrp="1"/>
          </p:cNvSpPr>
          <p:nvPr>
            <p:ph sz="quarter" idx="1"/>
          </p:nvPr>
        </p:nvSpPr>
        <p:spPr/>
        <p:txBody>
          <a:bodyPr>
            <a:normAutofit/>
          </a:bodyPr>
          <a:lstStyle/>
          <a:p>
            <a:pPr algn="ctr">
              <a:buNone/>
            </a:pPr>
            <a:r>
              <a:rPr lang="en-US" dirty="0" smtClean="0"/>
              <a:t>This is self-evident: the more data you have, the more correct your hypothesis must be.</a:t>
            </a:r>
          </a:p>
          <a:p>
            <a:pPr algn="ctr">
              <a:buNone/>
            </a:pPr>
            <a:endParaRPr lang="en-US" dirty="0" smtClean="0"/>
          </a:p>
          <a:p>
            <a:pPr algn="ctr">
              <a:buNone/>
            </a:pPr>
            <a:r>
              <a:rPr lang="en-US" dirty="0" smtClean="0"/>
              <a:t>It costs money.  You have to use it somehow!</a:t>
            </a:r>
          </a:p>
          <a:p>
            <a:pPr algn="ctr">
              <a:buNone/>
            </a:pPr>
            <a:endParaRPr lang="en-US" dirty="0" smtClean="0"/>
          </a:p>
          <a:p>
            <a:pPr algn="ctr">
              <a:buNone/>
            </a:pPr>
            <a:r>
              <a:rPr lang="en-US" dirty="0" smtClean="0"/>
              <a:t>And, after all, much of that data is noisy.  You’re heroic for pulling </a:t>
            </a:r>
            <a:r>
              <a:rPr lang="en-US" i="1" dirty="0" smtClean="0"/>
              <a:t>any</a:t>
            </a:r>
            <a:r>
              <a:rPr lang="en-US" dirty="0" smtClean="0"/>
              <a:t> signal out of it!  What signal you do see has to be correct.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seriously…</a:t>
            </a:r>
            <a:endParaRPr lang="en-US" dirty="0"/>
          </a:p>
        </p:txBody>
      </p:sp>
      <p:sp>
        <p:nvSpPr>
          <p:cNvPr id="3" name="Content Placeholder 2"/>
          <p:cNvSpPr>
            <a:spLocks noGrp="1"/>
          </p:cNvSpPr>
          <p:nvPr>
            <p:ph sz="quarter" idx="1"/>
          </p:nvPr>
        </p:nvSpPr>
        <p:spPr/>
        <p:txBody>
          <a:bodyPr>
            <a:normAutofit/>
          </a:bodyPr>
          <a:lstStyle/>
          <a:p>
            <a:r>
              <a:rPr lang="en-US" dirty="0" smtClean="0"/>
              <a:t>It’s hard to do good computational science.</a:t>
            </a:r>
          </a:p>
          <a:p>
            <a:endParaRPr lang="en-US" dirty="0" smtClean="0"/>
          </a:p>
          <a:p>
            <a:pPr marL="0" indent="0">
              <a:buNone/>
            </a:pPr>
            <a:r>
              <a:rPr lang="en-US" dirty="0" smtClean="0"/>
              <a:t>	(I hope we’ve conveyed that.)</a:t>
            </a:r>
          </a:p>
          <a:p>
            <a:endParaRPr lang="en-US" dirty="0" smtClean="0"/>
          </a:p>
          <a:p>
            <a:r>
              <a:rPr lang="en-US" dirty="0" smtClean="0"/>
              <a:t>But it can be a lot of fun.</a:t>
            </a:r>
          </a:p>
          <a:p>
            <a:endParaRPr lang="en-US" dirty="0" smtClean="0"/>
          </a:p>
          <a:p>
            <a:r>
              <a:rPr lang="en-US" dirty="0" smtClean="0"/>
              <a:t>It’s just another way to do science, after all.</a:t>
            </a:r>
          </a:p>
          <a:p>
            <a:endParaRPr lang="en-US" dirty="0" smtClean="0"/>
          </a:p>
          <a:p>
            <a:r>
              <a:rPr lang="en-US" dirty="0" smtClean="0"/>
              <a:t>Just think about what could go wrong and plan accordingly!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Trouble with Replication</a:t>
            </a:r>
            <a:endParaRPr lang="en-US" dirty="0"/>
          </a:p>
        </p:txBody>
      </p:sp>
      <p:sp>
        <p:nvSpPr>
          <p:cNvPr id="3" name="Content Placeholder 2"/>
          <p:cNvSpPr>
            <a:spLocks noGrp="1"/>
          </p:cNvSpPr>
          <p:nvPr>
            <p:ph sz="quarter" idx="1"/>
          </p:nvPr>
        </p:nvSpPr>
        <p:spPr/>
        <p:txBody>
          <a:bodyPr/>
          <a:lstStyle/>
          <a:p>
            <a:r>
              <a:rPr lang="en-US" dirty="0" smtClean="0"/>
              <a:t>Most research is never replicated </a:t>
            </a:r>
            <a:r>
              <a:rPr lang="en-US" dirty="0" smtClean="0"/>
              <a:t>exactly</a:t>
            </a:r>
            <a:r>
              <a:rPr lang="en-US" dirty="0" smtClean="0"/>
              <a:t>, but rather reproduced (</a:t>
            </a:r>
            <a:r>
              <a:rPr lang="en-US" dirty="0" err="1" smtClean="0"/>
              <a:t>qual</a:t>
            </a:r>
            <a:r>
              <a:rPr lang="en-US" dirty="0" smtClean="0"/>
              <a:t>/quant similar results on different data).  That’s OK.</a:t>
            </a:r>
          </a:p>
          <a:p>
            <a:r>
              <a:rPr lang="en-US" dirty="0" smtClean="0"/>
              <a:t>However, on occasions when people have tried, most research (estimates range to over 88%) </a:t>
            </a:r>
            <a:r>
              <a:rPr lang="en-US" i="1" dirty="0" smtClean="0"/>
              <a:t>cannot </a:t>
            </a:r>
            <a:r>
              <a:rPr lang="en-US" dirty="0" smtClean="0"/>
              <a:t>be replicated.  That’s not OK.</a:t>
            </a:r>
          </a:p>
          <a:p>
            <a:endParaRPr lang="en-US" dirty="0" smtClean="0"/>
          </a:p>
          <a:p>
            <a:r>
              <a:rPr lang="en-US" dirty="0" smtClean="0"/>
              <a:t>Consider: that last statement is about </a:t>
            </a:r>
            <a:r>
              <a:rPr lang="en-US" i="1" dirty="0" smtClean="0"/>
              <a:t>cancer research</a:t>
            </a:r>
            <a:r>
              <a:rPr lang="en-US" dirty="0" smtClean="0"/>
              <a:t>…</a:t>
            </a:r>
          </a:p>
          <a:p>
            <a:endParaRPr lang="en-US" dirty="0" smtClean="0"/>
          </a:p>
          <a:p>
            <a:r>
              <a:rPr lang="en-US" b="1" dirty="0" smtClean="0"/>
              <a:t>You cannot build on a shaky foundation.</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7"/>
            <a:ext cx="7772400" cy="1777005"/>
          </a:xfrm>
        </p:spPr>
        <p:txBody>
          <a:bodyPr>
            <a:normAutofit fontScale="90000"/>
          </a:bodyPr>
          <a:lstStyle/>
          <a:p>
            <a:r>
              <a:rPr lang="en-US" dirty="0" smtClean="0"/>
              <a:t>Towards responsible conduct of computational research: some proposed principles</a:t>
            </a:r>
            <a:endParaRPr lang="en-US" dirty="0"/>
          </a:p>
        </p:txBody>
      </p:sp>
      <p:sp>
        <p:nvSpPr>
          <p:cNvPr id="3" name="Content Placeholder 2"/>
          <p:cNvSpPr>
            <a:spLocks noGrp="1"/>
          </p:cNvSpPr>
          <p:nvPr>
            <p:ph sz="quarter" idx="1"/>
          </p:nvPr>
        </p:nvSpPr>
        <p:spPr>
          <a:xfrm>
            <a:off x="914400" y="2233080"/>
            <a:ext cx="7772400" cy="3786719"/>
          </a:xfrm>
        </p:spPr>
        <p:txBody>
          <a:bodyPr/>
          <a:lstStyle/>
          <a:p>
            <a:pPr marL="514350" indent="-514350">
              <a:buAutoNum type="arabicPeriod"/>
            </a:pPr>
            <a:r>
              <a:rPr lang="en-US" dirty="0" smtClean="0"/>
              <a:t>Computation is part &amp; parcel of the research.</a:t>
            </a:r>
          </a:p>
          <a:p>
            <a:pPr marL="514350" indent="-514350">
              <a:buAutoNum type="arabicPeriod"/>
            </a:pPr>
            <a:endParaRPr lang="en-US" dirty="0" smtClean="0"/>
          </a:p>
          <a:p>
            <a:pPr marL="514350" indent="-514350">
              <a:buAutoNum type="arabicPeriod"/>
            </a:pPr>
            <a:r>
              <a:rPr lang="en-US" dirty="0" smtClean="0"/>
              <a:t>All inputs to the computational process need to be recorded &amp; relayed as part of publication, </a:t>
            </a:r>
            <a:r>
              <a:rPr lang="en-US" dirty="0" err="1" smtClean="0"/>
              <a:t>incl</a:t>
            </a:r>
            <a:r>
              <a:rPr lang="en-US" dirty="0" smtClean="0"/>
              <a:t> data (in as raw a state as possible) and analysis parameters.</a:t>
            </a:r>
          </a:p>
          <a:p>
            <a:pPr marL="514350" indent="-514350">
              <a:buAutoNum type="arabicPeriod"/>
            </a:pPr>
            <a:endParaRPr lang="en-US" dirty="0" smtClean="0"/>
          </a:p>
          <a:p>
            <a:pPr marL="514350" indent="-514350">
              <a:buAutoNum type="arabicPeriod"/>
            </a:pPr>
            <a:r>
              <a:rPr lang="en-US" dirty="0" smtClean="0"/>
              <a:t>The goal is to allow replication by reviewers and readers.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399</TotalTime>
  <Words>719</Words>
  <Application>Microsoft Macintosh PowerPoint</Application>
  <PresentationFormat>On-screen Show (4:3)</PresentationFormat>
  <Paragraphs>77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Franklin Gothic Book</vt:lpstr>
      <vt:lpstr>Perpetua</vt:lpstr>
      <vt:lpstr>Wingdings 2</vt:lpstr>
      <vt:lpstr>Equity</vt:lpstr>
      <vt:lpstr>How to be a successful computational scientist.</vt:lpstr>
      <vt:lpstr>Best Practice #1: never show them your data.</vt:lpstr>
      <vt:lpstr>Best Practice #2: do not, under any circumstances, communicate clearly.</vt:lpstr>
      <vt:lpstr>Best Practice #3: never release your source code.</vt:lpstr>
      <vt:lpstr>Best Practice #4: judge computational science by results, not quality.</vt:lpstr>
      <vt:lpstr>Best Practice #5: use as much data as possible.</vt:lpstr>
      <vt:lpstr>…but seriously…</vt:lpstr>
      <vt:lpstr>The Trouble with Replication</vt:lpstr>
      <vt:lpstr>Towards responsible conduct of computational research: some proposed principles</vt:lpstr>
      <vt:lpstr>It’s easy to be nihilistic about computing “correctness”</vt:lpstr>
      <vt:lpstr>…but just because it’s not entirely right doesn’t mean it’s not useful.</vt:lpstr>
      <vt:lpstr>What next?</vt:lpstr>
      <vt:lpstr>Terminate your instances!!</vt:lpstr>
    </vt:vector>
  </TitlesOfParts>
  <Company>MSU</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be a successful computational scientist.</dc:title>
  <dc:creator>C. Titus Brown</dc:creator>
  <cp:lastModifiedBy>Matthew MacManes</cp:lastModifiedBy>
  <cp:revision>20</cp:revision>
  <cp:lastPrinted>2014-08-15T13:14:57Z</cp:lastPrinted>
  <dcterms:created xsi:type="dcterms:W3CDTF">2012-06-15T12:47:36Z</dcterms:created>
  <dcterms:modified xsi:type="dcterms:W3CDTF">2016-08-18T12:53:36Z</dcterms:modified>
</cp:coreProperties>
</file>