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  <p:sldId id="266" r:id="rId9"/>
    <p:sldId id="267" r:id="rId10"/>
    <p:sldId id="256" r:id="rId11"/>
    <p:sldId id="268" r:id="rId12"/>
    <p:sldId id="264" r:id="rId13"/>
    <p:sldId id="269" r:id="rId14"/>
    <p:sldId id="270" r:id="rId15"/>
    <p:sldId id="271" r:id="rId16"/>
    <p:sldId id="274" r:id="rId17"/>
    <p:sldId id="273" r:id="rId18"/>
    <p:sldId id="277" r:id="rId19"/>
    <p:sldId id="26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F182-5203-BB49-99FD-1D100A19514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C4E76-916F-9543-B094-1D054198D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2DAA3419-373A-534C-93AE-B55C34F39B5B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2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169B71B5-9442-C147-AEA4-6B8358380F23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3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DEDF625E-9F2E-AF47-B647-483718D5EE15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4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151D8943-FECA-8742-AFD3-C838D95F742A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5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65BD0F1A-508F-4A46-8487-D6D92BB8AF96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6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6"/>
          <p:cNvSpPr txBox="1">
            <a:spLocks noGrp="1"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r" eaLnBrk="1"/>
            <a:fld id="{21FAC55E-28ED-1947-9B3B-250A93EF2653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algn="r" eaLnBrk="1"/>
              <a:t>17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570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8" name="Text Box 2"/>
          <p:cNvSpPr>
            <a:spLocks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/>
            <a:fld id="{1D0F7A6D-3B20-AE4D-B4AE-AAE5FB2B8E7E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algn="r" eaLnBrk="1"/>
              <a:t>18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59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37931725" indent="-37474525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r" eaLnBrk="1"/>
            <a:fld id="{95B944A3-B670-0343-95AA-35634084CE52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algn="r" eaLnBrk="1"/>
              <a:t>20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40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1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8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4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9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EE8A-E61C-474E-A200-0F839F5F1CEE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710"/>
            <a:ext cx="9144000" cy="27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677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common than you might think!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pull filenames out of </a:t>
            </a:r>
            <a:r>
              <a:rPr lang="en-US" dirty="0" err="1" smtClean="0"/>
              <a:t>textfiles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find all the phone numbers in am email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search for a range of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0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870" y="285929"/>
            <a:ext cx="381261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RegExPal</a:t>
            </a:r>
            <a:r>
              <a:rPr lang="en-US" sz="3600" dirty="0" smtClean="0"/>
              <a:t> demo</a:t>
            </a:r>
          </a:p>
          <a:p>
            <a:r>
              <a:rPr lang="en-US" sz="3600" dirty="0" err="1" smtClean="0"/>
              <a:t>regexpal.com</a:t>
            </a:r>
            <a:endParaRPr lang="en-US" sz="3600" dirty="0" smtClean="0"/>
          </a:p>
          <a:p>
            <a:r>
              <a:rPr lang="en-US" sz="3600" dirty="0" err="1" smtClean="0"/>
              <a:t>structureoutput.txt</a:t>
            </a:r>
            <a:endParaRPr 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70" y="2355158"/>
            <a:ext cx="6350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4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82714"/>
            <a:ext cx="9144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Regular characters act normally</a:t>
            </a:r>
          </a:p>
          <a:p>
            <a:r>
              <a:rPr lang="en-US" dirty="0" smtClean="0">
                <a:latin typeface="Courier New"/>
                <a:cs typeface="Courier New"/>
              </a:rPr>
              <a:t>. 			Any character except newline. </a:t>
            </a:r>
          </a:p>
          <a:p>
            <a:r>
              <a:rPr lang="en-US" dirty="0" smtClean="0">
                <a:latin typeface="Courier New"/>
                <a:cs typeface="Courier New"/>
              </a:rPr>
              <a:t>\. 			A period (and so on for \*, \(, \\, etc.) </a:t>
            </a:r>
          </a:p>
          <a:p>
            <a:r>
              <a:rPr lang="en-US" dirty="0" smtClean="0">
                <a:latin typeface="Courier New"/>
                <a:cs typeface="Courier New"/>
              </a:rPr>
              <a:t>^ 			The start of the string. </a:t>
            </a:r>
          </a:p>
          <a:p>
            <a:r>
              <a:rPr lang="en-US" dirty="0" smtClean="0">
                <a:latin typeface="Courier New"/>
                <a:cs typeface="Courier New"/>
              </a:rPr>
              <a:t>$ 			The end of the string. </a:t>
            </a:r>
          </a:p>
          <a:p>
            <a:r>
              <a:rPr lang="en-US" dirty="0" smtClean="0">
                <a:latin typeface="Courier New"/>
                <a:cs typeface="Courier New"/>
              </a:rPr>
              <a:t>\d,\w,\s 	A digit, word character [A-Za-z0-9_], or whitespace. </a:t>
            </a:r>
          </a:p>
          <a:p>
            <a:r>
              <a:rPr lang="en-US" dirty="0" smtClean="0">
                <a:latin typeface="Courier New"/>
                <a:cs typeface="Courier New"/>
              </a:rPr>
              <a:t>\D,\W,\S 	Anything except a digit, word character, or whitespace. </a:t>
            </a:r>
          </a:p>
          <a:p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abc</a:t>
            </a:r>
            <a:r>
              <a:rPr lang="en-US" dirty="0" smtClean="0">
                <a:latin typeface="Courier New"/>
                <a:cs typeface="Courier New"/>
              </a:rPr>
              <a:t>] 		Character a, b, or c. [a-z] a through z. </a:t>
            </a:r>
          </a:p>
          <a:p>
            <a:r>
              <a:rPr lang="en-US" dirty="0" smtClean="0">
                <a:latin typeface="Courier New"/>
                <a:cs typeface="Courier New"/>
              </a:rPr>
              <a:t>[^</a:t>
            </a:r>
            <a:r>
              <a:rPr lang="en-US" dirty="0" err="1" smtClean="0">
                <a:latin typeface="Courier New"/>
                <a:cs typeface="Courier New"/>
              </a:rPr>
              <a:t>abc</a:t>
            </a:r>
            <a:r>
              <a:rPr lang="en-US" dirty="0" smtClean="0">
                <a:latin typeface="Courier New"/>
                <a:cs typeface="Courier New"/>
              </a:rPr>
              <a:t>] 	Any character except a, b, or c. 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aa|bb</a:t>
            </a:r>
            <a:r>
              <a:rPr lang="en-US" dirty="0" smtClean="0">
                <a:latin typeface="Courier New"/>
                <a:cs typeface="Courier New"/>
              </a:rPr>
              <a:t> 		Either </a:t>
            </a:r>
            <a:r>
              <a:rPr lang="en-US" dirty="0" err="1" smtClean="0">
                <a:latin typeface="Courier New"/>
                <a:cs typeface="Courier New"/>
              </a:rPr>
              <a:t>aa</a:t>
            </a:r>
            <a:r>
              <a:rPr lang="en-US" dirty="0" smtClean="0">
                <a:latin typeface="Courier New"/>
                <a:cs typeface="Courier New"/>
              </a:rPr>
              <a:t> or bb. </a:t>
            </a:r>
          </a:p>
          <a:p>
            <a:r>
              <a:rPr lang="en-US" dirty="0" smtClean="0">
                <a:latin typeface="Courier New"/>
                <a:cs typeface="Courier New"/>
              </a:rPr>
              <a:t>? 			Zero or one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* 			Zero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+ 			One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} 		Exactly 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,} 		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err="1" smtClean="0">
                <a:latin typeface="Courier New"/>
                <a:cs typeface="Courier New"/>
              </a:rPr>
              <a:t>m</a:t>
            </a:r>
            <a:r>
              <a:rPr lang="en-US" dirty="0" err="1" smtClean="0">
                <a:latin typeface="Courier New"/>
                <a:cs typeface="Courier New"/>
              </a:rPr>
              <a:t>,</a:t>
            </a:r>
            <a:r>
              <a:rPr lang="en-US" i="1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} 		Between </a:t>
            </a:r>
            <a:r>
              <a:rPr lang="en-US" i="1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 and 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of the preceding element. ??,*?,+?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9795" y="369206"/>
            <a:ext cx="266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Cheat sheet from </a:t>
            </a:r>
            <a:r>
              <a:rPr lang="en-US" dirty="0" err="1" smtClean="0"/>
              <a:t>regexpal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455" y="354806"/>
            <a:ext cx="2263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Mini-exercise!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48634" y="1107890"/>
            <a:ext cx="7484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want to search through a bunch of different output files and get the run parameters for each one.</a:t>
            </a:r>
          </a:p>
          <a:p>
            <a:r>
              <a:rPr lang="en-US" sz="2400" dirty="0" smtClean="0"/>
              <a:t>Write a regular expression in </a:t>
            </a:r>
            <a:r>
              <a:rPr lang="en-US" sz="2400" dirty="0" err="1" smtClean="0"/>
              <a:t>regexpal</a:t>
            </a:r>
            <a:r>
              <a:rPr lang="en-US" sz="2400" dirty="0" smtClean="0"/>
              <a:t> that will find only the five lines following “Run Parameters”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" y="2859715"/>
            <a:ext cx="9144000" cy="48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9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5385" y="1653186"/>
            <a:ext cx="254789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 smtClean="0"/>
              <a:t>^\s+\d+ \w+.+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649959" y="612225"/>
            <a:ext cx="21371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 smtClean="0"/>
              <a:t>My </a:t>
            </a:r>
            <a:r>
              <a:rPr lang="en-US" sz="3200" dirty="0" smtClean="0"/>
              <a:t>answer</a:t>
            </a:r>
            <a:r>
              <a:rPr lang="pl-PL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809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15" y="856558"/>
            <a:ext cx="708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Regular expressions in python use the library </a:t>
            </a:r>
            <a:r>
              <a:rPr lang="en-US" sz="2400" dirty="0" smtClean="0">
                <a:solidFill>
                  <a:srgbClr val="FF0000"/>
                </a:solidFill>
              </a:rPr>
              <a:t>re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4"/>
          <p:cNvSpPr txBox="1">
            <a:spLocks noChangeArrowheads="1"/>
          </p:cNvSpPr>
          <p:nvPr/>
        </p:nvSpPr>
        <p:spPr bwMode="auto">
          <a:xfrm>
            <a:off x="839521" y="763281"/>
            <a:ext cx="7587360" cy="357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37931725" indent="-37474525"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  <a:buFont typeface="Times New Roman" charset="0"/>
              <a:buAutoNum type="arabicPeriod"/>
            </a:pPr>
            <a:r>
              <a:rPr lang="en-US" sz="2500">
                <a:latin typeface="Droid Sans" charset="0"/>
              </a:rPr>
              <a:t>Letters and digits match themselves.</a:t>
            </a:r>
          </a:p>
          <a:p>
            <a:pPr eaLnBrk="1">
              <a:lnSpc>
                <a:spcPct val="150000"/>
              </a:lnSpc>
              <a:buFont typeface="Times New Roman" charset="0"/>
              <a:buAutoNum type="arabicPeriod"/>
            </a:pPr>
            <a:r>
              <a:rPr lang="en-US" sz="2500">
                <a:latin typeface="Droid Sans" charset="0"/>
              </a:rPr>
              <a:t>'|' means OR.</a:t>
            </a:r>
          </a:p>
          <a:p>
            <a:pPr eaLnBrk="1">
              <a:lnSpc>
                <a:spcPct val="150000"/>
              </a:lnSpc>
              <a:buFont typeface="Times New Roman" charset="0"/>
              <a:buAutoNum type="arabicPeriod"/>
            </a:pPr>
            <a:r>
              <a:rPr lang="en-US" sz="2500">
                <a:latin typeface="Droid Sans" charset="0"/>
              </a:rPr>
              <a:t>'.' matches any single character.</a:t>
            </a:r>
          </a:p>
          <a:p>
            <a:pPr eaLnBrk="1">
              <a:lnSpc>
                <a:spcPct val="150000"/>
              </a:lnSpc>
              <a:buFont typeface="Times New Roman" charset="0"/>
              <a:buAutoNum type="arabicPeriod"/>
            </a:pPr>
            <a:r>
              <a:rPr lang="en-US" sz="2500">
                <a:latin typeface="Droid Sans" charset="0"/>
              </a:rPr>
              <a:t>Use '()' to enforce grouping.</a:t>
            </a:r>
          </a:p>
          <a:p>
            <a:pPr eaLnBrk="1">
              <a:lnSpc>
                <a:spcPct val="150000"/>
              </a:lnSpc>
              <a:buFont typeface="Times New Roman" charset="0"/>
              <a:buAutoNum type="arabicPeriod"/>
            </a:pPr>
            <a:r>
              <a:rPr lang="en-US" sz="2500">
                <a:latin typeface="Droid Sans" charset="0"/>
              </a:rPr>
              <a:t>re.search returns a match object or None.</a:t>
            </a:r>
          </a:p>
          <a:p>
            <a:pPr eaLnBrk="1">
              <a:lnSpc>
                <a:spcPct val="150000"/>
              </a:lnSpc>
              <a:buFont typeface="Times New Roman" charset="0"/>
              <a:buAutoNum type="arabicPeriod"/>
            </a:pPr>
            <a:r>
              <a:rPr lang="en-US" sz="2500">
                <a:latin typeface="Droid Sans" charset="0"/>
              </a:rPr>
              <a:t>match.group(k) is the text that matched group k.</a:t>
            </a:r>
          </a:p>
        </p:txBody>
      </p:sp>
    </p:spTree>
    <p:extLst>
      <p:ext uri="{BB962C8B-B14F-4D97-AF65-F5344CB8AC3E}">
        <p14:creationId xmlns:p14="http://schemas.microsoft.com/office/powerpoint/2010/main" val="10843148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495361" y="868412"/>
            <a:ext cx="7860960" cy="52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lang="en-US">
                <a:latin typeface="Inconsolata" charset="0"/>
              </a:rPr>
              <a:t>'(.+)/([A-Z][a-z]+) ([0-9]{1,2}),? ([0-9]{4})/(.+)'</a:t>
            </a:r>
          </a:p>
        </p:txBody>
      </p:sp>
      <p:graphicFrame>
        <p:nvGraphicFramePr>
          <p:cNvPr id="124979" name="Group 51"/>
          <p:cNvGraphicFramePr>
            <a:graphicFrameLocks noGrp="1"/>
          </p:cNvGraphicFramePr>
          <p:nvPr/>
        </p:nvGraphicFramePr>
        <p:xfrm>
          <a:off x="600480" y="1808830"/>
          <a:ext cx="7786080" cy="3486595"/>
        </p:xfrm>
        <a:graphic>
          <a:graphicData uri="http://schemas.openxmlformats.org/drawingml/2006/table">
            <a:tbl>
              <a:tblPr/>
              <a:tblGrid>
                <a:gridCol w="4465440"/>
                <a:gridCol w="3320640"/>
              </a:tblGrid>
              <a:tr h="627906">
                <a:tc gridSpan="2"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This pattern matches: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82944" marR="82944" marT="41476" marB="4147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534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 one or more characters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 a slash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 a single upper-case letter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 one or more lower-case letters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 a space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82944" marR="82944" marT="41476" marB="4147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 one or two digits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 a comma if one is there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 a space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 exactly four digits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 a slash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 one or more characters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4728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6431" y="856558"/>
            <a:ext cx="553832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ipython</a:t>
            </a:r>
            <a:r>
              <a:rPr lang="en-US" sz="2800" dirty="0" smtClean="0"/>
              <a:t> notebook </a:t>
            </a:r>
            <a:r>
              <a:rPr lang="en-US" sz="2800" dirty="0" err="1" smtClean="0"/>
              <a:t>reg</a:t>
            </a:r>
            <a:r>
              <a:rPr lang="en-US" sz="2800" dirty="0" smtClean="0"/>
              <a:t> ex demo using </a:t>
            </a:r>
          </a:p>
          <a:p>
            <a:r>
              <a:rPr lang="en-US" sz="2800" dirty="0" err="1" smtClean="0"/>
              <a:t>structureoutput.txt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757418" y="711479"/>
            <a:ext cx="7620480" cy="182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FF0000"/>
                </a:solidFill>
                <a:latin typeface="Droid Sans" charset="0"/>
              </a:rPr>
              <a:t>Solution: 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/>
              <a:t>A pattern that strings can match</a:t>
            </a:r>
          </a:p>
        </p:txBody>
      </p:sp>
    </p:spTree>
    <p:extLst>
      <p:ext uri="{BB962C8B-B14F-4D97-AF65-F5344CB8AC3E}">
        <p14:creationId xmlns:p14="http://schemas.microsoft.com/office/powerpoint/2010/main" val="29344506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95361" y="620706"/>
            <a:ext cx="7860960" cy="333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37931725" indent="-37474525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r>
              <a:rPr lang="en-US" dirty="0">
                <a:solidFill>
                  <a:srgbClr val="A50021"/>
                </a:solidFill>
                <a:latin typeface="Inconsolata" charset="0"/>
              </a:rPr>
              <a:t># use '*' to break whole record into pieces</a:t>
            </a:r>
          </a:p>
          <a:p>
            <a:pPr eaLnBrk="1"/>
            <a:r>
              <a:rPr lang="en-US" dirty="0">
                <a:latin typeface="Inconsolata" charset="0"/>
              </a:rPr>
              <a:t>match=</a:t>
            </a:r>
            <a:r>
              <a:rPr lang="en-US" dirty="0" err="1">
                <a:latin typeface="Inconsolata" charset="0"/>
              </a:rPr>
              <a:t>re.search</a:t>
            </a:r>
            <a:r>
              <a:rPr lang="en-US" dirty="0">
                <a:latin typeface="Inconsolata" charset="0"/>
              </a:rPr>
              <a:t>(r"\d\d\d:\s .+",</a:t>
            </a:r>
            <a:r>
              <a:rPr lang="en-US" dirty="0" err="1">
                <a:latin typeface="Inconsolata" charset="0"/>
              </a:rPr>
              <a:t>struct</a:t>
            </a:r>
            <a:r>
              <a:rPr lang="en-US" dirty="0">
                <a:latin typeface="Inconsolata" charset="0"/>
              </a:rPr>
              <a:t>[21])</a:t>
            </a:r>
          </a:p>
          <a:p>
            <a:pPr eaLnBrk="1"/>
            <a:r>
              <a:rPr lang="en-US" dirty="0" smtClean="0">
                <a:latin typeface="Inconsolata" charset="0"/>
              </a:rPr>
              <a:t>	print</a:t>
            </a:r>
            <a:r>
              <a:rPr lang="en-US" dirty="0">
                <a:latin typeface="Inconsolata" charset="0"/>
              </a:rPr>
              <a:t>(match</a:t>
            </a:r>
            <a:r>
              <a:rPr lang="en-US" dirty="0" smtClean="0">
                <a:latin typeface="Inconsolata" charset="0"/>
              </a:rPr>
              <a:t>)</a:t>
            </a:r>
          </a:p>
          <a:p>
            <a:pPr eaLnBrk="1"/>
            <a:r>
              <a:rPr lang="en-US" dirty="0" smtClean="0">
                <a:latin typeface="Inconsolata" charset="0"/>
              </a:rPr>
              <a:t>	print </a:t>
            </a:r>
            <a:r>
              <a:rPr lang="en-US" dirty="0" err="1">
                <a:latin typeface="Inconsolata" charset="0"/>
              </a:rPr>
              <a:t>match.group</a:t>
            </a:r>
            <a:r>
              <a:rPr lang="en-US" dirty="0">
                <a:latin typeface="Inconsolata" charset="0"/>
              </a:rPr>
              <a:t>(1)</a:t>
            </a:r>
          </a:p>
          <a:p>
            <a:pPr eaLnBrk="1"/>
            <a:r>
              <a:rPr lang="en-US" dirty="0" smtClean="0">
                <a:latin typeface="Inconsolata" charset="0"/>
              </a:rPr>
              <a:t>	print </a:t>
            </a:r>
            <a:r>
              <a:rPr lang="en-US" dirty="0" err="1">
                <a:latin typeface="Inconsolata" charset="0"/>
              </a:rPr>
              <a:t>match.group</a:t>
            </a:r>
            <a:r>
              <a:rPr lang="en-US" dirty="0">
                <a:latin typeface="Inconsolata" charset="0"/>
              </a:rPr>
              <a:t>(2)</a:t>
            </a:r>
          </a:p>
          <a:p>
            <a:pPr eaLnBrk="1"/>
            <a:r>
              <a:rPr lang="en-US" dirty="0" smtClean="0">
                <a:latin typeface="Inconsolata" charset="0"/>
              </a:rPr>
              <a:t>	print </a:t>
            </a:r>
            <a:r>
              <a:rPr lang="en-US" dirty="0" err="1">
                <a:latin typeface="Inconsolata" charset="0"/>
              </a:rPr>
              <a:t>match.group</a:t>
            </a:r>
            <a:r>
              <a:rPr lang="en-US" dirty="0">
                <a:latin typeface="Inconsolata" charset="0"/>
              </a:rPr>
              <a:t>(3</a:t>
            </a:r>
            <a:r>
              <a:rPr lang="en-US" dirty="0" smtClean="0">
                <a:latin typeface="Inconsolata" charset="0"/>
              </a:rPr>
              <a:t>)</a:t>
            </a:r>
            <a:endParaRPr lang="en-US" dirty="0">
              <a:latin typeface="Inconsolat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825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241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Droid Sans" charset="0"/>
              </a:rPr>
              <a:t>Solution: 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chemeClr val="bg1">
                  <a:lumMod val="50000"/>
                </a:schemeClr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/>
              <a:t>Like </a:t>
            </a:r>
            <a:r>
              <a:rPr lang="en-US" sz="2500" dirty="0">
                <a:latin typeface="Inconsolata" charset="0"/>
              </a:rPr>
              <a:t>'*.txt'</a:t>
            </a:r>
            <a:r>
              <a:rPr lang="en-US" sz="2500" dirty="0"/>
              <a:t> matches filenames ending in </a:t>
            </a:r>
            <a:r>
              <a:rPr lang="en-US" sz="2500" dirty="0">
                <a:latin typeface="Inconsolata" charset="0"/>
              </a:rPr>
              <a:t>'.txt'</a:t>
            </a:r>
            <a:endParaRPr lang="en-US" sz="2500" dirty="0">
              <a:latin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56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299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Solution: 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Like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'*.txt'</a:t>
            </a:r>
            <a:r>
              <a:rPr lang="en-US" sz="2500" dirty="0">
                <a:solidFill>
                  <a:srgbClr val="7F7F7F"/>
                </a:solidFill>
              </a:rPr>
              <a:t> matches filenames ending in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'.txt'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latin typeface="Droid Sans" charset="0"/>
              </a:rPr>
              <a:t>Warning: notation is ugly</a:t>
            </a:r>
          </a:p>
        </p:txBody>
      </p:sp>
    </p:spTree>
    <p:extLst>
      <p:ext uri="{BB962C8B-B14F-4D97-AF65-F5344CB8AC3E}">
        <p14:creationId xmlns:p14="http://schemas.microsoft.com/office/powerpoint/2010/main" val="28517758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357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Solution: 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Like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'*.txt'</a:t>
            </a:r>
            <a:r>
              <a:rPr lang="en-US" sz="2500" dirty="0">
                <a:solidFill>
                  <a:srgbClr val="7F7F7F"/>
                </a:solidFill>
              </a:rPr>
              <a:t> matches filenames ending in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'.txt'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Warning: notation is ugly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latin typeface="Droid Sans" charset="0"/>
              </a:rPr>
              <a:t>Writing patterns for strings </a:t>
            </a:r>
            <a:r>
              <a:rPr lang="en-US" sz="2500" i="1" dirty="0">
                <a:latin typeface="Droid Sans" charset="0"/>
              </a:rPr>
              <a:t>as</a:t>
            </a:r>
            <a:r>
              <a:rPr lang="en-US" sz="2500" dirty="0">
                <a:latin typeface="Droid Sans" charset="0"/>
              </a:rPr>
              <a:t> strings...</a:t>
            </a:r>
            <a:endParaRPr lang="en-US" sz="2500" dirty="0">
              <a:latin typeface="Inconsolat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02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473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Solution: 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Like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'*.txt'</a:t>
            </a:r>
            <a:r>
              <a:rPr lang="en-US" sz="2500" dirty="0">
                <a:solidFill>
                  <a:srgbClr val="7F7F7F"/>
                </a:solidFill>
              </a:rPr>
              <a:t> matches filenames ending in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'.txt'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Warning: notation is ugly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Writing patterns for strings </a:t>
            </a:r>
            <a:r>
              <a:rPr lang="en-US" sz="2500" i="1" dirty="0">
                <a:solidFill>
                  <a:srgbClr val="7F7F7F"/>
                </a:solidFill>
                <a:latin typeface="Droid Sans" charset="0"/>
              </a:rPr>
              <a:t>as</a:t>
            </a: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 strings...</a:t>
            </a:r>
            <a:endParaRPr lang="en-US" sz="2500" dirty="0">
              <a:solidFill>
                <a:srgbClr val="7F7F7F"/>
              </a:solidFill>
              <a:latin typeface="Inconsolata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latin typeface="Droid Sans" charset="0"/>
              </a:rPr>
              <a:t>...using only the symbols on the keyboard (instead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latin typeface="Droid Sans" charset="0"/>
              </a:rPr>
              <a:t>of inventing new symbols like mathematicians do)</a:t>
            </a:r>
          </a:p>
        </p:txBody>
      </p:sp>
    </p:spTree>
    <p:extLst>
      <p:ext uri="{BB962C8B-B14F-4D97-AF65-F5344CB8AC3E}">
        <p14:creationId xmlns:p14="http://schemas.microsoft.com/office/powerpoint/2010/main" val="23890637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6077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“find”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 in python:</a:t>
            </a:r>
          </a:p>
          <a:p>
            <a:pPr marL="0" indent="0">
              <a:buNone/>
            </a:pPr>
            <a:r>
              <a:rPr lang="en-US" dirty="0" err="1" smtClean="0"/>
              <a:t>searchstring</a:t>
            </a:r>
            <a:r>
              <a:rPr lang="en-US" dirty="0" smtClean="0"/>
              <a:t>=“thing I’m </a:t>
            </a:r>
            <a:r>
              <a:rPr lang="en-US" dirty="0" err="1" smtClean="0"/>
              <a:t>lookin</a:t>
            </a:r>
            <a:r>
              <a:rPr lang="en-US" dirty="0" smtClean="0"/>
              <a:t> for”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lin</a:t>
            </a:r>
            <a:r>
              <a:rPr lang="en-US" dirty="0" smtClean="0"/>
              <a:t> in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searchstring</a:t>
            </a:r>
            <a:r>
              <a:rPr lang="en-US" dirty="0" smtClean="0"/>
              <a:t> in </a:t>
            </a:r>
            <a:r>
              <a:rPr lang="en-US" dirty="0" err="1" smtClean="0"/>
              <a:t>lin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</a:t>
            </a:r>
            <a:r>
              <a:rPr lang="en-US" dirty="0" err="1" smtClean="0"/>
              <a:t>lin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3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75632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are useful if you only </a:t>
            </a:r>
            <a:r>
              <a:rPr lang="en-US" i="1" dirty="0" smtClean="0"/>
              <a:t>kind of</a:t>
            </a:r>
            <a:r>
              <a:rPr lang="en-US" dirty="0" smtClean="0"/>
              <a:t> know what you are looking for.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908103"/>
            <a:ext cx="8229600" cy="257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especially if you know how it would be formatted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498</Words>
  <Application>Microsoft Macintosh PowerPoint</Application>
  <PresentationFormat>On-screen Show (4:3)</PresentationFormat>
  <Paragraphs>100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not just use “find”</vt:lpstr>
      <vt:lpstr>Regular Expressions are useful if you only kind of know what you are looking for.</vt:lpstr>
      <vt:lpstr>PowerPoint Presentation</vt:lpstr>
      <vt:lpstr>More common than you might think!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Jane McTavish</dc:creator>
  <cp:lastModifiedBy>Emily Jane McTavish</cp:lastModifiedBy>
  <cp:revision>15</cp:revision>
  <dcterms:created xsi:type="dcterms:W3CDTF">2012-12-08T16:08:18Z</dcterms:created>
  <dcterms:modified xsi:type="dcterms:W3CDTF">2012-12-11T05:07:14Z</dcterms:modified>
</cp:coreProperties>
</file>