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4"/>
  </p:sldMasterIdLst>
  <p:sldIdLst>
    <p:sldId id="256" r:id="rId5"/>
    <p:sldId id="265" r:id="rId6"/>
    <p:sldId id="259" r:id="rId7"/>
    <p:sldId id="262" r:id="rId8"/>
    <p:sldId id="260" r:id="rId9"/>
    <p:sldId id="257" r:id="rId10"/>
    <p:sldId id="261" r:id="rId11"/>
    <p:sldId id="263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EEBE3-A9C7-46AD-99EE-A464E104FBAE}" v="1313" dt="2023-12-05T11:56:10.715"/>
    <p1510:client id="{54F96724-1C8A-4D3B-9770-90C47585E9F9}" vWet="4" dt="2023-12-04T20:22:59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8C39B-32C3-4538-9DFE-CB2013FD44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CF62E-AF4F-4F3E-94B8-21955511A601}">
      <dgm:prSet/>
      <dgm:spPr/>
      <dgm:t>
        <a:bodyPr/>
        <a:lstStyle/>
        <a:p>
          <a:r>
            <a:rPr lang="it-IT" dirty="0" err="1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Advantages</a:t>
          </a:r>
          <a:r>
            <a:rPr lang="it-IT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:</a:t>
          </a:r>
          <a:endParaRPr lang="en-US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F2995F26-9E73-49F7-83AA-7A1A647B4704}" type="parTrans" cxnId="{B32B1E31-FEAF-4F7E-9DD9-DC1EAC106285}">
      <dgm:prSet/>
      <dgm:spPr/>
      <dgm:t>
        <a:bodyPr/>
        <a:lstStyle/>
        <a:p>
          <a:endParaRPr lang="en-US"/>
        </a:p>
      </dgm:t>
    </dgm:pt>
    <dgm:pt modelId="{E528A1E5-68F3-426A-AEB7-5539621A02FA}" type="sibTrans" cxnId="{B32B1E31-FEAF-4F7E-9DD9-DC1EAC106285}">
      <dgm:prSet/>
      <dgm:spPr/>
      <dgm:t>
        <a:bodyPr/>
        <a:lstStyle/>
        <a:p>
          <a:endParaRPr lang="en-US"/>
        </a:p>
      </dgm:t>
    </dgm:pt>
    <dgm:pt modelId="{25317C59-9645-4F58-9B45-AAA83A01A23B}">
      <dgm:prSet/>
      <dgm:spPr/>
      <dgm:t>
        <a:bodyPr/>
        <a:lstStyle/>
        <a:p>
          <a:r>
            <a:rPr lang="en-US" dirty="0"/>
            <a:t>Easier to define and mutate / cross over</a:t>
          </a:r>
        </a:p>
      </dgm:t>
    </dgm:pt>
    <dgm:pt modelId="{A07D30F1-4146-4EC7-A45F-733684C5365B}" type="parTrans" cxnId="{CCA726AC-57A1-44B1-BE02-A7D122ECEEC0}">
      <dgm:prSet/>
      <dgm:spPr/>
      <dgm:t>
        <a:bodyPr/>
        <a:lstStyle/>
        <a:p>
          <a:endParaRPr lang="it-IT"/>
        </a:p>
      </dgm:t>
    </dgm:pt>
    <dgm:pt modelId="{04229F00-DE4A-4DAD-B22D-BDC59CC45458}" type="sibTrans" cxnId="{CCA726AC-57A1-44B1-BE02-A7D122ECEEC0}">
      <dgm:prSet/>
      <dgm:spPr/>
      <dgm:t>
        <a:bodyPr/>
        <a:lstStyle/>
        <a:p>
          <a:endParaRPr lang="it-IT"/>
        </a:p>
      </dgm:t>
    </dgm:pt>
    <dgm:pt modelId="{307998EA-1EDF-4263-BFD9-28FC56CBF9BE}">
      <dgm:prSet/>
      <dgm:spPr/>
      <dgm:t>
        <a:bodyPr/>
        <a:lstStyle/>
        <a:p>
          <a:r>
            <a:rPr lang="it-IT" dirty="0"/>
            <a:t>More generic</a:t>
          </a:r>
          <a:endParaRPr lang="en-US" dirty="0"/>
        </a:p>
      </dgm:t>
    </dgm:pt>
    <dgm:pt modelId="{02AF7352-5E3A-4566-9A6C-C493E4540E20}" type="parTrans" cxnId="{CCE17AE7-AA69-45D0-8A78-9F12B5E8C5AF}">
      <dgm:prSet/>
      <dgm:spPr/>
      <dgm:t>
        <a:bodyPr/>
        <a:lstStyle/>
        <a:p>
          <a:endParaRPr lang="it-IT"/>
        </a:p>
      </dgm:t>
    </dgm:pt>
    <dgm:pt modelId="{29640ED5-49AA-48E7-A80D-52F0BED51F68}" type="sibTrans" cxnId="{CCE17AE7-AA69-45D0-8A78-9F12B5E8C5AF}">
      <dgm:prSet/>
      <dgm:spPr/>
      <dgm:t>
        <a:bodyPr/>
        <a:lstStyle/>
        <a:p>
          <a:endParaRPr lang="it-IT"/>
        </a:p>
      </dgm:t>
    </dgm:pt>
    <dgm:pt modelId="{75574EB5-1A75-4D48-A4A5-751660106C23}">
      <dgm:prSet custT="1"/>
      <dgm:spPr/>
      <dgm:t>
        <a:bodyPr/>
        <a:lstStyle/>
        <a:p>
          <a:r>
            <a:rPr lang="it-IT" sz="2800" kern="12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Disadvantages:</a:t>
          </a:r>
          <a:endParaRPr lang="en-US" sz="2800" kern="1200" dirty="0">
            <a:ln>
              <a:solidFill>
                <a:prstClr val="white"/>
              </a:solidFill>
            </a:ln>
            <a:solidFill>
              <a:prstClr val="white"/>
            </a:solidFill>
            <a:latin typeface="Source Sans Pro"/>
            <a:ea typeface="+mn-ea"/>
            <a:cs typeface="+mn-cs"/>
          </a:endParaRPr>
        </a:p>
      </dgm:t>
    </dgm:pt>
    <dgm:pt modelId="{811E3C80-CA35-4854-AD7B-41499EFCB5C4}" type="parTrans" cxnId="{024B10BE-B140-4040-8C9C-A2FE78940EE3}">
      <dgm:prSet/>
      <dgm:spPr/>
      <dgm:t>
        <a:bodyPr/>
        <a:lstStyle/>
        <a:p>
          <a:endParaRPr lang="it-IT"/>
        </a:p>
      </dgm:t>
    </dgm:pt>
    <dgm:pt modelId="{985EA695-4099-4BC4-B100-1D3AA606F1E2}" type="sibTrans" cxnId="{024B10BE-B140-4040-8C9C-A2FE78940EE3}">
      <dgm:prSet/>
      <dgm:spPr/>
      <dgm:t>
        <a:bodyPr/>
        <a:lstStyle/>
        <a:p>
          <a:endParaRPr lang="it-IT"/>
        </a:p>
      </dgm:t>
    </dgm:pt>
    <dgm:pt modelId="{90469140-0987-4284-A5A0-D9856EFDE218}">
      <dgm:prSet/>
      <dgm:spPr/>
      <dgm:t>
        <a:bodyPr/>
        <a:lstStyle/>
        <a:p>
          <a:r>
            <a:rPr lang="en-US" dirty="0"/>
            <a:t>Higher chance of finding mesas</a:t>
          </a:r>
        </a:p>
      </dgm:t>
    </dgm:pt>
    <dgm:pt modelId="{C7297B8B-AE1F-4B68-BE81-BD2D0D5FF3AB}" type="parTrans" cxnId="{E9D92386-3005-48DF-97DB-531DE9C9904E}">
      <dgm:prSet/>
      <dgm:spPr/>
      <dgm:t>
        <a:bodyPr/>
        <a:lstStyle/>
        <a:p>
          <a:endParaRPr lang="it-IT"/>
        </a:p>
      </dgm:t>
    </dgm:pt>
    <dgm:pt modelId="{BDBC4DB8-D484-4A5C-857F-D4E742931F6D}" type="sibTrans" cxnId="{E9D92386-3005-48DF-97DB-531DE9C9904E}">
      <dgm:prSet/>
      <dgm:spPr/>
      <dgm:t>
        <a:bodyPr/>
        <a:lstStyle/>
        <a:p>
          <a:endParaRPr lang="it-IT"/>
        </a:p>
      </dgm:t>
    </dgm:pt>
    <dgm:pt modelId="{F9D25172-3A39-4819-B287-5B641DD7F660}">
      <dgm:prSet/>
      <dgm:spPr/>
      <dgm:t>
        <a:bodyPr/>
        <a:lstStyle/>
        <a:p>
          <a:r>
            <a:rPr lang="en-US" dirty="0"/>
            <a:t>Difficult to optimize with “hard” fitness landscapes</a:t>
          </a:r>
        </a:p>
      </dgm:t>
    </dgm:pt>
    <dgm:pt modelId="{8E6C0C93-CAD2-4426-9865-CB772A49C264}" type="parTrans" cxnId="{D2E26CE4-45D5-4F95-8383-29464FDA6AE8}">
      <dgm:prSet/>
      <dgm:spPr/>
      <dgm:t>
        <a:bodyPr/>
        <a:lstStyle/>
        <a:p>
          <a:endParaRPr lang="it-IT"/>
        </a:p>
      </dgm:t>
    </dgm:pt>
    <dgm:pt modelId="{CACD9E2B-90AB-47A2-92A6-969ABC252387}" type="sibTrans" cxnId="{D2E26CE4-45D5-4F95-8383-29464FDA6AE8}">
      <dgm:prSet/>
      <dgm:spPr/>
      <dgm:t>
        <a:bodyPr/>
        <a:lstStyle/>
        <a:p>
          <a:endParaRPr lang="it-IT"/>
        </a:p>
      </dgm:t>
    </dgm:pt>
    <dgm:pt modelId="{47605E5D-CEB3-48E6-8770-A88EA7882071}" type="pres">
      <dgm:prSet presAssocID="{54B8C39B-32C3-4538-9DFE-CB2013FD44EA}" presName="linear" presStyleCnt="0">
        <dgm:presLayoutVars>
          <dgm:animLvl val="lvl"/>
          <dgm:resizeHandles val="exact"/>
        </dgm:presLayoutVars>
      </dgm:prSet>
      <dgm:spPr/>
    </dgm:pt>
    <dgm:pt modelId="{7FAEEB3C-66BE-40EF-96F9-33A5BC237E5C}" type="pres">
      <dgm:prSet presAssocID="{C3ECF62E-AF4F-4F3E-94B8-21955511A6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BBB84C-7121-4926-BB79-4748E6C664E1}" type="pres">
      <dgm:prSet presAssocID="{C3ECF62E-AF4F-4F3E-94B8-21955511A601}" presName="childText" presStyleLbl="revTx" presStyleIdx="0" presStyleCnt="2" custScaleY="102362">
        <dgm:presLayoutVars>
          <dgm:bulletEnabled val="1"/>
        </dgm:presLayoutVars>
      </dgm:prSet>
      <dgm:spPr/>
    </dgm:pt>
    <dgm:pt modelId="{D04CA8CE-38DD-4548-81C3-85013B94FD56}" type="pres">
      <dgm:prSet presAssocID="{75574EB5-1A75-4D48-A4A5-751660106C2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D0CF1AA-FC0F-4FEB-BD3D-10BA9DAAD65D}" type="pres">
      <dgm:prSet presAssocID="{75574EB5-1A75-4D48-A4A5-751660106C2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8511806-B3EC-4488-9135-A3C6FCE9B63E}" type="presOf" srcId="{90469140-0987-4284-A5A0-D9856EFDE218}" destId="{6D0CF1AA-FC0F-4FEB-BD3D-10BA9DAAD65D}" srcOrd="0" destOrd="0" presId="urn:microsoft.com/office/officeart/2005/8/layout/vList2"/>
    <dgm:cxn modelId="{B32B1E31-FEAF-4F7E-9DD9-DC1EAC106285}" srcId="{54B8C39B-32C3-4538-9DFE-CB2013FD44EA}" destId="{C3ECF62E-AF4F-4F3E-94B8-21955511A601}" srcOrd="0" destOrd="0" parTransId="{F2995F26-9E73-49F7-83AA-7A1A647B4704}" sibTransId="{E528A1E5-68F3-426A-AEB7-5539621A02FA}"/>
    <dgm:cxn modelId="{459B0945-C77D-4D1A-8E4E-02BB7661AAF2}" type="presOf" srcId="{C3ECF62E-AF4F-4F3E-94B8-21955511A601}" destId="{7FAEEB3C-66BE-40EF-96F9-33A5BC237E5C}" srcOrd="0" destOrd="0" presId="urn:microsoft.com/office/officeart/2005/8/layout/vList2"/>
    <dgm:cxn modelId="{436ECA45-9C3D-432D-8E13-8C7967462AEC}" type="presOf" srcId="{75574EB5-1A75-4D48-A4A5-751660106C23}" destId="{D04CA8CE-38DD-4548-81C3-85013B94FD56}" srcOrd="0" destOrd="0" presId="urn:microsoft.com/office/officeart/2005/8/layout/vList2"/>
    <dgm:cxn modelId="{13486E46-5DB3-4343-AADB-01AD375743A6}" type="presOf" srcId="{307998EA-1EDF-4263-BFD9-28FC56CBF9BE}" destId="{46BBB84C-7121-4926-BB79-4748E6C664E1}" srcOrd="0" destOrd="1" presId="urn:microsoft.com/office/officeart/2005/8/layout/vList2"/>
    <dgm:cxn modelId="{E9D92386-3005-48DF-97DB-531DE9C9904E}" srcId="{75574EB5-1A75-4D48-A4A5-751660106C23}" destId="{90469140-0987-4284-A5A0-D9856EFDE218}" srcOrd="0" destOrd="0" parTransId="{C7297B8B-AE1F-4B68-BE81-BD2D0D5FF3AB}" sibTransId="{BDBC4DB8-D484-4A5C-857F-D4E742931F6D}"/>
    <dgm:cxn modelId="{CCA726AC-57A1-44B1-BE02-A7D122ECEEC0}" srcId="{C3ECF62E-AF4F-4F3E-94B8-21955511A601}" destId="{25317C59-9645-4F58-9B45-AAA83A01A23B}" srcOrd="0" destOrd="0" parTransId="{A07D30F1-4146-4EC7-A45F-733684C5365B}" sibTransId="{04229F00-DE4A-4DAD-B22D-BDC59CC45458}"/>
    <dgm:cxn modelId="{55FB23AD-C8F2-4854-9C13-662C9CF09A6B}" type="presOf" srcId="{54B8C39B-32C3-4538-9DFE-CB2013FD44EA}" destId="{47605E5D-CEB3-48E6-8770-A88EA7882071}" srcOrd="0" destOrd="0" presId="urn:microsoft.com/office/officeart/2005/8/layout/vList2"/>
    <dgm:cxn modelId="{024B10BE-B140-4040-8C9C-A2FE78940EE3}" srcId="{54B8C39B-32C3-4538-9DFE-CB2013FD44EA}" destId="{75574EB5-1A75-4D48-A4A5-751660106C23}" srcOrd="1" destOrd="0" parTransId="{811E3C80-CA35-4854-AD7B-41499EFCB5C4}" sibTransId="{985EA695-4099-4BC4-B100-1D3AA606F1E2}"/>
    <dgm:cxn modelId="{7ABC17D3-3514-409F-B7A2-92437631C81E}" type="presOf" srcId="{25317C59-9645-4F58-9B45-AAA83A01A23B}" destId="{46BBB84C-7121-4926-BB79-4748E6C664E1}" srcOrd="0" destOrd="0" presId="urn:microsoft.com/office/officeart/2005/8/layout/vList2"/>
    <dgm:cxn modelId="{D2E26CE4-45D5-4F95-8383-29464FDA6AE8}" srcId="{75574EB5-1A75-4D48-A4A5-751660106C23}" destId="{F9D25172-3A39-4819-B287-5B641DD7F660}" srcOrd="1" destOrd="0" parTransId="{8E6C0C93-CAD2-4426-9865-CB772A49C264}" sibTransId="{CACD9E2B-90AB-47A2-92A6-969ABC252387}"/>
    <dgm:cxn modelId="{CCE17AE7-AA69-45D0-8A78-9F12B5E8C5AF}" srcId="{C3ECF62E-AF4F-4F3E-94B8-21955511A601}" destId="{307998EA-1EDF-4263-BFD9-28FC56CBF9BE}" srcOrd="1" destOrd="0" parTransId="{02AF7352-5E3A-4566-9A6C-C493E4540E20}" sibTransId="{29640ED5-49AA-48E7-A80D-52F0BED51F68}"/>
    <dgm:cxn modelId="{EC9B41F4-4888-47A8-B7AF-C8B59BAA8CBC}" type="presOf" srcId="{F9D25172-3A39-4819-B287-5B641DD7F660}" destId="{6D0CF1AA-FC0F-4FEB-BD3D-10BA9DAAD65D}" srcOrd="0" destOrd="1" presId="urn:microsoft.com/office/officeart/2005/8/layout/vList2"/>
    <dgm:cxn modelId="{9D7C7989-96B5-4426-973B-9E8ADB546CAF}" type="presParOf" srcId="{47605E5D-CEB3-48E6-8770-A88EA7882071}" destId="{7FAEEB3C-66BE-40EF-96F9-33A5BC237E5C}" srcOrd="0" destOrd="0" presId="urn:microsoft.com/office/officeart/2005/8/layout/vList2"/>
    <dgm:cxn modelId="{C4B28BCA-3873-42C0-BF8B-39B61E6E02C0}" type="presParOf" srcId="{47605E5D-CEB3-48E6-8770-A88EA7882071}" destId="{46BBB84C-7121-4926-BB79-4748E6C664E1}" srcOrd="1" destOrd="0" presId="urn:microsoft.com/office/officeart/2005/8/layout/vList2"/>
    <dgm:cxn modelId="{7625EF58-1C47-4F5D-878D-F11728B1ACF6}" type="presParOf" srcId="{47605E5D-CEB3-48E6-8770-A88EA7882071}" destId="{D04CA8CE-38DD-4548-81C3-85013B94FD56}" srcOrd="2" destOrd="0" presId="urn:microsoft.com/office/officeart/2005/8/layout/vList2"/>
    <dgm:cxn modelId="{DB2AAD2C-67E7-4CD3-B6A5-B85B73098139}" type="presParOf" srcId="{47605E5D-CEB3-48E6-8770-A88EA7882071}" destId="{6D0CF1AA-FC0F-4FEB-BD3D-10BA9DAAD6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8C39B-32C3-4538-9DFE-CB2013FD44EA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3ECF62E-AF4F-4F3E-94B8-21955511A601}">
      <dgm:prSet/>
      <dgm:spPr/>
      <dgm:t>
        <a:bodyPr/>
        <a:lstStyle/>
        <a:p>
          <a:r>
            <a:rPr lang="it-IT" dirty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Features:</a:t>
          </a:r>
          <a:endParaRPr lang="en-US" dirty="0">
            <a:ln>
              <a:solidFill>
                <a:schemeClr val="bg1"/>
              </a:solidFill>
            </a:ln>
          </a:endParaRPr>
        </a:p>
      </dgm:t>
    </dgm:pt>
    <dgm:pt modelId="{F2995F26-9E73-49F7-83AA-7A1A647B4704}" type="parTrans" cxnId="{B32B1E31-FEAF-4F7E-9DD9-DC1EAC106285}">
      <dgm:prSet/>
      <dgm:spPr/>
      <dgm:t>
        <a:bodyPr/>
        <a:lstStyle/>
        <a:p>
          <a:endParaRPr lang="en-US"/>
        </a:p>
      </dgm:t>
    </dgm:pt>
    <dgm:pt modelId="{E528A1E5-68F3-426A-AEB7-5539621A02FA}" type="sibTrans" cxnId="{B32B1E31-FEAF-4F7E-9DD9-DC1EAC106285}">
      <dgm:prSet/>
      <dgm:spPr/>
      <dgm:t>
        <a:bodyPr/>
        <a:lstStyle/>
        <a:p>
          <a:endParaRPr lang="en-US"/>
        </a:p>
      </dgm:t>
    </dgm:pt>
    <dgm:pt modelId="{2840D361-59C7-4E75-9856-ED22375BA5C2}">
      <dgm:prSet/>
      <dgm:spPr/>
      <dgm:t>
        <a:bodyPr/>
        <a:lstStyle/>
        <a:p>
          <a:r>
            <a:rPr lang="it-IT" dirty="0"/>
            <a:t>Standard genome</a:t>
          </a:r>
          <a:endParaRPr lang="it-IT" dirty="0">
            <a:latin typeface="+mn-lt"/>
            <a:ea typeface="+mn-ea"/>
            <a:cs typeface="+mn-cs"/>
          </a:endParaRPr>
        </a:p>
      </dgm:t>
    </dgm:pt>
    <dgm:pt modelId="{D4963C40-3BCD-494D-80CC-D40A220559B4}" type="parTrans" cxnId="{B399548A-9C83-4B11-9FCC-46A2F9F642AB}">
      <dgm:prSet/>
      <dgm:spPr/>
      <dgm:t>
        <a:bodyPr/>
        <a:lstStyle/>
        <a:p>
          <a:endParaRPr lang="it-IT"/>
        </a:p>
      </dgm:t>
    </dgm:pt>
    <dgm:pt modelId="{A4F5B8B1-F576-4AD1-AD62-9604839E6546}" type="sibTrans" cxnId="{B399548A-9C83-4B11-9FCC-46A2F9F642AB}">
      <dgm:prSet/>
      <dgm:spPr/>
      <dgm:t>
        <a:bodyPr/>
        <a:lstStyle/>
        <a:p>
          <a:endParaRPr lang="it-IT"/>
        </a:p>
      </dgm:t>
    </dgm:pt>
    <dgm:pt modelId="{BF44AFE6-963A-4D6A-BB76-02473D806FFB}">
      <dgm:prSet/>
      <dgm:spPr/>
      <dgm:t>
        <a:bodyPr/>
        <a:lstStyle/>
        <a:p>
          <a:r>
            <a:rPr lang="it-IT" dirty="0" err="1"/>
            <a:t>Phenotype</a:t>
          </a:r>
          <a:r>
            <a:rPr lang="it-IT" dirty="0"/>
            <a:t> and </a:t>
          </a:r>
          <a:r>
            <a:rPr lang="it-IT" dirty="0" err="1"/>
            <a:t>genotype</a:t>
          </a:r>
          <a:r>
            <a:rPr lang="it-IT" dirty="0"/>
            <a:t> match </a:t>
          </a:r>
        </a:p>
      </dgm:t>
    </dgm:pt>
    <dgm:pt modelId="{1392AC15-5A76-4AFC-BE35-291906402C9F}" type="parTrans" cxnId="{A037A86E-EB4F-4E18-BDF5-2D8AD8911A13}">
      <dgm:prSet/>
      <dgm:spPr/>
      <dgm:t>
        <a:bodyPr/>
        <a:lstStyle/>
        <a:p>
          <a:endParaRPr lang="it-IT"/>
        </a:p>
      </dgm:t>
    </dgm:pt>
    <dgm:pt modelId="{6F8B8E5A-27CE-4EA5-BDEC-55642E8B51B7}" type="sibTrans" cxnId="{A037A86E-EB4F-4E18-BDF5-2D8AD8911A13}">
      <dgm:prSet/>
      <dgm:spPr/>
      <dgm:t>
        <a:bodyPr/>
        <a:lstStyle/>
        <a:p>
          <a:endParaRPr lang="it-IT"/>
        </a:p>
      </dgm:t>
    </dgm:pt>
    <dgm:pt modelId="{47605E5D-CEB3-48E6-8770-A88EA7882071}" type="pres">
      <dgm:prSet presAssocID="{54B8C39B-32C3-4538-9DFE-CB2013FD44EA}" presName="linear" presStyleCnt="0">
        <dgm:presLayoutVars>
          <dgm:animLvl val="lvl"/>
          <dgm:resizeHandles val="exact"/>
        </dgm:presLayoutVars>
      </dgm:prSet>
      <dgm:spPr/>
    </dgm:pt>
    <dgm:pt modelId="{7FAEEB3C-66BE-40EF-96F9-33A5BC237E5C}" type="pres">
      <dgm:prSet presAssocID="{C3ECF62E-AF4F-4F3E-94B8-21955511A60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6BBB84C-7121-4926-BB79-4748E6C664E1}" type="pres">
      <dgm:prSet presAssocID="{C3ECF62E-AF4F-4F3E-94B8-21955511A6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A1B6708-B470-4BA8-BCF2-5245E4433F9E}" type="presOf" srcId="{2840D361-59C7-4E75-9856-ED22375BA5C2}" destId="{46BBB84C-7121-4926-BB79-4748E6C664E1}" srcOrd="0" destOrd="0" presId="urn:microsoft.com/office/officeart/2005/8/layout/vList2"/>
    <dgm:cxn modelId="{77F44014-01F3-4C3B-87D0-0DDCC8FE7055}" type="presOf" srcId="{BF44AFE6-963A-4D6A-BB76-02473D806FFB}" destId="{46BBB84C-7121-4926-BB79-4748E6C664E1}" srcOrd="0" destOrd="1" presId="urn:microsoft.com/office/officeart/2005/8/layout/vList2"/>
    <dgm:cxn modelId="{B32B1E31-FEAF-4F7E-9DD9-DC1EAC106285}" srcId="{54B8C39B-32C3-4538-9DFE-CB2013FD44EA}" destId="{C3ECF62E-AF4F-4F3E-94B8-21955511A601}" srcOrd="0" destOrd="0" parTransId="{F2995F26-9E73-49F7-83AA-7A1A647B4704}" sibTransId="{E528A1E5-68F3-426A-AEB7-5539621A02FA}"/>
    <dgm:cxn modelId="{459B0945-C77D-4D1A-8E4E-02BB7661AAF2}" type="presOf" srcId="{C3ECF62E-AF4F-4F3E-94B8-21955511A601}" destId="{7FAEEB3C-66BE-40EF-96F9-33A5BC237E5C}" srcOrd="0" destOrd="0" presId="urn:microsoft.com/office/officeart/2005/8/layout/vList2"/>
    <dgm:cxn modelId="{A037A86E-EB4F-4E18-BDF5-2D8AD8911A13}" srcId="{C3ECF62E-AF4F-4F3E-94B8-21955511A601}" destId="{BF44AFE6-963A-4D6A-BB76-02473D806FFB}" srcOrd="1" destOrd="0" parTransId="{1392AC15-5A76-4AFC-BE35-291906402C9F}" sibTransId="{6F8B8E5A-27CE-4EA5-BDEC-55642E8B51B7}"/>
    <dgm:cxn modelId="{B399548A-9C83-4B11-9FCC-46A2F9F642AB}" srcId="{C3ECF62E-AF4F-4F3E-94B8-21955511A601}" destId="{2840D361-59C7-4E75-9856-ED22375BA5C2}" srcOrd="0" destOrd="0" parTransId="{D4963C40-3BCD-494D-80CC-D40A220559B4}" sibTransId="{A4F5B8B1-F576-4AD1-AD62-9604839E6546}"/>
    <dgm:cxn modelId="{55FB23AD-C8F2-4854-9C13-662C9CF09A6B}" type="presOf" srcId="{54B8C39B-32C3-4538-9DFE-CB2013FD44EA}" destId="{47605E5D-CEB3-48E6-8770-A88EA7882071}" srcOrd="0" destOrd="0" presId="urn:microsoft.com/office/officeart/2005/8/layout/vList2"/>
    <dgm:cxn modelId="{9D7C7989-96B5-4426-973B-9E8ADB546CAF}" type="presParOf" srcId="{47605E5D-CEB3-48E6-8770-A88EA7882071}" destId="{7FAEEB3C-66BE-40EF-96F9-33A5BC237E5C}" srcOrd="0" destOrd="0" presId="urn:microsoft.com/office/officeart/2005/8/layout/vList2"/>
    <dgm:cxn modelId="{C4B28BCA-3873-42C0-BF8B-39B61E6E02C0}" type="presParOf" srcId="{47605E5D-CEB3-48E6-8770-A88EA7882071}" destId="{46BBB84C-7121-4926-BB79-4748E6C664E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B8C39B-32C3-4538-9DFE-CB2013FD44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ECF62E-AF4F-4F3E-94B8-21955511A601}">
      <dgm:prSet custT="1"/>
      <dgm:spPr/>
      <dgm:t>
        <a:bodyPr/>
        <a:lstStyle/>
        <a:p>
          <a:r>
            <a:rPr lang="it-IT" sz="2800" kern="1200" dirty="0" err="1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Advantages</a:t>
          </a:r>
          <a:r>
            <a:rPr lang="it-IT" sz="2800" kern="12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:</a:t>
          </a:r>
          <a:endParaRPr lang="en-US" sz="2800" kern="1200" dirty="0">
            <a:ln>
              <a:solidFill>
                <a:prstClr val="white"/>
              </a:solidFill>
            </a:ln>
            <a:solidFill>
              <a:prstClr val="white"/>
            </a:solidFill>
            <a:latin typeface="Source Sans Pro"/>
            <a:ea typeface="+mn-ea"/>
            <a:cs typeface="+mn-cs"/>
          </a:endParaRPr>
        </a:p>
      </dgm:t>
    </dgm:pt>
    <dgm:pt modelId="{F2995F26-9E73-49F7-83AA-7A1A647B4704}" type="parTrans" cxnId="{B32B1E31-FEAF-4F7E-9DD9-DC1EAC106285}">
      <dgm:prSet/>
      <dgm:spPr/>
      <dgm:t>
        <a:bodyPr/>
        <a:lstStyle/>
        <a:p>
          <a:endParaRPr lang="en-US"/>
        </a:p>
      </dgm:t>
    </dgm:pt>
    <dgm:pt modelId="{E528A1E5-68F3-426A-AEB7-5539621A02FA}" type="sibTrans" cxnId="{B32B1E31-FEAF-4F7E-9DD9-DC1EAC106285}">
      <dgm:prSet/>
      <dgm:spPr/>
      <dgm:t>
        <a:bodyPr/>
        <a:lstStyle/>
        <a:p>
          <a:endParaRPr lang="en-US"/>
        </a:p>
      </dgm:t>
    </dgm:pt>
    <dgm:pt modelId="{14E8C4F4-CC50-436F-BEC9-C6CC5E8AA56E}">
      <dgm:prSet/>
      <dgm:spPr/>
      <dgm:t>
        <a:bodyPr/>
        <a:lstStyle/>
        <a:p>
          <a:r>
            <a:rPr lang="en-US" dirty="0"/>
            <a:t>Easier to optimize even in “hard” fitness landscapes</a:t>
          </a:r>
        </a:p>
      </dgm:t>
    </dgm:pt>
    <dgm:pt modelId="{8698BA6A-6F13-4EE5-AFB9-C921551EC0ED}" type="parTrans" cxnId="{41BE9B27-539F-4986-86F3-1CF9034473B0}">
      <dgm:prSet/>
      <dgm:spPr/>
      <dgm:t>
        <a:bodyPr/>
        <a:lstStyle/>
        <a:p>
          <a:endParaRPr lang="en-US"/>
        </a:p>
      </dgm:t>
    </dgm:pt>
    <dgm:pt modelId="{A9AB0480-8326-49F5-959A-5650C6E6A99C}" type="sibTrans" cxnId="{41BE9B27-539F-4986-86F3-1CF9034473B0}">
      <dgm:prSet/>
      <dgm:spPr/>
      <dgm:t>
        <a:bodyPr/>
        <a:lstStyle/>
        <a:p>
          <a:endParaRPr lang="en-US"/>
        </a:p>
      </dgm:t>
    </dgm:pt>
    <dgm:pt modelId="{E860ADB4-097A-4A41-879D-9BB000F6565F}">
      <dgm:prSet/>
      <dgm:spPr/>
      <dgm:t>
        <a:bodyPr/>
        <a:lstStyle/>
        <a:p>
          <a:r>
            <a:rPr lang="en-US" dirty="0"/>
            <a:t>Less randomness in the phenotype</a:t>
          </a:r>
        </a:p>
      </dgm:t>
    </dgm:pt>
    <dgm:pt modelId="{A3D028EB-235F-478C-8DB8-7AB299A456F7}" type="parTrans" cxnId="{3A6063DA-1E09-4AED-8549-937F89CE2B6D}">
      <dgm:prSet/>
      <dgm:spPr/>
      <dgm:t>
        <a:bodyPr/>
        <a:lstStyle/>
        <a:p>
          <a:endParaRPr lang="en-US"/>
        </a:p>
      </dgm:t>
    </dgm:pt>
    <dgm:pt modelId="{3475938E-E49B-4F4D-90F9-D1CD0FFEE10C}" type="sibTrans" cxnId="{3A6063DA-1E09-4AED-8549-937F89CE2B6D}">
      <dgm:prSet/>
      <dgm:spPr/>
      <dgm:t>
        <a:bodyPr/>
        <a:lstStyle/>
        <a:p>
          <a:endParaRPr lang="en-US"/>
        </a:p>
      </dgm:t>
    </dgm:pt>
    <dgm:pt modelId="{EE99DE34-1E87-4846-A964-920E8C54B242}">
      <dgm:prSet custT="1"/>
      <dgm:spPr/>
      <dgm:t>
        <a:bodyPr/>
        <a:lstStyle/>
        <a:p>
          <a:r>
            <a:rPr lang="en-US" sz="2800" kern="120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Disadvantages</a:t>
          </a:r>
          <a:r>
            <a:rPr lang="it-IT" sz="2800" kern="12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:</a:t>
          </a:r>
          <a:endParaRPr lang="en-US" sz="2800" kern="1200" dirty="0">
            <a:ln>
              <a:solidFill>
                <a:prstClr val="white"/>
              </a:solidFill>
            </a:ln>
            <a:solidFill>
              <a:prstClr val="white"/>
            </a:solidFill>
            <a:latin typeface="Source Sans Pro"/>
            <a:ea typeface="+mn-ea"/>
            <a:cs typeface="+mn-cs"/>
          </a:endParaRPr>
        </a:p>
      </dgm:t>
    </dgm:pt>
    <dgm:pt modelId="{140E0C22-50D6-434C-BCC9-9F99EB569387}" type="parTrans" cxnId="{34C6EFD8-35A7-4616-942A-944177F15CC1}">
      <dgm:prSet/>
      <dgm:spPr/>
      <dgm:t>
        <a:bodyPr/>
        <a:lstStyle/>
        <a:p>
          <a:endParaRPr lang="en-US"/>
        </a:p>
      </dgm:t>
    </dgm:pt>
    <dgm:pt modelId="{411F4072-78A2-4277-9CA8-4B1076F7BBA9}" type="sibTrans" cxnId="{34C6EFD8-35A7-4616-942A-944177F15CC1}">
      <dgm:prSet/>
      <dgm:spPr/>
      <dgm:t>
        <a:bodyPr/>
        <a:lstStyle/>
        <a:p>
          <a:endParaRPr lang="en-US"/>
        </a:p>
      </dgm:t>
    </dgm:pt>
    <dgm:pt modelId="{B30DAA3C-8861-4621-9BAD-A642F9945D84}">
      <dgm:prSet/>
      <dgm:spPr/>
      <dgm:t>
        <a:bodyPr/>
        <a:lstStyle/>
        <a:p>
          <a:r>
            <a:rPr lang="en-US" dirty="0"/>
            <a:t>Non-recurring problems cannot be solved well</a:t>
          </a:r>
        </a:p>
      </dgm:t>
    </dgm:pt>
    <dgm:pt modelId="{E38E8C65-FDD5-426D-925C-00CDFC64F90E}" type="parTrans" cxnId="{BED1BA5C-4610-43F5-ABE9-F5A7284FAA3D}">
      <dgm:prSet/>
      <dgm:spPr/>
      <dgm:t>
        <a:bodyPr/>
        <a:lstStyle/>
        <a:p>
          <a:endParaRPr lang="en-US"/>
        </a:p>
      </dgm:t>
    </dgm:pt>
    <dgm:pt modelId="{AEC5312C-3AE3-4E73-9007-F1C7320DC111}" type="sibTrans" cxnId="{BED1BA5C-4610-43F5-ABE9-F5A7284FAA3D}">
      <dgm:prSet/>
      <dgm:spPr/>
      <dgm:t>
        <a:bodyPr/>
        <a:lstStyle/>
        <a:p>
          <a:endParaRPr lang="en-US"/>
        </a:p>
      </dgm:t>
    </dgm:pt>
    <dgm:pt modelId="{F106F968-BC70-4348-8E12-9C765673077A}">
      <dgm:prSet/>
      <dgm:spPr/>
      <dgm:t>
        <a:bodyPr/>
        <a:lstStyle/>
        <a:p>
          <a:r>
            <a:rPr lang="en-US" dirty="0"/>
            <a:t>Mutation and crossover more difficult to implement</a:t>
          </a:r>
        </a:p>
      </dgm:t>
    </dgm:pt>
    <dgm:pt modelId="{58D037CE-FE38-48BC-9ABA-230C56329741}" type="parTrans" cxnId="{5A210E79-808B-46A4-B90F-6E622BC5FC39}">
      <dgm:prSet/>
      <dgm:spPr/>
      <dgm:t>
        <a:bodyPr/>
        <a:lstStyle/>
        <a:p>
          <a:endParaRPr lang="en-US"/>
        </a:p>
      </dgm:t>
    </dgm:pt>
    <dgm:pt modelId="{72A9D825-6848-45F7-BEAB-B27B1B63161E}" type="sibTrans" cxnId="{5A210E79-808B-46A4-B90F-6E622BC5FC39}">
      <dgm:prSet/>
      <dgm:spPr/>
      <dgm:t>
        <a:bodyPr/>
        <a:lstStyle/>
        <a:p>
          <a:endParaRPr lang="en-US"/>
        </a:p>
      </dgm:t>
    </dgm:pt>
    <dgm:pt modelId="{47605E5D-CEB3-48E6-8770-A88EA7882071}" type="pres">
      <dgm:prSet presAssocID="{54B8C39B-32C3-4538-9DFE-CB2013FD44EA}" presName="linear" presStyleCnt="0">
        <dgm:presLayoutVars>
          <dgm:animLvl val="lvl"/>
          <dgm:resizeHandles val="exact"/>
        </dgm:presLayoutVars>
      </dgm:prSet>
      <dgm:spPr/>
    </dgm:pt>
    <dgm:pt modelId="{7FAEEB3C-66BE-40EF-96F9-33A5BC237E5C}" type="pres">
      <dgm:prSet presAssocID="{C3ECF62E-AF4F-4F3E-94B8-21955511A60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BBB84C-7121-4926-BB79-4748E6C664E1}" type="pres">
      <dgm:prSet presAssocID="{C3ECF62E-AF4F-4F3E-94B8-21955511A601}" presName="childText" presStyleLbl="revTx" presStyleIdx="0" presStyleCnt="2">
        <dgm:presLayoutVars>
          <dgm:bulletEnabled val="1"/>
        </dgm:presLayoutVars>
      </dgm:prSet>
      <dgm:spPr/>
    </dgm:pt>
    <dgm:pt modelId="{B5205E75-D0D4-446A-83F4-296AF50CB0A9}" type="pres">
      <dgm:prSet presAssocID="{EE99DE34-1E87-4846-A964-920E8C54B2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21D417E-7DCF-4394-884B-83DA3225041D}" type="pres">
      <dgm:prSet presAssocID="{EE99DE34-1E87-4846-A964-920E8C54B24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AD37005-895B-47F0-953E-FF141B0F8669}" type="presOf" srcId="{B30DAA3C-8861-4621-9BAD-A642F9945D84}" destId="{121D417E-7DCF-4394-884B-83DA3225041D}" srcOrd="0" destOrd="0" presId="urn:microsoft.com/office/officeart/2005/8/layout/vList2"/>
    <dgm:cxn modelId="{C70B0E1A-B5D3-4A5C-8B86-DCB9CE43FF7A}" type="presOf" srcId="{E860ADB4-097A-4A41-879D-9BB000F6565F}" destId="{46BBB84C-7121-4926-BB79-4748E6C664E1}" srcOrd="0" destOrd="1" presId="urn:microsoft.com/office/officeart/2005/8/layout/vList2"/>
    <dgm:cxn modelId="{41BE9B27-539F-4986-86F3-1CF9034473B0}" srcId="{C3ECF62E-AF4F-4F3E-94B8-21955511A601}" destId="{14E8C4F4-CC50-436F-BEC9-C6CC5E8AA56E}" srcOrd="0" destOrd="0" parTransId="{8698BA6A-6F13-4EE5-AFB9-C921551EC0ED}" sibTransId="{A9AB0480-8326-49F5-959A-5650C6E6A99C}"/>
    <dgm:cxn modelId="{B32B1E31-FEAF-4F7E-9DD9-DC1EAC106285}" srcId="{54B8C39B-32C3-4538-9DFE-CB2013FD44EA}" destId="{C3ECF62E-AF4F-4F3E-94B8-21955511A601}" srcOrd="0" destOrd="0" parTransId="{F2995F26-9E73-49F7-83AA-7A1A647B4704}" sibTransId="{E528A1E5-68F3-426A-AEB7-5539621A02FA}"/>
    <dgm:cxn modelId="{5CE69A40-6885-41D1-8290-D627537A22BF}" type="presOf" srcId="{14E8C4F4-CC50-436F-BEC9-C6CC5E8AA56E}" destId="{46BBB84C-7121-4926-BB79-4748E6C664E1}" srcOrd="0" destOrd="0" presId="urn:microsoft.com/office/officeart/2005/8/layout/vList2"/>
    <dgm:cxn modelId="{BED1BA5C-4610-43F5-ABE9-F5A7284FAA3D}" srcId="{EE99DE34-1E87-4846-A964-920E8C54B242}" destId="{B30DAA3C-8861-4621-9BAD-A642F9945D84}" srcOrd="0" destOrd="0" parTransId="{E38E8C65-FDD5-426D-925C-00CDFC64F90E}" sibTransId="{AEC5312C-3AE3-4E73-9007-F1C7320DC111}"/>
    <dgm:cxn modelId="{459B0945-C77D-4D1A-8E4E-02BB7661AAF2}" type="presOf" srcId="{C3ECF62E-AF4F-4F3E-94B8-21955511A601}" destId="{7FAEEB3C-66BE-40EF-96F9-33A5BC237E5C}" srcOrd="0" destOrd="0" presId="urn:microsoft.com/office/officeart/2005/8/layout/vList2"/>
    <dgm:cxn modelId="{5A210E79-808B-46A4-B90F-6E622BC5FC39}" srcId="{EE99DE34-1E87-4846-A964-920E8C54B242}" destId="{F106F968-BC70-4348-8E12-9C765673077A}" srcOrd="1" destOrd="0" parTransId="{58D037CE-FE38-48BC-9ABA-230C56329741}" sibTransId="{72A9D825-6848-45F7-BEAB-B27B1B63161E}"/>
    <dgm:cxn modelId="{B4CCC890-7442-4BC9-8E0E-5E5F57B2AD4B}" type="presOf" srcId="{EE99DE34-1E87-4846-A964-920E8C54B242}" destId="{B5205E75-D0D4-446A-83F4-296AF50CB0A9}" srcOrd="0" destOrd="0" presId="urn:microsoft.com/office/officeart/2005/8/layout/vList2"/>
    <dgm:cxn modelId="{55FB23AD-C8F2-4854-9C13-662C9CF09A6B}" type="presOf" srcId="{54B8C39B-32C3-4538-9DFE-CB2013FD44EA}" destId="{47605E5D-CEB3-48E6-8770-A88EA7882071}" srcOrd="0" destOrd="0" presId="urn:microsoft.com/office/officeart/2005/8/layout/vList2"/>
    <dgm:cxn modelId="{153316B7-2283-49BF-8C3F-FFC5A896BBA6}" type="presOf" srcId="{F106F968-BC70-4348-8E12-9C765673077A}" destId="{121D417E-7DCF-4394-884B-83DA3225041D}" srcOrd="0" destOrd="1" presId="urn:microsoft.com/office/officeart/2005/8/layout/vList2"/>
    <dgm:cxn modelId="{34C6EFD8-35A7-4616-942A-944177F15CC1}" srcId="{54B8C39B-32C3-4538-9DFE-CB2013FD44EA}" destId="{EE99DE34-1E87-4846-A964-920E8C54B242}" srcOrd="1" destOrd="0" parTransId="{140E0C22-50D6-434C-BCC9-9F99EB569387}" sibTransId="{411F4072-78A2-4277-9CA8-4B1076F7BBA9}"/>
    <dgm:cxn modelId="{3A6063DA-1E09-4AED-8549-937F89CE2B6D}" srcId="{C3ECF62E-AF4F-4F3E-94B8-21955511A601}" destId="{E860ADB4-097A-4A41-879D-9BB000F6565F}" srcOrd="1" destOrd="0" parTransId="{A3D028EB-235F-478C-8DB8-7AB299A456F7}" sibTransId="{3475938E-E49B-4F4D-90F9-D1CD0FFEE10C}"/>
    <dgm:cxn modelId="{9D7C7989-96B5-4426-973B-9E8ADB546CAF}" type="presParOf" srcId="{47605E5D-CEB3-48E6-8770-A88EA7882071}" destId="{7FAEEB3C-66BE-40EF-96F9-33A5BC237E5C}" srcOrd="0" destOrd="0" presId="urn:microsoft.com/office/officeart/2005/8/layout/vList2"/>
    <dgm:cxn modelId="{C4B28BCA-3873-42C0-BF8B-39B61E6E02C0}" type="presParOf" srcId="{47605E5D-CEB3-48E6-8770-A88EA7882071}" destId="{46BBB84C-7121-4926-BB79-4748E6C664E1}" srcOrd="1" destOrd="0" presId="urn:microsoft.com/office/officeart/2005/8/layout/vList2"/>
    <dgm:cxn modelId="{73CA4EB3-6666-498F-9B5A-03306723D6DB}" type="presParOf" srcId="{47605E5D-CEB3-48E6-8770-A88EA7882071}" destId="{B5205E75-D0D4-446A-83F4-296AF50CB0A9}" srcOrd="2" destOrd="0" presId="urn:microsoft.com/office/officeart/2005/8/layout/vList2"/>
    <dgm:cxn modelId="{A06C71A3-C2B7-442D-9AED-6FA4EE969566}" type="presParOf" srcId="{47605E5D-CEB3-48E6-8770-A88EA7882071}" destId="{121D417E-7DCF-4394-884B-83DA3225041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B8C39B-32C3-4538-9DFE-CB2013FD44EA}" type="doc">
      <dgm:prSet loTypeId="urn:microsoft.com/office/officeart/2005/8/layout/vList2" loCatId="list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3ECF62E-AF4F-4F3E-94B8-21955511A601}">
      <dgm:prSet/>
      <dgm:spPr/>
      <dgm:t>
        <a:bodyPr/>
        <a:lstStyle/>
        <a:p>
          <a:r>
            <a:rPr lang="it-IT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rPr>
            <a:t>Features:</a:t>
          </a:r>
          <a:endParaRPr lang="en-US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gm:t>
    </dgm:pt>
    <dgm:pt modelId="{F2995F26-9E73-49F7-83AA-7A1A647B4704}" type="parTrans" cxnId="{B32B1E31-FEAF-4F7E-9DD9-DC1EAC106285}">
      <dgm:prSet/>
      <dgm:spPr/>
      <dgm:t>
        <a:bodyPr/>
        <a:lstStyle/>
        <a:p>
          <a:endParaRPr lang="en-US"/>
        </a:p>
      </dgm:t>
    </dgm:pt>
    <dgm:pt modelId="{E528A1E5-68F3-426A-AEB7-5539621A02FA}" type="sibTrans" cxnId="{B32B1E31-FEAF-4F7E-9DD9-DC1EAC106285}">
      <dgm:prSet/>
      <dgm:spPr/>
      <dgm:t>
        <a:bodyPr/>
        <a:lstStyle/>
        <a:p>
          <a:endParaRPr lang="en-US"/>
        </a:p>
      </dgm:t>
    </dgm:pt>
    <dgm:pt modelId="{2840D361-59C7-4E75-9856-ED22375BA5C2}">
      <dgm:prSet/>
      <dgm:spPr/>
      <dgm:t>
        <a:bodyPr/>
        <a:lstStyle/>
        <a:p>
          <a:r>
            <a:rPr lang="it-IT" dirty="0">
              <a:latin typeface="+mn-lt"/>
              <a:ea typeface="+mn-ea"/>
              <a:cs typeface="+mn-cs"/>
            </a:rPr>
            <a:t>Shorter genome (N bits &lt;&lt; 1000)</a:t>
          </a:r>
        </a:p>
      </dgm:t>
    </dgm:pt>
    <dgm:pt modelId="{D4963C40-3BCD-494D-80CC-D40A220559B4}" type="parTrans" cxnId="{B399548A-9C83-4B11-9FCC-46A2F9F642AB}">
      <dgm:prSet/>
      <dgm:spPr/>
      <dgm:t>
        <a:bodyPr/>
        <a:lstStyle/>
        <a:p>
          <a:endParaRPr lang="it-IT"/>
        </a:p>
      </dgm:t>
    </dgm:pt>
    <dgm:pt modelId="{A4F5B8B1-F576-4AD1-AD62-9604839E6546}" type="sibTrans" cxnId="{B399548A-9C83-4B11-9FCC-46A2F9F642AB}">
      <dgm:prSet/>
      <dgm:spPr/>
      <dgm:t>
        <a:bodyPr/>
        <a:lstStyle/>
        <a:p>
          <a:endParaRPr lang="it-IT"/>
        </a:p>
      </dgm:t>
    </dgm:pt>
    <dgm:pt modelId="{54D8DA6C-7AE7-453F-B0A0-858DAF24685B}">
      <dgm:prSet/>
      <dgm:spPr/>
      <dgm:t>
        <a:bodyPr/>
        <a:lstStyle/>
        <a:p>
          <a:r>
            <a:rPr lang="it-IT" dirty="0" err="1">
              <a:latin typeface="+mn-lt"/>
              <a:ea typeface="+mn-ea"/>
              <a:cs typeface="+mn-cs"/>
            </a:rPr>
            <a:t>Phenotype</a:t>
          </a:r>
          <a:r>
            <a:rPr lang="it-IT" dirty="0">
              <a:latin typeface="+mn-lt"/>
              <a:ea typeface="+mn-ea"/>
              <a:cs typeface="+mn-cs"/>
            </a:rPr>
            <a:t> </a:t>
          </a:r>
          <a:r>
            <a:rPr lang="it-IT" dirty="0" err="1">
              <a:latin typeface="+mn-lt"/>
              <a:ea typeface="+mn-ea"/>
              <a:cs typeface="+mn-cs"/>
            </a:rPr>
            <a:t>given</a:t>
          </a:r>
          <a:r>
            <a:rPr lang="it-IT" dirty="0">
              <a:latin typeface="+mn-lt"/>
              <a:ea typeface="+mn-ea"/>
              <a:cs typeface="+mn-cs"/>
            </a:rPr>
            <a:t> by </a:t>
          </a:r>
          <a:r>
            <a:rPr lang="it-IT" dirty="0" err="1">
              <a:latin typeface="+mn-lt"/>
              <a:ea typeface="+mn-ea"/>
              <a:cs typeface="+mn-cs"/>
            </a:rPr>
            <a:t>repetition</a:t>
          </a:r>
          <a:r>
            <a:rPr lang="it-IT" dirty="0">
              <a:latin typeface="+mn-lt"/>
              <a:ea typeface="+mn-ea"/>
              <a:cs typeface="+mn-cs"/>
            </a:rPr>
            <a:t> of the genome</a:t>
          </a:r>
          <a:endParaRPr lang="it-IT" dirty="0"/>
        </a:p>
      </dgm:t>
    </dgm:pt>
    <dgm:pt modelId="{332E8350-BB9D-4CE3-A233-268B3701374D}" type="parTrans" cxnId="{F74A063C-72E1-4028-B5B1-4E5D4FF3B1E1}">
      <dgm:prSet/>
      <dgm:spPr/>
      <dgm:t>
        <a:bodyPr/>
        <a:lstStyle/>
        <a:p>
          <a:endParaRPr lang="it-IT"/>
        </a:p>
      </dgm:t>
    </dgm:pt>
    <dgm:pt modelId="{8BCF156E-F160-4F2C-83EA-807E2FF4D40B}" type="sibTrans" cxnId="{F74A063C-72E1-4028-B5B1-4E5D4FF3B1E1}">
      <dgm:prSet/>
      <dgm:spPr/>
      <dgm:t>
        <a:bodyPr/>
        <a:lstStyle/>
        <a:p>
          <a:endParaRPr lang="it-IT"/>
        </a:p>
      </dgm:t>
    </dgm:pt>
    <dgm:pt modelId="{47605E5D-CEB3-48E6-8770-A88EA7882071}" type="pres">
      <dgm:prSet presAssocID="{54B8C39B-32C3-4538-9DFE-CB2013FD44EA}" presName="linear" presStyleCnt="0">
        <dgm:presLayoutVars>
          <dgm:animLvl val="lvl"/>
          <dgm:resizeHandles val="exact"/>
        </dgm:presLayoutVars>
      </dgm:prSet>
      <dgm:spPr/>
    </dgm:pt>
    <dgm:pt modelId="{7FAEEB3C-66BE-40EF-96F9-33A5BC237E5C}" type="pres">
      <dgm:prSet presAssocID="{C3ECF62E-AF4F-4F3E-94B8-21955511A60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6BBB84C-7121-4926-BB79-4748E6C664E1}" type="pres">
      <dgm:prSet presAssocID="{C3ECF62E-AF4F-4F3E-94B8-21955511A60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A1B6708-B470-4BA8-BCF2-5245E4433F9E}" type="presOf" srcId="{2840D361-59C7-4E75-9856-ED22375BA5C2}" destId="{46BBB84C-7121-4926-BB79-4748E6C664E1}" srcOrd="0" destOrd="0" presId="urn:microsoft.com/office/officeart/2005/8/layout/vList2"/>
    <dgm:cxn modelId="{B32B1E31-FEAF-4F7E-9DD9-DC1EAC106285}" srcId="{54B8C39B-32C3-4538-9DFE-CB2013FD44EA}" destId="{C3ECF62E-AF4F-4F3E-94B8-21955511A601}" srcOrd="0" destOrd="0" parTransId="{F2995F26-9E73-49F7-83AA-7A1A647B4704}" sibTransId="{E528A1E5-68F3-426A-AEB7-5539621A02FA}"/>
    <dgm:cxn modelId="{F74A063C-72E1-4028-B5B1-4E5D4FF3B1E1}" srcId="{C3ECF62E-AF4F-4F3E-94B8-21955511A601}" destId="{54D8DA6C-7AE7-453F-B0A0-858DAF24685B}" srcOrd="1" destOrd="0" parTransId="{332E8350-BB9D-4CE3-A233-268B3701374D}" sibTransId="{8BCF156E-F160-4F2C-83EA-807E2FF4D40B}"/>
    <dgm:cxn modelId="{459B0945-C77D-4D1A-8E4E-02BB7661AAF2}" type="presOf" srcId="{C3ECF62E-AF4F-4F3E-94B8-21955511A601}" destId="{7FAEEB3C-66BE-40EF-96F9-33A5BC237E5C}" srcOrd="0" destOrd="0" presId="urn:microsoft.com/office/officeart/2005/8/layout/vList2"/>
    <dgm:cxn modelId="{C2261468-1C72-45E8-BEDF-8FCFD2A5AF49}" type="presOf" srcId="{54D8DA6C-7AE7-453F-B0A0-858DAF24685B}" destId="{46BBB84C-7121-4926-BB79-4748E6C664E1}" srcOrd="0" destOrd="1" presId="urn:microsoft.com/office/officeart/2005/8/layout/vList2"/>
    <dgm:cxn modelId="{B399548A-9C83-4B11-9FCC-46A2F9F642AB}" srcId="{C3ECF62E-AF4F-4F3E-94B8-21955511A601}" destId="{2840D361-59C7-4E75-9856-ED22375BA5C2}" srcOrd="0" destOrd="0" parTransId="{D4963C40-3BCD-494D-80CC-D40A220559B4}" sibTransId="{A4F5B8B1-F576-4AD1-AD62-9604839E6546}"/>
    <dgm:cxn modelId="{55FB23AD-C8F2-4854-9C13-662C9CF09A6B}" type="presOf" srcId="{54B8C39B-32C3-4538-9DFE-CB2013FD44EA}" destId="{47605E5D-CEB3-48E6-8770-A88EA7882071}" srcOrd="0" destOrd="0" presId="urn:microsoft.com/office/officeart/2005/8/layout/vList2"/>
    <dgm:cxn modelId="{9D7C7989-96B5-4426-973B-9E8ADB546CAF}" type="presParOf" srcId="{47605E5D-CEB3-48E6-8770-A88EA7882071}" destId="{7FAEEB3C-66BE-40EF-96F9-33A5BC237E5C}" srcOrd="0" destOrd="0" presId="urn:microsoft.com/office/officeart/2005/8/layout/vList2"/>
    <dgm:cxn modelId="{C4B28BCA-3873-42C0-BF8B-39B61E6E02C0}" type="presParOf" srcId="{47605E5D-CEB3-48E6-8770-A88EA7882071}" destId="{46BBB84C-7121-4926-BB79-4748E6C664E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EB3C-66BE-40EF-96F9-33A5BC237E5C}">
      <dsp:nvSpPr>
        <dsp:cNvPr id="0" name=""/>
        <dsp:cNvSpPr/>
      </dsp:nvSpPr>
      <dsp:spPr>
        <a:xfrm>
          <a:off x="0" y="126311"/>
          <a:ext cx="654697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Advantages</a:t>
          </a:r>
          <a:r>
            <a:rPr lang="it-IT" sz="28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</a:rPr>
            <a:t>:</a:t>
          </a:r>
          <a:endParaRPr lang="en-US" sz="28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33583" y="159894"/>
        <a:ext cx="6479804" cy="620794"/>
      </dsp:txXfrm>
    </dsp:sp>
    <dsp:sp modelId="{46BBB84C-7121-4926-BB79-4748E6C664E1}">
      <dsp:nvSpPr>
        <dsp:cNvPr id="0" name=""/>
        <dsp:cNvSpPr/>
      </dsp:nvSpPr>
      <dsp:spPr>
        <a:xfrm>
          <a:off x="0" y="814271"/>
          <a:ext cx="6546970" cy="800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86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Easier to define and mutate / cross over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200" kern="1200" dirty="0"/>
            <a:t>More generic</a:t>
          </a:r>
          <a:endParaRPr lang="en-US" sz="2200" kern="1200" dirty="0"/>
        </a:p>
      </dsp:txBody>
      <dsp:txXfrm>
        <a:off x="0" y="814271"/>
        <a:ext cx="6546970" cy="800941"/>
      </dsp:txXfrm>
    </dsp:sp>
    <dsp:sp modelId="{D04CA8CE-38DD-4548-81C3-85013B94FD56}">
      <dsp:nvSpPr>
        <dsp:cNvPr id="0" name=""/>
        <dsp:cNvSpPr/>
      </dsp:nvSpPr>
      <dsp:spPr>
        <a:xfrm>
          <a:off x="0" y="1615213"/>
          <a:ext cx="654697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Disadvantages:</a:t>
          </a:r>
          <a:endParaRPr lang="en-US" sz="2800" kern="1200" dirty="0">
            <a:ln>
              <a:solidFill>
                <a:prstClr val="white"/>
              </a:solidFill>
            </a:ln>
            <a:solidFill>
              <a:prstClr val="white"/>
            </a:solidFill>
            <a:latin typeface="Source Sans Pro"/>
            <a:ea typeface="+mn-ea"/>
            <a:cs typeface="+mn-cs"/>
          </a:endParaRPr>
        </a:p>
      </dsp:txBody>
      <dsp:txXfrm>
        <a:off x="33583" y="1648796"/>
        <a:ext cx="6479804" cy="620794"/>
      </dsp:txXfrm>
    </dsp:sp>
    <dsp:sp modelId="{6D0CF1AA-FC0F-4FEB-BD3D-10BA9DAAD65D}">
      <dsp:nvSpPr>
        <dsp:cNvPr id="0" name=""/>
        <dsp:cNvSpPr/>
      </dsp:nvSpPr>
      <dsp:spPr>
        <a:xfrm>
          <a:off x="0" y="2303173"/>
          <a:ext cx="6546970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86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Higher chance of finding mesas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Difficult to optimize with “hard” fitness landscapes</a:t>
          </a:r>
        </a:p>
      </dsp:txBody>
      <dsp:txXfrm>
        <a:off x="0" y="2303173"/>
        <a:ext cx="6546970" cy="782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EB3C-66BE-40EF-96F9-33A5BC237E5C}">
      <dsp:nvSpPr>
        <dsp:cNvPr id="0" name=""/>
        <dsp:cNvSpPr/>
      </dsp:nvSpPr>
      <dsp:spPr>
        <a:xfrm>
          <a:off x="0" y="14924"/>
          <a:ext cx="6530962" cy="6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n>
                <a:solidFill>
                  <a:schemeClr val="bg1"/>
                </a:solidFill>
              </a:ln>
              <a:latin typeface="+mn-lt"/>
              <a:ea typeface="+mn-ea"/>
              <a:cs typeface="+mn-cs"/>
            </a:rPr>
            <a:t>Features:</a:t>
          </a:r>
          <a:endParaRPr lang="en-US" sz="2600" kern="1200" dirty="0">
            <a:ln>
              <a:solidFill>
                <a:schemeClr val="bg1"/>
              </a:solidFill>
            </a:ln>
          </a:endParaRPr>
        </a:p>
      </dsp:txBody>
      <dsp:txXfrm>
        <a:off x="31185" y="46109"/>
        <a:ext cx="6468592" cy="576450"/>
      </dsp:txXfrm>
    </dsp:sp>
    <dsp:sp modelId="{46BBB84C-7121-4926-BB79-4748E6C664E1}">
      <dsp:nvSpPr>
        <dsp:cNvPr id="0" name=""/>
        <dsp:cNvSpPr/>
      </dsp:nvSpPr>
      <dsp:spPr>
        <a:xfrm>
          <a:off x="0" y="653745"/>
          <a:ext cx="6530962" cy="7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35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Standard genome</a:t>
          </a:r>
          <a:endParaRPr lang="it-IT" sz="2000" kern="1200" dirty="0">
            <a:latin typeface="+mn-lt"/>
            <a:ea typeface="+mn-ea"/>
            <a:cs typeface="+mn-cs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/>
            <a:t>Phenotype</a:t>
          </a:r>
          <a:r>
            <a:rPr lang="it-IT" sz="2000" kern="1200" dirty="0"/>
            <a:t> and </a:t>
          </a:r>
          <a:r>
            <a:rPr lang="it-IT" sz="2000" kern="1200" dirty="0" err="1"/>
            <a:t>genotype</a:t>
          </a:r>
          <a:r>
            <a:rPr lang="it-IT" sz="2000" kern="1200" dirty="0"/>
            <a:t> match </a:t>
          </a:r>
        </a:p>
      </dsp:txBody>
      <dsp:txXfrm>
        <a:off x="0" y="653745"/>
        <a:ext cx="6530962" cy="7131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EB3C-66BE-40EF-96F9-33A5BC237E5C}">
      <dsp:nvSpPr>
        <dsp:cNvPr id="0" name=""/>
        <dsp:cNvSpPr/>
      </dsp:nvSpPr>
      <dsp:spPr>
        <a:xfrm>
          <a:off x="0" y="170450"/>
          <a:ext cx="643602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 err="1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Advantages</a:t>
          </a:r>
          <a:r>
            <a:rPr lang="it-IT" sz="2800" kern="12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:</a:t>
          </a:r>
          <a:endParaRPr lang="en-US" sz="2800" kern="1200" dirty="0">
            <a:ln>
              <a:solidFill>
                <a:prstClr val="white"/>
              </a:solidFill>
            </a:ln>
            <a:solidFill>
              <a:prstClr val="white"/>
            </a:solidFill>
            <a:latin typeface="Source Sans Pro"/>
            <a:ea typeface="+mn-ea"/>
            <a:cs typeface="+mn-cs"/>
          </a:endParaRPr>
        </a:p>
      </dsp:txBody>
      <dsp:txXfrm>
        <a:off x="33926" y="204376"/>
        <a:ext cx="6368175" cy="627128"/>
      </dsp:txXfrm>
    </dsp:sp>
    <dsp:sp modelId="{46BBB84C-7121-4926-BB79-4748E6C664E1}">
      <dsp:nvSpPr>
        <dsp:cNvPr id="0" name=""/>
        <dsp:cNvSpPr/>
      </dsp:nvSpPr>
      <dsp:spPr>
        <a:xfrm>
          <a:off x="0" y="865430"/>
          <a:ext cx="6436027" cy="740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Easier to optimize even in “hard” fitness landscapes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Less randomness in the phenotype</a:t>
          </a:r>
        </a:p>
      </dsp:txBody>
      <dsp:txXfrm>
        <a:off x="0" y="865430"/>
        <a:ext cx="6436027" cy="740542"/>
      </dsp:txXfrm>
    </dsp:sp>
    <dsp:sp modelId="{B5205E75-D0D4-446A-83F4-296AF50CB0A9}">
      <dsp:nvSpPr>
        <dsp:cNvPr id="0" name=""/>
        <dsp:cNvSpPr/>
      </dsp:nvSpPr>
      <dsp:spPr>
        <a:xfrm>
          <a:off x="0" y="1605972"/>
          <a:ext cx="6436027" cy="694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noProof="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Disadvantages</a:t>
          </a:r>
          <a:r>
            <a:rPr lang="it-IT" sz="2800" kern="1200" dirty="0">
              <a:ln>
                <a:solidFill>
                  <a:prstClr val="white"/>
                </a:solidFill>
              </a:ln>
              <a:solidFill>
                <a:prstClr val="white"/>
              </a:solidFill>
              <a:latin typeface="Source Sans Pro"/>
              <a:ea typeface="+mn-ea"/>
              <a:cs typeface="+mn-cs"/>
            </a:rPr>
            <a:t>:</a:t>
          </a:r>
          <a:endParaRPr lang="en-US" sz="2800" kern="1200" dirty="0">
            <a:ln>
              <a:solidFill>
                <a:prstClr val="white"/>
              </a:solidFill>
            </a:ln>
            <a:solidFill>
              <a:prstClr val="white"/>
            </a:solidFill>
            <a:latin typeface="Source Sans Pro"/>
            <a:ea typeface="+mn-ea"/>
            <a:cs typeface="+mn-cs"/>
          </a:endParaRPr>
        </a:p>
      </dsp:txBody>
      <dsp:txXfrm>
        <a:off x="33926" y="1639898"/>
        <a:ext cx="6368175" cy="627128"/>
      </dsp:txXfrm>
    </dsp:sp>
    <dsp:sp modelId="{121D417E-7DCF-4394-884B-83DA3225041D}">
      <dsp:nvSpPr>
        <dsp:cNvPr id="0" name=""/>
        <dsp:cNvSpPr/>
      </dsp:nvSpPr>
      <dsp:spPr>
        <a:xfrm>
          <a:off x="0" y="2300952"/>
          <a:ext cx="6436027" cy="740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4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Non-recurring problems cannot be solved well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Mutation and crossover more difficult to implement</a:t>
          </a:r>
        </a:p>
      </dsp:txBody>
      <dsp:txXfrm>
        <a:off x="0" y="2300952"/>
        <a:ext cx="6436027" cy="740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EEB3C-66BE-40EF-96F9-33A5BC237E5C}">
      <dsp:nvSpPr>
        <dsp:cNvPr id="0" name=""/>
        <dsp:cNvSpPr/>
      </dsp:nvSpPr>
      <dsp:spPr>
        <a:xfrm>
          <a:off x="0" y="12458"/>
          <a:ext cx="6436026" cy="6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rPr>
            <a:t>Features:</a:t>
          </a:r>
          <a:endParaRPr lang="en-US" sz="2600" kern="1200" dirty="0">
            <a:ln>
              <a:solidFill>
                <a:schemeClr val="bg1"/>
              </a:solidFill>
            </a:ln>
            <a:solidFill>
              <a:schemeClr val="bg1"/>
            </a:solidFill>
          </a:endParaRPr>
        </a:p>
      </dsp:txBody>
      <dsp:txXfrm>
        <a:off x="31185" y="43643"/>
        <a:ext cx="6373656" cy="576450"/>
      </dsp:txXfrm>
    </dsp:sp>
    <dsp:sp modelId="{46BBB84C-7121-4926-BB79-4748E6C664E1}">
      <dsp:nvSpPr>
        <dsp:cNvPr id="0" name=""/>
        <dsp:cNvSpPr/>
      </dsp:nvSpPr>
      <dsp:spPr>
        <a:xfrm>
          <a:off x="0" y="651278"/>
          <a:ext cx="6436026" cy="713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434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>
              <a:latin typeface="+mn-lt"/>
              <a:ea typeface="+mn-ea"/>
              <a:cs typeface="+mn-cs"/>
            </a:rPr>
            <a:t>Shorter genome (N bits &lt;&lt; 1000)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 err="1">
              <a:latin typeface="+mn-lt"/>
              <a:ea typeface="+mn-ea"/>
              <a:cs typeface="+mn-cs"/>
            </a:rPr>
            <a:t>Phenotype</a:t>
          </a:r>
          <a:r>
            <a:rPr lang="it-IT" sz="2000" kern="1200" dirty="0">
              <a:latin typeface="+mn-lt"/>
              <a:ea typeface="+mn-ea"/>
              <a:cs typeface="+mn-cs"/>
            </a:rPr>
            <a:t> </a:t>
          </a:r>
          <a:r>
            <a:rPr lang="it-IT" sz="2000" kern="1200" dirty="0" err="1">
              <a:latin typeface="+mn-lt"/>
              <a:ea typeface="+mn-ea"/>
              <a:cs typeface="+mn-cs"/>
            </a:rPr>
            <a:t>given</a:t>
          </a:r>
          <a:r>
            <a:rPr lang="it-IT" sz="2000" kern="1200" dirty="0">
              <a:latin typeface="+mn-lt"/>
              <a:ea typeface="+mn-ea"/>
              <a:cs typeface="+mn-cs"/>
            </a:rPr>
            <a:t> by </a:t>
          </a:r>
          <a:r>
            <a:rPr lang="it-IT" sz="2000" kern="1200" dirty="0" err="1">
              <a:latin typeface="+mn-lt"/>
              <a:ea typeface="+mn-ea"/>
              <a:cs typeface="+mn-cs"/>
            </a:rPr>
            <a:t>repetition</a:t>
          </a:r>
          <a:r>
            <a:rPr lang="it-IT" sz="2000" kern="1200" dirty="0">
              <a:latin typeface="+mn-lt"/>
              <a:ea typeface="+mn-ea"/>
              <a:cs typeface="+mn-cs"/>
            </a:rPr>
            <a:t> of the genome</a:t>
          </a:r>
          <a:endParaRPr lang="it-IT" sz="2000" kern="1200" dirty="0"/>
        </a:p>
      </dsp:txBody>
      <dsp:txXfrm>
        <a:off x="0" y="651278"/>
        <a:ext cx="6436026" cy="713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December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262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3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7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9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23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0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December 5,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61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December 5,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9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CC7AFE-1D18-A74D-A4C9-671A99710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99" y="1186839"/>
            <a:ext cx="5437187" cy="1346200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it-IT" sz="4800" dirty="0" err="1"/>
              <a:t>Optimize</a:t>
            </a:r>
            <a:r>
              <a:rPr lang="it-IT" sz="4800" dirty="0"/>
              <a:t> the genome</a:t>
            </a:r>
            <a:br>
              <a:rPr lang="it-IT" sz="4800" dirty="0"/>
            </a:br>
            <a:r>
              <a:rPr lang="it-IT" sz="4800" dirty="0" err="1"/>
              <a:t>Optimize</a:t>
            </a:r>
            <a:r>
              <a:rPr lang="it-IT" sz="4800" dirty="0"/>
              <a:t> the </a:t>
            </a:r>
            <a:r>
              <a:rPr lang="it-IT" sz="4800" dirty="0" err="1"/>
              <a:t>problem</a:t>
            </a:r>
            <a:endParaRPr lang="it-IT" sz="4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Esplosione di colori su sfondo bianco">
            <a:extLst>
              <a:ext uri="{FF2B5EF4-FFF2-40B4-BE49-F238E27FC236}">
                <a16:creationId xmlns:a16="http://schemas.microsoft.com/office/drawing/2014/main" id="{FAC30631-ECB4-D42B-DAB6-08681C9141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60" r="4578"/>
          <a:stretch/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B93943-994D-80B9-BBB8-7F8A77A7D317}"/>
              </a:ext>
            </a:extLst>
          </p:cNvPr>
          <p:cNvSpPr txBox="1"/>
          <p:nvPr/>
        </p:nvSpPr>
        <p:spPr>
          <a:xfrm>
            <a:off x="0" y="5903893"/>
            <a:ext cx="3399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Chiabodo Alessandro</a:t>
            </a:r>
          </a:p>
          <a:p>
            <a:pPr algn="ctr"/>
            <a:r>
              <a:rPr lang="it-IT" sz="28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S309234</a:t>
            </a:r>
          </a:p>
        </p:txBody>
      </p:sp>
    </p:spTree>
    <p:extLst>
      <p:ext uri="{BB962C8B-B14F-4D97-AF65-F5344CB8AC3E}">
        <p14:creationId xmlns:p14="http://schemas.microsoft.com/office/powerpoint/2010/main" val="360897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576980-2A44-3C02-7B16-CD5351A2BD26}"/>
              </a:ext>
            </a:extLst>
          </p:cNvPr>
          <p:cNvSpPr txBox="1"/>
          <p:nvPr/>
        </p:nvSpPr>
        <p:spPr>
          <a:xfrm>
            <a:off x="0" y="197209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Too </a:t>
            </a:r>
            <a:r>
              <a:rPr lang="it-IT" sz="2800" dirty="0" err="1"/>
              <a:t>difficult</a:t>
            </a:r>
            <a:r>
              <a:rPr lang="it-IT" sz="2800" dirty="0"/>
              <a:t> to </a:t>
            </a:r>
            <a:r>
              <a:rPr lang="it-IT" sz="2800" dirty="0" err="1"/>
              <a:t>optimize</a:t>
            </a:r>
            <a:r>
              <a:rPr lang="it-IT" sz="2800" dirty="0"/>
              <a:t> the training for «</a:t>
            </a:r>
            <a:r>
              <a:rPr lang="it-IT" sz="2800" dirty="0" err="1"/>
              <a:t>harder</a:t>
            </a:r>
            <a:r>
              <a:rPr lang="it-IT" sz="2800" dirty="0"/>
              <a:t>» </a:t>
            </a:r>
            <a:r>
              <a:rPr lang="it-IT" sz="2800" dirty="0" err="1"/>
              <a:t>instances</a:t>
            </a:r>
            <a:r>
              <a:rPr lang="it-IT" sz="2800" dirty="0"/>
              <a:t> of the </a:t>
            </a:r>
            <a:r>
              <a:rPr lang="it-IT" sz="2800" dirty="0" err="1"/>
              <a:t>problem</a:t>
            </a:r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C3262A2-3066-1C09-98B2-D70B4CDB737C}"/>
              </a:ext>
            </a:extLst>
          </p:cNvPr>
          <p:cNvSpPr txBox="1"/>
          <p:nvPr/>
        </p:nvSpPr>
        <p:spPr>
          <a:xfrm>
            <a:off x="-87046" y="345474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Too </a:t>
            </a:r>
            <a:r>
              <a:rPr lang="it-IT" sz="2800" dirty="0" err="1"/>
              <a:t>many</a:t>
            </a:r>
            <a:r>
              <a:rPr lang="it-IT" sz="2800" dirty="0"/>
              <a:t> calls to the fitness </a:t>
            </a:r>
            <a:r>
              <a:rPr lang="it-IT" sz="2800" dirty="0" err="1"/>
              <a:t>function</a:t>
            </a:r>
            <a:r>
              <a:rPr lang="it-IT" sz="2800" dirty="0"/>
              <a:t> </a:t>
            </a:r>
            <a:r>
              <a:rPr lang="it-IT" sz="2800" dirty="0" err="1"/>
              <a:t>even</a:t>
            </a:r>
            <a:r>
              <a:rPr lang="it-IT" sz="2800" dirty="0"/>
              <a:t> with </a:t>
            </a:r>
            <a:r>
              <a:rPr lang="it-IT" sz="2800" dirty="0" err="1"/>
              <a:t>easier</a:t>
            </a:r>
            <a:r>
              <a:rPr lang="it-IT" sz="2800" dirty="0"/>
              <a:t> </a:t>
            </a:r>
            <a:r>
              <a:rPr lang="it-IT" sz="2800" dirty="0" err="1"/>
              <a:t>problems</a:t>
            </a:r>
            <a:endParaRPr lang="it-IT" sz="2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F2F8E0-391E-9ED1-0BC4-CF6E13014409}"/>
              </a:ext>
            </a:extLst>
          </p:cNvPr>
          <p:cNvSpPr txBox="1"/>
          <p:nvPr/>
        </p:nvSpPr>
        <p:spPr>
          <a:xfrm>
            <a:off x="6406400" y="1972095"/>
            <a:ext cx="5556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Trial and </a:t>
            </a:r>
            <a:r>
              <a:rPr lang="it-IT" sz="2800" dirty="0" err="1"/>
              <a:t>error</a:t>
            </a:r>
            <a:r>
              <a:rPr lang="it-IT" sz="2800" dirty="0"/>
              <a:t> </a:t>
            </a:r>
            <a:r>
              <a:rPr lang="it-IT" sz="2800" dirty="0" err="1"/>
              <a:t>starting</a:t>
            </a:r>
            <a:r>
              <a:rPr lang="it-IT" sz="2800" dirty="0"/>
              <a:t> from some «sub-</a:t>
            </a:r>
            <a:r>
              <a:rPr lang="it-IT" sz="2800" dirty="0" err="1"/>
              <a:t>optimal</a:t>
            </a:r>
            <a:r>
              <a:rPr lang="it-IT" sz="2800" dirty="0"/>
              <a:t>» </a:t>
            </a:r>
            <a:r>
              <a:rPr lang="it-IT" sz="2800" dirty="0" err="1"/>
              <a:t>solution</a:t>
            </a:r>
            <a:endParaRPr lang="it-IT" sz="28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86AE614-504A-EC66-5124-85DB338FADB2}"/>
              </a:ext>
            </a:extLst>
          </p:cNvPr>
          <p:cNvSpPr txBox="1"/>
          <p:nvPr/>
        </p:nvSpPr>
        <p:spPr>
          <a:xfrm>
            <a:off x="6406400" y="3377058"/>
            <a:ext cx="5756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Adding</a:t>
            </a:r>
            <a:r>
              <a:rPr lang="it-IT" sz="2800" dirty="0"/>
              <a:t> more </a:t>
            </a:r>
            <a:r>
              <a:rPr lang="it-IT" sz="2800" dirty="0" err="1"/>
              <a:t>parameters</a:t>
            </a:r>
            <a:r>
              <a:rPr lang="it-IT" sz="2800" dirty="0"/>
              <a:t> to the </a:t>
            </a:r>
            <a:r>
              <a:rPr lang="it-IT" sz="2800" dirty="0" err="1"/>
              <a:t>individual’s</a:t>
            </a:r>
            <a:r>
              <a:rPr lang="it-IT" sz="2800" dirty="0"/>
              <a:t> genome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431FE7CB-665A-6046-D1D4-8E6E15907078}"/>
              </a:ext>
            </a:extLst>
          </p:cNvPr>
          <p:cNvGrpSpPr/>
          <p:nvPr/>
        </p:nvGrpSpPr>
        <p:grpSpPr>
          <a:xfrm>
            <a:off x="57796" y="534270"/>
            <a:ext cx="6009096" cy="925414"/>
            <a:chOff x="0" y="14924"/>
            <a:chExt cx="6530962" cy="638820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5306C1C-53A0-7C99-DBCD-08A50CFFDA98}"/>
                </a:ext>
              </a:extLst>
            </p:cNvPr>
            <p:cNvSpPr/>
            <p:nvPr/>
          </p:nvSpPr>
          <p:spPr>
            <a:xfrm>
              <a:off x="0" y="14924"/>
              <a:ext cx="6530962" cy="638820"/>
            </a:xfrm>
            <a:prstGeom prst="roundRect">
              <a:avLst/>
            </a:pr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A942A26-9AED-A37F-119C-91D301D8E73F}"/>
                </a:ext>
              </a:extLst>
            </p:cNvPr>
            <p:cNvSpPr txBox="1"/>
            <p:nvPr/>
          </p:nvSpPr>
          <p:spPr>
            <a:xfrm>
              <a:off x="31185" y="46109"/>
              <a:ext cx="6468592" cy="576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800" dirty="0" err="1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Why</a:t>
              </a:r>
              <a:r>
                <a:rPr lang="it-IT" sz="48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?</a:t>
              </a:r>
              <a:endPara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F81EFAF-28D9-F19D-0D16-0628D463E65E}"/>
              </a:ext>
            </a:extLst>
          </p:cNvPr>
          <p:cNvGrpSpPr/>
          <p:nvPr/>
        </p:nvGrpSpPr>
        <p:grpSpPr>
          <a:xfrm>
            <a:off x="6154218" y="534270"/>
            <a:ext cx="5951431" cy="925414"/>
            <a:chOff x="0" y="14924"/>
            <a:chExt cx="6530962" cy="638820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4422AAB1-B067-BFDF-D80C-02BCE51F8B33}"/>
                </a:ext>
              </a:extLst>
            </p:cNvPr>
            <p:cNvSpPr/>
            <p:nvPr/>
          </p:nvSpPr>
          <p:spPr>
            <a:xfrm>
              <a:off x="0" y="14924"/>
              <a:ext cx="6530962" cy="638820"/>
            </a:xfrm>
            <a:prstGeom prst="roundRect">
              <a:avLst/>
            </a:prstGeom>
          </p:spPr>
          <p:style>
            <a:lnRef idx="3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72B4835-6FD1-436B-62EA-6B650C1142BD}"/>
                </a:ext>
              </a:extLst>
            </p:cNvPr>
            <p:cNvSpPr txBox="1"/>
            <p:nvPr/>
          </p:nvSpPr>
          <p:spPr>
            <a:xfrm>
              <a:off x="31185" y="46109"/>
              <a:ext cx="6468592" cy="576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4800" dirty="0">
                  <a:solidFill>
                    <a:schemeClr val="bg1"/>
                  </a:solidFill>
                  <a:latin typeface="+mj-lt"/>
                  <a:ea typeface="+mj-ea"/>
                  <a:cs typeface="+mj-cs"/>
                </a:rPr>
                <a:t>How?</a:t>
              </a:r>
              <a:endPara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endParaRPr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162759-5D28-0451-8892-3E26EC54B61A}"/>
              </a:ext>
            </a:extLst>
          </p:cNvPr>
          <p:cNvSpPr txBox="1"/>
          <p:nvPr/>
        </p:nvSpPr>
        <p:spPr>
          <a:xfrm>
            <a:off x="-29108" y="4937395"/>
            <a:ext cx="6096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The standard genome </a:t>
            </a:r>
            <a:r>
              <a:rPr lang="it-IT" sz="2800" dirty="0" err="1"/>
              <a:t>was</a:t>
            </a:r>
            <a:r>
              <a:rPr lang="it-IT" sz="2800" dirty="0"/>
              <a:t> hard to </a:t>
            </a:r>
            <a:r>
              <a:rPr lang="it-IT" sz="2800" dirty="0" err="1"/>
              <a:t>optimize</a:t>
            </a:r>
            <a:r>
              <a:rPr lang="it-IT" sz="2800" dirty="0"/>
              <a:t> following only the fitness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65CA14F-D61A-59FB-AB70-69236059BB7E}"/>
              </a:ext>
            </a:extLst>
          </p:cNvPr>
          <p:cNvSpPr txBox="1"/>
          <p:nvPr/>
        </p:nvSpPr>
        <p:spPr>
          <a:xfrm>
            <a:off x="6406400" y="4839747"/>
            <a:ext cx="5756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 err="1"/>
              <a:t>Let</a:t>
            </a:r>
            <a:r>
              <a:rPr lang="it-IT" sz="3200" dirty="0"/>
              <a:t> the </a:t>
            </a:r>
            <a:r>
              <a:rPr lang="it-IT" sz="3200" dirty="0" err="1"/>
              <a:t>population</a:t>
            </a:r>
            <a:r>
              <a:rPr lang="it-IT" sz="3200" dirty="0"/>
              <a:t> </a:t>
            </a:r>
            <a:r>
              <a:rPr lang="it-IT" sz="3200" dirty="0" err="1"/>
              <a:t>find</a:t>
            </a:r>
            <a:r>
              <a:rPr lang="it-IT" sz="3200" dirty="0"/>
              <a:t> the </a:t>
            </a:r>
            <a:r>
              <a:rPr lang="it-IT" sz="3200" dirty="0" err="1"/>
              <a:t>optimal</a:t>
            </a:r>
            <a:r>
              <a:rPr lang="it-IT" sz="3200" dirty="0"/>
              <a:t> </a:t>
            </a:r>
            <a:r>
              <a:rPr lang="it-IT" sz="3200" dirty="0" err="1"/>
              <a:t>genotype</a:t>
            </a:r>
            <a:r>
              <a:rPr lang="it-IT" sz="3200" dirty="0"/>
              <a:t> </a:t>
            </a:r>
            <a:r>
              <a:rPr lang="it-IT" sz="3200" dirty="0" err="1"/>
              <a:t>lenght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44556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422BB1-D5B8-C1B2-8F7D-779D6D4B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237" y="981511"/>
            <a:ext cx="3565524" cy="156561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dirty="0"/>
              <a:t>Black Box Training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1AEB103-6732-F1CB-D22B-DECFC15F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9" y="1746313"/>
            <a:ext cx="3893611" cy="2978612"/>
          </a:xfrm>
          <a:custGeom>
            <a:avLst/>
            <a:gdLst/>
            <a:ahLst/>
            <a:cxnLst/>
            <a:rect l="l" t="t" r="r" b="b"/>
            <a:pathLst>
              <a:path w="3379569" h="5759450">
                <a:moveTo>
                  <a:pt x="0" y="0"/>
                </a:moveTo>
                <a:lnTo>
                  <a:pt x="3379569" y="0"/>
                </a:lnTo>
                <a:lnTo>
                  <a:pt x="3379569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575FE1-4D4F-A277-2628-19FACDA9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236" y="2677306"/>
            <a:ext cx="3565525" cy="2215190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Same</a:t>
            </a:r>
            <a:r>
              <a:rPr lang="en-US" sz="16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training technique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Same fitness function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Comparison over fitness and generations (max 300)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1618BB-E43F-808F-9D86-13E29905BB54}"/>
              </a:ext>
            </a:extLst>
          </p:cNvPr>
          <p:cNvSpPr txBox="1"/>
          <p:nvPr/>
        </p:nvSpPr>
        <p:spPr>
          <a:xfrm>
            <a:off x="355659" y="4892496"/>
            <a:ext cx="3573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400 Pattern-based Agents</a:t>
            </a:r>
          </a:p>
          <a:p>
            <a:r>
              <a:rPr lang="it-IT" sz="2400" dirty="0"/>
              <a:t>2100 fitness calls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51AB9D6-EABC-55C9-BF84-047462B0C599}"/>
              </a:ext>
            </a:extLst>
          </p:cNvPr>
          <p:cNvSpPr txBox="1"/>
          <p:nvPr/>
        </p:nvSpPr>
        <p:spPr>
          <a:xfrm>
            <a:off x="4348065" y="4892496"/>
            <a:ext cx="3495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1200 Agents</a:t>
            </a:r>
          </a:p>
          <a:p>
            <a:r>
              <a:rPr lang="it-IT" sz="2400" dirty="0"/>
              <a:t>300K fitness calls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0C2CE14-50A7-981F-F8B6-8629CC6BB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388" y="1747932"/>
            <a:ext cx="3893611" cy="2975374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092A8E0-706F-7CEE-A78A-B4A8166DF4AA}"/>
              </a:ext>
            </a:extLst>
          </p:cNvPr>
          <p:cNvSpPr txBox="1"/>
          <p:nvPr/>
        </p:nvSpPr>
        <p:spPr>
          <a:xfrm>
            <a:off x="355659" y="5894302"/>
            <a:ext cx="357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Ends</a:t>
            </a:r>
            <a:r>
              <a:rPr lang="it-IT" sz="2400" dirty="0"/>
              <a:t> after 24 generations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9E9183A-EACA-5A25-C5A6-43F1F14F8C02}"/>
              </a:ext>
            </a:extLst>
          </p:cNvPr>
          <p:cNvSpPr txBox="1"/>
          <p:nvPr/>
        </p:nvSpPr>
        <p:spPr>
          <a:xfrm>
            <a:off x="4284941" y="5894301"/>
            <a:ext cx="397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Stopped</a:t>
            </a:r>
            <a:r>
              <a:rPr lang="it-IT" sz="2400" dirty="0"/>
              <a:t> after 300 generation</a:t>
            </a:r>
          </a:p>
        </p:txBody>
      </p:sp>
    </p:spTree>
    <p:extLst>
      <p:ext uri="{BB962C8B-B14F-4D97-AF65-F5344CB8AC3E}">
        <p14:creationId xmlns:p14="http://schemas.microsoft.com/office/powerpoint/2010/main" val="2398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BE5B29-F2E0-E2CC-7D9B-36736CD1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Standard Genome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asellaDiTesto 7">
            <a:extLst>
              <a:ext uri="{FF2B5EF4-FFF2-40B4-BE49-F238E27FC236}">
                <a16:creationId xmlns:a16="http://schemas.microsoft.com/office/drawing/2014/main" id="{AA03C24F-DB6B-A656-287D-F758976BE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51149"/>
              </p:ext>
            </p:extLst>
          </p:nvPr>
        </p:nvGraphicFramePr>
        <p:xfrm>
          <a:off x="5243120" y="1941719"/>
          <a:ext cx="6546970" cy="3211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asellaDiTesto 7">
            <a:extLst>
              <a:ext uri="{FF2B5EF4-FFF2-40B4-BE49-F238E27FC236}">
                <a16:creationId xmlns:a16="http://schemas.microsoft.com/office/drawing/2014/main" id="{E4B533CC-106A-D1F0-13AD-811C385F7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788914"/>
              </p:ext>
            </p:extLst>
          </p:nvPr>
        </p:nvGraphicFramePr>
        <p:xfrm>
          <a:off x="5195238" y="611077"/>
          <a:ext cx="6530962" cy="1381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8" name="Immagine 7">
            <a:extLst>
              <a:ext uri="{FF2B5EF4-FFF2-40B4-BE49-F238E27FC236}">
                <a16:creationId xmlns:a16="http://schemas.microsoft.com/office/drawing/2014/main" id="{EB16E7EE-0C6F-9A9B-406A-D56A49D123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864" y="5773728"/>
            <a:ext cx="11175336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2369A-4F65-FE8F-AB60-112DE71F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02020"/>
          </a:xfrm>
        </p:spPr>
        <p:txBody>
          <a:bodyPr/>
          <a:lstStyle/>
          <a:p>
            <a:pPr algn="ctr"/>
            <a:r>
              <a:rPr lang="it-IT" dirty="0"/>
              <a:t>Some Code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0D1735-7E2F-434B-DC5F-2323854D041B}"/>
              </a:ext>
            </a:extLst>
          </p:cNvPr>
          <p:cNvSpPr txBox="1"/>
          <p:nvPr/>
        </p:nvSpPr>
        <p:spPr>
          <a:xfrm>
            <a:off x="603150" y="1589618"/>
            <a:ext cx="9086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self.genome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06365C0-A698-3AF3-95C9-73E04046B511}"/>
              </a:ext>
            </a:extLst>
          </p:cNvPr>
          <p:cNvSpPr txBox="1"/>
          <p:nvPr/>
        </p:nvSpPr>
        <p:spPr>
          <a:xfrm>
            <a:off x="603150" y="2828835"/>
            <a:ext cx="109857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mutation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mutation_rate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mask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mutation_rate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r>
              <a:rPr lang="it-IT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mask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it-IT" dirty="0"/>
              <a:t>	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endParaRPr lang="it-I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FC2C61-1569-D662-3AB2-F75E181BA2A0}"/>
              </a:ext>
            </a:extLst>
          </p:cNvPr>
          <p:cNvSpPr txBox="1"/>
          <p:nvPr/>
        </p:nvSpPr>
        <p:spPr>
          <a:xfrm>
            <a:off x="662730" y="4429387"/>
            <a:ext cx="72763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one_cut_crossover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it-IT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:]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endParaRPr lang="it-I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81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BE5B29-F2E0-E2CC-7D9B-36736CD1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613" y="549275"/>
            <a:ext cx="3565525" cy="5759450"/>
          </a:xfrm>
        </p:spPr>
        <p:txBody>
          <a:bodyPr wrap="square" anchor="ctr">
            <a:normAutofit/>
          </a:bodyPr>
          <a:lstStyle/>
          <a:p>
            <a:r>
              <a:rPr lang="it-IT" dirty="0"/>
              <a:t>Pattern-</a:t>
            </a:r>
            <a:r>
              <a:rPr lang="en-US" dirty="0"/>
              <a:t>based</a:t>
            </a:r>
            <a:br>
              <a:rPr lang="it-IT" dirty="0"/>
            </a:br>
            <a:r>
              <a:rPr lang="it-IT" dirty="0"/>
              <a:t>Genome</a:t>
            </a:r>
          </a:p>
        </p:txBody>
      </p:sp>
      <p:sp>
        <p:nvSpPr>
          <p:cNvPr id="20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asellaDiTesto 7">
            <a:extLst>
              <a:ext uri="{FF2B5EF4-FFF2-40B4-BE49-F238E27FC236}">
                <a16:creationId xmlns:a16="http://schemas.microsoft.com/office/drawing/2014/main" id="{3029241F-70C6-1A2A-D34C-48F52B4D49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1227297"/>
              </p:ext>
            </p:extLst>
          </p:nvPr>
        </p:nvGraphicFramePr>
        <p:xfrm>
          <a:off x="585557" y="1994482"/>
          <a:ext cx="6436027" cy="3211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asellaDiTesto 7">
            <a:extLst>
              <a:ext uri="{FF2B5EF4-FFF2-40B4-BE49-F238E27FC236}">
                <a16:creationId xmlns:a16="http://schemas.microsoft.com/office/drawing/2014/main" id="{154772F5-1F76-DF7E-D774-6A02DC57D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123505"/>
              </p:ext>
            </p:extLst>
          </p:nvPr>
        </p:nvGraphicFramePr>
        <p:xfrm>
          <a:off x="585557" y="617630"/>
          <a:ext cx="6436026" cy="1376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Immagine 8">
            <a:extLst>
              <a:ext uri="{FF2B5EF4-FFF2-40B4-BE49-F238E27FC236}">
                <a16:creationId xmlns:a16="http://schemas.microsoft.com/office/drawing/2014/main" id="{B52A0270-1CD3-2DC4-A589-683C658AA9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27487" y="5138072"/>
            <a:ext cx="2427230" cy="34006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A9BDF0B-1739-4BD6-1674-A372A27CAB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5557" y="5857014"/>
            <a:ext cx="11055581" cy="726265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393AF38-E7D4-F560-D5EE-AA2CB9793B1C}"/>
              </a:ext>
            </a:extLst>
          </p:cNvPr>
          <p:cNvSpPr txBox="1"/>
          <p:nvPr/>
        </p:nvSpPr>
        <p:spPr>
          <a:xfrm>
            <a:off x="3780624" y="5067614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Pattern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72B8450-8FB0-9F54-09B3-53842A59CAC5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4931901" y="5298447"/>
            <a:ext cx="1495586" cy="9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sione 29">
            <a:extLst>
              <a:ext uri="{FF2B5EF4-FFF2-40B4-BE49-F238E27FC236}">
                <a16:creationId xmlns:a16="http://schemas.microsoft.com/office/drawing/2014/main" id="{6E9775D2-8B1A-472A-D31F-401557107A32}"/>
              </a:ext>
            </a:extLst>
          </p:cNvPr>
          <p:cNvSpPr/>
          <p:nvPr/>
        </p:nvSpPr>
        <p:spPr>
          <a:xfrm>
            <a:off x="6427487" y="5526375"/>
            <a:ext cx="2427230" cy="564303"/>
          </a:xfrm>
          <a:prstGeom prst="flowChartMerg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442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905CCE69-E2A6-2B16-87E6-833161D35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297606"/>
            <a:ext cx="11091600" cy="902020"/>
          </a:xfrm>
        </p:spPr>
        <p:txBody>
          <a:bodyPr/>
          <a:lstStyle/>
          <a:p>
            <a:pPr algn="ctr"/>
            <a:r>
              <a:rPr lang="it-IT" dirty="0"/>
              <a:t>Some Code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F943CC-C7DF-8D8B-C10F-2CD1E88FA26B}"/>
              </a:ext>
            </a:extLst>
          </p:cNvPr>
          <p:cNvSpPr txBox="1"/>
          <p:nvPr/>
        </p:nvSpPr>
        <p:spPr>
          <a:xfrm>
            <a:off x="550200" y="926161"/>
            <a:ext cx="11091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set_genome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genome_size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genome_size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uniform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chain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from_iterable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it-IT" dirty="0">
                <a:solidFill>
                  <a:srgbClr val="CCCCCC"/>
                </a:solidFill>
                <a:latin typeface="Consolas" panose="020B0609020204030204" pitchFamily="49" charset="0"/>
              </a:rPr>
              <a:t>	    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genome_size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)])) 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genome_size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193D4C8-4A93-641D-4C54-286F8DF2ACF6}"/>
              </a:ext>
            </a:extLst>
          </p:cNvPr>
          <p:cNvSpPr txBox="1"/>
          <p:nvPr/>
        </p:nvSpPr>
        <p:spPr>
          <a:xfrm>
            <a:off x="550200" y="2680487"/>
            <a:ext cx="76562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mutation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mutation_rate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mutation_rate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it-I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pattern_size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adding</a:t>
            </a:r>
            <a:endParaRPr lang="it-I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</a:t>
            </a:r>
            <a:b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mutation_rate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it-IT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endParaRPr lang="it-IT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it-IT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it-IT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generate_genome</a:t>
            </a:r>
            <a:r>
              <a:rPr lang="it-IT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864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42349AD-12B5-5B70-BFA0-476A6D05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/>
              <a:t>Further improvements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4EC8639-525F-A012-F77D-D9A6889A1EC3}"/>
              </a:ext>
            </a:extLst>
          </p:cNvPr>
          <p:cNvSpPr txBox="1"/>
          <p:nvPr/>
        </p:nvSpPr>
        <p:spPr>
          <a:xfrm>
            <a:off x="230939" y="3096405"/>
            <a:ext cx="7789573" cy="1997855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Adds agents with bigger patterns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Mutate into “standard” genome after N static generations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Mix both agents in the population</a:t>
            </a:r>
          </a:p>
        </p:txBody>
      </p:sp>
      <p:pic>
        <p:nvPicPr>
          <p:cNvPr id="8" name="Graphic 7" descr="Lampadina">
            <a:extLst>
              <a:ext uri="{FF2B5EF4-FFF2-40B4-BE49-F238E27FC236}">
                <a16:creationId xmlns:a16="http://schemas.microsoft.com/office/drawing/2014/main" id="{2C90A6A4-7439-934E-7AA5-7CE7817CA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87646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E5356C6-4424-EC90-0820-F7ADCBB7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 for the attention!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DF5396-5D23-75BE-7D89-2BAA6DA5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118043"/>
            <a:ext cx="7041428" cy="928825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For full-code about Pattern-Based Agents https://github.com/AChiabodo/compIntelligence</a:t>
            </a:r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8709A391-05BA-5894-A3DE-170E5E44E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72" r="6428"/>
          <a:stretch/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6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e951d-5d3c-4fa8-b599-09e56eafdf9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52B3E995A70A4C87BC8713F5F49F2C" ma:contentTypeVersion="4" ma:contentTypeDescription="Create a new document." ma:contentTypeScope="" ma:versionID="b4ea0046158960f0f7b1483e071b349d">
  <xsd:schema xmlns:xsd="http://www.w3.org/2001/XMLSchema" xmlns:xs="http://www.w3.org/2001/XMLSchema" xmlns:p="http://schemas.microsoft.com/office/2006/metadata/properties" xmlns:ns3="707e951d-5d3c-4fa8-b599-09e56eafdf98" targetNamespace="http://schemas.microsoft.com/office/2006/metadata/properties" ma:root="true" ma:fieldsID="288d2c5d721c4b373ba88dec3eb3ce82" ns3:_="">
    <xsd:import namespace="707e951d-5d3c-4fa8-b599-09e56eafdf9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e951d-5d3c-4fa8-b599-09e56eafdf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B088BA-3D5F-46DB-8B40-B74C31CD1617}">
  <ds:schemaRefs>
    <ds:schemaRef ds:uri="http://purl.org/dc/dcmitype/"/>
    <ds:schemaRef ds:uri="707e951d-5d3c-4fa8-b599-09e56eafdf9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D70CE4-1BAA-4971-A1DC-87CCFDB9FB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5E49C1-5043-4D34-9FA9-F4803F09BD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e951d-5d3c-4fa8-b599-09e56eafdf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670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Consolas</vt:lpstr>
      <vt:lpstr>Sitka Heading</vt:lpstr>
      <vt:lpstr>Source Sans Pro</vt:lpstr>
      <vt:lpstr>3DFloatVTI</vt:lpstr>
      <vt:lpstr>Optimize the genome Optimize the problem</vt:lpstr>
      <vt:lpstr>Presentazione standard di PowerPoint</vt:lpstr>
      <vt:lpstr>Black Box Training</vt:lpstr>
      <vt:lpstr>Standard Genome</vt:lpstr>
      <vt:lpstr>Some Code</vt:lpstr>
      <vt:lpstr>Pattern-based Genome</vt:lpstr>
      <vt:lpstr>Some Code</vt:lpstr>
      <vt:lpstr>Further improvements</vt:lpstr>
      <vt:lpstr>Thanks for the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 the genome optimize the problem</dc:title>
  <dc:creator>Chiabodo  Alessandro</dc:creator>
  <cp:lastModifiedBy>Chiabodo  Alessandro</cp:lastModifiedBy>
  <cp:revision>7</cp:revision>
  <dcterms:created xsi:type="dcterms:W3CDTF">2023-12-04T12:13:02Z</dcterms:created>
  <dcterms:modified xsi:type="dcterms:W3CDTF">2023-12-05T11:57:41Z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0x010100AD52B3E995A70A4C87BC8713F5F49F2C</vt:lpwstr>
  </property>
</Properties>
</file>