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4" r:id="rId6"/>
    <p:sldId id="266" r:id="rId7"/>
    <p:sldId id="267" r:id="rId8"/>
    <p:sldId id="268" r:id="rId9"/>
    <p:sldId id="262" r:id="rId10"/>
    <p:sldId id="269" r:id="rId11"/>
    <p:sldId id="270" r:id="rId12"/>
    <p:sldId id="271" r:id="rId13"/>
    <p:sldId id="272" r:id="rId14"/>
    <p:sldId id="273" r:id="rId15"/>
    <p:sldId id="282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3" r:id="rId25"/>
    <p:sldId id="284" r:id="rId26"/>
    <p:sldId id="285" r:id="rId27"/>
    <p:sldId id="286" r:id="rId28"/>
    <p:sldId id="265" r:id="rId29"/>
    <p:sldId id="287" r:id="rId30"/>
    <p:sldId id="263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EBA6-EAE0-4846-BC01-4146D1F7B0FF}" type="datetimeFigureOut">
              <a:rPr lang="it-IT" smtClean="0"/>
              <a:t>29/06/2016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84D79-48F1-4B28-B5C8-773EB430D9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41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00AF8-B9D1-4F40-9764-E29F941696F1}" type="datetimeFigureOut">
              <a:rPr lang="it-IT" smtClean="0"/>
              <a:t>29/06/2016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93BA2-FE06-4904-AA83-3AB18951A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465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19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30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7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3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27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90FC-0CD6-47BC-BA8C-CD42195E402A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70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BAC2-BF9E-4B95-88C9-3AFCE384C5CA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5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5427-E067-45E8-8F58-5265C523B4E4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2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3410-1BD3-4D5A-BA98-B678D109659F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F20F-D4A6-46D1-94B3-CF976C5B4D2D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8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9DA8-1746-45F4-8A6C-2ECC2CD26489}" type="datetime1">
              <a:rPr lang="it-IT" smtClean="0"/>
              <a:t>29/06/2016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91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B918-21DF-468F-B076-3548DADED0A2}" type="datetime1">
              <a:rPr lang="it-IT" smtClean="0"/>
              <a:t>29/06/2016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4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D8A-0943-429E-BE09-FE5129D0EE89}" type="datetime1">
              <a:rPr lang="it-IT" smtClean="0"/>
              <a:t>29/06/2016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2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DF5-C4AD-4C25-955B-AA669A4D9D34}" type="datetime1">
              <a:rPr lang="it-IT" smtClean="0"/>
              <a:t>29/06/2016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94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CD01-2AF1-417F-B27E-95CFF5AA1433}" type="datetime1">
              <a:rPr lang="it-IT" smtClean="0"/>
              <a:t>29/06/2016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238-25CE-464C-AA47-1DD601537FA2}" type="datetime1">
              <a:rPr lang="it-IT" smtClean="0"/>
              <a:t>29/06/2016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27A6-4CCE-48FF-A420-F836DC43D994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9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CSV%20definitivi/Prodotto2+GPS.xls" TargetMode="External"/><Relationship Id="rId2" Type="http://schemas.openxmlformats.org/officeDocument/2006/relationships/hyperlink" Target="CSV%20definitivi/Prodotto1+GPS.x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882541" y="373133"/>
            <a:ext cx="8716771" cy="1623091"/>
            <a:chOff x="0" y="-1"/>
            <a:chExt cx="7315200" cy="1216153"/>
          </a:xfrm>
        </p:grpSpPr>
        <p:sp>
          <p:nvSpPr>
            <p:cNvPr id="6" name="Rettangolo 51"/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</p:grpSp>
      <p:pic>
        <p:nvPicPr>
          <p:cNvPr id="5" name="Immagin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47" y="500768"/>
            <a:ext cx="4839278" cy="201729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039415" y="2781837"/>
            <a:ext cx="5937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BIP PREDICTION</a:t>
            </a:r>
          </a:p>
          <a:p>
            <a:pPr algn="ctr"/>
            <a:r>
              <a:rPr lang="it-IT" sz="3200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DATA MINING PROJECT</a:t>
            </a:r>
            <a:endParaRPr lang="it-IT" sz="3200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9" name="Casella di testo 152"/>
          <p:cNvSpPr txBox="1"/>
          <p:nvPr/>
        </p:nvSpPr>
        <p:spPr>
          <a:xfrm>
            <a:off x="4158861" y="4307553"/>
            <a:ext cx="7020000" cy="22726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00200" tIns="0" rIns="6858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Alessandro Baldassari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841561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Alberto </a:t>
            </a:r>
            <a:r>
              <a:rPr lang="it-IT" sz="1400" dirty="0" err="1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Bendin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841734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Paolo Cappello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841469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Alessandro Chiolini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864446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 err="1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Lucija</a:t>
            </a: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Megla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859315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8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After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setting</a:t>
            </a:r>
            <a:r>
              <a:rPr lang="it-IT" dirty="0" smtClean="0">
                <a:latin typeface="Graphik Regular" panose="020B0503030202060203" pitchFamily="34" charset="0"/>
              </a:rPr>
              <a:t> up a </a:t>
            </a:r>
            <a:r>
              <a:rPr lang="it-IT" dirty="0" err="1" smtClean="0">
                <a:latin typeface="Graphik Regular" panose="020B0503030202060203" pitchFamily="34" charset="0"/>
              </a:rPr>
              <a:t>regression</a:t>
            </a:r>
            <a:r>
              <a:rPr lang="it-IT" dirty="0" smtClean="0">
                <a:latin typeface="Graphik Regular" panose="020B0503030202060203" pitchFamily="34" charset="0"/>
              </a:rPr>
              <a:t> with </a:t>
            </a:r>
            <a:r>
              <a:rPr lang="it-IT" dirty="0" err="1" smtClean="0">
                <a:latin typeface="Graphik Regular" panose="020B0503030202060203" pitchFamily="34" charset="0"/>
              </a:rPr>
              <a:t>different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learners</a:t>
            </a:r>
            <a:r>
              <a:rPr lang="it-IT" dirty="0" smtClean="0">
                <a:latin typeface="Graphik Regular" panose="020B0503030202060203" pitchFamily="34" charset="0"/>
              </a:rPr>
              <a:t> on </a:t>
            </a:r>
            <a:r>
              <a:rPr lang="it-IT" dirty="0" err="1" smtClean="0">
                <a:latin typeface="Graphik Regular" panose="020B0503030202060203" pitchFamily="34" charset="0"/>
              </a:rPr>
              <a:t>Knime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decide to </a:t>
            </a:r>
            <a:r>
              <a:rPr lang="it-IT" dirty="0" err="1" smtClean="0">
                <a:latin typeface="Graphik Regular" panose="020B0503030202060203" pitchFamily="34" charset="0"/>
              </a:rPr>
              <a:t>switch</a:t>
            </a:r>
            <a:r>
              <a:rPr lang="it-IT" dirty="0" smtClean="0">
                <a:latin typeface="Graphik Regular" panose="020B0503030202060203" pitchFamily="34" charset="0"/>
              </a:rPr>
              <a:t> to </a:t>
            </a:r>
            <a:r>
              <a:rPr lang="it-IT" dirty="0" err="1" smtClean="0"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latin typeface="Graphik Regular" panose="020B0503030202060203" pitchFamily="34" charset="0"/>
              </a:rPr>
              <a:t> with a </a:t>
            </a:r>
            <a:r>
              <a:rPr lang="it-IT" dirty="0" err="1" smtClean="0">
                <a:latin typeface="Graphik Regular" panose="020B0503030202060203" pitchFamily="34" charset="0"/>
              </a:rPr>
              <a:t>plugin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available</a:t>
            </a:r>
            <a:r>
              <a:rPr lang="it-IT" dirty="0" smtClean="0">
                <a:latin typeface="Graphik Regular" panose="020B0503030202060203" pitchFamily="34" charset="0"/>
              </a:rPr>
              <a:t> in </a:t>
            </a:r>
            <a:r>
              <a:rPr lang="it-IT" dirty="0" err="1" smtClean="0"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latin typeface="Graphik Regular" panose="020B0503030202060203" pitchFamily="34" charset="0"/>
              </a:rPr>
              <a:t> Package Manager,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is</a:t>
            </a:r>
            <a:r>
              <a:rPr lang="it-IT" dirty="0" smtClean="0">
                <a:latin typeface="Graphik Regular" panose="020B0503030202060203" pitchFamily="34" charset="0"/>
              </a:rPr>
              <a:t> «</a:t>
            </a:r>
            <a:r>
              <a:rPr lang="it-IT" dirty="0" err="1" smtClean="0">
                <a:latin typeface="Graphik Regular" panose="020B0503030202060203" pitchFamily="34" charset="0"/>
              </a:rPr>
              <a:t>TimeSeries</a:t>
            </a:r>
            <a:r>
              <a:rPr lang="it-IT" dirty="0" smtClean="0">
                <a:latin typeface="Graphik Regular" panose="020B0503030202060203" pitchFamily="34" charset="0"/>
              </a:rPr>
              <a:t>». </a:t>
            </a:r>
            <a:r>
              <a:rPr lang="it-IT" dirty="0" err="1" smtClean="0">
                <a:latin typeface="Graphik Regular" panose="020B0503030202060203" pitchFamily="34" charset="0"/>
              </a:rPr>
              <a:t>This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plugin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allows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us</a:t>
            </a:r>
            <a:r>
              <a:rPr lang="it-IT" dirty="0" smtClean="0">
                <a:latin typeface="Graphik Regular" panose="020B0503030202060203" pitchFamily="34" charset="0"/>
              </a:rPr>
              <a:t> to </a:t>
            </a:r>
            <a:r>
              <a:rPr lang="it-IT" dirty="0" err="1" smtClean="0">
                <a:latin typeface="Graphik Regular" panose="020B0503030202060203" pitchFamily="34" charset="0"/>
              </a:rPr>
              <a:t>make</a:t>
            </a:r>
            <a:r>
              <a:rPr lang="it-IT" dirty="0" smtClean="0">
                <a:latin typeface="Graphik Regular" panose="020B0503030202060203" pitchFamily="34" charset="0"/>
              </a:rPr>
              <a:t> a </a:t>
            </a:r>
            <a:r>
              <a:rPr lang="it-IT" dirty="0" err="1" smtClean="0">
                <a:latin typeface="Graphik Regular" panose="020B0503030202060203" pitchFamily="34" charset="0"/>
              </a:rPr>
              <a:t>prediction</a:t>
            </a:r>
            <a:r>
              <a:rPr lang="it-IT" dirty="0" smtClean="0">
                <a:latin typeface="Graphik Regular" panose="020B0503030202060203" pitchFamily="34" charset="0"/>
              </a:rPr>
              <a:t> on a target </a:t>
            </a:r>
            <a:r>
              <a:rPr lang="it-IT" dirty="0" err="1" smtClean="0">
                <a:latin typeface="Graphik Regular" panose="020B0503030202060203" pitchFamily="34" charset="0"/>
              </a:rPr>
              <a:t>column</a:t>
            </a:r>
            <a:r>
              <a:rPr lang="it-IT" dirty="0" smtClean="0">
                <a:latin typeface="Graphik Regular" panose="020B0503030202060203" pitchFamily="34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Graphik Regular" panose="020B0503030202060203" pitchFamily="34" charset="0"/>
            </a:endParaRPr>
          </a:p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build</a:t>
            </a:r>
            <a:r>
              <a:rPr lang="it-IT" dirty="0" smtClean="0">
                <a:latin typeface="Graphik Regular" panose="020B0503030202060203" pitchFamily="34" charset="0"/>
              </a:rPr>
              <a:t> up 288 </a:t>
            </a:r>
            <a:r>
              <a:rPr lang="it-IT" dirty="0" err="1" smtClean="0">
                <a:latin typeface="Graphik Regular" panose="020B0503030202060203" pitchFamily="34" charset="0"/>
              </a:rPr>
              <a:t>models</a:t>
            </a:r>
            <a:r>
              <a:rPr lang="it-IT" dirty="0" smtClean="0">
                <a:latin typeface="Graphik Regular" panose="020B0503030202060203" pitchFamily="34" charset="0"/>
              </a:rPr>
              <a:t>, </a:t>
            </a:r>
            <a:r>
              <a:rPr lang="it-IT" dirty="0" err="1" smtClean="0">
                <a:latin typeface="Graphik Regular" panose="020B0503030202060203" pitchFamily="34" charset="0"/>
              </a:rPr>
              <a:t>one</a:t>
            </a:r>
            <a:r>
              <a:rPr lang="it-IT" dirty="0" smtClean="0">
                <a:latin typeface="Graphik Regular" panose="020B0503030202060203" pitchFamily="34" charset="0"/>
              </a:rPr>
              <a:t>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file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create </a:t>
            </a:r>
            <a:r>
              <a:rPr lang="it-IT" dirty="0" err="1" smtClean="0">
                <a:latin typeface="Graphik Regular" panose="020B0503030202060203" pitchFamily="34" charset="0"/>
              </a:rPr>
              <a:t>finally</a:t>
            </a:r>
            <a:r>
              <a:rPr lang="it-IT" dirty="0" smtClean="0">
                <a:latin typeface="Graphik Regular" panose="020B0503030202060203" pitchFamily="34" charset="0"/>
              </a:rPr>
              <a:t> in the data </a:t>
            </a:r>
            <a:r>
              <a:rPr lang="it-IT" dirty="0" err="1" smtClean="0">
                <a:latin typeface="Graphik Regular" panose="020B0503030202060203" pitchFamily="34" charset="0"/>
              </a:rPr>
              <a:t>preparation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99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11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4" y="2166425"/>
            <a:ext cx="8021476" cy="3452427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397270"/>
            <a:ext cx="3153215" cy="990738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89124" y="424755"/>
            <a:ext cx="10515600" cy="1325563"/>
          </a:xfrm>
        </p:spPr>
        <p:txBody>
          <a:bodyPr>
            <a:normAutofit/>
          </a:bodyPr>
          <a:lstStyle/>
          <a:p>
            <a:r>
              <a:rPr lang="it-IT" sz="2800" dirty="0" err="1" smtClean="0">
                <a:latin typeface="Graphik Regular" panose="020B0503030202060203" pitchFamily="34" charset="0"/>
              </a:rPr>
              <a:t>Knime</a:t>
            </a:r>
            <a:r>
              <a:rPr lang="it-IT" sz="2800" dirty="0" smtClean="0">
                <a:latin typeface="Graphik Regular" panose="020B0503030202060203" pitchFamily="34" charset="0"/>
              </a:rPr>
              <a:t> </a:t>
            </a:r>
            <a:r>
              <a:rPr lang="it-IT" sz="2800" dirty="0" err="1">
                <a:latin typeface="Graphik Regular" panose="020B0503030202060203" pitchFamily="34" charset="0"/>
              </a:rPr>
              <a:t>P</a:t>
            </a:r>
            <a:r>
              <a:rPr lang="it-IT" sz="2800" dirty="0" err="1" smtClean="0">
                <a:latin typeface="Graphik Regular" panose="020B0503030202060203" pitchFamily="34" charset="0"/>
              </a:rPr>
              <a:t>rediction</a:t>
            </a:r>
            <a:r>
              <a:rPr lang="it-IT" sz="2800" dirty="0" smtClean="0">
                <a:latin typeface="Graphik Regular" panose="020B0503030202060203" pitchFamily="34" charset="0"/>
              </a:rPr>
              <a:t> with Random </a:t>
            </a:r>
            <a:r>
              <a:rPr lang="it-IT" sz="2800" dirty="0" err="1" smtClean="0">
                <a:latin typeface="Graphik Regular" panose="020B0503030202060203" pitchFamily="34" charset="0"/>
              </a:rPr>
              <a:t>Forest</a:t>
            </a:r>
            <a:r>
              <a:rPr lang="it-IT" sz="2800" dirty="0" smtClean="0">
                <a:latin typeface="Graphik Regular" panose="020B0503030202060203" pitchFamily="34" charset="0"/>
              </a:rPr>
              <a:t> </a:t>
            </a:r>
            <a:r>
              <a:rPr lang="it-IT" sz="2800" dirty="0" err="1" smtClean="0">
                <a:latin typeface="Graphik Regular" panose="020B0503030202060203" pitchFamily="34" charset="0"/>
              </a:rPr>
              <a:t>Learner</a:t>
            </a:r>
            <a:endParaRPr lang="it-IT" sz="2800" dirty="0">
              <a:latin typeface="Graphik Regular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12</a:t>
            </a:fld>
            <a:endParaRPr lang="it-IT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89124" y="424755"/>
            <a:ext cx="10515600" cy="1325563"/>
          </a:xfrm>
        </p:spPr>
        <p:txBody>
          <a:bodyPr>
            <a:normAutofit/>
          </a:bodyPr>
          <a:lstStyle/>
          <a:p>
            <a:r>
              <a:rPr lang="it-IT" sz="2800" dirty="0" err="1" smtClean="0">
                <a:latin typeface="Graphik Regular" panose="020B0503030202060203" pitchFamily="34" charset="0"/>
              </a:rPr>
              <a:t>Weka</a:t>
            </a:r>
            <a:r>
              <a:rPr lang="it-IT" sz="2800" dirty="0" smtClean="0">
                <a:latin typeface="Graphik Regular" panose="020B0503030202060203" pitchFamily="34" charset="0"/>
              </a:rPr>
              <a:t> Setup</a:t>
            </a:r>
            <a:endParaRPr lang="it-IT" sz="2800" dirty="0">
              <a:latin typeface="Graphik Regular" panose="020B0503030202060203" pitchFamily="34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8112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13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59" y="463641"/>
            <a:ext cx="10118482" cy="5691646"/>
          </a:xfrm>
        </p:spPr>
      </p:pic>
    </p:spTree>
    <p:extLst>
      <p:ext uri="{BB962C8B-B14F-4D97-AF65-F5344CB8AC3E}">
        <p14:creationId xmlns:p14="http://schemas.microsoft.com/office/powerpoint/2010/main" val="131881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14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9" y="193183"/>
            <a:ext cx="10582121" cy="5952443"/>
          </a:xfrm>
        </p:spPr>
      </p:pic>
    </p:spTree>
    <p:extLst>
      <p:ext uri="{BB962C8B-B14F-4D97-AF65-F5344CB8AC3E}">
        <p14:creationId xmlns:p14="http://schemas.microsoft.com/office/powerpoint/2010/main" val="372943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15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5" y="206062"/>
            <a:ext cx="10752309" cy="6048174"/>
          </a:xfrm>
        </p:spPr>
      </p:pic>
    </p:spTree>
    <p:extLst>
      <p:ext uri="{BB962C8B-B14F-4D97-AF65-F5344CB8AC3E}">
        <p14:creationId xmlns:p14="http://schemas.microsoft.com/office/powerpoint/2010/main" val="120424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16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4" y="270455"/>
            <a:ext cx="10529176" cy="5922662"/>
          </a:xfrm>
        </p:spPr>
      </p:pic>
    </p:spTree>
    <p:extLst>
      <p:ext uri="{BB962C8B-B14F-4D97-AF65-F5344CB8AC3E}">
        <p14:creationId xmlns:p14="http://schemas.microsoft.com/office/powerpoint/2010/main" val="191021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17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1" y="307114"/>
            <a:ext cx="10754197" cy="6049236"/>
          </a:xfrm>
        </p:spPr>
      </p:pic>
    </p:spTree>
    <p:extLst>
      <p:ext uri="{BB962C8B-B14F-4D97-AF65-F5344CB8AC3E}">
        <p14:creationId xmlns:p14="http://schemas.microsoft.com/office/powerpoint/2010/main" val="41530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18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2" y="285381"/>
            <a:ext cx="10792835" cy="6070969"/>
          </a:xfrm>
        </p:spPr>
      </p:pic>
    </p:spTree>
    <p:extLst>
      <p:ext uri="{BB962C8B-B14F-4D97-AF65-F5344CB8AC3E}">
        <p14:creationId xmlns:p14="http://schemas.microsoft.com/office/powerpoint/2010/main" val="101246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19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2" y="285381"/>
            <a:ext cx="10792835" cy="6070969"/>
          </a:xfrm>
        </p:spPr>
      </p:pic>
    </p:spTree>
    <p:extLst>
      <p:ext uri="{BB962C8B-B14F-4D97-AF65-F5344CB8AC3E}">
        <p14:creationId xmlns:p14="http://schemas.microsoft.com/office/powerpoint/2010/main" val="120650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1.	Data 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preparation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75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2.1	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Tuning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21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6" y="206063"/>
            <a:ext cx="10546247" cy="5932264"/>
          </a:xfrm>
        </p:spPr>
      </p:pic>
    </p:spTree>
    <p:extLst>
      <p:ext uri="{BB962C8B-B14F-4D97-AF65-F5344CB8AC3E}">
        <p14:creationId xmlns:p14="http://schemas.microsoft.com/office/powerpoint/2010/main" val="2340332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22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7" y="283335"/>
            <a:ext cx="10600745" cy="5962919"/>
          </a:xfrm>
        </p:spPr>
      </p:pic>
    </p:spTree>
    <p:extLst>
      <p:ext uri="{BB962C8B-B14F-4D97-AF65-F5344CB8AC3E}">
        <p14:creationId xmlns:p14="http://schemas.microsoft.com/office/powerpoint/2010/main" val="260005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23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2" y="257577"/>
            <a:ext cx="10614935" cy="5970901"/>
          </a:xfrm>
        </p:spPr>
      </p:pic>
    </p:spTree>
    <p:extLst>
      <p:ext uri="{BB962C8B-B14F-4D97-AF65-F5344CB8AC3E}">
        <p14:creationId xmlns:p14="http://schemas.microsoft.com/office/powerpoint/2010/main" val="75386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2.2	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Results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428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25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8" y="231819"/>
            <a:ext cx="10683623" cy="6009538"/>
          </a:xfrm>
        </p:spPr>
      </p:pic>
    </p:spTree>
    <p:extLst>
      <p:ext uri="{BB962C8B-B14F-4D97-AF65-F5344CB8AC3E}">
        <p14:creationId xmlns:p14="http://schemas.microsoft.com/office/powerpoint/2010/main" val="2018194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26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1" y="257578"/>
            <a:ext cx="10592039" cy="5958022"/>
          </a:xfrm>
        </p:spPr>
      </p:pic>
    </p:spTree>
    <p:extLst>
      <p:ext uri="{BB962C8B-B14F-4D97-AF65-F5344CB8AC3E}">
        <p14:creationId xmlns:p14="http://schemas.microsoft.com/office/powerpoint/2010/main" val="334082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27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3" y="238248"/>
            <a:ext cx="10672194" cy="6003109"/>
          </a:xfrm>
        </p:spPr>
      </p:pic>
    </p:spTree>
    <p:extLst>
      <p:ext uri="{BB962C8B-B14F-4D97-AF65-F5344CB8AC3E}">
        <p14:creationId xmlns:p14="http://schemas.microsoft.com/office/powerpoint/2010/main" val="170069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  <a:latin typeface="Graphik Regular" panose="020B0503030202060203" pitchFamily="34" charset="0"/>
              </a:rPr>
              <a:t>3</a:t>
            </a:r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.	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Result</a:t>
            </a:r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Elaboration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23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Graphik Regular" panose="020B0503030202060203" pitchFamily="34" charset="0"/>
              </a:rPr>
              <a:t>Using </a:t>
            </a:r>
            <a:r>
              <a:rPr lang="it-IT" dirty="0" err="1" smtClean="0">
                <a:latin typeface="Graphik Regular" panose="020B0503030202060203" pitchFamily="34" charset="0"/>
              </a:rPr>
              <a:t>Knime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exctract</a:t>
            </a:r>
            <a:r>
              <a:rPr lang="it-IT" dirty="0" smtClean="0">
                <a:latin typeface="Graphik Regular" panose="020B0503030202060203" pitchFamily="34" charset="0"/>
              </a:rPr>
              <a:t> from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txt</a:t>
            </a:r>
            <a:r>
              <a:rPr lang="it-IT" dirty="0" smtClean="0">
                <a:latin typeface="Graphik Regular" panose="020B0503030202060203" pitchFamily="34" charset="0"/>
              </a:rPr>
              <a:t> file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report the </a:t>
            </a:r>
            <a:r>
              <a:rPr lang="it-IT" dirty="0" err="1" smtClean="0">
                <a:latin typeface="Graphik Regular" panose="020B0503030202060203" pitchFamily="34" charset="0"/>
              </a:rPr>
              <a:t>statistics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elaborated</a:t>
            </a:r>
            <a:r>
              <a:rPr lang="it-IT" dirty="0" smtClean="0">
                <a:latin typeface="Graphik Regular" panose="020B0503030202060203" pitchFamily="34" charset="0"/>
              </a:rPr>
              <a:t> by </a:t>
            </a:r>
            <a:r>
              <a:rPr lang="it-IT" dirty="0" err="1" smtClean="0"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latin typeface="Graphik Regular" panose="020B0503030202060203" pitchFamily="34" charset="0"/>
              </a:rPr>
              <a:t> the data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were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predicted</a:t>
            </a:r>
            <a:r>
              <a:rPr lang="it-IT" dirty="0" smtClean="0">
                <a:latin typeface="Graphik Regular" panose="020B0503030202060203" pitchFamily="34" charset="0"/>
              </a:rPr>
              <a:t> and put </a:t>
            </a:r>
            <a:r>
              <a:rPr lang="it-IT" dirty="0" err="1" smtClean="0">
                <a:latin typeface="Graphik Regular" panose="020B0503030202060203" pitchFamily="34" charset="0"/>
              </a:rPr>
              <a:t>them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into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two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csv</a:t>
            </a:r>
            <a:r>
              <a:rPr lang="it-IT" dirty="0" smtClean="0">
                <a:latin typeface="Graphik Regular" panose="020B0503030202060203" pitchFamily="34" charset="0"/>
              </a:rPr>
              <a:t> file, </a:t>
            </a:r>
            <a:r>
              <a:rPr lang="it-IT" dirty="0" err="1" smtClean="0">
                <a:latin typeface="Graphik Regular" panose="020B0503030202060203" pitchFamily="34" charset="0"/>
              </a:rPr>
              <a:t>one</a:t>
            </a:r>
            <a:r>
              <a:rPr lang="it-IT" dirty="0" smtClean="0">
                <a:latin typeface="Graphik Regular" panose="020B0503030202060203" pitchFamily="34" charset="0"/>
              </a:rPr>
              <a:t>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product</a:t>
            </a:r>
            <a:r>
              <a:rPr lang="it-IT" dirty="0" smtClean="0">
                <a:latin typeface="Graphik Regular" panose="020B0503030202060203" pitchFamily="34" charset="0"/>
              </a:rPr>
              <a:t>, to </a:t>
            </a:r>
            <a:r>
              <a:rPr lang="it-IT" dirty="0" err="1" smtClean="0">
                <a:latin typeface="Graphik Regular" panose="020B0503030202060203" pitchFamily="34" charset="0"/>
              </a:rPr>
              <a:t>better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read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them</a:t>
            </a:r>
            <a:r>
              <a:rPr lang="it-IT" dirty="0" smtClean="0">
                <a:latin typeface="Graphik Regular" panose="020B0503030202060203" pitchFamily="34" charset="0"/>
              </a:rPr>
              <a:t> in an </a:t>
            </a:r>
            <a:r>
              <a:rPr lang="it-IT" dirty="0" err="1" smtClean="0">
                <a:latin typeface="Graphik Regular" panose="020B0503030202060203" pitchFamily="34" charset="0"/>
              </a:rPr>
              <a:t>organized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table</a:t>
            </a:r>
            <a:r>
              <a:rPr lang="it-IT" dirty="0" smtClean="0">
                <a:latin typeface="Graphik Regular" panose="020B0503030202060203" pitchFamily="34" charset="0"/>
              </a:rPr>
              <a:t>.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78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Graphik Regular" panose="020B0503030202060203" pitchFamily="34" charset="0"/>
              </a:rPr>
              <a:t>Using </a:t>
            </a:r>
            <a:r>
              <a:rPr lang="it-IT" dirty="0" err="1" smtClean="0">
                <a:latin typeface="Graphik Regular" panose="020B0503030202060203" pitchFamily="34" charset="0"/>
              </a:rPr>
              <a:t>Rstudio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extract</a:t>
            </a:r>
            <a:r>
              <a:rPr lang="it-IT" dirty="0" smtClean="0">
                <a:latin typeface="Graphik Regular" panose="020B0503030202060203" pitchFamily="34" charset="0"/>
              </a:rPr>
              <a:t> some information from the date </a:t>
            </a:r>
            <a:r>
              <a:rPr lang="it-IT" dirty="0" err="1" smtClean="0">
                <a:latin typeface="Graphik Regular" panose="020B0503030202060203" pitchFamily="34" charset="0"/>
              </a:rPr>
              <a:t>column</a:t>
            </a:r>
            <a:r>
              <a:rPr lang="it-IT" dirty="0" smtClean="0">
                <a:latin typeface="Graphik Regular" panose="020B0503030202060203" pitchFamily="34" charset="0"/>
              </a:rPr>
              <a:t>, </a:t>
            </a:r>
            <a:r>
              <a:rPr lang="it-IT" dirty="0" err="1" smtClean="0">
                <a:latin typeface="Graphik Regular" panose="020B0503030202060203" pitchFamily="34" charset="0"/>
              </a:rPr>
              <a:t>like</a:t>
            </a:r>
            <a:r>
              <a:rPr lang="it-IT" dirty="0" smtClean="0">
                <a:latin typeface="Graphik Regular" panose="020B0503030202060203" pitchFamily="34" charset="0"/>
              </a:rPr>
              <a:t> the </a:t>
            </a:r>
            <a:r>
              <a:rPr lang="it-IT" dirty="0" err="1" smtClean="0">
                <a:latin typeface="Graphik Regular" panose="020B0503030202060203" pitchFamily="34" charset="0"/>
              </a:rPr>
              <a:t>weekdays</a:t>
            </a:r>
            <a:r>
              <a:rPr lang="it-IT" dirty="0">
                <a:latin typeface="Graphik Regular" panose="020B0503030202060203" pitchFamily="34" charset="0"/>
              </a:rPr>
              <a:t> </a:t>
            </a:r>
            <a:r>
              <a:rPr lang="it-IT" dirty="0" smtClean="0">
                <a:latin typeface="Graphik Regular" panose="020B0503030202060203" pitchFamily="34" charset="0"/>
              </a:rPr>
              <a:t>and </a:t>
            </a:r>
            <a:r>
              <a:rPr lang="it-IT" dirty="0" err="1" smtClean="0">
                <a:latin typeface="Graphik Regular" panose="020B0503030202060203" pitchFamily="34" charset="0"/>
              </a:rPr>
              <a:t>holidays</a:t>
            </a:r>
            <a:r>
              <a:rPr lang="it-IT" dirty="0" smtClean="0">
                <a:latin typeface="Graphik Regular" panose="020B0503030202060203" pitchFamily="34" charset="0"/>
              </a:rPr>
              <a:t> and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attach</a:t>
            </a:r>
            <a:r>
              <a:rPr lang="it-IT" dirty="0" smtClean="0">
                <a:latin typeface="Graphik Regular" panose="020B0503030202060203" pitchFamily="34" charset="0"/>
              </a:rPr>
              <a:t>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subarea</a:t>
            </a:r>
            <a:r>
              <a:rPr lang="it-IT" dirty="0" smtClean="0">
                <a:latin typeface="Graphik Regular" panose="020B0503030202060203" pitchFamily="34" charset="0"/>
              </a:rPr>
              <a:t> the </a:t>
            </a:r>
            <a:r>
              <a:rPr lang="it-IT" dirty="0" err="1" smtClean="0">
                <a:latin typeface="Graphik Regular" panose="020B0503030202060203" pitchFamily="34" charset="0"/>
              </a:rPr>
              <a:t>latitude</a:t>
            </a:r>
            <a:r>
              <a:rPr lang="it-IT" dirty="0" smtClean="0">
                <a:latin typeface="Graphik Regular" panose="020B0503030202060203" pitchFamily="34" charset="0"/>
              </a:rPr>
              <a:t> and </a:t>
            </a:r>
            <a:r>
              <a:rPr lang="it-IT" dirty="0" err="1" smtClean="0">
                <a:latin typeface="Graphik Regular" panose="020B0503030202060203" pitchFamily="34" charset="0"/>
              </a:rPr>
              <a:t>longitude</a:t>
            </a:r>
            <a:r>
              <a:rPr lang="it-IT" dirty="0" smtClean="0">
                <a:latin typeface="Graphik Regular" panose="020B0503030202060203" pitchFamily="34" charset="0"/>
              </a:rPr>
              <a:t> data. 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86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30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1" y="872198"/>
            <a:ext cx="11754866" cy="4783014"/>
          </a:xfrm>
        </p:spPr>
      </p:pic>
    </p:spTree>
    <p:extLst>
      <p:ext uri="{BB962C8B-B14F-4D97-AF65-F5344CB8AC3E}">
        <p14:creationId xmlns:p14="http://schemas.microsoft.com/office/powerpoint/2010/main" val="1991912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31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14" y="178577"/>
            <a:ext cx="5068171" cy="6177773"/>
          </a:xfrm>
        </p:spPr>
      </p:pic>
    </p:spTree>
    <p:extLst>
      <p:ext uri="{BB962C8B-B14F-4D97-AF65-F5344CB8AC3E}">
        <p14:creationId xmlns:p14="http://schemas.microsoft.com/office/powerpoint/2010/main" val="2562279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Then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attached</a:t>
            </a:r>
            <a:r>
              <a:rPr lang="it-IT" dirty="0" smtClean="0">
                <a:latin typeface="Graphik Regular" panose="020B0503030202060203" pitchFamily="34" charset="0"/>
              </a:rPr>
              <a:t> to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simple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table</a:t>
            </a:r>
            <a:r>
              <a:rPr lang="it-IT" dirty="0" smtClean="0">
                <a:latin typeface="Graphik Regular" panose="020B0503030202060203" pitchFamily="34" charset="0"/>
              </a:rPr>
              <a:t> a </a:t>
            </a:r>
            <a:r>
              <a:rPr lang="it-IT" dirty="0" err="1" smtClean="0">
                <a:latin typeface="Graphik Regular" panose="020B0503030202060203" pitchFamily="34" charset="0"/>
              </a:rPr>
              <a:t>column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header</a:t>
            </a:r>
            <a:r>
              <a:rPr lang="it-IT" dirty="0" smtClean="0">
                <a:latin typeface="Graphik Regular" panose="020B0503030202060203" pitchFamily="34" charset="0"/>
              </a:rPr>
              <a:t>, the </a:t>
            </a:r>
            <a:r>
              <a:rPr lang="it-IT" dirty="0" err="1" smtClean="0">
                <a:latin typeface="Graphik Regular" panose="020B0503030202060203" pitchFamily="34" charset="0"/>
              </a:rPr>
              <a:t>references</a:t>
            </a:r>
            <a:r>
              <a:rPr lang="it-IT" dirty="0" smtClean="0">
                <a:latin typeface="Graphik Regular" panose="020B0503030202060203" pitchFamily="34" charset="0"/>
              </a:rPr>
              <a:t> to Area and Zona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Subarea</a:t>
            </a:r>
            <a:r>
              <a:rPr lang="it-IT" dirty="0" smtClean="0">
                <a:latin typeface="Graphik Regular" panose="020B0503030202060203" pitchFamily="34" charset="0"/>
              </a:rPr>
              <a:t>, the </a:t>
            </a:r>
            <a:r>
              <a:rPr lang="it-IT" dirty="0" err="1" smtClean="0">
                <a:latin typeface="Graphik Regular" panose="020B0503030202060203" pitchFamily="34" charset="0"/>
              </a:rPr>
              <a:t>coordinates</a:t>
            </a:r>
            <a:r>
              <a:rPr lang="it-IT" dirty="0" smtClean="0">
                <a:latin typeface="Graphik Regular" panose="020B0503030202060203" pitchFamily="34" charset="0"/>
              </a:rPr>
              <a:t> to </a:t>
            </a:r>
            <a:r>
              <a:rPr lang="it-IT" dirty="0" err="1" smtClean="0">
                <a:latin typeface="Graphik Regular" panose="020B0503030202060203" pitchFamily="34" charset="0"/>
              </a:rPr>
              <a:t>copletely</a:t>
            </a:r>
            <a:r>
              <a:rPr lang="it-IT" dirty="0" smtClean="0">
                <a:latin typeface="Graphik Regular" panose="020B0503030202060203" pitchFamily="34" charset="0"/>
              </a:rPr>
              <a:t> report the </a:t>
            </a:r>
            <a:r>
              <a:rPr lang="it-IT" dirty="0" err="1" smtClean="0">
                <a:latin typeface="Graphik Regular" panose="020B0503030202060203" pitchFamily="34" charset="0"/>
              </a:rPr>
              <a:t>final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tables</a:t>
            </a:r>
            <a:r>
              <a:rPr lang="it-IT" dirty="0" smtClean="0">
                <a:latin typeface="Graphik Regular" panose="020B0503030202060203" pitchFamily="34" charset="0"/>
              </a:rPr>
              <a:t> and </a:t>
            </a:r>
            <a:r>
              <a:rPr lang="it-IT" dirty="0" err="1" smtClean="0">
                <a:latin typeface="Graphik Regular" panose="020B0503030202060203" pitchFamily="34" charset="0"/>
              </a:rPr>
              <a:t>give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them</a:t>
            </a:r>
            <a:r>
              <a:rPr lang="it-IT" dirty="0" smtClean="0">
                <a:latin typeface="Graphik Regular" panose="020B0503030202060203" pitchFamily="34" charset="0"/>
              </a:rPr>
              <a:t> the best </a:t>
            </a:r>
            <a:r>
              <a:rPr lang="it-IT" dirty="0" err="1" smtClean="0">
                <a:latin typeface="Graphik Regular" panose="020B0503030202060203" pitchFamily="34" charset="0"/>
              </a:rPr>
              <a:t>readability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52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33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838200" y="756679"/>
            <a:ext cx="10515600" cy="4351338"/>
          </a:xfrm>
        </p:spPr>
        <p:txBody>
          <a:bodyPr/>
          <a:lstStyle/>
          <a:p>
            <a:r>
              <a:rPr lang="it-IT" dirty="0" smtClean="0">
                <a:hlinkClick r:id="rId2" action="ppaction://hlinkfile"/>
              </a:rPr>
              <a:t>Prodotto 1</a:t>
            </a:r>
            <a:endParaRPr lang="it-IT" dirty="0" smtClean="0"/>
          </a:p>
          <a:p>
            <a:r>
              <a:rPr lang="it-IT" dirty="0" smtClean="0">
                <a:hlinkClick r:id="rId3" action="ppaction://hlinkfile"/>
              </a:rPr>
              <a:t>Prodotto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28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it-IT" sz="900" dirty="0" smtClean="0"/>
              <a:t># Data </a:t>
            </a:r>
            <a:r>
              <a:rPr lang="it-IT" sz="900" dirty="0" err="1" smtClean="0"/>
              <a:t>mining</a:t>
            </a:r>
            <a:r>
              <a:rPr lang="it-IT" sz="900" dirty="0" smtClean="0"/>
              <a:t> and text </a:t>
            </a:r>
            <a:r>
              <a:rPr lang="it-IT" sz="900" dirty="0" err="1" smtClean="0"/>
              <a:t>mining</a:t>
            </a:r>
            <a:r>
              <a:rPr lang="it-IT" sz="900" dirty="0" smtClean="0"/>
              <a:t> - Politecnico di Milano</a:t>
            </a:r>
          </a:p>
          <a:p>
            <a:pPr marL="0" indent="0">
              <a:buNone/>
            </a:pPr>
            <a:r>
              <a:rPr lang="it-IT" sz="900" dirty="0" smtClean="0"/>
              <a:t># Alessandro Baldassari</a:t>
            </a:r>
          </a:p>
          <a:p>
            <a:pPr marL="0" indent="0">
              <a:buNone/>
            </a:pPr>
            <a:r>
              <a:rPr lang="it-IT" sz="900" dirty="0" smtClean="0"/>
              <a:t># Data </a:t>
            </a:r>
            <a:r>
              <a:rPr lang="it-IT" sz="900" dirty="0" err="1" smtClean="0"/>
              <a:t>Mining</a:t>
            </a:r>
            <a:r>
              <a:rPr lang="it-IT" sz="900" dirty="0" smtClean="0"/>
              <a:t> </a:t>
            </a:r>
            <a:r>
              <a:rPr lang="it-IT" sz="900" dirty="0" err="1" smtClean="0"/>
              <a:t>competition</a:t>
            </a:r>
            <a:r>
              <a:rPr lang="it-IT" sz="900" dirty="0" smtClean="0"/>
              <a:t> - BIP data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Loading</a:t>
            </a:r>
            <a:r>
              <a:rPr lang="it-IT" sz="900" dirty="0" smtClean="0"/>
              <a:t> </a:t>
            </a:r>
            <a:r>
              <a:rPr lang="it-IT" sz="900" dirty="0" err="1" smtClean="0"/>
              <a:t>dataset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</a:t>
            </a:r>
            <a:r>
              <a:rPr lang="it-IT" sz="900" dirty="0" smtClean="0"/>
              <a:t> &lt;- read.csv("~/</a:t>
            </a:r>
            <a:r>
              <a:rPr lang="it-IT" sz="900" dirty="0" err="1" smtClean="0"/>
              <a:t>Git</a:t>
            </a:r>
            <a:r>
              <a:rPr lang="it-IT" sz="900" dirty="0" smtClean="0"/>
              <a:t>/data </a:t>
            </a:r>
            <a:r>
              <a:rPr lang="it-IT" sz="900" dirty="0" err="1" smtClean="0"/>
              <a:t>mining</a:t>
            </a:r>
            <a:r>
              <a:rPr lang="it-IT" sz="900" dirty="0" smtClean="0"/>
              <a:t>/dataset_polimi.csv")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Product </a:t>
            </a:r>
            <a:r>
              <a:rPr lang="it-IT" sz="900" dirty="0" err="1" smtClean="0"/>
              <a:t>type</a:t>
            </a:r>
            <a:r>
              <a:rPr lang="it-IT" sz="900" dirty="0" smtClean="0"/>
              <a:t> </a:t>
            </a:r>
            <a:r>
              <a:rPr lang="it-IT" sz="900" dirty="0" err="1" smtClean="0"/>
              <a:t>String</a:t>
            </a:r>
            <a:r>
              <a:rPr lang="it-IT" sz="900" dirty="0" smtClean="0"/>
              <a:t> -&gt; </a:t>
            </a:r>
            <a:r>
              <a:rPr lang="it-IT" sz="900" dirty="0" err="1" smtClean="0"/>
              <a:t>boolean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train$Categoria_prodotto</a:t>
            </a:r>
            <a:r>
              <a:rPr lang="it-IT" sz="900" dirty="0" smtClean="0"/>
              <a:t> &lt;- </a:t>
            </a:r>
            <a:r>
              <a:rPr lang="it-IT" sz="900" dirty="0" err="1" smtClean="0"/>
              <a:t>as.character</a:t>
            </a:r>
            <a:r>
              <a:rPr lang="it-IT" sz="900" dirty="0" smtClean="0"/>
              <a:t>(</a:t>
            </a:r>
            <a:r>
              <a:rPr lang="it-IT" sz="900" dirty="0" err="1" smtClean="0"/>
              <a:t>train$Categoria_prodotto</a:t>
            </a:r>
            <a:r>
              <a:rPr lang="it-IT" sz="900" dirty="0" smtClean="0"/>
              <a:t>)</a:t>
            </a:r>
          </a:p>
          <a:p>
            <a:pPr marL="0" indent="0">
              <a:buNone/>
            </a:pPr>
            <a:r>
              <a:rPr lang="it-IT" sz="900" dirty="0" smtClean="0"/>
              <a:t>train$Prodotto_1 &lt;- "0"</a:t>
            </a:r>
          </a:p>
          <a:p>
            <a:pPr marL="0" indent="0">
              <a:buNone/>
            </a:pPr>
            <a:r>
              <a:rPr lang="it-IT" sz="900" dirty="0" smtClean="0"/>
              <a:t>train$Prodotto_1[</a:t>
            </a:r>
            <a:r>
              <a:rPr lang="it-IT" sz="900" dirty="0" err="1" smtClean="0"/>
              <a:t>train$Categoria_prodotto</a:t>
            </a:r>
            <a:r>
              <a:rPr lang="it-IT" sz="900" dirty="0" smtClean="0"/>
              <a:t> == "Prodotto_1"] &lt;- "1"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Extraction</a:t>
            </a:r>
            <a:r>
              <a:rPr lang="it-IT" sz="900" dirty="0" smtClean="0"/>
              <a:t> of </a:t>
            </a:r>
            <a:r>
              <a:rPr lang="it-IT" sz="900" dirty="0" err="1" smtClean="0"/>
              <a:t>day</a:t>
            </a:r>
            <a:r>
              <a:rPr lang="it-IT" sz="900" dirty="0" smtClean="0"/>
              <a:t> and </a:t>
            </a:r>
            <a:r>
              <a:rPr lang="it-IT" sz="900" dirty="0" err="1" smtClean="0"/>
              <a:t>month</a:t>
            </a:r>
            <a:r>
              <a:rPr lang="it-IT" sz="900" dirty="0" smtClean="0"/>
              <a:t> from date</a:t>
            </a:r>
          </a:p>
          <a:p>
            <a:pPr marL="0" indent="0">
              <a:buNone/>
            </a:pPr>
            <a:r>
              <a:rPr lang="it-IT" sz="900" dirty="0" err="1" smtClean="0"/>
              <a:t>train$Data</a:t>
            </a:r>
            <a:r>
              <a:rPr lang="it-IT" sz="900" dirty="0" smtClean="0"/>
              <a:t> &lt;- </a:t>
            </a:r>
            <a:r>
              <a:rPr lang="it-IT" sz="900" dirty="0" err="1" smtClean="0"/>
              <a:t>as.Date.factor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)</a:t>
            </a:r>
          </a:p>
          <a:p>
            <a:pPr marL="0" indent="0">
              <a:buNone/>
            </a:pPr>
            <a:r>
              <a:rPr lang="it-IT" sz="900" dirty="0" err="1" smtClean="0"/>
              <a:t>train$Day</a:t>
            </a:r>
            <a:r>
              <a:rPr lang="it-IT" sz="900" dirty="0" smtClean="0"/>
              <a:t> &lt;- </a:t>
            </a:r>
            <a:r>
              <a:rPr lang="it-IT" sz="900" dirty="0" err="1" smtClean="0"/>
              <a:t>sapply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, FUN=</a:t>
            </a:r>
            <a:r>
              <a:rPr lang="it-IT" sz="900" dirty="0" err="1" smtClean="0"/>
              <a:t>function</a:t>
            </a:r>
            <a:r>
              <a:rPr lang="it-IT" sz="900" dirty="0" smtClean="0"/>
              <a:t>(x) {</a:t>
            </a:r>
            <a:r>
              <a:rPr lang="it-IT" sz="900" dirty="0" err="1" smtClean="0"/>
              <a:t>weekdays</a:t>
            </a:r>
            <a:r>
              <a:rPr lang="it-IT" sz="900" dirty="0" smtClean="0"/>
              <a:t>(</a:t>
            </a:r>
            <a:r>
              <a:rPr lang="it-IT" sz="900" dirty="0" err="1" smtClean="0"/>
              <a:t>as.Date</a:t>
            </a:r>
            <a:r>
              <a:rPr lang="it-IT" sz="900" dirty="0" smtClean="0"/>
              <a:t>(</a:t>
            </a:r>
            <a:r>
              <a:rPr lang="it-IT" sz="900" dirty="0" err="1" smtClean="0"/>
              <a:t>x,'%y</a:t>
            </a:r>
            <a:r>
              <a:rPr lang="it-IT" sz="900" dirty="0" smtClean="0"/>
              <a:t>-%m-%d'))})</a:t>
            </a:r>
          </a:p>
          <a:p>
            <a:pPr marL="0" indent="0">
              <a:buNone/>
            </a:pPr>
            <a:r>
              <a:rPr lang="it-IT" sz="900" dirty="0" err="1" smtClean="0"/>
              <a:t>train$Month</a:t>
            </a:r>
            <a:r>
              <a:rPr lang="it-IT" sz="900" dirty="0" smtClean="0"/>
              <a:t> &lt;- </a:t>
            </a:r>
            <a:r>
              <a:rPr lang="it-IT" sz="900" dirty="0" err="1" smtClean="0"/>
              <a:t>sapply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, FUN=</a:t>
            </a:r>
            <a:r>
              <a:rPr lang="it-IT" sz="900" dirty="0" err="1" smtClean="0"/>
              <a:t>function</a:t>
            </a:r>
            <a:r>
              <a:rPr lang="it-IT" sz="900" dirty="0" smtClean="0"/>
              <a:t>(x) {</a:t>
            </a:r>
            <a:r>
              <a:rPr lang="it-IT" sz="900" dirty="0" err="1" smtClean="0"/>
              <a:t>months</a:t>
            </a:r>
            <a:r>
              <a:rPr lang="it-IT" sz="900" dirty="0" smtClean="0"/>
              <a:t>(</a:t>
            </a:r>
            <a:r>
              <a:rPr lang="it-IT" sz="900" dirty="0" err="1" smtClean="0"/>
              <a:t>as.Date</a:t>
            </a:r>
            <a:r>
              <a:rPr lang="it-IT" sz="900" dirty="0" smtClean="0"/>
              <a:t>(</a:t>
            </a:r>
            <a:r>
              <a:rPr lang="it-IT" sz="900" dirty="0" err="1" smtClean="0"/>
              <a:t>x,'%y</a:t>
            </a:r>
            <a:r>
              <a:rPr lang="it-IT" sz="900" dirty="0" smtClean="0"/>
              <a:t>-%m-%d'))})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Extraction</a:t>
            </a:r>
            <a:r>
              <a:rPr lang="it-IT" sz="900" dirty="0" smtClean="0"/>
              <a:t> of </a:t>
            </a:r>
            <a:r>
              <a:rPr lang="it-IT" sz="900" dirty="0" err="1" smtClean="0"/>
              <a:t>year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train$Data</a:t>
            </a:r>
            <a:r>
              <a:rPr lang="it-IT" sz="900" dirty="0" smtClean="0"/>
              <a:t> &lt;- </a:t>
            </a:r>
            <a:r>
              <a:rPr lang="it-IT" sz="900" dirty="0" err="1" smtClean="0"/>
              <a:t>as.character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)</a:t>
            </a:r>
          </a:p>
          <a:p>
            <a:pPr marL="0" indent="0">
              <a:buNone/>
            </a:pPr>
            <a:r>
              <a:rPr lang="it-IT" sz="900" dirty="0" err="1" smtClean="0"/>
              <a:t>train$Year</a:t>
            </a:r>
            <a:r>
              <a:rPr lang="it-IT" sz="900" dirty="0" smtClean="0"/>
              <a:t> &lt;- </a:t>
            </a:r>
            <a:r>
              <a:rPr lang="it-IT" sz="900" dirty="0" err="1" smtClean="0"/>
              <a:t>sapply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, FUN=</a:t>
            </a:r>
            <a:r>
              <a:rPr lang="it-IT" sz="900" dirty="0" err="1" smtClean="0"/>
              <a:t>function</a:t>
            </a:r>
            <a:r>
              <a:rPr lang="it-IT" sz="900" dirty="0" smtClean="0"/>
              <a:t>(x) {</a:t>
            </a:r>
            <a:r>
              <a:rPr lang="it-IT" sz="900" dirty="0" err="1" smtClean="0"/>
              <a:t>substr</a:t>
            </a:r>
            <a:r>
              <a:rPr lang="it-IT" sz="900" dirty="0" smtClean="0"/>
              <a:t>(x, 1, 4)})</a:t>
            </a:r>
          </a:p>
          <a:p>
            <a:pPr marL="0" indent="0">
              <a:buNone/>
            </a:pPr>
            <a:r>
              <a:rPr lang="it-IT" sz="900" dirty="0" err="1" smtClean="0"/>
              <a:t>train$Day_Number</a:t>
            </a:r>
            <a:r>
              <a:rPr lang="it-IT" sz="900" dirty="0" smtClean="0"/>
              <a:t> &lt;- </a:t>
            </a:r>
            <a:r>
              <a:rPr lang="it-IT" sz="900" dirty="0" err="1" smtClean="0"/>
              <a:t>sapply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, FUN=</a:t>
            </a:r>
            <a:r>
              <a:rPr lang="it-IT" sz="900" dirty="0" err="1" smtClean="0"/>
              <a:t>function</a:t>
            </a:r>
            <a:r>
              <a:rPr lang="it-IT" sz="900" dirty="0" smtClean="0"/>
              <a:t>(x) {</a:t>
            </a:r>
            <a:r>
              <a:rPr lang="it-IT" sz="900" dirty="0" err="1" smtClean="0"/>
              <a:t>substr</a:t>
            </a:r>
            <a:r>
              <a:rPr lang="it-IT" sz="900" dirty="0" smtClean="0"/>
              <a:t>(x, 9, 10)})</a:t>
            </a:r>
          </a:p>
          <a:p>
            <a:pPr marL="0" indent="0">
              <a:buNone/>
            </a:pPr>
            <a:r>
              <a:rPr lang="it-IT" sz="900" dirty="0" err="1" smtClean="0"/>
              <a:t>train$Day_Number</a:t>
            </a:r>
            <a:r>
              <a:rPr lang="it-IT" sz="900" dirty="0" smtClean="0"/>
              <a:t> &lt;- </a:t>
            </a:r>
            <a:r>
              <a:rPr lang="it-IT" sz="900" dirty="0" err="1" smtClean="0"/>
              <a:t>as.integer</a:t>
            </a:r>
            <a:r>
              <a:rPr lang="it-IT" sz="900" dirty="0" smtClean="0"/>
              <a:t>(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)</a:t>
            </a:r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Adding</a:t>
            </a:r>
            <a:r>
              <a:rPr lang="it-IT" sz="900" dirty="0" smtClean="0"/>
              <a:t> </a:t>
            </a:r>
            <a:r>
              <a:rPr lang="it-IT" sz="900" dirty="0" err="1" smtClean="0"/>
              <a:t>stable</a:t>
            </a:r>
            <a:r>
              <a:rPr lang="it-IT" sz="900" dirty="0" smtClean="0"/>
              <a:t> </a:t>
            </a:r>
            <a:r>
              <a:rPr lang="it-IT" sz="900" dirty="0" err="1" smtClean="0"/>
              <a:t>holidays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 &lt;- 0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'gennaio'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1]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'gennaio'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6]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25]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'maggio'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1]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'giugno'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'agosto'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15]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'novembre'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1]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'dicembre'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8]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'dicembre'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25]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'dicembre'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26] &lt;- 1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Adding</a:t>
            </a:r>
            <a:r>
              <a:rPr lang="it-IT" sz="900" dirty="0" smtClean="0"/>
              <a:t> </a:t>
            </a:r>
            <a:r>
              <a:rPr lang="it-IT" sz="900" dirty="0" err="1" smtClean="0"/>
              <a:t>moving</a:t>
            </a:r>
            <a:r>
              <a:rPr lang="it-IT" sz="900" dirty="0" smtClean="0"/>
              <a:t> </a:t>
            </a:r>
            <a:r>
              <a:rPr lang="it-IT" sz="900" dirty="0" err="1" smtClean="0"/>
              <a:t>holidays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'marzo'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27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'2016']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'marzo'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28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'2016']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5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'2015']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6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'2015']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20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'2014']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21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'2014'] &lt;- 1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17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After</a:t>
            </a:r>
            <a:r>
              <a:rPr lang="it-IT" dirty="0" smtClean="0">
                <a:latin typeface="Graphik Regular" panose="020B0503030202060203" pitchFamily="34" charset="0"/>
              </a:rPr>
              <a:t> some </a:t>
            </a:r>
            <a:r>
              <a:rPr lang="it-IT" dirty="0" err="1" smtClean="0">
                <a:latin typeface="Graphik Regular" panose="020B0503030202060203" pitchFamily="34" charset="0"/>
              </a:rPr>
              <a:t>testing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decide to </a:t>
            </a:r>
            <a:r>
              <a:rPr lang="it-IT" dirty="0" err="1" smtClean="0">
                <a:latin typeface="Graphik Regular" panose="020B0503030202060203" pitchFamily="34" charset="0"/>
              </a:rPr>
              <a:t>trasform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>
                <a:latin typeface="Graphik Regular" panose="020B0503030202060203" pitchFamily="34" charset="0"/>
              </a:rPr>
              <a:t> </a:t>
            </a:r>
            <a:r>
              <a:rPr lang="it-IT" dirty="0" smtClean="0">
                <a:latin typeface="Graphik Regular" panose="020B0503030202060203" pitchFamily="34" charset="0"/>
              </a:rPr>
              <a:t>non-</a:t>
            </a:r>
            <a:r>
              <a:rPr lang="it-IT" dirty="0" err="1" smtClean="0">
                <a:latin typeface="Graphik Regular" panose="020B0503030202060203" pitchFamily="34" charset="0"/>
              </a:rPr>
              <a:t>working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day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into</a:t>
            </a:r>
            <a:r>
              <a:rPr lang="it-IT" dirty="0" smtClean="0">
                <a:latin typeface="Graphik Regular" panose="020B0503030202060203" pitchFamily="34" charset="0"/>
              </a:rPr>
              <a:t> a special </a:t>
            </a:r>
            <a:r>
              <a:rPr lang="it-IT" dirty="0" err="1" smtClean="0">
                <a:latin typeface="Graphik Regular" panose="020B0503030202060203" pitchFamily="34" charset="0"/>
              </a:rPr>
              <a:t>day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called</a:t>
            </a:r>
            <a:r>
              <a:rPr lang="it-IT" dirty="0" smtClean="0">
                <a:latin typeface="Graphik Regular" panose="020B0503030202060203" pitchFamily="34" charset="0"/>
              </a:rPr>
              <a:t> «Festivo» and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obtain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our</a:t>
            </a:r>
            <a:r>
              <a:rPr lang="it-IT" dirty="0" smtClean="0">
                <a:latin typeface="Graphik Regular" panose="020B0503030202060203" pitchFamily="34" charset="0"/>
              </a:rPr>
              <a:t> definitive </a:t>
            </a:r>
            <a:r>
              <a:rPr lang="it-IT" dirty="0" err="1" smtClean="0">
                <a:latin typeface="Graphik Regular" panose="020B0503030202060203" pitchFamily="34" charset="0"/>
              </a:rPr>
              <a:t>dataset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look </a:t>
            </a:r>
            <a:r>
              <a:rPr lang="it-IT" dirty="0" err="1" smtClean="0">
                <a:latin typeface="Graphik Regular" panose="020B0503030202060203" pitchFamily="34" charset="0"/>
              </a:rPr>
              <a:t>like</a:t>
            </a:r>
            <a:r>
              <a:rPr lang="it-IT" dirty="0" smtClean="0">
                <a:latin typeface="Graphik Regular" panose="020B0503030202060203" pitchFamily="34" charset="0"/>
              </a:rPr>
              <a:t> the </a:t>
            </a:r>
            <a:r>
              <a:rPr lang="it-IT" dirty="0" err="1" smtClean="0">
                <a:latin typeface="Graphik Regular" panose="020B0503030202060203" pitchFamily="34" charset="0"/>
              </a:rPr>
              <a:t>following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extract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70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96" y="695325"/>
            <a:ext cx="7859108" cy="5481638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24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Finally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divide the </a:t>
            </a:r>
            <a:r>
              <a:rPr lang="it-IT" dirty="0" err="1" smtClean="0">
                <a:latin typeface="Graphik Regular" panose="020B0503030202060203" pitchFamily="34" charset="0"/>
              </a:rPr>
              <a:t>resulting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dataset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into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many</a:t>
            </a:r>
            <a:r>
              <a:rPr lang="it-IT" dirty="0" smtClean="0">
                <a:latin typeface="Graphik Regular" panose="020B0503030202060203" pitchFamily="34" charset="0"/>
              </a:rPr>
              <a:t> subset, </a:t>
            </a:r>
            <a:r>
              <a:rPr lang="it-IT" dirty="0" err="1" smtClean="0">
                <a:latin typeface="Graphik Regular" panose="020B0503030202060203" pitchFamily="34" charset="0"/>
              </a:rPr>
              <a:t>one</a:t>
            </a:r>
            <a:r>
              <a:rPr lang="it-IT" dirty="0" smtClean="0">
                <a:latin typeface="Graphik Regular" panose="020B0503030202060203" pitchFamily="34" charset="0"/>
              </a:rPr>
              <a:t>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subarea</a:t>
            </a:r>
            <a:r>
              <a:rPr lang="it-IT" dirty="0" smtClean="0">
                <a:latin typeface="Graphik Regular" panose="020B0503030202060203" pitchFamily="34" charset="0"/>
              </a:rPr>
              <a:t> and </a:t>
            </a:r>
            <a:r>
              <a:rPr lang="it-IT" dirty="0" err="1" smtClean="0">
                <a:latin typeface="Graphik Regular" panose="020B0503030202060203" pitchFamily="34" charset="0"/>
              </a:rPr>
              <a:t>product</a:t>
            </a:r>
            <a:r>
              <a:rPr lang="it-IT" dirty="0" smtClean="0">
                <a:latin typeface="Graphik Regular" panose="020B0503030202060203" pitchFamily="34" charset="0"/>
              </a:rPr>
              <a:t>, and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start </a:t>
            </a:r>
            <a:r>
              <a:rPr lang="it-IT" dirty="0" err="1" smtClean="0">
                <a:latin typeface="Graphik Regular" panose="020B0503030202060203" pitchFamily="34" charset="0"/>
              </a:rPr>
              <a:t>creating</a:t>
            </a:r>
            <a:r>
              <a:rPr lang="it-IT" dirty="0" smtClean="0">
                <a:latin typeface="Graphik Regular" panose="020B0503030202060203" pitchFamily="34" charset="0"/>
              </a:rPr>
              <a:t> the model </a:t>
            </a:r>
            <a:r>
              <a:rPr lang="it-IT" dirty="0" err="1" smtClean="0">
                <a:latin typeface="Graphik Regular" panose="020B0503030202060203" pitchFamily="34" charset="0"/>
              </a:rPr>
              <a:t>using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latin typeface="Graphik Regular" panose="020B0503030202060203" pitchFamily="34" charset="0"/>
              </a:rPr>
              <a:t>.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33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8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46" y="476518"/>
            <a:ext cx="6694708" cy="5700445"/>
          </a:xfrm>
        </p:spPr>
      </p:pic>
    </p:spTree>
    <p:extLst>
      <p:ext uri="{BB962C8B-B14F-4D97-AF65-F5344CB8AC3E}">
        <p14:creationId xmlns:p14="http://schemas.microsoft.com/office/powerpoint/2010/main" val="184924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2.	Model 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Creation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628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693</Words>
  <Application>Microsoft Office PowerPoint</Application>
  <PresentationFormat>Widescreen</PresentationFormat>
  <Paragraphs>144</Paragraphs>
  <Slides>33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Graphik Regular</vt:lpstr>
      <vt:lpstr>Times New Roman</vt:lpstr>
      <vt:lpstr>Tema di Office</vt:lpstr>
      <vt:lpstr>Presentazione standard di PowerPoint</vt:lpstr>
      <vt:lpstr>1. Data preparation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2. Model Creation</vt:lpstr>
      <vt:lpstr>Presentazione standard di PowerPoint</vt:lpstr>
      <vt:lpstr>Knime Prediction with Random Forest Learner</vt:lpstr>
      <vt:lpstr>Weka Setup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2.1 Tuning</vt:lpstr>
      <vt:lpstr>Presentazione standard di PowerPoint</vt:lpstr>
      <vt:lpstr>Presentazione standard di PowerPoint</vt:lpstr>
      <vt:lpstr>Presentazione standard di PowerPoint</vt:lpstr>
      <vt:lpstr>2.2 Weka Results</vt:lpstr>
      <vt:lpstr>Presentazione standard di PowerPoint</vt:lpstr>
      <vt:lpstr>Presentazione standard di PowerPoint</vt:lpstr>
      <vt:lpstr>Presentazione standard di PowerPoint</vt:lpstr>
      <vt:lpstr>3. Result Elaboration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Chiolini</dc:creator>
  <cp:lastModifiedBy>Alessandro Chiolini</cp:lastModifiedBy>
  <cp:revision>17</cp:revision>
  <dcterms:created xsi:type="dcterms:W3CDTF">2016-06-28T19:12:18Z</dcterms:created>
  <dcterms:modified xsi:type="dcterms:W3CDTF">2016-06-29T09:38:46Z</dcterms:modified>
</cp:coreProperties>
</file>