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9"/>
  </p:notesMasterIdLst>
  <p:handoutMasterIdLst>
    <p:handoutMasterId r:id="rId30"/>
  </p:handoutMasterIdLst>
  <p:sldIdLst>
    <p:sldId id="256" r:id="rId2"/>
    <p:sldId id="257" r:id="rId3"/>
    <p:sldId id="258" r:id="rId4"/>
    <p:sldId id="264" r:id="rId5"/>
    <p:sldId id="267" r:id="rId6"/>
    <p:sldId id="262" r:id="rId7"/>
    <p:sldId id="269" r:id="rId8"/>
    <p:sldId id="270" r:id="rId9"/>
    <p:sldId id="271" r:id="rId10"/>
    <p:sldId id="272" r:id="rId11"/>
    <p:sldId id="273" r:id="rId12"/>
    <p:sldId id="282" r:id="rId13"/>
    <p:sldId id="274" r:id="rId14"/>
    <p:sldId id="278" r:id="rId15"/>
    <p:sldId id="291" r:id="rId16"/>
    <p:sldId id="292" r:id="rId17"/>
    <p:sldId id="293" r:id="rId18"/>
    <p:sldId id="283" r:id="rId19"/>
    <p:sldId id="284" r:id="rId20"/>
    <p:sldId id="285" r:id="rId21"/>
    <p:sldId id="286" r:id="rId22"/>
    <p:sldId id="265" r:id="rId23"/>
    <p:sldId id="287" r:id="rId24"/>
    <p:sldId id="294" r:id="rId25"/>
    <p:sldId id="295" r:id="rId26"/>
    <p:sldId id="289" r:id="rId27"/>
    <p:sldId id="296" r:id="rId28"/>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9" autoAdjust="0"/>
    <p:restoredTop sz="96521" autoAdjust="0"/>
  </p:normalViewPr>
  <p:slideViewPr>
    <p:cSldViewPr snapToGrid="0">
      <p:cViewPr varScale="1">
        <p:scale>
          <a:sx n="70" d="100"/>
          <a:sy n="70" d="100"/>
        </p:scale>
        <p:origin x="738" y="72"/>
      </p:cViewPr>
      <p:guideLst/>
    </p:cSldViewPr>
  </p:slideViewPr>
  <p:outlineViewPr>
    <p:cViewPr>
      <p:scale>
        <a:sx n="33" d="100"/>
        <a:sy n="33" d="100"/>
      </p:scale>
      <p:origin x="0" y="-406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B02EBA6-EAE0-4846-BC01-4146D1F7B0FF}" type="datetimeFigureOut">
              <a:rPr lang="it-IT" smtClean="0"/>
              <a:t>29/06/2016</a:t>
            </a:fld>
            <a:endParaRPr lang="it-IT"/>
          </a:p>
        </p:txBody>
      </p:sp>
      <p:sp>
        <p:nvSpPr>
          <p:cNvPr id="4" name="Segnaposto piè di pa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6584D79-48F1-4B28-B5C8-773EB430D947}" type="slidenum">
              <a:rPr lang="it-IT" smtClean="0"/>
              <a:t>‹N›</a:t>
            </a:fld>
            <a:endParaRPr lang="it-IT"/>
          </a:p>
        </p:txBody>
      </p:sp>
    </p:spTree>
    <p:extLst>
      <p:ext uri="{BB962C8B-B14F-4D97-AF65-F5344CB8AC3E}">
        <p14:creationId xmlns:p14="http://schemas.microsoft.com/office/powerpoint/2010/main" val="38164156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700AF8-B9D1-4F40-9764-E29F941696F1}" type="datetimeFigureOut">
              <a:rPr lang="it-IT" smtClean="0"/>
              <a:t>29/06/2016</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693BA2-FE06-4904-AA83-3AB18951AF38}" type="slidenum">
              <a:rPr lang="it-IT" smtClean="0"/>
              <a:t>‹N›</a:t>
            </a:fld>
            <a:endParaRPr lang="it-IT"/>
          </a:p>
        </p:txBody>
      </p:sp>
    </p:spTree>
    <p:extLst>
      <p:ext uri="{BB962C8B-B14F-4D97-AF65-F5344CB8AC3E}">
        <p14:creationId xmlns:p14="http://schemas.microsoft.com/office/powerpoint/2010/main" val="327246571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fld id="{7B693BA2-FE06-4904-AA83-3AB18951AF38}" type="slidenum">
              <a:rPr lang="it-IT" smtClean="0"/>
              <a:t>2</a:t>
            </a:fld>
            <a:endParaRPr lang="it-IT"/>
          </a:p>
        </p:txBody>
      </p:sp>
    </p:spTree>
    <p:extLst>
      <p:ext uri="{BB962C8B-B14F-4D97-AF65-F5344CB8AC3E}">
        <p14:creationId xmlns:p14="http://schemas.microsoft.com/office/powerpoint/2010/main" val="4071190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fld id="{7B693BA2-FE06-4904-AA83-3AB18951AF38}" type="slidenum">
              <a:rPr lang="it-IT" smtClean="0"/>
              <a:t>6</a:t>
            </a:fld>
            <a:endParaRPr lang="it-IT"/>
          </a:p>
        </p:txBody>
      </p:sp>
    </p:spTree>
    <p:extLst>
      <p:ext uri="{BB962C8B-B14F-4D97-AF65-F5344CB8AC3E}">
        <p14:creationId xmlns:p14="http://schemas.microsoft.com/office/powerpoint/2010/main" val="22603030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fld id="{7B693BA2-FE06-4904-AA83-3AB18951AF38}" type="slidenum">
              <a:rPr lang="it-IT" smtClean="0"/>
              <a:t>14</a:t>
            </a:fld>
            <a:endParaRPr lang="it-IT"/>
          </a:p>
        </p:txBody>
      </p:sp>
    </p:spTree>
    <p:extLst>
      <p:ext uri="{BB962C8B-B14F-4D97-AF65-F5344CB8AC3E}">
        <p14:creationId xmlns:p14="http://schemas.microsoft.com/office/powerpoint/2010/main" val="2967773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fld id="{7B693BA2-FE06-4904-AA83-3AB18951AF38}" type="slidenum">
              <a:rPr lang="it-IT" smtClean="0"/>
              <a:t>18</a:t>
            </a:fld>
            <a:endParaRPr lang="it-IT"/>
          </a:p>
        </p:txBody>
      </p:sp>
    </p:spTree>
    <p:extLst>
      <p:ext uri="{BB962C8B-B14F-4D97-AF65-F5344CB8AC3E}">
        <p14:creationId xmlns:p14="http://schemas.microsoft.com/office/powerpoint/2010/main" val="1667392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fld id="{7B693BA2-FE06-4904-AA83-3AB18951AF38}" type="slidenum">
              <a:rPr lang="it-IT" smtClean="0"/>
              <a:t>22</a:t>
            </a:fld>
            <a:endParaRPr lang="it-IT"/>
          </a:p>
        </p:txBody>
      </p:sp>
    </p:spTree>
    <p:extLst>
      <p:ext uri="{BB962C8B-B14F-4D97-AF65-F5344CB8AC3E}">
        <p14:creationId xmlns:p14="http://schemas.microsoft.com/office/powerpoint/2010/main" val="17542788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a:t>
            </a:r>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p:cNvSpPr>
            <a:spLocks noGrp="1"/>
          </p:cNvSpPr>
          <p:nvPr>
            <p:ph type="dt" sz="half" idx="10"/>
          </p:nvPr>
        </p:nvSpPr>
        <p:spPr/>
        <p:txBody>
          <a:bodyPr/>
          <a:lstStyle/>
          <a:p>
            <a:fld id="{FFF490FC-0CD6-47BC-BA8C-CD42195E402A}" type="datetime1">
              <a:rPr lang="it-IT" smtClean="0"/>
              <a:t>29/06/2016</a:t>
            </a:fld>
            <a:endParaRPr lang="it-IT"/>
          </a:p>
        </p:txBody>
      </p:sp>
      <p:sp>
        <p:nvSpPr>
          <p:cNvPr id="5" name="Segnaposto piè di pagina 4"/>
          <p:cNvSpPr>
            <a:spLocks noGrp="1"/>
          </p:cNvSpPr>
          <p:nvPr>
            <p:ph type="ftr" sz="quarter" idx="11"/>
          </p:nvPr>
        </p:nvSpPr>
        <p:spPr/>
        <p:txBody>
          <a:bodyPr/>
          <a:lstStyle/>
          <a:p>
            <a:r>
              <a:rPr lang="it-IT"/>
              <a:t>BIP Prediction</a:t>
            </a:r>
          </a:p>
        </p:txBody>
      </p:sp>
      <p:sp>
        <p:nvSpPr>
          <p:cNvPr id="6" name="Segnaposto numero diapositiva 5"/>
          <p:cNvSpPr>
            <a:spLocks noGrp="1"/>
          </p:cNvSpPr>
          <p:nvPr>
            <p:ph type="sldNum" sz="quarter" idx="12"/>
          </p:nvPr>
        </p:nvSpPr>
        <p:spPr/>
        <p:txBody>
          <a:bodyPr/>
          <a:lstStyle/>
          <a:p>
            <a:fld id="{64940616-D2BF-483C-A102-8A041BC94CFF}" type="slidenum">
              <a:rPr lang="it-IT" smtClean="0"/>
              <a:t>‹N›</a:t>
            </a:fld>
            <a:endParaRPr lang="it-IT"/>
          </a:p>
        </p:txBody>
      </p:sp>
    </p:spTree>
    <p:extLst>
      <p:ext uri="{BB962C8B-B14F-4D97-AF65-F5344CB8AC3E}">
        <p14:creationId xmlns:p14="http://schemas.microsoft.com/office/powerpoint/2010/main" val="3774708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5E5FBAC2-BF9E-4B95-88C9-3AFCE384C5CA}" type="datetime1">
              <a:rPr lang="it-IT" smtClean="0"/>
              <a:t>29/06/2016</a:t>
            </a:fld>
            <a:endParaRPr lang="it-IT"/>
          </a:p>
        </p:txBody>
      </p:sp>
      <p:sp>
        <p:nvSpPr>
          <p:cNvPr id="5" name="Segnaposto piè di pagina 4"/>
          <p:cNvSpPr>
            <a:spLocks noGrp="1"/>
          </p:cNvSpPr>
          <p:nvPr>
            <p:ph type="ftr" sz="quarter" idx="11"/>
          </p:nvPr>
        </p:nvSpPr>
        <p:spPr/>
        <p:txBody>
          <a:bodyPr/>
          <a:lstStyle/>
          <a:p>
            <a:r>
              <a:rPr lang="it-IT"/>
              <a:t>BIP Prediction</a:t>
            </a:r>
          </a:p>
        </p:txBody>
      </p:sp>
      <p:sp>
        <p:nvSpPr>
          <p:cNvPr id="6" name="Segnaposto numero diapositiva 5"/>
          <p:cNvSpPr>
            <a:spLocks noGrp="1"/>
          </p:cNvSpPr>
          <p:nvPr>
            <p:ph type="sldNum" sz="quarter" idx="12"/>
          </p:nvPr>
        </p:nvSpPr>
        <p:spPr/>
        <p:txBody>
          <a:bodyPr/>
          <a:lstStyle/>
          <a:p>
            <a:fld id="{64940616-D2BF-483C-A102-8A041BC94CFF}" type="slidenum">
              <a:rPr lang="it-IT" smtClean="0"/>
              <a:t>‹N›</a:t>
            </a:fld>
            <a:endParaRPr lang="it-IT"/>
          </a:p>
        </p:txBody>
      </p:sp>
    </p:spTree>
    <p:extLst>
      <p:ext uri="{BB962C8B-B14F-4D97-AF65-F5344CB8AC3E}">
        <p14:creationId xmlns:p14="http://schemas.microsoft.com/office/powerpoint/2010/main" val="2209501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724900" y="365125"/>
            <a:ext cx="2628900" cy="5811838"/>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838200" y="365125"/>
            <a:ext cx="7734300" cy="5811838"/>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B4CD5427-E067-45E8-8F58-5265C523B4E4}" type="datetime1">
              <a:rPr lang="it-IT" smtClean="0"/>
              <a:t>29/06/2016</a:t>
            </a:fld>
            <a:endParaRPr lang="it-IT"/>
          </a:p>
        </p:txBody>
      </p:sp>
      <p:sp>
        <p:nvSpPr>
          <p:cNvPr id="5" name="Segnaposto piè di pagina 4"/>
          <p:cNvSpPr>
            <a:spLocks noGrp="1"/>
          </p:cNvSpPr>
          <p:nvPr>
            <p:ph type="ftr" sz="quarter" idx="11"/>
          </p:nvPr>
        </p:nvSpPr>
        <p:spPr/>
        <p:txBody>
          <a:bodyPr/>
          <a:lstStyle/>
          <a:p>
            <a:r>
              <a:rPr lang="it-IT"/>
              <a:t>BIP Prediction</a:t>
            </a:r>
          </a:p>
        </p:txBody>
      </p:sp>
      <p:sp>
        <p:nvSpPr>
          <p:cNvPr id="6" name="Segnaposto numero diapositiva 5"/>
          <p:cNvSpPr>
            <a:spLocks noGrp="1"/>
          </p:cNvSpPr>
          <p:nvPr>
            <p:ph type="sldNum" sz="quarter" idx="12"/>
          </p:nvPr>
        </p:nvSpPr>
        <p:spPr/>
        <p:txBody>
          <a:bodyPr/>
          <a:lstStyle/>
          <a:p>
            <a:fld id="{64940616-D2BF-483C-A102-8A041BC94CFF}" type="slidenum">
              <a:rPr lang="it-IT" smtClean="0"/>
              <a:t>‹N›</a:t>
            </a:fld>
            <a:endParaRPr lang="it-IT"/>
          </a:p>
        </p:txBody>
      </p:sp>
    </p:spTree>
    <p:extLst>
      <p:ext uri="{BB962C8B-B14F-4D97-AF65-F5344CB8AC3E}">
        <p14:creationId xmlns:p14="http://schemas.microsoft.com/office/powerpoint/2010/main" val="1041215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FF993410-1BD3-4D5A-BA98-B678D109659F}" type="datetime1">
              <a:rPr lang="it-IT" smtClean="0"/>
              <a:t>29/06/2016</a:t>
            </a:fld>
            <a:endParaRPr lang="it-IT"/>
          </a:p>
        </p:txBody>
      </p:sp>
      <p:sp>
        <p:nvSpPr>
          <p:cNvPr id="5" name="Segnaposto piè di pagina 4"/>
          <p:cNvSpPr>
            <a:spLocks noGrp="1"/>
          </p:cNvSpPr>
          <p:nvPr>
            <p:ph type="ftr" sz="quarter" idx="11"/>
          </p:nvPr>
        </p:nvSpPr>
        <p:spPr/>
        <p:txBody>
          <a:bodyPr/>
          <a:lstStyle/>
          <a:p>
            <a:r>
              <a:rPr lang="it-IT"/>
              <a:t>BIP Prediction</a:t>
            </a:r>
          </a:p>
        </p:txBody>
      </p:sp>
      <p:sp>
        <p:nvSpPr>
          <p:cNvPr id="6" name="Segnaposto numero diapositiva 5"/>
          <p:cNvSpPr>
            <a:spLocks noGrp="1"/>
          </p:cNvSpPr>
          <p:nvPr>
            <p:ph type="sldNum" sz="quarter" idx="12"/>
          </p:nvPr>
        </p:nvSpPr>
        <p:spPr/>
        <p:txBody>
          <a:bodyPr/>
          <a:lstStyle/>
          <a:p>
            <a:fld id="{64940616-D2BF-483C-A102-8A041BC94CFF}" type="slidenum">
              <a:rPr lang="it-IT" smtClean="0"/>
              <a:t>‹N›</a:t>
            </a:fld>
            <a:endParaRPr lang="it-IT"/>
          </a:p>
        </p:txBody>
      </p:sp>
    </p:spTree>
    <p:extLst>
      <p:ext uri="{BB962C8B-B14F-4D97-AF65-F5344CB8AC3E}">
        <p14:creationId xmlns:p14="http://schemas.microsoft.com/office/powerpoint/2010/main" val="61747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a:t>
            </a:r>
          </a:p>
        </p:txBody>
      </p:sp>
      <p:sp>
        <p:nvSpPr>
          <p:cNvPr id="3" name="Segnaposto tes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stili del testo dello schema</a:t>
            </a:r>
          </a:p>
        </p:txBody>
      </p:sp>
      <p:sp>
        <p:nvSpPr>
          <p:cNvPr id="4" name="Segnaposto data 3"/>
          <p:cNvSpPr>
            <a:spLocks noGrp="1"/>
          </p:cNvSpPr>
          <p:nvPr>
            <p:ph type="dt" sz="half" idx="10"/>
          </p:nvPr>
        </p:nvSpPr>
        <p:spPr/>
        <p:txBody>
          <a:bodyPr/>
          <a:lstStyle/>
          <a:p>
            <a:fld id="{C785F20F-D4A6-46D1-94B3-CF976C5B4D2D}" type="datetime1">
              <a:rPr lang="it-IT" smtClean="0"/>
              <a:t>29/06/2016</a:t>
            </a:fld>
            <a:endParaRPr lang="it-IT"/>
          </a:p>
        </p:txBody>
      </p:sp>
      <p:sp>
        <p:nvSpPr>
          <p:cNvPr id="5" name="Segnaposto piè di pagina 4"/>
          <p:cNvSpPr>
            <a:spLocks noGrp="1"/>
          </p:cNvSpPr>
          <p:nvPr>
            <p:ph type="ftr" sz="quarter" idx="11"/>
          </p:nvPr>
        </p:nvSpPr>
        <p:spPr/>
        <p:txBody>
          <a:bodyPr/>
          <a:lstStyle/>
          <a:p>
            <a:r>
              <a:rPr lang="it-IT"/>
              <a:t>BIP Prediction</a:t>
            </a:r>
          </a:p>
        </p:txBody>
      </p:sp>
      <p:sp>
        <p:nvSpPr>
          <p:cNvPr id="6" name="Segnaposto numero diapositiva 5"/>
          <p:cNvSpPr>
            <a:spLocks noGrp="1"/>
          </p:cNvSpPr>
          <p:nvPr>
            <p:ph type="sldNum" sz="quarter" idx="12"/>
          </p:nvPr>
        </p:nvSpPr>
        <p:spPr/>
        <p:txBody>
          <a:bodyPr/>
          <a:lstStyle/>
          <a:p>
            <a:fld id="{64940616-D2BF-483C-A102-8A041BC94CFF}" type="slidenum">
              <a:rPr lang="it-IT" smtClean="0"/>
              <a:t>‹N›</a:t>
            </a:fld>
            <a:endParaRPr lang="it-IT"/>
          </a:p>
        </p:txBody>
      </p:sp>
    </p:spTree>
    <p:extLst>
      <p:ext uri="{BB962C8B-B14F-4D97-AF65-F5344CB8AC3E}">
        <p14:creationId xmlns:p14="http://schemas.microsoft.com/office/powerpoint/2010/main" val="2316385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838200" y="1825625"/>
            <a:ext cx="5181600" cy="4351338"/>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6172200" y="1825625"/>
            <a:ext cx="5181600" cy="4351338"/>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p:cNvSpPr>
            <a:spLocks noGrp="1"/>
          </p:cNvSpPr>
          <p:nvPr>
            <p:ph type="dt" sz="half" idx="10"/>
          </p:nvPr>
        </p:nvSpPr>
        <p:spPr/>
        <p:txBody>
          <a:bodyPr/>
          <a:lstStyle/>
          <a:p>
            <a:fld id="{F2CB9DA8-1746-45F4-8A6C-2ECC2CD26489}" type="datetime1">
              <a:rPr lang="it-IT" smtClean="0"/>
              <a:t>29/06/2016</a:t>
            </a:fld>
            <a:endParaRPr lang="it-IT"/>
          </a:p>
        </p:txBody>
      </p:sp>
      <p:sp>
        <p:nvSpPr>
          <p:cNvPr id="6" name="Segnaposto piè di pagina 5"/>
          <p:cNvSpPr>
            <a:spLocks noGrp="1"/>
          </p:cNvSpPr>
          <p:nvPr>
            <p:ph type="ftr" sz="quarter" idx="11"/>
          </p:nvPr>
        </p:nvSpPr>
        <p:spPr/>
        <p:txBody>
          <a:bodyPr/>
          <a:lstStyle/>
          <a:p>
            <a:r>
              <a:rPr lang="it-IT"/>
              <a:t>BIP Prediction</a:t>
            </a:r>
          </a:p>
        </p:txBody>
      </p:sp>
      <p:sp>
        <p:nvSpPr>
          <p:cNvPr id="7" name="Segnaposto numero diapositiva 6"/>
          <p:cNvSpPr>
            <a:spLocks noGrp="1"/>
          </p:cNvSpPr>
          <p:nvPr>
            <p:ph type="sldNum" sz="quarter" idx="12"/>
          </p:nvPr>
        </p:nvSpPr>
        <p:spPr/>
        <p:txBody>
          <a:bodyPr/>
          <a:lstStyle/>
          <a:p>
            <a:fld id="{64940616-D2BF-483C-A102-8A041BC94CFF}" type="slidenum">
              <a:rPr lang="it-IT" smtClean="0"/>
              <a:t>‹N›</a:t>
            </a:fld>
            <a:endParaRPr lang="it-IT"/>
          </a:p>
        </p:txBody>
      </p:sp>
    </p:spTree>
    <p:extLst>
      <p:ext uri="{BB962C8B-B14F-4D97-AF65-F5344CB8AC3E}">
        <p14:creationId xmlns:p14="http://schemas.microsoft.com/office/powerpoint/2010/main" val="1258918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839788" y="365125"/>
            <a:ext cx="10515600" cy="1325563"/>
          </a:xfrm>
        </p:spPr>
        <p:txBody>
          <a:bodyPr/>
          <a:lstStyle/>
          <a:p>
            <a:r>
              <a:rPr lang="it-IT"/>
              <a:t>Fare clic per modificare lo stile del titolo</a:t>
            </a:r>
          </a:p>
        </p:txBody>
      </p:sp>
      <p:sp>
        <p:nvSpPr>
          <p:cNvPr id="3" name="Segnaposto tes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Segnaposto contenuto 3"/>
          <p:cNvSpPr>
            <a:spLocks noGrp="1"/>
          </p:cNvSpPr>
          <p:nvPr>
            <p:ph sz="half" idx="2"/>
          </p:nvPr>
        </p:nvSpPr>
        <p:spPr>
          <a:xfrm>
            <a:off x="839788" y="2505075"/>
            <a:ext cx="5157787" cy="3684588"/>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Segnaposto contenuto 5"/>
          <p:cNvSpPr>
            <a:spLocks noGrp="1"/>
          </p:cNvSpPr>
          <p:nvPr>
            <p:ph sz="quarter" idx="4"/>
          </p:nvPr>
        </p:nvSpPr>
        <p:spPr>
          <a:xfrm>
            <a:off x="6172200" y="2505075"/>
            <a:ext cx="5183188" cy="3684588"/>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p:cNvSpPr>
            <a:spLocks noGrp="1"/>
          </p:cNvSpPr>
          <p:nvPr>
            <p:ph type="dt" sz="half" idx="10"/>
          </p:nvPr>
        </p:nvSpPr>
        <p:spPr/>
        <p:txBody>
          <a:bodyPr/>
          <a:lstStyle/>
          <a:p>
            <a:fld id="{F012B918-21DF-468F-B076-3548DADED0A2}" type="datetime1">
              <a:rPr lang="it-IT" smtClean="0"/>
              <a:t>29/06/2016</a:t>
            </a:fld>
            <a:endParaRPr lang="it-IT"/>
          </a:p>
        </p:txBody>
      </p:sp>
      <p:sp>
        <p:nvSpPr>
          <p:cNvPr id="8" name="Segnaposto piè di pagina 7"/>
          <p:cNvSpPr>
            <a:spLocks noGrp="1"/>
          </p:cNvSpPr>
          <p:nvPr>
            <p:ph type="ftr" sz="quarter" idx="11"/>
          </p:nvPr>
        </p:nvSpPr>
        <p:spPr/>
        <p:txBody>
          <a:bodyPr/>
          <a:lstStyle/>
          <a:p>
            <a:r>
              <a:rPr lang="it-IT"/>
              <a:t>BIP Prediction</a:t>
            </a:r>
          </a:p>
        </p:txBody>
      </p:sp>
      <p:sp>
        <p:nvSpPr>
          <p:cNvPr id="9" name="Segnaposto numero diapositiva 8"/>
          <p:cNvSpPr>
            <a:spLocks noGrp="1"/>
          </p:cNvSpPr>
          <p:nvPr>
            <p:ph type="sldNum" sz="quarter" idx="12"/>
          </p:nvPr>
        </p:nvSpPr>
        <p:spPr/>
        <p:txBody>
          <a:bodyPr/>
          <a:lstStyle/>
          <a:p>
            <a:fld id="{64940616-D2BF-483C-A102-8A041BC94CFF}" type="slidenum">
              <a:rPr lang="it-IT" smtClean="0"/>
              <a:t>‹N›</a:t>
            </a:fld>
            <a:endParaRPr lang="it-IT"/>
          </a:p>
        </p:txBody>
      </p:sp>
    </p:spTree>
    <p:extLst>
      <p:ext uri="{BB962C8B-B14F-4D97-AF65-F5344CB8AC3E}">
        <p14:creationId xmlns:p14="http://schemas.microsoft.com/office/powerpoint/2010/main" val="564476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data 2"/>
          <p:cNvSpPr>
            <a:spLocks noGrp="1"/>
          </p:cNvSpPr>
          <p:nvPr>
            <p:ph type="dt" sz="half" idx="10"/>
          </p:nvPr>
        </p:nvSpPr>
        <p:spPr/>
        <p:txBody>
          <a:bodyPr/>
          <a:lstStyle/>
          <a:p>
            <a:fld id="{A0C26D8A-0943-429E-BE09-FE5129D0EE89}" type="datetime1">
              <a:rPr lang="it-IT" smtClean="0"/>
              <a:t>29/06/2016</a:t>
            </a:fld>
            <a:endParaRPr lang="it-IT"/>
          </a:p>
        </p:txBody>
      </p:sp>
      <p:sp>
        <p:nvSpPr>
          <p:cNvPr id="4" name="Segnaposto piè di pagina 3"/>
          <p:cNvSpPr>
            <a:spLocks noGrp="1"/>
          </p:cNvSpPr>
          <p:nvPr>
            <p:ph type="ftr" sz="quarter" idx="11"/>
          </p:nvPr>
        </p:nvSpPr>
        <p:spPr/>
        <p:txBody>
          <a:bodyPr/>
          <a:lstStyle/>
          <a:p>
            <a:r>
              <a:rPr lang="it-IT"/>
              <a:t>BIP Prediction</a:t>
            </a:r>
          </a:p>
        </p:txBody>
      </p:sp>
      <p:sp>
        <p:nvSpPr>
          <p:cNvPr id="5" name="Segnaposto numero diapositiva 4"/>
          <p:cNvSpPr>
            <a:spLocks noGrp="1"/>
          </p:cNvSpPr>
          <p:nvPr>
            <p:ph type="sldNum" sz="quarter" idx="12"/>
          </p:nvPr>
        </p:nvSpPr>
        <p:spPr/>
        <p:txBody>
          <a:bodyPr/>
          <a:lstStyle/>
          <a:p>
            <a:fld id="{64940616-D2BF-483C-A102-8A041BC94CFF}" type="slidenum">
              <a:rPr lang="it-IT" smtClean="0"/>
              <a:t>‹N›</a:t>
            </a:fld>
            <a:endParaRPr lang="it-IT"/>
          </a:p>
        </p:txBody>
      </p:sp>
    </p:spTree>
    <p:extLst>
      <p:ext uri="{BB962C8B-B14F-4D97-AF65-F5344CB8AC3E}">
        <p14:creationId xmlns:p14="http://schemas.microsoft.com/office/powerpoint/2010/main" val="1639284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DAD41DF5-C4AD-4C25-955B-AA669A4D9D34}" type="datetime1">
              <a:rPr lang="it-IT" smtClean="0"/>
              <a:t>29/06/2016</a:t>
            </a:fld>
            <a:endParaRPr lang="it-IT"/>
          </a:p>
        </p:txBody>
      </p:sp>
      <p:sp>
        <p:nvSpPr>
          <p:cNvPr id="3" name="Segnaposto piè di pagina 2"/>
          <p:cNvSpPr>
            <a:spLocks noGrp="1"/>
          </p:cNvSpPr>
          <p:nvPr>
            <p:ph type="ftr" sz="quarter" idx="11"/>
          </p:nvPr>
        </p:nvSpPr>
        <p:spPr/>
        <p:txBody>
          <a:bodyPr/>
          <a:lstStyle/>
          <a:p>
            <a:r>
              <a:rPr lang="it-IT"/>
              <a:t>BIP Prediction</a:t>
            </a:r>
          </a:p>
        </p:txBody>
      </p:sp>
      <p:sp>
        <p:nvSpPr>
          <p:cNvPr id="4" name="Segnaposto numero diapositiva 3"/>
          <p:cNvSpPr>
            <a:spLocks noGrp="1"/>
          </p:cNvSpPr>
          <p:nvPr>
            <p:ph type="sldNum" sz="quarter" idx="12"/>
          </p:nvPr>
        </p:nvSpPr>
        <p:spPr/>
        <p:txBody>
          <a:bodyPr/>
          <a:lstStyle/>
          <a:p>
            <a:fld id="{64940616-D2BF-483C-A102-8A041BC94CFF}" type="slidenum">
              <a:rPr lang="it-IT" smtClean="0"/>
              <a:t>‹N›</a:t>
            </a:fld>
            <a:endParaRPr lang="it-IT"/>
          </a:p>
        </p:txBody>
      </p:sp>
    </p:spTree>
    <p:extLst>
      <p:ext uri="{BB962C8B-B14F-4D97-AF65-F5344CB8AC3E}">
        <p14:creationId xmlns:p14="http://schemas.microsoft.com/office/powerpoint/2010/main" val="2950942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p>
        </p:txBody>
      </p:sp>
      <p:sp>
        <p:nvSpPr>
          <p:cNvPr id="3" name="Segnaposto contenut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stili del testo dello schema</a:t>
            </a:r>
          </a:p>
        </p:txBody>
      </p:sp>
      <p:sp>
        <p:nvSpPr>
          <p:cNvPr id="5" name="Segnaposto data 4"/>
          <p:cNvSpPr>
            <a:spLocks noGrp="1"/>
          </p:cNvSpPr>
          <p:nvPr>
            <p:ph type="dt" sz="half" idx="10"/>
          </p:nvPr>
        </p:nvSpPr>
        <p:spPr/>
        <p:txBody>
          <a:bodyPr/>
          <a:lstStyle/>
          <a:p>
            <a:fld id="{BB90CD01-2AF1-417F-B27E-95CFF5AA1433}" type="datetime1">
              <a:rPr lang="it-IT" smtClean="0"/>
              <a:t>29/06/2016</a:t>
            </a:fld>
            <a:endParaRPr lang="it-IT"/>
          </a:p>
        </p:txBody>
      </p:sp>
      <p:sp>
        <p:nvSpPr>
          <p:cNvPr id="6" name="Segnaposto piè di pagina 5"/>
          <p:cNvSpPr>
            <a:spLocks noGrp="1"/>
          </p:cNvSpPr>
          <p:nvPr>
            <p:ph type="ftr" sz="quarter" idx="11"/>
          </p:nvPr>
        </p:nvSpPr>
        <p:spPr/>
        <p:txBody>
          <a:bodyPr/>
          <a:lstStyle/>
          <a:p>
            <a:r>
              <a:rPr lang="it-IT"/>
              <a:t>BIP Prediction</a:t>
            </a:r>
          </a:p>
        </p:txBody>
      </p:sp>
      <p:sp>
        <p:nvSpPr>
          <p:cNvPr id="7" name="Segnaposto numero diapositiva 6"/>
          <p:cNvSpPr>
            <a:spLocks noGrp="1"/>
          </p:cNvSpPr>
          <p:nvPr>
            <p:ph type="sldNum" sz="quarter" idx="12"/>
          </p:nvPr>
        </p:nvSpPr>
        <p:spPr/>
        <p:txBody>
          <a:bodyPr/>
          <a:lstStyle/>
          <a:p>
            <a:fld id="{64940616-D2BF-483C-A102-8A041BC94CFF}" type="slidenum">
              <a:rPr lang="it-IT" smtClean="0"/>
              <a:t>‹N›</a:t>
            </a:fld>
            <a:endParaRPr lang="it-IT"/>
          </a:p>
        </p:txBody>
      </p:sp>
    </p:spTree>
    <p:extLst>
      <p:ext uri="{BB962C8B-B14F-4D97-AF65-F5344CB8AC3E}">
        <p14:creationId xmlns:p14="http://schemas.microsoft.com/office/powerpoint/2010/main" val="4144477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p>
        </p:txBody>
      </p:sp>
      <p:sp>
        <p:nvSpPr>
          <p:cNvPr id="3" name="Segnaposto immagin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stili del testo dello schema</a:t>
            </a:r>
          </a:p>
        </p:txBody>
      </p:sp>
      <p:sp>
        <p:nvSpPr>
          <p:cNvPr id="5" name="Segnaposto data 4"/>
          <p:cNvSpPr>
            <a:spLocks noGrp="1"/>
          </p:cNvSpPr>
          <p:nvPr>
            <p:ph type="dt" sz="half" idx="10"/>
          </p:nvPr>
        </p:nvSpPr>
        <p:spPr/>
        <p:txBody>
          <a:bodyPr/>
          <a:lstStyle/>
          <a:p>
            <a:fld id="{2FB17238-25CE-464C-AA47-1DD601537FA2}" type="datetime1">
              <a:rPr lang="it-IT" smtClean="0"/>
              <a:t>29/06/2016</a:t>
            </a:fld>
            <a:endParaRPr lang="it-IT"/>
          </a:p>
        </p:txBody>
      </p:sp>
      <p:sp>
        <p:nvSpPr>
          <p:cNvPr id="6" name="Segnaposto piè di pagina 5"/>
          <p:cNvSpPr>
            <a:spLocks noGrp="1"/>
          </p:cNvSpPr>
          <p:nvPr>
            <p:ph type="ftr" sz="quarter" idx="11"/>
          </p:nvPr>
        </p:nvSpPr>
        <p:spPr/>
        <p:txBody>
          <a:bodyPr/>
          <a:lstStyle/>
          <a:p>
            <a:r>
              <a:rPr lang="it-IT"/>
              <a:t>BIP Prediction</a:t>
            </a:r>
          </a:p>
        </p:txBody>
      </p:sp>
      <p:sp>
        <p:nvSpPr>
          <p:cNvPr id="7" name="Segnaposto numero diapositiva 6"/>
          <p:cNvSpPr>
            <a:spLocks noGrp="1"/>
          </p:cNvSpPr>
          <p:nvPr>
            <p:ph type="sldNum" sz="quarter" idx="12"/>
          </p:nvPr>
        </p:nvSpPr>
        <p:spPr/>
        <p:txBody>
          <a:bodyPr/>
          <a:lstStyle/>
          <a:p>
            <a:fld id="{64940616-D2BF-483C-A102-8A041BC94CFF}" type="slidenum">
              <a:rPr lang="it-IT" smtClean="0"/>
              <a:t>‹N›</a:t>
            </a:fld>
            <a:endParaRPr lang="it-IT"/>
          </a:p>
        </p:txBody>
      </p:sp>
    </p:spTree>
    <p:extLst>
      <p:ext uri="{BB962C8B-B14F-4D97-AF65-F5344CB8AC3E}">
        <p14:creationId xmlns:p14="http://schemas.microsoft.com/office/powerpoint/2010/main" val="1409097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a:t>
            </a:r>
          </a:p>
        </p:txBody>
      </p:sp>
      <p:sp>
        <p:nvSpPr>
          <p:cNvPr id="3" name="Segnaposto tes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8E27A6-4CCE-48FF-A420-F836DC43D994}" type="datetime1">
              <a:rPr lang="it-IT" smtClean="0"/>
              <a:t>29/06/2016</a:t>
            </a:fld>
            <a:endParaRPr lang="it-IT"/>
          </a:p>
        </p:txBody>
      </p:sp>
      <p:sp>
        <p:nvSpPr>
          <p:cNvPr id="5" name="Segnaposto piè di pa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it-IT"/>
              <a:t>BIP Prediction</a:t>
            </a:r>
          </a:p>
        </p:txBody>
      </p:sp>
      <p:sp>
        <p:nvSpPr>
          <p:cNvPr id="6" name="Segnaposto numero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940616-D2BF-483C-A102-8A041BC94CFF}" type="slidenum">
              <a:rPr lang="it-IT" smtClean="0"/>
              <a:t>‹N›</a:t>
            </a:fld>
            <a:endParaRPr lang="it-IT"/>
          </a:p>
        </p:txBody>
      </p:sp>
    </p:spTree>
    <p:extLst>
      <p:ext uri="{BB962C8B-B14F-4D97-AF65-F5344CB8AC3E}">
        <p14:creationId xmlns:p14="http://schemas.microsoft.com/office/powerpoint/2010/main" val="1193951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CSV%20definitivi/Prodotto2+GPS.xls" TargetMode="External"/><Relationship Id="rId2" Type="http://schemas.openxmlformats.org/officeDocument/2006/relationships/hyperlink" Target="CSV%20definitivi/Prodotto1+GPS.xl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po 3"/>
          <p:cNvGrpSpPr/>
          <p:nvPr/>
        </p:nvGrpSpPr>
        <p:grpSpPr>
          <a:xfrm>
            <a:off x="1882541" y="373133"/>
            <a:ext cx="8716771" cy="1623091"/>
            <a:chOff x="0" y="-1"/>
            <a:chExt cx="7315200" cy="1216153"/>
          </a:xfrm>
        </p:grpSpPr>
        <p:sp>
          <p:nvSpPr>
            <p:cNvPr id="6" name="Rettangolo 51"/>
            <p:cNvSpPr/>
            <p:nvPr/>
          </p:nvSpPr>
          <p:spPr>
            <a:xfrm>
              <a:off x="0" y="-1"/>
              <a:ext cx="7315200" cy="1130373"/>
            </a:xfrm>
            <a:custGeom>
              <a:avLst/>
              <a:gdLst>
                <a:gd name="connsiteX0" fmla="*/ 0 w 7312660"/>
                <a:gd name="connsiteY0" fmla="*/ 0 h 1215390"/>
                <a:gd name="connsiteX1" fmla="*/ 7312660 w 7312660"/>
                <a:gd name="connsiteY1" fmla="*/ 0 h 1215390"/>
                <a:gd name="connsiteX2" fmla="*/ 7312660 w 7312660"/>
                <a:gd name="connsiteY2" fmla="*/ 1215390 h 1215390"/>
                <a:gd name="connsiteX3" fmla="*/ 0 w 7312660"/>
                <a:gd name="connsiteY3" fmla="*/ 1215390 h 1215390"/>
                <a:gd name="connsiteX4" fmla="*/ 0 w 7312660"/>
                <a:gd name="connsiteY4" fmla="*/ 0 h 1215390"/>
                <a:gd name="connsiteX0" fmla="*/ 0 w 7312660"/>
                <a:gd name="connsiteY0" fmla="*/ 0 h 1215390"/>
                <a:gd name="connsiteX1" fmla="*/ 7312660 w 7312660"/>
                <a:gd name="connsiteY1" fmla="*/ 0 h 1215390"/>
                <a:gd name="connsiteX2" fmla="*/ 7312660 w 7312660"/>
                <a:gd name="connsiteY2" fmla="*/ 1215390 h 1215390"/>
                <a:gd name="connsiteX3" fmla="*/ 3667125 w 7312660"/>
                <a:gd name="connsiteY3" fmla="*/ 120967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215390 h 1215390"/>
                <a:gd name="connsiteX3" fmla="*/ 3619500 w 7312660"/>
                <a:gd name="connsiteY3" fmla="*/ 73342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129665 h 1215390"/>
                <a:gd name="connsiteX3" fmla="*/ 3619500 w 7312660"/>
                <a:gd name="connsiteY3" fmla="*/ 733425 h 1215390"/>
                <a:gd name="connsiteX4" fmla="*/ 0 w 7312660"/>
                <a:gd name="connsiteY4" fmla="*/ 1215390 h 1215390"/>
                <a:gd name="connsiteX5" fmla="*/ 0 w 7312660"/>
                <a:gd name="connsiteY5" fmla="*/ 0 h 1215390"/>
                <a:gd name="connsiteX0" fmla="*/ 9525 w 7322185"/>
                <a:gd name="connsiteY0" fmla="*/ 0 h 1129665"/>
                <a:gd name="connsiteX1" fmla="*/ 7322185 w 7322185"/>
                <a:gd name="connsiteY1" fmla="*/ 0 h 1129665"/>
                <a:gd name="connsiteX2" fmla="*/ 7322185 w 7322185"/>
                <a:gd name="connsiteY2" fmla="*/ 1129665 h 1129665"/>
                <a:gd name="connsiteX3" fmla="*/ 3629025 w 7322185"/>
                <a:gd name="connsiteY3" fmla="*/ 733425 h 1129665"/>
                <a:gd name="connsiteX4" fmla="*/ 0 w 7322185"/>
                <a:gd name="connsiteY4" fmla="*/ 1091565 h 1129665"/>
                <a:gd name="connsiteX5" fmla="*/ 9525 w 7322185"/>
                <a:gd name="connsiteY5" fmla="*/ 0 h 1129665"/>
                <a:gd name="connsiteX0" fmla="*/ 0 w 7312660"/>
                <a:gd name="connsiteY0" fmla="*/ 0 h 1129665"/>
                <a:gd name="connsiteX1" fmla="*/ 7312660 w 7312660"/>
                <a:gd name="connsiteY1" fmla="*/ 0 h 1129665"/>
                <a:gd name="connsiteX2" fmla="*/ 7312660 w 7312660"/>
                <a:gd name="connsiteY2" fmla="*/ 1129665 h 1129665"/>
                <a:gd name="connsiteX3" fmla="*/ 3619500 w 7312660"/>
                <a:gd name="connsiteY3" fmla="*/ 733425 h 1129665"/>
                <a:gd name="connsiteX4" fmla="*/ 0 w 7312660"/>
                <a:gd name="connsiteY4" fmla="*/ 1091565 h 1129665"/>
                <a:gd name="connsiteX5" fmla="*/ 0 w 7312660"/>
                <a:gd name="connsiteY5" fmla="*/ 0 h 1129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2660" h="1129665">
                  <a:moveTo>
                    <a:pt x="0" y="0"/>
                  </a:moveTo>
                  <a:lnTo>
                    <a:pt x="7312660" y="0"/>
                  </a:lnTo>
                  <a:lnTo>
                    <a:pt x="7312660" y="1129665"/>
                  </a:lnTo>
                  <a:lnTo>
                    <a:pt x="3619500" y="733425"/>
                  </a:lnTo>
                  <a:lnTo>
                    <a:pt x="0" y="109156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it-IT"/>
            </a:p>
          </p:txBody>
        </p:sp>
        <p:sp>
          <p:nvSpPr>
            <p:cNvPr id="7" name="Rettangolo 6"/>
            <p:cNvSpPr/>
            <p:nvPr/>
          </p:nvSpPr>
          <p:spPr>
            <a:xfrm>
              <a:off x="0" y="0"/>
              <a:ext cx="7315200" cy="1216152"/>
            </a:xfrm>
            <a:prstGeom prst="rect">
              <a:avLst/>
            </a:prstGeom>
            <a:blipFill>
              <a:blip r:embed="rId2"/>
              <a:stretch>
                <a:fillRect r="-757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it-IT"/>
            </a:p>
          </p:txBody>
        </p:sp>
      </p:grpSp>
      <p:pic>
        <p:nvPicPr>
          <p:cNvPr id="5" name="Immagine 4"/>
          <p:cNvPicPr/>
          <p:nvPr/>
        </p:nvPicPr>
        <p:blipFill>
          <a:blip r:embed="rId3" cstate="print">
            <a:extLst>
              <a:ext uri="{28A0092B-C50C-407E-A947-70E740481C1C}">
                <a14:useLocalDpi xmlns:a14="http://schemas.microsoft.com/office/drawing/2010/main" val="0"/>
              </a:ext>
            </a:extLst>
          </a:blip>
          <a:stretch>
            <a:fillRect/>
          </a:stretch>
        </p:blipFill>
        <p:spPr>
          <a:xfrm>
            <a:off x="2062247" y="500768"/>
            <a:ext cx="4839278" cy="2017293"/>
          </a:xfrm>
          <a:prstGeom prst="rect">
            <a:avLst/>
          </a:prstGeom>
        </p:spPr>
      </p:pic>
      <p:sp>
        <p:nvSpPr>
          <p:cNvPr id="8" name="CasellaDiTesto 7"/>
          <p:cNvSpPr txBox="1"/>
          <p:nvPr/>
        </p:nvSpPr>
        <p:spPr>
          <a:xfrm>
            <a:off x="3039415" y="2781837"/>
            <a:ext cx="5937160" cy="1077218"/>
          </a:xfrm>
          <a:prstGeom prst="rect">
            <a:avLst/>
          </a:prstGeom>
          <a:noFill/>
        </p:spPr>
        <p:txBody>
          <a:bodyPr wrap="square" rtlCol="0">
            <a:spAutoFit/>
          </a:bodyPr>
          <a:lstStyle/>
          <a:p>
            <a:pPr algn="ctr"/>
            <a:r>
              <a:rPr lang="it-IT" sz="3200" dirty="0">
                <a:solidFill>
                  <a:schemeClr val="accent1"/>
                </a:solidFill>
                <a:latin typeface="Graphik Regular" panose="020B0503030202060203" pitchFamily="34" charset="0"/>
              </a:rPr>
              <a:t>BIP PREDICTION</a:t>
            </a:r>
          </a:p>
          <a:p>
            <a:pPr algn="ctr"/>
            <a:r>
              <a:rPr lang="it-IT" sz="3200" dirty="0">
                <a:solidFill>
                  <a:schemeClr val="accent1"/>
                </a:solidFill>
                <a:latin typeface="Graphik Regular" panose="020B0503030202060203" pitchFamily="34" charset="0"/>
              </a:rPr>
              <a:t>DATA MINING PROJECT</a:t>
            </a:r>
          </a:p>
        </p:txBody>
      </p:sp>
      <p:sp>
        <p:nvSpPr>
          <p:cNvPr id="9" name="Casella di testo 152"/>
          <p:cNvSpPr txBox="1"/>
          <p:nvPr/>
        </p:nvSpPr>
        <p:spPr>
          <a:xfrm>
            <a:off x="4158861" y="4307553"/>
            <a:ext cx="7020000" cy="227266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1600200" tIns="0" rIns="685800" bIns="0" numCol="1" spcCol="0" rtlCol="0" fromWordArt="0" anchor="b" anchorCtr="0" forceAA="0" compatLnSpc="1">
            <a:prstTxWarp prst="textNoShape">
              <a:avLst/>
            </a:prstTxWarp>
            <a:noAutofit/>
          </a:bodyPr>
          <a:lstStyle/>
          <a:p>
            <a:pPr algn="r">
              <a:spcAft>
                <a:spcPts val="0"/>
              </a:spcAft>
            </a:pPr>
            <a:r>
              <a:rPr lang="it-IT" sz="1400" dirty="0">
                <a:solidFill>
                  <a:srgbClr val="595959"/>
                </a:solidFill>
                <a:effectLst/>
                <a:ea typeface="Calibri" panose="020F0502020204030204" pitchFamily="34" charset="0"/>
                <a:cs typeface="Times New Roman" panose="02020603050405020304" pitchFamily="18" charset="0"/>
              </a:rPr>
              <a:t> </a:t>
            </a:r>
            <a:endParaRPr lang="it-IT" sz="1200" dirty="0">
              <a:effectLst/>
              <a:ea typeface="Calibri" panose="020F0502020204030204" pitchFamily="34" charset="0"/>
              <a:cs typeface="Times New Roman" panose="02020603050405020304" pitchFamily="18" charset="0"/>
            </a:endParaRPr>
          </a:p>
          <a:p>
            <a:pPr algn="r">
              <a:spcAft>
                <a:spcPts val="0"/>
              </a:spcAft>
            </a:pPr>
            <a:r>
              <a:rPr lang="it-IT" sz="1400" dirty="0">
                <a:solidFill>
                  <a:srgbClr val="595959"/>
                </a:solidFill>
                <a:effectLst/>
                <a:latin typeface="Century Gothic" panose="020B0502020202020204" pitchFamily="34" charset="0"/>
                <a:ea typeface="Calibri" panose="020F0502020204030204" pitchFamily="34" charset="0"/>
                <a:cs typeface="Times New Roman" panose="02020603050405020304" pitchFamily="18" charset="0"/>
              </a:rPr>
              <a:t>Alessandro Baldassari</a:t>
            </a:r>
            <a:endParaRPr lang="it-IT" sz="1200" dirty="0">
              <a:effectLst/>
              <a:ea typeface="Calibri" panose="020F0502020204030204" pitchFamily="34" charset="0"/>
              <a:cs typeface="Times New Roman" panose="02020603050405020304" pitchFamily="18" charset="0"/>
            </a:endParaRPr>
          </a:p>
          <a:p>
            <a:pPr algn="r">
              <a:spcAft>
                <a:spcPts val="0"/>
              </a:spcAft>
            </a:pPr>
            <a:r>
              <a:rPr lang="it-IT" sz="900" dirty="0">
                <a:solidFill>
                  <a:srgbClr val="595959"/>
                </a:solidFill>
                <a:effectLst/>
                <a:latin typeface="Century Gothic" panose="020B0502020202020204" pitchFamily="34" charset="0"/>
                <a:ea typeface="Calibri" panose="020F0502020204030204" pitchFamily="34" charset="0"/>
                <a:cs typeface="Times New Roman" panose="02020603050405020304" pitchFamily="18" charset="0"/>
              </a:rPr>
              <a:t>841561</a:t>
            </a:r>
            <a:endParaRPr lang="it-IT" sz="1200" dirty="0">
              <a:effectLst/>
              <a:ea typeface="Calibri" panose="020F0502020204030204" pitchFamily="34" charset="0"/>
              <a:cs typeface="Times New Roman" panose="02020603050405020304" pitchFamily="18" charset="0"/>
            </a:endParaRPr>
          </a:p>
          <a:p>
            <a:pPr algn="r">
              <a:spcAft>
                <a:spcPts val="0"/>
              </a:spcAft>
            </a:pPr>
            <a:r>
              <a:rPr lang="it-IT" sz="1400" dirty="0">
                <a:solidFill>
                  <a:srgbClr val="595959"/>
                </a:solidFill>
                <a:effectLst/>
                <a:latin typeface="Century Gothic" panose="020B0502020202020204" pitchFamily="34" charset="0"/>
                <a:ea typeface="Calibri" panose="020F0502020204030204" pitchFamily="34" charset="0"/>
                <a:cs typeface="Times New Roman" panose="02020603050405020304" pitchFamily="18" charset="0"/>
              </a:rPr>
              <a:t>Alberto </a:t>
            </a:r>
            <a:r>
              <a:rPr lang="it-IT" sz="1400" dirty="0" err="1">
                <a:solidFill>
                  <a:srgbClr val="595959"/>
                </a:solidFill>
                <a:effectLst/>
                <a:latin typeface="Century Gothic" panose="020B0502020202020204" pitchFamily="34" charset="0"/>
                <a:ea typeface="Calibri" panose="020F0502020204030204" pitchFamily="34" charset="0"/>
                <a:cs typeface="Times New Roman" panose="02020603050405020304" pitchFamily="18" charset="0"/>
              </a:rPr>
              <a:t>Bendin</a:t>
            </a:r>
            <a:endParaRPr lang="it-IT" sz="1200" dirty="0">
              <a:effectLst/>
              <a:ea typeface="Calibri" panose="020F0502020204030204" pitchFamily="34" charset="0"/>
              <a:cs typeface="Times New Roman" panose="02020603050405020304" pitchFamily="18" charset="0"/>
            </a:endParaRPr>
          </a:p>
          <a:p>
            <a:pPr algn="r">
              <a:spcAft>
                <a:spcPts val="0"/>
              </a:spcAft>
            </a:pPr>
            <a:r>
              <a:rPr lang="it-IT" sz="900" dirty="0">
                <a:solidFill>
                  <a:srgbClr val="595959"/>
                </a:solidFill>
                <a:effectLst/>
                <a:latin typeface="Century Gothic" panose="020B0502020202020204" pitchFamily="34" charset="0"/>
                <a:ea typeface="Calibri" panose="020F0502020204030204" pitchFamily="34" charset="0"/>
                <a:cs typeface="Times New Roman" panose="02020603050405020304" pitchFamily="18" charset="0"/>
              </a:rPr>
              <a:t>841734</a:t>
            </a:r>
            <a:endParaRPr lang="it-IT" sz="1200" dirty="0">
              <a:effectLst/>
              <a:ea typeface="Calibri" panose="020F0502020204030204" pitchFamily="34" charset="0"/>
              <a:cs typeface="Times New Roman" panose="02020603050405020304" pitchFamily="18" charset="0"/>
            </a:endParaRPr>
          </a:p>
          <a:p>
            <a:pPr algn="r">
              <a:spcAft>
                <a:spcPts val="0"/>
              </a:spcAft>
            </a:pPr>
            <a:r>
              <a:rPr lang="it-IT" sz="1400" dirty="0">
                <a:solidFill>
                  <a:srgbClr val="595959"/>
                </a:solidFill>
                <a:effectLst/>
                <a:latin typeface="Century Gothic" panose="020B0502020202020204" pitchFamily="34" charset="0"/>
                <a:ea typeface="Calibri" panose="020F0502020204030204" pitchFamily="34" charset="0"/>
                <a:cs typeface="Times New Roman" panose="02020603050405020304" pitchFamily="18" charset="0"/>
              </a:rPr>
              <a:t>Paolo Cappello</a:t>
            </a:r>
            <a:endParaRPr lang="it-IT" sz="1200" dirty="0">
              <a:effectLst/>
              <a:ea typeface="Calibri" panose="020F0502020204030204" pitchFamily="34" charset="0"/>
              <a:cs typeface="Times New Roman" panose="02020603050405020304" pitchFamily="18" charset="0"/>
            </a:endParaRPr>
          </a:p>
          <a:p>
            <a:pPr algn="r">
              <a:spcAft>
                <a:spcPts val="0"/>
              </a:spcAft>
            </a:pPr>
            <a:r>
              <a:rPr lang="it-IT" sz="900" dirty="0">
                <a:solidFill>
                  <a:srgbClr val="595959"/>
                </a:solidFill>
                <a:effectLst/>
                <a:latin typeface="Century Gothic" panose="020B0502020202020204" pitchFamily="34" charset="0"/>
                <a:ea typeface="Calibri" panose="020F0502020204030204" pitchFamily="34" charset="0"/>
                <a:cs typeface="Times New Roman" panose="02020603050405020304" pitchFamily="18" charset="0"/>
              </a:rPr>
              <a:t>841469</a:t>
            </a:r>
            <a:endParaRPr lang="it-IT" sz="1200" dirty="0">
              <a:effectLst/>
              <a:ea typeface="Calibri" panose="020F0502020204030204" pitchFamily="34" charset="0"/>
              <a:cs typeface="Times New Roman" panose="02020603050405020304" pitchFamily="18" charset="0"/>
            </a:endParaRPr>
          </a:p>
          <a:p>
            <a:pPr algn="r">
              <a:spcAft>
                <a:spcPts val="0"/>
              </a:spcAft>
            </a:pPr>
            <a:r>
              <a:rPr lang="it-IT" sz="1400" dirty="0">
                <a:solidFill>
                  <a:srgbClr val="595959"/>
                </a:solidFill>
                <a:effectLst/>
                <a:latin typeface="Century Gothic" panose="020B0502020202020204" pitchFamily="34" charset="0"/>
                <a:ea typeface="Calibri" panose="020F0502020204030204" pitchFamily="34" charset="0"/>
                <a:cs typeface="Times New Roman" panose="02020603050405020304" pitchFamily="18" charset="0"/>
              </a:rPr>
              <a:t>Alessandro Chiolini</a:t>
            </a:r>
            <a:endParaRPr lang="it-IT" sz="1200" dirty="0">
              <a:effectLst/>
              <a:ea typeface="Calibri" panose="020F0502020204030204" pitchFamily="34" charset="0"/>
              <a:cs typeface="Times New Roman" panose="02020603050405020304" pitchFamily="18" charset="0"/>
            </a:endParaRPr>
          </a:p>
          <a:p>
            <a:pPr algn="r">
              <a:spcAft>
                <a:spcPts val="0"/>
              </a:spcAft>
            </a:pPr>
            <a:r>
              <a:rPr lang="it-IT" sz="900" dirty="0">
                <a:solidFill>
                  <a:srgbClr val="595959"/>
                </a:solidFill>
                <a:effectLst/>
                <a:latin typeface="Century Gothic" panose="020B0502020202020204" pitchFamily="34" charset="0"/>
                <a:ea typeface="Calibri" panose="020F0502020204030204" pitchFamily="34" charset="0"/>
                <a:cs typeface="Times New Roman" panose="02020603050405020304" pitchFamily="18" charset="0"/>
              </a:rPr>
              <a:t>864446</a:t>
            </a:r>
            <a:endParaRPr lang="it-IT" sz="1200" dirty="0">
              <a:effectLst/>
              <a:ea typeface="Calibri" panose="020F0502020204030204" pitchFamily="34" charset="0"/>
              <a:cs typeface="Times New Roman" panose="02020603050405020304" pitchFamily="18" charset="0"/>
            </a:endParaRPr>
          </a:p>
          <a:p>
            <a:pPr algn="r">
              <a:spcAft>
                <a:spcPts val="0"/>
              </a:spcAft>
            </a:pPr>
            <a:r>
              <a:rPr lang="it-IT" sz="1400" dirty="0" err="1">
                <a:solidFill>
                  <a:srgbClr val="595959"/>
                </a:solidFill>
                <a:effectLst/>
                <a:latin typeface="Century Gothic" panose="020B0502020202020204" pitchFamily="34" charset="0"/>
                <a:ea typeface="Calibri" panose="020F0502020204030204" pitchFamily="34" charset="0"/>
                <a:cs typeface="Times New Roman" panose="02020603050405020304" pitchFamily="18" charset="0"/>
              </a:rPr>
              <a:t>Lucija</a:t>
            </a:r>
            <a:r>
              <a:rPr lang="it-IT" sz="1400" dirty="0">
                <a:solidFill>
                  <a:srgbClr val="595959"/>
                </a:solidFill>
                <a:effectLst/>
                <a:latin typeface="Century Gothic" panose="020B0502020202020204" pitchFamily="34" charset="0"/>
                <a:ea typeface="Calibri" panose="020F0502020204030204" pitchFamily="34" charset="0"/>
                <a:cs typeface="Times New Roman" panose="02020603050405020304" pitchFamily="18" charset="0"/>
              </a:rPr>
              <a:t> </a:t>
            </a:r>
            <a:r>
              <a:rPr lang="it-IT" sz="1400" dirty="0" err="1">
                <a:solidFill>
                  <a:srgbClr val="595959"/>
                </a:solidFill>
                <a:effectLst/>
                <a:latin typeface="Century Gothic" panose="020B0502020202020204" pitchFamily="34" charset="0"/>
                <a:ea typeface="Calibri" panose="020F0502020204030204" pitchFamily="34" charset="0"/>
                <a:cs typeface="Times New Roman" panose="02020603050405020304" pitchFamily="18" charset="0"/>
              </a:rPr>
              <a:t>Megla</a:t>
            </a:r>
            <a:endParaRPr lang="it-IT" sz="1200" dirty="0">
              <a:effectLst/>
              <a:ea typeface="Calibri" panose="020F0502020204030204" pitchFamily="34" charset="0"/>
              <a:cs typeface="Times New Roman" panose="02020603050405020304" pitchFamily="18" charset="0"/>
            </a:endParaRPr>
          </a:p>
          <a:p>
            <a:pPr algn="r">
              <a:spcAft>
                <a:spcPts val="0"/>
              </a:spcAft>
            </a:pPr>
            <a:r>
              <a:rPr lang="it-IT" sz="900" dirty="0">
                <a:solidFill>
                  <a:srgbClr val="595959"/>
                </a:solidFill>
                <a:effectLst/>
                <a:latin typeface="Century Gothic" panose="020B0502020202020204" pitchFamily="34" charset="0"/>
                <a:ea typeface="Calibri" panose="020F0502020204030204" pitchFamily="34" charset="0"/>
                <a:cs typeface="Times New Roman" panose="02020603050405020304" pitchFamily="18" charset="0"/>
              </a:rPr>
              <a:t>859315</a:t>
            </a:r>
            <a:endParaRPr lang="it-IT" sz="1200" dirty="0">
              <a:effectLst/>
              <a:ea typeface="Calibri" panose="020F0502020204030204" pitchFamily="34" charset="0"/>
              <a:cs typeface="Times New Roman" panose="02020603050405020304" pitchFamily="18" charset="0"/>
            </a:endParaRPr>
          </a:p>
          <a:p>
            <a:pPr algn="r">
              <a:spcAft>
                <a:spcPts val="0"/>
              </a:spcAft>
            </a:pPr>
            <a:r>
              <a:rPr lang="it-IT" sz="900" dirty="0">
                <a:solidFill>
                  <a:srgbClr val="595959"/>
                </a:solidFill>
                <a:effectLst/>
                <a:ea typeface="Calibri" panose="020F0502020204030204" pitchFamily="34" charset="0"/>
                <a:cs typeface="Times New Roman" panose="02020603050405020304" pitchFamily="18" charset="0"/>
              </a:rPr>
              <a:t> </a:t>
            </a:r>
            <a:endParaRPr lang="it-IT" sz="1200" dirty="0">
              <a:effectLst/>
              <a:ea typeface="Calibri" panose="020F0502020204030204" pitchFamily="34" charset="0"/>
              <a:cs typeface="Times New Roman" panose="02020603050405020304" pitchFamily="18" charset="0"/>
            </a:endParaRPr>
          </a:p>
          <a:p>
            <a:pPr algn="r">
              <a:spcAft>
                <a:spcPts val="0"/>
              </a:spcAft>
            </a:pPr>
            <a:r>
              <a:rPr lang="it-IT" sz="900" dirty="0">
                <a:solidFill>
                  <a:srgbClr val="595959"/>
                </a:solidFill>
                <a:effectLst/>
                <a:ea typeface="Calibri" panose="020F0502020204030204" pitchFamily="34" charset="0"/>
                <a:cs typeface="Times New Roman" panose="02020603050405020304" pitchFamily="18" charset="0"/>
              </a:rPr>
              <a:t> </a:t>
            </a:r>
            <a:endParaRPr lang="it-IT" sz="1200" dirty="0">
              <a:effectLst/>
              <a:ea typeface="Calibri" panose="020F0502020204030204" pitchFamily="34" charset="0"/>
              <a:cs typeface="Times New Roman" panose="02020603050405020304" pitchFamily="18" charset="0"/>
            </a:endParaRPr>
          </a:p>
          <a:p>
            <a:pPr algn="r">
              <a:spcAft>
                <a:spcPts val="0"/>
              </a:spcAft>
            </a:pPr>
            <a:r>
              <a:rPr lang="it-IT" sz="900" dirty="0">
                <a:solidFill>
                  <a:srgbClr val="595959"/>
                </a:solidFill>
                <a:effectLst/>
                <a:ea typeface="Calibri" panose="020F0502020204030204" pitchFamily="34" charset="0"/>
                <a:cs typeface="Times New Roman" panose="02020603050405020304" pitchFamily="18" charset="0"/>
              </a:rPr>
              <a:t> </a:t>
            </a:r>
            <a:endParaRPr lang="it-IT" sz="12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26281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piè di pagina 3"/>
          <p:cNvSpPr>
            <a:spLocks noGrp="1"/>
          </p:cNvSpPr>
          <p:nvPr>
            <p:ph type="ftr" sz="quarter" idx="11"/>
          </p:nvPr>
        </p:nvSpPr>
        <p:spPr/>
        <p:txBody>
          <a:bodyPr/>
          <a:lstStyle/>
          <a:p>
            <a:r>
              <a:rPr lang="it-IT"/>
              <a:t>BIP Prediction</a:t>
            </a:r>
          </a:p>
        </p:txBody>
      </p:sp>
      <p:sp>
        <p:nvSpPr>
          <p:cNvPr id="5" name="Segnaposto numero diapositiva 4"/>
          <p:cNvSpPr>
            <a:spLocks noGrp="1"/>
          </p:cNvSpPr>
          <p:nvPr>
            <p:ph type="sldNum" sz="quarter" idx="12"/>
          </p:nvPr>
        </p:nvSpPr>
        <p:spPr/>
        <p:txBody>
          <a:bodyPr/>
          <a:lstStyle/>
          <a:p>
            <a:fld id="{64940616-D2BF-483C-A102-8A041BC94CFF}" type="slidenum">
              <a:rPr lang="it-IT" smtClean="0"/>
              <a:t>10</a:t>
            </a:fld>
            <a:endParaRPr lang="it-IT"/>
          </a:p>
        </p:txBody>
      </p:sp>
      <p:pic>
        <p:nvPicPr>
          <p:cNvPr id="3" name="Segnaposto contenuto 2"/>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49899" y="904487"/>
            <a:ext cx="9692201" cy="5451863"/>
          </a:xfrm>
        </p:spPr>
      </p:pic>
      <p:sp>
        <p:nvSpPr>
          <p:cNvPr id="6" name="Oval 5"/>
          <p:cNvSpPr/>
          <p:nvPr/>
        </p:nvSpPr>
        <p:spPr>
          <a:xfrm>
            <a:off x="4948040" y="2937161"/>
            <a:ext cx="1293091" cy="406402"/>
          </a:xfrm>
          <a:prstGeom prst="ellipse">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494445" y="3103419"/>
            <a:ext cx="1211810" cy="146856"/>
          </a:xfrm>
          <a:prstGeom prst="ellipse">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olo 1"/>
          <p:cNvSpPr>
            <a:spLocks noGrp="1"/>
          </p:cNvSpPr>
          <p:nvPr>
            <p:ph type="title"/>
          </p:nvPr>
        </p:nvSpPr>
        <p:spPr>
          <a:xfrm>
            <a:off x="592622" y="0"/>
            <a:ext cx="10515600" cy="1325563"/>
          </a:xfrm>
        </p:spPr>
        <p:txBody>
          <a:bodyPr>
            <a:normAutofit/>
          </a:bodyPr>
          <a:lstStyle/>
          <a:p>
            <a:r>
              <a:rPr lang="en-US" sz="2800" noProof="0" dirty="0">
                <a:latin typeface="Graphik Regular" panose="020B0503030202060203" pitchFamily="34" charset="0"/>
              </a:rPr>
              <a:t>Setting of the “date” attribute</a:t>
            </a:r>
          </a:p>
        </p:txBody>
      </p:sp>
    </p:spTree>
    <p:extLst>
      <p:ext uri="{BB962C8B-B14F-4D97-AF65-F5344CB8AC3E}">
        <p14:creationId xmlns:p14="http://schemas.microsoft.com/office/powerpoint/2010/main" val="1318819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piè di pagina 3"/>
          <p:cNvSpPr>
            <a:spLocks noGrp="1"/>
          </p:cNvSpPr>
          <p:nvPr>
            <p:ph type="ftr" sz="quarter" idx="11"/>
          </p:nvPr>
        </p:nvSpPr>
        <p:spPr/>
        <p:txBody>
          <a:bodyPr/>
          <a:lstStyle/>
          <a:p>
            <a:r>
              <a:rPr lang="it-IT"/>
              <a:t>BIP Prediction</a:t>
            </a:r>
          </a:p>
        </p:txBody>
      </p:sp>
      <p:sp>
        <p:nvSpPr>
          <p:cNvPr id="5" name="Segnaposto numero diapositiva 4"/>
          <p:cNvSpPr>
            <a:spLocks noGrp="1"/>
          </p:cNvSpPr>
          <p:nvPr>
            <p:ph type="sldNum" sz="quarter" idx="12"/>
          </p:nvPr>
        </p:nvSpPr>
        <p:spPr/>
        <p:txBody>
          <a:bodyPr/>
          <a:lstStyle/>
          <a:p>
            <a:fld id="{64940616-D2BF-483C-A102-8A041BC94CFF}" type="slidenum">
              <a:rPr lang="it-IT" smtClean="0"/>
              <a:t>11</a:t>
            </a:fld>
            <a:endParaRPr lang="it-IT"/>
          </a:p>
        </p:txBody>
      </p:sp>
      <p:pic>
        <p:nvPicPr>
          <p:cNvPr id="6" name="Segnaposto contenuto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64227" y="920606"/>
            <a:ext cx="9663545" cy="5435744"/>
          </a:xfrm>
        </p:spPr>
      </p:pic>
      <p:sp>
        <p:nvSpPr>
          <p:cNvPr id="7" name="Titolo 1"/>
          <p:cNvSpPr>
            <a:spLocks noGrp="1"/>
          </p:cNvSpPr>
          <p:nvPr>
            <p:ph type="title"/>
          </p:nvPr>
        </p:nvSpPr>
        <p:spPr>
          <a:xfrm>
            <a:off x="592622" y="0"/>
            <a:ext cx="10515600" cy="1325563"/>
          </a:xfrm>
        </p:spPr>
        <p:txBody>
          <a:bodyPr>
            <a:normAutofit/>
          </a:bodyPr>
          <a:lstStyle/>
          <a:p>
            <a:r>
              <a:rPr lang="en-US" sz="2800" dirty="0">
                <a:latin typeface="Graphik Regular" panose="020B0503030202060203" pitchFamily="34" charset="0"/>
              </a:rPr>
              <a:t>Deletion of useless features</a:t>
            </a:r>
          </a:p>
        </p:txBody>
      </p:sp>
      <p:sp>
        <p:nvSpPr>
          <p:cNvPr id="8" name="Oval 7"/>
          <p:cNvSpPr/>
          <p:nvPr/>
        </p:nvSpPr>
        <p:spPr>
          <a:xfrm>
            <a:off x="3360190" y="5749191"/>
            <a:ext cx="629918" cy="217500"/>
          </a:xfrm>
          <a:prstGeom prst="ellipse">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9430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piè di pagina 3"/>
          <p:cNvSpPr>
            <a:spLocks noGrp="1"/>
          </p:cNvSpPr>
          <p:nvPr>
            <p:ph type="ftr" sz="quarter" idx="11"/>
          </p:nvPr>
        </p:nvSpPr>
        <p:spPr/>
        <p:txBody>
          <a:bodyPr/>
          <a:lstStyle/>
          <a:p>
            <a:r>
              <a:rPr lang="it-IT"/>
              <a:t>BIP Prediction</a:t>
            </a:r>
          </a:p>
        </p:txBody>
      </p:sp>
      <p:sp>
        <p:nvSpPr>
          <p:cNvPr id="5" name="Segnaposto numero diapositiva 4"/>
          <p:cNvSpPr>
            <a:spLocks noGrp="1"/>
          </p:cNvSpPr>
          <p:nvPr>
            <p:ph type="sldNum" sz="quarter" idx="12"/>
          </p:nvPr>
        </p:nvSpPr>
        <p:spPr/>
        <p:txBody>
          <a:bodyPr/>
          <a:lstStyle/>
          <a:p>
            <a:fld id="{64940616-D2BF-483C-A102-8A041BC94CFF}" type="slidenum">
              <a:rPr lang="it-IT" smtClean="0"/>
              <a:t>12</a:t>
            </a:fld>
            <a:endParaRPr lang="it-IT"/>
          </a:p>
        </p:txBody>
      </p:sp>
      <p:pic>
        <p:nvPicPr>
          <p:cNvPr id="3" name="Segnaposto contenuto 2"/>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51379" y="906152"/>
            <a:ext cx="9689241" cy="5450198"/>
          </a:xfrm>
        </p:spPr>
      </p:pic>
      <p:sp>
        <p:nvSpPr>
          <p:cNvPr id="6" name="Oval 5"/>
          <p:cNvSpPr/>
          <p:nvPr/>
        </p:nvSpPr>
        <p:spPr>
          <a:xfrm flipV="1">
            <a:off x="9236362" y="1874981"/>
            <a:ext cx="609601" cy="147780"/>
          </a:xfrm>
          <a:prstGeom prst="ellipse">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olo 1"/>
          <p:cNvSpPr>
            <a:spLocks noGrp="1"/>
          </p:cNvSpPr>
          <p:nvPr>
            <p:ph type="title"/>
          </p:nvPr>
        </p:nvSpPr>
        <p:spPr>
          <a:xfrm>
            <a:off x="592622" y="0"/>
            <a:ext cx="10515600" cy="1325563"/>
          </a:xfrm>
        </p:spPr>
        <p:txBody>
          <a:bodyPr>
            <a:normAutofit/>
          </a:bodyPr>
          <a:lstStyle/>
          <a:p>
            <a:r>
              <a:rPr lang="en-US" sz="2800" noProof="0" dirty="0">
                <a:latin typeface="Graphik Regular" panose="020B0503030202060203" pitchFamily="34" charset="0"/>
              </a:rPr>
              <a:t>Check attribute “Data” read as type “Date”</a:t>
            </a:r>
          </a:p>
        </p:txBody>
      </p:sp>
    </p:spTree>
    <p:extLst>
      <p:ext uri="{BB962C8B-B14F-4D97-AF65-F5344CB8AC3E}">
        <p14:creationId xmlns:p14="http://schemas.microsoft.com/office/powerpoint/2010/main" val="1204241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piè di pagina 3"/>
          <p:cNvSpPr>
            <a:spLocks noGrp="1"/>
          </p:cNvSpPr>
          <p:nvPr>
            <p:ph type="ftr" sz="quarter" idx="11"/>
          </p:nvPr>
        </p:nvSpPr>
        <p:spPr/>
        <p:txBody>
          <a:bodyPr/>
          <a:lstStyle/>
          <a:p>
            <a:r>
              <a:rPr lang="it-IT"/>
              <a:t>BIP Prediction</a:t>
            </a:r>
          </a:p>
        </p:txBody>
      </p:sp>
      <p:sp>
        <p:nvSpPr>
          <p:cNvPr id="5" name="Segnaposto numero diapositiva 4"/>
          <p:cNvSpPr>
            <a:spLocks noGrp="1"/>
          </p:cNvSpPr>
          <p:nvPr>
            <p:ph type="sldNum" sz="quarter" idx="12"/>
          </p:nvPr>
        </p:nvSpPr>
        <p:spPr/>
        <p:txBody>
          <a:bodyPr/>
          <a:lstStyle/>
          <a:p>
            <a:fld id="{64940616-D2BF-483C-A102-8A041BC94CFF}" type="slidenum">
              <a:rPr lang="it-IT" smtClean="0"/>
              <a:t>13</a:t>
            </a:fld>
            <a:endParaRPr lang="it-IT"/>
          </a:p>
        </p:txBody>
      </p:sp>
      <p:pic>
        <p:nvPicPr>
          <p:cNvPr id="6" name="Segnaposto contenuto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59609" y="915410"/>
            <a:ext cx="9672782" cy="5440940"/>
          </a:xfrm>
        </p:spPr>
      </p:pic>
      <p:sp>
        <p:nvSpPr>
          <p:cNvPr id="7" name="Oval 6"/>
          <p:cNvSpPr/>
          <p:nvPr/>
        </p:nvSpPr>
        <p:spPr>
          <a:xfrm>
            <a:off x="2216726" y="1779652"/>
            <a:ext cx="591126" cy="217490"/>
          </a:xfrm>
          <a:prstGeom prst="ellipse">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9374909" y="1325563"/>
            <a:ext cx="1555868" cy="1179578"/>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olo 1"/>
          <p:cNvSpPr>
            <a:spLocks noGrp="1"/>
          </p:cNvSpPr>
          <p:nvPr>
            <p:ph type="title"/>
          </p:nvPr>
        </p:nvSpPr>
        <p:spPr>
          <a:xfrm>
            <a:off x="592622" y="0"/>
            <a:ext cx="10515600" cy="1325563"/>
          </a:xfrm>
        </p:spPr>
        <p:txBody>
          <a:bodyPr>
            <a:normAutofit/>
          </a:bodyPr>
          <a:lstStyle/>
          <a:p>
            <a:r>
              <a:rPr lang="en-US" sz="2800" noProof="0" dirty="0">
                <a:latin typeface="Graphik Regular" panose="020B0503030202060203" pitchFamily="34" charset="0"/>
              </a:rPr>
              <a:t>Forecaster: Basic configuration</a:t>
            </a:r>
          </a:p>
        </p:txBody>
      </p:sp>
    </p:spTree>
    <p:extLst>
      <p:ext uri="{BB962C8B-B14F-4D97-AF65-F5344CB8AC3E}">
        <p14:creationId xmlns:p14="http://schemas.microsoft.com/office/powerpoint/2010/main" val="19102158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8200" y="2766219"/>
            <a:ext cx="10515600" cy="1325563"/>
          </a:xfrm>
        </p:spPr>
        <p:txBody>
          <a:bodyPr/>
          <a:lstStyle/>
          <a:p>
            <a:pPr algn="ctr"/>
            <a:r>
              <a:rPr lang="en-US" noProof="0" dirty="0">
                <a:solidFill>
                  <a:schemeClr val="accent1"/>
                </a:solidFill>
                <a:latin typeface="Graphik Regular" panose="020B0503030202060203" pitchFamily="34" charset="0"/>
              </a:rPr>
              <a:t>2.1	Tuning</a:t>
            </a:r>
          </a:p>
        </p:txBody>
      </p:sp>
      <p:sp>
        <p:nvSpPr>
          <p:cNvPr id="4" name="Segnaposto piè di pagina 3"/>
          <p:cNvSpPr>
            <a:spLocks noGrp="1"/>
          </p:cNvSpPr>
          <p:nvPr>
            <p:ph type="ftr" sz="quarter" idx="11"/>
          </p:nvPr>
        </p:nvSpPr>
        <p:spPr/>
        <p:txBody>
          <a:bodyPr/>
          <a:lstStyle/>
          <a:p>
            <a:r>
              <a:rPr lang="it-IT"/>
              <a:t>BIP Prediction</a:t>
            </a:r>
          </a:p>
        </p:txBody>
      </p:sp>
      <p:sp>
        <p:nvSpPr>
          <p:cNvPr id="5" name="Segnaposto numero diapositiva 4"/>
          <p:cNvSpPr>
            <a:spLocks noGrp="1"/>
          </p:cNvSpPr>
          <p:nvPr>
            <p:ph type="sldNum" sz="quarter" idx="12"/>
          </p:nvPr>
        </p:nvSpPr>
        <p:spPr/>
        <p:txBody>
          <a:bodyPr/>
          <a:lstStyle/>
          <a:p>
            <a:fld id="{64940616-D2BF-483C-A102-8A041BC94CFF}" type="slidenum">
              <a:rPr lang="it-IT" smtClean="0"/>
              <a:t>14</a:t>
            </a:fld>
            <a:endParaRPr lang="it-IT"/>
          </a:p>
        </p:txBody>
      </p:sp>
    </p:spTree>
    <p:extLst>
      <p:ext uri="{BB962C8B-B14F-4D97-AF65-F5344CB8AC3E}">
        <p14:creationId xmlns:p14="http://schemas.microsoft.com/office/powerpoint/2010/main" val="845959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901521" y="0"/>
            <a:ext cx="10452279" cy="1323833"/>
          </a:xfrm>
        </p:spPr>
        <p:txBody>
          <a:bodyPr>
            <a:normAutofit lnSpcReduction="10000"/>
          </a:bodyPr>
          <a:lstStyle/>
          <a:p>
            <a:endParaRPr lang="en-US" noProof="0" dirty="0"/>
          </a:p>
          <a:p>
            <a:pPr marL="0" indent="0">
              <a:buNone/>
            </a:pPr>
            <a:r>
              <a:rPr lang="en-US" i="1" noProof="0" dirty="0">
                <a:latin typeface="Graphik Regular" panose="020B0503030202060203" pitchFamily="34" charset="0"/>
              </a:rPr>
              <a:t>Base Learner</a:t>
            </a:r>
            <a:r>
              <a:rPr lang="en-US" noProof="0" dirty="0">
                <a:latin typeface="Graphik Regular" panose="020B0503030202060203" pitchFamily="34" charset="0"/>
              </a:rPr>
              <a:t>: we chose Random Forest which seemed to be the most accurate</a:t>
            </a:r>
          </a:p>
        </p:txBody>
      </p:sp>
      <p:sp>
        <p:nvSpPr>
          <p:cNvPr id="4" name="Segnaposto piè di pagina 3"/>
          <p:cNvSpPr>
            <a:spLocks noGrp="1"/>
          </p:cNvSpPr>
          <p:nvPr>
            <p:ph type="ftr" sz="quarter" idx="11"/>
          </p:nvPr>
        </p:nvSpPr>
        <p:spPr/>
        <p:txBody>
          <a:bodyPr/>
          <a:lstStyle/>
          <a:p>
            <a:r>
              <a:rPr lang="it-IT"/>
              <a:t>BIP Prediction</a:t>
            </a:r>
          </a:p>
        </p:txBody>
      </p:sp>
      <p:sp>
        <p:nvSpPr>
          <p:cNvPr id="5" name="Segnaposto numero diapositiva 4"/>
          <p:cNvSpPr>
            <a:spLocks noGrp="1"/>
          </p:cNvSpPr>
          <p:nvPr>
            <p:ph type="sldNum" sz="quarter" idx="12"/>
          </p:nvPr>
        </p:nvSpPr>
        <p:spPr/>
        <p:txBody>
          <a:bodyPr/>
          <a:lstStyle/>
          <a:p>
            <a:fld id="{64940616-D2BF-483C-A102-8A041BC94CFF}" type="slidenum">
              <a:rPr lang="it-IT" smtClean="0"/>
              <a:t>15</a:t>
            </a:fld>
            <a:endParaRPr lang="it-IT"/>
          </a:p>
        </p:txBody>
      </p:sp>
      <p:pic>
        <p:nvPicPr>
          <p:cNvPr id="6" name="Segnaposto contenuto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53286" y="1433749"/>
            <a:ext cx="8748748" cy="4921170"/>
          </a:xfrm>
          <a:prstGeom prst="rect">
            <a:avLst/>
          </a:prstGeom>
        </p:spPr>
      </p:pic>
      <p:sp>
        <p:nvSpPr>
          <p:cNvPr id="7" name="Oval 6"/>
          <p:cNvSpPr/>
          <p:nvPr/>
        </p:nvSpPr>
        <p:spPr>
          <a:xfrm>
            <a:off x="4231547" y="4815378"/>
            <a:ext cx="653991" cy="192774"/>
          </a:xfrm>
          <a:prstGeom prst="ellipse">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721626" y="2053126"/>
            <a:ext cx="479244" cy="176698"/>
          </a:xfrm>
          <a:prstGeom prst="ellipse">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7543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869860" y="0"/>
            <a:ext cx="10452279" cy="5481504"/>
          </a:xfrm>
        </p:spPr>
        <p:txBody>
          <a:bodyPr/>
          <a:lstStyle/>
          <a:p>
            <a:endParaRPr lang="en-US" noProof="0" dirty="0"/>
          </a:p>
          <a:p>
            <a:pPr marL="0" indent="0">
              <a:buNone/>
            </a:pPr>
            <a:r>
              <a:rPr lang="en-US" i="1" noProof="0" dirty="0">
                <a:latin typeface="Graphik Regular" panose="020B0503030202060203" pitchFamily="34" charset="0"/>
              </a:rPr>
              <a:t>Lag creation</a:t>
            </a:r>
            <a:r>
              <a:rPr lang="en-US" noProof="0" dirty="0">
                <a:latin typeface="Graphik Regular" panose="020B0503030202060203" pitchFamily="34" charset="0"/>
              </a:rPr>
              <a:t>: this is to capture the relationship between past values and current ones</a:t>
            </a:r>
          </a:p>
        </p:txBody>
      </p:sp>
      <p:sp>
        <p:nvSpPr>
          <p:cNvPr id="4" name="Segnaposto piè di pagina 3"/>
          <p:cNvSpPr>
            <a:spLocks noGrp="1"/>
          </p:cNvSpPr>
          <p:nvPr>
            <p:ph type="ftr" sz="quarter" idx="11"/>
          </p:nvPr>
        </p:nvSpPr>
        <p:spPr/>
        <p:txBody>
          <a:bodyPr/>
          <a:lstStyle/>
          <a:p>
            <a:r>
              <a:rPr lang="it-IT"/>
              <a:t>BIP Prediction</a:t>
            </a:r>
          </a:p>
        </p:txBody>
      </p:sp>
      <p:sp>
        <p:nvSpPr>
          <p:cNvPr id="5" name="Segnaposto numero diapositiva 4"/>
          <p:cNvSpPr>
            <a:spLocks noGrp="1"/>
          </p:cNvSpPr>
          <p:nvPr>
            <p:ph type="sldNum" sz="quarter" idx="12"/>
          </p:nvPr>
        </p:nvSpPr>
        <p:spPr/>
        <p:txBody>
          <a:bodyPr/>
          <a:lstStyle/>
          <a:p>
            <a:fld id="{64940616-D2BF-483C-A102-8A041BC94CFF}" type="slidenum">
              <a:rPr lang="it-IT" smtClean="0"/>
              <a:t>16</a:t>
            </a:fld>
            <a:endParaRPr lang="it-IT"/>
          </a:p>
        </p:txBody>
      </p:sp>
      <p:pic>
        <p:nvPicPr>
          <p:cNvPr id="6" name="Segnaposto contenuto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04518" y="1419367"/>
            <a:ext cx="8776859" cy="4936983"/>
          </a:xfrm>
          <a:prstGeom prst="rect">
            <a:avLst/>
          </a:prstGeom>
        </p:spPr>
      </p:pic>
      <p:sp>
        <p:nvSpPr>
          <p:cNvPr id="7" name="Oval 6"/>
          <p:cNvSpPr/>
          <p:nvPr/>
        </p:nvSpPr>
        <p:spPr>
          <a:xfrm>
            <a:off x="4595370" y="2014133"/>
            <a:ext cx="1738431" cy="639612"/>
          </a:xfrm>
          <a:prstGeom prst="ellipse">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09563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869860" y="0"/>
            <a:ext cx="10452279" cy="5481504"/>
          </a:xfrm>
        </p:spPr>
        <p:txBody>
          <a:bodyPr/>
          <a:lstStyle/>
          <a:p>
            <a:endParaRPr lang="en-US" noProof="0" dirty="0"/>
          </a:p>
          <a:p>
            <a:pPr marL="0" indent="0">
              <a:buNone/>
            </a:pPr>
            <a:r>
              <a:rPr lang="en-US" i="1" noProof="0" dirty="0">
                <a:latin typeface="Graphik Regular" panose="020B0503030202060203" pitchFamily="34" charset="0"/>
              </a:rPr>
              <a:t>Evaluation</a:t>
            </a:r>
          </a:p>
        </p:txBody>
      </p:sp>
      <p:sp>
        <p:nvSpPr>
          <p:cNvPr id="4" name="Segnaposto piè di pagina 3"/>
          <p:cNvSpPr>
            <a:spLocks noGrp="1"/>
          </p:cNvSpPr>
          <p:nvPr>
            <p:ph type="ftr" sz="quarter" idx="11"/>
          </p:nvPr>
        </p:nvSpPr>
        <p:spPr/>
        <p:txBody>
          <a:bodyPr/>
          <a:lstStyle/>
          <a:p>
            <a:r>
              <a:rPr lang="it-IT"/>
              <a:t>BIP Prediction</a:t>
            </a:r>
          </a:p>
        </p:txBody>
      </p:sp>
      <p:sp>
        <p:nvSpPr>
          <p:cNvPr id="5" name="Segnaposto numero diapositiva 4"/>
          <p:cNvSpPr>
            <a:spLocks noGrp="1"/>
          </p:cNvSpPr>
          <p:nvPr>
            <p:ph type="sldNum" sz="quarter" idx="12"/>
          </p:nvPr>
        </p:nvSpPr>
        <p:spPr/>
        <p:txBody>
          <a:bodyPr/>
          <a:lstStyle/>
          <a:p>
            <a:fld id="{64940616-D2BF-483C-A102-8A041BC94CFF}" type="slidenum">
              <a:rPr lang="it-IT" smtClean="0"/>
              <a:t>17</a:t>
            </a:fld>
            <a:endParaRPr lang="it-IT"/>
          </a:p>
        </p:txBody>
      </p:sp>
      <p:pic>
        <p:nvPicPr>
          <p:cNvPr id="6" name="Segnaposto contenuto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42119" y="1008236"/>
            <a:ext cx="9507759" cy="5348114"/>
          </a:xfrm>
          <a:prstGeom prst="rect">
            <a:avLst/>
          </a:prstGeom>
        </p:spPr>
      </p:pic>
      <p:sp>
        <p:nvSpPr>
          <p:cNvPr id="7" name="Oval 6"/>
          <p:cNvSpPr/>
          <p:nvPr/>
        </p:nvSpPr>
        <p:spPr>
          <a:xfrm>
            <a:off x="1440875" y="1671783"/>
            <a:ext cx="1551708" cy="665018"/>
          </a:xfrm>
          <a:prstGeom prst="ellipse">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29102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8200" y="2766219"/>
            <a:ext cx="10515600" cy="1325563"/>
          </a:xfrm>
        </p:spPr>
        <p:txBody>
          <a:bodyPr/>
          <a:lstStyle/>
          <a:p>
            <a:pPr algn="ctr"/>
            <a:r>
              <a:rPr lang="en-US" noProof="0" dirty="0">
                <a:solidFill>
                  <a:schemeClr val="accent1"/>
                </a:solidFill>
                <a:latin typeface="Graphik Regular" panose="020B0503030202060203" pitchFamily="34" charset="0"/>
              </a:rPr>
              <a:t>2.2	Weka Results</a:t>
            </a:r>
          </a:p>
        </p:txBody>
      </p:sp>
      <p:sp>
        <p:nvSpPr>
          <p:cNvPr id="4" name="Segnaposto piè di pagina 3"/>
          <p:cNvSpPr>
            <a:spLocks noGrp="1"/>
          </p:cNvSpPr>
          <p:nvPr>
            <p:ph type="ftr" sz="quarter" idx="11"/>
          </p:nvPr>
        </p:nvSpPr>
        <p:spPr/>
        <p:txBody>
          <a:bodyPr/>
          <a:lstStyle/>
          <a:p>
            <a:r>
              <a:rPr lang="it-IT"/>
              <a:t>BIP Prediction</a:t>
            </a:r>
          </a:p>
        </p:txBody>
      </p:sp>
      <p:sp>
        <p:nvSpPr>
          <p:cNvPr id="5" name="Segnaposto numero diapositiva 4"/>
          <p:cNvSpPr>
            <a:spLocks noGrp="1"/>
          </p:cNvSpPr>
          <p:nvPr>
            <p:ph type="sldNum" sz="quarter" idx="12"/>
          </p:nvPr>
        </p:nvSpPr>
        <p:spPr/>
        <p:txBody>
          <a:bodyPr/>
          <a:lstStyle/>
          <a:p>
            <a:fld id="{64940616-D2BF-483C-A102-8A041BC94CFF}" type="slidenum">
              <a:rPr lang="it-IT" smtClean="0"/>
              <a:t>18</a:t>
            </a:fld>
            <a:endParaRPr lang="it-IT"/>
          </a:p>
        </p:txBody>
      </p:sp>
    </p:spTree>
    <p:extLst>
      <p:ext uri="{BB962C8B-B14F-4D97-AF65-F5344CB8AC3E}">
        <p14:creationId xmlns:p14="http://schemas.microsoft.com/office/powerpoint/2010/main" val="28344282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piè di pagina 3"/>
          <p:cNvSpPr>
            <a:spLocks noGrp="1"/>
          </p:cNvSpPr>
          <p:nvPr>
            <p:ph type="ftr" sz="quarter" idx="11"/>
          </p:nvPr>
        </p:nvSpPr>
        <p:spPr/>
        <p:txBody>
          <a:bodyPr/>
          <a:lstStyle/>
          <a:p>
            <a:r>
              <a:rPr lang="it-IT"/>
              <a:t>BIP Prediction</a:t>
            </a:r>
          </a:p>
        </p:txBody>
      </p:sp>
      <p:sp>
        <p:nvSpPr>
          <p:cNvPr id="5" name="Segnaposto numero diapositiva 4"/>
          <p:cNvSpPr>
            <a:spLocks noGrp="1"/>
          </p:cNvSpPr>
          <p:nvPr>
            <p:ph type="sldNum" sz="quarter" idx="12"/>
          </p:nvPr>
        </p:nvSpPr>
        <p:spPr/>
        <p:txBody>
          <a:bodyPr/>
          <a:lstStyle/>
          <a:p>
            <a:fld id="{64940616-D2BF-483C-A102-8A041BC94CFF}" type="slidenum">
              <a:rPr lang="it-IT" smtClean="0"/>
              <a:t>19</a:t>
            </a:fld>
            <a:endParaRPr lang="it-IT"/>
          </a:p>
        </p:txBody>
      </p:sp>
      <p:pic>
        <p:nvPicPr>
          <p:cNvPr id="6" name="Segnaposto contenuto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63785" y="920109"/>
            <a:ext cx="9664429" cy="5436241"/>
          </a:xfrm>
        </p:spPr>
      </p:pic>
      <p:sp>
        <p:nvSpPr>
          <p:cNvPr id="7" name="Titolo 1"/>
          <p:cNvSpPr>
            <a:spLocks noGrp="1"/>
          </p:cNvSpPr>
          <p:nvPr>
            <p:ph type="title"/>
          </p:nvPr>
        </p:nvSpPr>
        <p:spPr>
          <a:xfrm>
            <a:off x="592622" y="0"/>
            <a:ext cx="10515600" cy="1325563"/>
          </a:xfrm>
        </p:spPr>
        <p:txBody>
          <a:bodyPr>
            <a:normAutofit/>
          </a:bodyPr>
          <a:lstStyle/>
          <a:p>
            <a:r>
              <a:rPr lang="en-US" sz="2800" noProof="0" dirty="0">
                <a:latin typeface="Graphik Regular" panose="020B0503030202060203" pitchFamily="34" charset="0"/>
              </a:rPr>
              <a:t>Textual output</a:t>
            </a:r>
          </a:p>
        </p:txBody>
      </p:sp>
    </p:spTree>
    <p:extLst>
      <p:ext uri="{BB962C8B-B14F-4D97-AF65-F5344CB8AC3E}">
        <p14:creationId xmlns:p14="http://schemas.microsoft.com/office/powerpoint/2010/main" val="2018194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8200" y="2766219"/>
            <a:ext cx="10515600" cy="1325563"/>
          </a:xfrm>
        </p:spPr>
        <p:txBody>
          <a:bodyPr/>
          <a:lstStyle/>
          <a:p>
            <a:pPr algn="ctr"/>
            <a:r>
              <a:rPr lang="en-US" noProof="0" dirty="0">
                <a:solidFill>
                  <a:schemeClr val="accent1"/>
                </a:solidFill>
                <a:latin typeface="Graphik Regular" panose="020B0503030202060203" pitchFamily="34" charset="0"/>
              </a:rPr>
              <a:t>1.	Data preparation</a:t>
            </a:r>
          </a:p>
        </p:txBody>
      </p:sp>
      <p:sp>
        <p:nvSpPr>
          <p:cNvPr id="4" name="Segnaposto piè di pagina 3"/>
          <p:cNvSpPr>
            <a:spLocks noGrp="1"/>
          </p:cNvSpPr>
          <p:nvPr>
            <p:ph type="ftr" sz="quarter" idx="11"/>
          </p:nvPr>
        </p:nvSpPr>
        <p:spPr/>
        <p:txBody>
          <a:bodyPr/>
          <a:lstStyle/>
          <a:p>
            <a:r>
              <a:rPr lang="it-IT"/>
              <a:t>BIP Prediction</a:t>
            </a:r>
          </a:p>
        </p:txBody>
      </p:sp>
      <p:sp>
        <p:nvSpPr>
          <p:cNvPr id="5" name="Segnaposto numero diapositiva 4"/>
          <p:cNvSpPr>
            <a:spLocks noGrp="1"/>
          </p:cNvSpPr>
          <p:nvPr>
            <p:ph type="sldNum" sz="quarter" idx="12"/>
          </p:nvPr>
        </p:nvSpPr>
        <p:spPr/>
        <p:txBody>
          <a:bodyPr/>
          <a:lstStyle/>
          <a:p>
            <a:fld id="{64940616-D2BF-483C-A102-8A041BC94CFF}" type="slidenum">
              <a:rPr lang="it-IT" smtClean="0"/>
              <a:t>2</a:t>
            </a:fld>
            <a:endParaRPr lang="it-IT"/>
          </a:p>
        </p:txBody>
      </p:sp>
    </p:spTree>
    <p:extLst>
      <p:ext uri="{BB962C8B-B14F-4D97-AF65-F5344CB8AC3E}">
        <p14:creationId xmlns:p14="http://schemas.microsoft.com/office/powerpoint/2010/main" val="32097590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piè di pagina 3"/>
          <p:cNvSpPr>
            <a:spLocks noGrp="1"/>
          </p:cNvSpPr>
          <p:nvPr>
            <p:ph type="ftr" sz="quarter" idx="11"/>
          </p:nvPr>
        </p:nvSpPr>
        <p:spPr/>
        <p:txBody>
          <a:bodyPr/>
          <a:lstStyle/>
          <a:p>
            <a:r>
              <a:rPr lang="it-IT"/>
              <a:t>BIP Prediction</a:t>
            </a:r>
          </a:p>
        </p:txBody>
      </p:sp>
      <p:sp>
        <p:nvSpPr>
          <p:cNvPr id="5" name="Segnaposto numero diapositiva 4"/>
          <p:cNvSpPr>
            <a:spLocks noGrp="1"/>
          </p:cNvSpPr>
          <p:nvPr>
            <p:ph type="sldNum" sz="quarter" idx="12"/>
          </p:nvPr>
        </p:nvSpPr>
        <p:spPr/>
        <p:txBody>
          <a:bodyPr/>
          <a:lstStyle/>
          <a:p>
            <a:fld id="{64940616-D2BF-483C-A102-8A041BC94CFF}" type="slidenum">
              <a:rPr lang="it-IT" smtClean="0"/>
              <a:t>20</a:t>
            </a:fld>
            <a:endParaRPr lang="it-IT"/>
          </a:p>
        </p:txBody>
      </p:sp>
      <p:pic>
        <p:nvPicPr>
          <p:cNvPr id="6" name="Segnaposto contenuto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26538" y="878205"/>
            <a:ext cx="9738924" cy="5478145"/>
          </a:xfrm>
        </p:spPr>
      </p:pic>
      <p:sp>
        <p:nvSpPr>
          <p:cNvPr id="7" name="Titolo 1"/>
          <p:cNvSpPr>
            <a:spLocks noGrp="1"/>
          </p:cNvSpPr>
          <p:nvPr>
            <p:ph type="title"/>
          </p:nvPr>
        </p:nvSpPr>
        <p:spPr>
          <a:xfrm>
            <a:off x="592622" y="0"/>
            <a:ext cx="10515600" cy="1325563"/>
          </a:xfrm>
        </p:spPr>
        <p:txBody>
          <a:bodyPr>
            <a:normAutofit/>
          </a:bodyPr>
          <a:lstStyle/>
          <a:p>
            <a:r>
              <a:rPr lang="en-US" sz="2800" noProof="0" dirty="0">
                <a:latin typeface="Graphik Regular" panose="020B0503030202060203" pitchFamily="34" charset="0"/>
              </a:rPr>
              <a:t>Graphical output: actual values vs predicted values</a:t>
            </a:r>
          </a:p>
        </p:txBody>
      </p:sp>
    </p:spTree>
    <p:extLst>
      <p:ext uri="{BB962C8B-B14F-4D97-AF65-F5344CB8AC3E}">
        <p14:creationId xmlns:p14="http://schemas.microsoft.com/office/powerpoint/2010/main" val="33408214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piè di pagina 3"/>
          <p:cNvSpPr>
            <a:spLocks noGrp="1"/>
          </p:cNvSpPr>
          <p:nvPr>
            <p:ph type="ftr" sz="quarter" idx="11"/>
          </p:nvPr>
        </p:nvSpPr>
        <p:spPr/>
        <p:txBody>
          <a:bodyPr/>
          <a:lstStyle/>
          <a:p>
            <a:r>
              <a:rPr lang="it-IT"/>
              <a:t>BIP Prediction</a:t>
            </a:r>
          </a:p>
        </p:txBody>
      </p:sp>
      <p:sp>
        <p:nvSpPr>
          <p:cNvPr id="5" name="Segnaposto numero diapositiva 4"/>
          <p:cNvSpPr>
            <a:spLocks noGrp="1"/>
          </p:cNvSpPr>
          <p:nvPr>
            <p:ph type="sldNum" sz="quarter" idx="12"/>
          </p:nvPr>
        </p:nvSpPr>
        <p:spPr/>
        <p:txBody>
          <a:bodyPr/>
          <a:lstStyle/>
          <a:p>
            <a:fld id="{64940616-D2BF-483C-A102-8A041BC94CFF}" type="slidenum">
              <a:rPr lang="it-IT" smtClean="0"/>
              <a:t>21</a:t>
            </a:fld>
            <a:endParaRPr lang="it-IT"/>
          </a:p>
        </p:txBody>
      </p:sp>
      <p:pic>
        <p:nvPicPr>
          <p:cNvPr id="6" name="Segnaposto contenuto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24448" y="875855"/>
            <a:ext cx="9743103" cy="5480495"/>
          </a:xfrm>
        </p:spPr>
      </p:pic>
      <p:sp>
        <p:nvSpPr>
          <p:cNvPr id="7" name="Titolo 1"/>
          <p:cNvSpPr>
            <a:spLocks noGrp="1"/>
          </p:cNvSpPr>
          <p:nvPr>
            <p:ph type="title"/>
          </p:nvPr>
        </p:nvSpPr>
        <p:spPr>
          <a:xfrm>
            <a:off x="592622" y="0"/>
            <a:ext cx="10515600" cy="1325563"/>
          </a:xfrm>
        </p:spPr>
        <p:txBody>
          <a:bodyPr>
            <a:normAutofit/>
          </a:bodyPr>
          <a:lstStyle/>
          <a:p>
            <a:r>
              <a:rPr lang="en-US" sz="2800" dirty="0">
                <a:latin typeface="Graphik Regular" panose="020B0503030202060203" pitchFamily="34" charset="0"/>
              </a:rPr>
              <a:t>Graphical output: future forecast (dashed line with points)</a:t>
            </a:r>
            <a:endParaRPr lang="en-US" sz="2800" noProof="0" dirty="0">
              <a:latin typeface="Graphik Regular" panose="020B0503030202060203" pitchFamily="34" charset="0"/>
            </a:endParaRP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3955" t="28805" r="8889" b="3154"/>
          <a:stretch/>
        </p:blipFill>
        <p:spPr>
          <a:xfrm>
            <a:off x="8153400" y="986251"/>
            <a:ext cx="3310884" cy="3108960"/>
          </a:xfrm>
          <a:prstGeom prst="rect">
            <a:avLst/>
          </a:prstGeom>
          <a:ln>
            <a:solidFill>
              <a:schemeClr val="tx1">
                <a:lumMod val="85000"/>
                <a:lumOff val="15000"/>
              </a:schemeClr>
            </a:solidFill>
          </a:ln>
          <a:effectLst>
            <a:outerShdw blurRad="50800" dist="38100" dir="8100000" algn="tr" rotWithShape="0">
              <a:prstClr val="black">
                <a:alpha val="40000"/>
              </a:prstClr>
            </a:outerShdw>
          </a:effectLst>
        </p:spPr>
      </p:pic>
      <p:sp>
        <p:nvSpPr>
          <p:cNvPr id="3" name="Rectangle 2"/>
          <p:cNvSpPr/>
          <p:nvPr/>
        </p:nvSpPr>
        <p:spPr>
          <a:xfrm>
            <a:off x="10041775" y="5054138"/>
            <a:ext cx="498763" cy="781397"/>
          </a:xfrm>
          <a:prstGeom prst="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a:stCxn id="3" idx="0"/>
            <a:endCxn id="2" idx="2"/>
          </p:cNvCxnSpPr>
          <p:nvPr/>
        </p:nvCxnSpPr>
        <p:spPr>
          <a:xfrm flipH="1" flipV="1">
            <a:off x="9808842" y="4095211"/>
            <a:ext cx="482315" cy="958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06928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8200" y="2766219"/>
            <a:ext cx="10515600" cy="1325563"/>
          </a:xfrm>
        </p:spPr>
        <p:txBody>
          <a:bodyPr/>
          <a:lstStyle/>
          <a:p>
            <a:pPr algn="ctr"/>
            <a:r>
              <a:rPr lang="en-US" noProof="0" dirty="0">
                <a:solidFill>
                  <a:schemeClr val="accent1"/>
                </a:solidFill>
                <a:latin typeface="Graphik Regular" panose="020B0503030202060203" pitchFamily="34" charset="0"/>
              </a:rPr>
              <a:t>3.	Result Elaboration</a:t>
            </a:r>
          </a:p>
        </p:txBody>
      </p:sp>
      <p:sp>
        <p:nvSpPr>
          <p:cNvPr id="4" name="Segnaposto piè di pagina 3"/>
          <p:cNvSpPr>
            <a:spLocks noGrp="1"/>
          </p:cNvSpPr>
          <p:nvPr>
            <p:ph type="ftr" sz="quarter" idx="11"/>
          </p:nvPr>
        </p:nvSpPr>
        <p:spPr/>
        <p:txBody>
          <a:bodyPr/>
          <a:lstStyle/>
          <a:p>
            <a:r>
              <a:rPr lang="it-IT"/>
              <a:t>BIP Prediction</a:t>
            </a:r>
          </a:p>
        </p:txBody>
      </p:sp>
      <p:sp>
        <p:nvSpPr>
          <p:cNvPr id="5" name="Segnaposto numero diapositiva 4"/>
          <p:cNvSpPr>
            <a:spLocks noGrp="1"/>
          </p:cNvSpPr>
          <p:nvPr>
            <p:ph type="sldNum" sz="quarter" idx="12"/>
          </p:nvPr>
        </p:nvSpPr>
        <p:spPr/>
        <p:txBody>
          <a:bodyPr/>
          <a:lstStyle/>
          <a:p>
            <a:fld id="{64940616-D2BF-483C-A102-8A041BC94CFF}" type="slidenum">
              <a:rPr lang="it-IT" smtClean="0"/>
              <a:t>22</a:t>
            </a:fld>
            <a:endParaRPr lang="it-IT"/>
          </a:p>
        </p:txBody>
      </p:sp>
    </p:spTree>
    <p:extLst>
      <p:ext uri="{BB962C8B-B14F-4D97-AF65-F5344CB8AC3E}">
        <p14:creationId xmlns:p14="http://schemas.microsoft.com/office/powerpoint/2010/main" val="40722377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901520" y="695459"/>
            <a:ext cx="10452279" cy="5481504"/>
          </a:xfrm>
        </p:spPr>
        <p:txBody>
          <a:bodyPr/>
          <a:lstStyle/>
          <a:p>
            <a:pPr marL="0" indent="0">
              <a:buNone/>
            </a:pPr>
            <a:r>
              <a:rPr lang="en-US" noProof="0" dirty="0">
                <a:latin typeface="Graphik Regular" panose="020B0503030202060203" pitchFamily="34" charset="0"/>
              </a:rPr>
              <a:t>Using </a:t>
            </a:r>
            <a:r>
              <a:rPr lang="en-US" noProof="0" dirty="0" err="1">
                <a:latin typeface="Graphik Regular" panose="020B0503030202060203" pitchFamily="34" charset="0"/>
              </a:rPr>
              <a:t>Knime</a:t>
            </a:r>
            <a:r>
              <a:rPr lang="en-US" noProof="0" dirty="0">
                <a:latin typeface="Graphik Regular" panose="020B0503030202060203" pitchFamily="34" charset="0"/>
              </a:rPr>
              <a:t> we extracted from each txt file (which reports the statistics elaborated by Weka) the data that were predicted and we put them into two csv files, one for each product, to better read them in an organized table.</a:t>
            </a:r>
          </a:p>
        </p:txBody>
      </p:sp>
      <p:sp>
        <p:nvSpPr>
          <p:cNvPr id="4" name="Segnaposto piè di pagina 3"/>
          <p:cNvSpPr>
            <a:spLocks noGrp="1"/>
          </p:cNvSpPr>
          <p:nvPr>
            <p:ph type="ftr" sz="quarter" idx="11"/>
          </p:nvPr>
        </p:nvSpPr>
        <p:spPr/>
        <p:txBody>
          <a:bodyPr/>
          <a:lstStyle/>
          <a:p>
            <a:r>
              <a:rPr lang="it-IT"/>
              <a:t>BIP Prediction</a:t>
            </a:r>
          </a:p>
        </p:txBody>
      </p:sp>
      <p:sp>
        <p:nvSpPr>
          <p:cNvPr id="5" name="Segnaposto numero diapositiva 4"/>
          <p:cNvSpPr>
            <a:spLocks noGrp="1"/>
          </p:cNvSpPr>
          <p:nvPr>
            <p:ph type="sldNum" sz="quarter" idx="12"/>
          </p:nvPr>
        </p:nvSpPr>
        <p:spPr/>
        <p:txBody>
          <a:bodyPr/>
          <a:lstStyle/>
          <a:p>
            <a:fld id="{64940616-D2BF-483C-A102-8A041BC94CFF}" type="slidenum">
              <a:rPr lang="it-IT" smtClean="0"/>
              <a:t>23</a:t>
            </a:fld>
            <a:endParaRPr lang="it-IT"/>
          </a:p>
        </p:txBody>
      </p:sp>
    </p:spTree>
    <p:extLst>
      <p:ext uri="{BB962C8B-B14F-4D97-AF65-F5344CB8AC3E}">
        <p14:creationId xmlns:p14="http://schemas.microsoft.com/office/powerpoint/2010/main" val="19347881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901520" y="695459"/>
            <a:ext cx="10452279" cy="5481504"/>
          </a:xfrm>
        </p:spPr>
        <p:txBody>
          <a:bodyPr/>
          <a:lstStyle/>
          <a:p>
            <a:pPr marL="0" indent="0">
              <a:buNone/>
            </a:pPr>
            <a:r>
              <a:rPr lang="en-US" noProof="0" dirty="0" err="1">
                <a:latin typeface="Graphik Regular" panose="020B0503030202060203" pitchFamily="34" charset="0"/>
              </a:rPr>
              <a:t>Knime</a:t>
            </a:r>
            <a:r>
              <a:rPr lang="en-US" noProof="0" dirty="0">
                <a:latin typeface="Graphik Regular" panose="020B0503030202060203" pitchFamily="34" charset="0"/>
              </a:rPr>
              <a:t> workflow</a:t>
            </a:r>
          </a:p>
        </p:txBody>
      </p:sp>
      <p:sp>
        <p:nvSpPr>
          <p:cNvPr id="4" name="Segnaposto piè di pagina 3"/>
          <p:cNvSpPr>
            <a:spLocks noGrp="1"/>
          </p:cNvSpPr>
          <p:nvPr>
            <p:ph type="ftr" sz="quarter" idx="11"/>
          </p:nvPr>
        </p:nvSpPr>
        <p:spPr/>
        <p:txBody>
          <a:bodyPr/>
          <a:lstStyle/>
          <a:p>
            <a:r>
              <a:rPr lang="en-US" dirty="0"/>
              <a:t>BIP Prediction</a:t>
            </a:r>
          </a:p>
        </p:txBody>
      </p:sp>
      <p:sp>
        <p:nvSpPr>
          <p:cNvPr id="5" name="Segnaposto numero diapositiva 4"/>
          <p:cNvSpPr>
            <a:spLocks noGrp="1"/>
          </p:cNvSpPr>
          <p:nvPr>
            <p:ph type="sldNum" sz="quarter" idx="12"/>
          </p:nvPr>
        </p:nvSpPr>
        <p:spPr/>
        <p:txBody>
          <a:bodyPr/>
          <a:lstStyle/>
          <a:p>
            <a:fld id="{64940616-D2BF-483C-A102-8A041BC94CFF}" type="slidenum">
              <a:rPr lang="en-US" smtClean="0"/>
              <a:t>24</a:t>
            </a:fld>
            <a:endParaRPr lang="en-US" dirty="0"/>
          </a:p>
        </p:txBody>
      </p:sp>
      <p:pic>
        <p:nvPicPr>
          <p:cNvPr id="6" name="Segnaposto contenuto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7031" y="1284339"/>
            <a:ext cx="11754866" cy="4783014"/>
          </a:xfrm>
          <a:prstGeom prst="rect">
            <a:avLst/>
          </a:prstGeom>
        </p:spPr>
      </p:pic>
    </p:spTree>
    <p:extLst>
      <p:ext uri="{BB962C8B-B14F-4D97-AF65-F5344CB8AC3E}">
        <p14:creationId xmlns:p14="http://schemas.microsoft.com/office/powerpoint/2010/main" val="24849667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901520" y="695459"/>
            <a:ext cx="10452279" cy="5481504"/>
          </a:xfrm>
        </p:spPr>
        <p:txBody>
          <a:bodyPr/>
          <a:lstStyle/>
          <a:p>
            <a:pPr marL="0" indent="0">
              <a:buNone/>
            </a:pPr>
            <a:r>
              <a:rPr lang="en-US" noProof="0" dirty="0">
                <a:latin typeface="Graphik Regular" panose="020B0503030202060203" pitchFamily="34" charset="0"/>
              </a:rPr>
              <a:t>Example of the results</a:t>
            </a:r>
          </a:p>
        </p:txBody>
      </p:sp>
      <p:sp>
        <p:nvSpPr>
          <p:cNvPr id="4" name="Segnaposto piè di pagina 3"/>
          <p:cNvSpPr>
            <a:spLocks noGrp="1"/>
          </p:cNvSpPr>
          <p:nvPr>
            <p:ph type="ftr" sz="quarter" idx="11"/>
          </p:nvPr>
        </p:nvSpPr>
        <p:spPr/>
        <p:txBody>
          <a:bodyPr/>
          <a:lstStyle/>
          <a:p>
            <a:r>
              <a:rPr lang="en-US" dirty="0"/>
              <a:t>BIP Prediction</a:t>
            </a:r>
          </a:p>
        </p:txBody>
      </p:sp>
      <p:sp>
        <p:nvSpPr>
          <p:cNvPr id="5" name="Segnaposto numero diapositiva 4"/>
          <p:cNvSpPr>
            <a:spLocks noGrp="1"/>
          </p:cNvSpPr>
          <p:nvPr>
            <p:ph type="sldNum" sz="quarter" idx="12"/>
          </p:nvPr>
        </p:nvSpPr>
        <p:spPr/>
        <p:txBody>
          <a:bodyPr/>
          <a:lstStyle/>
          <a:p>
            <a:fld id="{64940616-D2BF-483C-A102-8A041BC94CFF}" type="slidenum">
              <a:rPr lang="en-US" smtClean="0"/>
              <a:t>25</a:t>
            </a:fld>
            <a:endParaRPr lang="en-US" dirty="0"/>
          </a:p>
        </p:txBody>
      </p:sp>
      <p:pic>
        <p:nvPicPr>
          <p:cNvPr id="7" name="Segnaposto contenuto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7061" y="178577"/>
            <a:ext cx="5068171" cy="6177773"/>
          </a:xfrm>
          <a:prstGeom prst="rect">
            <a:avLst/>
          </a:prstGeom>
        </p:spPr>
      </p:pic>
    </p:spTree>
    <p:extLst>
      <p:ext uri="{BB962C8B-B14F-4D97-AF65-F5344CB8AC3E}">
        <p14:creationId xmlns:p14="http://schemas.microsoft.com/office/powerpoint/2010/main" val="9245776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901520" y="695459"/>
            <a:ext cx="10452279" cy="5481504"/>
          </a:xfrm>
        </p:spPr>
        <p:txBody>
          <a:bodyPr/>
          <a:lstStyle/>
          <a:p>
            <a:pPr marL="0" indent="0">
              <a:buNone/>
            </a:pPr>
            <a:r>
              <a:rPr lang="en-US" noProof="0" dirty="0">
                <a:latin typeface="Graphik Regular" panose="020B0503030202060203" pitchFamily="34" charset="0"/>
              </a:rPr>
              <a:t>Finally we attached to the resulting table a column header, the references to Area and Zona for each Subarea and the GPS coordinates; this is to restore all the features of the original dataset we were given, thus allowing more powerful and complete queries on the data.</a:t>
            </a:r>
          </a:p>
        </p:txBody>
      </p:sp>
      <p:sp>
        <p:nvSpPr>
          <p:cNvPr id="4" name="Segnaposto piè di pagina 3"/>
          <p:cNvSpPr>
            <a:spLocks noGrp="1"/>
          </p:cNvSpPr>
          <p:nvPr>
            <p:ph type="ftr" sz="quarter" idx="11"/>
          </p:nvPr>
        </p:nvSpPr>
        <p:spPr/>
        <p:txBody>
          <a:bodyPr/>
          <a:lstStyle/>
          <a:p>
            <a:r>
              <a:rPr lang="it-IT"/>
              <a:t>BIP Prediction</a:t>
            </a:r>
          </a:p>
        </p:txBody>
      </p:sp>
      <p:sp>
        <p:nvSpPr>
          <p:cNvPr id="5" name="Segnaposto numero diapositiva 4"/>
          <p:cNvSpPr>
            <a:spLocks noGrp="1"/>
          </p:cNvSpPr>
          <p:nvPr>
            <p:ph type="sldNum" sz="quarter" idx="12"/>
          </p:nvPr>
        </p:nvSpPr>
        <p:spPr/>
        <p:txBody>
          <a:bodyPr/>
          <a:lstStyle/>
          <a:p>
            <a:fld id="{64940616-D2BF-483C-A102-8A041BC94CFF}" type="slidenum">
              <a:rPr lang="it-IT" smtClean="0"/>
              <a:t>26</a:t>
            </a:fld>
            <a:endParaRPr lang="it-IT"/>
          </a:p>
        </p:txBody>
      </p:sp>
    </p:spTree>
    <p:extLst>
      <p:ext uri="{BB962C8B-B14F-4D97-AF65-F5344CB8AC3E}">
        <p14:creationId xmlns:p14="http://schemas.microsoft.com/office/powerpoint/2010/main" val="32565213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901520" y="695459"/>
            <a:ext cx="10452279" cy="5481504"/>
          </a:xfrm>
        </p:spPr>
        <p:txBody>
          <a:bodyPr/>
          <a:lstStyle/>
          <a:p>
            <a:pPr marL="0" indent="0">
              <a:buNone/>
            </a:pPr>
            <a:r>
              <a:rPr lang="en-US" noProof="0" dirty="0">
                <a:latin typeface="Graphik Regular" panose="020B0503030202060203" pitchFamily="34" charset="0"/>
              </a:rPr>
              <a:t>The results!</a:t>
            </a:r>
          </a:p>
        </p:txBody>
      </p:sp>
      <p:sp>
        <p:nvSpPr>
          <p:cNvPr id="4" name="Segnaposto piè di pagina 3"/>
          <p:cNvSpPr>
            <a:spLocks noGrp="1"/>
          </p:cNvSpPr>
          <p:nvPr>
            <p:ph type="ftr" sz="quarter" idx="11"/>
          </p:nvPr>
        </p:nvSpPr>
        <p:spPr/>
        <p:txBody>
          <a:bodyPr/>
          <a:lstStyle/>
          <a:p>
            <a:r>
              <a:rPr lang="en-US" dirty="0"/>
              <a:t>BIP Prediction</a:t>
            </a:r>
          </a:p>
        </p:txBody>
      </p:sp>
      <p:sp>
        <p:nvSpPr>
          <p:cNvPr id="5" name="Segnaposto numero diapositiva 4"/>
          <p:cNvSpPr>
            <a:spLocks noGrp="1"/>
          </p:cNvSpPr>
          <p:nvPr>
            <p:ph type="sldNum" sz="quarter" idx="12"/>
          </p:nvPr>
        </p:nvSpPr>
        <p:spPr/>
        <p:txBody>
          <a:bodyPr/>
          <a:lstStyle/>
          <a:p>
            <a:fld id="{64940616-D2BF-483C-A102-8A041BC94CFF}" type="slidenum">
              <a:rPr lang="en-US" smtClean="0"/>
              <a:t>27</a:t>
            </a:fld>
            <a:endParaRPr lang="en-US" dirty="0"/>
          </a:p>
        </p:txBody>
      </p:sp>
      <p:sp>
        <p:nvSpPr>
          <p:cNvPr id="7" name="Segnaposto contenuto 8"/>
          <p:cNvSpPr txBox="1">
            <a:spLocks/>
          </p:cNvSpPr>
          <p:nvPr/>
        </p:nvSpPr>
        <p:spPr>
          <a:xfrm>
            <a:off x="838200" y="1477114"/>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hlinkClick r:id="rId2" action="ppaction://hlinkfile"/>
              </a:rPr>
              <a:t>Prodotto</a:t>
            </a:r>
            <a:r>
              <a:rPr lang="en-US" dirty="0">
                <a:hlinkClick r:id="rId2" action="ppaction://hlinkfile"/>
              </a:rPr>
              <a:t> 1</a:t>
            </a:r>
            <a:endParaRPr lang="en-US" dirty="0"/>
          </a:p>
          <a:p>
            <a:r>
              <a:rPr lang="en-US" dirty="0" err="1">
                <a:hlinkClick r:id="rId3" action="ppaction://hlinkfile"/>
              </a:rPr>
              <a:t>Prodotto</a:t>
            </a:r>
            <a:r>
              <a:rPr lang="en-US" dirty="0">
                <a:hlinkClick r:id="rId3" action="ppaction://hlinkfile"/>
              </a:rPr>
              <a:t> 2</a:t>
            </a:r>
            <a:endParaRPr lang="en-US" dirty="0"/>
          </a:p>
        </p:txBody>
      </p:sp>
    </p:spTree>
    <p:extLst>
      <p:ext uri="{BB962C8B-B14F-4D97-AF65-F5344CB8AC3E}">
        <p14:creationId xmlns:p14="http://schemas.microsoft.com/office/powerpoint/2010/main" val="1895175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901520" y="695459"/>
            <a:ext cx="10452279" cy="5481504"/>
          </a:xfrm>
        </p:spPr>
        <p:txBody>
          <a:bodyPr/>
          <a:lstStyle/>
          <a:p>
            <a:pPr marL="0" indent="0">
              <a:buNone/>
            </a:pPr>
            <a:r>
              <a:rPr lang="en-US" noProof="0" dirty="0">
                <a:latin typeface="Graphik Regular" panose="020B0503030202060203" pitchFamily="34" charset="0"/>
              </a:rPr>
              <a:t>Using </a:t>
            </a:r>
            <a:r>
              <a:rPr lang="en-US" noProof="0" dirty="0" err="1">
                <a:latin typeface="Graphik Regular" panose="020B0503030202060203" pitchFamily="34" charset="0"/>
              </a:rPr>
              <a:t>Rstudio</a:t>
            </a:r>
            <a:r>
              <a:rPr lang="en-US" noProof="0" dirty="0">
                <a:latin typeface="Graphik Regular" panose="020B0503030202060203" pitchFamily="34" charset="0"/>
              </a:rPr>
              <a:t> we extracted some information from the date column, like the weekdays and holidays and we attach for each subarea the latitude and longitude data. </a:t>
            </a:r>
          </a:p>
        </p:txBody>
      </p:sp>
      <p:sp>
        <p:nvSpPr>
          <p:cNvPr id="4" name="Segnaposto piè di pagina 3"/>
          <p:cNvSpPr>
            <a:spLocks noGrp="1"/>
          </p:cNvSpPr>
          <p:nvPr>
            <p:ph type="ftr" sz="quarter" idx="11"/>
          </p:nvPr>
        </p:nvSpPr>
        <p:spPr/>
        <p:txBody>
          <a:bodyPr/>
          <a:lstStyle/>
          <a:p>
            <a:r>
              <a:rPr lang="it-IT"/>
              <a:t>BIP Prediction</a:t>
            </a:r>
          </a:p>
        </p:txBody>
      </p:sp>
      <p:sp>
        <p:nvSpPr>
          <p:cNvPr id="5" name="Segnaposto numero diapositiva 4"/>
          <p:cNvSpPr>
            <a:spLocks noGrp="1"/>
          </p:cNvSpPr>
          <p:nvPr>
            <p:ph type="sldNum" sz="quarter" idx="12"/>
          </p:nvPr>
        </p:nvSpPr>
        <p:spPr/>
        <p:txBody>
          <a:bodyPr/>
          <a:lstStyle/>
          <a:p>
            <a:fld id="{64940616-D2BF-483C-A102-8A041BC94CFF}" type="slidenum">
              <a:rPr lang="it-IT" smtClean="0"/>
              <a:t>3</a:t>
            </a:fld>
            <a:endParaRPr lang="it-IT"/>
          </a:p>
        </p:txBody>
      </p:sp>
      <p:sp>
        <p:nvSpPr>
          <p:cNvPr id="6" name="Segnaposto contenuto 2"/>
          <p:cNvSpPr txBox="1">
            <a:spLocks/>
          </p:cNvSpPr>
          <p:nvPr/>
        </p:nvSpPr>
        <p:spPr>
          <a:xfrm>
            <a:off x="901520" y="2068945"/>
            <a:ext cx="10452279" cy="4108018"/>
          </a:xfrm>
          <a:prstGeom prst="rect">
            <a:avLst/>
          </a:prstGeom>
        </p:spPr>
        <p:txBody>
          <a:bodyPr vert="horz" lIns="91440" tIns="45720" rIns="91440" bIns="45720" numCol="2"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t-IT" sz="900" dirty="0"/>
              <a:t># </a:t>
            </a:r>
            <a:r>
              <a:rPr lang="it-IT" sz="900" dirty="0" err="1"/>
              <a:t>Loading</a:t>
            </a:r>
            <a:r>
              <a:rPr lang="it-IT" sz="900" dirty="0"/>
              <a:t> </a:t>
            </a:r>
            <a:r>
              <a:rPr lang="it-IT" sz="900" dirty="0" err="1"/>
              <a:t>dataset</a:t>
            </a:r>
            <a:endParaRPr lang="it-IT" sz="900" dirty="0"/>
          </a:p>
          <a:p>
            <a:pPr marL="0" indent="0">
              <a:buFont typeface="Arial" panose="020B0604020202020204" pitchFamily="34" charset="0"/>
              <a:buNone/>
            </a:pPr>
            <a:r>
              <a:rPr lang="it-IT" sz="900" dirty="0" err="1"/>
              <a:t>train</a:t>
            </a:r>
            <a:r>
              <a:rPr lang="it-IT" sz="900" dirty="0"/>
              <a:t> &lt;- read.csv("~/</a:t>
            </a:r>
            <a:r>
              <a:rPr lang="it-IT" sz="900" dirty="0" err="1"/>
              <a:t>Git</a:t>
            </a:r>
            <a:r>
              <a:rPr lang="it-IT" sz="900" dirty="0"/>
              <a:t>/data </a:t>
            </a:r>
            <a:r>
              <a:rPr lang="it-IT" sz="900" dirty="0" err="1"/>
              <a:t>mining</a:t>
            </a:r>
            <a:r>
              <a:rPr lang="it-IT" sz="900" dirty="0"/>
              <a:t>/dataset_polimi.csv")</a:t>
            </a:r>
          </a:p>
          <a:p>
            <a:pPr marL="0" indent="0">
              <a:buFont typeface="Arial" panose="020B0604020202020204" pitchFamily="34" charset="0"/>
              <a:buNone/>
            </a:pPr>
            <a:endParaRPr lang="it-IT" sz="900" dirty="0"/>
          </a:p>
          <a:p>
            <a:pPr marL="0" indent="0">
              <a:buFont typeface="Arial" panose="020B0604020202020204" pitchFamily="34" charset="0"/>
              <a:buNone/>
            </a:pPr>
            <a:r>
              <a:rPr lang="it-IT" sz="900" dirty="0">
                <a:solidFill>
                  <a:schemeClr val="accent1">
                    <a:lumMod val="75000"/>
                  </a:schemeClr>
                </a:solidFill>
              </a:rPr>
              <a:t># </a:t>
            </a:r>
            <a:r>
              <a:rPr lang="it-IT" sz="900" dirty="0" err="1">
                <a:solidFill>
                  <a:schemeClr val="accent1">
                    <a:lumMod val="75000"/>
                  </a:schemeClr>
                </a:solidFill>
              </a:rPr>
              <a:t>Extraction</a:t>
            </a:r>
            <a:r>
              <a:rPr lang="it-IT" sz="900" dirty="0">
                <a:solidFill>
                  <a:schemeClr val="accent1">
                    <a:lumMod val="75000"/>
                  </a:schemeClr>
                </a:solidFill>
              </a:rPr>
              <a:t> of </a:t>
            </a:r>
            <a:r>
              <a:rPr lang="it-IT" sz="900" dirty="0" err="1">
                <a:solidFill>
                  <a:schemeClr val="accent1">
                    <a:lumMod val="75000"/>
                  </a:schemeClr>
                </a:solidFill>
              </a:rPr>
              <a:t>day</a:t>
            </a:r>
            <a:r>
              <a:rPr lang="it-IT" sz="900" dirty="0">
                <a:solidFill>
                  <a:schemeClr val="accent1">
                    <a:lumMod val="75000"/>
                  </a:schemeClr>
                </a:solidFill>
              </a:rPr>
              <a:t> and </a:t>
            </a:r>
            <a:r>
              <a:rPr lang="it-IT" sz="900" dirty="0" err="1">
                <a:solidFill>
                  <a:schemeClr val="accent1">
                    <a:lumMod val="75000"/>
                  </a:schemeClr>
                </a:solidFill>
              </a:rPr>
              <a:t>month</a:t>
            </a:r>
            <a:r>
              <a:rPr lang="it-IT" sz="900" dirty="0">
                <a:solidFill>
                  <a:schemeClr val="accent1">
                    <a:lumMod val="75000"/>
                  </a:schemeClr>
                </a:solidFill>
              </a:rPr>
              <a:t> from date</a:t>
            </a:r>
          </a:p>
          <a:p>
            <a:pPr marL="0" indent="0">
              <a:buFont typeface="Arial" panose="020B0604020202020204" pitchFamily="34" charset="0"/>
              <a:buNone/>
            </a:pPr>
            <a:r>
              <a:rPr lang="it-IT" sz="900" dirty="0" err="1"/>
              <a:t>train$Data</a:t>
            </a:r>
            <a:r>
              <a:rPr lang="it-IT" sz="900" dirty="0"/>
              <a:t> &lt;- </a:t>
            </a:r>
            <a:r>
              <a:rPr lang="it-IT" sz="900" dirty="0" err="1"/>
              <a:t>as.Date.factor</a:t>
            </a:r>
            <a:r>
              <a:rPr lang="it-IT" sz="900" dirty="0"/>
              <a:t>(</a:t>
            </a:r>
            <a:r>
              <a:rPr lang="it-IT" sz="900" dirty="0" err="1"/>
              <a:t>train$Data</a:t>
            </a:r>
            <a:r>
              <a:rPr lang="it-IT" sz="900" dirty="0"/>
              <a:t>)</a:t>
            </a:r>
          </a:p>
          <a:p>
            <a:pPr marL="0" indent="0">
              <a:buFont typeface="Arial" panose="020B0604020202020204" pitchFamily="34" charset="0"/>
              <a:buNone/>
            </a:pPr>
            <a:r>
              <a:rPr lang="it-IT" sz="900" dirty="0" err="1"/>
              <a:t>train$Day</a:t>
            </a:r>
            <a:r>
              <a:rPr lang="it-IT" sz="900" dirty="0"/>
              <a:t> &lt;- </a:t>
            </a:r>
            <a:r>
              <a:rPr lang="it-IT" sz="900" dirty="0" err="1"/>
              <a:t>sapply</a:t>
            </a:r>
            <a:r>
              <a:rPr lang="it-IT" sz="900" dirty="0"/>
              <a:t>(</a:t>
            </a:r>
            <a:r>
              <a:rPr lang="it-IT" sz="900" dirty="0" err="1"/>
              <a:t>train$Data</a:t>
            </a:r>
            <a:r>
              <a:rPr lang="it-IT" sz="900" dirty="0"/>
              <a:t>, FUN=</a:t>
            </a:r>
            <a:r>
              <a:rPr lang="it-IT" sz="900" dirty="0" err="1"/>
              <a:t>function</a:t>
            </a:r>
            <a:r>
              <a:rPr lang="it-IT" sz="900" dirty="0"/>
              <a:t>(x) {</a:t>
            </a:r>
            <a:r>
              <a:rPr lang="it-IT" sz="900" dirty="0" err="1">
                <a:solidFill>
                  <a:srgbClr val="FF0000"/>
                </a:solidFill>
              </a:rPr>
              <a:t>weekdays</a:t>
            </a:r>
            <a:r>
              <a:rPr lang="it-IT" sz="900" dirty="0"/>
              <a:t>(</a:t>
            </a:r>
            <a:r>
              <a:rPr lang="it-IT" sz="900" dirty="0" err="1"/>
              <a:t>as.Date</a:t>
            </a:r>
            <a:r>
              <a:rPr lang="it-IT" sz="900" dirty="0"/>
              <a:t>(</a:t>
            </a:r>
            <a:r>
              <a:rPr lang="it-IT" sz="900" dirty="0" err="1"/>
              <a:t>x,'%y</a:t>
            </a:r>
            <a:r>
              <a:rPr lang="it-IT" sz="900" dirty="0"/>
              <a:t>-%m-%d'))})</a:t>
            </a:r>
          </a:p>
          <a:p>
            <a:pPr marL="0" indent="0">
              <a:buFont typeface="Arial" panose="020B0604020202020204" pitchFamily="34" charset="0"/>
              <a:buNone/>
            </a:pPr>
            <a:r>
              <a:rPr lang="it-IT" sz="900" dirty="0" err="1"/>
              <a:t>train$Month</a:t>
            </a:r>
            <a:r>
              <a:rPr lang="it-IT" sz="900" dirty="0"/>
              <a:t> &lt;- </a:t>
            </a:r>
            <a:r>
              <a:rPr lang="it-IT" sz="900" dirty="0" err="1"/>
              <a:t>sapply</a:t>
            </a:r>
            <a:r>
              <a:rPr lang="it-IT" sz="900" dirty="0"/>
              <a:t>(</a:t>
            </a:r>
            <a:r>
              <a:rPr lang="it-IT" sz="900" dirty="0" err="1"/>
              <a:t>train$Data</a:t>
            </a:r>
            <a:r>
              <a:rPr lang="it-IT" sz="900" dirty="0"/>
              <a:t>, FUN=</a:t>
            </a:r>
            <a:r>
              <a:rPr lang="it-IT" sz="900" dirty="0" err="1"/>
              <a:t>function</a:t>
            </a:r>
            <a:r>
              <a:rPr lang="it-IT" sz="900" dirty="0"/>
              <a:t>(x) {</a:t>
            </a:r>
            <a:r>
              <a:rPr lang="it-IT" sz="900" dirty="0" err="1">
                <a:solidFill>
                  <a:srgbClr val="FF0000"/>
                </a:solidFill>
              </a:rPr>
              <a:t>months</a:t>
            </a:r>
            <a:r>
              <a:rPr lang="it-IT" sz="900" dirty="0"/>
              <a:t>(</a:t>
            </a:r>
            <a:r>
              <a:rPr lang="it-IT" sz="900" dirty="0" err="1"/>
              <a:t>as.Date</a:t>
            </a:r>
            <a:r>
              <a:rPr lang="it-IT" sz="900" dirty="0"/>
              <a:t>(</a:t>
            </a:r>
            <a:r>
              <a:rPr lang="it-IT" sz="900" dirty="0" err="1"/>
              <a:t>x,'%y</a:t>
            </a:r>
            <a:r>
              <a:rPr lang="it-IT" sz="900" dirty="0"/>
              <a:t>-%m-%d'))})</a:t>
            </a:r>
          </a:p>
          <a:p>
            <a:pPr marL="0" indent="0">
              <a:buFont typeface="Arial" panose="020B0604020202020204" pitchFamily="34" charset="0"/>
              <a:buNone/>
            </a:pPr>
            <a:endParaRPr lang="it-IT" sz="900" dirty="0"/>
          </a:p>
          <a:p>
            <a:pPr marL="0" indent="0">
              <a:buFont typeface="Arial" panose="020B0604020202020204" pitchFamily="34" charset="0"/>
              <a:buNone/>
            </a:pPr>
            <a:r>
              <a:rPr lang="it-IT" sz="900" dirty="0">
                <a:solidFill>
                  <a:schemeClr val="accent1">
                    <a:lumMod val="75000"/>
                  </a:schemeClr>
                </a:solidFill>
              </a:rPr>
              <a:t># </a:t>
            </a:r>
            <a:r>
              <a:rPr lang="it-IT" sz="900" dirty="0" err="1">
                <a:solidFill>
                  <a:schemeClr val="accent1">
                    <a:lumMod val="75000"/>
                  </a:schemeClr>
                </a:solidFill>
              </a:rPr>
              <a:t>Adding</a:t>
            </a:r>
            <a:r>
              <a:rPr lang="it-IT" sz="900" dirty="0">
                <a:solidFill>
                  <a:schemeClr val="accent1">
                    <a:lumMod val="75000"/>
                  </a:schemeClr>
                </a:solidFill>
              </a:rPr>
              <a:t> </a:t>
            </a:r>
            <a:r>
              <a:rPr lang="it-IT" sz="900" dirty="0" err="1">
                <a:solidFill>
                  <a:schemeClr val="accent1">
                    <a:lumMod val="75000"/>
                  </a:schemeClr>
                </a:solidFill>
              </a:rPr>
              <a:t>stable</a:t>
            </a:r>
            <a:r>
              <a:rPr lang="it-IT" sz="900" dirty="0">
                <a:solidFill>
                  <a:schemeClr val="accent1">
                    <a:lumMod val="75000"/>
                  </a:schemeClr>
                </a:solidFill>
              </a:rPr>
              <a:t> </a:t>
            </a:r>
            <a:r>
              <a:rPr lang="it-IT" sz="900" dirty="0" err="1">
                <a:solidFill>
                  <a:schemeClr val="accent1">
                    <a:lumMod val="75000"/>
                  </a:schemeClr>
                </a:solidFill>
              </a:rPr>
              <a:t>holidays</a:t>
            </a:r>
            <a:endParaRPr lang="it-IT" sz="900" dirty="0">
              <a:solidFill>
                <a:schemeClr val="accent1">
                  <a:lumMod val="75000"/>
                </a:schemeClr>
              </a:solidFill>
            </a:endParaRPr>
          </a:p>
          <a:p>
            <a:pPr marL="0" indent="0">
              <a:buFont typeface="Arial" panose="020B0604020202020204" pitchFamily="34" charset="0"/>
              <a:buNone/>
            </a:pPr>
            <a:r>
              <a:rPr lang="it-IT" sz="900" dirty="0" err="1"/>
              <a:t>train$Holiday</a:t>
            </a:r>
            <a:r>
              <a:rPr lang="it-IT" sz="900" dirty="0"/>
              <a:t> &lt;- 0</a:t>
            </a:r>
          </a:p>
          <a:p>
            <a:pPr marL="0" indent="0">
              <a:buFont typeface="Arial" panose="020B0604020202020204" pitchFamily="34" charset="0"/>
              <a:buNone/>
            </a:pPr>
            <a:r>
              <a:rPr lang="it-IT" sz="900" dirty="0" err="1"/>
              <a:t>train$Holiday</a:t>
            </a:r>
            <a:r>
              <a:rPr lang="it-IT" sz="900" dirty="0"/>
              <a:t>[</a:t>
            </a:r>
            <a:r>
              <a:rPr lang="it-IT" sz="900" dirty="0" err="1"/>
              <a:t>train$Month</a:t>
            </a:r>
            <a:r>
              <a:rPr lang="it-IT" sz="900" dirty="0"/>
              <a:t> == 'gennaio' &amp; </a:t>
            </a:r>
            <a:r>
              <a:rPr lang="it-IT" sz="900" dirty="0" err="1"/>
              <a:t>train$Day_Number</a:t>
            </a:r>
            <a:r>
              <a:rPr lang="it-IT" sz="900" dirty="0"/>
              <a:t> == 1] &lt;- 1</a:t>
            </a:r>
          </a:p>
          <a:p>
            <a:pPr marL="0" indent="0">
              <a:buFont typeface="Arial" panose="020B0604020202020204" pitchFamily="34" charset="0"/>
              <a:buNone/>
            </a:pPr>
            <a:r>
              <a:rPr lang="it-IT" sz="900" dirty="0" err="1"/>
              <a:t>train$Holiday</a:t>
            </a:r>
            <a:r>
              <a:rPr lang="it-IT" sz="900" dirty="0"/>
              <a:t>[</a:t>
            </a:r>
            <a:r>
              <a:rPr lang="it-IT" sz="900" dirty="0" err="1"/>
              <a:t>train$Month</a:t>
            </a:r>
            <a:r>
              <a:rPr lang="it-IT" sz="900" dirty="0"/>
              <a:t> == 'gennaio' &amp; </a:t>
            </a:r>
            <a:r>
              <a:rPr lang="it-IT" sz="900" dirty="0" err="1"/>
              <a:t>train$Day_Number</a:t>
            </a:r>
            <a:r>
              <a:rPr lang="it-IT" sz="900" dirty="0"/>
              <a:t> == 6] &lt;- 1</a:t>
            </a:r>
          </a:p>
          <a:p>
            <a:pPr marL="0" indent="0">
              <a:buFont typeface="Arial" panose="020B0604020202020204" pitchFamily="34" charset="0"/>
              <a:buNone/>
            </a:pPr>
            <a:r>
              <a:rPr lang="it-IT" sz="900" dirty="0" err="1"/>
              <a:t>train$Holiday</a:t>
            </a:r>
            <a:r>
              <a:rPr lang="it-IT" sz="900" dirty="0"/>
              <a:t>[</a:t>
            </a:r>
            <a:r>
              <a:rPr lang="it-IT" sz="900" dirty="0" err="1"/>
              <a:t>train$Month</a:t>
            </a:r>
            <a:r>
              <a:rPr lang="it-IT" sz="900" dirty="0"/>
              <a:t> == 'aprile' &amp; </a:t>
            </a:r>
            <a:r>
              <a:rPr lang="it-IT" sz="900" dirty="0" err="1"/>
              <a:t>train$Day_Number</a:t>
            </a:r>
            <a:r>
              <a:rPr lang="it-IT" sz="900" dirty="0"/>
              <a:t> == 25] &lt;- 1</a:t>
            </a:r>
          </a:p>
          <a:p>
            <a:pPr marL="0" indent="0">
              <a:buFont typeface="Arial" panose="020B0604020202020204" pitchFamily="34" charset="0"/>
              <a:buNone/>
            </a:pPr>
            <a:r>
              <a:rPr lang="it-IT" sz="900" dirty="0" err="1"/>
              <a:t>train$Holiday</a:t>
            </a:r>
            <a:r>
              <a:rPr lang="it-IT" sz="900" dirty="0"/>
              <a:t>[</a:t>
            </a:r>
            <a:r>
              <a:rPr lang="it-IT" sz="900" dirty="0" err="1"/>
              <a:t>train$Month</a:t>
            </a:r>
            <a:r>
              <a:rPr lang="it-IT" sz="900" dirty="0"/>
              <a:t> == 'maggio' &amp; </a:t>
            </a:r>
            <a:r>
              <a:rPr lang="it-IT" sz="900" dirty="0" err="1"/>
              <a:t>train$Day_Number</a:t>
            </a:r>
            <a:r>
              <a:rPr lang="it-IT" sz="900" dirty="0"/>
              <a:t> == 1] &lt;- 1</a:t>
            </a:r>
          </a:p>
          <a:p>
            <a:pPr marL="0" indent="0">
              <a:buFont typeface="Arial" panose="020B0604020202020204" pitchFamily="34" charset="0"/>
              <a:buNone/>
            </a:pPr>
            <a:r>
              <a:rPr lang="it-IT" sz="900" dirty="0" err="1"/>
              <a:t>train$Holiday</a:t>
            </a:r>
            <a:r>
              <a:rPr lang="it-IT" sz="900" dirty="0"/>
              <a:t>[</a:t>
            </a:r>
            <a:r>
              <a:rPr lang="it-IT" sz="900" dirty="0" err="1"/>
              <a:t>train$Month</a:t>
            </a:r>
            <a:r>
              <a:rPr lang="it-IT" sz="900" dirty="0"/>
              <a:t> == 'giugno' &amp; </a:t>
            </a:r>
            <a:r>
              <a:rPr lang="it-IT" sz="900" dirty="0" err="1"/>
              <a:t>train$Day_Number</a:t>
            </a:r>
            <a:r>
              <a:rPr lang="it-IT" sz="900" dirty="0"/>
              <a:t> == 2] &lt;- 1</a:t>
            </a:r>
          </a:p>
          <a:p>
            <a:pPr marL="0" indent="0">
              <a:buFont typeface="Arial" panose="020B0604020202020204" pitchFamily="34" charset="0"/>
              <a:buNone/>
            </a:pPr>
            <a:r>
              <a:rPr lang="it-IT" sz="900" dirty="0" err="1"/>
              <a:t>train$Holiday</a:t>
            </a:r>
            <a:r>
              <a:rPr lang="it-IT" sz="900" dirty="0"/>
              <a:t>[</a:t>
            </a:r>
            <a:r>
              <a:rPr lang="it-IT" sz="900" dirty="0" err="1"/>
              <a:t>train$Month</a:t>
            </a:r>
            <a:r>
              <a:rPr lang="it-IT" sz="900" dirty="0"/>
              <a:t> == 'agosto' &amp; </a:t>
            </a:r>
            <a:r>
              <a:rPr lang="it-IT" sz="900" dirty="0" err="1"/>
              <a:t>train$Day_Number</a:t>
            </a:r>
            <a:r>
              <a:rPr lang="it-IT" sz="900" dirty="0"/>
              <a:t> == 15] &lt;- 1</a:t>
            </a:r>
          </a:p>
          <a:p>
            <a:pPr marL="0" indent="0">
              <a:buFont typeface="Arial" panose="020B0604020202020204" pitchFamily="34" charset="0"/>
              <a:buNone/>
            </a:pPr>
            <a:r>
              <a:rPr lang="it-IT" sz="900" dirty="0" err="1"/>
              <a:t>train$Holiday</a:t>
            </a:r>
            <a:r>
              <a:rPr lang="it-IT" sz="900" dirty="0"/>
              <a:t>[</a:t>
            </a:r>
            <a:r>
              <a:rPr lang="it-IT" sz="900" dirty="0" err="1"/>
              <a:t>train$Month</a:t>
            </a:r>
            <a:r>
              <a:rPr lang="it-IT" sz="900" dirty="0"/>
              <a:t> == 'novembre' &amp; </a:t>
            </a:r>
            <a:r>
              <a:rPr lang="it-IT" sz="900" dirty="0" err="1"/>
              <a:t>train$Day_Number</a:t>
            </a:r>
            <a:r>
              <a:rPr lang="it-IT" sz="900" dirty="0"/>
              <a:t> == 1] &lt;- 1</a:t>
            </a:r>
          </a:p>
          <a:p>
            <a:pPr marL="0" indent="0">
              <a:buFont typeface="Arial" panose="020B0604020202020204" pitchFamily="34" charset="0"/>
              <a:buNone/>
            </a:pPr>
            <a:r>
              <a:rPr lang="it-IT" sz="900" dirty="0" err="1"/>
              <a:t>train$Holiday</a:t>
            </a:r>
            <a:r>
              <a:rPr lang="it-IT" sz="900" dirty="0"/>
              <a:t>[</a:t>
            </a:r>
            <a:r>
              <a:rPr lang="it-IT" sz="900" dirty="0" err="1"/>
              <a:t>train$Month</a:t>
            </a:r>
            <a:r>
              <a:rPr lang="it-IT" sz="900" dirty="0"/>
              <a:t> == 'dicembre' &amp; </a:t>
            </a:r>
            <a:r>
              <a:rPr lang="it-IT" sz="900" dirty="0" err="1"/>
              <a:t>train$Day_Number</a:t>
            </a:r>
            <a:r>
              <a:rPr lang="it-IT" sz="900" dirty="0"/>
              <a:t> == 8] &lt;- 1</a:t>
            </a:r>
          </a:p>
          <a:p>
            <a:pPr marL="0" indent="0">
              <a:buFont typeface="Arial" panose="020B0604020202020204" pitchFamily="34" charset="0"/>
              <a:buNone/>
            </a:pPr>
            <a:r>
              <a:rPr lang="it-IT" sz="900" dirty="0" err="1"/>
              <a:t>train$Holiday</a:t>
            </a:r>
            <a:r>
              <a:rPr lang="it-IT" sz="900" dirty="0"/>
              <a:t>[</a:t>
            </a:r>
            <a:r>
              <a:rPr lang="it-IT" sz="900" dirty="0" err="1"/>
              <a:t>train$Month</a:t>
            </a:r>
            <a:r>
              <a:rPr lang="it-IT" sz="900" dirty="0"/>
              <a:t> == 'dicembre' &amp; </a:t>
            </a:r>
            <a:r>
              <a:rPr lang="it-IT" sz="900" dirty="0" err="1"/>
              <a:t>train$Day_Number</a:t>
            </a:r>
            <a:r>
              <a:rPr lang="it-IT" sz="900" dirty="0"/>
              <a:t> == 25] &lt;- 1</a:t>
            </a:r>
          </a:p>
          <a:p>
            <a:pPr marL="0" indent="0">
              <a:buFont typeface="Arial" panose="020B0604020202020204" pitchFamily="34" charset="0"/>
              <a:buNone/>
            </a:pPr>
            <a:r>
              <a:rPr lang="it-IT" sz="900" dirty="0" err="1"/>
              <a:t>train$Holiday</a:t>
            </a:r>
            <a:r>
              <a:rPr lang="it-IT" sz="900" dirty="0"/>
              <a:t>[</a:t>
            </a:r>
            <a:r>
              <a:rPr lang="it-IT" sz="900" dirty="0" err="1"/>
              <a:t>train$Month</a:t>
            </a:r>
            <a:r>
              <a:rPr lang="it-IT" sz="900" dirty="0"/>
              <a:t> == 'dicembre' &amp; </a:t>
            </a:r>
            <a:r>
              <a:rPr lang="it-IT" sz="900" dirty="0" err="1"/>
              <a:t>train$Day_Number</a:t>
            </a:r>
            <a:r>
              <a:rPr lang="it-IT" sz="900" dirty="0"/>
              <a:t> == 26] &lt;- 1</a:t>
            </a:r>
          </a:p>
          <a:p>
            <a:pPr marL="0" indent="0">
              <a:buFont typeface="Arial" panose="020B0604020202020204" pitchFamily="34" charset="0"/>
              <a:buNone/>
            </a:pPr>
            <a:endParaRPr lang="it-IT" sz="900" dirty="0"/>
          </a:p>
          <a:p>
            <a:pPr marL="0" indent="0">
              <a:buFont typeface="Arial" panose="020B0604020202020204" pitchFamily="34" charset="0"/>
              <a:buNone/>
            </a:pPr>
            <a:r>
              <a:rPr lang="it-IT" sz="900" dirty="0">
                <a:solidFill>
                  <a:schemeClr val="accent1">
                    <a:lumMod val="75000"/>
                  </a:schemeClr>
                </a:solidFill>
              </a:rPr>
              <a:t># </a:t>
            </a:r>
            <a:r>
              <a:rPr lang="it-IT" sz="900" dirty="0" err="1">
                <a:solidFill>
                  <a:schemeClr val="accent1">
                    <a:lumMod val="75000"/>
                  </a:schemeClr>
                </a:solidFill>
              </a:rPr>
              <a:t>Adding</a:t>
            </a:r>
            <a:r>
              <a:rPr lang="it-IT" sz="900" dirty="0">
                <a:solidFill>
                  <a:schemeClr val="accent1">
                    <a:lumMod val="75000"/>
                  </a:schemeClr>
                </a:solidFill>
              </a:rPr>
              <a:t> «</a:t>
            </a:r>
            <a:r>
              <a:rPr lang="it-IT" sz="900" dirty="0" err="1">
                <a:solidFill>
                  <a:schemeClr val="accent1">
                    <a:lumMod val="75000"/>
                  </a:schemeClr>
                </a:solidFill>
              </a:rPr>
              <a:t>moving</a:t>
            </a:r>
            <a:r>
              <a:rPr lang="it-IT" sz="900" dirty="0">
                <a:solidFill>
                  <a:schemeClr val="accent1">
                    <a:lumMod val="75000"/>
                  </a:schemeClr>
                </a:solidFill>
              </a:rPr>
              <a:t>» </a:t>
            </a:r>
            <a:r>
              <a:rPr lang="it-IT" sz="900" dirty="0" err="1">
                <a:solidFill>
                  <a:schemeClr val="accent1">
                    <a:lumMod val="75000"/>
                  </a:schemeClr>
                </a:solidFill>
              </a:rPr>
              <a:t>holidays</a:t>
            </a:r>
            <a:endParaRPr lang="it-IT" sz="900" dirty="0">
              <a:solidFill>
                <a:schemeClr val="accent1">
                  <a:lumMod val="75000"/>
                </a:schemeClr>
              </a:solidFill>
            </a:endParaRPr>
          </a:p>
          <a:p>
            <a:pPr marL="0" indent="0">
              <a:buFont typeface="Arial" panose="020B0604020202020204" pitchFamily="34" charset="0"/>
              <a:buNone/>
            </a:pPr>
            <a:r>
              <a:rPr lang="it-IT" sz="900" dirty="0" err="1"/>
              <a:t>train$Holiday</a:t>
            </a:r>
            <a:r>
              <a:rPr lang="it-IT" sz="900" dirty="0"/>
              <a:t>[</a:t>
            </a:r>
            <a:r>
              <a:rPr lang="it-IT" sz="900" dirty="0" err="1"/>
              <a:t>train$Month</a:t>
            </a:r>
            <a:r>
              <a:rPr lang="it-IT" sz="900" dirty="0"/>
              <a:t> == 'marzo' &amp; </a:t>
            </a:r>
            <a:r>
              <a:rPr lang="it-IT" sz="900" dirty="0" err="1"/>
              <a:t>train$Day_Number</a:t>
            </a:r>
            <a:r>
              <a:rPr lang="it-IT" sz="900" dirty="0"/>
              <a:t> == 27 &amp; </a:t>
            </a:r>
            <a:r>
              <a:rPr lang="it-IT" sz="900" dirty="0" err="1"/>
              <a:t>train$Year</a:t>
            </a:r>
            <a:r>
              <a:rPr lang="it-IT" sz="900" dirty="0"/>
              <a:t> == '2016'] &lt;- 1</a:t>
            </a:r>
          </a:p>
          <a:p>
            <a:pPr marL="0" indent="0">
              <a:buFont typeface="Arial" panose="020B0604020202020204" pitchFamily="34" charset="0"/>
              <a:buNone/>
            </a:pPr>
            <a:r>
              <a:rPr lang="it-IT" sz="900" dirty="0" err="1"/>
              <a:t>train$Holiday</a:t>
            </a:r>
            <a:r>
              <a:rPr lang="it-IT" sz="900" dirty="0"/>
              <a:t>[</a:t>
            </a:r>
            <a:r>
              <a:rPr lang="it-IT" sz="900" dirty="0" err="1"/>
              <a:t>train$Month</a:t>
            </a:r>
            <a:r>
              <a:rPr lang="it-IT" sz="900" dirty="0"/>
              <a:t> == 'marzo' &amp; </a:t>
            </a:r>
            <a:r>
              <a:rPr lang="it-IT" sz="900" dirty="0" err="1"/>
              <a:t>train$Day_Number</a:t>
            </a:r>
            <a:r>
              <a:rPr lang="it-IT" sz="900" dirty="0"/>
              <a:t> == 28 &amp; </a:t>
            </a:r>
            <a:r>
              <a:rPr lang="it-IT" sz="900" dirty="0" err="1"/>
              <a:t>train$Year</a:t>
            </a:r>
            <a:r>
              <a:rPr lang="it-IT" sz="900" dirty="0"/>
              <a:t> == '2016'] &lt;- 1</a:t>
            </a:r>
          </a:p>
          <a:p>
            <a:pPr marL="0" indent="0">
              <a:buFont typeface="Arial" panose="020B0604020202020204" pitchFamily="34" charset="0"/>
              <a:buNone/>
            </a:pPr>
            <a:r>
              <a:rPr lang="it-IT" sz="900" dirty="0" err="1"/>
              <a:t>train$Holiday</a:t>
            </a:r>
            <a:r>
              <a:rPr lang="it-IT" sz="900" dirty="0"/>
              <a:t>[</a:t>
            </a:r>
            <a:r>
              <a:rPr lang="it-IT" sz="900" dirty="0" err="1"/>
              <a:t>train$Month</a:t>
            </a:r>
            <a:r>
              <a:rPr lang="it-IT" sz="900" dirty="0"/>
              <a:t> == 'aprile' &amp; </a:t>
            </a:r>
            <a:r>
              <a:rPr lang="it-IT" sz="900" dirty="0" err="1"/>
              <a:t>train$Day_Number</a:t>
            </a:r>
            <a:r>
              <a:rPr lang="it-IT" sz="900" dirty="0"/>
              <a:t> == 5 &amp; </a:t>
            </a:r>
            <a:r>
              <a:rPr lang="it-IT" sz="900" dirty="0" err="1"/>
              <a:t>train$Year</a:t>
            </a:r>
            <a:r>
              <a:rPr lang="it-IT" sz="900" dirty="0"/>
              <a:t> == '2015'] &lt;- 1</a:t>
            </a:r>
          </a:p>
          <a:p>
            <a:pPr marL="0" indent="0">
              <a:buFont typeface="Arial" panose="020B0604020202020204" pitchFamily="34" charset="0"/>
              <a:buNone/>
            </a:pPr>
            <a:r>
              <a:rPr lang="it-IT" sz="900" dirty="0" err="1"/>
              <a:t>train$Holiday</a:t>
            </a:r>
            <a:r>
              <a:rPr lang="it-IT" sz="900" dirty="0"/>
              <a:t>[</a:t>
            </a:r>
            <a:r>
              <a:rPr lang="it-IT" sz="900" dirty="0" err="1"/>
              <a:t>train$Month</a:t>
            </a:r>
            <a:r>
              <a:rPr lang="it-IT" sz="900" dirty="0"/>
              <a:t> == 'aprile' &amp; </a:t>
            </a:r>
            <a:r>
              <a:rPr lang="it-IT" sz="900" dirty="0" err="1"/>
              <a:t>train$Day_Number</a:t>
            </a:r>
            <a:r>
              <a:rPr lang="it-IT" sz="900" dirty="0"/>
              <a:t> == 6 &amp; </a:t>
            </a:r>
            <a:r>
              <a:rPr lang="it-IT" sz="900" dirty="0" err="1"/>
              <a:t>train$Year</a:t>
            </a:r>
            <a:r>
              <a:rPr lang="it-IT" sz="900" dirty="0"/>
              <a:t> == '2015'] &lt;- 1</a:t>
            </a:r>
          </a:p>
          <a:p>
            <a:pPr marL="0" indent="0">
              <a:buFont typeface="Arial" panose="020B0604020202020204" pitchFamily="34" charset="0"/>
              <a:buNone/>
            </a:pPr>
            <a:r>
              <a:rPr lang="it-IT" sz="900" dirty="0" err="1"/>
              <a:t>train$Holiday</a:t>
            </a:r>
            <a:r>
              <a:rPr lang="it-IT" sz="900" dirty="0"/>
              <a:t>[</a:t>
            </a:r>
            <a:r>
              <a:rPr lang="it-IT" sz="900" dirty="0" err="1"/>
              <a:t>train$Month</a:t>
            </a:r>
            <a:r>
              <a:rPr lang="it-IT" sz="900" dirty="0"/>
              <a:t> == 'aprile' &amp; </a:t>
            </a:r>
            <a:r>
              <a:rPr lang="it-IT" sz="900" dirty="0" err="1"/>
              <a:t>train$Day_Number</a:t>
            </a:r>
            <a:r>
              <a:rPr lang="it-IT" sz="900" dirty="0"/>
              <a:t> == 20 &amp; </a:t>
            </a:r>
            <a:r>
              <a:rPr lang="it-IT" sz="900" dirty="0" err="1"/>
              <a:t>train$Year</a:t>
            </a:r>
            <a:r>
              <a:rPr lang="it-IT" sz="900" dirty="0"/>
              <a:t> == '2014'] &lt;- 1</a:t>
            </a:r>
          </a:p>
          <a:p>
            <a:pPr marL="0" indent="0">
              <a:buFont typeface="Arial" panose="020B0604020202020204" pitchFamily="34" charset="0"/>
              <a:buNone/>
            </a:pPr>
            <a:r>
              <a:rPr lang="it-IT" sz="900" dirty="0" err="1"/>
              <a:t>train$Holiday</a:t>
            </a:r>
            <a:r>
              <a:rPr lang="it-IT" sz="900" dirty="0"/>
              <a:t>[</a:t>
            </a:r>
            <a:r>
              <a:rPr lang="it-IT" sz="900" dirty="0" err="1"/>
              <a:t>train$Month</a:t>
            </a:r>
            <a:r>
              <a:rPr lang="it-IT" sz="900" dirty="0"/>
              <a:t> == 'aprile' &amp; </a:t>
            </a:r>
            <a:r>
              <a:rPr lang="it-IT" sz="900" dirty="0" err="1"/>
              <a:t>train$Day_Number</a:t>
            </a:r>
            <a:r>
              <a:rPr lang="it-IT" sz="900" dirty="0"/>
              <a:t> == 21 &amp; </a:t>
            </a:r>
            <a:r>
              <a:rPr lang="it-IT" sz="900" dirty="0" err="1"/>
              <a:t>train$Year</a:t>
            </a:r>
            <a:r>
              <a:rPr lang="it-IT" sz="900" dirty="0"/>
              <a:t> == '2014'] &lt;- 1</a:t>
            </a:r>
          </a:p>
        </p:txBody>
      </p:sp>
    </p:spTree>
    <p:extLst>
      <p:ext uri="{BB962C8B-B14F-4D97-AF65-F5344CB8AC3E}">
        <p14:creationId xmlns:p14="http://schemas.microsoft.com/office/powerpoint/2010/main" val="3128862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901520" y="695459"/>
            <a:ext cx="10452279" cy="5481504"/>
          </a:xfrm>
        </p:spPr>
        <p:txBody>
          <a:bodyPr/>
          <a:lstStyle/>
          <a:p>
            <a:pPr marL="0" indent="0">
              <a:buNone/>
            </a:pPr>
            <a:r>
              <a:rPr lang="en-US" noProof="0" dirty="0">
                <a:latin typeface="Graphik Regular" panose="020B0503030202060203" pitchFamily="34" charset="0"/>
              </a:rPr>
              <a:t>After some testing we decided to transform each non-working day into a special day called «</a:t>
            </a:r>
            <a:r>
              <a:rPr lang="en-US" noProof="0" dirty="0" err="1">
                <a:latin typeface="Graphik Regular" panose="020B0503030202060203" pitchFamily="34" charset="0"/>
              </a:rPr>
              <a:t>Festivo</a:t>
            </a:r>
            <a:r>
              <a:rPr lang="en-US" noProof="0" dirty="0">
                <a:latin typeface="Graphik Regular" panose="020B0503030202060203" pitchFamily="34" charset="0"/>
              </a:rPr>
              <a:t>» and we obtained our definitive dataset that looks like the following extract.</a:t>
            </a:r>
          </a:p>
        </p:txBody>
      </p:sp>
      <p:sp>
        <p:nvSpPr>
          <p:cNvPr id="4" name="Segnaposto piè di pagina 3"/>
          <p:cNvSpPr>
            <a:spLocks noGrp="1"/>
          </p:cNvSpPr>
          <p:nvPr>
            <p:ph type="ftr" sz="quarter" idx="11"/>
          </p:nvPr>
        </p:nvSpPr>
        <p:spPr/>
        <p:txBody>
          <a:bodyPr/>
          <a:lstStyle/>
          <a:p>
            <a:r>
              <a:rPr lang="it-IT"/>
              <a:t>BIP Prediction</a:t>
            </a:r>
          </a:p>
        </p:txBody>
      </p:sp>
      <p:sp>
        <p:nvSpPr>
          <p:cNvPr id="5" name="Segnaposto numero diapositiva 4"/>
          <p:cNvSpPr>
            <a:spLocks noGrp="1"/>
          </p:cNvSpPr>
          <p:nvPr>
            <p:ph type="sldNum" sz="quarter" idx="12"/>
          </p:nvPr>
        </p:nvSpPr>
        <p:spPr/>
        <p:txBody>
          <a:bodyPr/>
          <a:lstStyle/>
          <a:p>
            <a:fld id="{64940616-D2BF-483C-A102-8A041BC94CFF}" type="slidenum">
              <a:rPr lang="it-IT" smtClean="0"/>
              <a:t>4</a:t>
            </a:fld>
            <a:endParaRPr lang="it-IT"/>
          </a:p>
        </p:txBody>
      </p:sp>
      <p:pic>
        <p:nvPicPr>
          <p:cNvPr id="6" name="Segnaposto contenuto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3057" y="2175092"/>
            <a:ext cx="5737543" cy="4001871"/>
          </a:xfrm>
          <a:prstGeom prst="rect">
            <a:avLst/>
          </a:prstGeom>
        </p:spPr>
      </p:pic>
    </p:spTree>
    <p:extLst>
      <p:ext uri="{BB962C8B-B14F-4D97-AF65-F5344CB8AC3E}">
        <p14:creationId xmlns:p14="http://schemas.microsoft.com/office/powerpoint/2010/main" val="4177705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901520" y="695459"/>
            <a:ext cx="10452279" cy="5481504"/>
          </a:xfrm>
        </p:spPr>
        <p:txBody>
          <a:bodyPr/>
          <a:lstStyle/>
          <a:p>
            <a:pPr marL="0" indent="0">
              <a:buNone/>
            </a:pPr>
            <a:r>
              <a:rPr lang="en-US" noProof="0" dirty="0">
                <a:latin typeface="Graphik Regular" panose="020B0503030202060203" pitchFamily="34" charset="0"/>
              </a:rPr>
              <a:t>Finally we divided the resulting dataset into many subsets, one for each subarea and product, and we started creating the model using Weka.</a:t>
            </a:r>
          </a:p>
        </p:txBody>
      </p:sp>
      <p:sp>
        <p:nvSpPr>
          <p:cNvPr id="4" name="Segnaposto piè di pagina 3"/>
          <p:cNvSpPr>
            <a:spLocks noGrp="1"/>
          </p:cNvSpPr>
          <p:nvPr>
            <p:ph type="ftr" sz="quarter" idx="11"/>
          </p:nvPr>
        </p:nvSpPr>
        <p:spPr/>
        <p:txBody>
          <a:bodyPr/>
          <a:lstStyle/>
          <a:p>
            <a:r>
              <a:rPr lang="it-IT"/>
              <a:t>BIP Prediction</a:t>
            </a:r>
          </a:p>
        </p:txBody>
      </p:sp>
      <p:sp>
        <p:nvSpPr>
          <p:cNvPr id="5" name="Segnaposto numero diapositiva 4"/>
          <p:cNvSpPr>
            <a:spLocks noGrp="1"/>
          </p:cNvSpPr>
          <p:nvPr>
            <p:ph type="sldNum" sz="quarter" idx="12"/>
          </p:nvPr>
        </p:nvSpPr>
        <p:spPr/>
        <p:txBody>
          <a:bodyPr/>
          <a:lstStyle/>
          <a:p>
            <a:fld id="{64940616-D2BF-483C-A102-8A041BC94CFF}" type="slidenum">
              <a:rPr lang="it-IT" smtClean="0"/>
              <a:t>5</a:t>
            </a:fld>
            <a:endParaRPr lang="it-IT"/>
          </a:p>
        </p:txBody>
      </p:sp>
      <p:pic>
        <p:nvPicPr>
          <p:cNvPr id="6" name="Segnaposto contenuto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7250" y="1967774"/>
            <a:ext cx="4943350" cy="4209189"/>
          </a:xfrm>
          <a:prstGeom prst="rect">
            <a:avLst/>
          </a:prstGeom>
        </p:spPr>
      </p:pic>
    </p:spTree>
    <p:extLst>
      <p:ext uri="{BB962C8B-B14F-4D97-AF65-F5344CB8AC3E}">
        <p14:creationId xmlns:p14="http://schemas.microsoft.com/office/powerpoint/2010/main" val="3124335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8200" y="2766219"/>
            <a:ext cx="10515600" cy="1325563"/>
          </a:xfrm>
        </p:spPr>
        <p:txBody>
          <a:bodyPr/>
          <a:lstStyle/>
          <a:p>
            <a:pPr algn="ctr"/>
            <a:r>
              <a:rPr lang="en-US" noProof="0" dirty="0">
                <a:solidFill>
                  <a:schemeClr val="accent1"/>
                </a:solidFill>
                <a:latin typeface="Graphik Regular" panose="020B0503030202060203" pitchFamily="34" charset="0"/>
              </a:rPr>
              <a:t>2.	Model Creation</a:t>
            </a:r>
          </a:p>
        </p:txBody>
      </p:sp>
      <p:sp>
        <p:nvSpPr>
          <p:cNvPr id="4" name="Segnaposto piè di pagina 3"/>
          <p:cNvSpPr>
            <a:spLocks noGrp="1"/>
          </p:cNvSpPr>
          <p:nvPr>
            <p:ph type="ftr" sz="quarter" idx="11"/>
          </p:nvPr>
        </p:nvSpPr>
        <p:spPr/>
        <p:txBody>
          <a:bodyPr/>
          <a:lstStyle/>
          <a:p>
            <a:r>
              <a:rPr lang="it-IT"/>
              <a:t>BIP Prediction</a:t>
            </a:r>
          </a:p>
        </p:txBody>
      </p:sp>
      <p:sp>
        <p:nvSpPr>
          <p:cNvPr id="5" name="Segnaposto numero diapositiva 4"/>
          <p:cNvSpPr>
            <a:spLocks noGrp="1"/>
          </p:cNvSpPr>
          <p:nvPr>
            <p:ph type="sldNum" sz="quarter" idx="12"/>
          </p:nvPr>
        </p:nvSpPr>
        <p:spPr/>
        <p:txBody>
          <a:bodyPr/>
          <a:lstStyle/>
          <a:p>
            <a:fld id="{64940616-D2BF-483C-A102-8A041BC94CFF}" type="slidenum">
              <a:rPr lang="it-IT" smtClean="0"/>
              <a:t>6</a:t>
            </a:fld>
            <a:endParaRPr lang="it-IT"/>
          </a:p>
        </p:txBody>
      </p:sp>
    </p:spTree>
    <p:extLst>
      <p:ext uri="{BB962C8B-B14F-4D97-AF65-F5344CB8AC3E}">
        <p14:creationId xmlns:p14="http://schemas.microsoft.com/office/powerpoint/2010/main" val="2602628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901520" y="695459"/>
            <a:ext cx="10452279" cy="5481504"/>
          </a:xfrm>
        </p:spPr>
        <p:txBody>
          <a:bodyPr/>
          <a:lstStyle/>
          <a:p>
            <a:pPr marL="0" indent="0">
              <a:buNone/>
            </a:pPr>
            <a:r>
              <a:rPr lang="en-US" noProof="0" dirty="0">
                <a:latin typeface="Graphik Regular" panose="020B0503030202060203" pitchFamily="34" charset="0"/>
              </a:rPr>
              <a:t>After setting up a regression with different learners on </a:t>
            </a:r>
            <a:r>
              <a:rPr lang="en-US" noProof="0" dirty="0" err="1">
                <a:latin typeface="Graphik Regular" panose="020B0503030202060203" pitchFamily="34" charset="0"/>
              </a:rPr>
              <a:t>Knime</a:t>
            </a:r>
            <a:r>
              <a:rPr lang="en-US" noProof="0" dirty="0">
                <a:latin typeface="Graphik Regular" panose="020B0503030202060203" pitchFamily="34" charset="0"/>
              </a:rPr>
              <a:t> we decided to switch to Weka with the «</a:t>
            </a:r>
            <a:r>
              <a:rPr lang="en-US" noProof="0" dirty="0" err="1">
                <a:latin typeface="Graphik Regular" panose="020B0503030202060203" pitchFamily="34" charset="0"/>
              </a:rPr>
              <a:t>TimeSeries</a:t>
            </a:r>
            <a:r>
              <a:rPr lang="en-US" noProof="0" dirty="0">
                <a:latin typeface="Graphik Regular" panose="020B0503030202060203" pitchFamily="34" charset="0"/>
              </a:rPr>
              <a:t>» plugin available in the Weka Package Manager. This allows us to do a time series to forecast a target column.</a:t>
            </a:r>
          </a:p>
          <a:p>
            <a:pPr marL="0" indent="0">
              <a:buNone/>
            </a:pPr>
            <a:r>
              <a:rPr lang="en-US" noProof="0" dirty="0">
                <a:latin typeface="Graphik Regular" panose="020B0503030202060203" pitchFamily="34" charset="0"/>
              </a:rPr>
              <a:t>We built 288 models, one for each file that we created in the data preparation phase.</a:t>
            </a:r>
          </a:p>
        </p:txBody>
      </p:sp>
      <p:sp>
        <p:nvSpPr>
          <p:cNvPr id="4" name="Segnaposto piè di pagina 3"/>
          <p:cNvSpPr>
            <a:spLocks noGrp="1"/>
          </p:cNvSpPr>
          <p:nvPr>
            <p:ph type="ftr" sz="quarter" idx="11"/>
          </p:nvPr>
        </p:nvSpPr>
        <p:spPr/>
        <p:txBody>
          <a:bodyPr/>
          <a:lstStyle/>
          <a:p>
            <a:r>
              <a:rPr lang="it-IT"/>
              <a:t>BIP Prediction</a:t>
            </a:r>
          </a:p>
        </p:txBody>
      </p:sp>
      <p:sp>
        <p:nvSpPr>
          <p:cNvPr id="5" name="Segnaposto numero diapositiva 4"/>
          <p:cNvSpPr>
            <a:spLocks noGrp="1"/>
          </p:cNvSpPr>
          <p:nvPr>
            <p:ph type="sldNum" sz="quarter" idx="12"/>
          </p:nvPr>
        </p:nvSpPr>
        <p:spPr/>
        <p:txBody>
          <a:bodyPr/>
          <a:lstStyle/>
          <a:p>
            <a:fld id="{64940616-D2BF-483C-A102-8A041BC94CFF}" type="slidenum">
              <a:rPr lang="it-IT" smtClean="0"/>
              <a:t>7</a:t>
            </a:fld>
            <a:endParaRPr lang="it-IT"/>
          </a:p>
        </p:txBody>
      </p:sp>
    </p:spTree>
    <p:extLst>
      <p:ext uri="{BB962C8B-B14F-4D97-AF65-F5344CB8AC3E}">
        <p14:creationId xmlns:p14="http://schemas.microsoft.com/office/powerpoint/2010/main" val="2715999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piè di pagina 3"/>
          <p:cNvSpPr>
            <a:spLocks noGrp="1"/>
          </p:cNvSpPr>
          <p:nvPr>
            <p:ph type="ftr" sz="quarter" idx="11"/>
          </p:nvPr>
        </p:nvSpPr>
        <p:spPr/>
        <p:txBody>
          <a:bodyPr/>
          <a:lstStyle/>
          <a:p>
            <a:r>
              <a:rPr lang="it-IT"/>
              <a:t>BIP Prediction</a:t>
            </a:r>
          </a:p>
        </p:txBody>
      </p:sp>
      <p:sp>
        <p:nvSpPr>
          <p:cNvPr id="5" name="Segnaposto numero diapositiva 4"/>
          <p:cNvSpPr>
            <a:spLocks noGrp="1"/>
          </p:cNvSpPr>
          <p:nvPr>
            <p:ph type="sldNum" sz="quarter" idx="12"/>
          </p:nvPr>
        </p:nvSpPr>
        <p:spPr/>
        <p:txBody>
          <a:bodyPr/>
          <a:lstStyle/>
          <a:p>
            <a:fld id="{64940616-D2BF-483C-A102-8A041BC94CFF}" type="slidenum">
              <a:rPr lang="it-IT" smtClean="0"/>
              <a:t>8</a:t>
            </a:fld>
            <a:endParaRPr lang="it-IT"/>
          </a:p>
        </p:txBody>
      </p:sp>
      <p:pic>
        <p:nvPicPr>
          <p:cNvPr id="3" name="Segnaposto contenuto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9124" y="2166425"/>
            <a:ext cx="8021476" cy="3452427"/>
          </a:xfrm>
        </p:spPr>
      </p:pic>
      <p:pic>
        <p:nvPicPr>
          <p:cNvPr id="7" name="Immagin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10600" y="3397270"/>
            <a:ext cx="3153215" cy="990738"/>
          </a:xfrm>
          <a:prstGeom prst="rect">
            <a:avLst/>
          </a:prstGeom>
        </p:spPr>
      </p:pic>
      <p:sp>
        <p:nvSpPr>
          <p:cNvPr id="8" name="Titolo 1"/>
          <p:cNvSpPr>
            <a:spLocks noGrp="1"/>
          </p:cNvSpPr>
          <p:nvPr>
            <p:ph type="title"/>
          </p:nvPr>
        </p:nvSpPr>
        <p:spPr>
          <a:xfrm>
            <a:off x="589124" y="424755"/>
            <a:ext cx="10515600" cy="1325563"/>
          </a:xfrm>
        </p:spPr>
        <p:txBody>
          <a:bodyPr>
            <a:normAutofit/>
          </a:bodyPr>
          <a:lstStyle/>
          <a:p>
            <a:r>
              <a:rPr lang="en-US" sz="2800" noProof="0" dirty="0">
                <a:latin typeface="Graphik Regular" panose="020B0503030202060203" pitchFamily="34" charset="0"/>
              </a:rPr>
              <a:t>Early tests: </a:t>
            </a:r>
            <a:r>
              <a:rPr lang="en-US" sz="2800" noProof="0" dirty="0" err="1">
                <a:latin typeface="Graphik Regular" panose="020B0503030202060203" pitchFamily="34" charset="0"/>
              </a:rPr>
              <a:t>Knime</a:t>
            </a:r>
            <a:r>
              <a:rPr lang="en-US" sz="2800" noProof="0" dirty="0">
                <a:latin typeface="Graphik Regular" panose="020B0503030202060203" pitchFamily="34" charset="0"/>
              </a:rPr>
              <a:t> Regression with Random Forest Learner</a:t>
            </a:r>
          </a:p>
        </p:txBody>
      </p:sp>
    </p:spTree>
    <p:extLst>
      <p:ext uri="{BB962C8B-B14F-4D97-AF65-F5344CB8AC3E}">
        <p14:creationId xmlns:p14="http://schemas.microsoft.com/office/powerpoint/2010/main" val="23008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piè di pagina 3"/>
          <p:cNvSpPr>
            <a:spLocks noGrp="1"/>
          </p:cNvSpPr>
          <p:nvPr>
            <p:ph type="ftr" sz="quarter" idx="11"/>
          </p:nvPr>
        </p:nvSpPr>
        <p:spPr/>
        <p:txBody>
          <a:bodyPr/>
          <a:lstStyle/>
          <a:p>
            <a:r>
              <a:rPr lang="it-IT"/>
              <a:t>BIP Prediction</a:t>
            </a:r>
          </a:p>
        </p:txBody>
      </p:sp>
      <p:sp>
        <p:nvSpPr>
          <p:cNvPr id="5" name="Segnaposto numero diapositiva 4"/>
          <p:cNvSpPr>
            <a:spLocks noGrp="1"/>
          </p:cNvSpPr>
          <p:nvPr>
            <p:ph type="sldNum" sz="quarter" idx="12"/>
          </p:nvPr>
        </p:nvSpPr>
        <p:spPr/>
        <p:txBody>
          <a:bodyPr/>
          <a:lstStyle/>
          <a:p>
            <a:fld id="{64940616-D2BF-483C-A102-8A041BC94CFF}" type="slidenum">
              <a:rPr lang="it-IT" smtClean="0"/>
              <a:t>9</a:t>
            </a:fld>
            <a:endParaRPr lang="it-IT"/>
          </a:p>
        </p:txBody>
      </p:sp>
      <p:sp>
        <p:nvSpPr>
          <p:cNvPr id="8" name="Titolo 1"/>
          <p:cNvSpPr>
            <a:spLocks noGrp="1"/>
          </p:cNvSpPr>
          <p:nvPr>
            <p:ph type="title"/>
          </p:nvPr>
        </p:nvSpPr>
        <p:spPr>
          <a:xfrm>
            <a:off x="592622" y="0"/>
            <a:ext cx="10515600" cy="1325563"/>
          </a:xfrm>
        </p:spPr>
        <p:txBody>
          <a:bodyPr>
            <a:normAutofit/>
          </a:bodyPr>
          <a:lstStyle/>
          <a:p>
            <a:r>
              <a:rPr lang="en-US" sz="2800" noProof="0" dirty="0">
                <a:latin typeface="Graphik Regular" panose="020B0503030202060203" pitchFamily="34" charset="0"/>
              </a:rPr>
              <a:t>Switch to Weka: Setup</a:t>
            </a:r>
          </a:p>
        </p:txBody>
      </p:sp>
      <p:pic>
        <p:nvPicPr>
          <p:cNvPr id="6" name="Segnaposto contenuto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58710" y="914400"/>
            <a:ext cx="9674579" cy="5441950"/>
          </a:xfrm>
        </p:spPr>
      </p:pic>
      <p:sp>
        <p:nvSpPr>
          <p:cNvPr id="7" name="Oval 6"/>
          <p:cNvSpPr/>
          <p:nvPr/>
        </p:nvSpPr>
        <p:spPr>
          <a:xfrm>
            <a:off x="6325062" y="3097875"/>
            <a:ext cx="822040" cy="184731"/>
          </a:xfrm>
          <a:prstGeom prst="ellipse">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81123992"/>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258</TotalTime>
  <Words>707</Words>
  <Application>Microsoft Office PowerPoint</Application>
  <PresentationFormat>Widescreen</PresentationFormat>
  <Paragraphs>133</Paragraphs>
  <Slides>27</Slides>
  <Notes>5</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27</vt:i4>
      </vt:variant>
    </vt:vector>
  </HeadingPairs>
  <TitlesOfParts>
    <vt:vector size="34" baseType="lpstr">
      <vt:lpstr>Arial</vt:lpstr>
      <vt:lpstr>Calibri</vt:lpstr>
      <vt:lpstr>Calibri Light</vt:lpstr>
      <vt:lpstr>Century Gothic</vt:lpstr>
      <vt:lpstr>Graphik Regular</vt:lpstr>
      <vt:lpstr>Times New Roman</vt:lpstr>
      <vt:lpstr>Tema di Office</vt:lpstr>
      <vt:lpstr>Presentazione standard di PowerPoint</vt:lpstr>
      <vt:lpstr>1. Data preparation</vt:lpstr>
      <vt:lpstr>Presentazione standard di PowerPoint</vt:lpstr>
      <vt:lpstr>Presentazione standard di PowerPoint</vt:lpstr>
      <vt:lpstr>Presentazione standard di PowerPoint</vt:lpstr>
      <vt:lpstr>2. Model Creation</vt:lpstr>
      <vt:lpstr>Presentazione standard di PowerPoint</vt:lpstr>
      <vt:lpstr>Early tests: Knime Regression with Random Forest Learner</vt:lpstr>
      <vt:lpstr>Switch to Weka: Setup</vt:lpstr>
      <vt:lpstr>Setting of the “date” attribute</vt:lpstr>
      <vt:lpstr>Deletion of useless features</vt:lpstr>
      <vt:lpstr>Check attribute “Data” read as type “Date”</vt:lpstr>
      <vt:lpstr>Forecaster: Basic configuration</vt:lpstr>
      <vt:lpstr>2.1 Tuning</vt:lpstr>
      <vt:lpstr>Presentazione standard di PowerPoint</vt:lpstr>
      <vt:lpstr>Presentazione standard di PowerPoint</vt:lpstr>
      <vt:lpstr>Presentazione standard di PowerPoint</vt:lpstr>
      <vt:lpstr>2.2 Weka Results</vt:lpstr>
      <vt:lpstr>Textual output</vt:lpstr>
      <vt:lpstr>Graphical output: actual values vs predicted values</vt:lpstr>
      <vt:lpstr>Graphical output: future forecast (dashed line with points)</vt:lpstr>
      <vt:lpstr>3. Result Elaboration</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Alessandro Chiolini</dc:creator>
  <cp:lastModifiedBy>Alessandro Chiolini</cp:lastModifiedBy>
  <cp:revision>35</cp:revision>
  <dcterms:created xsi:type="dcterms:W3CDTF">2016-06-28T19:12:18Z</dcterms:created>
  <dcterms:modified xsi:type="dcterms:W3CDTF">2016-06-29T18:45:17Z</dcterms:modified>
</cp:coreProperties>
</file>