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64" r:id="rId5"/>
    <p:sldId id="267" r:id="rId6"/>
    <p:sldId id="262" r:id="rId7"/>
    <p:sldId id="269" r:id="rId8"/>
    <p:sldId id="270" r:id="rId9"/>
    <p:sldId id="271" r:id="rId10"/>
    <p:sldId id="272" r:id="rId11"/>
    <p:sldId id="273" r:id="rId12"/>
    <p:sldId id="282" r:id="rId13"/>
    <p:sldId id="274" r:id="rId14"/>
    <p:sldId id="278" r:id="rId15"/>
    <p:sldId id="291" r:id="rId16"/>
    <p:sldId id="292" r:id="rId17"/>
    <p:sldId id="293" r:id="rId18"/>
    <p:sldId id="283" r:id="rId19"/>
    <p:sldId id="284" r:id="rId20"/>
    <p:sldId id="285" r:id="rId21"/>
    <p:sldId id="286" r:id="rId22"/>
    <p:sldId id="265" r:id="rId23"/>
    <p:sldId id="287" r:id="rId24"/>
    <p:sldId id="294" r:id="rId25"/>
    <p:sldId id="295" r:id="rId26"/>
    <p:sldId id="289" r:id="rId27"/>
    <p:sldId id="296"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6521" autoAdjust="0"/>
  </p:normalViewPr>
  <p:slideViewPr>
    <p:cSldViewPr snapToGrid="0">
      <p:cViewPr varScale="1">
        <p:scale>
          <a:sx n="115" d="100"/>
          <a:sy n="115" d="100"/>
        </p:scale>
        <p:origin x="432" y="108"/>
      </p:cViewPr>
      <p:guideLst/>
    </p:cSldViewPr>
  </p:slideViewPr>
  <p:outlineViewPr>
    <p:cViewPr>
      <p:scale>
        <a:sx n="33" d="100"/>
        <a:sy n="33" d="100"/>
      </p:scale>
      <p:origin x="0" y="-40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02EBA6-EAE0-4846-BC01-4146D1F7B0FF}" type="datetimeFigureOut">
              <a:rPr lang="it-IT" smtClean="0"/>
              <a:t>29/06/2016</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584D79-48F1-4B28-B5C8-773EB430D947}" type="slidenum">
              <a:rPr lang="it-IT" smtClean="0"/>
              <a:t>‹#›</a:t>
            </a:fld>
            <a:endParaRPr lang="it-IT"/>
          </a:p>
        </p:txBody>
      </p:sp>
    </p:spTree>
    <p:extLst>
      <p:ext uri="{BB962C8B-B14F-4D97-AF65-F5344CB8AC3E}">
        <p14:creationId xmlns:p14="http://schemas.microsoft.com/office/powerpoint/2010/main" val="3816415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00AF8-B9D1-4F40-9764-E29F941696F1}" type="datetimeFigureOut">
              <a:rPr lang="it-IT" smtClean="0"/>
              <a:t>29/06/2016</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93BA2-FE06-4904-AA83-3AB18951AF38}" type="slidenum">
              <a:rPr lang="it-IT" smtClean="0"/>
              <a:t>‹#›</a:t>
            </a:fld>
            <a:endParaRPr lang="it-IT"/>
          </a:p>
        </p:txBody>
      </p:sp>
    </p:spTree>
    <p:extLst>
      <p:ext uri="{BB962C8B-B14F-4D97-AF65-F5344CB8AC3E}">
        <p14:creationId xmlns:p14="http://schemas.microsoft.com/office/powerpoint/2010/main" val="3272465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2</a:t>
            </a:fld>
            <a:endParaRPr lang="it-IT"/>
          </a:p>
        </p:txBody>
      </p:sp>
    </p:spTree>
    <p:extLst>
      <p:ext uri="{BB962C8B-B14F-4D97-AF65-F5344CB8AC3E}">
        <p14:creationId xmlns:p14="http://schemas.microsoft.com/office/powerpoint/2010/main" val="407119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6</a:t>
            </a:fld>
            <a:endParaRPr lang="it-IT"/>
          </a:p>
        </p:txBody>
      </p:sp>
    </p:spTree>
    <p:extLst>
      <p:ext uri="{BB962C8B-B14F-4D97-AF65-F5344CB8AC3E}">
        <p14:creationId xmlns:p14="http://schemas.microsoft.com/office/powerpoint/2010/main" val="22603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14</a:t>
            </a:fld>
            <a:endParaRPr lang="it-IT"/>
          </a:p>
        </p:txBody>
      </p:sp>
    </p:spTree>
    <p:extLst>
      <p:ext uri="{BB962C8B-B14F-4D97-AF65-F5344CB8AC3E}">
        <p14:creationId xmlns:p14="http://schemas.microsoft.com/office/powerpoint/2010/main" val="296777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18</a:t>
            </a:fld>
            <a:endParaRPr lang="it-IT"/>
          </a:p>
        </p:txBody>
      </p:sp>
    </p:spTree>
    <p:extLst>
      <p:ext uri="{BB962C8B-B14F-4D97-AF65-F5344CB8AC3E}">
        <p14:creationId xmlns:p14="http://schemas.microsoft.com/office/powerpoint/2010/main" val="16673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22</a:t>
            </a:fld>
            <a:endParaRPr lang="it-IT"/>
          </a:p>
        </p:txBody>
      </p:sp>
    </p:spTree>
    <p:extLst>
      <p:ext uri="{BB962C8B-B14F-4D97-AF65-F5344CB8AC3E}">
        <p14:creationId xmlns:p14="http://schemas.microsoft.com/office/powerpoint/2010/main" val="175427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FF490FC-0CD6-47BC-BA8C-CD42195E402A}"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377470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E5FBAC2-BF9E-4B95-88C9-3AFCE384C5CA}"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220950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B4CD5427-E067-45E8-8F58-5265C523B4E4}"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104121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F993410-1BD3-4D5A-BA98-B678D109659F}"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6174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C785F20F-D4A6-46D1-94B3-CF976C5B4D2D}"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231638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2CB9DA8-1746-45F4-8A6C-2ECC2CD26489}" type="datetime1">
              <a:rPr lang="it-IT" smtClean="0"/>
              <a:t>29/06/2016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125891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012B918-21DF-468F-B076-3548DADED0A2}" type="datetime1">
              <a:rPr lang="it-IT" smtClean="0"/>
              <a:t>29/06/2016</a:t>
            </a:fld>
            <a:endParaRPr lang="it-IT"/>
          </a:p>
        </p:txBody>
      </p:sp>
      <p:sp>
        <p:nvSpPr>
          <p:cNvPr id="8" name="Segnaposto piè di pagina 7"/>
          <p:cNvSpPr>
            <a:spLocks noGrp="1"/>
          </p:cNvSpPr>
          <p:nvPr>
            <p:ph type="ftr" sz="quarter" idx="11"/>
          </p:nvPr>
        </p:nvSpPr>
        <p:spPr/>
        <p:txBody>
          <a:bodyPr/>
          <a:lstStyle/>
          <a:p>
            <a:r>
              <a:rPr lang="it-IT"/>
              <a:t>BIP Prediction</a:t>
            </a:r>
          </a:p>
        </p:txBody>
      </p:sp>
      <p:sp>
        <p:nvSpPr>
          <p:cNvPr id="9" name="Segnaposto numero diapositiva 8"/>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56447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0C26D8A-0943-429E-BE09-FE5129D0EE89}" type="datetime1">
              <a:rPr lang="it-IT" smtClean="0"/>
              <a:t>29/06/2016</a:t>
            </a:fld>
            <a:endParaRPr lang="it-IT"/>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163928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AD41DF5-C4AD-4C25-955B-AA669A4D9D34}" type="datetime1">
              <a:rPr lang="it-IT" smtClean="0"/>
              <a:t>29/06/2016</a:t>
            </a:fld>
            <a:endParaRPr lang="it-IT"/>
          </a:p>
        </p:txBody>
      </p:sp>
      <p:sp>
        <p:nvSpPr>
          <p:cNvPr id="3" name="Segnaposto piè di pagina 2"/>
          <p:cNvSpPr>
            <a:spLocks noGrp="1"/>
          </p:cNvSpPr>
          <p:nvPr>
            <p:ph type="ftr" sz="quarter" idx="11"/>
          </p:nvPr>
        </p:nvSpPr>
        <p:spPr/>
        <p:txBody>
          <a:bodyPr/>
          <a:lstStyle/>
          <a:p>
            <a:r>
              <a:rPr lang="it-IT"/>
              <a:t>BIP Prediction</a:t>
            </a:r>
          </a:p>
        </p:txBody>
      </p:sp>
      <p:sp>
        <p:nvSpPr>
          <p:cNvPr id="4" name="Segnaposto numero diapositiva 3"/>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295094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B90CD01-2AF1-417F-B27E-95CFF5AA1433}" type="datetime1">
              <a:rPr lang="it-IT" smtClean="0"/>
              <a:t>29/06/2016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414447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2FB17238-25CE-464C-AA47-1DD601537FA2}" type="datetime1">
              <a:rPr lang="it-IT" smtClean="0"/>
              <a:t>29/06/2016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a:t>
            </a:fld>
            <a:endParaRPr lang="it-IT"/>
          </a:p>
        </p:txBody>
      </p:sp>
    </p:spTree>
    <p:extLst>
      <p:ext uri="{BB962C8B-B14F-4D97-AF65-F5344CB8AC3E}">
        <p14:creationId xmlns:p14="http://schemas.microsoft.com/office/powerpoint/2010/main" val="140909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E27A6-4CCE-48FF-A420-F836DC43D994}" type="datetime1">
              <a:rPr lang="it-IT" smtClean="0"/>
              <a:t>29/06/2016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BIP Prediction</a:t>
            </a:r>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40616-D2BF-483C-A102-8A041BC94CFF}" type="slidenum">
              <a:rPr lang="it-IT" smtClean="0"/>
              <a:t>‹#›</a:t>
            </a:fld>
            <a:endParaRPr lang="it-IT"/>
          </a:p>
        </p:txBody>
      </p:sp>
    </p:spTree>
    <p:extLst>
      <p:ext uri="{BB962C8B-B14F-4D97-AF65-F5344CB8AC3E}">
        <p14:creationId xmlns:p14="http://schemas.microsoft.com/office/powerpoint/2010/main" val="119395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CSV%20definitivi/Prodotto2+GPS.xls" TargetMode="External"/><Relationship Id="rId2" Type="http://schemas.openxmlformats.org/officeDocument/2006/relationships/hyperlink" Target="CSV%20definitivi/Prodotto1+GPS.x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1882541" y="373133"/>
            <a:ext cx="8716771" cy="1623091"/>
            <a:chOff x="0" y="-1"/>
            <a:chExt cx="7315200" cy="1216153"/>
          </a:xfrm>
        </p:grpSpPr>
        <p:sp>
          <p:nvSpPr>
            <p:cNvPr id="6" name="Rettangolo 51"/>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it-IT"/>
            </a:p>
          </p:txBody>
        </p:sp>
        <p:sp>
          <p:nvSpPr>
            <p:cNvPr id="7" name="Rettangolo 6"/>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it-IT"/>
            </a:p>
          </p:txBody>
        </p:sp>
      </p:grpSp>
      <p:pic>
        <p:nvPicPr>
          <p:cNvPr id="5" name="Immagine 4"/>
          <p:cNvPicPr/>
          <p:nvPr/>
        </p:nvPicPr>
        <p:blipFill>
          <a:blip r:embed="rId3" cstate="print">
            <a:extLst>
              <a:ext uri="{28A0092B-C50C-407E-A947-70E740481C1C}">
                <a14:useLocalDpi xmlns:a14="http://schemas.microsoft.com/office/drawing/2010/main" val="0"/>
              </a:ext>
            </a:extLst>
          </a:blip>
          <a:stretch>
            <a:fillRect/>
          </a:stretch>
        </p:blipFill>
        <p:spPr>
          <a:xfrm>
            <a:off x="2062247" y="500768"/>
            <a:ext cx="4839278" cy="2017293"/>
          </a:xfrm>
          <a:prstGeom prst="rect">
            <a:avLst/>
          </a:prstGeom>
        </p:spPr>
      </p:pic>
      <p:sp>
        <p:nvSpPr>
          <p:cNvPr id="8" name="CasellaDiTesto 7"/>
          <p:cNvSpPr txBox="1"/>
          <p:nvPr/>
        </p:nvSpPr>
        <p:spPr>
          <a:xfrm>
            <a:off x="3039415" y="2781837"/>
            <a:ext cx="5937160" cy="1077218"/>
          </a:xfrm>
          <a:prstGeom prst="rect">
            <a:avLst/>
          </a:prstGeom>
          <a:noFill/>
        </p:spPr>
        <p:txBody>
          <a:bodyPr wrap="square" rtlCol="0">
            <a:spAutoFit/>
          </a:bodyPr>
          <a:lstStyle/>
          <a:p>
            <a:pPr algn="ctr"/>
            <a:r>
              <a:rPr lang="it-IT" sz="3200" dirty="0">
                <a:solidFill>
                  <a:schemeClr val="accent1"/>
                </a:solidFill>
                <a:latin typeface="Graphik Regular" panose="020B0503030202060203" pitchFamily="34" charset="0"/>
              </a:rPr>
              <a:t>BIP PREDICTION</a:t>
            </a:r>
          </a:p>
          <a:p>
            <a:pPr algn="ctr"/>
            <a:r>
              <a:rPr lang="it-IT" sz="3200" dirty="0">
                <a:solidFill>
                  <a:schemeClr val="accent1"/>
                </a:solidFill>
                <a:latin typeface="Graphik Regular" panose="020B0503030202060203" pitchFamily="34" charset="0"/>
              </a:rPr>
              <a:t>DATA MINING PROJECT</a:t>
            </a:r>
          </a:p>
        </p:txBody>
      </p:sp>
      <p:sp>
        <p:nvSpPr>
          <p:cNvPr id="9" name="Casella di testo 152"/>
          <p:cNvSpPr txBox="1"/>
          <p:nvPr/>
        </p:nvSpPr>
        <p:spPr>
          <a:xfrm>
            <a:off x="4158861" y="4307553"/>
            <a:ext cx="7020000" cy="227266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600200" tIns="0" rIns="685800" bIns="0" numCol="1" spcCol="0" rtlCol="0" fromWordArt="0" anchor="b" anchorCtr="0" forceAA="0" compatLnSpc="1">
            <a:prstTxWarp prst="textNoShape">
              <a:avLst/>
            </a:prstTxWarp>
            <a:noAutofit/>
          </a:bodyPr>
          <a:lstStyle/>
          <a:p>
            <a:pPr algn="r">
              <a:spcAft>
                <a:spcPts val="0"/>
              </a:spcAft>
            </a:pPr>
            <a:r>
              <a:rPr lang="it-IT" sz="14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Alessandro Baldassari</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841561</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Alberto </a:t>
            </a: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Bendin</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841734</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Paolo Cappello</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841469</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Alessandro Chiolini</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864446</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Lucija</a:t>
            </a: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 </a:t>
            </a: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Megla</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859315</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628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10</a:t>
            </a:fld>
            <a:endParaRPr lang="it-IT"/>
          </a:p>
        </p:txBody>
      </p:sp>
      <p:pic>
        <p:nvPicPr>
          <p:cNvPr id="3" name="Segnaposto contenut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9899" y="904487"/>
            <a:ext cx="9692201" cy="5451863"/>
          </a:xfrm>
        </p:spPr>
      </p:pic>
      <p:sp>
        <p:nvSpPr>
          <p:cNvPr id="6" name="Oval 5"/>
          <p:cNvSpPr/>
          <p:nvPr/>
        </p:nvSpPr>
        <p:spPr>
          <a:xfrm>
            <a:off x="4948040" y="2937161"/>
            <a:ext cx="1293091" cy="40640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94445" y="3103419"/>
            <a:ext cx="1211810" cy="146856"/>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Setting of the “date” attribute</a:t>
            </a:r>
          </a:p>
        </p:txBody>
      </p:sp>
    </p:spTree>
    <p:extLst>
      <p:ext uri="{BB962C8B-B14F-4D97-AF65-F5344CB8AC3E}">
        <p14:creationId xmlns:p14="http://schemas.microsoft.com/office/powerpoint/2010/main" val="131881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11</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4227" y="920606"/>
            <a:ext cx="9663545" cy="5435744"/>
          </a:xfrm>
        </p:spPr>
      </p:pic>
      <p:sp>
        <p:nvSpPr>
          <p:cNvPr id="7" name="Titolo 1"/>
          <p:cNvSpPr>
            <a:spLocks noGrp="1"/>
          </p:cNvSpPr>
          <p:nvPr>
            <p:ph type="title"/>
          </p:nvPr>
        </p:nvSpPr>
        <p:spPr>
          <a:xfrm>
            <a:off x="592622" y="0"/>
            <a:ext cx="10515600" cy="1325563"/>
          </a:xfrm>
        </p:spPr>
        <p:txBody>
          <a:bodyPr>
            <a:normAutofit/>
          </a:bodyPr>
          <a:lstStyle/>
          <a:p>
            <a:r>
              <a:rPr lang="en-US" sz="2800" dirty="0">
                <a:latin typeface="Graphik Regular" panose="020B0503030202060203" pitchFamily="34" charset="0"/>
              </a:rPr>
              <a:t>Deletion of useless features</a:t>
            </a:r>
          </a:p>
        </p:txBody>
      </p:sp>
      <p:sp>
        <p:nvSpPr>
          <p:cNvPr id="8" name="Oval 7"/>
          <p:cNvSpPr/>
          <p:nvPr/>
        </p:nvSpPr>
        <p:spPr>
          <a:xfrm>
            <a:off x="3360190" y="5749191"/>
            <a:ext cx="629918" cy="21750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43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12</a:t>
            </a:fld>
            <a:endParaRPr lang="it-IT"/>
          </a:p>
        </p:txBody>
      </p:sp>
      <p:pic>
        <p:nvPicPr>
          <p:cNvPr id="3" name="Segnaposto contenut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1379" y="906152"/>
            <a:ext cx="9689241" cy="5450198"/>
          </a:xfrm>
        </p:spPr>
      </p:pic>
      <p:sp>
        <p:nvSpPr>
          <p:cNvPr id="6" name="Oval 5"/>
          <p:cNvSpPr/>
          <p:nvPr/>
        </p:nvSpPr>
        <p:spPr>
          <a:xfrm flipV="1">
            <a:off x="9236362" y="1874981"/>
            <a:ext cx="609601" cy="14778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Check attribute “Data” read as type “Date”</a:t>
            </a:r>
          </a:p>
        </p:txBody>
      </p:sp>
    </p:spTree>
    <p:extLst>
      <p:ext uri="{BB962C8B-B14F-4D97-AF65-F5344CB8AC3E}">
        <p14:creationId xmlns:p14="http://schemas.microsoft.com/office/powerpoint/2010/main" val="120424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13</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9609" y="915410"/>
            <a:ext cx="9672782" cy="5440940"/>
          </a:xfrm>
        </p:spPr>
      </p:pic>
      <p:sp>
        <p:nvSpPr>
          <p:cNvPr id="7" name="Oval 6"/>
          <p:cNvSpPr/>
          <p:nvPr/>
        </p:nvSpPr>
        <p:spPr>
          <a:xfrm>
            <a:off x="2216726" y="1779652"/>
            <a:ext cx="591126" cy="21749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374909" y="1325563"/>
            <a:ext cx="1555868" cy="1179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Forecaster: Basic configuration</a:t>
            </a:r>
          </a:p>
        </p:txBody>
      </p:sp>
    </p:spTree>
    <p:extLst>
      <p:ext uri="{BB962C8B-B14F-4D97-AF65-F5344CB8AC3E}">
        <p14:creationId xmlns:p14="http://schemas.microsoft.com/office/powerpoint/2010/main" val="191021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2.1	Tuning</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14</a:t>
            </a:fld>
            <a:endParaRPr lang="it-IT"/>
          </a:p>
        </p:txBody>
      </p:sp>
    </p:spTree>
    <p:extLst>
      <p:ext uri="{BB962C8B-B14F-4D97-AF65-F5344CB8AC3E}">
        <p14:creationId xmlns:p14="http://schemas.microsoft.com/office/powerpoint/2010/main" val="845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1" y="0"/>
            <a:ext cx="10452279" cy="5481504"/>
          </a:xfrm>
        </p:spPr>
        <p:txBody>
          <a:bodyPr/>
          <a:lstStyle/>
          <a:p>
            <a:endParaRPr lang="en-US" noProof="0" dirty="0"/>
          </a:p>
          <a:p>
            <a:pPr marL="0" indent="0">
              <a:buNone/>
            </a:pPr>
            <a:r>
              <a:rPr lang="en-US" i="1" noProof="0" dirty="0">
                <a:latin typeface="Graphik Regular" panose="020B0503030202060203" pitchFamily="34" charset="0"/>
              </a:rPr>
              <a:t>Base Learner</a:t>
            </a:r>
            <a:r>
              <a:rPr lang="en-US" noProof="0" dirty="0">
                <a:latin typeface="Graphik Regular" panose="020B0503030202060203" pitchFamily="34" charset="0"/>
              </a:rPr>
              <a:t>: we chose Random Forest which seemed to be the most accurate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15</a:t>
            </a:fld>
            <a:endParaRPr lang="it-IT"/>
          </a:p>
        </p:txBody>
      </p:sp>
      <p:pic>
        <p:nvPicPr>
          <p:cNvPr id="6" name="Segnaposto contenut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3873" y="997090"/>
            <a:ext cx="9527574" cy="5359260"/>
          </a:xfrm>
          <a:prstGeom prst="rect">
            <a:avLst/>
          </a:prstGeom>
        </p:spPr>
      </p:pic>
      <p:sp>
        <p:nvSpPr>
          <p:cNvPr id="7" name="Oval 6"/>
          <p:cNvSpPr/>
          <p:nvPr/>
        </p:nvSpPr>
        <p:spPr>
          <a:xfrm>
            <a:off x="3832133" y="4688541"/>
            <a:ext cx="712210" cy="210426"/>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54908" y="1682104"/>
            <a:ext cx="521907" cy="192878"/>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54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69860" y="0"/>
            <a:ext cx="10452279" cy="5481504"/>
          </a:xfrm>
        </p:spPr>
        <p:txBody>
          <a:bodyPr/>
          <a:lstStyle/>
          <a:p>
            <a:endParaRPr lang="en-US" noProof="0" dirty="0"/>
          </a:p>
          <a:p>
            <a:pPr marL="0" indent="0">
              <a:buNone/>
            </a:pPr>
            <a:r>
              <a:rPr lang="en-US" i="1" noProof="0" dirty="0">
                <a:latin typeface="Graphik Regular" panose="020B0503030202060203" pitchFamily="34" charset="0"/>
              </a:rPr>
              <a:t>Lag creation</a:t>
            </a:r>
            <a:r>
              <a:rPr lang="en-US" noProof="0" dirty="0">
                <a:latin typeface="Graphik Regular" panose="020B0503030202060203" pitchFamily="34" charset="0"/>
              </a:rPr>
              <a:t>: this is to capture the relationship between past values and current ones</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16</a:t>
            </a:fld>
            <a:endParaRPr lang="it-IT"/>
          </a:p>
        </p:txBody>
      </p:sp>
      <p:pic>
        <p:nvPicPr>
          <p:cNvPr id="6" name="Segnaposto contenuto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3164" y="1009821"/>
            <a:ext cx="9504941" cy="5346529"/>
          </a:xfrm>
          <a:prstGeom prst="rect">
            <a:avLst/>
          </a:prstGeom>
        </p:spPr>
      </p:pic>
      <p:sp>
        <p:nvSpPr>
          <p:cNvPr id="7" name="Oval 6"/>
          <p:cNvSpPr/>
          <p:nvPr/>
        </p:nvSpPr>
        <p:spPr>
          <a:xfrm>
            <a:off x="4595370" y="1645644"/>
            <a:ext cx="1738431" cy="63961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95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69860" y="0"/>
            <a:ext cx="10452279" cy="5481504"/>
          </a:xfrm>
        </p:spPr>
        <p:txBody>
          <a:bodyPr/>
          <a:lstStyle/>
          <a:p>
            <a:endParaRPr lang="en-US" noProof="0" dirty="0"/>
          </a:p>
          <a:p>
            <a:pPr marL="0" indent="0">
              <a:buNone/>
            </a:pPr>
            <a:r>
              <a:rPr lang="en-US" i="1" noProof="0" dirty="0">
                <a:latin typeface="Graphik Regular" panose="020B0503030202060203" pitchFamily="34" charset="0"/>
              </a:rPr>
              <a:t>Evaluation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17</a:t>
            </a:fld>
            <a:endParaRPr lang="it-IT"/>
          </a:p>
        </p:txBody>
      </p:sp>
      <p:pic>
        <p:nvPicPr>
          <p:cNvPr id="6" name="Segnaposto contenuto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2119" y="1008236"/>
            <a:ext cx="9507759" cy="5348114"/>
          </a:xfrm>
          <a:prstGeom prst="rect">
            <a:avLst/>
          </a:prstGeom>
        </p:spPr>
      </p:pic>
      <p:sp>
        <p:nvSpPr>
          <p:cNvPr id="7" name="Oval 6"/>
          <p:cNvSpPr/>
          <p:nvPr/>
        </p:nvSpPr>
        <p:spPr>
          <a:xfrm>
            <a:off x="1440875" y="1671783"/>
            <a:ext cx="1551708" cy="665018"/>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91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2.2	Weka Results</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18</a:t>
            </a:fld>
            <a:endParaRPr lang="it-IT"/>
          </a:p>
        </p:txBody>
      </p:sp>
    </p:spTree>
    <p:extLst>
      <p:ext uri="{BB962C8B-B14F-4D97-AF65-F5344CB8AC3E}">
        <p14:creationId xmlns:p14="http://schemas.microsoft.com/office/powerpoint/2010/main" val="2834428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19</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3785" y="920109"/>
            <a:ext cx="9664429" cy="5436241"/>
          </a:xfrm>
        </p:spPr>
      </p:pic>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Textual output</a:t>
            </a:r>
          </a:p>
        </p:txBody>
      </p:sp>
    </p:spTree>
    <p:extLst>
      <p:ext uri="{BB962C8B-B14F-4D97-AF65-F5344CB8AC3E}">
        <p14:creationId xmlns:p14="http://schemas.microsoft.com/office/powerpoint/2010/main" val="201819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1.	Data preparation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a:t>
            </a:fld>
            <a:endParaRPr lang="it-IT"/>
          </a:p>
        </p:txBody>
      </p:sp>
    </p:spTree>
    <p:extLst>
      <p:ext uri="{BB962C8B-B14F-4D97-AF65-F5344CB8AC3E}">
        <p14:creationId xmlns:p14="http://schemas.microsoft.com/office/powerpoint/2010/main" val="3209759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20</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6538" y="878205"/>
            <a:ext cx="9738924" cy="5478145"/>
          </a:xfrm>
        </p:spPr>
      </p:pic>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Graphical output: actual values vs predicted values</a:t>
            </a:r>
          </a:p>
        </p:txBody>
      </p:sp>
    </p:spTree>
    <p:extLst>
      <p:ext uri="{BB962C8B-B14F-4D97-AF65-F5344CB8AC3E}">
        <p14:creationId xmlns:p14="http://schemas.microsoft.com/office/powerpoint/2010/main" val="3340821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21</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4448" y="875855"/>
            <a:ext cx="9743103" cy="5480495"/>
          </a:xfrm>
        </p:spPr>
      </p:pic>
      <p:sp>
        <p:nvSpPr>
          <p:cNvPr id="7" name="Titolo 1"/>
          <p:cNvSpPr>
            <a:spLocks noGrp="1"/>
          </p:cNvSpPr>
          <p:nvPr>
            <p:ph type="title"/>
          </p:nvPr>
        </p:nvSpPr>
        <p:spPr>
          <a:xfrm>
            <a:off x="592622" y="0"/>
            <a:ext cx="10515600" cy="1325563"/>
          </a:xfrm>
        </p:spPr>
        <p:txBody>
          <a:bodyPr>
            <a:normAutofit/>
          </a:bodyPr>
          <a:lstStyle/>
          <a:p>
            <a:r>
              <a:rPr lang="en-US" sz="2800" dirty="0">
                <a:latin typeface="Graphik Regular" panose="020B0503030202060203" pitchFamily="34" charset="0"/>
              </a:rPr>
              <a:t>Graphical output: future forecast (dashed line with points)</a:t>
            </a:r>
            <a:endParaRPr lang="en-US" sz="2800" noProof="0" dirty="0">
              <a:latin typeface="Graphik Regular" panose="020B0503030202060203"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3955" t="28805" r="8889" b="3154"/>
          <a:stretch/>
        </p:blipFill>
        <p:spPr>
          <a:xfrm>
            <a:off x="8153400" y="646938"/>
            <a:ext cx="3310884" cy="3108960"/>
          </a:xfrm>
          <a:prstGeom prst="rect">
            <a:avLst/>
          </a:prstGeom>
          <a:ln>
            <a:solidFill>
              <a:schemeClr val="tx1">
                <a:lumMod val="85000"/>
                <a:lumOff val="15000"/>
              </a:schemeClr>
            </a:solidFill>
          </a:ln>
          <a:effectLst>
            <a:outerShdw blurRad="50800" dist="38100" dir="8100000" algn="tr" rotWithShape="0">
              <a:prstClr val="black">
                <a:alpha val="40000"/>
              </a:prstClr>
            </a:outerShdw>
          </a:effectLst>
        </p:spPr>
      </p:pic>
      <p:sp>
        <p:nvSpPr>
          <p:cNvPr id="3" name="Rectangle 2"/>
          <p:cNvSpPr/>
          <p:nvPr/>
        </p:nvSpPr>
        <p:spPr>
          <a:xfrm>
            <a:off x="10041775" y="5054138"/>
            <a:ext cx="498763" cy="781397"/>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3" idx="0"/>
            <a:endCxn id="2" idx="2"/>
          </p:cNvCxnSpPr>
          <p:nvPr/>
        </p:nvCxnSpPr>
        <p:spPr>
          <a:xfrm flipH="1" flipV="1">
            <a:off x="9808842" y="3755898"/>
            <a:ext cx="482315" cy="129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692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3.	Result Elaboration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22</a:t>
            </a:fld>
            <a:endParaRPr lang="it-IT"/>
          </a:p>
        </p:txBody>
      </p:sp>
    </p:spTree>
    <p:extLst>
      <p:ext uri="{BB962C8B-B14F-4D97-AF65-F5344CB8AC3E}">
        <p14:creationId xmlns:p14="http://schemas.microsoft.com/office/powerpoint/2010/main" val="407223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Using </a:t>
            </a:r>
            <a:r>
              <a:rPr lang="en-US" noProof="0" dirty="0" err="1">
                <a:latin typeface="Graphik Regular" panose="020B0503030202060203" pitchFamily="34" charset="0"/>
              </a:rPr>
              <a:t>Knime</a:t>
            </a:r>
            <a:r>
              <a:rPr lang="en-US" noProof="0" dirty="0">
                <a:latin typeface="Graphik Regular" panose="020B0503030202060203" pitchFamily="34" charset="0"/>
              </a:rPr>
              <a:t> we extracted from each txt file (which reports the statistics elaborated by Weka) the data that were predicted and we put them into two csv files, one for each product, to better read them in an organized table.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23</a:t>
            </a:fld>
            <a:endParaRPr lang="it-IT"/>
          </a:p>
        </p:txBody>
      </p:sp>
    </p:spTree>
    <p:extLst>
      <p:ext uri="{BB962C8B-B14F-4D97-AF65-F5344CB8AC3E}">
        <p14:creationId xmlns:p14="http://schemas.microsoft.com/office/powerpoint/2010/main" val="1934788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err="1">
                <a:latin typeface="Graphik Regular" panose="020B0503030202060203" pitchFamily="34" charset="0"/>
              </a:rPr>
              <a:t>Knime</a:t>
            </a:r>
            <a:r>
              <a:rPr lang="en-US" noProof="0" dirty="0">
                <a:latin typeface="Graphik Regular" panose="020B0503030202060203" pitchFamily="34" charset="0"/>
              </a:rPr>
              <a:t> workflow</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24</a:t>
            </a:fld>
            <a:endParaRPr lang="en-US" dirty="0"/>
          </a:p>
        </p:txBody>
      </p:sp>
      <p:pic>
        <p:nvPicPr>
          <p:cNvPr id="6" name="Segnaposto contenut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031" y="1284339"/>
            <a:ext cx="11754866" cy="4783014"/>
          </a:xfrm>
          <a:prstGeom prst="rect">
            <a:avLst/>
          </a:prstGeom>
        </p:spPr>
      </p:pic>
    </p:spTree>
    <p:extLst>
      <p:ext uri="{BB962C8B-B14F-4D97-AF65-F5344CB8AC3E}">
        <p14:creationId xmlns:p14="http://schemas.microsoft.com/office/powerpoint/2010/main" val="248496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Example of the results</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25</a:t>
            </a:fld>
            <a:endParaRPr lang="en-US" dirty="0"/>
          </a:p>
        </p:txBody>
      </p:sp>
      <p:pic>
        <p:nvPicPr>
          <p:cNvPr id="7" name="Segnaposto contenuto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061" y="178577"/>
            <a:ext cx="5068171" cy="6177773"/>
          </a:xfrm>
          <a:prstGeom prst="rect">
            <a:avLst/>
          </a:prstGeom>
        </p:spPr>
      </p:pic>
    </p:spTree>
    <p:extLst>
      <p:ext uri="{BB962C8B-B14F-4D97-AF65-F5344CB8AC3E}">
        <p14:creationId xmlns:p14="http://schemas.microsoft.com/office/powerpoint/2010/main" val="92457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Finally we attached to the resulting table a column header, the references to Area and Zona for each Subarea and the GPS coordinates; this is to restore all the features of the original dataset we were given, thus allowing more powerful and complete queries on the data.</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26</a:t>
            </a:fld>
            <a:endParaRPr lang="it-IT"/>
          </a:p>
        </p:txBody>
      </p:sp>
    </p:spTree>
    <p:extLst>
      <p:ext uri="{BB962C8B-B14F-4D97-AF65-F5344CB8AC3E}">
        <p14:creationId xmlns:p14="http://schemas.microsoft.com/office/powerpoint/2010/main" val="3256521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The results!</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27</a:t>
            </a:fld>
            <a:endParaRPr lang="en-US" dirty="0"/>
          </a:p>
        </p:txBody>
      </p:sp>
      <p:sp>
        <p:nvSpPr>
          <p:cNvPr id="7" name="Segnaposto contenuto 8"/>
          <p:cNvSpPr txBox="1">
            <a:spLocks/>
          </p:cNvSpPr>
          <p:nvPr/>
        </p:nvSpPr>
        <p:spPr>
          <a:xfrm>
            <a:off x="838200" y="147711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hlinkClick r:id="rId2" action="ppaction://hlinkfile"/>
              </a:rPr>
              <a:t>Prodotto</a:t>
            </a:r>
            <a:r>
              <a:rPr lang="en-US" dirty="0">
                <a:hlinkClick r:id="rId2" action="ppaction://hlinkfile"/>
              </a:rPr>
              <a:t> 1</a:t>
            </a:r>
            <a:endParaRPr lang="en-US" dirty="0"/>
          </a:p>
          <a:p>
            <a:r>
              <a:rPr lang="en-US" dirty="0" err="1">
                <a:hlinkClick r:id="rId3" action="ppaction://hlinkfile"/>
              </a:rPr>
              <a:t>Prodotto</a:t>
            </a:r>
            <a:r>
              <a:rPr lang="en-US" dirty="0">
                <a:hlinkClick r:id="rId3" action="ppaction://hlinkfile"/>
              </a:rPr>
              <a:t> 2</a:t>
            </a:r>
            <a:endParaRPr lang="en-US" dirty="0"/>
          </a:p>
        </p:txBody>
      </p:sp>
    </p:spTree>
    <p:extLst>
      <p:ext uri="{BB962C8B-B14F-4D97-AF65-F5344CB8AC3E}">
        <p14:creationId xmlns:p14="http://schemas.microsoft.com/office/powerpoint/2010/main" val="189517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Using </a:t>
            </a:r>
            <a:r>
              <a:rPr lang="en-US" noProof="0" dirty="0" err="1">
                <a:latin typeface="Graphik Regular" panose="020B0503030202060203" pitchFamily="34" charset="0"/>
              </a:rPr>
              <a:t>Rstudio</a:t>
            </a:r>
            <a:r>
              <a:rPr lang="en-US" noProof="0" dirty="0">
                <a:latin typeface="Graphik Regular" panose="020B0503030202060203" pitchFamily="34" charset="0"/>
              </a:rPr>
              <a:t> we extracted some information from the date column, like the weekdays and holidays and we attach for each subarea the latitude and longitude data. </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3</a:t>
            </a:fld>
            <a:endParaRPr lang="it-IT"/>
          </a:p>
        </p:txBody>
      </p:sp>
      <p:sp>
        <p:nvSpPr>
          <p:cNvPr id="6" name="Segnaposto contenuto 2"/>
          <p:cNvSpPr txBox="1">
            <a:spLocks/>
          </p:cNvSpPr>
          <p:nvPr/>
        </p:nvSpPr>
        <p:spPr>
          <a:xfrm>
            <a:off x="901520" y="2068945"/>
            <a:ext cx="10452279" cy="4108018"/>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900" dirty="0"/>
              <a:t># </a:t>
            </a:r>
            <a:r>
              <a:rPr lang="it-IT" sz="900" dirty="0" err="1"/>
              <a:t>Loading</a:t>
            </a:r>
            <a:r>
              <a:rPr lang="it-IT" sz="900" dirty="0"/>
              <a:t> </a:t>
            </a:r>
            <a:r>
              <a:rPr lang="it-IT" sz="900" dirty="0" err="1"/>
              <a:t>dataset</a:t>
            </a:r>
            <a:endParaRPr lang="it-IT" sz="900" dirty="0"/>
          </a:p>
          <a:p>
            <a:pPr marL="0" indent="0">
              <a:buFont typeface="Arial" panose="020B0604020202020204" pitchFamily="34" charset="0"/>
              <a:buNone/>
            </a:pPr>
            <a:r>
              <a:rPr lang="it-IT" sz="900" dirty="0" err="1"/>
              <a:t>train</a:t>
            </a:r>
            <a:r>
              <a:rPr lang="it-IT" sz="900" dirty="0"/>
              <a:t> &lt;- read.csv("~/</a:t>
            </a:r>
            <a:r>
              <a:rPr lang="it-IT" sz="900" dirty="0" err="1"/>
              <a:t>Git</a:t>
            </a:r>
            <a:r>
              <a:rPr lang="it-IT" sz="900" dirty="0"/>
              <a:t>/data </a:t>
            </a:r>
            <a:r>
              <a:rPr lang="it-IT" sz="900" dirty="0" err="1"/>
              <a:t>mining</a:t>
            </a:r>
            <a:r>
              <a:rPr lang="it-IT" sz="900" dirty="0"/>
              <a:t>/dataset_polimi.csv")</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Extraction</a:t>
            </a:r>
            <a:r>
              <a:rPr lang="it-IT" sz="900" dirty="0">
                <a:solidFill>
                  <a:schemeClr val="accent1">
                    <a:lumMod val="75000"/>
                  </a:schemeClr>
                </a:solidFill>
              </a:rPr>
              <a:t> of </a:t>
            </a:r>
            <a:r>
              <a:rPr lang="it-IT" sz="900" dirty="0" err="1">
                <a:solidFill>
                  <a:schemeClr val="accent1">
                    <a:lumMod val="75000"/>
                  </a:schemeClr>
                </a:solidFill>
              </a:rPr>
              <a:t>day</a:t>
            </a:r>
            <a:r>
              <a:rPr lang="it-IT" sz="900" dirty="0">
                <a:solidFill>
                  <a:schemeClr val="accent1">
                    <a:lumMod val="75000"/>
                  </a:schemeClr>
                </a:solidFill>
              </a:rPr>
              <a:t> and </a:t>
            </a:r>
            <a:r>
              <a:rPr lang="it-IT" sz="900" dirty="0" err="1">
                <a:solidFill>
                  <a:schemeClr val="accent1">
                    <a:lumMod val="75000"/>
                  </a:schemeClr>
                </a:solidFill>
              </a:rPr>
              <a:t>month</a:t>
            </a:r>
            <a:r>
              <a:rPr lang="it-IT" sz="900" dirty="0">
                <a:solidFill>
                  <a:schemeClr val="accent1">
                    <a:lumMod val="75000"/>
                  </a:schemeClr>
                </a:solidFill>
              </a:rPr>
              <a:t> from date</a:t>
            </a:r>
          </a:p>
          <a:p>
            <a:pPr marL="0" indent="0">
              <a:buFont typeface="Arial" panose="020B0604020202020204" pitchFamily="34" charset="0"/>
              <a:buNone/>
            </a:pPr>
            <a:r>
              <a:rPr lang="it-IT" sz="900" dirty="0" err="1"/>
              <a:t>train$Data</a:t>
            </a:r>
            <a:r>
              <a:rPr lang="it-IT" sz="900" dirty="0"/>
              <a:t> &lt;- </a:t>
            </a:r>
            <a:r>
              <a:rPr lang="it-IT" sz="900" dirty="0" err="1"/>
              <a:t>as.Date.factor</a:t>
            </a:r>
            <a:r>
              <a:rPr lang="it-IT" sz="900" dirty="0"/>
              <a:t>(</a:t>
            </a:r>
            <a:r>
              <a:rPr lang="it-IT" sz="900" dirty="0" err="1"/>
              <a:t>train$Data</a:t>
            </a:r>
            <a:r>
              <a:rPr lang="it-IT" sz="900" dirty="0"/>
              <a:t>)</a:t>
            </a:r>
          </a:p>
          <a:p>
            <a:pPr marL="0" indent="0">
              <a:buFont typeface="Arial" panose="020B0604020202020204" pitchFamily="34" charset="0"/>
              <a:buNone/>
            </a:pPr>
            <a:r>
              <a:rPr lang="it-IT" sz="900" dirty="0" err="1"/>
              <a:t>train$Day</a:t>
            </a:r>
            <a:r>
              <a:rPr lang="it-IT" sz="900" dirty="0"/>
              <a:t> &lt;- </a:t>
            </a:r>
            <a:r>
              <a:rPr lang="it-IT" sz="900" dirty="0" err="1"/>
              <a:t>sapply</a:t>
            </a:r>
            <a:r>
              <a:rPr lang="it-IT" sz="900" dirty="0"/>
              <a:t>(</a:t>
            </a:r>
            <a:r>
              <a:rPr lang="it-IT" sz="900" dirty="0" err="1"/>
              <a:t>train$Data</a:t>
            </a:r>
            <a:r>
              <a:rPr lang="it-IT" sz="900" dirty="0"/>
              <a:t>, FUN=</a:t>
            </a:r>
            <a:r>
              <a:rPr lang="it-IT" sz="900" dirty="0" err="1"/>
              <a:t>function</a:t>
            </a:r>
            <a:r>
              <a:rPr lang="it-IT" sz="900" dirty="0"/>
              <a:t>(x) {</a:t>
            </a:r>
            <a:r>
              <a:rPr lang="it-IT" sz="900" dirty="0" err="1">
                <a:solidFill>
                  <a:srgbClr val="FF0000"/>
                </a:solidFill>
              </a:rPr>
              <a:t>weekdays</a:t>
            </a:r>
            <a:r>
              <a:rPr lang="it-IT" sz="900" dirty="0"/>
              <a:t>(</a:t>
            </a:r>
            <a:r>
              <a:rPr lang="it-IT" sz="900" dirty="0" err="1"/>
              <a:t>as.Date</a:t>
            </a:r>
            <a:r>
              <a:rPr lang="it-IT" sz="900" dirty="0"/>
              <a:t>(</a:t>
            </a:r>
            <a:r>
              <a:rPr lang="it-IT" sz="900" dirty="0" err="1"/>
              <a:t>x,'%y</a:t>
            </a:r>
            <a:r>
              <a:rPr lang="it-IT" sz="900" dirty="0"/>
              <a:t>-%m-%d'))})</a:t>
            </a:r>
          </a:p>
          <a:p>
            <a:pPr marL="0" indent="0">
              <a:buFont typeface="Arial" panose="020B0604020202020204" pitchFamily="34" charset="0"/>
              <a:buNone/>
            </a:pPr>
            <a:r>
              <a:rPr lang="it-IT" sz="900" dirty="0" err="1"/>
              <a:t>train$Month</a:t>
            </a:r>
            <a:r>
              <a:rPr lang="it-IT" sz="900" dirty="0"/>
              <a:t> &lt;- </a:t>
            </a:r>
            <a:r>
              <a:rPr lang="it-IT" sz="900" dirty="0" err="1"/>
              <a:t>sapply</a:t>
            </a:r>
            <a:r>
              <a:rPr lang="it-IT" sz="900" dirty="0"/>
              <a:t>(</a:t>
            </a:r>
            <a:r>
              <a:rPr lang="it-IT" sz="900" dirty="0" err="1"/>
              <a:t>train$Data</a:t>
            </a:r>
            <a:r>
              <a:rPr lang="it-IT" sz="900" dirty="0"/>
              <a:t>, FUN=</a:t>
            </a:r>
            <a:r>
              <a:rPr lang="it-IT" sz="900" dirty="0" err="1"/>
              <a:t>function</a:t>
            </a:r>
            <a:r>
              <a:rPr lang="it-IT" sz="900" dirty="0"/>
              <a:t>(x) {</a:t>
            </a:r>
            <a:r>
              <a:rPr lang="it-IT" sz="900" dirty="0" err="1">
                <a:solidFill>
                  <a:srgbClr val="FF0000"/>
                </a:solidFill>
              </a:rPr>
              <a:t>months</a:t>
            </a:r>
            <a:r>
              <a:rPr lang="it-IT" sz="900" dirty="0"/>
              <a:t>(</a:t>
            </a:r>
            <a:r>
              <a:rPr lang="it-IT" sz="900" dirty="0" err="1"/>
              <a:t>as.Date</a:t>
            </a:r>
            <a:r>
              <a:rPr lang="it-IT" sz="900" dirty="0"/>
              <a:t>(</a:t>
            </a:r>
            <a:r>
              <a:rPr lang="it-IT" sz="900" dirty="0" err="1"/>
              <a:t>x,'%y</a:t>
            </a:r>
            <a:r>
              <a:rPr lang="it-IT" sz="900" dirty="0"/>
              <a:t>-%m-%d'))})</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Adding</a:t>
            </a:r>
            <a:r>
              <a:rPr lang="it-IT" sz="900" dirty="0">
                <a:solidFill>
                  <a:schemeClr val="accent1">
                    <a:lumMod val="75000"/>
                  </a:schemeClr>
                </a:solidFill>
              </a:rPr>
              <a:t> </a:t>
            </a:r>
            <a:r>
              <a:rPr lang="it-IT" sz="900" dirty="0" err="1">
                <a:solidFill>
                  <a:schemeClr val="accent1">
                    <a:lumMod val="75000"/>
                  </a:schemeClr>
                </a:solidFill>
              </a:rPr>
              <a:t>stable</a:t>
            </a:r>
            <a:r>
              <a:rPr lang="it-IT" sz="900" dirty="0">
                <a:solidFill>
                  <a:schemeClr val="accent1">
                    <a:lumMod val="75000"/>
                  </a:schemeClr>
                </a:solidFill>
              </a:rPr>
              <a:t> </a:t>
            </a:r>
            <a:r>
              <a:rPr lang="it-IT" sz="900" dirty="0" err="1">
                <a:solidFill>
                  <a:schemeClr val="accent1">
                    <a:lumMod val="75000"/>
                  </a:schemeClr>
                </a:solidFill>
              </a:rPr>
              <a:t>holidays</a:t>
            </a:r>
            <a:endParaRPr lang="it-IT" sz="900" dirty="0">
              <a:solidFill>
                <a:schemeClr val="accent1">
                  <a:lumMod val="75000"/>
                </a:schemeClr>
              </a:solidFill>
            </a:endParaRPr>
          </a:p>
          <a:p>
            <a:pPr marL="0" indent="0">
              <a:buFont typeface="Arial" panose="020B0604020202020204" pitchFamily="34" charset="0"/>
              <a:buNone/>
            </a:pPr>
            <a:r>
              <a:rPr lang="it-IT" sz="900" dirty="0" err="1"/>
              <a:t>train$Holiday</a:t>
            </a:r>
            <a:r>
              <a:rPr lang="it-IT" sz="900" dirty="0"/>
              <a:t> &lt;- 0</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'gennaio'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'gennaio' &amp; </a:t>
            </a:r>
            <a:r>
              <a:rPr lang="it-IT" sz="900" dirty="0" err="1"/>
              <a:t>train$Day_Number</a:t>
            </a:r>
            <a:r>
              <a:rPr lang="it-IT" sz="900" dirty="0"/>
              <a:t> == 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'maggio'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'giugno' &amp; </a:t>
            </a:r>
            <a:r>
              <a:rPr lang="it-IT" sz="900" dirty="0" err="1"/>
              <a:t>train$Day_Number</a:t>
            </a:r>
            <a:r>
              <a:rPr lang="it-IT" sz="900" dirty="0"/>
              <a:t> == 2]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'agosto' &amp; </a:t>
            </a:r>
            <a:r>
              <a:rPr lang="it-IT" sz="900" dirty="0" err="1"/>
              <a:t>train$Day_Number</a:t>
            </a:r>
            <a:r>
              <a:rPr lang="it-IT" sz="900" dirty="0"/>
              <a:t> == 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'novembre'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8]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25]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26] &lt;- 1</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Adding</a:t>
            </a:r>
            <a:r>
              <a:rPr lang="it-IT" sz="900" dirty="0">
                <a:solidFill>
                  <a:schemeClr val="accent1">
                    <a:lumMod val="75000"/>
                  </a:schemeClr>
                </a:solidFill>
              </a:rPr>
              <a:t> «</a:t>
            </a:r>
            <a:r>
              <a:rPr lang="it-IT" sz="900" dirty="0" err="1">
                <a:solidFill>
                  <a:schemeClr val="accent1">
                    <a:lumMod val="75000"/>
                  </a:schemeClr>
                </a:solidFill>
              </a:rPr>
              <a:t>moving</a:t>
            </a:r>
            <a:r>
              <a:rPr lang="it-IT" sz="900" dirty="0">
                <a:solidFill>
                  <a:schemeClr val="accent1">
                    <a:lumMod val="75000"/>
                  </a:schemeClr>
                </a:solidFill>
              </a:rPr>
              <a:t>» </a:t>
            </a:r>
            <a:r>
              <a:rPr lang="it-IT" sz="900" dirty="0" err="1">
                <a:solidFill>
                  <a:schemeClr val="accent1">
                    <a:lumMod val="75000"/>
                  </a:schemeClr>
                </a:solidFill>
              </a:rPr>
              <a:t>holidays</a:t>
            </a:r>
            <a:endParaRPr lang="it-IT" sz="900" dirty="0">
              <a:solidFill>
                <a:schemeClr val="accent1">
                  <a:lumMod val="75000"/>
                </a:schemeClr>
              </a:solidFill>
            </a:endParaRP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'marzo' &amp; </a:t>
            </a:r>
            <a:r>
              <a:rPr lang="it-IT" sz="900" dirty="0" err="1"/>
              <a:t>train$Day_Number</a:t>
            </a:r>
            <a:r>
              <a:rPr lang="it-IT" sz="900" dirty="0"/>
              <a:t> == 27 &amp; </a:t>
            </a:r>
            <a:r>
              <a:rPr lang="it-IT" sz="900" dirty="0" err="1"/>
              <a:t>train$Year</a:t>
            </a:r>
            <a:r>
              <a:rPr lang="it-IT" sz="900" dirty="0"/>
              <a:t> == '2016']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'marzo' &amp; </a:t>
            </a:r>
            <a:r>
              <a:rPr lang="it-IT" sz="900" dirty="0" err="1"/>
              <a:t>train$Day_Number</a:t>
            </a:r>
            <a:r>
              <a:rPr lang="it-IT" sz="900" dirty="0"/>
              <a:t> == 28 &amp; </a:t>
            </a:r>
            <a:r>
              <a:rPr lang="it-IT" sz="900" dirty="0" err="1"/>
              <a:t>train$Year</a:t>
            </a:r>
            <a:r>
              <a:rPr lang="it-IT" sz="900" dirty="0"/>
              <a:t> == '2016']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5 &amp; </a:t>
            </a:r>
            <a:r>
              <a:rPr lang="it-IT" sz="900" dirty="0" err="1"/>
              <a:t>train$Year</a:t>
            </a:r>
            <a:r>
              <a:rPr lang="it-IT" sz="900" dirty="0"/>
              <a:t> == '2015']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6 &amp; </a:t>
            </a:r>
            <a:r>
              <a:rPr lang="it-IT" sz="900" dirty="0" err="1"/>
              <a:t>train$Year</a:t>
            </a:r>
            <a:r>
              <a:rPr lang="it-IT" sz="900" dirty="0"/>
              <a:t> == '2015']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20 &amp; </a:t>
            </a:r>
            <a:r>
              <a:rPr lang="it-IT" sz="900" dirty="0" err="1"/>
              <a:t>train$Year</a:t>
            </a:r>
            <a:r>
              <a:rPr lang="it-IT" sz="900" dirty="0"/>
              <a:t> == '2014']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21 &amp; </a:t>
            </a:r>
            <a:r>
              <a:rPr lang="it-IT" sz="900" dirty="0" err="1"/>
              <a:t>train$Year</a:t>
            </a:r>
            <a:r>
              <a:rPr lang="it-IT" sz="900" dirty="0"/>
              <a:t> == '2014'] &lt;- 1</a:t>
            </a:r>
          </a:p>
        </p:txBody>
      </p:sp>
    </p:spTree>
    <p:extLst>
      <p:ext uri="{BB962C8B-B14F-4D97-AF65-F5344CB8AC3E}">
        <p14:creationId xmlns:p14="http://schemas.microsoft.com/office/powerpoint/2010/main" val="312886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After some testing we decided to transform each non-working day into a special day called «</a:t>
            </a:r>
            <a:r>
              <a:rPr lang="en-US" noProof="0" dirty="0" err="1">
                <a:latin typeface="Graphik Regular" panose="020B0503030202060203" pitchFamily="34" charset="0"/>
              </a:rPr>
              <a:t>Festivo</a:t>
            </a:r>
            <a:r>
              <a:rPr lang="en-US" noProof="0" dirty="0">
                <a:latin typeface="Graphik Regular" panose="020B0503030202060203" pitchFamily="34" charset="0"/>
              </a:rPr>
              <a:t>» and we obtained our definitive dataset that looks like the following extract.</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4</a:t>
            </a:fld>
            <a:endParaRPr lang="it-IT"/>
          </a:p>
        </p:txBody>
      </p:sp>
      <p:pic>
        <p:nvPicPr>
          <p:cNvPr id="6" name="Segnaposto contenuto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057" y="1681031"/>
            <a:ext cx="6445886" cy="4495932"/>
          </a:xfrm>
          <a:prstGeom prst="rect">
            <a:avLst/>
          </a:prstGeom>
        </p:spPr>
      </p:pic>
    </p:spTree>
    <p:extLst>
      <p:ext uri="{BB962C8B-B14F-4D97-AF65-F5344CB8AC3E}">
        <p14:creationId xmlns:p14="http://schemas.microsoft.com/office/powerpoint/2010/main" val="417770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Finally we divided the resulting dataset into many subsets, one for each subarea and product, and we started creating the model using Weka.</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5</a:t>
            </a:fld>
            <a:endParaRPr lang="it-IT"/>
          </a:p>
        </p:txBody>
      </p:sp>
      <p:pic>
        <p:nvPicPr>
          <p:cNvPr id="6" name="Segnaposto contenuto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23" y="1586046"/>
            <a:ext cx="5404754" cy="4602068"/>
          </a:xfrm>
          <a:prstGeom prst="rect">
            <a:avLst/>
          </a:prstGeom>
        </p:spPr>
      </p:pic>
    </p:spTree>
    <p:extLst>
      <p:ext uri="{BB962C8B-B14F-4D97-AF65-F5344CB8AC3E}">
        <p14:creationId xmlns:p14="http://schemas.microsoft.com/office/powerpoint/2010/main" val="312433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	Model Creation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6</a:t>
            </a:fld>
            <a:endParaRPr lang="it-IT"/>
          </a:p>
        </p:txBody>
      </p:sp>
    </p:spTree>
    <p:extLst>
      <p:ext uri="{BB962C8B-B14F-4D97-AF65-F5344CB8AC3E}">
        <p14:creationId xmlns:p14="http://schemas.microsoft.com/office/powerpoint/2010/main" val="260262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After setting up a regression with different learners on </a:t>
            </a:r>
            <a:r>
              <a:rPr lang="en-US" noProof="0" dirty="0" err="1">
                <a:latin typeface="Graphik Regular" panose="020B0503030202060203" pitchFamily="34" charset="0"/>
              </a:rPr>
              <a:t>Knime</a:t>
            </a:r>
            <a:r>
              <a:rPr lang="en-US" noProof="0" dirty="0">
                <a:latin typeface="Graphik Regular" panose="020B0503030202060203" pitchFamily="34" charset="0"/>
              </a:rPr>
              <a:t> we decided to switch to Weka with the «</a:t>
            </a:r>
            <a:r>
              <a:rPr lang="en-US" noProof="0" dirty="0" err="1">
                <a:latin typeface="Graphik Regular" panose="020B0503030202060203" pitchFamily="34" charset="0"/>
              </a:rPr>
              <a:t>TimeSeries</a:t>
            </a:r>
            <a:r>
              <a:rPr lang="en-US" noProof="0" dirty="0">
                <a:latin typeface="Graphik Regular" panose="020B0503030202060203" pitchFamily="34" charset="0"/>
              </a:rPr>
              <a:t>» plugin available in the Weka Package Manager. This allows us to do a time series to forecast a target column.</a:t>
            </a:r>
          </a:p>
          <a:p>
            <a:pPr marL="0" indent="0">
              <a:buNone/>
            </a:pPr>
            <a:r>
              <a:rPr lang="en-US" noProof="0" dirty="0">
                <a:latin typeface="Graphik Regular" panose="020B0503030202060203" pitchFamily="34" charset="0"/>
              </a:rPr>
              <a:t>We built 288 models, one for each file that we created in the data preparation phase.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7</a:t>
            </a:fld>
            <a:endParaRPr lang="it-IT"/>
          </a:p>
        </p:txBody>
      </p:sp>
    </p:spTree>
    <p:extLst>
      <p:ext uri="{BB962C8B-B14F-4D97-AF65-F5344CB8AC3E}">
        <p14:creationId xmlns:p14="http://schemas.microsoft.com/office/powerpoint/2010/main" val="271599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8</a:t>
            </a:fld>
            <a:endParaRPr lang="it-IT"/>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124" y="2166425"/>
            <a:ext cx="8021476" cy="3452427"/>
          </a:xfrm>
        </p:spPr>
      </p:pic>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3397270"/>
            <a:ext cx="3153215" cy="990738"/>
          </a:xfrm>
          <a:prstGeom prst="rect">
            <a:avLst/>
          </a:prstGeom>
        </p:spPr>
      </p:pic>
      <p:sp>
        <p:nvSpPr>
          <p:cNvPr id="8" name="Titolo 1"/>
          <p:cNvSpPr>
            <a:spLocks noGrp="1"/>
          </p:cNvSpPr>
          <p:nvPr>
            <p:ph type="title"/>
          </p:nvPr>
        </p:nvSpPr>
        <p:spPr>
          <a:xfrm>
            <a:off x="589124" y="424755"/>
            <a:ext cx="10515600" cy="1325563"/>
          </a:xfrm>
        </p:spPr>
        <p:txBody>
          <a:bodyPr>
            <a:normAutofit/>
          </a:bodyPr>
          <a:lstStyle/>
          <a:p>
            <a:r>
              <a:rPr lang="en-US" sz="2800" noProof="0" dirty="0">
                <a:latin typeface="Graphik Regular" panose="020B0503030202060203" pitchFamily="34" charset="0"/>
              </a:rPr>
              <a:t>Early tests: </a:t>
            </a:r>
            <a:r>
              <a:rPr lang="en-US" sz="2800" noProof="0" dirty="0" err="1">
                <a:latin typeface="Graphik Regular" panose="020B0503030202060203" pitchFamily="34" charset="0"/>
              </a:rPr>
              <a:t>Knime</a:t>
            </a:r>
            <a:r>
              <a:rPr lang="en-US" sz="2800" noProof="0" dirty="0">
                <a:latin typeface="Graphik Regular" panose="020B0503030202060203" pitchFamily="34" charset="0"/>
              </a:rPr>
              <a:t> Regression with Random Forest Learner</a:t>
            </a:r>
          </a:p>
        </p:txBody>
      </p:sp>
    </p:spTree>
    <p:extLst>
      <p:ext uri="{BB962C8B-B14F-4D97-AF65-F5344CB8AC3E}">
        <p14:creationId xmlns:p14="http://schemas.microsoft.com/office/powerpoint/2010/main" val="2300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9</a:t>
            </a:fld>
            <a:endParaRPr lang="it-IT"/>
          </a:p>
        </p:txBody>
      </p:sp>
      <p:sp>
        <p:nvSpPr>
          <p:cNvPr id="8"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Switch to Weka: Setup</a:t>
            </a:r>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710" y="914400"/>
            <a:ext cx="9674579" cy="5441950"/>
          </a:xfrm>
        </p:spPr>
      </p:pic>
      <p:sp>
        <p:nvSpPr>
          <p:cNvPr id="7" name="Oval 6"/>
          <p:cNvSpPr/>
          <p:nvPr/>
        </p:nvSpPr>
        <p:spPr>
          <a:xfrm>
            <a:off x="6325062" y="3097875"/>
            <a:ext cx="822040" cy="184731"/>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12399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707</Words>
  <Application>Microsoft Office PowerPoint</Application>
  <PresentationFormat>Widescreen</PresentationFormat>
  <Paragraphs>133</Paragraphs>
  <Slides>27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Century Gothic</vt:lpstr>
      <vt:lpstr>Graphik Regular</vt:lpstr>
      <vt:lpstr>Times New Roman</vt:lpstr>
      <vt:lpstr>Tema di Office</vt:lpstr>
      <vt:lpstr>PowerPoint Presentation</vt:lpstr>
      <vt:lpstr>1. Data preparation</vt:lpstr>
      <vt:lpstr>PowerPoint Presentation</vt:lpstr>
      <vt:lpstr>PowerPoint Presentation</vt:lpstr>
      <vt:lpstr>PowerPoint Presentation</vt:lpstr>
      <vt:lpstr>2. Model Creation</vt:lpstr>
      <vt:lpstr>PowerPoint Presentation</vt:lpstr>
      <vt:lpstr>Early tests: Knime Regression with Random Forest Learner</vt:lpstr>
      <vt:lpstr>Switch to Weka: Setup</vt:lpstr>
      <vt:lpstr>Setting of the “date” attribute</vt:lpstr>
      <vt:lpstr>Deletion of useless features</vt:lpstr>
      <vt:lpstr>Check attribute “Data” read as type “Date”</vt:lpstr>
      <vt:lpstr>Forecaster: Basic configuration</vt:lpstr>
      <vt:lpstr>2.1 Tuning</vt:lpstr>
      <vt:lpstr>PowerPoint Presentation</vt:lpstr>
      <vt:lpstr>PowerPoint Presentation</vt:lpstr>
      <vt:lpstr>PowerPoint Presentation</vt:lpstr>
      <vt:lpstr>2.2 Weka Results</vt:lpstr>
      <vt:lpstr>Textual output</vt:lpstr>
      <vt:lpstr>Graphical output: actual values vs predicted values</vt:lpstr>
      <vt:lpstr>Graphical output: future forecast (dashed line with points)</vt:lpstr>
      <vt:lpstr>3. Result Elaboration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Chiolini</dc:creator>
  <cp:lastModifiedBy>Alberto Bendin</cp:lastModifiedBy>
  <cp:revision>34</cp:revision>
  <dcterms:created xsi:type="dcterms:W3CDTF">2016-06-28T19:12:18Z</dcterms:created>
  <dcterms:modified xsi:type="dcterms:W3CDTF">2016-06-29T17:56:03Z</dcterms:modified>
</cp:coreProperties>
</file>