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72" r:id="rId3"/>
    <p:sldId id="288" r:id="rId4"/>
    <p:sldId id="289" r:id="rId5"/>
    <p:sldId id="293" r:id="rId6"/>
    <p:sldId id="279" r:id="rId7"/>
    <p:sldId id="280" r:id="rId8"/>
    <p:sldId id="313" r:id="rId9"/>
    <p:sldId id="314" r:id="rId10"/>
    <p:sldId id="287" r:id="rId11"/>
    <p:sldId id="291" r:id="rId12"/>
    <p:sldId id="294" r:id="rId13"/>
    <p:sldId id="320" r:id="rId14"/>
    <p:sldId id="277" r:id="rId15"/>
    <p:sldId id="304" r:id="rId16"/>
    <p:sldId id="300" r:id="rId17"/>
    <p:sldId id="315" r:id="rId18"/>
    <p:sldId id="298" r:id="rId19"/>
    <p:sldId id="292" r:id="rId20"/>
    <p:sldId id="299" r:id="rId21"/>
    <p:sldId id="278" r:id="rId22"/>
    <p:sldId id="312" r:id="rId23"/>
    <p:sldId id="316" r:id="rId24"/>
    <p:sldId id="268" r:id="rId25"/>
    <p:sldId id="263" r:id="rId26"/>
    <p:sldId id="267" r:id="rId27"/>
    <p:sldId id="262" r:id="rId28"/>
    <p:sldId id="308" r:id="rId29"/>
    <p:sldId id="310" r:id="rId30"/>
    <p:sldId id="25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4" autoAdjust="0"/>
    <p:restoredTop sz="85484" autoAdjust="0"/>
  </p:normalViewPr>
  <p:slideViewPr>
    <p:cSldViewPr snapToGrid="0">
      <p:cViewPr varScale="1">
        <p:scale>
          <a:sx n="95" d="100"/>
          <a:sy n="95" d="100"/>
        </p:scale>
        <p:origin x="1272" y="184"/>
      </p:cViewPr>
      <p:guideLst/>
    </p:cSldViewPr>
  </p:slideViewPr>
  <p:notesTextViewPr>
    <p:cViewPr>
      <p:scale>
        <a:sx n="1" d="1"/>
        <a:sy n="1" d="1"/>
      </p:scale>
      <p:origin x="0" y="0"/>
    </p:cViewPr>
  </p:notesTextViewPr>
  <p:sorterViewPr>
    <p:cViewPr>
      <p:scale>
        <a:sx n="104" d="100"/>
        <a:sy n="104" d="100"/>
      </p:scale>
      <p:origin x="0" y="0"/>
    </p:cViewPr>
  </p:sorterViewPr>
  <p:notesViewPr>
    <p:cSldViewPr snapToGrid="0">
      <p:cViewPr varScale="1">
        <p:scale>
          <a:sx n="65" d="100"/>
          <a:sy n="65" d="100"/>
        </p:scale>
        <p:origin x="3154"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0B439B-5910-4D77-8006-2AE972E9802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23640E1E-1A83-4389-BAB3-9802441C0739}">
      <dgm:prSet phldrT="[Text]"/>
      <dgm:spPr>
        <a:noFill/>
        <a:ln>
          <a:solidFill>
            <a:schemeClr val="bg1">
              <a:lumMod val="50000"/>
            </a:schemeClr>
          </a:solidFill>
        </a:ln>
      </dgm:spPr>
      <dgm:t>
        <a:bodyPr/>
        <a:lstStyle/>
        <a:p>
          <a:r>
            <a:rPr lang="en-IN" i="0" dirty="0">
              <a:solidFill>
                <a:schemeClr val="tx1"/>
              </a:solidFill>
            </a:rPr>
            <a:t>DYNAMIC</a:t>
          </a:r>
          <a:r>
            <a:rPr lang="en-IN" i="1" dirty="0">
              <a:solidFill>
                <a:schemeClr val="tx1"/>
              </a:solidFill>
            </a:rPr>
            <a:t> – </a:t>
          </a:r>
          <a:r>
            <a:rPr lang="en-IN" i="0" dirty="0">
              <a:solidFill>
                <a:schemeClr val="tx1"/>
              </a:solidFill>
            </a:rPr>
            <a:t>Reach and Engage</a:t>
          </a:r>
        </a:p>
      </dgm:t>
    </dgm:pt>
    <dgm:pt modelId="{904E4FB8-F00F-4FA2-AE1A-B8E53197C683}" type="parTrans" cxnId="{53803CE1-086A-4717-9034-326A4494EF1F}">
      <dgm:prSet/>
      <dgm:spPr/>
      <dgm:t>
        <a:bodyPr/>
        <a:lstStyle/>
        <a:p>
          <a:endParaRPr lang="en-IN"/>
        </a:p>
      </dgm:t>
    </dgm:pt>
    <dgm:pt modelId="{C25A0681-C9F4-4E12-A885-990A8D7B905F}" type="sibTrans" cxnId="{53803CE1-086A-4717-9034-326A4494EF1F}">
      <dgm:prSet/>
      <dgm:spPr>
        <a:ln>
          <a:solidFill>
            <a:schemeClr val="tx1">
              <a:lumMod val="50000"/>
              <a:lumOff val="50000"/>
            </a:schemeClr>
          </a:solidFill>
        </a:ln>
      </dgm:spPr>
      <dgm:t>
        <a:bodyPr/>
        <a:lstStyle/>
        <a:p>
          <a:endParaRPr lang="en-IN"/>
        </a:p>
      </dgm:t>
    </dgm:pt>
    <dgm:pt modelId="{9316386E-9208-4EF9-96AE-69FF54D33256}">
      <dgm:prSet phldrT="[Text]"/>
      <dgm:spPr>
        <a:noFill/>
        <a:ln>
          <a:solidFill>
            <a:schemeClr val="bg1">
              <a:lumMod val="50000"/>
            </a:schemeClr>
          </a:solidFill>
        </a:ln>
      </dgm:spPr>
      <dgm:t>
        <a:bodyPr/>
        <a:lstStyle/>
        <a:p>
          <a:r>
            <a:rPr lang="en-IN" dirty="0">
              <a:solidFill>
                <a:schemeClr val="tx1"/>
              </a:solidFill>
            </a:rPr>
            <a:t>TRACKABLE – </a:t>
          </a:r>
          <a:r>
            <a:rPr lang="en-IN" i="0" dirty="0">
              <a:solidFill>
                <a:schemeClr val="tx1"/>
              </a:solidFill>
            </a:rPr>
            <a:t>What works and what doesn’t, improvise </a:t>
          </a:r>
        </a:p>
      </dgm:t>
    </dgm:pt>
    <dgm:pt modelId="{C3AC84A8-8B91-4C1E-A4FB-9FF5F67C3345}" type="parTrans" cxnId="{88F3F151-76B1-44E4-A0F5-52CFBA975B50}">
      <dgm:prSet/>
      <dgm:spPr/>
      <dgm:t>
        <a:bodyPr/>
        <a:lstStyle/>
        <a:p>
          <a:endParaRPr lang="en-IN"/>
        </a:p>
      </dgm:t>
    </dgm:pt>
    <dgm:pt modelId="{1214000B-E9D6-4D8A-96AA-D8C3732C3407}" type="sibTrans" cxnId="{88F3F151-76B1-44E4-A0F5-52CFBA975B50}">
      <dgm:prSet/>
      <dgm:spPr/>
      <dgm:t>
        <a:bodyPr/>
        <a:lstStyle/>
        <a:p>
          <a:endParaRPr lang="en-IN"/>
        </a:p>
      </dgm:t>
    </dgm:pt>
    <dgm:pt modelId="{68BA7296-16D9-416F-A217-4DE7E0A1A173}">
      <dgm:prSet/>
      <dgm:spPr>
        <a:noFill/>
        <a:ln>
          <a:solidFill>
            <a:schemeClr val="bg1">
              <a:lumMod val="50000"/>
            </a:schemeClr>
          </a:solidFill>
        </a:ln>
      </dgm:spPr>
      <dgm:t>
        <a:bodyPr/>
        <a:lstStyle/>
        <a:p>
          <a:r>
            <a:rPr lang="en-IN" dirty="0">
              <a:solidFill>
                <a:schemeClr val="tx1"/>
              </a:solidFill>
            </a:rPr>
            <a:t>AFFORDABLE – Higher ROI compared to traditional marketing     </a:t>
          </a:r>
        </a:p>
      </dgm:t>
    </dgm:pt>
    <dgm:pt modelId="{18302B54-8701-4E1F-9924-1D5E62E5BCC1}" type="parTrans" cxnId="{31129E13-D3CC-4CE0-9033-7322897EA699}">
      <dgm:prSet/>
      <dgm:spPr/>
      <dgm:t>
        <a:bodyPr/>
        <a:lstStyle/>
        <a:p>
          <a:endParaRPr lang="en-IN"/>
        </a:p>
      </dgm:t>
    </dgm:pt>
    <dgm:pt modelId="{FD2B1704-81F5-4C51-8E33-BD899363651C}" type="sibTrans" cxnId="{31129E13-D3CC-4CE0-9033-7322897EA699}">
      <dgm:prSet/>
      <dgm:spPr/>
      <dgm:t>
        <a:bodyPr/>
        <a:lstStyle/>
        <a:p>
          <a:endParaRPr lang="en-IN"/>
        </a:p>
      </dgm:t>
    </dgm:pt>
    <dgm:pt modelId="{FCEF85E5-6363-4B6D-876F-ACED224C50C6}" type="pres">
      <dgm:prSet presAssocID="{130B439B-5910-4D77-8006-2AE972E98023}" presName="Name0" presStyleCnt="0">
        <dgm:presLayoutVars>
          <dgm:chMax val="7"/>
          <dgm:chPref val="7"/>
          <dgm:dir/>
        </dgm:presLayoutVars>
      </dgm:prSet>
      <dgm:spPr/>
    </dgm:pt>
    <dgm:pt modelId="{7CD0F12A-0639-40A1-BAE3-94C7922BE815}" type="pres">
      <dgm:prSet presAssocID="{130B439B-5910-4D77-8006-2AE972E98023}" presName="Name1" presStyleCnt="0"/>
      <dgm:spPr/>
    </dgm:pt>
    <dgm:pt modelId="{9357933F-B8BE-426B-A3C2-362A0CCE61AE}" type="pres">
      <dgm:prSet presAssocID="{130B439B-5910-4D77-8006-2AE972E98023}" presName="cycle" presStyleCnt="0"/>
      <dgm:spPr/>
    </dgm:pt>
    <dgm:pt modelId="{39926652-4CB6-4181-8DA2-B3602FD3753A}" type="pres">
      <dgm:prSet presAssocID="{130B439B-5910-4D77-8006-2AE972E98023}" presName="srcNode" presStyleLbl="node1" presStyleIdx="0" presStyleCnt="3"/>
      <dgm:spPr/>
    </dgm:pt>
    <dgm:pt modelId="{9108659A-0CDF-456D-B5A1-F86E9787E9F9}" type="pres">
      <dgm:prSet presAssocID="{130B439B-5910-4D77-8006-2AE972E98023}" presName="conn" presStyleLbl="parChTrans1D2" presStyleIdx="0" presStyleCnt="1"/>
      <dgm:spPr/>
    </dgm:pt>
    <dgm:pt modelId="{8D7F9DEC-9032-4699-84E9-E52403251069}" type="pres">
      <dgm:prSet presAssocID="{130B439B-5910-4D77-8006-2AE972E98023}" presName="extraNode" presStyleLbl="node1" presStyleIdx="0" presStyleCnt="3"/>
      <dgm:spPr/>
    </dgm:pt>
    <dgm:pt modelId="{377F4069-28C4-43B8-9FEE-81224A539804}" type="pres">
      <dgm:prSet presAssocID="{130B439B-5910-4D77-8006-2AE972E98023}" presName="dstNode" presStyleLbl="node1" presStyleIdx="0" presStyleCnt="3"/>
      <dgm:spPr/>
    </dgm:pt>
    <dgm:pt modelId="{F7B8FA9D-05E9-4920-97F2-D40CCBD57BD8}" type="pres">
      <dgm:prSet presAssocID="{23640E1E-1A83-4389-BAB3-9802441C0739}" presName="text_1" presStyleLbl="node1" presStyleIdx="0" presStyleCnt="3">
        <dgm:presLayoutVars>
          <dgm:bulletEnabled val="1"/>
        </dgm:presLayoutVars>
      </dgm:prSet>
      <dgm:spPr/>
    </dgm:pt>
    <dgm:pt modelId="{3FCAB047-FFE8-4E75-83C2-A310EF79D108}" type="pres">
      <dgm:prSet presAssocID="{23640E1E-1A83-4389-BAB3-9802441C0739}" presName="accent_1" presStyleCnt="0"/>
      <dgm:spPr/>
    </dgm:pt>
    <dgm:pt modelId="{8DD0C5C2-06EB-4060-9BE7-A48575192AEC}" type="pres">
      <dgm:prSet presAssocID="{23640E1E-1A83-4389-BAB3-9802441C0739}" presName="accentRepeatNode" presStyleLbl="solidFgAcc1" presStyleIdx="0" presStyleCnt="3"/>
      <dgm:spPr>
        <a:blipFill rotWithShape="0">
          <a:blip xmlns:r="http://schemas.openxmlformats.org/officeDocument/2006/relationships" r:embed="rId1"/>
          <a:stretch>
            <a:fillRect/>
          </a:stretch>
        </a:blipFill>
        <a:ln>
          <a:solidFill>
            <a:schemeClr val="tx1">
              <a:lumMod val="50000"/>
              <a:lumOff val="50000"/>
            </a:schemeClr>
          </a:solidFill>
        </a:ln>
      </dgm:spPr>
    </dgm:pt>
    <dgm:pt modelId="{65016205-7A6C-4B07-BCD5-479F60F37688}" type="pres">
      <dgm:prSet presAssocID="{9316386E-9208-4EF9-96AE-69FF54D33256}" presName="text_2" presStyleLbl="node1" presStyleIdx="1" presStyleCnt="3">
        <dgm:presLayoutVars>
          <dgm:bulletEnabled val="1"/>
        </dgm:presLayoutVars>
      </dgm:prSet>
      <dgm:spPr/>
    </dgm:pt>
    <dgm:pt modelId="{B75D18EB-8566-40CA-96E0-46FDFEBE8C9A}" type="pres">
      <dgm:prSet presAssocID="{9316386E-9208-4EF9-96AE-69FF54D33256}" presName="accent_2" presStyleCnt="0"/>
      <dgm:spPr/>
    </dgm:pt>
    <dgm:pt modelId="{6D2EACCA-4175-492F-BB55-292D08EEBFB8}" type="pres">
      <dgm:prSet presAssocID="{9316386E-9208-4EF9-96AE-69FF54D33256}" presName="accentRepeatNode" presStyleLbl="solidFgAcc1" presStyleIdx="1" presStyleCnt="3"/>
      <dgm:spPr>
        <a:blipFill rotWithShape="0">
          <a:blip xmlns:r="http://schemas.openxmlformats.org/officeDocument/2006/relationships" r:embed="rId2"/>
          <a:stretch>
            <a:fillRect/>
          </a:stretch>
        </a:blipFill>
        <a:ln>
          <a:solidFill>
            <a:schemeClr val="tx1">
              <a:lumMod val="50000"/>
              <a:lumOff val="50000"/>
            </a:schemeClr>
          </a:solidFill>
        </a:ln>
      </dgm:spPr>
    </dgm:pt>
    <dgm:pt modelId="{FA047900-BCB0-425D-9601-914E32C27087}" type="pres">
      <dgm:prSet presAssocID="{68BA7296-16D9-416F-A217-4DE7E0A1A173}" presName="text_3" presStyleLbl="node1" presStyleIdx="2" presStyleCnt="3">
        <dgm:presLayoutVars>
          <dgm:bulletEnabled val="1"/>
        </dgm:presLayoutVars>
      </dgm:prSet>
      <dgm:spPr/>
    </dgm:pt>
    <dgm:pt modelId="{831E889C-7406-463D-BB73-5FCD11089EA4}" type="pres">
      <dgm:prSet presAssocID="{68BA7296-16D9-416F-A217-4DE7E0A1A173}" presName="accent_3" presStyleCnt="0"/>
      <dgm:spPr/>
    </dgm:pt>
    <dgm:pt modelId="{F30033F8-498F-4779-B798-CB50412ED409}" type="pres">
      <dgm:prSet presAssocID="{68BA7296-16D9-416F-A217-4DE7E0A1A173}" presName="accentRepeatNode" presStyleLbl="solidFgAcc1" presStyleIdx="2" presStyleCnt="3"/>
      <dgm:spPr>
        <a:blipFill rotWithShape="0">
          <a:blip xmlns:r="http://schemas.openxmlformats.org/officeDocument/2006/relationships" r:embed="rId3"/>
          <a:stretch>
            <a:fillRect/>
          </a:stretch>
        </a:blipFill>
        <a:ln>
          <a:solidFill>
            <a:schemeClr val="tx1">
              <a:lumMod val="50000"/>
              <a:lumOff val="50000"/>
            </a:schemeClr>
          </a:solidFill>
        </a:ln>
      </dgm:spPr>
    </dgm:pt>
  </dgm:ptLst>
  <dgm:cxnLst>
    <dgm:cxn modelId="{2DC7C602-4F5F-44AF-B0E3-9A3D5C653BF2}" type="presOf" srcId="{130B439B-5910-4D77-8006-2AE972E98023}" destId="{FCEF85E5-6363-4B6D-876F-ACED224C50C6}" srcOrd="0" destOrd="0" presId="urn:microsoft.com/office/officeart/2008/layout/VerticalCurvedList"/>
    <dgm:cxn modelId="{4EC39A09-1042-4ECA-BC29-840C3A858FBA}" type="presOf" srcId="{C25A0681-C9F4-4E12-A885-990A8D7B905F}" destId="{9108659A-0CDF-456D-B5A1-F86E9787E9F9}" srcOrd="0" destOrd="0" presId="urn:microsoft.com/office/officeart/2008/layout/VerticalCurvedList"/>
    <dgm:cxn modelId="{31129E13-D3CC-4CE0-9033-7322897EA699}" srcId="{130B439B-5910-4D77-8006-2AE972E98023}" destId="{68BA7296-16D9-416F-A217-4DE7E0A1A173}" srcOrd="2" destOrd="0" parTransId="{18302B54-8701-4E1F-9924-1D5E62E5BCC1}" sibTransId="{FD2B1704-81F5-4C51-8E33-BD899363651C}"/>
    <dgm:cxn modelId="{88F3F151-76B1-44E4-A0F5-52CFBA975B50}" srcId="{130B439B-5910-4D77-8006-2AE972E98023}" destId="{9316386E-9208-4EF9-96AE-69FF54D33256}" srcOrd="1" destOrd="0" parTransId="{C3AC84A8-8B91-4C1E-A4FB-9FF5F67C3345}" sibTransId="{1214000B-E9D6-4D8A-96AA-D8C3732C3407}"/>
    <dgm:cxn modelId="{9DD4F06E-EEB9-4D02-B369-06DF605A16B0}" type="presOf" srcId="{9316386E-9208-4EF9-96AE-69FF54D33256}" destId="{65016205-7A6C-4B07-BCD5-479F60F37688}" srcOrd="0" destOrd="0" presId="urn:microsoft.com/office/officeart/2008/layout/VerticalCurvedList"/>
    <dgm:cxn modelId="{7F330E88-67B5-4EA6-8974-C000D28E997D}" type="presOf" srcId="{23640E1E-1A83-4389-BAB3-9802441C0739}" destId="{F7B8FA9D-05E9-4920-97F2-D40CCBD57BD8}" srcOrd="0" destOrd="0" presId="urn:microsoft.com/office/officeart/2008/layout/VerticalCurvedList"/>
    <dgm:cxn modelId="{EC5006C1-402F-4121-99F3-D3382831705C}" type="presOf" srcId="{68BA7296-16D9-416F-A217-4DE7E0A1A173}" destId="{FA047900-BCB0-425D-9601-914E32C27087}" srcOrd="0" destOrd="0" presId="urn:microsoft.com/office/officeart/2008/layout/VerticalCurvedList"/>
    <dgm:cxn modelId="{53803CE1-086A-4717-9034-326A4494EF1F}" srcId="{130B439B-5910-4D77-8006-2AE972E98023}" destId="{23640E1E-1A83-4389-BAB3-9802441C0739}" srcOrd="0" destOrd="0" parTransId="{904E4FB8-F00F-4FA2-AE1A-B8E53197C683}" sibTransId="{C25A0681-C9F4-4E12-A885-990A8D7B905F}"/>
    <dgm:cxn modelId="{19919FD0-A2BF-45D9-9600-89335B99F44C}" type="presParOf" srcId="{FCEF85E5-6363-4B6D-876F-ACED224C50C6}" destId="{7CD0F12A-0639-40A1-BAE3-94C7922BE815}" srcOrd="0" destOrd="0" presId="urn:microsoft.com/office/officeart/2008/layout/VerticalCurvedList"/>
    <dgm:cxn modelId="{1CA4961C-D123-486C-B853-BAEFD6B6CD0D}" type="presParOf" srcId="{7CD0F12A-0639-40A1-BAE3-94C7922BE815}" destId="{9357933F-B8BE-426B-A3C2-362A0CCE61AE}" srcOrd="0" destOrd="0" presId="urn:microsoft.com/office/officeart/2008/layout/VerticalCurvedList"/>
    <dgm:cxn modelId="{D9819E69-2767-41DC-9252-670D24BEC179}" type="presParOf" srcId="{9357933F-B8BE-426B-A3C2-362A0CCE61AE}" destId="{39926652-4CB6-4181-8DA2-B3602FD3753A}" srcOrd="0" destOrd="0" presId="urn:microsoft.com/office/officeart/2008/layout/VerticalCurvedList"/>
    <dgm:cxn modelId="{3DBF7417-D74E-4CCF-93F5-5524CC3DDEBE}" type="presParOf" srcId="{9357933F-B8BE-426B-A3C2-362A0CCE61AE}" destId="{9108659A-0CDF-456D-B5A1-F86E9787E9F9}" srcOrd="1" destOrd="0" presId="urn:microsoft.com/office/officeart/2008/layout/VerticalCurvedList"/>
    <dgm:cxn modelId="{4F3092FE-EAFB-45B7-83B6-7001336914E0}" type="presParOf" srcId="{9357933F-B8BE-426B-A3C2-362A0CCE61AE}" destId="{8D7F9DEC-9032-4699-84E9-E52403251069}" srcOrd="2" destOrd="0" presId="urn:microsoft.com/office/officeart/2008/layout/VerticalCurvedList"/>
    <dgm:cxn modelId="{0E84F552-6DF4-418F-A0F6-7F2FBD8DF087}" type="presParOf" srcId="{9357933F-B8BE-426B-A3C2-362A0CCE61AE}" destId="{377F4069-28C4-43B8-9FEE-81224A539804}" srcOrd="3" destOrd="0" presId="urn:microsoft.com/office/officeart/2008/layout/VerticalCurvedList"/>
    <dgm:cxn modelId="{CAF7788D-E31A-49C2-9C14-E607D116FFC2}" type="presParOf" srcId="{7CD0F12A-0639-40A1-BAE3-94C7922BE815}" destId="{F7B8FA9D-05E9-4920-97F2-D40CCBD57BD8}" srcOrd="1" destOrd="0" presId="urn:microsoft.com/office/officeart/2008/layout/VerticalCurvedList"/>
    <dgm:cxn modelId="{254F8D00-BDF5-4FDD-B989-D12CDF771EB9}" type="presParOf" srcId="{7CD0F12A-0639-40A1-BAE3-94C7922BE815}" destId="{3FCAB047-FFE8-4E75-83C2-A310EF79D108}" srcOrd="2" destOrd="0" presId="urn:microsoft.com/office/officeart/2008/layout/VerticalCurvedList"/>
    <dgm:cxn modelId="{6F63DCA6-F7AA-4A3D-80AA-01B4F3083FEA}" type="presParOf" srcId="{3FCAB047-FFE8-4E75-83C2-A310EF79D108}" destId="{8DD0C5C2-06EB-4060-9BE7-A48575192AEC}" srcOrd="0" destOrd="0" presId="urn:microsoft.com/office/officeart/2008/layout/VerticalCurvedList"/>
    <dgm:cxn modelId="{BF17D4B1-1A1E-4312-9732-325D5942BA5E}" type="presParOf" srcId="{7CD0F12A-0639-40A1-BAE3-94C7922BE815}" destId="{65016205-7A6C-4B07-BCD5-479F60F37688}" srcOrd="3" destOrd="0" presId="urn:microsoft.com/office/officeart/2008/layout/VerticalCurvedList"/>
    <dgm:cxn modelId="{C5BBCF10-E481-467A-8E1F-C4D388AA72AD}" type="presParOf" srcId="{7CD0F12A-0639-40A1-BAE3-94C7922BE815}" destId="{B75D18EB-8566-40CA-96E0-46FDFEBE8C9A}" srcOrd="4" destOrd="0" presId="urn:microsoft.com/office/officeart/2008/layout/VerticalCurvedList"/>
    <dgm:cxn modelId="{ABBFAF1C-0846-4AB3-BA03-43FDC25E8D91}" type="presParOf" srcId="{B75D18EB-8566-40CA-96E0-46FDFEBE8C9A}" destId="{6D2EACCA-4175-492F-BB55-292D08EEBFB8}" srcOrd="0" destOrd="0" presId="urn:microsoft.com/office/officeart/2008/layout/VerticalCurvedList"/>
    <dgm:cxn modelId="{2BEAAA63-3092-4A41-B5C4-8B41A4FC2870}" type="presParOf" srcId="{7CD0F12A-0639-40A1-BAE3-94C7922BE815}" destId="{FA047900-BCB0-425D-9601-914E32C27087}" srcOrd="5" destOrd="0" presId="urn:microsoft.com/office/officeart/2008/layout/VerticalCurvedList"/>
    <dgm:cxn modelId="{219D32C5-7AA5-443A-B16B-11ECD39A8B7D}" type="presParOf" srcId="{7CD0F12A-0639-40A1-BAE3-94C7922BE815}" destId="{831E889C-7406-463D-BB73-5FCD11089EA4}" srcOrd="6" destOrd="0" presId="urn:microsoft.com/office/officeart/2008/layout/VerticalCurvedList"/>
    <dgm:cxn modelId="{62BF3791-F53B-4065-B71B-268BE67A793C}" type="presParOf" srcId="{831E889C-7406-463D-BB73-5FCD11089EA4}" destId="{F30033F8-498F-4779-B798-CB50412ED409}"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7567DE-DD74-4D4E-8928-3A7AD38D3A1C}" type="doc">
      <dgm:prSet loTypeId="urn:microsoft.com/office/officeart/2005/8/layout/radial2" loCatId="relationship" qsTypeId="urn:microsoft.com/office/officeart/2005/8/quickstyle/simple4" qsCatId="simple" csTypeId="urn:microsoft.com/office/officeart/2005/8/colors/accent3_2" csCatId="accent3" phldr="1"/>
      <dgm:spPr/>
      <dgm:t>
        <a:bodyPr/>
        <a:lstStyle/>
        <a:p>
          <a:endParaRPr lang="en-US"/>
        </a:p>
      </dgm:t>
    </dgm:pt>
    <dgm:pt modelId="{06D15ECF-1155-4728-AE73-F076AAA19E67}">
      <dgm:prSet phldrT="[Text]" custT="1"/>
      <dgm:spPr>
        <a:solidFill>
          <a:schemeClr val="bg1">
            <a:lumMod val="85000"/>
          </a:schemeClr>
        </a:solidFill>
      </dgm:spPr>
      <dgm:t>
        <a:bodyPr/>
        <a:lstStyle/>
        <a:p>
          <a:r>
            <a:rPr lang="en-US" sz="1600" b="1" dirty="0">
              <a:solidFill>
                <a:schemeClr val="tx1"/>
              </a:solidFill>
            </a:rPr>
            <a:t>Distance </a:t>
          </a:r>
        </a:p>
      </dgm:t>
    </dgm:pt>
    <dgm:pt modelId="{BB23B369-E1BA-40CD-A05E-AD09651839BC}" type="parTrans" cxnId="{6B6F013D-57BA-4A6E-97FE-F286FB7A0F3B}">
      <dgm:prSet/>
      <dgm:spPr/>
      <dgm:t>
        <a:bodyPr/>
        <a:lstStyle/>
        <a:p>
          <a:endParaRPr lang="en-US" sz="2400"/>
        </a:p>
      </dgm:t>
    </dgm:pt>
    <dgm:pt modelId="{7D283483-CF58-40CD-9FB7-C5ADD709BC33}" type="sibTrans" cxnId="{6B6F013D-57BA-4A6E-97FE-F286FB7A0F3B}">
      <dgm:prSet/>
      <dgm:spPr/>
      <dgm:t>
        <a:bodyPr/>
        <a:lstStyle/>
        <a:p>
          <a:endParaRPr lang="en-US" sz="2400"/>
        </a:p>
      </dgm:t>
    </dgm:pt>
    <dgm:pt modelId="{5B5F0F6B-222D-42DD-B2EE-9323A6540325}">
      <dgm:prSet phldrT="[Text]" custT="1"/>
      <dgm:spPr>
        <a:solidFill>
          <a:schemeClr val="bg1">
            <a:lumMod val="85000"/>
          </a:schemeClr>
        </a:solidFill>
      </dgm:spPr>
      <dgm:t>
        <a:bodyPr/>
        <a:lstStyle/>
        <a:p>
          <a:r>
            <a:rPr lang="en-US" sz="1600" b="1" dirty="0">
              <a:solidFill>
                <a:schemeClr val="tx1"/>
              </a:solidFill>
            </a:rPr>
            <a:t>Income </a:t>
          </a:r>
        </a:p>
      </dgm:t>
    </dgm:pt>
    <dgm:pt modelId="{875B1ADA-4C6C-4DEA-88DC-B3A97A6A61BC}" type="parTrans" cxnId="{7E1A93D8-AE03-48F6-91C3-E96E05B05EEA}">
      <dgm:prSet/>
      <dgm:spPr/>
      <dgm:t>
        <a:bodyPr/>
        <a:lstStyle/>
        <a:p>
          <a:endParaRPr lang="en-US" sz="2400"/>
        </a:p>
      </dgm:t>
    </dgm:pt>
    <dgm:pt modelId="{7B45C2A0-1142-4890-B25C-A0D8505650AF}" type="sibTrans" cxnId="{7E1A93D8-AE03-48F6-91C3-E96E05B05EEA}">
      <dgm:prSet/>
      <dgm:spPr/>
      <dgm:t>
        <a:bodyPr/>
        <a:lstStyle/>
        <a:p>
          <a:endParaRPr lang="en-US" sz="2400"/>
        </a:p>
      </dgm:t>
    </dgm:pt>
    <dgm:pt modelId="{48621113-B089-42D1-8D98-5F7B7721B8BE}">
      <dgm:prSet phldrT="[Text]" custT="1"/>
      <dgm:spPr>
        <a:solidFill>
          <a:schemeClr val="bg1">
            <a:lumMod val="85000"/>
          </a:schemeClr>
        </a:solidFill>
        <a:ln w="28575">
          <a:solidFill>
            <a:srgbClr val="FF9903"/>
          </a:solidFill>
        </a:ln>
      </dgm:spPr>
      <dgm:t>
        <a:bodyPr/>
        <a:lstStyle/>
        <a:p>
          <a:r>
            <a:rPr lang="en-US" sz="1600" b="1" dirty="0">
              <a:solidFill>
                <a:schemeClr val="tx1"/>
              </a:solidFill>
            </a:rPr>
            <a:t>Facebook Visit</a:t>
          </a:r>
        </a:p>
      </dgm:t>
    </dgm:pt>
    <dgm:pt modelId="{4F4F77B1-63F5-4A4A-8C91-09552D1865F8}" type="parTrans" cxnId="{FC276635-ECD0-4ECA-9658-897CDA33FDD6}">
      <dgm:prSet/>
      <dgm:spPr/>
      <dgm:t>
        <a:bodyPr/>
        <a:lstStyle/>
        <a:p>
          <a:endParaRPr lang="en-US" sz="2400"/>
        </a:p>
      </dgm:t>
    </dgm:pt>
    <dgm:pt modelId="{8E84A1F2-E816-40A2-A43F-A7CB12A52F8F}" type="sibTrans" cxnId="{FC276635-ECD0-4ECA-9658-897CDA33FDD6}">
      <dgm:prSet/>
      <dgm:spPr/>
      <dgm:t>
        <a:bodyPr/>
        <a:lstStyle/>
        <a:p>
          <a:endParaRPr lang="en-US" sz="2400"/>
        </a:p>
      </dgm:t>
    </dgm:pt>
    <dgm:pt modelId="{56BEEB30-DF45-4B81-A73E-3C53DB8159FA}">
      <dgm:prSet phldrT="[Text]" custT="1"/>
      <dgm:spPr>
        <a:solidFill>
          <a:schemeClr val="bg1">
            <a:lumMod val="85000"/>
          </a:schemeClr>
        </a:solidFill>
      </dgm:spPr>
      <dgm:t>
        <a:bodyPr/>
        <a:lstStyle/>
        <a:p>
          <a:r>
            <a:rPr lang="en-US" sz="1600" b="1" dirty="0">
              <a:solidFill>
                <a:schemeClr val="tx1"/>
              </a:solidFill>
            </a:rPr>
            <a:t> Age</a:t>
          </a:r>
        </a:p>
      </dgm:t>
    </dgm:pt>
    <dgm:pt modelId="{274EF96A-02C9-459B-85C7-FF238A0C544D}" type="parTrans" cxnId="{FED86F08-17C0-417C-A7A2-327A20BFC84F}">
      <dgm:prSet/>
      <dgm:spPr/>
      <dgm:t>
        <a:bodyPr/>
        <a:lstStyle/>
        <a:p>
          <a:endParaRPr lang="en-US" sz="2400"/>
        </a:p>
      </dgm:t>
    </dgm:pt>
    <dgm:pt modelId="{DC521965-BB47-4C7D-856C-C19122FA552E}" type="sibTrans" cxnId="{FED86F08-17C0-417C-A7A2-327A20BFC84F}">
      <dgm:prSet/>
      <dgm:spPr/>
      <dgm:t>
        <a:bodyPr/>
        <a:lstStyle/>
        <a:p>
          <a:endParaRPr lang="en-US" sz="2400"/>
        </a:p>
      </dgm:t>
    </dgm:pt>
    <dgm:pt modelId="{8EDCA0A3-73CA-41A0-9B96-511DECD2D5B6}">
      <dgm:prSet phldrT="[Text]" custT="1"/>
      <dgm:spPr>
        <a:solidFill>
          <a:schemeClr val="bg1">
            <a:lumMod val="85000"/>
          </a:schemeClr>
        </a:solidFill>
      </dgm:spPr>
      <dgm:t>
        <a:bodyPr/>
        <a:lstStyle/>
        <a:p>
          <a:r>
            <a:rPr lang="en-US" sz="1600" b="1" dirty="0">
              <a:solidFill>
                <a:schemeClr val="tx1"/>
              </a:solidFill>
            </a:rPr>
            <a:t>Gender</a:t>
          </a:r>
        </a:p>
      </dgm:t>
    </dgm:pt>
    <dgm:pt modelId="{0C48AA9B-206D-4668-A25F-657CB0B2571C}" type="parTrans" cxnId="{72A448A1-8951-42D7-B435-9D0EAA90703A}">
      <dgm:prSet/>
      <dgm:spPr/>
      <dgm:t>
        <a:bodyPr/>
        <a:lstStyle/>
        <a:p>
          <a:endParaRPr lang="en-US" sz="2400"/>
        </a:p>
      </dgm:t>
    </dgm:pt>
    <dgm:pt modelId="{33F8EB7F-1C38-441C-A025-BDFB2BA20ADF}" type="sibTrans" cxnId="{72A448A1-8951-42D7-B435-9D0EAA90703A}">
      <dgm:prSet/>
      <dgm:spPr/>
      <dgm:t>
        <a:bodyPr/>
        <a:lstStyle/>
        <a:p>
          <a:endParaRPr lang="en-US" sz="2400"/>
        </a:p>
      </dgm:t>
    </dgm:pt>
    <dgm:pt modelId="{07588F71-8525-456F-BCF6-8522C557C88F}" type="pres">
      <dgm:prSet presAssocID="{F97567DE-DD74-4D4E-8928-3A7AD38D3A1C}" presName="composite" presStyleCnt="0">
        <dgm:presLayoutVars>
          <dgm:chMax val="5"/>
          <dgm:dir/>
          <dgm:animLvl val="ctr"/>
          <dgm:resizeHandles val="exact"/>
        </dgm:presLayoutVars>
      </dgm:prSet>
      <dgm:spPr/>
    </dgm:pt>
    <dgm:pt modelId="{8FB05CF4-6888-4FEC-A916-8E5D4D285D9D}" type="pres">
      <dgm:prSet presAssocID="{F97567DE-DD74-4D4E-8928-3A7AD38D3A1C}" presName="cycle" presStyleCnt="0"/>
      <dgm:spPr/>
    </dgm:pt>
    <dgm:pt modelId="{E020F3D9-1DD6-46CD-B1D8-E5CF8B344D6A}" type="pres">
      <dgm:prSet presAssocID="{F97567DE-DD74-4D4E-8928-3A7AD38D3A1C}" presName="centerShape" presStyleCnt="0"/>
      <dgm:spPr/>
    </dgm:pt>
    <dgm:pt modelId="{EDA697B4-CF9B-4ED8-8E34-0E753CC3CC35}" type="pres">
      <dgm:prSet presAssocID="{F97567DE-DD74-4D4E-8928-3A7AD38D3A1C}" presName="connSite" presStyleLbl="node1" presStyleIdx="0" presStyleCnt="6"/>
      <dgm:spPr/>
    </dgm:pt>
    <dgm:pt modelId="{80FDB01A-FB3B-4EF5-867F-3382462BBFBE}" type="pres">
      <dgm:prSet presAssocID="{F97567DE-DD74-4D4E-8928-3A7AD38D3A1C}" presName="visible" presStyleLbl="node1" presStyleIdx="0" presStyleCnt="6" custScaleX="133764" custScaleY="133764"/>
      <dgm:spPr>
        <a:solidFill>
          <a:srgbClr val="FF9903"/>
        </a:solidFill>
      </dgm:spPr>
    </dgm:pt>
    <dgm:pt modelId="{DF522FE4-66DC-454B-AA8F-7A55C8C81ED9}" type="pres">
      <dgm:prSet presAssocID="{BB23B369-E1BA-40CD-A05E-AD09651839BC}" presName="Name25" presStyleLbl="parChTrans1D1" presStyleIdx="0" presStyleCnt="5"/>
      <dgm:spPr/>
    </dgm:pt>
    <dgm:pt modelId="{B76F875E-44A7-4D36-B5F1-1C41D287667B}" type="pres">
      <dgm:prSet presAssocID="{06D15ECF-1155-4728-AE73-F076AAA19E67}" presName="node" presStyleCnt="0"/>
      <dgm:spPr/>
    </dgm:pt>
    <dgm:pt modelId="{04FFEB0A-5D6F-4C1D-BF9C-05B2D1EE66C0}" type="pres">
      <dgm:prSet presAssocID="{06D15ECF-1155-4728-AE73-F076AAA19E67}" presName="parentNode" presStyleLbl="node1" presStyleIdx="1" presStyleCnt="6" custScaleX="133764" custScaleY="133764" custLinFactNeighborX="-4743" custLinFactNeighborY="-8250">
        <dgm:presLayoutVars>
          <dgm:chMax val="1"/>
          <dgm:bulletEnabled val="1"/>
        </dgm:presLayoutVars>
      </dgm:prSet>
      <dgm:spPr/>
    </dgm:pt>
    <dgm:pt modelId="{F8FABE92-C934-4B43-8CE9-F5915377EFC7}" type="pres">
      <dgm:prSet presAssocID="{06D15ECF-1155-4728-AE73-F076AAA19E67}" presName="childNode" presStyleLbl="revTx" presStyleIdx="0" presStyleCnt="0">
        <dgm:presLayoutVars>
          <dgm:bulletEnabled val="1"/>
        </dgm:presLayoutVars>
      </dgm:prSet>
      <dgm:spPr/>
    </dgm:pt>
    <dgm:pt modelId="{E5AB18E0-31E4-4DF2-A4F1-E154C0040795}" type="pres">
      <dgm:prSet presAssocID="{875B1ADA-4C6C-4DEA-88DC-B3A97A6A61BC}" presName="Name25" presStyleLbl="parChTrans1D1" presStyleIdx="1" presStyleCnt="5"/>
      <dgm:spPr/>
    </dgm:pt>
    <dgm:pt modelId="{47DB6D30-ABC6-4296-A079-0B1327CA958C}" type="pres">
      <dgm:prSet presAssocID="{5B5F0F6B-222D-42DD-B2EE-9323A6540325}" presName="node" presStyleCnt="0"/>
      <dgm:spPr/>
    </dgm:pt>
    <dgm:pt modelId="{81C53E2C-4C24-4BB6-8078-FEE7A51CF191}" type="pres">
      <dgm:prSet presAssocID="{5B5F0F6B-222D-42DD-B2EE-9323A6540325}" presName="parentNode" presStyleLbl="node1" presStyleIdx="2" presStyleCnt="6" custScaleX="133764" custScaleY="133764" custLinFactNeighborY="14514">
        <dgm:presLayoutVars>
          <dgm:chMax val="1"/>
          <dgm:bulletEnabled val="1"/>
        </dgm:presLayoutVars>
      </dgm:prSet>
      <dgm:spPr/>
    </dgm:pt>
    <dgm:pt modelId="{FECED5EB-D64A-4929-8CFF-BA5E5D0A53C0}" type="pres">
      <dgm:prSet presAssocID="{5B5F0F6B-222D-42DD-B2EE-9323A6540325}" presName="childNode" presStyleLbl="revTx" presStyleIdx="0" presStyleCnt="0">
        <dgm:presLayoutVars>
          <dgm:bulletEnabled val="1"/>
        </dgm:presLayoutVars>
      </dgm:prSet>
      <dgm:spPr/>
    </dgm:pt>
    <dgm:pt modelId="{703EF946-0509-4B51-BE5D-D4211530E4E3}" type="pres">
      <dgm:prSet presAssocID="{4F4F77B1-63F5-4A4A-8C91-09552D1865F8}" presName="Name25" presStyleLbl="parChTrans1D1" presStyleIdx="2" presStyleCnt="5"/>
      <dgm:spPr/>
    </dgm:pt>
    <dgm:pt modelId="{51C55AA6-D276-41FD-86A2-600284EC0261}" type="pres">
      <dgm:prSet presAssocID="{48621113-B089-42D1-8D98-5F7B7721B8BE}" presName="node" presStyleCnt="0"/>
      <dgm:spPr/>
    </dgm:pt>
    <dgm:pt modelId="{3D5C071B-A190-44FE-A318-D8DDD5FE2AFE}" type="pres">
      <dgm:prSet presAssocID="{48621113-B089-42D1-8D98-5F7B7721B8BE}" presName="parentNode" presStyleLbl="node1" presStyleIdx="3" presStyleCnt="6" custScaleX="178352" custScaleY="178352" custLinFactX="59736" custLinFactNeighborX="100000" custLinFactNeighborY="3773">
        <dgm:presLayoutVars>
          <dgm:chMax val="1"/>
          <dgm:bulletEnabled val="1"/>
        </dgm:presLayoutVars>
      </dgm:prSet>
      <dgm:spPr/>
    </dgm:pt>
    <dgm:pt modelId="{84620C2A-8C28-4341-AAE8-61C4B3CA7A5C}" type="pres">
      <dgm:prSet presAssocID="{48621113-B089-42D1-8D98-5F7B7721B8BE}" presName="childNode" presStyleLbl="revTx" presStyleIdx="0" presStyleCnt="0">
        <dgm:presLayoutVars>
          <dgm:bulletEnabled val="1"/>
        </dgm:presLayoutVars>
      </dgm:prSet>
      <dgm:spPr/>
    </dgm:pt>
    <dgm:pt modelId="{925E4ACA-289E-476C-AB1A-A6AAFCC5D526}" type="pres">
      <dgm:prSet presAssocID="{0C48AA9B-206D-4668-A25F-657CB0B2571C}" presName="Name25" presStyleLbl="parChTrans1D1" presStyleIdx="3" presStyleCnt="5"/>
      <dgm:spPr/>
    </dgm:pt>
    <dgm:pt modelId="{2B1AB0A7-9423-4CD8-8392-036D50AC5B87}" type="pres">
      <dgm:prSet presAssocID="{8EDCA0A3-73CA-41A0-9B96-511DECD2D5B6}" presName="node" presStyleCnt="0"/>
      <dgm:spPr/>
    </dgm:pt>
    <dgm:pt modelId="{9D1A48E4-3994-4B0D-A47D-93553BCB66C7}" type="pres">
      <dgm:prSet presAssocID="{8EDCA0A3-73CA-41A0-9B96-511DECD2D5B6}" presName="parentNode" presStyleLbl="node1" presStyleIdx="4" presStyleCnt="6" custScaleX="133764" custScaleY="133764" custLinFactNeighborY="-13147">
        <dgm:presLayoutVars>
          <dgm:chMax val="1"/>
          <dgm:bulletEnabled val="1"/>
        </dgm:presLayoutVars>
      </dgm:prSet>
      <dgm:spPr/>
    </dgm:pt>
    <dgm:pt modelId="{045233AC-40E7-41FE-BB16-ECA89657C9D5}" type="pres">
      <dgm:prSet presAssocID="{8EDCA0A3-73CA-41A0-9B96-511DECD2D5B6}" presName="childNode" presStyleLbl="revTx" presStyleIdx="0" presStyleCnt="0">
        <dgm:presLayoutVars>
          <dgm:bulletEnabled val="1"/>
        </dgm:presLayoutVars>
      </dgm:prSet>
      <dgm:spPr/>
    </dgm:pt>
    <dgm:pt modelId="{DC9575F4-9062-474D-89DC-74EC15CE0023}" type="pres">
      <dgm:prSet presAssocID="{274EF96A-02C9-459B-85C7-FF238A0C544D}" presName="Name25" presStyleLbl="parChTrans1D1" presStyleIdx="4" presStyleCnt="5"/>
      <dgm:spPr/>
    </dgm:pt>
    <dgm:pt modelId="{35A2D0AF-5C6D-4785-A946-0816D5E1503F}" type="pres">
      <dgm:prSet presAssocID="{56BEEB30-DF45-4B81-A73E-3C53DB8159FA}" presName="node" presStyleCnt="0"/>
      <dgm:spPr/>
    </dgm:pt>
    <dgm:pt modelId="{119452D0-3E4B-49B8-A2B7-FA803D5C7989}" type="pres">
      <dgm:prSet presAssocID="{56BEEB30-DF45-4B81-A73E-3C53DB8159FA}" presName="parentNode" presStyleLbl="node1" presStyleIdx="5" presStyleCnt="6" custScaleX="133764" custScaleY="133764" custLinFactNeighborX="-4744" custLinFactNeighborY="7742">
        <dgm:presLayoutVars>
          <dgm:chMax val="1"/>
          <dgm:bulletEnabled val="1"/>
        </dgm:presLayoutVars>
      </dgm:prSet>
      <dgm:spPr/>
    </dgm:pt>
    <dgm:pt modelId="{3F0C7EC2-A5FE-4EB3-8B6B-8DCE4B6B2BFB}" type="pres">
      <dgm:prSet presAssocID="{56BEEB30-DF45-4B81-A73E-3C53DB8159FA}" presName="childNode" presStyleLbl="revTx" presStyleIdx="0" presStyleCnt="0">
        <dgm:presLayoutVars>
          <dgm:bulletEnabled val="1"/>
        </dgm:presLayoutVars>
      </dgm:prSet>
      <dgm:spPr/>
    </dgm:pt>
  </dgm:ptLst>
  <dgm:cxnLst>
    <dgm:cxn modelId="{81554805-B4E7-43BE-B130-F055011BCB8F}" type="presOf" srcId="{0C48AA9B-206D-4668-A25F-657CB0B2571C}" destId="{925E4ACA-289E-476C-AB1A-A6AAFCC5D526}" srcOrd="0" destOrd="0" presId="urn:microsoft.com/office/officeart/2005/8/layout/radial2"/>
    <dgm:cxn modelId="{FED86F08-17C0-417C-A7A2-327A20BFC84F}" srcId="{F97567DE-DD74-4D4E-8928-3A7AD38D3A1C}" destId="{56BEEB30-DF45-4B81-A73E-3C53DB8159FA}" srcOrd="4" destOrd="0" parTransId="{274EF96A-02C9-459B-85C7-FF238A0C544D}" sibTransId="{DC521965-BB47-4C7D-856C-C19122FA552E}"/>
    <dgm:cxn modelId="{83BF2D09-AE15-4806-A1C3-A8309C7CA6F9}" type="presOf" srcId="{4F4F77B1-63F5-4A4A-8C91-09552D1865F8}" destId="{703EF946-0509-4B51-BE5D-D4211530E4E3}" srcOrd="0" destOrd="0" presId="urn:microsoft.com/office/officeart/2005/8/layout/radial2"/>
    <dgm:cxn modelId="{7200A334-64C7-494F-8338-F0343973404E}" type="presOf" srcId="{06D15ECF-1155-4728-AE73-F076AAA19E67}" destId="{04FFEB0A-5D6F-4C1D-BF9C-05B2D1EE66C0}" srcOrd="0" destOrd="0" presId="urn:microsoft.com/office/officeart/2005/8/layout/radial2"/>
    <dgm:cxn modelId="{FC276635-ECD0-4ECA-9658-897CDA33FDD6}" srcId="{F97567DE-DD74-4D4E-8928-3A7AD38D3A1C}" destId="{48621113-B089-42D1-8D98-5F7B7721B8BE}" srcOrd="2" destOrd="0" parTransId="{4F4F77B1-63F5-4A4A-8C91-09552D1865F8}" sibTransId="{8E84A1F2-E816-40A2-A43F-A7CB12A52F8F}"/>
    <dgm:cxn modelId="{6B6F013D-57BA-4A6E-97FE-F286FB7A0F3B}" srcId="{F97567DE-DD74-4D4E-8928-3A7AD38D3A1C}" destId="{06D15ECF-1155-4728-AE73-F076AAA19E67}" srcOrd="0" destOrd="0" parTransId="{BB23B369-E1BA-40CD-A05E-AD09651839BC}" sibTransId="{7D283483-CF58-40CD-9FB7-C5ADD709BC33}"/>
    <dgm:cxn modelId="{6A5D146D-5826-419A-8104-A061B5ACA2E1}" type="presOf" srcId="{56BEEB30-DF45-4B81-A73E-3C53DB8159FA}" destId="{119452D0-3E4B-49B8-A2B7-FA803D5C7989}" srcOrd="0" destOrd="0" presId="urn:microsoft.com/office/officeart/2005/8/layout/radial2"/>
    <dgm:cxn modelId="{5C2EA07C-6EBB-47D8-A538-1C009144CA58}" type="presOf" srcId="{875B1ADA-4C6C-4DEA-88DC-B3A97A6A61BC}" destId="{E5AB18E0-31E4-4DF2-A4F1-E154C0040795}" srcOrd="0" destOrd="0" presId="urn:microsoft.com/office/officeart/2005/8/layout/radial2"/>
    <dgm:cxn modelId="{8486ED91-DC11-4E2E-BB95-B4A05031309F}" type="presOf" srcId="{274EF96A-02C9-459B-85C7-FF238A0C544D}" destId="{DC9575F4-9062-474D-89DC-74EC15CE0023}" srcOrd="0" destOrd="0" presId="urn:microsoft.com/office/officeart/2005/8/layout/radial2"/>
    <dgm:cxn modelId="{DDE6AC99-3AFD-4831-9794-CFF1E4DB5773}" type="presOf" srcId="{5B5F0F6B-222D-42DD-B2EE-9323A6540325}" destId="{81C53E2C-4C24-4BB6-8078-FEE7A51CF191}" srcOrd="0" destOrd="0" presId="urn:microsoft.com/office/officeart/2005/8/layout/radial2"/>
    <dgm:cxn modelId="{72A448A1-8951-42D7-B435-9D0EAA90703A}" srcId="{F97567DE-DD74-4D4E-8928-3A7AD38D3A1C}" destId="{8EDCA0A3-73CA-41A0-9B96-511DECD2D5B6}" srcOrd="3" destOrd="0" parTransId="{0C48AA9B-206D-4668-A25F-657CB0B2571C}" sibTransId="{33F8EB7F-1C38-441C-A025-BDFB2BA20ADF}"/>
    <dgm:cxn modelId="{45C2F9A8-AEED-49BA-AF51-25313501D0E7}" type="presOf" srcId="{8EDCA0A3-73CA-41A0-9B96-511DECD2D5B6}" destId="{9D1A48E4-3994-4B0D-A47D-93553BCB66C7}" srcOrd="0" destOrd="0" presId="urn:microsoft.com/office/officeart/2005/8/layout/radial2"/>
    <dgm:cxn modelId="{FEFB33C2-C470-412A-BF75-1DE019DE8D75}" type="presOf" srcId="{F97567DE-DD74-4D4E-8928-3A7AD38D3A1C}" destId="{07588F71-8525-456F-BCF6-8522C557C88F}" srcOrd="0" destOrd="0" presId="urn:microsoft.com/office/officeart/2005/8/layout/radial2"/>
    <dgm:cxn modelId="{7E1A93D8-AE03-48F6-91C3-E96E05B05EEA}" srcId="{F97567DE-DD74-4D4E-8928-3A7AD38D3A1C}" destId="{5B5F0F6B-222D-42DD-B2EE-9323A6540325}" srcOrd="1" destOrd="0" parTransId="{875B1ADA-4C6C-4DEA-88DC-B3A97A6A61BC}" sibTransId="{7B45C2A0-1142-4890-B25C-A0D8505650AF}"/>
    <dgm:cxn modelId="{6FD1D9E7-EF7F-408C-978D-14440207D9FC}" type="presOf" srcId="{48621113-B089-42D1-8D98-5F7B7721B8BE}" destId="{3D5C071B-A190-44FE-A318-D8DDD5FE2AFE}" srcOrd="0" destOrd="0" presId="urn:microsoft.com/office/officeart/2005/8/layout/radial2"/>
    <dgm:cxn modelId="{E9CB1BEE-C8E6-4C78-A127-73C5B36D1A3C}" type="presOf" srcId="{BB23B369-E1BA-40CD-A05E-AD09651839BC}" destId="{DF522FE4-66DC-454B-AA8F-7A55C8C81ED9}" srcOrd="0" destOrd="0" presId="urn:microsoft.com/office/officeart/2005/8/layout/radial2"/>
    <dgm:cxn modelId="{436405F2-97E6-4104-A1BB-84569795471E}" type="presParOf" srcId="{07588F71-8525-456F-BCF6-8522C557C88F}" destId="{8FB05CF4-6888-4FEC-A916-8E5D4D285D9D}" srcOrd="0" destOrd="0" presId="urn:microsoft.com/office/officeart/2005/8/layout/radial2"/>
    <dgm:cxn modelId="{5D0A6280-5208-4C7A-ADD3-465A5D1ED66E}" type="presParOf" srcId="{8FB05CF4-6888-4FEC-A916-8E5D4D285D9D}" destId="{E020F3D9-1DD6-46CD-B1D8-E5CF8B344D6A}" srcOrd="0" destOrd="0" presId="urn:microsoft.com/office/officeart/2005/8/layout/radial2"/>
    <dgm:cxn modelId="{2C88A371-2850-4884-8C09-8A6839CE497D}" type="presParOf" srcId="{E020F3D9-1DD6-46CD-B1D8-E5CF8B344D6A}" destId="{EDA697B4-CF9B-4ED8-8E34-0E753CC3CC35}" srcOrd="0" destOrd="0" presId="urn:microsoft.com/office/officeart/2005/8/layout/radial2"/>
    <dgm:cxn modelId="{BD05C9A4-3549-4865-B2B1-065297D2F14B}" type="presParOf" srcId="{E020F3D9-1DD6-46CD-B1D8-E5CF8B344D6A}" destId="{80FDB01A-FB3B-4EF5-867F-3382462BBFBE}" srcOrd="1" destOrd="0" presId="urn:microsoft.com/office/officeart/2005/8/layout/radial2"/>
    <dgm:cxn modelId="{652E7E80-FB2D-4DDC-B58C-7B2076EC355E}" type="presParOf" srcId="{8FB05CF4-6888-4FEC-A916-8E5D4D285D9D}" destId="{DF522FE4-66DC-454B-AA8F-7A55C8C81ED9}" srcOrd="1" destOrd="0" presId="urn:microsoft.com/office/officeart/2005/8/layout/radial2"/>
    <dgm:cxn modelId="{886F06FB-36B1-4DDE-A246-FAA2996B8A3F}" type="presParOf" srcId="{8FB05CF4-6888-4FEC-A916-8E5D4D285D9D}" destId="{B76F875E-44A7-4D36-B5F1-1C41D287667B}" srcOrd="2" destOrd="0" presId="urn:microsoft.com/office/officeart/2005/8/layout/radial2"/>
    <dgm:cxn modelId="{C2E0888A-FC79-4586-BF62-4E7BE8FC7721}" type="presParOf" srcId="{B76F875E-44A7-4D36-B5F1-1C41D287667B}" destId="{04FFEB0A-5D6F-4C1D-BF9C-05B2D1EE66C0}" srcOrd="0" destOrd="0" presId="urn:microsoft.com/office/officeart/2005/8/layout/radial2"/>
    <dgm:cxn modelId="{A68B2700-FC9F-43A1-A29F-F684BB145E1C}" type="presParOf" srcId="{B76F875E-44A7-4D36-B5F1-1C41D287667B}" destId="{F8FABE92-C934-4B43-8CE9-F5915377EFC7}" srcOrd="1" destOrd="0" presId="urn:microsoft.com/office/officeart/2005/8/layout/radial2"/>
    <dgm:cxn modelId="{8126EA2A-AD9F-43F4-B096-8607A2CCC502}" type="presParOf" srcId="{8FB05CF4-6888-4FEC-A916-8E5D4D285D9D}" destId="{E5AB18E0-31E4-4DF2-A4F1-E154C0040795}" srcOrd="3" destOrd="0" presId="urn:microsoft.com/office/officeart/2005/8/layout/radial2"/>
    <dgm:cxn modelId="{74E5D1A4-C69D-4E76-ADDA-E2DFD12D4021}" type="presParOf" srcId="{8FB05CF4-6888-4FEC-A916-8E5D4D285D9D}" destId="{47DB6D30-ABC6-4296-A079-0B1327CA958C}" srcOrd="4" destOrd="0" presId="urn:microsoft.com/office/officeart/2005/8/layout/radial2"/>
    <dgm:cxn modelId="{2E72D4FE-F261-4057-8108-F8A468F6FEC4}" type="presParOf" srcId="{47DB6D30-ABC6-4296-A079-0B1327CA958C}" destId="{81C53E2C-4C24-4BB6-8078-FEE7A51CF191}" srcOrd="0" destOrd="0" presId="urn:microsoft.com/office/officeart/2005/8/layout/radial2"/>
    <dgm:cxn modelId="{24EF4377-E958-4EFD-8050-65AC8E29CA1F}" type="presParOf" srcId="{47DB6D30-ABC6-4296-A079-0B1327CA958C}" destId="{FECED5EB-D64A-4929-8CFF-BA5E5D0A53C0}" srcOrd="1" destOrd="0" presId="urn:microsoft.com/office/officeart/2005/8/layout/radial2"/>
    <dgm:cxn modelId="{0C07A4EA-9E72-4392-9840-66C4FC305053}" type="presParOf" srcId="{8FB05CF4-6888-4FEC-A916-8E5D4D285D9D}" destId="{703EF946-0509-4B51-BE5D-D4211530E4E3}" srcOrd="5" destOrd="0" presId="urn:microsoft.com/office/officeart/2005/8/layout/radial2"/>
    <dgm:cxn modelId="{6B40DF36-9873-4FD8-AC0B-8E1F9F419E01}" type="presParOf" srcId="{8FB05CF4-6888-4FEC-A916-8E5D4D285D9D}" destId="{51C55AA6-D276-41FD-86A2-600284EC0261}" srcOrd="6" destOrd="0" presId="urn:microsoft.com/office/officeart/2005/8/layout/radial2"/>
    <dgm:cxn modelId="{88CEE9AD-1B56-4979-BEC8-B308B95983F4}" type="presParOf" srcId="{51C55AA6-D276-41FD-86A2-600284EC0261}" destId="{3D5C071B-A190-44FE-A318-D8DDD5FE2AFE}" srcOrd="0" destOrd="0" presId="urn:microsoft.com/office/officeart/2005/8/layout/radial2"/>
    <dgm:cxn modelId="{FE53184B-FDBF-43BA-BC55-70596BFBD011}" type="presParOf" srcId="{51C55AA6-D276-41FD-86A2-600284EC0261}" destId="{84620C2A-8C28-4341-AAE8-61C4B3CA7A5C}" srcOrd="1" destOrd="0" presId="urn:microsoft.com/office/officeart/2005/8/layout/radial2"/>
    <dgm:cxn modelId="{A11170AE-08AD-44A1-A0B0-4A19DCA76801}" type="presParOf" srcId="{8FB05CF4-6888-4FEC-A916-8E5D4D285D9D}" destId="{925E4ACA-289E-476C-AB1A-A6AAFCC5D526}" srcOrd="7" destOrd="0" presId="urn:microsoft.com/office/officeart/2005/8/layout/radial2"/>
    <dgm:cxn modelId="{E23478AD-63BD-4148-A7D7-157D2A01AEF3}" type="presParOf" srcId="{8FB05CF4-6888-4FEC-A916-8E5D4D285D9D}" destId="{2B1AB0A7-9423-4CD8-8392-036D50AC5B87}" srcOrd="8" destOrd="0" presId="urn:microsoft.com/office/officeart/2005/8/layout/radial2"/>
    <dgm:cxn modelId="{85B61FD7-3371-406C-AD3B-5BB85B6E3F90}" type="presParOf" srcId="{2B1AB0A7-9423-4CD8-8392-036D50AC5B87}" destId="{9D1A48E4-3994-4B0D-A47D-93553BCB66C7}" srcOrd="0" destOrd="0" presId="urn:microsoft.com/office/officeart/2005/8/layout/radial2"/>
    <dgm:cxn modelId="{13F51FAC-63DD-494E-BC66-5385B4275458}" type="presParOf" srcId="{2B1AB0A7-9423-4CD8-8392-036D50AC5B87}" destId="{045233AC-40E7-41FE-BB16-ECA89657C9D5}" srcOrd="1" destOrd="0" presId="urn:microsoft.com/office/officeart/2005/8/layout/radial2"/>
    <dgm:cxn modelId="{817FAC8E-6F8F-43B9-A7B4-9CFC0F394F66}" type="presParOf" srcId="{8FB05CF4-6888-4FEC-A916-8E5D4D285D9D}" destId="{DC9575F4-9062-474D-89DC-74EC15CE0023}" srcOrd="9" destOrd="0" presId="urn:microsoft.com/office/officeart/2005/8/layout/radial2"/>
    <dgm:cxn modelId="{28978AD7-1EF3-4725-A86B-00F467E36275}" type="presParOf" srcId="{8FB05CF4-6888-4FEC-A916-8E5D4D285D9D}" destId="{35A2D0AF-5C6D-4785-A946-0816D5E1503F}" srcOrd="10" destOrd="0" presId="urn:microsoft.com/office/officeart/2005/8/layout/radial2"/>
    <dgm:cxn modelId="{58EC6971-E296-4681-BE93-A845E888080E}" type="presParOf" srcId="{35A2D0AF-5C6D-4785-A946-0816D5E1503F}" destId="{119452D0-3E4B-49B8-A2B7-FA803D5C7989}" srcOrd="0" destOrd="0" presId="urn:microsoft.com/office/officeart/2005/8/layout/radial2"/>
    <dgm:cxn modelId="{A22290BF-A394-4BBA-A70E-96558950FDFD}" type="presParOf" srcId="{35A2D0AF-5C6D-4785-A946-0816D5E1503F}" destId="{3F0C7EC2-A5FE-4EB3-8B6B-8DCE4B6B2BFB}"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8659A-0CDF-456D-B5A1-F86E9787E9F9}">
      <dsp:nvSpPr>
        <dsp:cNvPr id="0" name=""/>
        <dsp:cNvSpPr/>
      </dsp:nvSpPr>
      <dsp:spPr>
        <a:xfrm>
          <a:off x="-4060225" y="-623209"/>
          <a:ext cx="4838331" cy="4838331"/>
        </a:xfrm>
        <a:prstGeom prst="blockArc">
          <a:avLst>
            <a:gd name="adj1" fmla="val 18900000"/>
            <a:gd name="adj2" fmla="val 2700000"/>
            <a:gd name="adj3" fmla="val 446"/>
          </a:avLst>
        </a:prstGeom>
        <a:noFill/>
        <a:ln w="12700" cap="flat" cmpd="sng" algn="ctr">
          <a:solidFill>
            <a:schemeClr val="tx1">
              <a:lumMod val="50000"/>
              <a:lumOff val="50000"/>
            </a:schemeClr>
          </a:solidFill>
          <a:prstDash val="solid"/>
          <a:miter lim="800000"/>
        </a:ln>
        <a:effectLst/>
      </dsp:spPr>
      <dsp:style>
        <a:lnRef idx="2">
          <a:scrgbClr r="0" g="0" b="0"/>
        </a:lnRef>
        <a:fillRef idx="0">
          <a:scrgbClr r="0" g="0" b="0"/>
        </a:fillRef>
        <a:effectRef idx="0">
          <a:scrgbClr r="0" g="0" b="0"/>
        </a:effectRef>
        <a:fontRef idx="minor"/>
      </dsp:style>
    </dsp:sp>
    <dsp:sp modelId="{F7B8FA9D-05E9-4920-97F2-D40CCBD57BD8}">
      <dsp:nvSpPr>
        <dsp:cNvPr id="0" name=""/>
        <dsp:cNvSpPr/>
      </dsp:nvSpPr>
      <dsp:spPr>
        <a:xfrm>
          <a:off x="500395" y="359191"/>
          <a:ext cx="5057112" cy="718382"/>
        </a:xfrm>
        <a:prstGeom prst="rect">
          <a:avLst/>
        </a:prstGeom>
        <a:noFill/>
        <a:ln w="12700" cap="flat" cmpd="sng" algn="ctr">
          <a:solidFill>
            <a:schemeClr val="bg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0216" tIns="53340" rIns="53340" bIns="53340" numCol="1" spcCol="1270" anchor="ctr" anchorCtr="0">
          <a:noAutofit/>
        </a:bodyPr>
        <a:lstStyle/>
        <a:p>
          <a:pPr marL="0" lvl="0" indent="0" algn="l" defTabSz="933450">
            <a:lnSpc>
              <a:spcPct val="90000"/>
            </a:lnSpc>
            <a:spcBef>
              <a:spcPct val="0"/>
            </a:spcBef>
            <a:spcAft>
              <a:spcPct val="35000"/>
            </a:spcAft>
            <a:buNone/>
          </a:pPr>
          <a:r>
            <a:rPr lang="en-IN" sz="2100" i="0" kern="1200" dirty="0">
              <a:solidFill>
                <a:schemeClr val="tx1"/>
              </a:solidFill>
            </a:rPr>
            <a:t>DYNAMIC</a:t>
          </a:r>
          <a:r>
            <a:rPr lang="en-IN" sz="2100" i="1" kern="1200" dirty="0">
              <a:solidFill>
                <a:schemeClr val="tx1"/>
              </a:solidFill>
            </a:rPr>
            <a:t> – </a:t>
          </a:r>
          <a:r>
            <a:rPr lang="en-IN" sz="2100" i="0" kern="1200" dirty="0">
              <a:solidFill>
                <a:schemeClr val="tx1"/>
              </a:solidFill>
            </a:rPr>
            <a:t>Reach and Engage</a:t>
          </a:r>
        </a:p>
      </dsp:txBody>
      <dsp:txXfrm>
        <a:off x="500395" y="359191"/>
        <a:ext cx="5057112" cy="718382"/>
      </dsp:txXfrm>
    </dsp:sp>
    <dsp:sp modelId="{8DD0C5C2-06EB-4060-9BE7-A48575192AEC}">
      <dsp:nvSpPr>
        <dsp:cNvPr id="0" name=""/>
        <dsp:cNvSpPr/>
      </dsp:nvSpPr>
      <dsp:spPr>
        <a:xfrm>
          <a:off x="51406" y="269393"/>
          <a:ext cx="897978" cy="897978"/>
        </a:xfrm>
        <a:prstGeom prst="ellipse">
          <a:avLst/>
        </a:prstGeom>
        <a:blipFill rotWithShape="0">
          <a:blip xmlns:r="http://schemas.openxmlformats.org/officeDocument/2006/relationships" r:embed="rId1"/>
          <a:stretch>
            <a:fillRect/>
          </a:stretch>
        </a:blipFill>
        <a:ln w="1270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dsp:style>
    </dsp:sp>
    <dsp:sp modelId="{65016205-7A6C-4B07-BCD5-479F60F37688}">
      <dsp:nvSpPr>
        <dsp:cNvPr id="0" name=""/>
        <dsp:cNvSpPr/>
      </dsp:nvSpPr>
      <dsp:spPr>
        <a:xfrm>
          <a:off x="761527" y="1436765"/>
          <a:ext cx="4795980" cy="718382"/>
        </a:xfrm>
        <a:prstGeom prst="rect">
          <a:avLst/>
        </a:prstGeom>
        <a:noFill/>
        <a:ln w="12700" cap="flat" cmpd="sng" algn="ctr">
          <a:solidFill>
            <a:schemeClr val="bg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0216" tIns="53340" rIns="53340" bIns="53340" numCol="1" spcCol="1270" anchor="ctr" anchorCtr="0">
          <a:noAutofit/>
        </a:bodyPr>
        <a:lstStyle/>
        <a:p>
          <a:pPr marL="0" lvl="0" indent="0" algn="l" defTabSz="933450">
            <a:lnSpc>
              <a:spcPct val="90000"/>
            </a:lnSpc>
            <a:spcBef>
              <a:spcPct val="0"/>
            </a:spcBef>
            <a:spcAft>
              <a:spcPct val="35000"/>
            </a:spcAft>
            <a:buNone/>
          </a:pPr>
          <a:r>
            <a:rPr lang="en-IN" sz="2100" kern="1200" dirty="0">
              <a:solidFill>
                <a:schemeClr val="tx1"/>
              </a:solidFill>
            </a:rPr>
            <a:t>TRACKABLE – </a:t>
          </a:r>
          <a:r>
            <a:rPr lang="en-IN" sz="2100" i="0" kern="1200" dirty="0">
              <a:solidFill>
                <a:schemeClr val="tx1"/>
              </a:solidFill>
            </a:rPr>
            <a:t>What works and what doesn’t, improvise </a:t>
          </a:r>
        </a:p>
      </dsp:txBody>
      <dsp:txXfrm>
        <a:off x="761527" y="1436765"/>
        <a:ext cx="4795980" cy="718382"/>
      </dsp:txXfrm>
    </dsp:sp>
    <dsp:sp modelId="{6D2EACCA-4175-492F-BB55-292D08EEBFB8}">
      <dsp:nvSpPr>
        <dsp:cNvPr id="0" name=""/>
        <dsp:cNvSpPr/>
      </dsp:nvSpPr>
      <dsp:spPr>
        <a:xfrm>
          <a:off x="312538" y="1346967"/>
          <a:ext cx="897978" cy="897978"/>
        </a:xfrm>
        <a:prstGeom prst="ellipse">
          <a:avLst/>
        </a:prstGeom>
        <a:blipFill rotWithShape="0">
          <a:blip xmlns:r="http://schemas.openxmlformats.org/officeDocument/2006/relationships" r:embed="rId2"/>
          <a:stretch>
            <a:fillRect/>
          </a:stretch>
        </a:blipFill>
        <a:ln w="1270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dsp:style>
    </dsp:sp>
    <dsp:sp modelId="{FA047900-BCB0-425D-9601-914E32C27087}">
      <dsp:nvSpPr>
        <dsp:cNvPr id="0" name=""/>
        <dsp:cNvSpPr/>
      </dsp:nvSpPr>
      <dsp:spPr>
        <a:xfrm>
          <a:off x="500395" y="2514339"/>
          <a:ext cx="5057112" cy="718382"/>
        </a:xfrm>
        <a:prstGeom prst="rect">
          <a:avLst/>
        </a:prstGeom>
        <a:noFill/>
        <a:ln w="12700" cap="flat" cmpd="sng" algn="ctr">
          <a:solidFill>
            <a:schemeClr val="bg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0216" tIns="53340" rIns="53340" bIns="53340" numCol="1" spcCol="1270" anchor="ctr" anchorCtr="0">
          <a:noAutofit/>
        </a:bodyPr>
        <a:lstStyle/>
        <a:p>
          <a:pPr marL="0" lvl="0" indent="0" algn="l" defTabSz="933450">
            <a:lnSpc>
              <a:spcPct val="90000"/>
            </a:lnSpc>
            <a:spcBef>
              <a:spcPct val="0"/>
            </a:spcBef>
            <a:spcAft>
              <a:spcPct val="35000"/>
            </a:spcAft>
            <a:buNone/>
          </a:pPr>
          <a:r>
            <a:rPr lang="en-IN" sz="2100" kern="1200" dirty="0">
              <a:solidFill>
                <a:schemeClr val="tx1"/>
              </a:solidFill>
            </a:rPr>
            <a:t>AFFORDABLE – Higher ROI compared to traditional marketing     </a:t>
          </a:r>
        </a:p>
      </dsp:txBody>
      <dsp:txXfrm>
        <a:off x="500395" y="2514339"/>
        <a:ext cx="5057112" cy="718382"/>
      </dsp:txXfrm>
    </dsp:sp>
    <dsp:sp modelId="{F30033F8-498F-4779-B798-CB50412ED409}">
      <dsp:nvSpPr>
        <dsp:cNvPr id="0" name=""/>
        <dsp:cNvSpPr/>
      </dsp:nvSpPr>
      <dsp:spPr>
        <a:xfrm>
          <a:off x="51406" y="2424541"/>
          <a:ext cx="897978" cy="897978"/>
        </a:xfrm>
        <a:prstGeom prst="ellipse">
          <a:avLst/>
        </a:prstGeom>
        <a:blipFill rotWithShape="0">
          <a:blip xmlns:r="http://schemas.openxmlformats.org/officeDocument/2006/relationships" r:embed="rId3"/>
          <a:stretch>
            <a:fillRect/>
          </a:stretch>
        </a:blipFill>
        <a:ln w="1270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9575F4-9062-474D-89DC-74EC15CE0023}">
      <dsp:nvSpPr>
        <dsp:cNvPr id="0" name=""/>
        <dsp:cNvSpPr/>
      </dsp:nvSpPr>
      <dsp:spPr>
        <a:xfrm rot="3459883">
          <a:off x="2899433" y="3389452"/>
          <a:ext cx="1238713" cy="26938"/>
        </a:xfrm>
        <a:custGeom>
          <a:avLst/>
          <a:gdLst/>
          <a:ahLst/>
          <a:cxnLst/>
          <a:rect l="0" t="0" r="0" b="0"/>
          <a:pathLst>
            <a:path>
              <a:moveTo>
                <a:pt x="0" y="13469"/>
              </a:moveTo>
              <a:lnTo>
                <a:pt x="1238713" y="13469"/>
              </a:lnTo>
            </a:path>
          </a:pathLst>
        </a:custGeom>
        <a:noFill/>
        <a:ln w="6350" cap="flat" cmpd="sng" algn="ctr">
          <a:solidFill>
            <a:schemeClr val="accent3">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25E4ACA-289E-476C-AB1A-A6AAFCC5D526}">
      <dsp:nvSpPr>
        <dsp:cNvPr id="0" name=""/>
        <dsp:cNvSpPr/>
      </dsp:nvSpPr>
      <dsp:spPr>
        <a:xfrm rot="1615008">
          <a:off x="3306020" y="2869127"/>
          <a:ext cx="1053967" cy="26938"/>
        </a:xfrm>
        <a:custGeom>
          <a:avLst/>
          <a:gdLst/>
          <a:ahLst/>
          <a:cxnLst/>
          <a:rect l="0" t="0" r="0" b="0"/>
          <a:pathLst>
            <a:path>
              <a:moveTo>
                <a:pt x="0" y="13469"/>
              </a:moveTo>
              <a:lnTo>
                <a:pt x="1053967" y="13469"/>
              </a:lnTo>
            </a:path>
          </a:pathLst>
        </a:custGeom>
        <a:noFill/>
        <a:ln w="6350" cap="flat" cmpd="sng" algn="ctr">
          <a:solidFill>
            <a:schemeClr val="accent3">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03EF946-0509-4B51-BE5D-D4211530E4E3}">
      <dsp:nvSpPr>
        <dsp:cNvPr id="0" name=""/>
        <dsp:cNvSpPr/>
      </dsp:nvSpPr>
      <dsp:spPr>
        <a:xfrm rot="31421">
          <a:off x="3363065" y="2401943"/>
          <a:ext cx="2176284" cy="26938"/>
        </a:xfrm>
        <a:custGeom>
          <a:avLst/>
          <a:gdLst/>
          <a:ahLst/>
          <a:cxnLst/>
          <a:rect l="0" t="0" r="0" b="0"/>
          <a:pathLst>
            <a:path>
              <a:moveTo>
                <a:pt x="0" y="13469"/>
              </a:moveTo>
              <a:lnTo>
                <a:pt x="2176284" y="13469"/>
              </a:lnTo>
            </a:path>
          </a:pathLst>
        </a:custGeom>
        <a:noFill/>
        <a:ln w="6350" cap="flat" cmpd="sng" algn="ctr">
          <a:solidFill>
            <a:schemeClr val="accent3">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5AB18E0-31E4-4DF2-A4F1-E154C0040795}">
      <dsp:nvSpPr>
        <dsp:cNvPr id="0" name=""/>
        <dsp:cNvSpPr/>
      </dsp:nvSpPr>
      <dsp:spPr>
        <a:xfrm rot="20001098">
          <a:off x="3307333" y="1911986"/>
          <a:ext cx="1050182" cy="26938"/>
        </a:xfrm>
        <a:custGeom>
          <a:avLst/>
          <a:gdLst/>
          <a:ahLst/>
          <a:cxnLst/>
          <a:rect l="0" t="0" r="0" b="0"/>
          <a:pathLst>
            <a:path>
              <a:moveTo>
                <a:pt x="0" y="13469"/>
              </a:moveTo>
              <a:lnTo>
                <a:pt x="1050182" y="13469"/>
              </a:lnTo>
            </a:path>
          </a:pathLst>
        </a:custGeom>
        <a:noFill/>
        <a:ln w="6350" cap="flat" cmpd="sng" algn="ctr">
          <a:solidFill>
            <a:schemeClr val="accent3">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F522FE4-66DC-454B-AA8F-7A55C8C81ED9}">
      <dsp:nvSpPr>
        <dsp:cNvPr id="0" name=""/>
        <dsp:cNvSpPr/>
      </dsp:nvSpPr>
      <dsp:spPr>
        <a:xfrm rot="18140127">
          <a:off x="2899436" y="1385795"/>
          <a:ext cx="1238716" cy="26938"/>
        </a:xfrm>
        <a:custGeom>
          <a:avLst/>
          <a:gdLst/>
          <a:ahLst/>
          <a:cxnLst/>
          <a:rect l="0" t="0" r="0" b="0"/>
          <a:pathLst>
            <a:path>
              <a:moveTo>
                <a:pt x="0" y="13469"/>
              </a:moveTo>
              <a:lnTo>
                <a:pt x="1238716" y="13469"/>
              </a:lnTo>
            </a:path>
          </a:pathLst>
        </a:custGeom>
        <a:noFill/>
        <a:ln w="6350" cap="flat" cmpd="sng" algn="ctr">
          <a:solidFill>
            <a:schemeClr val="accent3">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0FDB01A-FB3B-4EF5-867F-3382462BBFBE}">
      <dsp:nvSpPr>
        <dsp:cNvPr id="0" name=""/>
        <dsp:cNvSpPr/>
      </dsp:nvSpPr>
      <dsp:spPr>
        <a:xfrm>
          <a:off x="1970199" y="1486695"/>
          <a:ext cx="1828796" cy="1828796"/>
        </a:xfrm>
        <a:prstGeom prst="ellipse">
          <a:avLst/>
        </a:prstGeom>
        <a:solidFill>
          <a:srgbClr val="FF9903"/>
        </a:solidFill>
        <a:ln>
          <a:noFill/>
        </a:ln>
        <a:effectLst/>
      </dsp:spPr>
      <dsp:style>
        <a:lnRef idx="0">
          <a:scrgbClr r="0" g="0" b="0"/>
        </a:lnRef>
        <a:fillRef idx="3">
          <a:scrgbClr r="0" g="0" b="0"/>
        </a:fillRef>
        <a:effectRef idx="2">
          <a:scrgbClr r="0" g="0" b="0"/>
        </a:effectRef>
        <a:fontRef idx="minor">
          <a:schemeClr val="lt1"/>
        </a:fontRef>
      </dsp:style>
    </dsp:sp>
    <dsp:sp modelId="{04FFEB0A-5D6F-4C1D-BF9C-05B2D1EE66C0}">
      <dsp:nvSpPr>
        <dsp:cNvPr id="0" name=""/>
        <dsp:cNvSpPr/>
      </dsp:nvSpPr>
      <dsp:spPr>
        <a:xfrm>
          <a:off x="3594888" y="-136251"/>
          <a:ext cx="1097277" cy="1097277"/>
        </a:xfrm>
        <a:prstGeom prst="ellipse">
          <a:avLst/>
        </a:prstGeom>
        <a:solidFill>
          <a:schemeClr val="bg1">
            <a:lumMod val="8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Distance </a:t>
          </a:r>
        </a:p>
      </dsp:txBody>
      <dsp:txXfrm>
        <a:off x="3755580" y="24441"/>
        <a:ext cx="775893" cy="775893"/>
      </dsp:txXfrm>
    </dsp:sp>
    <dsp:sp modelId="{81C53E2C-4C24-4BB6-8078-FEE7A51CF191}">
      <dsp:nvSpPr>
        <dsp:cNvPr id="0" name=""/>
        <dsp:cNvSpPr/>
      </dsp:nvSpPr>
      <dsp:spPr>
        <a:xfrm>
          <a:off x="4243459" y="895234"/>
          <a:ext cx="1097277" cy="1097277"/>
        </a:xfrm>
        <a:prstGeom prst="ellipse">
          <a:avLst/>
        </a:prstGeom>
        <a:solidFill>
          <a:schemeClr val="bg1">
            <a:lumMod val="8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Income </a:t>
          </a:r>
        </a:p>
      </dsp:txBody>
      <dsp:txXfrm>
        <a:off x="4404151" y="1055926"/>
        <a:ext cx="775893" cy="775893"/>
      </dsp:txXfrm>
    </dsp:sp>
    <dsp:sp modelId="{3D5C071B-A190-44FE-A318-D8DDD5FE2AFE}">
      <dsp:nvSpPr>
        <dsp:cNvPr id="0" name=""/>
        <dsp:cNvSpPr/>
      </dsp:nvSpPr>
      <dsp:spPr>
        <a:xfrm>
          <a:off x="5539273" y="1700525"/>
          <a:ext cx="1463037" cy="1463037"/>
        </a:xfrm>
        <a:prstGeom prst="ellipse">
          <a:avLst/>
        </a:prstGeom>
        <a:solidFill>
          <a:schemeClr val="bg1">
            <a:lumMod val="85000"/>
          </a:schemeClr>
        </a:solidFill>
        <a:ln w="28575">
          <a:solidFill>
            <a:srgbClr val="FF9903"/>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Facebook Visit</a:t>
          </a:r>
        </a:p>
      </dsp:txBody>
      <dsp:txXfrm>
        <a:off x="5753530" y="1914782"/>
        <a:ext cx="1034523" cy="1034523"/>
      </dsp:txXfrm>
    </dsp:sp>
    <dsp:sp modelId="{9D1A48E4-3994-4B0D-A47D-93553BCB66C7}">
      <dsp:nvSpPr>
        <dsp:cNvPr id="0" name=""/>
        <dsp:cNvSpPr/>
      </dsp:nvSpPr>
      <dsp:spPr>
        <a:xfrm>
          <a:off x="4243459" y="2820888"/>
          <a:ext cx="1097277" cy="1097277"/>
        </a:xfrm>
        <a:prstGeom prst="ellipse">
          <a:avLst/>
        </a:prstGeom>
        <a:solidFill>
          <a:schemeClr val="bg1">
            <a:lumMod val="8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Gender</a:t>
          </a:r>
        </a:p>
      </dsp:txBody>
      <dsp:txXfrm>
        <a:off x="4404151" y="2981580"/>
        <a:ext cx="775893" cy="775893"/>
      </dsp:txXfrm>
    </dsp:sp>
    <dsp:sp modelId="{119452D0-3E4B-49B8-A2B7-FA803D5C7989}">
      <dsp:nvSpPr>
        <dsp:cNvPr id="0" name=""/>
        <dsp:cNvSpPr/>
      </dsp:nvSpPr>
      <dsp:spPr>
        <a:xfrm>
          <a:off x="3594880" y="3841160"/>
          <a:ext cx="1097277" cy="1097277"/>
        </a:xfrm>
        <a:prstGeom prst="ellipse">
          <a:avLst/>
        </a:prstGeom>
        <a:solidFill>
          <a:schemeClr val="bg1">
            <a:lumMod val="8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 Age</a:t>
          </a:r>
        </a:p>
      </dsp:txBody>
      <dsp:txXfrm>
        <a:off x="3755572" y="4001852"/>
        <a:ext cx="775893" cy="775893"/>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5F352D0-5963-473D-A963-471DEC3725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E4CD5D-6295-4803-91F9-356E66DFB85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1B601D-E091-4F50-A6BF-EF4D03973009}" type="datetimeFigureOut">
              <a:rPr lang="en-US" smtClean="0"/>
              <a:t>4/19/19</a:t>
            </a:fld>
            <a:endParaRPr lang="en-US"/>
          </a:p>
        </p:txBody>
      </p:sp>
      <p:sp>
        <p:nvSpPr>
          <p:cNvPr id="4" name="Footer Placeholder 3">
            <a:extLst>
              <a:ext uri="{FF2B5EF4-FFF2-40B4-BE49-F238E27FC236}">
                <a16:creationId xmlns:a16="http://schemas.microsoft.com/office/drawing/2014/main" id="{F46711B8-0135-4423-8E43-F7008408FDB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9BEAD79-80D7-41B6-81C5-98811B26E6F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9373BB-CCA9-4AE9-8DC5-94292F032D69}" type="slidenum">
              <a:rPr lang="en-US" smtClean="0"/>
              <a:t>‹#›</a:t>
            </a:fld>
            <a:endParaRPr lang="en-US"/>
          </a:p>
        </p:txBody>
      </p:sp>
    </p:spTree>
    <p:extLst>
      <p:ext uri="{BB962C8B-B14F-4D97-AF65-F5344CB8AC3E}">
        <p14:creationId xmlns:p14="http://schemas.microsoft.com/office/powerpoint/2010/main" val="2527231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16F8BD-ED04-46CA-8D05-22929070E3C1}" type="datetimeFigureOut">
              <a:rPr lang="en-US" smtClean="0"/>
              <a:t>4/19/19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FDE7F8-82C8-4C0C-9076-36E2D0499CFA}" type="slidenum">
              <a:rPr lang="en-US" smtClean="0"/>
              <a:t>‹#›</a:t>
            </a:fld>
            <a:endParaRPr lang="en-US"/>
          </a:p>
        </p:txBody>
      </p:sp>
    </p:spTree>
    <p:extLst>
      <p:ext uri="{BB962C8B-B14F-4D97-AF65-F5344CB8AC3E}">
        <p14:creationId xmlns:p14="http://schemas.microsoft.com/office/powerpoint/2010/main" val="2648055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FDE7F8-82C8-4C0C-9076-36E2D0499CFA}" type="slidenum">
              <a:rPr lang="en-US" smtClean="0"/>
              <a:t>1</a:t>
            </a:fld>
            <a:endParaRPr lang="en-US"/>
          </a:p>
        </p:txBody>
      </p:sp>
    </p:spTree>
    <p:extLst>
      <p:ext uri="{BB962C8B-B14F-4D97-AF65-F5344CB8AC3E}">
        <p14:creationId xmlns:p14="http://schemas.microsoft.com/office/powerpoint/2010/main" val="389153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Emphasize on the limitations of our data analysis, which could have led to more accuracy in our interpretation.</a:t>
            </a:r>
          </a:p>
          <a:p>
            <a:pPr marL="171450" indent="-171450">
              <a:buFont typeface="Arial" panose="020B0604020202020204" pitchFamily="34" charset="0"/>
              <a:buChar char="•"/>
            </a:pPr>
            <a:r>
              <a:rPr lang="en-US" dirty="0"/>
              <a:t>We have the data which is limited only to Northern California. It might not represent the true population of Amazon’s online customer base. And customer purchase behavior may vary with geography.</a:t>
            </a:r>
          </a:p>
          <a:p>
            <a:pPr marL="171450" indent="-171450">
              <a:buFont typeface="Arial" panose="020B0604020202020204" pitchFamily="34" charset="0"/>
              <a:buChar char="•"/>
            </a:pPr>
            <a:r>
              <a:rPr lang="en-US" dirty="0"/>
              <a:t>Secondly, we have the purchase quantity but we do not have the transaction amount for every customer. Transaction amount per customer could have accurately predicted the impact on Amazons revenue.</a:t>
            </a:r>
          </a:p>
          <a:p>
            <a:pPr marL="171450" indent="-171450">
              <a:buFont typeface="Arial" panose="020B0604020202020204" pitchFamily="34" charset="0"/>
              <a:buChar char="•"/>
            </a:pPr>
            <a:r>
              <a:rPr lang="en-US" dirty="0"/>
              <a:t>Also, Many of the customers would have been exposed to the Ads multiple times but din click it directly on fb and later took decision to  purchase on Amazon website. Thus, there can be instances where Ad exposure is creating product awareness or top of the mind recall leading to purchase on Amazon website.</a:t>
            </a:r>
          </a:p>
          <a:p>
            <a:endParaRPr lang="en-US" dirty="0"/>
          </a:p>
          <a:p>
            <a:br>
              <a:rPr lang="en-US" dirty="0"/>
            </a:br>
            <a:endParaRPr lang="en-US" dirty="0"/>
          </a:p>
        </p:txBody>
      </p:sp>
      <p:sp>
        <p:nvSpPr>
          <p:cNvPr id="4" name="Slide Number Placeholder 3"/>
          <p:cNvSpPr>
            <a:spLocks noGrp="1"/>
          </p:cNvSpPr>
          <p:nvPr>
            <p:ph type="sldNum" sz="quarter" idx="5"/>
          </p:nvPr>
        </p:nvSpPr>
        <p:spPr/>
        <p:txBody>
          <a:bodyPr/>
          <a:lstStyle/>
          <a:p>
            <a:fld id="{C6FDE7F8-82C8-4C0C-9076-36E2D0499CFA}" type="slidenum">
              <a:rPr lang="en-US" smtClean="0"/>
              <a:t>10</a:t>
            </a:fld>
            <a:endParaRPr lang="en-US"/>
          </a:p>
        </p:txBody>
      </p:sp>
    </p:spTree>
    <p:extLst>
      <p:ext uri="{BB962C8B-B14F-4D97-AF65-F5344CB8AC3E}">
        <p14:creationId xmlns:p14="http://schemas.microsoft.com/office/powerpoint/2010/main" val="2102632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p>
        </p:txBody>
      </p:sp>
      <p:sp>
        <p:nvSpPr>
          <p:cNvPr id="4" name="Slide Number Placeholder 3"/>
          <p:cNvSpPr>
            <a:spLocks noGrp="1"/>
          </p:cNvSpPr>
          <p:nvPr>
            <p:ph type="sldNum" sz="quarter" idx="5"/>
          </p:nvPr>
        </p:nvSpPr>
        <p:spPr/>
        <p:txBody>
          <a:bodyPr/>
          <a:lstStyle/>
          <a:p>
            <a:fld id="{C6FDE7F8-82C8-4C0C-9076-36E2D0499CFA}" type="slidenum">
              <a:rPr lang="en-US" smtClean="0"/>
              <a:t>13</a:t>
            </a:fld>
            <a:endParaRPr lang="en-US"/>
          </a:p>
        </p:txBody>
      </p:sp>
    </p:spTree>
    <p:extLst>
      <p:ext uri="{BB962C8B-B14F-4D97-AF65-F5344CB8AC3E}">
        <p14:creationId xmlns:p14="http://schemas.microsoft.com/office/powerpoint/2010/main" val="796625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FDE7F8-82C8-4C0C-9076-36E2D0499CFA}" type="slidenum">
              <a:rPr lang="en-US" smtClean="0"/>
              <a:t>14</a:t>
            </a:fld>
            <a:endParaRPr lang="en-US"/>
          </a:p>
        </p:txBody>
      </p:sp>
    </p:spTree>
    <p:extLst>
      <p:ext uri="{BB962C8B-B14F-4D97-AF65-F5344CB8AC3E}">
        <p14:creationId xmlns:p14="http://schemas.microsoft.com/office/powerpoint/2010/main" val="1332118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FDE7F8-82C8-4C0C-9076-36E2D0499CFA}" type="slidenum">
              <a:rPr lang="en-US" smtClean="0"/>
              <a:t>16</a:t>
            </a:fld>
            <a:endParaRPr lang="en-US"/>
          </a:p>
        </p:txBody>
      </p:sp>
    </p:spTree>
    <p:extLst>
      <p:ext uri="{BB962C8B-B14F-4D97-AF65-F5344CB8AC3E}">
        <p14:creationId xmlns:p14="http://schemas.microsoft.com/office/powerpoint/2010/main" val="501444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p>
        </p:txBody>
      </p:sp>
      <p:sp>
        <p:nvSpPr>
          <p:cNvPr id="4" name="Slide Number Placeholder 3"/>
          <p:cNvSpPr>
            <a:spLocks noGrp="1"/>
          </p:cNvSpPr>
          <p:nvPr>
            <p:ph type="sldNum" sz="quarter" idx="5"/>
          </p:nvPr>
        </p:nvSpPr>
        <p:spPr/>
        <p:txBody>
          <a:bodyPr/>
          <a:lstStyle/>
          <a:p>
            <a:fld id="{C6FDE7F8-82C8-4C0C-9076-36E2D0499CFA}" type="slidenum">
              <a:rPr lang="en-US" smtClean="0"/>
              <a:t>21</a:t>
            </a:fld>
            <a:endParaRPr lang="en-US"/>
          </a:p>
        </p:txBody>
      </p:sp>
    </p:spTree>
    <p:extLst>
      <p:ext uri="{BB962C8B-B14F-4D97-AF65-F5344CB8AC3E}">
        <p14:creationId xmlns:p14="http://schemas.microsoft.com/office/powerpoint/2010/main" val="1113798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p>
        </p:txBody>
      </p:sp>
      <p:sp>
        <p:nvSpPr>
          <p:cNvPr id="4" name="Slide Number Placeholder 3"/>
          <p:cNvSpPr>
            <a:spLocks noGrp="1"/>
          </p:cNvSpPr>
          <p:nvPr>
            <p:ph type="sldNum" sz="quarter" idx="5"/>
          </p:nvPr>
        </p:nvSpPr>
        <p:spPr/>
        <p:txBody>
          <a:bodyPr/>
          <a:lstStyle/>
          <a:p>
            <a:fld id="{C6FDE7F8-82C8-4C0C-9076-36E2D0499CFA}" type="slidenum">
              <a:rPr lang="en-US" smtClean="0"/>
              <a:t>23</a:t>
            </a:fld>
            <a:endParaRPr lang="en-US"/>
          </a:p>
        </p:txBody>
      </p:sp>
    </p:spTree>
    <p:extLst>
      <p:ext uri="{BB962C8B-B14F-4D97-AF65-F5344CB8AC3E}">
        <p14:creationId xmlns:p14="http://schemas.microsoft.com/office/powerpoint/2010/main" val="3801077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FDE7F8-82C8-4C0C-9076-36E2D0499CFA}" type="slidenum">
              <a:rPr lang="en-US" smtClean="0"/>
              <a:t>27</a:t>
            </a:fld>
            <a:endParaRPr lang="en-US"/>
          </a:p>
        </p:txBody>
      </p:sp>
    </p:spTree>
    <p:extLst>
      <p:ext uri="{BB962C8B-B14F-4D97-AF65-F5344CB8AC3E}">
        <p14:creationId xmlns:p14="http://schemas.microsoft.com/office/powerpoint/2010/main" val="3709420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FDE7F8-82C8-4C0C-9076-36E2D0499CFA}" type="slidenum">
              <a:rPr lang="en-US" smtClean="0"/>
              <a:t>2</a:t>
            </a:fld>
            <a:endParaRPr lang="en-US"/>
          </a:p>
        </p:txBody>
      </p:sp>
    </p:spTree>
    <p:extLst>
      <p:ext uri="{BB962C8B-B14F-4D97-AF65-F5344CB8AC3E}">
        <p14:creationId xmlns:p14="http://schemas.microsoft.com/office/powerpoint/2010/main" val="781782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Amazon’s annual advertisement spending for Facebook is $100M.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Facebook representatives claim that Amazon should make an additional $400M per year through Facebook adds, and therefore, the annual advertisement cost of $100M (i.e. 25% of the benefits) for Amazon must be quite reasonable.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Of all Amazon customers, roughly, 15M are Facebook users and around 5M of them are visiting Amazon.com by clicking the Amazon add displayed on Facebook.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average annual spending of an Amazon customer who directly visits Amazon.com without the Facebook interaction is $500.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8E14782-9B2A-4AA2-A5CA-06522C97BF77}" type="slidenum">
              <a:rPr lang="en-US" smtClean="0"/>
              <a:t>3</a:t>
            </a:fld>
            <a:endParaRPr lang="en-US"/>
          </a:p>
        </p:txBody>
      </p:sp>
    </p:spTree>
    <p:extLst>
      <p:ext uri="{BB962C8B-B14F-4D97-AF65-F5344CB8AC3E}">
        <p14:creationId xmlns:p14="http://schemas.microsoft.com/office/powerpoint/2010/main" val="3465439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E14782-9B2A-4AA2-A5CA-06522C97BF77}" type="slidenum">
              <a:rPr lang="en-US" smtClean="0"/>
              <a:t>4</a:t>
            </a:fld>
            <a:endParaRPr lang="en-US"/>
          </a:p>
        </p:txBody>
      </p:sp>
    </p:spTree>
    <p:extLst>
      <p:ext uri="{BB962C8B-B14F-4D97-AF65-F5344CB8AC3E}">
        <p14:creationId xmlns:p14="http://schemas.microsoft.com/office/powerpoint/2010/main" val="3178899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FDE7F8-82C8-4C0C-9076-36E2D0499CFA}" type="slidenum">
              <a:rPr lang="en-US" smtClean="0"/>
              <a:t>5</a:t>
            </a:fld>
            <a:endParaRPr lang="en-US"/>
          </a:p>
        </p:txBody>
      </p:sp>
    </p:spTree>
    <p:extLst>
      <p:ext uri="{BB962C8B-B14F-4D97-AF65-F5344CB8AC3E}">
        <p14:creationId xmlns:p14="http://schemas.microsoft.com/office/powerpoint/2010/main" val="3943163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description of data about the two groups that Bharti introduced. First, group 0, describes the customers who made the purchases directly on Amazon and group 1 describes the customers who came through the </a:t>
            </a:r>
            <a:r>
              <a:rPr lang="en-US" dirty="0" err="1"/>
              <a:t>facebook</a:t>
            </a:r>
            <a:r>
              <a:rPr lang="en-US" dirty="0"/>
              <a:t> advertisement. All these customers are present on Facebook.</a:t>
            </a:r>
          </a:p>
          <a:p>
            <a:r>
              <a:rPr lang="en-US" dirty="0"/>
              <a:t>We can see the trend that customers tend to purchase more quantities after clicking the Facebook advertisement. </a:t>
            </a:r>
          </a:p>
          <a:p>
            <a:r>
              <a:rPr lang="en-US" dirty="0"/>
              <a:t>The graph also confirms the same.</a:t>
            </a:r>
          </a:p>
        </p:txBody>
      </p:sp>
      <p:sp>
        <p:nvSpPr>
          <p:cNvPr id="4" name="Slide Number Placeholder 3"/>
          <p:cNvSpPr>
            <a:spLocks noGrp="1"/>
          </p:cNvSpPr>
          <p:nvPr>
            <p:ph type="sldNum" sz="quarter" idx="5"/>
          </p:nvPr>
        </p:nvSpPr>
        <p:spPr/>
        <p:txBody>
          <a:bodyPr/>
          <a:lstStyle/>
          <a:p>
            <a:fld id="{C6FDE7F8-82C8-4C0C-9076-36E2D0499CFA}" type="slidenum">
              <a:rPr lang="en-US" smtClean="0"/>
              <a:t>6</a:t>
            </a:fld>
            <a:endParaRPr lang="en-US"/>
          </a:p>
        </p:txBody>
      </p:sp>
    </p:spTree>
    <p:extLst>
      <p:ext uri="{BB962C8B-B14F-4D97-AF65-F5344CB8AC3E}">
        <p14:creationId xmlns:p14="http://schemas.microsoft.com/office/powerpoint/2010/main" val="1858762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chose Negative Binomial model to analyze our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Purchase quantity is </a:t>
            </a:r>
            <a:r>
              <a:rPr lang="en-US" sz="1400" b="1" i="1" dirty="0">
                <a:solidFill>
                  <a:srgbClr val="FF0000"/>
                </a:solidFill>
              </a:rPr>
              <a:t>8.16%</a:t>
            </a:r>
            <a:r>
              <a:rPr lang="en-US" sz="1400" i="1" dirty="0"/>
              <a:t> </a:t>
            </a:r>
            <a:r>
              <a:rPr lang="en-US" sz="1200" dirty="0"/>
              <a:t>more when the purchase is made though Facebook vs when it is made directly from Amazon.</a:t>
            </a:r>
          </a:p>
          <a:p>
            <a:r>
              <a:rPr lang="en-US" dirty="0"/>
              <a:t>Now Swati will talk about the impact on the revenue.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6FDE7F8-82C8-4C0C-9076-36E2D0499CFA}" type="slidenum">
              <a:rPr lang="en-US" smtClean="0"/>
              <a:t>7</a:t>
            </a:fld>
            <a:endParaRPr lang="en-US"/>
          </a:p>
        </p:txBody>
      </p:sp>
    </p:spTree>
    <p:extLst>
      <p:ext uri="{BB962C8B-B14F-4D97-AF65-F5344CB8AC3E}">
        <p14:creationId xmlns:p14="http://schemas.microsoft.com/office/powerpoint/2010/main" val="3477752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FDE7F8-82C8-4C0C-9076-36E2D0499CFA}" type="slidenum">
              <a:rPr lang="en-US" smtClean="0"/>
              <a:t>8</a:t>
            </a:fld>
            <a:endParaRPr lang="en-US"/>
          </a:p>
        </p:txBody>
      </p:sp>
    </p:spTree>
    <p:extLst>
      <p:ext uri="{BB962C8B-B14F-4D97-AF65-F5344CB8AC3E}">
        <p14:creationId xmlns:p14="http://schemas.microsoft.com/office/powerpoint/2010/main" val="571937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FDE7F8-82C8-4C0C-9076-36E2D0499CFA}" type="slidenum">
              <a:rPr lang="en-US" smtClean="0"/>
              <a:t>9</a:t>
            </a:fld>
            <a:endParaRPr lang="en-US"/>
          </a:p>
        </p:txBody>
      </p:sp>
    </p:spTree>
    <p:extLst>
      <p:ext uri="{BB962C8B-B14F-4D97-AF65-F5344CB8AC3E}">
        <p14:creationId xmlns:p14="http://schemas.microsoft.com/office/powerpoint/2010/main" val="3282737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7E22-69E4-4870-9D7D-4B41B4D5F5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3E3D67-A9F2-4E62-9217-EC1EB5F3AF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74C56E-2FF9-4F17-84DB-23E01A48B5F7}"/>
              </a:ext>
            </a:extLst>
          </p:cNvPr>
          <p:cNvSpPr>
            <a:spLocks noGrp="1"/>
          </p:cNvSpPr>
          <p:nvPr>
            <p:ph type="dt" sz="half" idx="10"/>
          </p:nvPr>
        </p:nvSpPr>
        <p:spPr/>
        <p:txBody>
          <a:bodyPr/>
          <a:lstStyle/>
          <a:p>
            <a:fld id="{7DDC8E98-F4CF-4EC1-A4C8-E8C336ED5AC5}" type="datetimeFigureOut">
              <a:rPr lang="en-US" smtClean="0"/>
              <a:t>4/19/19</a:t>
            </a:fld>
            <a:endParaRPr lang="en-US"/>
          </a:p>
        </p:txBody>
      </p:sp>
      <p:sp>
        <p:nvSpPr>
          <p:cNvPr id="5" name="Footer Placeholder 4">
            <a:extLst>
              <a:ext uri="{FF2B5EF4-FFF2-40B4-BE49-F238E27FC236}">
                <a16:creationId xmlns:a16="http://schemas.microsoft.com/office/drawing/2014/main" id="{A6F2BCFB-7F68-402E-A56B-7498B05FC7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677CA-33F4-4CC9-ACA5-5B1E4C1DEE1C}"/>
              </a:ext>
            </a:extLst>
          </p:cNvPr>
          <p:cNvSpPr>
            <a:spLocks noGrp="1"/>
          </p:cNvSpPr>
          <p:nvPr>
            <p:ph type="sldNum" sz="quarter" idx="12"/>
          </p:nvPr>
        </p:nvSpPr>
        <p:spPr/>
        <p:txBody>
          <a:bodyPr/>
          <a:lstStyle/>
          <a:p>
            <a:fld id="{5C2746DA-F98E-4413-9D4B-F7E2B439D60A}" type="slidenum">
              <a:rPr lang="en-US" smtClean="0"/>
              <a:t>‹#›</a:t>
            </a:fld>
            <a:endParaRPr lang="en-US"/>
          </a:p>
        </p:txBody>
      </p:sp>
    </p:spTree>
    <p:extLst>
      <p:ext uri="{BB962C8B-B14F-4D97-AF65-F5344CB8AC3E}">
        <p14:creationId xmlns:p14="http://schemas.microsoft.com/office/powerpoint/2010/main" val="713934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9BCB-8D12-4858-A9FE-279BE73C6A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FBC97A-9682-4C6C-B7F6-5FF4CB21D5C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BFEA73-2298-4E3E-B49A-9AB1DC3D9E91}"/>
              </a:ext>
            </a:extLst>
          </p:cNvPr>
          <p:cNvSpPr>
            <a:spLocks noGrp="1"/>
          </p:cNvSpPr>
          <p:nvPr>
            <p:ph type="dt" sz="half" idx="10"/>
          </p:nvPr>
        </p:nvSpPr>
        <p:spPr/>
        <p:txBody>
          <a:bodyPr/>
          <a:lstStyle/>
          <a:p>
            <a:fld id="{7DDC8E98-F4CF-4EC1-A4C8-E8C336ED5AC5}" type="datetimeFigureOut">
              <a:rPr lang="en-US" smtClean="0"/>
              <a:t>4/19/19</a:t>
            </a:fld>
            <a:endParaRPr lang="en-US"/>
          </a:p>
        </p:txBody>
      </p:sp>
      <p:sp>
        <p:nvSpPr>
          <p:cNvPr id="5" name="Footer Placeholder 4">
            <a:extLst>
              <a:ext uri="{FF2B5EF4-FFF2-40B4-BE49-F238E27FC236}">
                <a16:creationId xmlns:a16="http://schemas.microsoft.com/office/drawing/2014/main" id="{82B8E119-B5D4-402C-BD48-48F6C18520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752D4-AA84-41EE-A005-E1713846A9BF}"/>
              </a:ext>
            </a:extLst>
          </p:cNvPr>
          <p:cNvSpPr>
            <a:spLocks noGrp="1"/>
          </p:cNvSpPr>
          <p:nvPr>
            <p:ph type="sldNum" sz="quarter" idx="12"/>
          </p:nvPr>
        </p:nvSpPr>
        <p:spPr/>
        <p:txBody>
          <a:bodyPr/>
          <a:lstStyle/>
          <a:p>
            <a:fld id="{5C2746DA-F98E-4413-9D4B-F7E2B439D60A}" type="slidenum">
              <a:rPr lang="en-US" smtClean="0"/>
              <a:t>‹#›</a:t>
            </a:fld>
            <a:endParaRPr lang="en-US"/>
          </a:p>
        </p:txBody>
      </p:sp>
    </p:spTree>
    <p:extLst>
      <p:ext uri="{BB962C8B-B14F-4D97-AF65-F5344CB8AC3E}">
        <p14:creationId xmlns:p14="http://schemas.microsoft.com/office/powerpoint/2010/main" val="4036114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A3D655-D93B-4682-8801-1320461ED1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CF86AC-5A4A-4AFD-84B3-EE64DD93452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A9FEA-9751-4B2C-BFFB-E4B2C181350A}"/>
              </a:ext>
            </a:extLst>
          </p:cNvPr>
          <p:cNvSpPr>
            <a:spLocks noGrp="1"/>
          </p:cNvSpPr>
          <p:nvPr>
            <p:ph type="dt" sz="half" idx="10"/>
          </p:nvPr>
        </p:nvSpPr>
        <p:spPr/>
        <p:txBody>
          <a:bodyPr/>
          <a:lstStyle/>
          <a:p>
            <a:fld id="{7DDC8E98-F4CF-4EC1-A4C8-E8C336ED5AC5}" type="datetimeFigureOut">
              <a:rPr lang="en-US" smtClean="0"/>
              <a:t>4/19/19</a:t>
            </a:fld>
            <a:endParaRPr lang="en-US"/>
          </a:p>
        </p:txBody>
      </p:sp>
      <p:sp>
        <p:nvSpPr>
          <p:cNvPr id="5" name="Footer Placeholder 4">
            <a:extLst>
              <a:ext uri="{FF2B5EF4-FFF2-40B4-BE49-F238E27FC236}">
                <a16:creationId xmlns:a16="http://schemas.microsoft.com/office/drawing/2014/main" id="{637ABA28-F47A-49C3-86DC-5077606DB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D95273-5D52-4FF8-8307-68AF9E661896}"/>
              </a:ext>
            </a:extLst>
          </p:cNvPr>
          <p:cNvSpPr>
            <a:spLocks noGrp="1"/>
          </p:cNvSpPr>
          <p:nvPr>
            <p:ph type="sldNum" sz="quarter" idx="12"/>
          </p:nvPr>
        </p:nvSpPr>
        <p:spPr/>
        <p:txBody>
          <a:bodyPr/>
          <a:lstStyle/>
          <a:p>
            <a:fld id="{5C2746DA-F98E-4413-9D4B-F7E2B439D60A}" type="slidenum">
              <a:rPr lang="en-US" smtClean="0"/>
              <a:t>‹#›</a:t>
            </a:fld>
            <a:endParaRPr lang="en-US"/>
          </a:p>
        </p:txBody>
      </p:sp>
    </p:spTree>
    <p:extLst>
      <p:ext uri="{BB962C8B-B14F-4D97-AF65-F5344CB8AC3E}">
        <p14:creationId xmlns:p14="http://schemas.microsoft.com/office/powerpoint/2010/main" val="308597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9C599-034E-421D-8953-6C9D77A0F7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8697A2-C8E1-41EF-8046-53F672A21BD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2C01CC-945F-4A2D-A1DB-2125CF9011CF}"/>
              </a:ext>
            </a:extLst>
          </p:cNvPr>
          <p:cNvSpPr>
            <a:spLocks noGrp="1"/>
          </p:cNvSpPr>
          <p:nvPr>
            <p:ph type="dt" sz="half" idx="10"/>
          </p:nvPr>
        </p:nvSpPr>
        <p:spPr/>
        <p:txBody>
          <a:bodyPr/>
          <a:lstStyle/>
          <a:p>
            <a:fld id="{7DDC8E98-F4CF-4EC1-A4C8-E8C336ED5AC5}" type="datetimeFigureOut">
              <a:rPr lang="en-US" smtClean="0"/>
              <a:t>4/19/19</a:t>
            </a:fld>
            <a:endParaRPr lang="en-US"/>
          </a:p>
        </p:txBody>
      </p:sp>
      <p:sp>
        <p:nvSpPr>
          <p:cNvPr id="5" name="Footer Placeholder 4">
            <a:extLst>
              <a:ext uri="{FF2B5EF4-FFF2-40B4-BE49-F238E27FC236}">
                <a16:creationId xmlns:a16="http://schemas.microsoft.com/office/drawing/2014/main" id="{8139CFBF-38F8-4ED1-9CCF-A35C00BEE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5B9B0A-702C-406D-BB72-48CD57D8B8A0}"/>
              </a:ext>
            </a:extLst>
          </p:cNvPr>
          <p:cNvSpPr>
            <a:spLocks noGrp="1"/>
          </p:cNvSpPr>
          <p:nvPr>
            <p:ph type="sldNum" sz="quarter" idx="12"/>
          </p:nvPr>
        </p:nvSpPr>
        <p:spPr/>
        <p:txBody>
          <a:bodyPr/>
          <a:lstStyle/>
          <a:p>
            <a:fld id="{5C2746DA-F98E-4413-9D4B-F7E2B439D60A}" type="slidenum">
              <a:rPr lang="en-US" smtClean="0"/>
              <a:t>‹#›</a:t>
            </a:fld>
            <a:endParaRPr lang="en-US"/>
          </a:p>
        </p:txBody>
      </p:sp>
    </p:spTree>
    <p:extLst>
      <p:ext uri="{BB962C8B-B14F-4D97-AF65-F5344CB8AC3E}">
        <p14:creationId xmlns:p14="http://schemas.microsoft.com/office/powerpoint/2010/main" val="95707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51613-9D1C-4B82-82CA-84E26D44D4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3C95EE-E0E7-45A8-B79C-8CBC5F33E4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3322732-8778-4EB2-8841-A89D739F17CF}"/>
              </a:ext>
            </a:extLst>
          </p:cNvPr>
          <p:cNvSpPr>
            <a:spLocks noGrp="1"/>
          </p:cNvSpPr>
          <p:nvPr>
            <p:ph type="dt" sz="half" idx="10"/>
          </p:nvPr>
        </p:nvSpPr>
        <p:spPr/>
        <p:txBody>
          <a:bodyPr/>
          <a:lstStyle/>
          <a:p>
            <a:fld id="{7DDC8E98-F4CF-4EC1-A4C8-E8C336ED5AC5}" type="datetimeFigureOut">
              <a:rPr lang="en-US" smtClean="0"/>
              <a:t>4/19/19</a:t>
            </a:fld>
            <a:endParaRPr lang="en-US"/>
          </a:p>
        </p:txBody>
      </p:sp>
      <p:sp>
        <p:nvSpPr>
          <p:cNvPr id="5" name="Footer Placeholder 4">
            <a:extLst>
              <a:ext uri="{FF2B5EF4-FFF2-40B4-BE49-F238E27FC236}">
                <a16:creationId xmlns:a16="http://schemas.microsoft.com/office/drawing/2014/main" id="{48CB8023-48BF-419A-A443-C945891CD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3A8BD7-FAEB-4A3B-923C-0B9189BA9CB4}"/>
              </a:ext>
            </a:extLst>
          </p:cNvPr>
          <p:cNvSpPr>
            <a:spLocks noGrp="1"/>
          </p:cNvSpPr>
          <p:nvPr>
            <p:ph type="sldNum" sz="quarter" idx="12"/>
          </p:nvPr>
        </p:nvSpPr>
        <p:spPr/>
        <p:txBody>
          <a:bodyPr/>
          <a:lstStyle/>
          <a:p>
            <a:fld id="{5C2746DA-F98E-4413-9D4B-F7E2B439D60A}" type="slidenum">
              <a:rPr lang="en-US" smtClean="0"/>
              <a:t>‹#›</a:t>
            </a:fld>
            <a:endParaRPr lang="en-US"/>
          </a:p>
        </p:txBody>
      </p:sp>
    </p:spTree>
    <p:extLst>
      <p:ext uri="{BB962C8B-B14F-4D97-AF65-F5344CB8AC3E}">
        <p14:creationId xmlns:p14="http://schemas.microsoft.com/office/powerpoint/2010/main" val="22933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6D51-3109-4F13-8681-F9BD199DC6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1049AE-F955-481E-A4D2-28E94BE1EAB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0DC3C3-155F-4B28-916D-53F2738DF1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28B4EE-C23B-4D14-AEA7-E2EF96B33F87}"/>
              </a:ext>
            </a:extLst>
          </p:cNvPr>
          <p:cNvSpPr>
            <a:spLocks noGrp="1"/>
          </p:cNvSpPr>
          <p:nvPr>
            <p:ph type="dt" sz="half" idx="10"/>
          </p:nvPr>
        </p:nvSpPr>
        <p:spPr/>
        <p:txBody>
          <a:bodyPr/>
          <a:lstStyle/>
          <a:p>
            <a:fld id="{7DDC8E98-F4CF-4EC1-A4C8-E8C336ED5AC5}" type="datetimeFigureOut">
              <a:rPr lang="en-US" smtClean="0"/>
              <a:t>4/19/19</a:t>
            </a:fld>
            <a:endParaRPr lang="en-US"/>
          </a:p>
        </p:txBody>
      </p:sp>
      <p:sp>
        <p:nvSpPr>
          <p:cNvPr id="6" name="Footer Placeholder 5">
            <a:extLst>
              <a:ext uri="{FF2B5EF4-FFF2-40B4-BE49-F238E27FC236}">
                <a16:creationId xmlns:a16="http://schemas.microsoft.com/office/drawing/2014/main" id="{35491616-16EA-4F4C-9554-135FE6A8E5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8C8C11-5A2E-4858-9A98-1F4273B94149}"/>
              </a:ext>
            </a:extLst>
          </p:cNvPr>
          <p:cNvSpPr>
            <a:spLocks noGrp="1"/>
          </p:cNvSpPr>
          <p:nvPr>
            <p:ph type="sldNum" sz="quarter" idx="12"/>
          </p:nvPr>
        </p:nvSpPr>
        <p:spPr/>
        <p:txBody>
          <a:bodyPr/>
          <a:lstStyle/>
          <a:p>
            <a:fld id="{5C2746DA-F98E-4413-9D4B-F7E2B439D60A}" type="slidenum">
              <a:rPr lang="en-US" smtClean="0"/>
              <a:t>‹#›</a:t>
            </a:fld>
            <a:endParaRPr lang="en-US"/>
          </a:p>
        </p:txBody>
      </p:sp>
    </p:spTree>
    <p:extLst>
      <p:ext uri="{BB962C8B-B14F-4D97-AF65-F5344CB8AC3E}">
        <p14:creationId xmlns:p14="http://schemas.microsoft.com/office/powerpoint/2010/main" val="3840867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30A1E-FEFA-4207-9CDF-54D224CE3C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FF8B10-16AD-47A1-9CFD-E1C609AD22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1A45D27-6272-4C8F-AEA9-98F4FDC58C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6E6BA3-26D9-4E35-8FE6-299910E608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D5958D1-86FC-4B1E-B03E-9E524FC8B1D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36BA02-B080-4D65-A902-AD49218EA6AD}"/>
              </a:ext>
            </a:extLst>
          </p:cNvPr>
          <p:cNvSpPr>
            <a:spLocks noGrp="1"/>
          </p:cNvSpPr>
          <p:nvPr>
            <p:ph type="dt" sz="half" idx="10"/>
          </p:nvPr>
        </p:nvSpPr>
        <p:spPr/>
        <p:txBody>
          <a:bodyPr/>
          <a:lstStyle/>
          <a:p>
            <a:fld id="{7DDC8E98-F4CF-4EC1-A4C8-E8C336ED5AC5}" type="datetimeFigureOut">
              <a:rPr lang="en-US" smtClean="0"/>
              <a:t>4/19/19</a:t>
            </a:fld>
            <a:endParaRPr lang="en-US"/>
          </a:p>
        </p:txBody>
      </p:sp>
      <p:sp>
        <p:nvSpPr>
          <p:cNvPr id="8" name="Footer Placeholder 7">
            <a:extLst>
              <a:ext uri="{FF2B5EF4-FFF2-40B4-BE49-F238E27FC236}">
                <a16:creationId xmlns:a16="http://schemas.microsoft.com/office/drawing/2014/main" id="{83B1E2E7-18A9-4BB3-AADC-F3C5AE715E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0EF950-3206-47B2-A8D1-4056E54A837A}"/>
              </a:ext>
            </a:extLst>
          </p:cNvPr>
          <p:cNvSpPr>
            <a:spLocks noGrp="1"/>
          </p:cNvSpPr>
          <p:nvPr>
            <p:ph type="sldNum" sz="quarter" idx="12"/>
          </p:nvPr>
        </p:nvSpPr>
        <p:spPr/>
        <p:txBody>
          <a:bodyPr/>
          <a:lstStyle/>
          <a:p>
            <a:fld id="{5C2746DA-F98E-4413-9D4B-F7E2B439D60A}" type="slidenum">
              <a:rPr lang="en-US" smtClean="0"/>
              <a:t>‹#›</a:t>
            </a:fld>
            <a:endParaRPr lang="en-US"/>
          </a:p>
        </p:txBody>
      </p:sp>
    </p:spTree>
    <p:extLst>
      <p:ext uri="{BB962C8B-B14F-4D97-AF65-F5344CB8AC3E}">
        <p14:creationId xmlns:p14="http://schemas.microsoft.com/office/powerpoint/2010/main" val="311603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18A0D-3B14-43EC-9582-F626F35D36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396CE-56F0-4C8A-B33D-BBABBA1C5490}"/>
              </a:ext>
            </a:extLst>
          </p:cNvPr>
          <p:cNvSpPr>
            <a:spLocks noGrp="1"/>
          </p:cNvSpPr>
          <p:nvPr>
            <p:ph type="dt" sz="half" idx="10"/>
          </p:nvPr>
        </p:nvSpPr>
        <p:spPr/>
        <p:txBody>
          <a:bodyPr/>
          <a:lstStyle/>
          <a:p>
            <a:fld id="{7DDC8E98-F4CF-4EC1-A4C8-E8C336ED5AC5}" type="datetimeFigureOut">
              <a:rPr lang="en-US" smtClean="0"/>
              <a:t>4/19/19</a:t>
            </a:fld>
            <a:endParaRPr lang="en-US"/>
          </a:p>
        </p:txBody>
      </p:sp>
      <p:sp>
        <p:nvSpPr>
          <p:cNvPr id="4" name="Footer Placeholder 3">
            <a:extLst>
              <a:ext uri="{FF2B5EF4-FFF2-40B4-BE49-F238E27FC236}">
                <a16:creationId xmlns:a16="http://schemas.microsoft.com/office/drawing/2014/main" id="{C918BEE6-A525-4D1F-99FA-0C66C7D096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718B3D-623F-4593-977F-4AD2790EAF22}"/>
              </a:ext>
            </a:extLst>
          </p:cNvPr>
          <p:cNvSpPr>
            <a:spLocks noGrp="1"/>
          </p:cNvSpPr>
          <p:nvPr>
            <p:ph type="sldNum" sz="quarter" idx="12"/>
          </p:nvPr>
        </p:nvSpPr>
        <p:spPr/>
        <p:txBody>
          <a:bodyPr/>
          <a:lstStyle/>
          <a:p>
            <a:fld id="{5C2746DA-F98E-4413-9D4B-F7E2B439D60A}" type="slidenum">
              <a:rPr lang="en-US" smtClean="0"/>
              <a:t>‹#›</a:t>
            </a:fld>
            <a:endParaRPr lang="en-US"/>
          </a:p>
        </p:txBody>
      </p:sp>
    </p:spTree>
    <p:extLst>
      <p:ext uri="{BB962C8B-B14F-4D97-AF65-F5344CB8AC3E}">
        <p14:creationId xmlns:p14="http://schemas.microsoft.com/office/powerpoint/2010/main" val="1842908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2F2E48-A56A-4C80-BD06-69D57BCC6E2B}"/>
              </a:ext>
            </a:extLst>
          </p:cNvPr>
          <p:cNvSpPr>
            <a:spLocks noGrp="1"/>
          </p:cNvSpPr>
          <p:nvPr>
            <p:ph type="dt" sz="half" idx="10"/>
          </p:nvPr>
        </p:nvSpPr>
        <p:spPr/>
        <p:txBody>
          <a:bodyPr/>
          <a:lstStyle/>
          <a:p>
            <a:fld id="{7DDC8E98-F4CF-4EC1-A4C8-E8C336ED5AC5}" type="datetimeFigureOut">
              <a:rPr lang="en-US" smtClean="0"/>
              <a:t>4/19/19</a:t>
            </a:fld>
            <a:endParaRPr lang="en-US"/>
          </a:p>
        </p:txBody>
      </p:sp>
      <p:sp>
        <p:nvSpPr>
          <p:cNvPr id="3" name="Footer Placeholder 2">
            <a:extLst>
              <a:ext uri="{FF2B5EF4-FFF2-40B4-BE49-F238E27FC236}">
                <a16:creationId xmlns:a16="http://schemas.microsoft.com/office/drawing/2014/main" id="{1761D17B-FAD3-4B90-8CA3-ED9F942D3F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9EFDD0-1EDD-4DF1-AF5C-14D2C9884166}"/>
              </a:ext>
            </a:extLst>
          </p:cNvPr>
          <p:cNvSpPr>
            <a:spLocks noGrp="1"/>
          </p:cNvSpPr>
          <p:nvPr>
            <p:ph type="sldNum" sz="quarter" idx="12"/>
          </p:nvPr>
        </p:nvSpPr>
        <p:spPr/>
        <p:txBody>
          <a:bodyPr/>
          <a:lstStyle/>
          <a:p>
            <a:fld id="{5C2746DA-F98E-4413-9D4B-F7E2B439D60A}" type="slidenum">
              <a:rPr lang="en-US" smtClean="0"/>
              <a:t>‹#›</a:t>
            </a:fld>
            <a:endParaRPr lang="en-US"/>
          </a:p>
        </p:txBody>
      </p:sp>
    </p:spTree>
    <p:extLst>
      <p:ext uri="{BB962C8B-B14F-4D97-AF65-F5344CB8AC3E}">
        <p14:creationId xmlns:p14="http://schemas.microsoft.com/office/powerpoint/2010/main" val="2565990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8DA3B-4E54-4893-9273-0E192D1BDA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33168E-A120-4E99-939F-951A71BF49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92DBC5-2485-4FEE-80FF-EC5AFE8D0F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A35DA9-61A9-467E-8267-E0EB54C0DD36}"/>
              </a:ext>
            </a:extLst>
          </p:cNvPr>
          <p:cNvSpPr>
            <a:spLocks noGrp="1"/>
          </p:cNvSpPr>
          <p:nvPr>
            <p:ph type="dt" sz="half" idx="10"/>
          </p:nvPr>
        </p:nvSpPr>
        <p:spPr/>
        <p:txBody>
          <a:bodyPr/>
          <a:lstStyle/>
          <a:p>
            <a:fld id="{7DDC8E98-F4CF-4EC1-A4C8-E8C336ED5AC5}" type="datetimeFigureOut">
              <a:rPr lang="en-US" smtClean="0"/>
              <a:t>4/19/19</a:t>
            </a:fld>
            <a:endParaRPr lang="en-US"/>
          </a:p>
        </p:txBody>
      </p:sp>
      <p:sp>
        <p:nvSpPr>
          <p:cNvPr id="6" name="Footer Placeholder 5">
            <a:extLst>
              <a:ext uri="{FF2B5EF4-FFF2-40B4-BE49-F238E27FC236}">
                <a16:creationId xmlns:a16="http://schemas.microsoft.com/office/drawing/2014/main" id="{98E12345-9C02-404E-9BCA-99E534C52F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BC15E0-479D-441F-A6C4-ADCFBA6152D3}"/>
              </a:ext>
            </a:extLst>
          </p:cNvPr>
          <p:cNvSpPr>
            <a:spLocks noGrp="1"/>
          </p:cNvSpPr>
          <p:nvPr>
            <p:ph type="sldNum" sz="quarter" idx="12"/>
          </p:nvPr>
        </p:nvSpPr>
        <p:spPr/>
        <p:txBody>
          <a:bodyPr/>
          <a:lstStyle/>
          <a:p>
            <a:fld id="{5C2746DA-F98E-4413-9D4B-F7E2B439D60A}" type="slidenum">
              <a:rPr lang="en-US" smtClean="0"/>
              <a:t>‹#›</a:t>
            </a:fld>
            <a:endParaRPr lang="en-US"/>
          </a:p>
        </p:txBody>
      </p:sp>
    </p:spTree>
    <p:extLst>
      <p:ext uri="{BB962C8B-B14F-4D97-AF65-F5344CB8AC3E}">
        <p14:creationId xmlns:p14="http://schemas.microsoft.com/office/powerpoint/2010/main" val="507700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F1148-CC40-44E3-97E1-57AC6C01EA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0261B3-B08B-4549-9D92-A699930C3D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48746A-CBC3-4F3A-BC6C-E1198673A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4A7284-8709-4458-9311-A2B5C168712D}"/>
              </a:ext>
            </a:extLst>
          </p:cNvPr>
          <p:cNvSpPr>
            <a:spLocks noGrp="1"/>
          </p:cNvSpPr>
          <p:nvPr>
            <p:ph type="dt" sz="half" idx="10"/>
          </p:nvPr>
        </p:nvSpPr>
        <p:spPr/>
        <p:txBody>
          <a:bodyPr/>
          <a:lstStyle/>
          <a:p>
            <a:fld id="{7DDC8E98-F4CF-4EC1-A4C8-E8C336ED5AC5}" type="datetimeFigureOut">
              <a:rPr lang="en-US" smtClean="0"/>
              <a:t>4/19/19</a:t>
            </a:fld>
            <a:endParaRPr lang="en-US"/>
          </a:p>
        </p:txBody>
      </p:sp>
      <p:sp>
        <p:nvSpPr>
          <p:cNvPr id="6" name="Footer Placeholder 5">
            <a:extLst>
              <a:ext uri="{FF2B5EF4-FFF2-40B4-BE49-F238E27FC236}">
                <a16:creationId xmlns:a16="http://schemas.microsoft.com/office/drawing/2014/main" id="{CD2EABAB-8673-4E57-A0A5-8F772F3394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0F3805-26F0-4427-94F1-0B0E77E34D50}"/>
              </a:ext>
            </a:extLst>
          </p:cNvPr>
          <p:cNvSpPr>
            <a:spLocks noGrp="1"/>
          </p:cNvSpPr>
          <p:nvPr>
            <p:ph type="sldNum" sz="quarter" idx="12"/>
          </p:nvPr>
        </p:nvSpPr>
        <p:spPr/>
        <p:txBody>
          <a:bodyPr/>
          <a:lstStyle/>
          <a:p>
            <a:fld id="{5C2746DA-F98E-4413-9D4B-F7E2B439D60A}" type="slidenum">
              <a:rPr lang="en-US" smtClean="0"/>
              <a:t>‹#›</a:t>
            </a:fld>
            <a:endParaRPr lang="en-US"/>
          </a:p>
        </p:txBody>
      </p:sp>
    </p:spTree>
    <p:extLst>
      <p:ext uri="{BB962C8B-B14F-4D97-AF65-F5344CB8AC3E}">
        <p14:creationId xmlns:p14="http://schemas.microsoft.com/office/powerpoint/2010/main" val="1451029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0BABB8-17C1-49ED-889F-8FEA94C923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05FB7B-A3B7-4ADD-B4AF-0008C4D33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F57A07-E9DF-4F81-9CA4-1D502A1200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C8E98-F4CF-4EC1-A4C8-E8C336ED5AC5}" type="datetimeFigureOut">
              <a:rPr lang="en-US" smtClean="0"/>
              <a:t>4/19/19</a:t>
            </a:fld>
            <a:endParaRPr lang="en-US"/>
          </a:p>
        </p:txBody>
      </p:sp>
      <p:sp>
        <p:nvSpPr>
          <p:cNvPr id="5" name="Footer Placeholder 4">
            <a:extLst>
              <a:ext uri="{FF2B5EF4-FFF2-40B4-BE49-F238E27FC236}">
                <a16:creationId xmlns:a16="http://schemas.microsoft.com/office/drawing/2014/main" id="{EC8021C7-5140-483A-AC92-C2A1A4F55D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A2ADBF-072E-49D3-8199-C41D8CF819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2746DA-F98E-4413-9D4B-F7E2B439D60A}" type="slidenum">
              <a:rPr lang="en-US" smtClean="0"/>
              <a:t>‹#›</a:t>
            </a:fld>
            <a:endParaRPr lang="en-US"/>
          </a:p>
        </p:txBody>
      </p:sp>
    </p:spTree>
    <p:extLst>
      <p:ext uri="{BB962C8B-B14F-4D97-AF65-F5344CB8AC3E}">
        <p14:creationId xmlns:p14="http://schemas.microsoft.com/office/powerpoint/2010/main" val="594191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image" Target="../media/image23.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svg"/><Relationship Id="rId5" Type="http://schemas.openxmlformats.org/officeDocument/2006/relationships/image" Target="../media/image21.sv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sv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29.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9.png"/><Relationship Id="rId5" Type="http://schemas.openxmlformats.org/officeDocument/2006/relationships/diagramLayout" Target="../diagrams/layout1.xml"/><Relationship Id="rId10" Type="http://schemas.openxmlformats.org/officeDocument/2006/relationships/image" Target="../media/image8.png"/><Relationship Id="rId4" Type="http://schemas.openxmlformats.org/officeDocument/2006/relationships/diagramData" Target="../diagrams/data1.xml"/><Relationship Id="rId9" Type="http://schemas.openxmlformats.org/officeDocument/2006/relationships/image" Target="../media/image7.jpeg"/></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14.png"/><Relationship Id="rId4" Type="http://schemas.openxmlformats.org/officeDocument/2006/relationships/diagramLayout" Target="../diagrams/layout2.xml"/><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mazon transparent logo">
            <a:extLst>
              <a:ext uri="{FF2B5EF4-FFF2-40B4-BE49-F238E27FC236}">
                <a16:creationId xmlns:a16="http://schemas.microsoft.com/office/drawing/2014/main" id="{B8FE0C45-BB92-4A42-A454-E5AE37817D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202" y="972966"/>
            <a:ext cx="8760697" cy="2825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388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769892C-19A3-5B40-9DA7-E0B2D844D809}"/>
              </a:ext>
            </a:extLst>
          </p:cNvPr>
          <p:cNvSpPr txBox="1"/>
          <p:nvPr/>
        </p:nvSpPr>
        <p:spPr>
          <a:xfrm>
            <a:off x="746216" y="469209"/>
            <a:ext cx="3076575" cy="769441"/>
          </a:xfrm>
          <a:prstGeom prst="rect">
            <a:avLst/>
          </a:prstGeom>
          <a:noFill/>
        </p:spPr>
        <p:txBody>
          <a:bodyPr vert="horz" wrap="square" lIns="91440" tIns="45720" rIns="91440" bIns="45720" rtlCol="0" anchor="ctr">
            <a:spAutoFit/>
          </a:bodyPr>
          <a:lstStyle>
            <a:lvl1pPr>
              <a:lnSpc>
                <a:spcPct val="90000"/>
              </a:lnSpc>
              <a:spcBef>
                <a:spcPct val="0"/>
              </a:spcBef>
              <a:buNone/>
              <a:defRPr sz="4400">
                <a:solidFill>
                  <a:srgbClr val="FF9300"/>
                </a:solidFill>
                <a:ea typeface="+mj-ea"/>
                <a:cs typeface="+mj-cs"/>
              </a:defRPr>
            </a:lvl1pPr>
          </a:lstStyle>
          <a:p>
            <a:r>
              <a:rPr lang="en-US" dirty="0"/>
              <a:t>Limitations</a:t>
            </a:r>
          </a:p>
        </p:txBody>
      </p:sp>
      <p:pic>
        <p:nvPicPr>
          <p:cNvPr id="17" name="Picture 8" descr="Related image">
            <a:extLst>
              <a:ext uri="{FF2B5EF4-FFF2-40B4-BE49-F238E27FC236}">
                <a16:creationId xmlns:a16="http://schemas.microsoft.com/office/drawing/2014/main" id="{1CB58DA0-00F6-4D71-851E-E618B2BBF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3945" y="5836596"/>
            <a:ext cx="856034" cy="85603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2CDC82C7-1D83-4DBC-A546-423FC77F1B94}"/>
              </a:ext>
            </a:extLst>
          </p:cNvPr>
          <p:cNvSpPr/>
          <p:nvPr/>
        </p:nvSpPr>
        <p:spPr>
          <a:xfrm>
            <a:off x="2059940" y="1860506"/>
            <a:ext cx="5494249" cy="400110"/>
          </a:xfrm>
          <a:prstGeom prst="rect">
            <a:avLst/>
          </a:prstGeom>
        </p:spPr>
        <p:txBody>
          <a:bodyPr wrap="square">
            <a:spAutoFit/>
          </a:bodyPr>
          <a:lstStyle/>
          <a:p>
            <a:pPr algn="just"/>
            <a:r>
              <a:rPr lang="en-US" sz="2000" dirty="0">
                <a:solidFill>
                  <a:srgbClr val="000000"/>
                </a:solidFill>
                <a:ea typeface="Helvetica Neue" panose="02000503000000020004" pitchFamily="2" charset="0"/>
                <a:cs typeface="Helvetica Neue" panose="02000503000000020004" pitchFamily="2" charset="0"/>
              </a:rPr>
              <a:t>Data is limited to </a:t>
            </a:r>
            <a:r>
              <a:rPr lang="en-US" sz="2000" b="1" dirty="0">
                <a:solidFill>
                  <a:srgbClr val="000000"/>
                </a:solidFill>
                <a:ea typeface="Helvetica Neue" panose="02000503000000020004" pitchFamily="2" charset="0"/>
                <a:cs typeface="Helvetica Neue" panose="02000503000000020004" pitchFamily="2" charset="0"/>
              </a:rPr>
              <a:t>Northern California Region.</a:t>
            </a:r>
          </a:p>
        </p:txBody>
      </p:sp>
      <p:grpSp>
        <p:nvGrpSpPr>
          <p:cNvPr id="21" name="Group 20">
            <a:extLst>
              <a:ext uri="{FF2B5EF4-FFF2-40B4-BE49-F238E27FC236}">
                <a16:creationId xmlns:a16="http://schemas.microsoft.com/office/drawing/2014/main" id="{16139B57-9152-4FDB-96B8-72BFB91CD615}"/>
              </a:ext>
            </a:extLst>
          </p:cNvPr>
          <p:cNvGrpSpPr/>
          <p:nvPr/>
        </p:nvGrpSpPr>
        <p:grpSpPr>
          <a:xfrm>
            <a:off x="609425" y="1325546"/>
            <a:ext cx="1324249" cy="1422677"/>
            <a:chOff x="3295716" y="4804300"/>
            <a:chExt cx="1324249" cy="1422677"/>
          </a:xfrm>
        </p:grpSpPr>
        <p:pic>
          <p:nvPicPr>
            <p:cNvPr id="22" name="Graphic 21" descr="Earth Globe Americas">
              <a:extLst>
                <a:ext uri="{FF2B5EF4-FFF2-40B4-BE49-F238E27FC236}">
                  <a16:creationId xmlns:a16="http://schemas.microsoft.com/office/drawing/2014/main" id="{113C3018-BF4B-42F6-A258-2E9374C117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95716" y="4923176"/>
              <a:ext cx="1324249" cy="1303801"/>
            </a:xfrm>
            <a:prstGeom prst="rect">
              <a:avLst/>
            </a:prstGeom>
          </p:spPr>
        </p:pic>
        <p:pic>
          <p:nvPicPr>
            <p:cNvPr id="23" name="Graphic 22" descr="Marker">
              <a:extLst>
                <a:ext uri="{FF2B5EF4-FFF2-40B4-BE49-F238E27FC236}">
                  <a16:creationId xmlns:a16="http://schemas.microsoft.com/office/drawing/2014/main" id="{AB8017CD-E649-49B7-9D93-AB77ED38864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95716" y="4804300"/>
              <a:ext cx="792336" cy="725968"/>
            </a:xfrm>
            <a:prstGeom prst="rect">
              <a:avLst/>
            </a:prstGeom>
          </p:spPr>
        </p:pic>
      </p:grpSp>
      <p:grpSp>
        <p:nvGrpSpPr>
          <p:cNvPr id="24" name="Group 23">
            <a:extLst>
              <a:ext uri="{FF2B5EF4-FFF2-40B4-BE49-F238E27FC236}">
                <a16:creationId xmlns:a16="http://schemas.microsoft.com/office/drawing/2014/main" id="{3E593CBF-18D0-4EA8-BD84-F1BBECA8DE4E}"/>
              </a:ext>
            </a:extLst>
          </p:cNvPr>
          <p:cNvGrpSpPr/>
          <p:nvPr/>
        </p:nvGrpSpPr>
        <p:grpSpPr>
          <a:xfrm>
            <a:off x="724551" y="2748223"/>
            <a:ext cx="7349184" cy="1289462"/>
            <a:chOff x="1825025" y="1296158"/>
            <a:chExt cx="6391551" cy="1289462"/>
          </a:xfrm>
        </p:grpSpPr>
        <p:pic>
          <p:nvPicPr>
            <p:cNvPr id="25" name="Graphic 24" descr="Coins">
              <a:extLst>
                <a:ext uri="{FF2B5EF4-FFF2-40B4-BE49-F238E27FC236}">
                  <a16:creationId xmlns:a16="http://schemas.microsoft.com/office/drawing/2014/main" id="{392310C8-E98C-4547-BF74-B6335B8D950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825025" y="1296158"/>
              <a:ext cx="987621" cy="1289462"/>
            </a:xfrm>
            <a:prstGeom prst="rect">
              <a:avLst/>
            </a:prstGeom>
          </p:spPr>
        </p:pic>
        <p:sp>
          <p:nvSpPr>
            <p:cNvPr id="26" name="Rectangle 25">
              <a:extLst>
                <a:ext uri="{FF2B5EF4-FFF2-40B4-BE49-F238E27FC236}">
                  <a16:creationId xmlns:a16="http://schemas.microsoft.com/office/drawing/2014/main" id="{425A03DF-CAAD-49D6-9AC5-27AAA0D57DE6}"/>
                </a:ext>
              </a:extLst>
            </p:cNvPr>
            <p:cNvSpPr/>
            <p:nvPr/>
          </p:nvSpPr>
          <p:spPr>
            <a:xfrm>
              <a:off x="2986407" y="1753475"/>
              <a:ext cx="5230169" cy="400110"/>
            </a:xfrm>
            <a:prstGeom prst="rect">
              <a:avLst/>
            </a:prstGeom>
          </p:spPr>
          <p:txBody>
            <a:bodyPr wrap="square">
              <a:spAutoFit/>
            </a:bodyPr>
            <a:lstStyle/>
            <a:p>
              <a:pPr algn="just"/>
              <a:r>
                <a:rPr lang="en-US" sz="2000" b="1" dirty="0">
                  <a:solidFill>
                    <a:srgbClr val="000000"/>
                  </a:solidFill>
                </a:rPr>
                <a:t>Transaction Amount </a:t>
              </a:r>
              <a:r>
                <a:rPr lang="en-US" sz="2000" dirty="0">
                  <a:solidFill>
                    <a:srgbClr val="000000"/>
                  </a:solidFill>
                </a:rPr>
                <a:t>for every customer is unknown.</a:t>
              </a:r>
            </a:p>
          </p:txBody>
        </p:sp>
      </p:grpSp>
      <p:sp>
        <p:nvSpPr>
          <p:cNvPr id="27" name="Rectangle 26">
            <a:extLst>
              <a:ext uri="{FF2B5EF4-FFF2-40B4-BE49-F238E27FC236}">
                <a16:creationId xmlns:a16="http://schemas.microsoft.com/office/drawing/2014/main" id="{B5BC5602-748F-4A4B-AE8C-E4EFE6D9CD54}"/>
              </a:ext>
            </a:extLst>
          </p:cNvPr>
          <p:cNvSpPr/>
          <p:nvPr/>
        </p:nvSpPr>
        <p:spPr>
          <a:xfrm>
            <a:off x="2059940" y="4480669"/>
            <a:ext cx="7239923" cy="707886"/>
          </a:xfrm>
          <a:prstGeom prst="rect">
            <a:avLst/>
          </a:prstGeom>
        </p:spPr>
        <p:txBody>
          <a:bodyPr wrap="square">
            <a:spAutoFit/>
          </a:bodyPr>
          <a:lstStyle/>
          <a:p>
            <a:pPr algn="just"/>
            <a:r>
              <a:rPr lang="en-US" sz="2000" dirty="0"/>
              <a:t>No data on </a:t>
            </a:r>
            <a:r>
              <a:rPr lang="en-US" sz="2000" b="1" dirty="0"/>
              <a:t>Ad Frequency </a:t>
            </a:r>
            <a:r>
              <a:rPr lang="en-US" sz="2000" dirty="0"/>
              <a:t>that led to a direct Amazon purchase post </a:t>
            </a:r>
            <a:r>
              <a:rPr lang="en-US" sz="2000" b="1" dirty="0"/>
              <a:t>Facebook Ad Exposure. </a:t>
            </a:r>
            <a:endParaRPr lang="en-US" sz="2000" dirty="0"/>
          </a:p>
        </p:txBody>
      </p:sp>
      <p:pic>
        <p:nvPicPr>
          <p:cNvPr id="28" name="Graphic 27" descr="Internet">
            <a:extLst>
              <a:ext uri="{FF2B5EF4-FFF2-40B4-BE49-F238E27FC236}">
                <a16:creationId xmlns:a16="http://schemas.microsoft.com/office/drawing/2014/main" id="{59EAB898-3540-480D-A670-57E0A17D66B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9425" y="4052024"/>
            <a:ext cx="1450516" cy="1565177"/>
          </a:xfrm>
          <a:prstGeom prst="rect">
            <a:avLst/>
          </a:prstGeom>
        </p:spPr>
      </p:pic>
    </p:spTree>
    <p:extLst>
      <p:ext uri="{BB962C8B-B14F-4D97-AF65-F5344CB8AC3E}">
        <p14:creationId xmlns:p14="http://schemas.microsoft.com/office/powerpoint/2010/main" val="4047148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769892C-19A3-5B40-9DA7-E0B2D844D809}"/>
              </a:ext>
            </a:extLst>
          </p:cNvPr>
          <p:cNvSpPr txBox="1"/>
          <p:nvPr/>
        </p:nvSpPr>
        <p:spPr>
          <a:xfrm>
            <a:off x="3338692" y="2418588"/>
            <a:ext cx="6428306" cy="1446550"/>
          </a:xfrm>
          <a:prstGeom prst="rect">
            <a:avLst/>
          </a:prstGeom>
          <a:noFill/>
        </p:spPr>
        <p:txBody>
          <a:bodyPr wrap="square" rtlCol="0">
            <a:spAutoFit/>
          </a:bodyPr>
          <a:lstStyle/>
          <a:p>
            <a:r>
              <a:rPr lang="en-US" sz="8800" dirty="0">
                <a:solidFill>
                  <a:srgbClr val="FF9300"/>
                </a:solidFill>
                <a:ea typeface="Helvetica Neue" panose="02000503000000020004" pitchFamily="2" charset="0"/>
                <a:cs typeface="Helvetica Neue" panose="02000503000000020004" pitchFamily="2" charset="0"/>
              </a:rPr>
              <a:t>Thank you!</a:t>
            </a:r>
          </a:p>
        </p:txBody>
      </p:sp>
      <p:pic>
        <p:nvPicPr>
          <p:cNvPr id="17" name="Picture 8" descr="Related image">
            <a:extLst>
              <a:ext uri="{FF2B5EF4-FFF2-40B4-BE49-F238E27FC236}">
                <a16:creationId xmlns:a16="http://schemas.microsoft.com/office/drawing/2014/main" id="{1CB58DA0-00F6-4D71-851E-E618B2BBF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3945" y="5836596"/>
            <a:ext cx="856034" cy="856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538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769892C-19A3-5B40-9DA7-E0B2D844D809}"/>
              </a:ext>
            </a:extLst>
          </p:cNvPr>
          <p:cNvSpPr txBox="1"/>
          <p:nvPr/>
        </p:nvSpPr>
        <p:spPr>
          <a:xfrm>
            <a:off x="3338692" y="2418588"/>
            <a:ext cx="6428306" cy="1446550"/>
          </a:xfrm>
          <a:prstGeom prst="rect">
            <a:avLst/>
          </a:prstGeom>
          <a:noFill/>
        </p:spPr>
        <p:txBody>
          <a:bodyPr wrap="square" rtlCol="0">
            <a:spAutoFit/>
          </a:bodyPr>
          <a:lstStyle/>
          <a:p>
            <a:r>
              <a:rPr lang="en-US" sz="8800" dirty="0">
                <a:solidFill>
                  <a:srgbClr val="FF9300"/>
                </a:solidFill>
                <a:ea typeface="Helvetica Neue" panose="02000503000000020004" pitchFamily="2" charset="0"/>
                <a:cs typeface="Helvetica Neue" panose="02000503000000020004" pitchFamily="2" charset="0"/>
              </a:rPr>
              <a:t>Appendix</a:t>
            </a:r>
          </a:p>
        </p:txBody>
      </p:sp>
      <p:pic>
        <p:nvPicPr>
          <p:cNvPr id="17" name="Picture 8" descr="Related image">
            <a:extLst>
              <a:ext uri="{FF2B5EF4-FFF2-40B4-BE49-F238E27FC236}">
                <a16:creationId xmlns:a16="http://schemas.microsoft.com/office/drawing/2014/main" id="{1CB58DA0-00F6-4D71-851E-E618B2BBF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3945" y="5836596"/>
            <a:ext cx="856034" cy="856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911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1E317-6B6F-4BAA-8CBD-673F7F6A20E4}"/>
              </a:ext>
            </a:extLst>
          </p:cNvPr>
          <p:cNvSpPr>
            <a:spLocks noGrp="1"/>
          </p:cNvSpPr>
          <p:nvPr>
            <p:ph type="title"/>
          </p:nvPr>
        </p:nvSpPr>
        <p:spPr>
          <a:xfrm>
            <a:off x="838200" y="677041"/>
            <a:ext cx="10515600" cy="701731"/>
          </a:xfrm>
          <a:noFill/>
        </p:spPr>
        <p:txBody>
          <a:bodyPr vert="horz" wrap="square" lIns="91440" tIns="45720" rIns="91440" bIns="45720" rtlCol="0" anchor="ctr">
            <a:spAutoFit/>
          </a:bodyPr>
          <a:lstStyle/>
          <a:p>
            <a:r>
              <a:rPr lang="en-US" dirty="0">
                <a:solidFill>
                  <a:srgbClr val="FF9300"/>
                </a:solidFill>
                <a:latin typeface="+mn-lt"/>
              </a:rPr>
              <a:t>Final Model</a:t>
            </a:r>
          </a:p>
        </p:txBody>
      </p:sp>
      <p:pic>
        <p:nvPicPr>
          <p:cNvPr id="4" name="Picture 8" descr="Related image">
            <a:extLst>
              <a:ext uri="{FF2B5EF4-FFF2-40B4-BE49-F238E27FC236}">
                <a16:creationId xmlns:a16="http://schemas.microsoft.com/office/drawing/2014/main" id="{5B7B3795-C8EB-407E-B968-975349B909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3945" y="5836596"/>
            <a:ext cx="856034" cy="85603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8C7A4C4-3D74-47BC-BD4C-F2ACE4DCCC9B}"/>
                  </a:ext>
                </a:extLst>
              </p:cNvPr>
              <p:cNvSpPr txBox="1"/>
              <p:nvPr/>
            </p:nvSpPr>
            <p:spPr>
              <a:xfrm>
                <a:off x="1495095" y="2474893"/>
                <a:ext cx="11274974" cy="1077218"/>
              </a:xfrm>
              <a:prstGeom prst="rect">
                <a:avLst/>
              </a:prstGeom>
              <a:noFill/>
            </p:spPr>
            <p:txBody>
              <a:bodyPr wrap="square" rtlCol="0">
                <a:spAutoFit/>
              </a:bodyPr>
              <a:lstStyle/>
              <a:p>
                <a:r>
                  <a:rPr lang="en-US" sz="3200" dirty="0"/>
                  <a:t>Purchase = </a:t>
                </a:r>
                <a14:m>
                  <m:oMath xmlns:m="http://schemas.openxmlformats.org/officeDocument/2006/math">
                    <m:r>
                      <a:rPr lang="en-US" sz="3200" dirty="0">
                        <a:latin typeface="Cambria Math" panose="02040503050406030204" pitchFamily="18" charset="0"/>
                      </a:rPr>
                      <m:t>𝛽</m:t>
                    </m:r>
                    <m:r>
                      <a:rPr lang="en-US" sz="3200" dirty="0">
                        <a:latin typeface="Cambria Math" panose="02040503050406030204" pitchFamily="18" charset="0"/>
                      </a:rPr>
                      <m:t>0+</m:t>
                    </m:r>
                    <m:r>
                      <a:rPr lang="en-US" sz="3200" dirty="0">
                        <a:latin typeface="Cambria Math" panose="02040503050406030204" pitchFamily="18" charset="0"/>
                      </a:rPr>
                      <m:t>𝛽</m:t>
                    </m:r>
                    <m:r>
                      <a:rPr lang="en-US" sz="3200" dirty="0">
                        <a:latin typeface="Cambria Math" panose="02040503050406030204" pitchFamily="18" charset="0"/>
                      </a:rPr>
                      <m:t>1 </m:t>
                    </m:r>
                    <m:r>
                      <m:rPr>
                        <m:sty m:val="p"/>
                      </m:rPr>
                      <a:rPr lang="en-US" sz="3200" dirty="0">
                        <a:latin typeface="Cambria Math" panose="02040503050406030204" pitchFamily="18" charset="0"/>
                      </a:rPr>
                      <m:t>facebook</m:t>
                    </m:r>
                    <m:r>
                      <a:rPr lang="en-US" sz="3200" dirty="0">
                        <a:latin typeface="Cambria Math" panose="02040503050406030204" pitchFamily="18" charset="0"/>
                      </a:rPr>
                      <m:t> </m:t>
                    </m:r>
                    <m:r>
                      <m:rPr>
                        <m:sty m:val="p"/>
                      </m:rPr>
                      <a:rPr lang="en-US" sz="3200" dirty="0">
                        <a:latin typeface="Cambria Math" panose="02040503050406030204" pitchFamily="18" charset="0"/>
                      </a:rPr>
                      <m:t>visit</m:t>
                    </m:r>
                    <m:r>
                      <a:rPr lang="en-US" sz="3200" dirty="0">
                        <a:latin typeface="Cambria Math" panose="02040503050406030204" pitchFamily="18" charset="0"/>
                      </a:rPr>
                      <m:t>+</m:t>
                    </m:r>
                  </m:oMath>
                </a14:m>
                <a:r>
                  <a:rPr lang="en-US" sz="3200" dirty="0"/>
                  <a:t> </a:t>
                </a:r>
                <a14:m>
                  <m:oMath xmlns:m="http://schemas.openxmlformats.org/officeDocument/2006/math">
                    <m:r>
                      <a:rPr lang="en-US" sz="3200" i="1" dirty="0">
                        <a:latin typeface="Cambria Math" panose="02040503050406030204" pitchFamily="18" charset="0"/>
                      </a:rPr>
                      <m:t>𝛽</m:t>
                    </m:r>
                    <m:r>
                      <a:rPr lang="en-US" sz="3200" b="0" i="1" dirty="0" smtClean="0">
                        <a:latin typeface="Cambria Math" panose="02040503050406030204" pitchFamily="18" charset="0"/>
                      </a:rPr>
                      <m:t>2 </m:t>
                    </m:r>
                    <m:r>
                      <m:rPr>
                        <m:sty m:val="p"/>
                      </m:rPr>
                      <a:rPr lang="en-US" sz="3200" b="0" i="0" dirty="0" smtClean="0">
                        <a:latin typeface="Cambria Math" panose="02040503050406030204" pitchFamily="18" charset="0"/>
                      </a:rPr>
                      <m:t>income</m:t>
                    </m:r>
                  </m:oMath>
                </a14:m>
                <a:endParaRPr lang="en-US" sz="32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m:t>
                      </m:r>
                      <m:r>
                        <a:rPr lang="en-US" sz="3200" i="1" dirty="0">
                          <a:latin typeface="Cambria Math" panose="02040503050406030204" pitchFamily="18" charset="0"/>
                        </a:rPr>
                        <m:t>𝛽</m:t>
                      </m:r>
                      <m:r>
                        <a:rPr lang="en-US" sz="3200" b="0" i="1" dirty="0" smtClean="0">
                          <a:latin typeface="Cambria Math" panose="02040503050406030204" pitchFamily="18" charset="0"/>
                        </a:rPr>
                        <m:t>3</m:t>
                      </m:r>
                      <m:r>
                        <m:rPr>
                          <m:sty m:val="p"/>
                        </m:rPr>
                        <a:rPr lang="en-US" sz="3200" b="0" i="0" dirty="0" smtClean="0">
                          <a:latin typeface="Cambria Math" panose="02040503050406030204" pitchFamily="18" charset="0"/>
                        </a:rPr>
                        <m:t>gender</m:t>
                      </m:r>
                      <m:r>
                        <a:rPr lang="en-US" sz="3200" b="0" i="1" dirty="0" smtClean="0">
                          <a:latin typeface="Cambria Math" panose="02040503050406030204" pitchFamily="18" charset="0"/>
                        </a:rPr>
                        <m:t>+ </m:t>
                      </m:r>
                      <m:r>
                        <a:rPr lang="en-US" sz="3200" i="1" dirty="0">
                          <a:latin typeface="Cambria Math" panose="02040503050406030204" pitchFamily="18" charset="0"/>
                        </a:rPr>
                        <m:t>𝛽</m:t>
                      </m:r>
                      <m:r>
                        <a:rPr lang="en-US" sz="3200" b="0" i="1" dirty="0" smtClean="0">
                          <a:latin typeface="Cambria Math" panose="02040503050406030204" pitchFamily="18" charset="0"/>
                        </a:rPr>
                        <m:t>4</m:t>
                      </m:r>
                      <m:r>
                        <m:rPr>
                          <m:sty m:val="p"/>
                        </m:rPr>
                        <a:rPr lang="en-US" sz="3200" b="0" i="0" dirty="0" smtClean="0">
                          <a:latin typeface="Cambria Math" panose="02040503050406030204" pitchFamily="18" charset="0"/>
                        </a:rPr>
                        <m:t>distance</m:t>
                      </m:r>
                      <m:r>
                        <a:rPr lang="en-US" sz="3200" b="0" i="1" dirty="0" smtClean="0">
                          <a:latin typeface="Cambria Math" panose="02040503050406030204" pitchFamily="18" charset="0"/>
                        </a:rPr>
                        <m:t>+</m:t>
                      </m:r>
                      <m:r>
                        <a:rPr lang="en-US" sz="3200" i="1" dirty="0">
                          <a:latin typeface="Cambria Math" panose="02040503050406030204" pitchFamily="18" charset="0"/>
                        </a:rPr>
                        <m:t>𝛽</m:t>
                      </m:r>
                      <m:r>
                        <a:rPr lang="en-US" sz="3200" b="0" i="1" dirty="0" smtClean="0">
                          <a:latin typeface="Cambria Math" panose="02040503050406030204" pitchFamily="18" charset="0"/>
                        </a:rPr>
                        <m:t>5</m:t>
                      </m:r>
                      <m:r>
                        <m:rPr>
                          <m:sty m:val="p"/>
                        </m:rPr>
                        <a:rPr lang="en-US" sz="3200" b="0" i="0" dirty="0" smtClean="0">
                          <a:latin typeface="Cambria Math" panose="02040503050406030204" pitchFamily="18" charset="0"/>
                        </a:rPr>
                        <m:t>cust</m:t>
                      </m:r>
                      <m:r>
                        <a:rPr lang="en-US" sz="3200" b="0" i="0" dirty="0" smtClean="0">
                          <a:latin typeface="Cambria Math" panose="02040503050406030204" pitchFamily="18" charset="0"/>
                        </a:rPr>
                        <m:t>_</m:t>
                      </m:r>
                      <m:r>
                        <m:rPr>
                          <m:sty m:val="p"/>
                        </m:rPr>
                        <a:rPr lang="en-US" sz="3200" b="0" i="0" dirty="0" smtClean="0">
                          <a:latin typeface="Cambria Math" panose="02040503050406030204" pitchFamily="18" charset="0"/>
                        </a:rPr>
                        <m:t>age</m:t>
                      </m:r>
                      <m:r>
                        <a:rPr lang="en-US" sz="3200" b="0" i="0" dirty="0" smtClean="0">
                          <a:latin typeface="Cambria Math" panose="02040503050406030204" pitchFamily="18" charset="0"/>
                        </a:rPr>
                        <m:t> </m:t>
                      </m:r>
                    </m:oMath>
                  </m:oMathPara>
                </a14:m>
                <a:endParaRPr lang="en-US" sz="3200" dirty="0"/>
              </a:p>
            </p:txBody>
          </p:sp>
        </mc:Choice>
        <mc:Fallback xmlns="">
          <p:sp>
            <p:nvSpPr>
              <p:cNvPr id="3" name="TextBox 2">
                <a:extLst>
                  <a:ext uri="{FF2B5EF4-FFF2-40B4-BE49-F238E27FC236}">
                    <a16:creationId xmlns:a16="http://schemas.microsoft.com/office/drawing/2014/main" id="{F8C7A4C4-3D74-47BC-BD4C-F2ACE4DCCC9B}"/>
                  </a:ext>
                </a:extLst>
              </p:cNvPr>
              <p:cNvSpPr txBox="1">
                <a:spLocks noRot="1" noChangeAspect="1" noMove="1" noResize="1" noEditPoints="1" noAdjustHandles="1" noChangeArrowheads="1" noChangeShapeType="1" noTextEdit="1"/>
              </p:cNvSpPr>
              <p:nvPr/>
            </p:nvSpPr>
            <p:spPr>
              <a:xfrm>
                <a:off x="1495095" y="2474893"/>
                <a:ext cx="11274974" cy="1077218"/>
              </a:xfrm>
              <a:prstGeom prst="rect">
                <a:avLst/>
              </a:prstGeom>
              <a:blipFill>
                <a:blip r:embed="rId4"/>
                <a:stretch>
                  <a:fillRect l="-1351" t="-6780"/>
                </a:stretch>
              </a:blipFill>
            </p:spPr>
            <p:txBody>
              <a:bodyPr/>
              <a:lstStyle/>
              <a:p>
                <a:r>
                  <a:rPr lang="en-US">
                    <a:noFill/>
                  </a:rPr>
                  <a:t> </a:t>
                </a:r>
              </a:p>
            </p:txBody>
          </p:sp>
        </mc:Fallback>
      </mc:AlternateContent>
    </p:spTree>
    <p:extLst>
      <p:ext uri="{BB962C8B-B14F-4D97-AF65-F5344CB8AC3E}">
        <p14:creationId xmlns:p14="http://schemas.microsoft.com/office/powerpoint/2010/main" val="2891663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1E317-6B6F-4BAA-8CBD-673F7F6A20E4}"/>
              </a:ext>
            </a:extLst>
          </p:cNvPr>
          <p:cNvSpPr>
            <a:spLocks noGrp="1"/>
          </p:cNvSpPr>
          <p:nvPr>
            <p:ph type="title"/>
          </p:nvPr>
        </p:nvSpPr>
        <p:spPr>
          <a:noFill/>
        </p:spPr>
        <p:txBody>
          <a:bodyPr vert="horz" wrap="square" lIns="91440" tIns="45720" rIns="91440" bIns="45720" rtlCol="0" anchor="ctr">
            <a:spAutoFit/>
          </a:bodyPr>
          <a:lstStyle/>
          <a:p>
            <a:r>
              <a:rPr lang="en-US" dirty="0">
                <a:solidFill>
                  <a:srgbClr val="FF9300"/>
                </a:solidFill>
                <a:latin typeface="+mn-lt"/>
              </a:rPr>
              <a:t>Summary Statistics – All variables</a:t>
            </a:r>
          </a:p>
        </p:txBody>
      </p:sp>
      <p:sp>
        <p:nvSpPr>
          <p:cNvPr id="3" name="Content Placeholder 2">
            <a:extLst>
              <a:ext uri="{FF2B5EF4-FFF2-40B4-BE49-F238E27FC236}">
                <a16:creationId xmlns:a16="http://schemas.microsoft.com/office/drawing/2014/main" id="{FE1D2DE3-3371-4F7C-8338-73D038186E63}"/>
              </a:ext>
            </a:extLst>
          </p:cNvPr>
          <p:cNvSpPr>
            <a:spLocks noGrp="1"/>
          </p:cNvSpPr>
          <p:nvPr>
            <p:ph idx="1"/>
          </p:nvPr>
        </p:nvSpPr>
        <p:spPr>
          <a:xfrm>
            <a:off x="838200" y="1825625"/>
            <a:ext cx="9135359" cy="3773897"/>
          </a:xfrm>
        </p:spPr>
        <p:txBody>
          <a:bodyPr/>
          <a:lstStyle/>
          <a:p>
            <a:pPr marL="0" indent="0">
              <a:buNone/>
            </a:pPr>
            <a:endParaRPr lang="en-US" dirty="0"/>
          </a:p>
          <a:p>
            <a:endParaRPr lang="en-US" dirty="0"/>
          </a:p>
        </p:txBody>
      </p:sp>
      <p:pic>
        <p:nvPicPr>
          <p:cNvPr id="4" name="Picture 8" descr="Related image">
            <a:extLst>
              <a:ext uri="{FF2B5EF4-FFF2-40B4-BE49-F238E27FC236}">
                <a16:creationId xmlns:a16="http://schemas.microsoft.com/office/drawing/2014/main" id="{5B7B3795-C8EB-407E-B968-975349B909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33945" y="5836596"/>
            <a:ext cx="856034" cy="856034"/>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750D89E8-F0AF-44AF-ABC9-DA7C7614FC21}"/>
              </a:ext>
            </a:extLst>
          </p:cNvPr>
          <p:cNvGrpSpPr/>
          <p:nvPr/>
        </p:nvGrpSpPr>
        <p:grpSpPr>
          <a:xfrm>
            <a:off x="729173" y="1690688"/>
            <a:ext cx="7115963" cy="4644124"/>
            <a:chOff x="729173" y="1690688"/>
            <a:chExt cx="7115963" cy="4644124"/>
          </a:xfrm>
        </p:grpSpPr>
        <p:pic>
          <p:nvPicPr>
            <p:cNvPr id="5" name="Picture 4">
              <a:extLst>
                <a:ext uri="{FF2B5EF4-FFF2-40B4-BE49-F238E27FC236}">
                  <a16:creationId xmlns:a16="http://schemas.microsoft.com/office/drawing/2014/main" id="{7CB9A274-F91B-4625-B1BE-0D3417353227}"/>
                </a:ext>
              </a:extLst>
            </p:cNvPr>
            <p:cNvPicPr>
              <a:picLocks noChangeAspect="1"/>
            </p:cNvPicPr>
            <p:nvPr/>
          </p:nvPicPr>
          <p:blipFill rotWithShape="1">
            <a:blip r:embed="rId5"/>
            <a:srcRect r="22977"/>
            <a:stretch/>
          </p:blipFill>
          <p:spPr>
            <a:xfrm>
              <a:off x="729173" y="1690688"/>
              <a:ext cx="7115963" cy="4644124"/>
            </a:xfrm>
            <a:prstGeom prst="rect">
              <a:avLst/>
            </a:prstGeom>
          </p:spPr>
        </p:pic>
        <p:sp>
          <p:nvSpPr>
            <p:cNvPr id="9" name="Rectangle 8">
              <a:extLst>
                <a:ext uri="{FF2B5EF4-FFF2-40B4-BE49-F238E27FC236}">
                  <a16:creationId xmlns:a16="http://schemas.microsoft.com/office/drawing/2014/main" id="{E5CF6E79-BF10-4400-AAB8-B62688E2DC4F}"/>
                </a:ext>
              </a:extLst>
            </p:cNvPr>
            <p:cNvSpPr/>
            <p:nvPr/>
          </p:nvSpPr>
          <p:spPr>
            <a:xfrm>
              <a:off x="3198790" y="3199475"/>
              <a:ext cx="593892" cy="3334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45AC223-04D9-46CC-91BC-BBBB30A19B5D}"/>
                </a:ext>
              </a:extLst>
            </p:cNvPr>
            <p:cNvSpPr/>
            <p:nvPr/>
          </p:nvSpPr>
          <p:spPr>
            <a:xfrm>
              <a:off x="3198790" y="5432805"/>
              <a:ext cx="593892" cy="3334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7293903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769892C-19A3-5B40-9DA7-E0B2D844D809}"/>
              </a:ext>
            </a:extLst>
          </p:cNvPr>
          <p:cNvSpPr txBox="1"/>
          <p:nvPr/>
        </p:nvSpPr>
        <p:spPr>
          <a:xfrm>
            <a:off x="746216" y="469209"/>
            <a:ext cx="9208275" cy="769441"/>
          </a:xfrm>
          <a:prstGeom prst="rect">
            <a:avLst/>
          </a:prstGeom>
          <a:noFill/>
        </p:spPr>
        <p:txBody>
          <a:bodyPr wrap="square" rtlCol="0">
            <a:spAutoFit/>
          </a:bodyPr>
          <a:lstStyle/>
          <a:p>
            <a:r>
              <a:rPr lang="en-US" sz="4400" dirty="0">
                <a:solidFill>
                  <a:srgbClr val="FF9300"/>
                </a:solidFill>
                <a:ea typeface="Helvetica Neue" panose="02000503000000020004" pitchFamily="2" charset="0"/>
                <a:cs typeface="Helvetica Neue" panose="02000503000000020004" pitchFamily="2" charset="0"/>
              </a:rPr>
              <a:t>Multicollinearity  - Model Variables </a:t>
            </a:r>
          </a:p>
        </p:txBody>
      </p:sp>
      <p:pic>
        <p:nvPicPr>
          <p:cNvPr id="17" name="Picture 8" descr="Related image">
            <a:extLst>
              <a:ext uri="{FF2B5EF4-FFF2-40B4-BE49-F238E27FC236}">
                <a16:creationId xmlns:a16="http://schemas.microsoft.com/office/drawing/2014/main" id="{1CB58DA0-00F6-4D71-851E-E618B2BBF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3945" y="5836596"/>
            <a:ext cx="856034" cy="8560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3E64909-6CBD-4E97-B454-364971044A3D}"/>
              </a:ext>
            </a:extLst>
          </p:cNvPr>
          <p:cNvPicPr>
            <a:picLocks noChangeAspect="1"/>
          </p:cNvPicPr>
          <p:nvPr/>
        </p:nvPicPr>
        <p:blipFill>
          <a:blip r:embed="rId3"/>
          <a:stretch>
            <a:fillRect/>
          </a:stretch>
        </p:blipFill>
        <p:spPr>
          <a:xfrm>
            <a:off x="746218" y="1744852"/>
            <a:ext cx="6517028" cy="1299111"/>
          </a:xfrm>
          <a:prstGeom prst="rect">
            <a:avLst/>
          </a:prstGeom>
        </p:spPr>
      </p:pic>
      <p:pic>
        <p:nvPicPr>
          <p:cNvPr id="2" name="Picture 1">
            <a:extLst>
              <a:ext uri="{FF2B5EF4-FFF2-40B4-BE49-F238E27FC236}">
                <a16:creationId xmlns:a16="http://schemas.microsoft.com/office/drawing/2014/main" id="{CD01D8AA-91FD-4949-8BED-1E8A3F621D09}"/>
              </a:ext>
            </a:extLst>
          </p:cNvPr>
          <p:cNvPicPr>
            <a:picLocks noChangeAspect="1"/>
          </p:cNvPicPr>
          <p:nvPr/>
        </p:nvPicPr>
        <p:blipFill>
          <a:blip r:embed="rId4"/>
          <a:stretch>
            <a:fillRect/>
          </a:stretch>
        </p:blipFill>
        <p:spPr>
          <a:xfrm>
            <a:off x="746216" y="3304308"/>
            <a:ext cx="7499763" cy="2867891"/>
          </a:xfrm>
          <a:prstGeom prst="rect">
            <a:avLst/>
          </a:prstGeom>
        </p:spPr>
      </p:pic>
    </p:spTree>
    <p:extLst>
      <p:ext uri="{BB962C8B-B14F-4D97-AF65-F5344CB8AC3E}">
        <p14:creationId xmlns:p14="http://schemas.microsoft.com/office/powerpoint/2010/main" val="1198688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769892C-19A3-5B40-9DA7-E0B2D844D809}"/>
              </a:ext>
            </a:extLst>
          </p:cNvPr>
          <p:cNvSpPr txBox="1"/>
          <p:nvPr/>
        </p:nvSpPr>
        <p:spPr>
          <a:xfrm>
            <a:off x="746216" y="469209"/>
            <a:ext cx="7579077" cy="769441"/>
          </a:xfrm>
          <a:prstGeom prst="rect">
            <a:avLst/>
          </a:prstGeom>
          <a:noFill/>
        </p:spPr>
        <p:txBody>
          <a:bodyPr wrap="square" rtlCol="0">
            <a:spAutoFit/>
          </a:bodyPr>
          <a:lstStyle/>
          <a:p>
            <a:r>
              <a:rPr lang="en-US" sz="4400" dirty="0">
                <a:solidFill>
                  <a:srgbClr val="FF9300"/>
                </a:solidFill>
                <a:ea typeface="Helvetica Neue" panose="02000503000000020004" pitchFamily="2" charset="0"/>
                <a:cs typeface="Helvetica Neue" panose="02000503000000020004" pitchFamily="2" charset="0"/>
              </a:rPr>
              <a:t>Endogeneity  </a:t>
            </a:r>
          </a:p>
        </p:txBody>
      </p:sp>
      <p:pic>
        <p:nvPicPr>
          <p:cNvPr id="17" name="Picture 8" descr="Related image">
            <a:extLst>
              <a:ext uri="{FF2B5EF4-FFF2-40B4-BE49-F238E27FC236}">
                <a16:creationId xmlns:a16="http://schemas.microsoft.com/office/drawing/2014/main" id="{1CB58DA0-00F6-4D71-851E-E618B2BBF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3945" y="5836596"/>
            <a:ext cx="856034" cy="85603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54ECE8C-45D4-42C9-B095-84A542E63D42}"/>
              </a:ext>
            </a:extLst>
          </p:cNvPr>
          <p:cNvSpPr txBox="1"/>
          <p:nvPr/>
        </p:nvSpPr>
        <p:spPr>
          <a:xfrm>
            <a:off x="746216" y="1620905"/>
            <a:ext cx="8812454" cy="2677656"/>
          </a:xfrm>
          <a:prstGeom prst="rect">
            <a:avLst/>
          </a:prstGeom>
          <a:noFill/>
        </p:spPr>
        <p:txBody>
          <a:bodyPr wrap="square" rtlCol="0">
            <a:spAutoFit/>
          </a:bodyPr>
          <a:lstStyle/>
          <a:p>
            <a:r>
              <a:rPr lang="en-US" sz="2400" b="1" dirty="0"/>
              <a:t>Omitted Variable: </a:t>
            </a:r>
            <a:r>
              <a:rPr lang="en-US" sz="2400" dirty="0"/>
              <a:t>Technology Friendliness</a:t>
            </a:r>
          </a:p>
          <a:p>
            <a:r>
              <a:rPr lang="en-US" sz="2400" b="1" dirty="0"/>
              <a:t>Endogenous Variable: </a:t>
            </a:r>
            <a:r>
              <a:rPr lang="en-US" sz="2400" dirty="0"/>
              <a:t>Facebook Visit</a:t>
            </a:r>
          </a:p>
          <a:p>
            <a:endParaRPr lang="en-US" sz="2400" dirty="0"/>
          </a:p>
          <a:p>
            <a:r>
              <a:rPr lang="en-US" sz="2400" b="1" dirty="0"/>
              <a:t>Instrument Variables:  </a:t>
            </a:r>
          </a:p>
          <a:p>
            <a:pPr marL="457200" indent="-457200">
              <a:buFont typeface="+mj-lt"/>
              <a:buAutoNum type="arabicPeriod"/>
            </a:pPr>
            <a:r>
              <a:rPr lang="en-US" sz="2400" dirty="0"/>
              <a:t>Number of posts</a:t>
            </a:r>
          </a:p>
          <a:p>
            <a:pPr marL="457200" indent="-457200">
              <a:buFont typeface="+mj-lt"/>
              <a:buAutoNum type="arabicPeriod"/>
            </a:pPr>
            <a:r>
              <a:rPr lang="en-US" sz="2400" dirty="0"/>
              <a:t>Number of friends</a:t>
            </a:r>
          </a:p>
          <a:p>
            <a:pPr marL="457200" indent="-457200">
              <a:buFont typeface="+mj-lt"/>
              <a:buAutoNum type="arabicPeriod"/>
            </a:pPr>
            <a:r>
              <a:rPr lang="en-US" sz="2400" dirty="0"/>
              <a:t>Public Profile </a:t>
            </a:r>
          </a:p>
        </p:txBody>
      </p:sp>
      <p:grpSp>
        <p:nvGrpSpPr>
          <p:cNvPr id="6" name="Group 5">
            <a:extLst>
              <a:ext uri="{FF2B5EF4-FFF2-40B4-BE49-F238E27FC236}">
                <a16:creationId xmlns:a16="http://schemas.microsoft.com/office/drawing/2014/main" id="{CA046869-DDCA-4161-9224-FD0F8CC85E17}"/>
              </a:ext>
            </a:extLst>
          </p:cNvPr>
          <p:cNvGrpSpPr/>
          <p:nvPr/>
        </p:nvGrpSpPr>
        <p:grpSpPr>
          <a:xfrm>
            <a:off x="6096000" y="1620905"/>
            <a:ext cx="5234196" cy="4338503"/>
            <a:chOff x="6203371" y="1808018"/>
            <a:chExt cx="5234196" cy="4338503"/>
          </a:xfrm>
        </p:grpSpPr>
        <p:grpSp>
          <p:nvGrpSpPr>
            <p:cNvPr id="5" name="Group 4">
              <a:extLst>
                <a:ext uri="{FF2B5EF4-FFF2-40B4-BE49-F238E27FC236}">
                  <a16:creationId xmlns:a16="http://schemas.microsoft.com/office/drawing/2014/main" id="{0520B3FC-1FEE-43BF-A602-EEF483F8D96C}"/>
                </a:ext>
              </a:extLst>
            </p:cNvPr>
            <p:cNvGrpSpPr/>
            <p:nvPr/>
          </p:nvGrpSpPr>
          <p:grpSpPr>
            <a:xfrm>
              <a:off x="6203371" y="1808018"/>
              <a:ext cx="5234196" cy="4287561"/>
              <a:chOff x="4832551" y="2699762"/>
              <a:chExt cx="3775708" cy="2911529"/>
            </a:xfrm>
          </p:grpSpPr>
          <p:pic>
            <p:nvPicPr>
              <p:cNvPr id="4" name="Picture 3">
                <a:extLst>
                  <a:ext uri="{FF2B5EF4-FFF2-40B4-BE49-F238E27FC236}">
                    <a16:creationId xmlns:a16="http://schemas.microsoft.com/office/drawing/2014/main" id="{4E8BA303-817B-4816-8A1A-9906D0738B20}"/>
                  </a:ext>
                </a:extLst>
              </p:cNvPr>
              <p:cNvPicPr>
                <a:picLocks noChangeAspect="1"/>
              </p:cNvPicPr>
              <p:nvPr/>
            </p:nvPicPr>
            <p:blipFill>
              <a:blip r:embed="rId4"/>
              <a:stretch>
                <a:fillRect/>
              </a:stretch>
            </p:blipFill>
            <p:spPr>
              <a:xfrm>
                <a:off x="4893170" y="2699762"/>
                <a:ext cx="3715089" cy="2911529"/>
              </a:xfrm>
              <a:prstGeom prst="rect">
                <a:avLst/>
              </a:prstGeom>
            </p:spPr>
          </p:pic>
          <p:sp>
            <p:nvSpPr>
              <p:cNvPr id="7" name="Rectangle 6">
                <a:extLst>
                  <a:ext uri="{FF2B5EF4-FFF2-40B4-BE49-F238E27FC236}">
                    <a16:creationId xmlns:a16="http://schemas.microsoft.com/office/drawing/2014/main" id="{2BD549AE-E610-4F83-987C-41C83890CA3C}"/>
                  </a:ext>
                </a:extLst>
              </p:cNvPr>
              <p:cNvSpPr/>
              <p:nvPr/>
            </p:nvSpPr>
            <p:spPr>
              <a:xfrm>
                <a:off x="4832551" y="4442618"/>
                <a:ext cx="2825296" cy="628147"/>
              </a:xfrm>
              <a:prstGeom prst="rect">
                <a:avLst/>
              </a:prstGeom>
              <a:noFill/>
              <a:ln w="28575">
                <a:solidFill>
                  <a:srgbClr val="FF99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ectangle 9">
              <a:extLst>
                <a:ext uri="{FF2B5EF4-FFF2-40B4-BE49-F238E27FC236}">
                  <a16:creationId xmlns:a16="http://schemas.microsoft.com/office/drawing/2014/main" id="{6A8670A9-8B9E-4407-8AF2-FB7F3CE2E32B}"/>
                </a:ext>
              </a:extLst>
            </p:cNvPr>
            <p:cNvSpPr/>
            <p:nvPr/>
          </p:nvSpPr>
          <p:spPr>
            <a:xfrm>
              <a:off x="6203371" y="5933208"/>
              <a:ext cx="4620522" cy="213313"/>
            </a:xfrm>
            <a:prstGeom prst="rect">
              <a:avLst/>
            </a:prstGeom>
            <a:noFill/>
            <a:ln w="28575">
              <a:solidFill>
                <a:srgbClr val="FF99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05675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769892C-19A3-5B40-9DA7-E0B2D844D809}"/>
              </a:ext>
            </a:extLst>
          </p:cNvPr>
          <p:cNvSpPr txBox="1"/>
          <p:nvPr/>
        </p:nvSpPr>
        <p:spPr>
          <a:xfrm>
            <a:off x="746216" y="469209"/>
            <a:ext cx="9447266" cy="769441"/>
          </a:xfrm>
          <a:prstGeom prst="rect">
            <a:avLst/>
          </a:prstGeom>
          <a:noFill/>
        </p:spPr>
        <p:txBody>
          <a:bodyPr wrap="square" rtlCol="0">
            <a:spAutoFit/>
          </a:bodyPr>
          <a:lstStyle/>
          <a:p>
            <a:r>
              <a:rPr lang="en-US" sz="4400" dirty="0">
                <a:solidFill>
                  <a:srgbClr val="FF9300"/>
                </a:solidFill>
                <a:ea typeface="Helvetica Neue" panose="02000503000000020004" pitchFamily="2" charset="0"/>
                <a:cs typeface="Helvetica Neue" panose="02000503000000020004" pitchFamily="2" charset="0"/>
              </a:rPr>
              <a:t>Endogeneity – IV correlation check  </a:t>
            </a:r>
          </a:p>
        </p:txBody>
      </p:sp>
      <p:pic>
        <p:nvPicPr>
          <p:cNvPr id="17" name="Picture 8" descr="Related image">
            <a:extLst>
              <a:ext uri="{FF2B5EF4-FFF2-40B4-BE49-F238E27FC236}">
                <a16:creationId xmlns:a16="http://schemas.microsoft.com/office/drawing/2014/main" id="{1CB58DA0-00F6-4D71-851E-E618B2BBF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3945" y="5836596"/>
            <a:ext cx="856034" cy="8560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A897005-1107-4DC7-BA45-B02004E5A18A}"/>
              </a:ext>
            </a:extLst>
          </p:cNvPr>
          <p:cNvPicPr>
            <a:picLocks noChangeAspect="1"/>
          </p:cNvPicPr>
          <p:nvPr/>
        </p:nvPicPr>
        <p:blipFill>
          <a:blip r:embed="rId3"/>
          <a:stretch>
            <a:fillRect/>
          </a:stretch>
        </p:blipFill>
        <p:spPr>
          <a:xfrm>
            <a:off x="1001856" y="1933575"/>
            <a:ext cx="6743755" cy="1069398"/>
          </a:xfrm>
          <a:prstGeom prst="rect">
            <a:avLst/>
          </a:prstGeom>
        </p:spPr>
      </p:pic>
      <p:pic>
        <p:nvPicPr>
          <p:cNvPr id="8" name="Picture 7">
            <a:extLst>
              <a:ext uri="{FF2B5EF4-FFF2-40B4-BE49-F238E27FC236}">
                <a16:creationId xmlns:a16="http://schemas.microsoft.com/office/drawing/2014/main" id="{0664C3BD-5DE3-448A-8D0F-705A1CD0F3E3}"/>
              </a:ext>
            </a:extLst>
          </p:cNvPr>
          <p:cNvPicPr>
            <a:picLocks noChangeAspect="1"/>
          </p:cNvPicPr>
          <p:nvPr/>
        </p:nvPicPr>
        <p:blipFill>
          <a:blip r:embed="rId4"/>
          <a:stretch>
            <a:fillRect/>
          </a:stretch>
        </p:blipFill>
        <p:spPr>
          <a:xfrm>
            <a:off x="1001856" y="3572581"/>
            <a:ext cx="7248526" cy="2667548"/>
          </a:xfrm>
          <a:prstGeom prst="rect">
            <a:avLst/>
          </a:prstGeom>
        </p:spPr>
      </p:pic>
    </p:spTree>
    <p:extLst>
      <p:ext uri="{BB962C8B-B14F-4D97-AF65-F5344CB8AC3E}">
        <p14:creationId xmlns:p14="http://schemas.microsoft.com/office/powerpoint/2010/main" val="2716502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2387CB5-FE6A-4900-AAFF-4713AA1999A3}"/>
              </a:ext>
            </a:extLst>
          </p:cNvPr>
          <p:cNvPicPr>
            <a:picLocks noChangeAspect="1"/>
          </p:cNvPicPr>
          <p:nvPr/>
        </p:nvPicPr>
        <p:blipFill rotWithShape="1">
          <a:blip r:embed="rId2"/>
          <a:srcRect b="67925"/>
          <a:stretch/>
        </p:blipFill>
        <p:spPr>
          <a:xfrm>
            <a:off x="868626" y="1583156"/>
            <a:ext cx="8923544" cy="2276461"/>
          </a:xfrm>
          <a:prstGeom prst="rect">
            <a:avLst/>
          </a:prstGeom>
        </p:spPr>
      </p:pic>
      <p:sp>
        <p:nvSpPr>
          <p:cNvPr id="9" name="TextBox 8">
            <a:extLst>
              <a:ext uri="{FF2B5EF4-FFF2-40B4-BE49-F238E27FC236}">
                <a16:creationId xmlns:a16="http://schemas.microsoft.com/office/drawing/2014/main" id="{6769892C-19A3-5B40-9DA7-E0B2D844D809}"/>
              </a:ext>
            </a:extLst>
          </p:cNvPr>
          <p:cNvSpPr txBox="1"/>
          <p:nvPr/>
        </p:nvSpPr>
        <p:spPr>
          <a:xfrm>
            <a:off x="746216" y="469209"/>
            <a:ext cx="7579077" cy="769441"/>
          </a:xfrm>
          <a:prstGeom prst="rect">
            <a:avLst/>
          </a:prstGeom>
          <a:noFill/>
        </p:spPr>
        <p:txBody>
          <a:bodyPr wrap="square" rtlCol="0">
            <a:spAutoFit/>
          </a:bodyPr>
          <a:lstStyle/>
          <a:p>
            <a:r>
              <a:rPr lang="en-US" sz="4400" dirty="0">
                <a:solidFill>
                  <a:srgbClr val="FF9300"/>
                </a:solidFill>
                <a:ea typeface="Helvetica Neue" panose="02000503000000020004" pitchFamily="2" charset="0"/>
                <a:cs typeface="Helvetica Neue" panose="02000503000000020004" pitchFamily="2" charset="0"/>
              </a:rPr>
              <a:t>Negative Binomial vs Poisson </a:t>
            </a:r>
          </a:p>
        </p:txBody>
      </p:sp>
      <p:pic>
        <p:nvPicPr>
          <p:cNvPr id="17" name="Picture 8" descr="Related image">
            <a:extLst>
              <a:ext uri="{FF2B5EF4-FFF2-40B4-BE49-F238E27FC236}">
                <a16:creationId xmlns:a16="http://schemas.microsoft.com/office/drawing/2014/main" id="{1CB58DA0-00F6-4D71-851E-E618B2BBF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3945" y="5836596"/>
            <a:ext cx="856034" cy="85603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D0144A1-7CF1-46BB-91A0-F4C060561E6C}"/>
              </a:ext>
            </a:extLst>
          </p:cNvPr>
          <p:cNvPicPr>
            <a:picLocks noChangeAspect="1"/>
          </p:cNvPicPr>
          <p:nvPr/>
        </p:nvPicPr>
        <p:blipFill>
          <a:blip r:embed="rId4"/>
          <a:stretch>
            <a:fillRect/>
          </a:stretch>
        </p:blipFill>
        <p:spPr>
          <a:xfrm>
            <a:off x="868626" y="4393097"/>
            <a:ext cx="8663126" cy="1995694"/>
          </a:xfrm>
          <a:prstGeom prst="rect">
            <a:avLst/>
          </a:prstGeom>
        </p:spPr>
      </p:pic>
      <p:sp>
        <p:nvSpPr>
          <p:cNvPr id="2" name="TextBox 1">
            <a:extLst>
              <a:ext uri="{FF2B5EF4-FFF2-40B4-BE49-F238E27FC236}">
                <a16:creationId xmlns:a16="http://schemas.microsoft.com/office/drawing/2014/main" id="{65E47217-5FD3-48DC-A489-F57456C923DE}"/>
              </a:ext>
            </a:extLst>
          </p:cNvPr>
          <p:cNvSpPr txBox="1"/>
          <p:nvPr/>
        </p:nvSpPr>
        <p:spPr>
          <a:xfrm>
            <a:off x="868626" y="3988879"/>
            <a:ext cx="3565151" cy="369332"/>
          </a:xfrm>
          <a:prstGeom prst="rect">
            <a:avLst/>
          </a:prstGeom>
          <a:noFill/>
        </p:spPr>
        <p:txBody>
          <a:bodyPr wrap="square" rtlCol="0">
            <a:spAutoFit/>
          </a:bodyPr>
          <a:lstStyle/>
          <a:p>
            <a:r>
              <a:rPr lang="en-US" dirty="0">
                <a:solidFill>
                  <a:schemeClr val="accent1"/>
                </a:solidFill>
              </a:rPr>
              <a:t>Comparison with negative binomial</a:t>
            </a:r>
          </a:p>
        </p:txBody>
      </p:sp>
      <p:sp>
        <p:nvSpPr>
          <p:cNvPr id="7" name="Rectangle 6">
            <a:extLst>
              <a:ext uri="{FF2B5EF4-FFF2-40B4-BE49-F238E27FC236}">
                <a16:creationId xmlns:a16="http://schemas.microsoft.com/office/drawing/2014/main" id="{BE85F08F-1F54-407A-8F0C-40432212F3BB}"/>
              </a:ext>
            </a:extLst>
          </p:cNvPr>
          <p:cNvSpPr/>
          <p:nvPr/>
        </p:nvSpPr>
        <p:spPr>
          <a:xfrm>
            <a:off x="3557745" y="5590309"/>
            <a:ext cx="1876700" cy="353291"/>
          </a:xfrm>
          <a:prstGeom prst="rect">
            <a:avLst/>
          </a:prstGeom>
          <a:noFill/>
          <a:ln w="28575">
            <a:solidFill>
              <a:srgbClr val="FF99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22832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769892C-19A3-5B40-9DA7-E0B2D844D809}"/>
              </a:ext>
            </a:extLst>
          </p:cNvPr>
          <p:cNvSpPr txBox="1"/>
          <p:nvPr/>
        </p:nvSpPr>
        <p:spPr>
          <a:xfrm>
            <a:off x="746216" y="469209"/>
            <a:ext cx="9758751" cy="769441"/>
          </a:xfrm>
          <a:prstGeom prst="rect">
            <a:avLst/>
          </a:prstGeom>
          <a:noFill/>
        </p:spPr>
        <p:txBody>
          <a:bodyPr wrap="square" rtlCol="0">
            <a:spAutoFit/>
          </a:bodyPr>
          <a:lstStyle/>
          <a:p>
            <a:r>
              <a:rPr lang="en-US" sz="4400" dirty="0">
                <a:solidFill>
                  <a:srgbClr val="FF9300"/>
                </a:solidFill>
                <a:ea typeface="Helvetica Neue" panose="02000503000000020004" pitchFamily="2" charset="0"/>
                <a:cs typeface="Helvetica Neue" panose="02000503000000020004" pitchFamily="2" charset="0"/>
              </a:rPr>
              <a:t>Negative Binomial vs Ideal model</a:t>
            </a:r>
          </a:p>
        </p:txBody>
      </p:sp>
      <p:pic>
        <p:nvPicPr>
          <p:cNvPr id="17" name="Picture 8" descr="Related image">
            <a:extLst>
              <a:ext uri="{FF2B5EF4-FFF2-40B4-BE49-F238E27FC236}">
                <a16:creationId xmlns:a16="http://schemas.microsoft.com/office/drawing/2014/main" id="{1CB58DA0-00F6-4D71-851E-E618B2BBF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3945" y="5836596"/>
            <a:ext cx="856034" cy="85603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AA472B2-0E32-4441-8838-7A8833BB961C}"/>
              </a:ext>
            </a:extLst>
          </p:cNvPr>
          <p:cNvPicPr>
            <a:picLocks noChangeAspect="1"/>
          </p:cNvPicPr>
          <p:nvPr/>
        </p:nvPicPr>
        <p:blipFill>
          <a:blip r:embed="rId3"/>
          <a:stretch>
            <a:fillRect/>
          </a:stretch>
        </p:blipFill>
        <p:spPr>
          <a:xfrm>
            <a:off x="746216" y="1873276"/>
            <a:ext cx="8291457" cy="1946983"/>
          </a:xfrm>
          <a:prstGeom prst="rect">
            <a:avLst/>
          </a:prstGeom>
        </p:spPr>
      </p:pic>
      <p:sp>
        <p:nvSpPr>
          <p:cNvPr id="5" name="Rectangle 4">
            <a:extLst>
              <a:ext uri="{FF2B5EF4-FFF2-40B4-BE49-F238E27FC236}">
                <a16:creationId xmlns:a16="http://schemas.microsoft.com/office/drawing/2014/main" id="{BA8D26E5-C649-4AED-A7AB-BD3FD5A07F66}"/>
              </a:ext>
            </a:extLst>
          </p:cNvPr>
          <p:cNvSpPr/>
          <p:nvPr/>
        </p:nvSpPr>
        <p:spPr>
          <a:xfrm>
            <a:off x="3401882" y="3075709"/>
            <a:ext cx="1876700" cy="353291"/>
          </a:xfrm>
          <a:prstGeom prst="rect">
            <a:avLst/>
          </a:prstGeom>
          <a:noFill/>
          <a:ln w="28575">
            <a:solidFill>
              <a:srgbClr val="FF99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7465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1E317-6B6F-4BAA-8CBD-673F7F6A20E4}"/>
              </a:ext>
            </a:extLst>
          </p:cNvPr>
          <p:cNvSpPr>
            <a:spLocks noGrp="1"/>
          </p:cNvSpPr>
          <p:nvPr>
            <p:ph type="title"/>
          </p:nvPr>
        </p:nvSpPr>
        <p:spPr>
          <a:noFill/>
        </p:spPr>
        <p:txBody>
          <a:bodyPr wrap="square" rtlCol="0">
            <a:spAutoFit/>
          </a:bodyPr>
          <a:lstStyle/>
          <a:p>
            <a:r>
              <a:rPr lang="en-US" dirty="0">
                <a:solidFill>
                  <a:srgbClr val="FF9300"/>
                </a:solidFill>
                <a:latin typeface="+mn-lt"/>
              </a:rPr>
              <a:t>Agenda</a:t>
            </a:r>
          </a:p>
        </p:txBody>
      </p:sp>
      <p:sp>
        <p:nvSpPr>
          <p:cNvPr id="3" name="Content Placeholder 2">
            <a:extLst>
              <a:ext uri="{FF2B5EF4-FFF2-40B4-BE49-F238E27FC236}">
                <a16:creationId xmlns:a16="http://schemas.microsoft.com/office/drawing/2014/main" id="{FE1D2DE3-3371-4F7C-8338-73D038186E63}"/>
              </a:ext>
            </a:extLst>
          </p:cNvPr>
          <p:cNvSpPr>
            <a:spLocks noGrp="1"/>
          </p:cNvSpPr>
          <p:nvPr>
            <p:ph idx="1"/>
          </p:nvPr>
        </p:nvSpPr>
        <p:spPr>
          <a:xfrm>
            <a:off x="838200" y="1825625"/>
            <a:ext cx="9135359" cy="3773897"/>
          </a:xfrm>
        </p:spPr>
        <p:txBody>
          <a:bodyPr/>
          <a:lstStyle/>
          <a:p>
            <a:r>
              <a:rPr lang="en-US" dirty="0"/>
              <a:t>Business Context</a:t>
            </a:r>
          </a:p>
          <a:p>
            <a:r>
              <a:rPr lang="en-US" dirty="0"/>
              <a:t>Research Question</a:t>
            </a:r>
          </a:p>
          <a:p>
            <a:r>
              <a:rPr lang="en-US" dirty="0"/>
              <a:t>Data Overview</a:t>
            </a:r>
          </a:p>
          <a:p>
            <a:r>
              <a:rPr lang="en-US" dirty="0"/>
              <a:t>Analysis</a:t>
            </a:r>
          </a:p>
          <a:p>
            <a:r>
              <a:rPr lang="en-US" dirty="0"/>
              <a:t>Insights </a:t>
            </a:r>
          </a:p>
          <a:p>
            <a:r>
              <a:rPr lang="en-US" dirty="0"/>
              <a:t>Recommendations</a:t>
            </a:r>
          </a:p>
          <a:p>
            <a:r>
              <a:rPr lang="en-US" dirty="0"/>
              <a:t>Limitations</a:t>
            </a:r>
          </a:p>
          <a:p>
            <a:endParaRPr lang="en-US" dirty="0"/>
          </a:p>
          <a:p>
            <a:endParaRPr lang="en-US" dirty="0"/>
          </a:p>
        </p:txBody>
      </p:sp>
      <p:pic>
        <p:nvPicPr>
          <p:cNvPr id="4" name="Picture 8" descr="Related image">
            <a:extLst>
              <a:ext uri="{FF2B5EF4-FFF2-40B4-BE49-F238E27FC236}">
                <a16:creationId xmlns:a16="http://schemas.microsoft.com/office/drawing/2014/main" id="{5B7B3795-C8EB-407E-B968-975349B909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3945" y="5836596"/>
            <a:ext cx="856034" cy="856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644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EC1EB-D6A6-4CB2-BB26-F6F5D7484938}"/>
              </a:ext>
            </a:extLst>
          </p:cNvPr>
          <p:cNvPicPr>
            <a:picLocks noChangeAspect="1"/>
          </p:cNvPicPr>
          <p:nvPr/>
        </p:nvPicPr>
        <p:blipFill>
          <a:blip r:embed="rId2"/>
          <a:stretch>
            <a:fillRect/>
          </a:stretch>
        </p:blipFill>
        <p:spPr>
          <a:xfrm>
            <a:off x="669885" y="1838380"/>
            <a:ext cx="10852230" cy="3181240"/>
          </a:xfrm>
          <a:prstGeom prst="rect">
            <a:avLst/>
          </a:prstGeom>
        </p:spPr>
      </p:pic>
      <p:sp>
        <p:nvSpPr>
          <p:cNvPr id="9" name="TextBox 8">
            <a:extLst>
              <a:ext uri="{FF2B5EF4-FFF2-40B4-BE49-F238E27FC236}">
                <a16:creationId xmlns:a16="http://schemas.microsoft.com/office/drawing/2014/main" id="{6769892C-19A3-5B40-9DA7-E0B2D844D809}"/>
              </a:ext>
            </a:extLst>
          </p:cNvPr>
          <p:cNvSpPr txBox="1"/>
          <p:nvPr/>
        </p:nvSpPr>
        <p:spPr>
          <a:xfrm>
            <a:off x="746216" y="469209"/>
            <a:ext cx="7579077" cy="769441"/>
          </a:xfrm>
          <a:prstGeom prst="rect">
            <a:avLst/>
          </a:prstGeom>
          <a:noFill/>
        </p:spPr>
        <p:txBody>
          <a:bodyPr wrap="square" rtlCol="0">
            <a:spAutoFit/>
          </a:bodyPr>
          <a:lstStyle/>
          <a:p>
            <a:r>
              <a:rPr lang="en-US" sz="4400" dirty="0">
                <a:solidFill>
                  <a:srgbClr val="FF9300"/>
                </a:solidFill>
                <a:ea typeface="Helvetica Neue" panose="02000503000000020004" pitchFamily="2" charset="0"/>
                <a:cs typeface="Helvetica Neue" panose="02000503000000020004" pitchFamily="2" charset="0"/>
              </a:rPr>
              <a:t>Heteroskedasticity </a:t>
            </a:r>
          </a:p>
        </p:txBody>
      </p:sp>
      <p:pic>
        <p:nvPicPr>
          <p:cNvPr id="17" name="Picture 8" descr="Related image">
            <a:extLst>
              <a:ext uri="{FF2B5EF4-FFF2-40B4-BE49-F238E27FC236}">
                <a16:creationId xmlns:a16="http://schemas.microsoft.com/office/drawing/2014/main" id="{1CB58DA0-00F6-4D71-851E-E618B2BBF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3945" y="5836596"/>
            <a:ext cx="856034" cy="85603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78BBF06-07EA-4E47-B2A2-9F60D19C6A0B}"/>
              </a:ext>
            </a:extLst>
          </p:cNvPr>
          <p:cNvSpPr/>
          <p:nvPr/>
        </p:nvSpPr>
        <p:spPr>
          <a:xfrm>
            <a:off x="4108463" y="4748645"/>
            <a:ext cx="1876700" cy="353291"/>
          </a:xfrm>
          <a:prstGeom prst="rect">
            <a:avLst/>
          </a:prstGeom>
          <a:noFill/>
          <a:ln w="28575">
            <a:solidFill>
              <a:srgbClr val="FF99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17162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1E317-6B6F-4BAA-8CBD-673F7F6A20E4}"/>
              </a:ext>
            </a:extLst>
          </p:cNvPr>
          <p:cNvSpPr>
            <a:spLocks noGrp="1"/>
          </p:cNvSpPr>
          <p:nvPr>
            <p:ph type="title"/>
          </p:nvPr>
        </p:nvSpPr>
        <p:spPr>
          <a:noFill/>
        </p:spPr>
        <p:txBody>
          <a:bodyPr vert="horz" wrap="square" lIns="91440" tIns="45720" rIns="91440" bIns="45720" rtlCol="0" anchor="ctr">
            <a:spAutoFit/>
          </a:bodyPr>
          <a:lstStyle/>
          <a:p>
            <a:r>
              <a:rPr lang="en-US" dirty="0">
                <a:solidFill>
                  <a:srgbClr val="FF9300"/>
                </a:solidFill>
                <a:latin typeface="+mn-lt"/>
              </a:rPr>
              <a:t>Predicted values</a:t>
            </a:r>
          </a:p>
        </p:txBody>
      </p:sp>
      <p:pic>
        <p:nvPicPr>
          <p:cNvPr id="4" name="Picture 8" descr="Related image">
            <a:extLst>
              <a:ext uri="{FF2B5EF4-FFF2-40B4-BE49-F238E27FC236}">
                <a16:creationId xmlns:a16="http://schemas.microsoft.com/office/drawing/2014/main" id="{5B7B3795-C8EB-407E-B968-975349B909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3945" y="5836596"/>
            <a:ext cx="856034" cy="85603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1C63D42B-70D8-4D8A-BF57-5B4768E625F0}"/>
              </a:ext>
            </a:extLst>
          </p:cNvPr>
          <p:cNvPicPr>
            <a:picLocks noChangeAspect="1"/>
          </p:cNvPicPr>
          <p:nvPr/>
        </p:nvPicPr>
        <p:blipFill>
          <a:blip r:embed="rId4"/>
          <a:stretch>
            <a:fillRect/>
          </a:stretch>
        </p:blipFill>
        <p:spPr>
          <a:xfrm>
            <a:off x="615446" y="2039006"/>
            <a:ext cx="4431391" cy="3592019"/>
          </a:xfrm>
          <a:prstGeom prst="rect">
            <a:avLst/>
          </a:prstGeom>
        </p:spPr>
      </p:pic>
      <p:pic>
        <p:nvPicPr>
          <p:cNvPr id="3" name="Picture 2">
            <a:extLst>
              <a:ext uri="{FF2B5EF4-FFF2-40B4-BE49-F238E27FC236}">
                <a16:creationId xmlns:a16="http://schemas.microsoft.com/office/drawing/2014/main" id="{1C57EBAF-C816-4C11-A62F-B0BA1AA07E97}"/>
              </a:ext>
            </a:extLst>
          </p:cNvPr>
          <p:cNvPicPr>
            <a:picLocks noChangeAspect="1"/>
          </p:cNvPicPr>
          <p:nvPr/>
        </p:nvPicPr>
        <p:blipFill>
          <a:blip r:embed="rId5"/>
          <a:stretch>
            <a:fillRect/>
          </a:stretch>
        </p:blipFill>
        <p:spPr>
          <a:xfrm>
            <a:off x="5158584" y="3278689"/>
            <a:ext cx="6505575" cy="885825"/>
          </a:xfrm>
          <a:prstGeom prst="rect">
            <a:avLst/>
          </a:prstGeom>
        </p:spPr>
      </p:pic>
    </p:spTree>
    <p:extLst>
      <p:ext uri="{BB962C8B-B14F-4D97-AF65-F5344CB8AC3E}">
        <p14:creationId xmlns:p14="http://schemas.microsoft.com/office/powerpoint/2010/main" val="2750203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769892C-19A3-5B40-9DA7-E0B2D844D809}"/>
              </a:ext>
            </a:extLst>
          </p:cNvPr>
          <p:cNvSpPr txBox="1"/>
          <p:nvPr/>
        </p:nvSpPr>
        <p:spPr>
          <a:xfrm>
            <a:off x="3338692" y="2418588"/>
            <a:ext cx="6428306" cy="1446550"/>
          </a:xfrm>
          <a:prstGeom prst="rect">
            <a:avLst/>
          </a:prstGeom>
          <a:noFill/>
        </p:spPr>
        <p:txBody>
          <a:bodyPr wrap="square" rtlCol="0">
            <a:spAutoFit/>
          </a:bodyPr>
          <a:lstStyle/>
          <a:p>
            <a:r>
              <a:rPr lang="en-US" sz="8800" dirty="0">
                <a:solidFill>
                  <a:srgbClr val="FF9300"/>
                </a:solidFill>
                <a:ea typeface="Helvetica Neue" panose="02000503000000020004" pitchFamily="2" charset="0"/>
                <a:cs typeface="Helvetica Neue" panose="02000503000000020004" pitchFamily="2" charset="0"/>
              </a:rPr>
              <a:t>Extras</a:t>
            </a:r>
          </a:p>
        </p:txBody>
      </p:sp>
      <p:pic>
        <p:nvPicPr>
          <p:cNvPr id="17" name="Picture 8" descr="Related image">
            <a:extLst>
              <a:ext uri="{FF2B5EF4-FFF2-40B4-BE49-F238E27FC236}">
                <a16:creationId xmlns:a16="http://schemas.microsoft.com/office/drawing/2014/main" id="{1CB58DA0-00F6-4D71-851E-E618B2BBF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3945" y="5836596"/>
            <a:ext cx="856034" cy="856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495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1E317-6B6F-4BAA-8CBD-673F7F6A20E4}"/>
              </a:ext>
            </a:extLst>
          </p:cNvPr>
          <p:cNvSpPr>
            <a:spLocks noGrp="1"/>
          </p:cNvSpPr>
          <p:nvPr>
            <p:ph type="title"/>
          </p:nvPr>
        </p:nvSpPr>
        <p:spPr>
          <a:xfrm>
            <a:off x="838200" y="677041"/>
            <a:ext cx="10515600" cy="701731"/>
          </a:xfrm>
          <a:noFill/>
        </p:spPr>
        <p:txBody>
          <a:bodyPr vert="horz" wrap="square" lIns="91440" tIns="45720" rIns="91440" bIns="45720" rtlCol="0" anchor="ctr">
            <a:spAutoFit/>
          </a:bodyPr>
          <a:lstStyle/>
          <a:p>
            <a:r>
              <a:rPr lang="en-US" dirty="0">
                <a:solidFill>
                  <a:srgbClr val="FF9300"/>
                </a:solidFill>
                <a:latin typeface="+mn-lt"/>
              </a:rPr>
              <a:t>Descriptive Statistics - combined</a:t>
            </a:r>
          </a:p>
        </p:txBody>
      </p:sp>
      <p:pic>
        <p:nvPicPr>
          <p:cNvPr id="4" name="Picture 8" descr="Related image">
            <a:extLst>
              <a:ext uri="{FF2B5EF4-FFF2-40B4-BE49-F238E27FC236}">
                <a16:creationId xmlns:a16="http://schemas.microsoft.com/office/drawing/2014/main" id="{5B7B3795-C8EB-407E-B968-975349B909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3945" y="5836596"/>
            <a:ext cx="856034" cy="85603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A26C792-7B41-4787-A26E-DF5E2D4AF34B}"/>
              </a:ext>
            </a:extLst>
          </p:cNvPr>
          <p:cNvPicPr>
            <a:picLocks noChangeAspect="1"/>
          </p:cNvPicPr>
          <p:nvPr/>
        </p:nvPicPr>
        <p:blipFill>
          <a:blip r:embed="rId4"/>
          <a:stretch>
            <a:fillRect/>
          </a:stretch>
        </p:blipFill>
        <p:spPr>
          <a:xfrm>
            <a:off x="989734" y="1690688"/>
            <a:ext cx="9200330" cy="3473594"/>
          </a:xfrm>
          <a:prstGeom prst="rect">
            <a:avLst/>
          </a:prstGeom>
        </p:spPr>
      </p:pic>
    </p:spTree>
    <p:extLst>
      <p:ext uri="{BB962C8B-B14F-4D97-AF65-F5344CB8AC3E}">
        <p14:creationId xmlns:p14="http://schemas.microsoft.com/office/powerpoint/2010/main" val="1121973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6F9CD-ABED-46FF-8EE3-C933C7FA8718}"/>
              </a:ext>
            </a:extLst>
          </p:cNvPr>
          <p:cNvSpPr>
            <a:spLocks noGrp="1"/>
          </p:cNvSpPr>
          <p:nvPr>
            <p:ph type="title"/>
          </p:nvPr>
        </p:nvSpPr>
        <p:spPr>
          <a:noFill/>
        </p:spPr>
        <p:txBody>
          <a:bodyPr wrap="square" rtlCol="0">
            <a:spAutoFit/>
          </a:bodyPr>
          <a:lstStyle/>
          <a:p>
            <a:r>
              <a:rPr lang="en-US" dirty="0">
                <a:solidFill>
                  <a:srgbClr val="FF9300"/>
                </a:solidFill>
                <a:latin typeface="+mn-lt"/>
              </a:rPr>
              <a:t>Negative Binomial – all results</a:t>
            </a:r>
          </a:p>
        </p:txBody>
      </p:sp>
      <p:sp>
        <p:nvSpPr>
          <p:cNvPr id="3" name="Content Placeholder 2">
            <a:extLst>
              <a:ext uri="{FF2B5EF4-FFF2-40B4-BE49-F238E27FC236}">
                <a16:creationId xmlns:a16="http://schemas.microsoft.com/office/drawing/2014/main" id="{17E37ED0-3059-4299-9C10-2675404FF7F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71B0A79A-8BEE-44D2-9839-AAE7195F8E25}"/>
              </a:ext>
            </a:extLst>
          </p:cNvPr>
          <p:cNvPicPr>
            <a:picLocks noChangeAspect="1"/>
          </p:cNvPicPr>
          <p:nvPr/>
        </p:nvPicPr>
        <p:blipFill>
          <a:blip r:embed="rId2"/>
          <a:stretch>
            <a:fillRect/>
          </a:stretch>
        </p:blipFill>
        <p:spPr>
          <a:xfrm>
            <a:off x="505837" y="1590686"/>
            <a:ext cx="11507822" cy="5163278"/>
          </a:xfrm>
          <a:prstGeom prst="rect">
            <a:avLst/>
          </a:prstGeom>
        </p:spPr>
      </p:pic>
    </p:spTree>
    <p:extLst>
      <p:ext uri="{BB962C8B-B14F-4D97-AF65-F5344CB8AC3E}">
        <p14:creationId xmlns:p14="http://schemas.microsoft.com/office/powerpoint/2010/main" val="887153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14FB4-DF16-45B1-B4A7-BF79304C3440}"/>
              </a:ext>
            </a:extLst>
          </p:cNvPr>
          <p:cNvSpPr>
            <a:spLocks noGrp="1"/>
          </p:cNvSpPr>
          <p:nvPr>
            <p:ph type="title"/>
          </p:nvPr>
        </p:nvSpPr>
        <p:spPr>
          <a:noFill/>
        </p:spPr>
        <p:txBody>
          <a:bodyPr wrap="square" rtlCol="0">
            <a:spAutoFit/>
          </a:bodyPr>
          <a:lstStyle/>
          <a:p>
            <a:r>
              <a:rPr lang="en-US" dirty="0">
                <a:solidFill>
                  <a:srgbClr val="FF9300"/>
                </a:solidFill>
                <a:latin typeface="+mn-lt"/>
              </a:rPr>
              <a:t>Normalization </a:t>
            </a:r>
          </a:p>
        </p:txBody>
      </p:sp>
      <p:pic>
        <p:nvPicPr>
          <p:cNvPr id="4" name="Content Placeholder 3">
            <a:extLst>
              <a:ext uri="{FF2B5EF4-FFF2-40B4-BE49-F238E27FC236}">
                <a16:creationId xmlns:a16="http://schemas.microsoft.com/office/drawing/2014/main" id="{DD331CF2-6799-42C8-A772-A1AAAB4E1E65}"/>
              </a:ext>
            </a:extLst>
          </p:cNvPr>
          <p:cNvPicPr>
            <a:picLocks noGrp="1" noChangeAspect="1"/>
          </p:cNvPicPr>
          <p:nvPr>
            <p:ph idx="1"/>
          </p:nvPr>
        </p:nvPicPr>
        <p:blipFill>
          <a:blip r:embed="rId2"/>
          <a:stretch>
            <a:fillRect/>
          </a:stretch>
        </p:blipFill>
        <p:spPr>
          <a:xfrm>
            <a:off x="3088002" y="1690688"/>
            <a:ext cx="6015995" cy="4351338"/>
          </a:xfrm>
          <a:prstGeom prst="rect">
            <a:avLst/>
          </a:prstGeom>
        </p:spPr>
      </p:pic>
    </p:spTree>
    <p:extLst>
      <p:ext uri="{BB962C8B-B14F-4D97-AF65-F5344CB8AC3E}">
        <p14:creationId xmlns:p14="http://schemas.microsoft.com/office/powerpoint/2010/main" val="764560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DEC6-47D3-42FE-BFEF-9F89AC243AA0}"/>
              </a:ext>
            </a:extLst>
          </p:cNvPr>
          <p:cNvSpPr>
            <a:spLocks noGrp="1"/>
          </p:cNvSpPr>
          <p:nvPr>
            <p:ph type="title"/>
          </p:nvPr>
        </p:nvSpPr>
        <p:spPr>
          <a:noFill/>
        </p:spPr>
        <p:txBody>
          <a:bodyPr vert="horz" wrap="square" lIns="91440" tIns="45720" rIns="91440" bIns="45720" rtlCol="0" anchor="ctr">
            <a:spAutoFit/>
          </a:bodyPr>
          <a:lstStyle/>
          <a:p>
            <a:r>
              <a:rPr lang="en-US" dirty="0">
                <a:solidFill>
                  <a:srgbClr val="FF9300"/>
                </a:solidFill>
                <a:latin typeface="+mn-lt"/>
              </a:rPr>
              <a:t>Poisson- all results</a:t>
            </a:r>
          </a:p>
        </p:txBody>
      </p:sp>
      <p:pic>
        <p:nvPicPr>
          <p:cNvPr id="4" name="Picture 3">
            <a:extLst>
              <a:ext uri="{FF2B5EF4-FFF2-40B4-BE49-F238E27FC236}">
                <a16:creationId xmlns:a16="http://schemas.microsoft.com/office/drawing/2014/main" id="{FE61B01C-B378-4C9A-B889-33C9713D2A7A}"/>
              </a:ext>
            </a:extLst>
          </p:cNvPr>
          <p:cNvPicPr>
            <a:picLocks noChangeAspect="1"/>
          </p:cNvPicPr>
          <p:nvPr/>
        </p:nvPicPr>
        <p:blipFill>
          <a:blip r:embed="rId2"/>
          <a:stretch>
            <a:fillRect/>
          </a:stretch>
        </p:blipFill>
        <p:spPr>
          <a:xfrm>
            <a:off x="7117205" y="0"/>
            <a:ext cx="4805862" cy="6858000"/>
          </a:xfrm>
          <a:prstGeom prst="rect">
            <a:avLst/>
          </a:prstGeom>
        </p:spPr>
      </p:pic>
      <p:pic>
        <p:nvPicPr>
          <p:cNvPr id="5" name="Picture 4">
            <a:extLst>
              <a:ext uri="{FF2B5EF4-FFF2-40B4-BE49-F238E27FC236}">
                <a16:creationId xmlns:a16="http://schemas.microsoft.com/office/drawing/2014/main" id="{54D522BC-14C0-4A8A-BE4E-34996A6127F2}"/>
              </a:ext>
            </a:extLst>
          </p:cNvPr>
          <p:cNvPicPr>
            <a:picLocks noChangeAspect="1"/>
          </p:cNvPicPr>
          <p:nvPr/>
        </p:nvPicPr>
        <p:blipFill>
          <a:blip r:embed="rId3"/>
          <a:stretch>
            <a:fillRect/>
          </a:stretch>
        </p:blipFill>
        <p:spPr>
          <a:xfrm>
            <a:off x="729574" y="1690688"/>
            <a:ext cx="6203471" cy="4933848"/>
          </a:xfrm>
          <a:prstGeom prst="rect">
            <a:avLst/>
          </a:prstGeom>
        </p:spPr>
      </p:pic>
    </p:spTree>
    <p:extLst>
      <p:ext uri="{BB962C8B-B14F-4D97-AF65-F5344CB8AC3E}">
        <p14:creationId xmlns:p14="http://schemas.microsoft.com/office/powerpoint/2010/main" val="995512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5ADC3-55C5-4E62-B865-4A5969C3E80C}"/>
              </a:ext>
            </a:extLst>
          </p:cNvPr>
          <p:cNvSpPr>
            <a:spLocks noGrp="1"/>
          </p:cNvSpPr>
          <p:nvPr>
            <p:ph type="title"/>
          </p:nvPr>
        </p:nvSpPr>
        <p:spPr>
          <a:noFill/>
        </p:spPr>
        <p:txBody>
          <a:bodyPr wrap="square" rtlCol="0">
            <a:spAutoFit/>
          </a:bodyPr>
          <a:lstStyle/>
          <a:p>
            <a:r>
              <a:rPr lang="en-US" dirty="0">
                <a:solidFill>
                  <a:srgbClr val="FF9300"/>
                </a:solidFill>
                <a:latin typeface="+mn-lt"/>
              </a:rPr>
              <a:t>Multicollinearity – all variables</a:t>
            </a:r>
          </a:p>
        </p:txBody>
      </p:sp>
      <p:pic>
        <p:nvPicPr>
          <p:cNvPr id="7" name="Picture 6">
            <a:extLst>
              <a:ext uri="{FF2B5EF4-FFF2-40B4-BE49-F238E27FC236}">
                <a16:creationId xmlns:a16="http://schemas.microsoft.com/office/drawing/2014/main" id="{0F0AA1AC-3E47-4E30-85BC-68EEC173CE9D}"/>
              </a:ext>
            </a:extLst>
          </p:cNvPr>
          <p:cNvPicPr>
            <a:picLocks noChangeAspect="1"/>
          </p:cNvPicPr>
          <p:nvPr/>
        </p:nvPicPr>
        <p:blipFill>
          <a:blip r:embed="rId3"/>
          <a:stretch>
            <a:fillRect/>
          </a:stretch>
        </p:blipFill>
        <p:spPr>
          <a:xfrm>
            <a:off x="918960" y="1690688"/>
            <a:ext cx="9420225" cy="1666875"/>
          </a:xfrm>
          <a:prstGeom prst="rect">
            <a:avLst/>
          </a:prstGeom>
        </p:spPr>
      </p:pic>
      <p:pic>
        <p:nvPicPr>
          <p:cNvPr id="8" name="Picture 7">
            <a:extLst>
              <a:ext uri="{FF2B5EF4-FFF2-40B4-BE49-F238E27FC236}">
                <a16:creationId xmlns:a16="http://schemas.microsoft.com/office/drawing/2014/main" id="{975C2B9E-22AF-43C1-A5E3-A53A7CC4D8AA}"/>
              </a:ext>
            </a:extLst>
          </p:cNvPr>
          <p:cNvPicPr>
            <a:picLocks noChangeAspect="1"/>
          </p:cNvPicPr>
          <p:nvPr/>
        </p:nvPicPr>
        <p:blipFill>
          <a:blip r:embed="rId4"/>
          <a:stretch>
            <a:fillRect/>
          </a:stretch>
        </p:blipFill>
        <p:spPr>
          <a:xfrm>
            <a:off x="918960" y="3559175"/>
            <a:ext cx="6067425" cy="2933700"/>
          </a:xfrm>
          <a:prstGeom prst="rect">
            <a:avLst/>
          </a:prstGeom>
        </p:spPr>
      </p:pic>
    </p:spTree>
    <p:extLst>
      <p:ext uri="{BB962C8B-B14F-4D97-AF65-F5344CB8AC3E}">
        <p14:creationId xmlns:p14="http://schemas.microsoft.com/office/powerpoint/2010/main" val="2423593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20896-C61E-4CC4-9B54-484F2D8512DE}"/>
              </a:ext>
            </a:extLst>
          </p:cNvPr>
          <p:cNvSpPr>
            <a:spLocks noGrp="1"/>
          </p:cNvSpPr>
          <p:nvPr>
            <p:ph type="title"/>
          </p:nvPr>
        </p:nvSpPr>
        <p:spPr>
          <a:noFill/>
        </p:spPr>
        <p:txBody>
          <a:bodyPr wrap="square" rtlCol="0">
            <a:spAutoFit/>
          </a:bodyPr>
          <a:lstStyle/>
          <a:p>
            <a:r>
              <a:rPr lang="en-US" dirty="0">
                <a:solidFill>
                  <a:srgbClr val="FF9300"/>
                </a:solidFill>
                <a:latin typeface="+mn-lt"/>
              </a:rPr>
              <a:t>Outlier Detection </a:t>
            </a:r>
          </a:p>
        </p:txBody>
      </p:sp>
      <p:sp>
        <p:nvSpPr>
          <p:cNvPr id="3" name="Content Placeholder 2">
            <a:extLst>
              <a:ext uri="{FF2B5EF4-FFF2-40B4-BE49-F238E27FC236}">
                <a16:creationId xmlns:a16="http://schemas.microsoft.com/office/drawing/2014/main" id="{EBB83C1D-9C63-455D-A720-30695B8791B4}"/>
              </a:ext>
            </a:extLst>
          </p:cNvPr>
          <p:cNvSpPr>
            <a:spLocks noGrp="1"/>
          </p:cNvSpPr>
          <p:nvPr>
            <p:ph idx="1"/>
          </p:nvPr>
        </p:nvSpPr>
        <p:spPr>
          <a:xfrm>
            <a:off x="838200" y="1825625"/>
            <a:ext cx="4480932" cy="4351338"/>
          </a:xfrm>
        </p:spPr>
        <p:txBody>
          <a:bodyPr/>
          <a:lstStyle/>
          <a:p>
            <a:r>
              <a:rPr lang="en-US" dirty="0"/>
              <a:t>Outliers present in purchase quantity: 152 and 114</a:t>
            </a:r>
          </a:p>
          <a:p>
            <a:r>
              <a:rPr lang="en-US" dirty="0"/>
              <a:t>Both purchases were made after </a:t>
            </a:r>
            <a:r>
              <a:rPr lang="en-US" dirty="0" err="1"/>
              <a:t>facebook</a:t>
            </a:r>
            <a:r>
              <a:rPr lang="en-US" dirty="0"/>
              <a:t> visit</a:t>
            </a:r>
            <a:br>
              <a:rPr lang="en-US" dirty="0"/>
            </a:br>
            <a:endParaRPr lang="en-US" dirty="0"/>
          </a:p>
          <a:p>
            <a:pPr marL="0" indent="0">
              <a:buNone/>
            </a:pPr>
            <a:endParaRPr lang="en-US" dirty="0"/>
          </a:p>
        </p:txBody>
      </p:sp>
      <p:pic>
        <p:nvPicPr>
          <p:cNvPr id="12" name="Picture 11">
            <a:extLst>
              <a:ext uri="{FF2B5EF4-FFF2-40B4-BE49-F238E27FC236}">
                <a16:creationId xmlns:a16="http://schemas.microsoft.com/office/drawing/2014/main" id="{15DE8040-9B61-459D-8828-5D0A7220079E}"/>
              </a:ext>
            </a:extLst>
          </p:cNvPr>
          <p:cNvPicPr>
            <a:picLocks noChangeAspect="1"/>
          </p:cNvPicPr>
          <p:nvPr/>
        </p:nvPicPr>
        <p:blipFill>
          <a:blip r:embed="rId2"/>
          <a:stretch>
            <a:fillRect/>
          </a:stretch>
        </p:blipFill>
        <p:spPr>
          <a:xfrm>
            <a:off x="5443681" y="1274907"/>
            <a:ext cx="5726546" cy="5103024"/>
          </a:xfrm>
          <a:prstGeom prst="rect">
            <a:avLst/>
          </a:prstGeom>
        </p:spPr>
      </p:pic>
    </p:spTree>
    <p:extLst>
      <p:ext uri="{BB962C8B-B14F-4D97-AF65-F5344CB8AC3E}">
        <p14:creationId xmlns:p14="http://schemas.microsoft.com/office/powerpoint/2010/main" val="2321882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20896-C61E-4CC4-9B54-484F2D8512DE}"/>
              </a:ext>
            </a:extLst>
          </p:cNvPr>
          <p:cNvSpPr>
            <a:spLocks noGrp="1"/>
          </p:cNvSpPr>
          <p:nvPr>
            <p:ph type="title"/>
          </p:nvPr>
        </p:nvSpPr>
        <p:spPr>
          <a:xfrm>
            <a:off x="838200" y="677041"/>
            <a:ext cx="10515600" cy="701731"/>
          </a:xfrm>
          <a:noFill/>
        </p:spPr>
        <p:txBody>
          <a:bodyPr wrap="square" rtlCol="0">
            <a:spAutoFit/>
          </a:bodyPr>
          <a:lstStyle/>
          <a:p>
            <a:r>
              <a:rPr lang="en-US" dirty="0">
                <a:solidFill>
                  <a:srgbClr val="FF9300"/>
                </a:solidFill>
                <a:latin typeface="+mn-lt"/>
              </a:rPr>
              <a:t>Outlier Detection- Descriptive Statistics </a:t>
            </a:r>
          </a:p>
        </p:txBody>
      </p:sp>
      <p:pic>
        <p:nvPicPr>
          <p:cNvPr id="5" name="Picture 4">
            <a:extLst>
              <a:ext uri="{FF2B5EF4-FFF2-40B4-BE49-F238E27FC236}">
                <a16:creationId xmlns:a16="http://schemas.microsoft.com/office/drawing/2014/main" id="{C699B869-C411-44F1-B979-81067404BFF6}"/>
              </a:ext>
            </a:extLst>
          </p:cNvPr>
          <p:cNvPicPr>
            <a:picLocks noChangeAspect="1"/>
          </p:cNvPicPr>
          <p:nvPr/>
        </p:nvPicPr>
        <p:blipFill>
          <a:blip r:embed="rId2"/>
          <a:stretch>
            <a:fillRect/>
          </a:stretch>
        </p:blipFill>
        <p:spPr>
          <a:xfrm>
            <a:off x="776534" y="2360966"/>
            <a:ext cx="4642960" cy="3426388"/>
          </a:xfrm>
          <a:prstGeom prst="rect">
            <a:avLst/>
          </a:prstGeom>
        </p:spPr>
      </p:pic>
      <p:pic>
        <p:nvPicPr>
          <p:cNvPr id="8" name="Picture 7">
            <a:extLst>
              <a:ext uri="{FF2B5EF4-FFF2-40B4-BE49-F238E27FC236}">
                <a16:creationId xmlns:a16="http://schemas.microsoft.com/office/drawing/2014/main" id="{7D6F3FBC-EAA1-41A6-8EF6-98C688CA2F35}"/>
              </a:ext>
            </a:extLst>
          </p:cNvPr>
          <p:cNvPicPr>
            <a:picLocks noChangeAspect="1"/>
          </p:cNvPicPr>
          <p:nvPr/>
        </p:nvPicPr>
        <p:blipFill>
          <a:blip r:embed="rId3"/>
          <a:stretch>
            <a:fillRect/>
          </a:stretch>
        </p:blipFill>
        <p:spPr>
          <a:xfrm>
            <a:off x="5419494" y="2051468"/>
            <a:ext cx="6324720" cy="4045384"/>
          </a:xfrm>
          <a:prstGeom prst="rect">
            <a:avLst/>
          </a:prstGeom>
        </p:spPr>
      </p:pic>
      <p:sp>
        <p:nvSpPr>
          <p:cNvPr id="10" name="Rectangle 9">
            <a:extLst>
              <a:ext uri="{FF2B5EF4-FFF2-40B4-BE49-F238E27FC236}">
                <a16:creationId xmlns:a16="http://schemas.microsoft.com/office/drawing/2014/main" id="{01CB8B8E-C700-406C-B424-0DED908EAEFB}"/>
              </a:ext>
            </a:extLst>
          </p:cNvPr>
          <p:cNvSpPr/>
          <p:nvPr/>
        </p:nvSpPr>
        <p:spPr>
          <a:xfrm>
            <a:off x="7471317" y="3300761"/>
            <a:ext cx="735982" cy="3010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F495AAA-C81D-4CBC-9A3F-CEE5C4425A9C}"/>
              </a:ext>
            </a:extLst>
          </p:cNvPr>
          <p:cNvSpPr/>
          <p:nvPr/>
        </p:nvSpPr>
        <p:spPr>
          <a:xfrm>
            <a:off x="7471317" y="5270810"/>
            <a:ext cx="735982" cy="3010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2702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lue stick figures group png fi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58178" y="12725526"/>
            <a:ext cx="206975" cy="17774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800502A2-34F5-4E45-8AE7-EDD463D66C52}"/>
              </a:ext>
            </a:extLst>
          </p:cNvPr>
          <p:cNvSpPr>
            <a:spLocks noGrp="1"/>
          </p:cNvSpPr>
          <p:nvPr>
            <p:ph idx="1"/>
          </p:nvPr>
        </p:nvSpPr>
        <p:spPr>
          <a:xfrm>
            <a:off x="911133" y="1550346"/>
            <a:ext cx="6881806" cy="4553571"/>
          </a:xfrm>
        </p:spPr>
        <p:txBody>
          <a:bodyPr>
            <a:normAutofit/>
          </a:bodyPr>
          <a:lstStyle/>
          <a:p>
            <a:pPr marL="0" indent="0">
              <a:buNone/>
            </a:pPr>
            <a:r>
              <a:rPr lang="en-US" sz="2400" dirty="0"/>
              <a:t>Amazon relies heavily on digital marketing:</a:t>
            </a:r>
          </a:p>
          <a:p>
            <a:endParaRPr lang="en-US" dirty="0"/>
          </a:p>
          <a:p>
            <a:pPr marL="0" indent="0">
              <a:buNone/>
            </a:pPr>
            <a:endParaRPr lang="en-US" dirty="0"/>
          </a:p>
        </p:txBody>
      </p:sp>
      <p:graphicFrame>
        <p:nvGraphicFramePr>
          <p:cNvPr id="2050" name="Diagram 2049"/>
          <p:cNvGraphicFramePr/>
          <p:nvPr>
            <p:extLst>
              <p:ext uri="{D42A27DB-BD31-4B8C-83A1-F6EECF244321}">
                <p14:modId xmlns:p14="http://schemas.microsoft.com/office/powerpoint/2010/main" val="4035936432"/>
              </p:ext>
            </p:extLst>
          </p:nvPr>
        </p:nvGraphicFramePr>
        <p:xfrm>
          <a:off x="1009318" y="1917424"/>
          <a:ext cx="5605238" cy="35919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057" name="Rectangle 2056"/>
          <p:cNvSpPr/>
          <p:nvPr/>
        </p:nvSpPr>
        <p:spPr>
          <a:xfrm>
            <a:off x="1206914" y="5645152"/>
            <a:ext cx="8718364" cy="523220"/>
          </a:xfrm>
          <a:prstGeom prst="rect">
            <a:avLst/>
          </a:prstGeom>
        </p:spPr>
        <p:txBody>
          <a:bodyPr wrap="square">
            <a:spAutoFit/>
          </a:bodyPr>
          <a:lstStyle/>
          <a:p>
            <a:pPr lvl="0">
              <a:defRPr/>
            </a:pPr>
            <a:r>
              <a:rPr lang="en-US" sz="2400" dirty="0"/>
              <a:t>Facebook gets the biggest share with an annual spend of </a:t>
            </a:r>
            <a:r>
              <a:rPr lang="en-US" sz="2800" b="1" i="1" dirty="0">
                <a:solidFill>
                  <a:srgbClr val="FF0000"/>
                </a:solidFill>
              </a:rPr>
              <a:t>$100M</a:t>
            </a:r>
            <a:r>
              <a:rPr lang="en-US" sz="2400" dirty="0"/>
              <a:t>!!</a:t>
            </a:r>
          </a:p>
        </p:txBody>
      </p:sp>
      <p:sp>
        <p:nvSpPr>
          <p:cNvPr id="32" name="Title 1">
            <a:extLst>
              <a:ext uri="{FF2B5EF4-FFF2-40B4-BE49-F238E27FC236}">
                <a16:creationId xmlns:a16="http://schemas.microsoft.com/office/drawing/2014/main" id="{22633E93-F459-4142-924B-3205254189A6}"/>
              </a:ext>
            </a:extLst>
          </p:cNvPr>
          <p:cNvSpPr>
            <a:spLocks noGrp="1"/>
          </p:cNvSpPr>
          <p:nvPr>
            <p:ph type="title"/>
          </p:nvPr>
        </p:nvSpPr>
        <p:spPr>
          <a:xfrm>
            <a:off x="838200" y="365125"/>
            <a:ext cx="10515600" cy="1325563"/>
          </a:xfrm>
          <a:noFill/>
        </p:spPr>
        <p:txBody>
          <a:bodyPr vert="horz" wrap="square" lIns="91440" tIns="45720" rIns="91440" bIns="45720" rtlCol="0" anchor="ctr">
            <a:spAutoFit/>
          </a:bodyPr>
          <a:lstStyle/>
          <a:p>
            <a:r>
              <a:rPr lang="en-US" dirty="0">
                <a:solidFill>
                  <a:srgbClr val="FF9300"/>
                </a:solidFill>
                <a:latin typeface="+mn-lt"/>
              </a:rPr>
              <a:t>Business Context</a:t>
            </a:r>
          </a:p>
        </p:txBody>
      </p:sp>
      <p:grpSp>
        <p:nvGrpSpPr>
          <p:cNvPr id="55" name="Group 54">
            <a:extLst>
              <a:ext uri="{FF2B5EF4-FFF2-40B4-BE49-F238E27FC236}">
                <a16:creationId xmlns:a16="http://schemas.microsoft.com/office/drawing/2014/main" id="{F64C0F3B-14EE-462E-8807-DFC7089F1B7E}"/>
              </a:ext>
            </a:extLst>
          </p:cNvPr>
          <p:cNvGrpSpPr/>
          <p:nvPr/>
        </p:nvGrpSpPr>
        <p:grpSpPr>
          <a:xfrm>
            <a:off x="8246010" y="1732345"/>
            <a:ext cx="2815655" cy="3632395"/>
            <a:chOff x="8520219" y="1530799"/>
            <a:chExt cx="2815655" cy="3632395"/>
          </a:xfrm>
        </p:grpSpPr>
        <p:sp>
          <p:nvSpPr>
            <p:cNvPr id="56" name="Curved Right Arrow 41">
              <a:extLst>
                <a:ext uri="{FF2B5EF4-FFF2-40B4-BE49-F238E27FC236}">
                  <a16:creationId xmlns:a16="http://schemas.microsoft.com/office/drawing/2014/main" id="{DC4594E1-A905-4AEB-99A9-AC65669A19A6}"/>
                </a:ext>
              </a:extLst>
            </p:cNvPr>
            <p:cNvSpPr/>
            <p:nvPr/>
          </p:nvSpPr>
          <p:spPr>
            <a:xfrm rot="20518346" flipH="1">
              <a:off x="10891534" y="2654811"/>
              <a:ext cx="427499" cy="1235846"/>
            </a:xfrm>
            <a:prstGeom prst="curvedRightArrow">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grpSp>
          <p:nvGrpSpPr>
            <p:cNvPr id="57" name="Group 56">
              <a:extLst>
                <a:ext uri="{FF2B5EF4-FFF2-40B4-BE49-F238E27FC236}">
                  <a16:creationId xmlns:a16="http://schemas.microsoft.com/office/drawing/2014/main" id="{C06AEE1A-A7AE-4307-90BF-416E3EDDEFB3}"/>
                </a:ext>
              </a:extLst>
            </p:cNvPr>
            <p:cNvGrpSpPr/>
            <p:nvPr/>
          </p:nvGrpSpPr>
          <p:grpSpPr>
            <a:xfrm>
              <a:off x="8520219" y="1530799"/>
              <a:ext cx="2815655" cy="3632395"/>
              <a:chOff x="8520219" y="1530799"/>
              <a:chExt cx="2815655" cy="3632395"/>
            </a:xfrm>
          </p:grpSpPr>
          <p:grpSp>
            <p:nvGrpSpPr>
              <p:cNvPr id="58" name="Group 57">
                <a:extLst>
                  <a:ext uri="{FF2B5EF4-FFF2-40B4-BE49-F238E27FC236}">
                    <a16:creationId xmlns:a16="http://schemas.microsoft.com/office/drawing/2014/main" id="{28EE3B09-6D15-45B1-B339-E988D3AD8D1F}"/>
                  </a:ext>
                </a:extLst>
              </p:cNvPr>
              <p:cNvGrpSpPr/>
              <p:nvPr/>
            </p:nvGrpSpPr>
            <p:grpSpPr>
              <a:xfrm>
                <a:off x="8520219" y="1917424"/>
                <a:ext cx="2815655" cy="3245770"/>
                <a:chOff x="8538145" y="1139968"/>
                <a:chExt cx="2815655" cy="3245770"/>
              </a:xfrm>
            </p:grpSpPr>
            <p:sp>
              <p:nvSpPr>
                <p:cNvPr id="60" name="Curved Right Arrow 2">
                  <a:extLst>
                    <a:ext uri="{FF2B5EF4-FFF2-40B4-BE49-F238E27FC236}">
                      <a16:creationId xmlns:a16="http://schemas.microsoft.com/office/drawing/2014/main" id="{E5EA51C9-0CF7-449A-994B-A372203739F0}"/>
                    </a:ext>
                  </a:extLst>
                </p:cNvPr>
                <p:cNvSpPr/>
                <p:nvPr/>
              </p:nvSpPr>
              <p:spPr>
                <a:xfrm rot="1081654">
                  <a:off x="8538145" y="1877354"/>
                  <a:ext cx="427499" cy="1235846"/>
                </a:xfrm>
                <a:prstGeom prst="curvedRightArrow">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grpSp>
              <p:nvGrpSpPr>
                <p:cNvPr id="61" name="Group 60">
                  <a:extLst>
                    <a:ext uri="{FF2B5EF4-FFF2-40B4-BE49-F238E27FC236}">
                      <a16:creationId xmlns:a16="http://schemas.microsoft.com/office/drawing/2014/main" id="{FA063F18-6643-44D2-92CE-38A9E011AD66}"/>
                    </a:ext>
                  </a:extLst>
                </p:cNvPr>
                <p:cNvGrpSpPr/>
                <p:nvPr/>
              </p:nvGrpSpPr>
              <p:grpSpPr>
                <a:xfrm>
                  <a:off x="8584943" y="1139968"/>
                  <a:ext cx="2768857" cy="3245770"/>
                  <a:chOff x="8584943" y="1139968"/>
                  <a:chExt cx="2768857" cy="3245770"/>
                </a:xfrm>
              </p:grpSpPr>
              <p:grpSp>
                <p:nvGrpSpPr>
                  <p:cNvPr id="62" name="Group 61">
                    <a:extLst>
                      <a:ext uri="{FF2B5EF4-FFF2-40B4-BE49-F238E27FC236}">
                        <a16:creationId xmlns:a16="http://schemas.microsoft.com/office/drawing/2014/main" id="{4E18917D-3CF6-497E-964D-820A77229E32}"/>
                      </a:ext>
                    </a:extLst>
                  </p:cNvPr>
                  <p:cNvGrpSpPr/>
                  <p:nvPr/>
                </p:nvGrpSpPr>
                <p:grpSpPr>
                  <a:xfrm>
                    <a:off x="8826175" y="1139968"/>
                    <a:ext cx="2202686" cy="3158900"/>
                    <a:chOff x="8826175" y="1139968"/>
                    <a:chExt cx="2202686" cy="3158900"/>
                  </a:xfrm>
                </p:grpSpPr>
                <p:grpSp>
                  <p:nvGrpSpPr>
                    <p:cNvPr id="65" name="Group 64">
                      <a:extLst>
                        <a:ext uri="{FF2B5EF4-FFF2-40B4-BE49-F238E27FC236}">
                          <a16:creationId xmlns:a16="http://schemas.microsoft.com/office/drawing/2014/main" id="{F80053A0-CD4E-4658-995A-65F5F9C0AD2B}"/>
                        </a:ext>
                      </a:extLst>
                    </p:cNvPr>
                    <p:cNvGrpSpPr/>
                    <p:nvPr/>
                  </p:nvGrpSpPr>
                  <p:grpSpPr>
                    <a:xfrm>
                      <a:off x="9382752" y="1139968"/>
                      <a:ext cx="1129977" cy="1473513"/>
                      <a:chOff x="9570103" y="1176317"/>
                      <a:chExt cx="1295115" cy="1712543"/>
                    </a:xfrm>
                  </p:grpSpPr>
                  <p:pic>
                    <p:nvPicPr>
                      <p:cNvPr id="73" name="Picture 24" descr="Group, leader, people, team, users icon | Icon search engine">
                        <a:extLst>
                          <a:ext uri="{FF2B5EF4-FFF2-40B4-BE49-F238E27FC236}">
                            <a16:creationId xmlns:a16="http://schemas.microsoft.com/office/drawing/2014/main" id="{D47CD24B-7AAB-4228-AEEE-752C02E79E5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570103" y="1593745"/>
                        <a:ext cx="1295115" cy="129511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a:extLst>
                          <a:ext uri="{FF2B5EF4-FFF2-40B4-BE49-F238E27FC236}">
                            <a16:creationId xmlns:a16="http://schemas.microsoft.com/office/drawing/2014/main" id="{E724CC95-1388-4DD7-961C-68C63E2D6614}"/>
                          </a:ext>
                        </a:extLst>
                      </p:cNvPr>
                      <p:cNvSpPr txBox="1"/>
                      <p:nvPr/>
                    </p:nvSpPr>
                    <p:spPr>
                      <a:xfrm>
                        <a:off x="9834111" y="1176317"/>
                        <a:ext cx="764953" cy="461665"/>
                      </a:xfrm>
                      <a:prstGeom prst="rect">
                        <a:avLst/>
                      </a:prstGeom>
                      <a:noFill/>
                    </p:spPr>
                    <p:txBody>
                      <a:bodyPr wrap="none" rtlCol="0">
                        <a:spAutoFit/>
                      </a:bodyPr>
                      <a:lstStyle/>
                      <a:p>
                        <a:r>
                          <a:rPr lang="en-IN" sz="2400" b="1" dirty="0"/>
                          <a:t>15M</a:t>
                        </a:r>
                        <a:endParaRPr lang="en-IN" sz="3200" b="1" dirty="0"/>
                      </a:p>
                    </p:txBody>
                  </p:sp>
                </p:grpSp>
                <p:grpSp>
                  <p:nvGrpSpPr>
                    <p:cNvPr id="66" name="Group 65">
                      <a:extLst>
                        <a:ext uri="{FF2B5EF4-FFF2-40B4-BE49-F238E27FC236}">
                          <a16:creationId xmlns:a16="http://schemas.microsoft.com/office/drawing/2014/main" id="{DEA47229-DD52-4B1F-9C4B-173267CD04FD}"/>
                        </a:ext>
                      </a:extLst>
                    </p:cNvPr>
                    <p:cNvGrpSpPr/>
                    <p:nvPr/>
                  </p:nvGrpSpPr>
                  <p:grpSpPr>
                    <a:xfrm>
                      <a:off x="8826175" y="2531428"/>
                      <a:ext cx="1068779" cy="1390002"/>
                      <a:chOff x="8751816" y="3524831"/>
                      <a:chExt cx="1068779" cy="1390002"/>
                    </a:xfrm>
                  </p:grpSpPr>
                  <p:pic>
                    <p:nvPicPr>
                      <p:cNvPr id="71" name="Picture 20" descr="Image result for blue people group png file">
                        <a:extLst>
                          <a:ext uri="{FF2B5EF4-FFF2-40B4-BE49-F238E27FC236}">
                            <a16:creationId xmlns:a16="http://schemas.microsoft.com/office/drawing/2014/main" id="{46C0F88A-FD89-44DC-89DD-CD3CB2AC2B7B}"/>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7126" r="8602"/>
                      <a:stretch/>
                    </p:blipFill>
                    <p:spPr bwMode="auto">
                      <a:xfrm>
                        <a:off x="8751816" y="3524831"/>
                        <a:ext cx="1068779" cy="1079252"/>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77529437-543B-4C78-AE0B-7623C246D2A9}"/>
                          </a:ext>
                        </a:extLst>
                      </p:cNvPr>
                      <p:cNvSpPr txBox="1"/>
                      <p:nvPr/>
                    </p:nvSpPr>
                    <p:spPr>
                      <a:xfrm>
                        <a:off x="8927241" y="4453168"/>
                        <a:ext cx="609462" cy="461665"/>
                      </a:xfrm>
                      <a:prstGeom prst="rect">
                        <a:avLst/>
                      </a:prstGeom>
                      <a:noFill/>
                    </p:spPr>
                    <p:txBody>
                      <a:bodyPr wrap="none" rtlCol="0">
                        <a:spAutoFit/>
                      </a:bodyPr>
                      <a:lstStyle/>
                      <a:p>
                        <a:r>
                          <a:rPr lang="en-IN" sz="2400" b="1" dirty="0"/>
                          <a:t>5M</a:t>
                        </a:r>
                        <a:endParaRPr lang="en-IN" sz="3200" b="1" dirty="0"/>
                      </a:p>
                    </p:txBody>
                  </p:sp>
                </p:grpSp>
                <p:grpSp>
                  <p:nvGrpSpPr>
                    <p:cNvPr id="67" name="Group 66">
                      <a:extLst>
                        <a:ext uri="{FF2B5EF4-FFF2-40B4-BE49-F238E27FC236}">
                          <a16:creationId xmlns:a16="http://schemas.microsoft.com/office/drawing/2014/main" id="{762FC5D0-1EFD-42FC-9F53-8D9139121FE7}"/>
                        </a:ext>
                      </a:extLst>
                    </p:cNvPr>
                    <p:cNvGrpSpPr/>
                    <p:nvPr/>
                  </p:nvGrpSpPr>
                  <p:grpSpPr>
                    <a:xfrm>
                      <a:off x="10203142" y="2684425"/>
                      <a:ext cx="825719" cy="1259789"/>
                      <a:chOff x="10646817" y="3705369"/>
                      <a:chExt cx="825719" cy="1259789"/>
                    </a:xfrm>
                  </p:grpSpPr>
                  <p:pic>
                    <p:nvPicPr>
                      <p:cNvPr id="69" name="Picture 22" descr="orange group png">
                        <a:extLst>
                          <a:ext uri="{FF2B5EF4-FFF2-40B4-BE49-F238E27FC236}">
                            <a16:creationId xmlns:a16="http://schemas.microsoft.com/office/drawing/2014/main" id="{D8FA240D-EC72-4DCF-86DD-98163A6489EF}"/>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646817" y="3705369"/>
                        <a:ext cx="825719" cy="848419"/>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a:extLst>
                          <a:ext uri="{FF2B5EF4-FFF2-40B4-BE49-F238E27FC236}">
                            <a16:creationId xmlns:a16="http://schemas.microsoft.com/office/drawing/2014/main" id="{3D8F9736-EC86-457D-9358-85DC6C1C84C4}"/>
                          </a:ext>
                        </a:extLst>
                      </p:cNvPr>
                      <p:cNvSpPr txBox="1"/>
                      <p:nvPr/>
                    </p:nvSpPr>
                    <p:spPr>
                      <a:xfrm>
                        <a:off x="10661087" y="4503493"/>
                        <a:ext cx="764953" cy="461665"/>
                      </a:xfrm>
                      <a:prstGeom prst="rect">
                        <a:avLst/>
                      </a:prstGeom>
                      <a:noFill/>
                    </p:spPr>
                    <p:txBody>
                      <a:bodyPr wrap="none" rtlCol="0">
                        <a:spAutoFit/>
                      </a:bodyPr>
                      <a:lstStyle/>
                      <a:p>
                        <a:r>
                          <a:rPr lang="en-IN" sz="2400" b="1" dirty="0"/>
                          <a:t>10M</a:t>
                        </a:r>
                        <a:endParaRPr lang="en-IN" sz="3200" b="1" dirty="0"/>
                      </a:p>
                    </p:txBody>
                  </p:sp>
                </p:grpSp>
                <p:cxnSp>
                  <p:nvCxnSpPr>
                    <p:cNvPr id="68" name="Straight Connector 67">
                      <a:extLst>
                        <a:ext uri="{FF2B5EF4-FFF2-40B4-BE49-F238E27FC236}">
                          <a16:creationId xmlns:a16="http://schemas.microsoft.com/office/drawing/2014/main" id="{50E09B46-52D7-4430-B62D-BE1A5273CDCE}"/>
                        </a:ext>
                      </a:extLst>
                    </p:cNvPr>
                    <p:cNvCxnSpPr/>
                    <p:nvPr/>
                  </p:nvCxnSpPr>
                  <p:spPr>
                    <a:xfrm flipH="1">
                      <a:off x="9973454" y="2814452"/>
                      <a:ext cx="13694" cy="1484416"/>
                    </a:xfrm>
                    <a:prstGeom prst="line">
                      <a:avLst/>
                    </a:prstGeom>
                    <a:ln w="285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63" name="TextBox 62">
                    <a:extLst>
                      <a:ext uri="{FF2B5EF4-FFF2-40B4-BE49-F238E27FC236}">
                        <a16:creationId xmlns:a16="http://schemas.microsoft.com/office/drawing/2014/main" id="{909C48D9-9EAB-45FD-8233-4B35AD595B8A}"/>
                      </a:ext>
                    </a:extLst>
                  </p:cNvPr>
                  <p:cNvSpPr txBox="1"/>
                  <p:nvPr/>
                </p:nvSpPr>
                <p:spPr>
                  <a:xfrm>
                    <a:off x="8584943" y="3921430"/>
                    <a:ext cx="1380346" cy="461665"/>
                  </a:xfrm>
                  <a:prstGeom prst="rect">
                    <a:avLst/>
                  </a:prstGeom>
                  <a:noFill/>
                </p:spPr>
                <p:txBody>
                  <a:bodyPr wrap="square" rtlCol="0">
                    <a:spAutoFit/>
                  </a:bodyPr>
                  <a:lstStyle/>
                  <a:p>
                    <a:pPr algn="ctr"/>
                    <a:r>
                      <a:rPr lang="en-IN" sz="1200" b="1" dirty="0">
                        <a:solidFill>
                          <a:schemeClr val="tx1">
                            <a:lumMod val="75000"/>
                            <a:lumOff val="25000"/>
                          </a:schemeClr>
                        </a:solidFill>
                      </a:rPr>
                      <a:t>Amazon purchases through Fb</a:t>
                    </a:r>
                  </a:p>
                </p:txBody>
              </p:sp>
              <p:sp>
                <p:nvSpPr>
                  <p:cNvPr id="64" name="TextBox 63">
                    <a:extLst>
                      <a:ext uri="{FF2B5EF4-FFF2-40B4-BE49-F238E27FC236}">
                        <a16:creationId xmlns:a16="http://schemas.microsoft.com/office/drawing/2014/main" id="{85C986B7-BB45-457B-8DFB-E4404E9DA824}"/>
                      </a:ext>
                    </a:extLst>
                  </p:cNvPr>
                  <p:cNvSpPr txBox="1"/>
                  <p:nvPr/>
                </p:nvSpPr>
                <p:spPr>
                  <a:xfrm>
                    <a:off x="9973454" y="3924073"/>
                    <a:ext cx="1380346" cy="461665"/>
                  </a:xfrm>
                  <a:prstGeom prst="rect">
                    <a:avLst/>
                  </a:prstGeom>
                  <a:noFill/>
                </p:spPr>
                <p:txBody>
                  <a:bodyPr wrap="square" rtlCol="0">
                    <a:spAutoFit/>
                  </a:bodyPr>
                  <a:lstStyle/>
                  <a:p>
                    <a:pPr algn="ctr"/>
                    <a:r>
                      <a:rPr lang="en-IN" sz="1200" b="1" dirty="0">
                        <a:solidFill>
                          <a:schemeClr val="tx1">
                            <a:lumMod val="75000"/>
                            <a:lumOff val="25000"/>
                          </a:schemeClr>
                        </a:solidFill>
                      </a:rPr>
                      <a:t>Direct Amazon purchases</a:t>
                    </a:r>
                  </a:p>
                </p:txBody>
              </p:sp>
            </p:grpSp>
          </p:grpSp>
          <p:sp>
            <p:nvSpPr>
              <p:cNvPr id="59" name="TextBox 58">
                <a:extLst>
                  <a:ext uri="{FF2B5EF4-FFF2-40B4-BE49-F238E27FC236}">
                    <a16:creationId xmlns:a16="http://schemas.microsoft.com/office/drawing/2014/main" id="{C47AF544-4EB3-433C-AE3C-C82F6ABA9431}"/>
                  </a:ext>
                </a:extLst>
              </p:cNvPr>
              <p:cNvSpPr txBox="1"/>
              <p:nvPr/>
            </p:nvSpPr>
            <p:spPr>
              <a:xfrm>
                <a:off x="8867879" y="1530799"/>
                <a:ext cx="2202686" cy="461665"/>
              </a:xfrm>
              <a:prstGeom prst="rect">
                <a:avLst/>
              </a:prstGeom>
              <a:noFill/>
            </p:spPr>
            <p:txBody>
              <a:bodyPr wrap="square" rtlCol="0">
                <a:spAutoFit/>
              </a:bodyPr>
              <a:lstStyle/>
              <a:p>
                <a:pPr algn="ctr"/>
                <a:r>
                  <a:rPr lang="en-IN" sz="1200" b="1" dirty="0">
                    <a:solidFill>
                      <a:schemeClr val="tx1">
                        <a:lumMod val="75000"/>
                        <a:lumOff val="25000"/>
                      </a:schemeClr>
                    </a:solidFill>
                  </a:rPr>
                  <a:t>Amazon customers with Facebook presence</a:t>
                </a:r>
              </a:p>
            </p:txBody>
          </p:sp>
        </p:grpSp>
      </p:grpSp>
    </p:spTree>
    <p:extLst>
      <p:ext uri="{BB962C8B-B14F-4D97-AF65-F5344CB8AC3E}">
        <p14:creationId xmlns:p14="http://schemas.microsoft.com/office/powerpoint/2010/main" val="363454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20896-C61E-4CC4-9B54-484F2D8512DE}"/>
              </a:ext>
            </a:extLst>
          </p:cNvPr>
          <p:cNvSpPr>
            <a:spLocks noGrp="1"/>
          </p:cNvSpPr>
          <p:nvPr>
            <p:ph type="title"/>
          </p:nvPr>
        </p:nvSpPr>
        <p:spPr>
          <a:xfrm>
            <a:off x="838200" y="677041"/>
            <a:ext cx="10515600" cy="701731"/>
          </a:xfrm>
          <a:noFill/>
        </p:spPr>
        <p:txBody>
          <a:bodyPr wrap="square" rtlCol="0">
            <a:spAutoFit/>
          </a:bodyPr>
          <a:lstStyle/>
          <a:p>
            <a:r>
              <a:rPr lang="en-US" dirty="0">
                <a:solidFill>
                  <a:srgbClr val="FF9300"/>
                </a:solidFill>
                <a:latin typeface="+mn-lt"/>
              </a:rPr>
              <a:t>Outlier Detection- Model </a:t>
            </a:r>
          </a:p>
        </p:txBody>
      </p:sp>
      <p:grpSp>
        <p:nvGrpSpPr>
          <p:cNvPr id="7" name="Group 6">
            <a:extLst>
              <a:ext uri="{FF2B5EF4-FFF2-40B4-BE49-F238E27FC236}">
                <a16:creationId xmlns:a16="http://schemas.microsoft.com/office/drawing/2014/main" id="{D453DA4F-A266-4D3E-A34C-4D9012DE9E80}"/>
              </a:ext>
            </a:extLst>
          </p:cNvPr>
          <p:cNvGrpSpPr/>
          <p:nvPr/>
        </p:nvGrpSpPr>
        <p:grpSpPr>
          <a:xfrm>
            <a:off x="1427357" y="1693960"/>
            <a:ext cx="3491953" cy="4726682"/>
            <a:chOff x="6689545" y="1027906"/>
            <a:chExt cx="4184515" cy="5393761"/>
          </a:xfrm>
        </p:grpSpPr>
        <p:pic>
          <p:nvPicPr>
            <p:cNvPr id="4" name="Picture 3">
              <a:extLst>
                <a:ext uri="{FF2B5EF4-FFF2-40B4-BE49-F238E27FC236}">
                  <a16:creationId xmlns:a16="http://schemas.microsoft.com/office/drawing/2014/main" id="{10AFEF01-B4B4-40B1-8FD9-CF10934777ED}"/>
                </a:ext>
              </a:extLst>
            </p:cNvPr>
            <p:cNvPicPr>
              <a:picLocks noChangeAspect="1"/>
            </p:cNvPicPr>
            <p:nvPr/>
          </p:nvPicPr>
          <p:blipFill>
            <a:blip r:embed="rId2"/>
            <a:stretch>
              <a:fillRect/>
            </a:stretch>
          </p:blipFill>
          <p:spPr>
            <a:xfrm>
              <a:off x="6689545" y="1027906"/>
              <a:ext cx="4184515" cy="5393761"/>
            </a:xfrm>
            <a:prstGeom prst="rect">
              <a:avLst/>
            </a:prstGeom>
          </p:spPr>
        </p:pic>
        <p:sp>
          <p:nvSpPr>
            <p:cNvPr id="6" name="Rectangle 5">
              <a:extLst>
                <a:ext uri="{FF2B5EF4-FFF2-40B4-BE49-F238E27FC236}">
                  <a16:creationId xmlns:a16="http://schemas.microsoft.com/office/drawing/2014/main" id="{2B8351A4-648A-437E-82B5-591C253E674B}"/>
                </a:ext>
              </a:extLst>
            </p:cNvPr>
            <p:cNvSpPr/>
            <p:nvPr/>
          </p:nvSpPr>
          <p:spPr>
            <a:xfrm>
              <a:off x="6689545" y="3635298"/>
              <a:ext cx="3446914" cy="4906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Box 9">
            <a:extLst>
              <a:ext uri="{FF2B5EF4-FFF2-40B4-BE49-F238E27FC236}">
                <a16:creationId xmlns:a16="http://schemas.microsoft.com/office/drawing/2014/main" id="{AF4A2C58-EFAC-4C5D-BB99-FA8296A13FE3}"/>
              </a:ext>
            </a:extLst>
          </p:cNvPr>
          <p:cNvSpPr txBox="1"/>
          <p:nvPr/>
        </p:nvSpPr>
        <p:spPr>
          <a:xfrm>
            <a:off x="6428178" y="2795417"/>
            <a:ext cx="5367960" cy="1261884"/>
          </a:xfrm>
          <a:prstGeom prst="rect">
            <a:avLst/>
          </a:prstGeom>
          <a:noFill/>
        </p:spPr>
        <p:txBody>
          <a:bodyPr wrap="square" rtlCol="0">
            <a:spAutoFit/>
          </a:bodyPr>
          <a:lstStyle/>
          <a:p>
            <a:r>
              <a:rPr lang="en-US" sz="2400" dirty="0"/>
              <a:t>Purchase quantity is </a:t>
            </a:r>
            <a:r>
              <a:rPr lang="en-US" sz="2800" b="1" i="1" dirty="0">
                <a:solidFill>
                  <a:srgbClr val="FF0000"/>
                </a:solidFill>
              </a:rPr>
              <a:t>7.5%</a:t>
            </a:r>
            <a:r>
              <a:rPr lang="en-US" sz="2800" i="1" dirty="0"/>
              <a:t> </a:t>
            </a:r>
            <a:r>
              <a:rPr lang="en-US" sz="2400" dirty="0"/>
              <a:t>more when the purchase is made though Facebook vs when it is made directly from Amazon.</a:t>
            </a:r>
          </a:p>
        </p:txBody>
      </p:sp>
    </p:spTree>
    <p:extLst>
      <p:ext uri="{BB962C8B-B14F-4D97-AF65-F5344CB8AC3E}">
        <p14:creationId xmlns:p14="http://schemas.microsoft.com/office/powerpoint/2010/main" val="2009954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362AE7-F5CE-4C1A-950B-4F4333DACE9F}"/>
              </a:ext>
            </a:extLst>
          </p:cNvPr>
          <p:cNvSpPr>
            <a:spLocks noGrp="1"/>
          </p:cNvSpPr>
          <p:nvPr>
            <p:ph idx="1"/>
          </p:nvPr>
        </p:nvSpPr>
        <p:spPr>
          <a:xfrm>
            <a:off x="838200" y="1643366"/>
            <a:ext cx="10515600" cy="1051637"/>
          </a:xfrm>
        </p:spPr>
        <p:txBody>
          <a:bodyPr>
            <a:normAutofit/>
          </a:bodyPr>
          <a:lstStyle/>
          <a:p>
            <a:pPr marL="0" indent="0">
              <a:buNone/>
            </a:pPr>
            <a:r>
              <a:rPr lang="en-US" sz="2600" dirty="0"/>
              <a:t>What is the impact of Facebook advertising on Amazon’s revenue? </a:t>
            </a:r>
          </a:p>
          <a:p>
            <a:pPr marL="0" indent="0">
              <a:buNone/>
            </a:pPr>
            <a:r>
              <a:rPr lang="en-US" sz="2600" dirty="0"/>
              <a:t>Is it </a:t>
            </a:r>
            <a:r>
              <a:rPr lang="en-US" b="1" i="1" dirty="0">
                <a:solidFill>
                  <a:srgbClr val="FF0000"/>
                </a:solidFill>
              </a:rPr>
              <a:t>4X</a:t>
            </a:r>
            <a:r>
              <a:rPr lang="en-US" sz="2600" dirty="0"/>
              <a:t> the advertising cost? </a:t>
            </a:r>
          </a:p>
          <a:p>
            <a:endParaRPr lang="en-US" sz="2600" dirty="0"/>
          </a:p>
          <a:p>
            <a:endParaRPr lang="en-US" sz="2600" dirty="0"/>
          </a:p>
          <a:p>
            <a:endParaRPr lang="en-US" sz="2600" dirty="0"/>
          </a:p>
        </p:txBody>
      </p:sp>
      <p:pic>
        <p:nvPicPr>
          <p:cNvPr id="1028" name="Picture 4" descr="Image result for amazon arrow png"/>
          <p:cNvPicPr>
            <a:picLocks noChangeAspect="1" noChangeArrowheads="1"/>
          </p:cNvPicPr>
          <p:nvPr/>
        </p:nvPicPr>
        <p:blipFill rotWithShape="1">
          <a:blip r:embed="rId3">
            <a:extLst>
              <a:ext uri="{28A0092B-C50C-407E-A947-70E740481C1C}">
                <a14:useLocalDpi xmlns:a14="http://schemas.microsoft.com/office/drawing/2010/main" val="0"/>
              </a:ext>
            </a:extLst>
          </a:blip>
          <a:srcRect l="18504" t="31607" r="19830" b="33940"/>
          <a:stretch/>
        </p:blipFill>
        <p:spPr bwMode="auto">
          <a:xfrm>
            <a:off x="2976851" y="4750955"/>
            <a:ext cx="5299363" cy="166254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money bags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945" y="2836333"/>
            <a:ext cx="2284330" cy="24938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97167" y="5111925"/>
            <a:ext cx="1435253" cy="707886"/>
          </a:xfrm>
          <a:prstGeom prst="rect">
            <a:avLst/>
          </a:prstGeom>
          <a:noFill/>
        </p:spPr>
        <p:txBody>
          <a:bodyPr wrap="square" rtlCol="0">
            <a:spAutoFit/>
          </a:bodyPr>
          <a:lstStyle/>
          <a:p>
            <a:r>
              <a:rPr lang="en-IN" sz="4000" b="1" dirty="0">
                <a:latin typeface="Courier New" panose="02070309020205020404" pitchFamily="49" charset="0"/>
                <a:cs typeface="Courier New" panose="02070309020205020404" pitchFamily="49" charset="0"/>
              </a:rPr>
              <a:t>100M</a:t>
            </a:r>
          </a:p>
        </p:txBody>
      </p:sp>
      <p:sp>
        <p:nvSpPr>
          <p:cNvPr id="19" name="TextBox 18"/>
          <p:cNvSpPr txBox="1"/>
          <p:nvPr/>
        </p:nvSpPr>
        <p:spPr>
          <a:xfrm>
            <a:off x="8138122" y="5111924"/>
            <a:ext cx="1749541" cy="707886"/>
          </a:xfrm>
          <a:prstGeom prst="rect">
            <a:avLst/>
          </a:prstGeom>
          <a:noFill/>
        </p:spPr>
        <p:txBody>
          <a:bodyPr wrap="square" rtlCol="0">
            <a:spAutoFit/>
          </a:bodyPr>
          <a:lstStyle/>
          <a:p>
            <a:r>
              <a:rPr lang="en-IN" sz="4000" b="1" dirty="0">
                <a:latin typeface="Courier New" panose="02070309020205020404" pitchFamily="49" charset="0"/>
                <a:cs typeface="Courier New" panose="02070309020205020404" pitchFamily="49" charset="0"/>
              </a:rPr>
              <a:t>400M</a:t>
            </a:r>
          </a:p>
        </p:txBody>
      </p:sp>
      <p:pic>
        <p:nvPicPr>
          <p:cNvPr id="9" name="Picture 8" descr="FB Ads - Boomtown I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9152" y="3187861"/>
            <a:ext cx="1924063" cy="1924063"/>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5B27F080-ADCE-4D4D-8F50-256E530DDE7B}"/>
              </a:ext>
            </a:extLst>
          </p:cNvPr>
          <p:cNvSpPr>
            <a:spLocks noGrp="1"/>
          </p:cNvSpPr>
          <p:nvPr>
            <p:ph type="title"/>
          </p:nvPr>
        </p:nvSpPr>
        <p:spPr>
          <a:xfrm>
            <a:off x="838200" y="365125"/>
            <a:ext cx="10515600" cy="1325563"/>
          </a:xfrm>
          <a:noFill/>
        </p:spPr>
        <p:txBody>
          <a:bodyPr vert="horz" wrap="square" lIns="91440" tIns="45720" rIns="91440" bIns="45720" rtlCol="0" anchor="ctr">
            <a:spAutoFit/>
          </a:bodyPr>
          <a:lstStyle/>
          <a:p>
            <a:r>
              <a:rPr lang="en-US" dirty="0">
                <a:solidFill>
                  <a:srgbClr val="FF9300"/>
                </a:solidFill>
                <a:latin typeface="+mn-lt"/>
              </a:rPr>
              <a:t>Research Question</a:t>
            </a:r>
          </a:p>
        </p:txBody>
      </p:sp>
    </p:spTree>
    <p:extLst>
      <p:ext uri="{BB962C8B-B14F-4D97-AF65-F5344CB8AC3E}">
        <p14:creationId xmlns:p14="http://schemas.microsoft.com/office/powerpoint/2010/main" val="127401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8DC3A83-7CB7-411D-B4E2-EECA6D0FB115}"/>
              </a:ext>
            </a:extLst>
          </p:cNvPr>
          <p:cNvGrpSpPr/>
          <p:nvPr/>
        </p:nvGrpSpPr>
        <p:grpSpPr>
          <a:xfrm>
            <a:off x="-1376479" y="1690688"/>
            <a:ext cx="9135358" cy="4802187"/>
            <a:chOff x="202021" y="1690688"/>
            <a:chExt cx="9135358" cy="4802187"/>
          </a:xfrm>
        </p:grpSpPr>
        <p:graphicFrame>
          <p:nvGraphicFramePr>
            <p:cNvPr id="6" name="Diagram 5">
              <a:extLst>
                <a:ext uri="{FF2B5EF4-FFF2-40B4-BE49-F238E27FC236}">
                  <a16:creationId xmlns:a16="http://schemas.microsoft.com/office/drawing/2014/main" id="{5D2FF62D-AC6C-4899-B0A8-D8A497A38986}"/>
                </a:ext>
              </a:extLst>
            </p:cNvPr>
            <p:cNvGraphicFramePr/>
            <p:nvPr>
              <p:extLst>
                <p:ext uri="{D42A27DB-BD31-4B8C-83A1-F6EECF244321}">
                  <p14:modId xmlns:p14="http://schemas.microsoft.com/office/powerpoint/2010/main" val="3314653034"/>
                </p:ext>
              </p:extLst>
            </p:nvPr>
          </p:nvGraphicFramePr>
          <p:xfrm>
            <a:off x="202021" y="1690688"/>
            <a:ext cx="9135358" cy="48021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1B546C97-AB7A-436F-9EE2-15F17EEB7061}"/>
                </a:ext>
              </a:extLst>
            </p:cNvPr>
            <p:cNvSpPr txBox="1"/>
            <p:nvPr/>
          </p:nvSpPr>
          <p:spPr>
            <a:xfrm>
              <a:off x="2218441" y="3860948"/>
              <a:ext cx="1721795" cy="461665"/>
            </a:xfrm>
            <a:prstGeom prst="rect">
              <a:avLst/>
            </a:prstGeom>
            <a:noFill/>
          </p:spPr>
          <p:txBody>
            <a:bodyPr wrap="square" rtlCol="0">
              <a:spAutoFit/>
            </a:bodyPr>
            <a:lstStyle/>
            <a:p>
              <a:pPr algn="ctr"/>
              <a:r>
                <a:rPr lang="en-US" sz="2400" dirty="0"/>
                <a:t>#Purchases</a:t>
              </a:r>
            </a:p>
          </p:txBody>
        </p:sp>
      </p:grpSp>
      <p:sp>
        <p:nvSpPr>
          <p:cNvPr id="2" name="Title 1">
            <a:extLst>
              <a:ext uri="{FF2B5EF4-FFF2-40B4-BE49-F238E27FC236}">
                <a16:creationId xmlns:a16="http://schemas.microsoft.com/office/drawing/2014/main" id="{DBE1E317-6B6F-4BAA-8CBD-673F7F6A20E4}"/>
              </a:ext>
            </a:extLst>
          </p:cNvPr>
          <p:cNvSpPr>
            <a:spLocks noGrp="1"/>
          </p:cNvSpPr>
          <p:nvPr>
            <p:ph type="title"/>
          </p:nvPr>
        </p:nvSpPr>
        <p:spPr>
          <a:noFill/>
        </p:spPr>
        <p:txBody>
          <a:bodyPr vert="horz" wrap="square" lIns="91440" tIns="45720" rIns="91440" bIns="45720" rtlCol="0" anchor="ctr">
            <a:spAutoFit/>
          </a:bodyPr>
          <a:lstStyle/>
          <a:p>
            <a:r>
              <a:rPr lang="en-US" dirty="0">
                <a:solidFill>
                  <a:srgbClr val="FF9300"/>
                </a:solidFill>
                <a:latin typeface="+mn-lt"/>
              </a:rPr>
              <a:t>Data Overview</a:t>
            </a:r>
          </a:p>
        </p:txBody>
      </p:sp>
      <p:sp>
        <p:nvSpPr>
          <p:cNvPr id="3" name="Content Placeholder 2">
            <a:extLst>
              <a:ext uri="{FF2B5EF4-FFF2-40B4-BE49-F238E27FC236}">
                <a16:creationId xmlns:a16="http://schemas.microsoft.com/office/drawing/2014/main" id="{FE1D2DE3-3371-4F7C-8338-73D038186E63}"/>
              </a:ext>
            </a:extLst>
          </p:cNvPr>
          <p:cNvSpPr>
            <a:spLocks noGrp="1"/>
          </p:cNvSpPr>
          <p:nvPr>
            <p:ph idx="1"/>
          </p:nvPr>
        </p:nvSpPr>
        <p:spPr>
          <a:xfrm>
            <a:off x="998974" y="1825625"/>
            <a:ext cx="9135359" cy="3773897"/>
          </a:xfrm>
        </p:spPr>
        <p:txBody>
          <a:bodyPr/>
          <a:lstStyle/>
          <a:p>
            <a:pPr marL="0" indent="0">
              <a:buNone/>
            </a:pPr>
            <a:endParaRPr lang="en-US" dirty="0"/>
          </a:p>
          <a:p>
            <a:endParaRPr lang="en-US" dirty="0"/>
          </a:p>
        </p:txBody>
      </p:sp>
      <p:pic>
        <p:nvPicPr>
          <p:cNvPr id="4" name="Picture 8" descr="Related image">
            <a:extLst>
              <a:ext uri="{FF2B5EF4-FFF2-40B4-BE49-F238E27FC236}">
                <a16:creationId xmlns:a16="http://schemas.microsoft.com/office/drawing/2014/main" id="{5B7B3795-C8EB-407E-B968-975349B909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33945" y="5836596"/>
            <a:ext cx="856034" cy="856034"/>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A95B78E6-C814-4B2D-9C3E-A5A1F6AC6D1E}"/>
              </a:ext>
            </a:extLst>
          </p:cNvPr>
          <p:cNvGrpSpPr/>
          <p:nvPr/>
        </p:nvGrpSpPr>
        <p:grpSpPr>
          <a:xfrm>
            <a:off x="5927055" y="3027693"/>
            <a:ext cx="2351318" cy="2279048"/>
            <a:chOff x="6076600" y="2936292"/>
            <a:chExt cx="2993883" cy="2279048"/>
          </a:xfrm>
        </p:grpSpPr>
        <p:cxnSp>
          <p:nvCxnSpPr>
            <p:cNvPr id="8" name="Straight Connector 7">
              <a:extLst>
                <a:ext uri="{FF2B5EF4-FFF2-40B4-BE49-F238E27FC236}">
                  <a16:creationId xmlns:a16="http://schemas.microsoft.com/office/drawing/2014/main" id="{56F32BC8-7C7B-4CA8-92B6-4EF68B76E90C}"/>
                </a:ext>
              </a:extLst>
            </p:cNvPr>
            <p:cNvCxnSpPr>
              <a:cxnSpLocks/>
            </p:cNvCxnSpPr>
            <p:nvPr/>
          </p:nvCxnSpPr>
          <p:spPr>
            <a:xfrm>
              <a:off x="6220164" y="3335086"/>
              <a:ext cx="0" cy="1446964"/>
            </a:xfrm>
            <a:prstGeom prst="line">
              <a:avLst/>
            </a:prstGeom>
            <a:ln>
              <a:solidFill>
                <a:srgbClr val="FF9903"/>
              </a:solidFill>
            </a:ln>
          </p:spPr>
          <p:style>
            <a:lnRef idx="3">
              <a:schemeClr val="accent4"/>
            </a:lnRef>
            <a:fillRef idx="0">
              <a:schemeClr val="accent4"/>
            </a:fillRef>
            <a:effectRef idx="2">
              <a:schemeClr val="accent4"/>
            </a:effectRef>
            <a:fontRef idx="minor">
              <a:schemeClr val="tx1"/>
            </a:fontRef>
          </p:style>
        </p:cxnSp>
        <p:sp>
          <p:nvSpPr>
            <p:cNvPr id="9" name="TextBox 8">
              <a:extLst>
                <a:ext uri="{FF2B5EF4-FFF2-40B4-BE49-F238E27FC236}">
                  <a16:creationId xmlns:a16="http://schemas.microsoft.com/office/drawing/2014/main" id="{CDEF0474-3A99-493A-8B96-3A6D4A9C86F4}"/>
                </a:ext>
              </a:extLst>
            </p:cNvPr>
            <p:cNvSpPr txBox="1"/>
            <p:nvPr/>
          </p:nvSpPr>
          <p:spPr>
            <a:xfrm>
              <a:off x="6303189" y="3276348"/>
              <a:ext cx="2767294" cy="1938992"/>
            </a:xfrm>
            <a:prstGeom prst="rect">
              <a:avLst/>
            </a:prstGeom>
            <a:noFill/>
          </p:spPr>
          <p:txBody>
            <a:bodyPr wrap="square" rtlCol="0">
              <a:spAutoFit/>
            </a:bodyPr>
            <a:lstStyle/>
            <a:p>
              <a:r>
                <a:rPr lang="en-US" sz="1600" dirty="0"/>
                <a:t>All the purchases after Facebook visit</a:t>
              </a:r>
            </a:p>
            <a:p>
              <a:endParaRPr lang="en-US" sz="1600" dirty="0"/>
            </a:p>
            <a:p>
              <a:r>
                <a:rPr lang="en-US" sz="1600" dirty="0"/>
                <a:t>All the purchases directly through Amazon </a:t>
              </a:r>
            </a:p>
            <a:p>
              <a:endParaRPr lang="en-US" dirty="0"/>
            </a:p>
            <a:p>
              <a:r>
                <a:rPr lang="en-US" dirty="0"/>
                <a:t> </a:t>
              </a:r>
            </a:p>
          </p:txBody>
        </p:sp>
        <p:sp>
          <p:nvSpPr>
            <p:cNvPr id="10" name="TextBox 9">
              <a:extLst>
                <a:ext uri="{FF2B5EF4-FFF2-40B4-BE49-F238E27FC236}">
                  <a16:creationId xmlns:a16="http://schemas.microsoft.com/office/drawing/2014/main" id="{1CFF3A0A-7DF9-42EB-B4D5-22A7B391AB1B}"/>
                </a:ext>
              </a:extLst>
            </p:cNvPr>
            <p:cNvSpPr txBox="1"/>
            <p:nvPr/>
          </p:nvSpPr>
          <p:spPr>
            <a:xfrm>
              <a:off x="6076600" y="2936292"/>
              <a:ext cx="2509565" cy="400110"/>
            </a:xfrm>
            <a:prstGeom prst="rect">
              <a:avLst/>
            </a:prstGeom>
            <a:noFill/>
          </p:spPr>
          <p:txBody>
            <a:bodyPr wrap="square" rtlCol="0">
              <a:spAutoFit/>
            </a:bodyPr>
            <a:lstStyle/>
            <a:p>
              <a:r>
                <a:rPr lang="en-US" sz="2000" b="1" dirty="0"/>
                <a:t>Facebook visit</a:t>
              </a:r>
            </a:p>
          </p:txBody>
        </p:sp>
      </p:grpSp>
      <p:grpSp>
        <p:nvGrpSpPr>
          <p:cNvPr id="34" name="Group 33">
            <a:extLst>
              <a:ext uri="{FF2B5EF4-FFF2-40B4-BE49-F238E27FC236}">
                <a16:creationId xmlns:a16="http://schemas.microsoft.com/office/drawing/2014/main" id="{588CB4E8-E701-4F0D-8DA3-E6DFBACA0D5F}"/>
              </a:ext>
            </a:extLst>
          </p:cNvPr>
          <p:cNvGrpSpPr/>
          <p:nvPr/>
        </p:nvGrpSpPr>
        <p:grpSpPr>
          <a:xfrm>
            <a:off x="8369205" y="3128415"/>
            <a:ext cx="3192757" cy="1825019"/>
            <a:chOff x="8369205" y="3128415"/>
            <a:chExt cx="3192757" cy="1825019"/>
          </a:xfrm>
        </p:grpSpPr>
        <p:grpSp>
          <p:nvGrpSpPr>
            <p:cNvPr id="30" name="Group 29">
              <a:extLst>
                <a:ext uri="{FF2B5EF4-FFF2-40B4-BE49-F238E27FC236}">
                  <a16:creationId xmlns:a16="http://schemas.microsoft.com/office/drawing/2014/main" id="{6BB19686-EA98-44D6-8951-408D3CA57D92}"/>
                </a:ext>
              </a:extLst>
            </p:cNvPr>
            <p:cNvGrpSpPr/>
            <p:nvPr/>
          </p:nvGrpSpPr>
          <p:grpSpPr>
            <a:xfrm>
              <a:off x="8369205" y="3128415"/>
              <a:ext cx="3192757" cy="1825019"/>
              <a:chOff x="8603159" y="2864167"/>
              <a:chExt cx="3192757" cy="1825019"/>
            </a:xfrm>
          </p:grpSpPr>
          <p:sp>
            <p:nvSpPr>
              <p:cNvPr id="13" name="TextBox 12">
                <a:extLst>
                  <a:ext uri="{FF2B5EF4-FFF2-40B4-BE49-F238E27FC236}">
                    <a16:creationId xmlns:a16="http://schemas.microsoft.com/office/drawing/2014/main" id="{B674F40C-260A-4D93-B006-23A6F9AFC3E9}"/>
                  </a:ext>
                </a:extLst>
              </p:cNvPr>
              <p:cNvSpPr txBox="1"/>
              <p:nvPr/>
            </p:nvSpPr>
            <p:spPr>
              <a:xfrm>
                <a:off x="8603159" y="3858189"/>
                <a:ext cx="3192757" cy="830997"/>
              </a:xfrm>
              <a:prstGeom prst="rect">
                <a:avLst/>
              </a:prstGeom>
              <a:noFill/>
            </p:spPr>
            <p:txBody>
              <a:bodyPr wrap="square" rtlCol="0">
                <a:spAutoFit/>
              </a:bodyPr>
              <a:lstStyle/>
              <a:p>
                <a:pPr algn="ctr"/>
                <a:r>
                  <a:rPr lang="en-IN" sz="1600" dirty="0"/>
                  <a:t>Sample data available </a:t>
                </a:r>
              </a:p>
              <a:p>
                <a:pPr algn="ctr"/>
                <a:r>
                  <a:rPr lang="en-IN" sz="1600" dirty="0"/>
                  <a:t>for customers from </a:t>
                </a:r>
              </a:p>
              <a:p>
                <a:pPr algn="ctr"/>
                <a:r>
                  <a:rPr lang="en-IN" sz="1600" b="1" dirty="0"/>
                  <a:t>Northern</a:t>
                </a:r>
                <a:r>
                  <a:rPr lang="en-IN" sz="1600" dirty="0"/>
                  <a:t> </a:t>
                </a:r>
                <a:r>
                  <a:rPr lang="en-IN" sz="1600" b="1" dirty="0"/>
                  <a:t>California (3677)</a:t>
                </a:r>
              </a:p>
            </p:txBody>
          </p:sp>
          <p:pic>
            <p:nvPicPr>
              <p:cNvPr id="14" name="Picture 26" descr="Image result for orange people group png file">
                <a:extLst>
                  <a:ext uri="{FF2B5EF4-FFF2-40B4-BE49-F238E27FC236}">
                    <a16:creationId xmlns:a16="http://schemas.microsoft.com/office/drawing/2014/main" id="{4A4EF470-E920-48E3-B783-B7888AA0E3B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376598" y="2864167"/>
                <a:ext cx="704038" cy="69465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A3F4B2C-1A46-4083-B9E5-B0C670846640}"/>
                  </a:ext>
                </a:extLst>
              </p:cNvPr>
              <p:cNvSpPr txBox="1"/>
              <p:nvPr/>
            </p:nvSpPr>
            <p:spPr>
              <a:xfrm>
                <a:off x="10416346" y="3529468"/>
                <a:ext cx="704039" cy="433354"/>
              </a:xfrm>
              <a:prstGeom prst="rect">
                <a:avLst/>
              </a:prstGeom>
              <a:noFill/>
            </p:spPr>
            <p:txBody>
              <a:bodyPr wrap="none" rtlCol="0">
                <a:spAutoFit/>
              </a:bodyPr>
              <a:lstStyle/>
              <a:p>
                <a:r>
                  <a:rPr lang="en-IN" sz="2000" b="1" dirty="0"/>
                  <a:t>2422</a:t>
                </a:r>
                <a:endParaRPr lang="en-IN" sz="2800" b="1" dirty="0"/>
              </a:p>
            </p:txBody>
          </p:sp>
          <p:pic>
            <p:nvPicPr>
              <p:cNvPr id="16" name="Picture 28" descr="Image result for blue people png with transparent background">
                <a:extLst>
                  <a:ext uri="{FF2B5EF4-FFF2-40B4-BE49-F238E27FC236}">
                    <a16:creationId xmlns:a16="http://schemas.microsoft.com/office/drawing/2014/main" id="{87DEFA61-A257-4AAB-92A2-72B0E425E7C6}"/>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39134"/>
              <a:stretch/>
            </p:blipFill>
            <p:spPr bwMode="auto">
              <a:xfrm>
                <a:off x="9271247" y="2904542"/>
                <a:ext cx="758354" cy="67184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0B9A778A-4B02-45A9-94DD-C65FDDB1FE76}"/>
                  </a:ext>
                </a:extLst>
              </p:cNvPr>
              <p:cNvSpPr txBox="1"/>
              <p:nvPr/>
            </p:nvSpPr>
            <p:spPr>
              <a:xfrm>
                <a:off x="9343304" y="3529468"/>
                <a:ext cx="704039" cy="433354"/>
              </a:xfrm>
              <a:prstGeom prst="rect">
                <a:avLst/>
              </a:prstGeom>
              <a:noFill/>
            </p:spPr>
            <p:txBody>
              <a:bodyPr wrap="none" rtlCol="0">
                <a:spAutoFit/>
              </a:bodyPr>
              <a:lstStyle/>
              <a:p>
                <a:r>
                  <a:rPr lang="en-IN" sz="2000" b="1" dirty="0"/>
                  <a:t>1225</a:t>
                </a:r>
                <a:endParaRPr lang="en-IN" sz="2800" b="1" dirty="0"/>
              </a:p>
            </p:txBody>
          </p:sp>
        </p:grpSp>
        <p:cxnSp>
          <p:nvCxnSpPr>
            <p:cNvPr id="31" name="Straight Connector 30">
              <a:extLst>
                <a:ext uri="{FF2B5EF4-FFF2-40B4-BE49-F238E27FC236}">
                  <a16:creationId xmlns:a16="http://schemas.microsoft.com/office/drawing/2014/main" id="{C2E4B79A-2A3B-4CE0-8903-42633A773DEF}"/>
                </a:ext>
              </a:extLst>
            </p:cNvPr>
            <p:cNvCxnSpPr>
              <a:cxnSpLocks/>
            </p:cNvCxnSpPr>
            <p:nvPr/>
          </p:nvCxnSpPr>
          <p:spPr>
            <a:xfrm>
              <a:off x="8720897" y="3151441"/>
              <a:ext cx="0" cy="1722010"/>
            </a:xfrm>
            <a:prstGeom prst="line">
              <a:avLst/>
            </a:prstGeom>
            <a:ln>
              <a:solidFill>
                <a:srgbClr val="FF9903"/>
              </a:solidFill>
            </a:ln>
          </p:spPr>
          <p:style>
            <a:lnRef idx="3">
              <a:schemeClr val="accent4"/>
            </a:lnRef>
            <a:fillRef idx="0">
              <a:schemeClr val="accent4"/>
            </a:fillRef>
            <a:effectRef idx="2">
              <a:schemeClr val="accent4"/>
            </a:effectRef>
            <a:fontRef idx="minor">
              <a:schemeClr val="tx1"/>
            </a:fontRef>
          </p:style>
        </p:cxnSp>
      </p:grpSp>
    </p:spTree>
    <p:extLst>
      <p:ext uri="{BB962C8B-B14F-4D97-AF65-F5344CB8AC3E}">
        <p14:creationId xmlns:p14="http://schemas.microsoft.com/office/powerpoint/2010/main" val="237188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1E317-6B6F-4BAA-8CBD-673F7F6A20E4}"/>
              </a:ext>
            </a:extLst>
          </p:cNvPr>
          <p:cNvSpPr>
            <a:spLocks noGrp="1"/>
          </p:cNvSpPr>
          <p:nvPr>
            <p:ph type="title"/>
          </p:nvPr>
        </p:nvSpPr>
        <p:spPr>
          <a:xfrm>
            <a:off x="838200" y="365125"/>
            <a:ext cx="10515600" cy="1325563"/>
          </a:xfrm>
          <a:noFill/>
        </p:spPr>
        <p:txBody>
          <a:bodyPr vert="horz" wrap="square" lIns="91440" tIns="45720" rIns="91440" bIns="45720" rtlCol="0" anchor="ctr">
            <a:spAutoFit/>
          </a:bodyPr>
          <a:lstStyle/>
          <a:p>
            <a:r>
              <a:rPr lang="en-US" dirty="0">
                <a:solidFill>
                  <a:srgbClr val="FF9300"/>
                </a:solidFill>
                <a:latin typeface="+mn-lt"/>
              </a:rPr>
              <a:t>Analysis</a:t>
            </a:r>
          </a:p>
        </p:txBody>
      </p:sp>
      <p:pic>
        <p:nvPicPr>
          <p:cNvPr id="4" name="Picture 8" descr="Related image">
            <a:extLst>
              <a:ext uri="{FF2B5EF4-FFF2-40B4-BE49-F238E27FC236}">
                <a16:creationId xmlns:a16="http://schemas.microsoft.com/office/drawing/2014/main" id="{5B7B3795-C8EB-407E-B968-975349B909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3945" y="5836596"/>
            <a:ext cx="856034" cy="856034"/>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CAF6B8F2-19A4-447E-9C7F-C28397F51916}"/>
              </a:ext>
            </a:extLst>
          </p:cNvPr>
          <p:cNvGrpSpPr/>
          <p:nvPr/>
        </p:nvGrpSpPr>
        <p:grpSpPr>
          <a:xfrm>
            <a:off x="625267" y="1703988"/>
            <a:ext cx="6959875" cy="3450024"/>
            <a:chOff x="625267" y="1703988"/>
            <a:chExt cx="6959875" cy="3450024"/>
          </a:xfrm>
        </p:grpSpPr>
        <p:pic>
          <p:nvPicPr>
            <p:cNvPr id="5" name="Picture 4">
              <a:extLst>
                <a:ext uri="{FF2B5EF4-FFF2-40B4-BE49-F238E27FC236}">
                  <a16:creationId xmlns:a16="http://schemas.microsoft.com/office/drawing/2014/main" id="{3E49810F-A3BD-4972-831B-2E86E6FE63E7}"/>
                </a:ext>
              </a:extLst>
            </p:cNvPr>
            <p:cNvPicPr>
              <a:picLocks noChangeAspect="1"/>
            </p:cNvPicPr>
            <p:nvPr/>
          </p:nvPicPr>
          <p:blipFill>
            <a:blip r:embed="rId4"/>
            <a:stretch>
              <a:fillRect/>
            </a:stretch>
          </p:blipFill>
          <p:spPr>
            <a:xfrm>
              <a:off x="625267" y="1703988"/>
              <a:ext cx="6959875" cy="3450024"/>
            </a:xfrm>
            <a:prstGeom prst="rect">
              <a:avLst/>
            </a:prstGeom>
          </p:spPr>
        </p:pic>
        <p:sp>
          <p:nvSpPr>
            <p:cNvPr id="13" name="TextBox 12">
              <a:extLst>
                <a:ext uri="{FF2B5EF4-FFF2-40B4-BE49-F238E27FC236}">
                  <a16:creationId xmlns:a16="http://schemas.microsoft.com/office/drawing/2014/main" id="{73F753BB-F4CD-45DD-8569-201DB7E3C55B}"/>
                </a:ext>
              </a:extLst>
            </p:cNvPr>
            <p:cNvSpPr txBox="1"/>
            <p:nvPr/>
          </p:nvSpPr>
          <p:spPr>
            <a:xfrm>
              <a:off x="1476988" y="1866383"/>
              <a:ext cx="5005634" cy="307777"/>
            </a:xfrm>
            <a:prstGeom prst="rect">
              <a:avLst/>
            </a:prstGeom>
            <a:noFill/>
          </p:spPr>
          <p:txBody>
            <a:bodyPr wrap="square" rtlCol="0">
              <a:spAutoFit/>
            </a:bodyPr>
            <a:lstStyle/>
            <a:p>
              <a:r>
                <a:rPr lang="en-US" sz="1400" dirty="0">
                  <a:solidFill>
                    <a:srgbClr val="FF0000"/>
                  </a:solidFill>
                </a:rPr>
                <a:t>(Purchase directly through Amazon)</a:t>
              </a:r>
            </a:p>
          </p:txBody>
        </p:sp>
        <p:sp>
          <p:nvSpPr>
            <p:cNvPr id="14" name="TextBox 13">
              <a:extLst>
                <a:ext uri="{FF2B5EF4-FFF2-40B4-BE49-F238E27FC236}">
                  <a16:creationId xmlns:a16="http://schemas.microsoft.com/office/drawing/2014/main" id="{3D47AC01-72C1-445A-B67F-22517E0F0EE2}"/>
                </a:ext>
              </a:extLst>
            </p:cNvPr>
            <p:cNvSpPr txBox="1"/>
            <p:nvPr/>
          </p:nvSpPr>
          <p:spPr>
            <a:xfrm>
              <a:off x="1476988" y="3520824"/>
              <a:ext cx="5005634" cy="307777"/>
            </a:xfrm>
            <a:prstGeom prst="rect">
              <a:avLst/>
            </a:prstGeom>
            <a:noFill/>
          </p:spPr>
          <p:txBody>
            <a:bodyPr wrap="square" rtlCol="0">
              <a:spAutoFit/>
            </a:bodyPr>
            <a:lstStyle/>
            <a:p>
              <a:r>
                <a:rPr lang="en-US" sz="1400" dirty="0">
                  <a:solidFill>
                    <a:srgbClr val="FF0000"/>
                  </a:solidFill>
                </a:rPr>
                <a:t>(Purchase after Facebook visit)</a:t>
              </a:r>
            </a:p>
          </p:txBody>
        </p:sp>
      </p:grpSp>
      <p:pic>
        <p:nvPicPr>
          <p:cNvPr id="8" name="Picture 7">
            <a:extLst>
              <a:ext uri="{FF2B5EF4-FFF2-40B4-BE49-F238E27FC236}">
                <a16:creationId xmlns:a16="http://schemas.microsoft.com/office/drawing/2014/main" id="{A9F4F689-92B0-4C4E-8E7F-4965A60B5422}"/>
              </a:ext>
            </a:extLst>
          </p:cNvPr>
          <p:cNvPicPr>
            <a:picLocks noChangeAspect="1"/>
          </p:cNvPicPr>
          <p:nvPr/>
        </p:nvPicPr>
        <p:blipFill>
          <a:blip r:embed="rId5"/>
          <a:stretch>
            <a:fillRect/>
          </a:stretch>
        </p:blipFill>
        <p:spPr>
          <a:xfrm>
            <a:off x="7895935" y="1825625"/>
            <a:ext cx="4296065" cy="3828298"/>
          </a:xfrm>
          <a:prstGeom prst="rect">
            <a:avLst/>
          </a:prstGeom>
        </p:spPr>
      </p:pic>
      <p:sp>
        <p:nvSpPr>
          <p:cNvPr id="16" name="Rectangle 15">
            <a:extLst>
              <a:ext uri="{FF2B5EF4-FFF2-40B4-BE49-F238E27FC236}">
                <a16:creationId xmlns:a16="http://schemas.microsoft.com/office/drawing/2014/main" id="{2A6B797B-3B3F-4D28-914A-4D56CE05C5E7}"/>
              </a:ext>
            </a:extLst>
          </p:cNvPr>
          <p:cNvSpPr/>
          <p:nvPr/>
        </p:nvSpPr>
        <p:spPr>
          <a:xfrm>
            <a:off x="2955073" y="4125952"/>
            <a:ext cx="713678" cy="307777"/>
          </a:xfrm>
          <a:prstGeom prst="rect">
            <a:avLst/>
          </a:prstGeom>
          <a:noFill/>
          <a:ln w="28575">
            <a:solidFill>
              <a:srgbClr val="FF99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62D5FEB-4DFF-489F-9554-707C1D63EB56}"/>
              </a:ext>
            </a:extLst>
          </p:cNvPr>
          <p:cNvSpPr/>
          <p:nvPr/>
        </p:nvSpPr>
        <p:spPr>
          <a:xfrm>
            <a:off x="2955073" y="2404412"/>
            <a:ext cx="713678" cy="307777"/>
          </a:xfrm>
          <a:prstGeom prst="rect">
            <a:avLst/>
          </a:prstGeom>
          <a:noFill/>
          <a:ln w="28575">
            <a:solidFill>
              <a:srgbClr val="FF99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23286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1E317-6B6F-4BAA-8CBD-673F7F6A20E4}"/>
              </a:ext>
            </a:extLst>
          </p:cNvPr>
          <p:cNvSpPr>
            <a:spLocks noGrp="1"/>
          </p:cNvSpPr>
          <p:nvPr>
            <p:ph type="title"/>
          </p:nvPr>
        </p:nvSpPr>
        <p:spPr>
          <a:noFill/>
        </p:spPr>
        <p:txBody>
          <a:bodyPr vert="horz" wrap="square" lIns="91440" tIns="45720" rIns="91440" bIns="45720" rtlCol="0" anchor="ctr">
            <a:spAutoFit/>
          </a:bodyPr>
          <a:lstStyle/>
          <a:p>
            <a:r>
              <a:rPr lang="en-US" dirty="0">
                <a:solidFill>
                  <a:srgbClr val="FF9300"/>
                </a:solidFill>
                <a:latin typeface="+mn-lt"/>
              </a:rPr>
              <a:t>Analysis</a:t>
            </a:r>
          </a:p>
        </p:txBody>
      </p:sp>
      <p:pic>
        <p:nvPicPr>
          <p:cNvPr id="4" name="Picture 8" descr="Related image">
            <a:extLst>
              <a:ext uri="{FF2B5EF4-FFF2-40B4-BE49-F238E27FC236}">
                <a16:creationId xmlns:a16="http://schemas.microsoft.com/office/drawing/2014/main" id="{5B7B3795-C8EB-407E-B968-975349B909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3945" y="5836596"/>
            <a:ext cx="856034" cy="8560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353EBD6-48FF-4748-8FF7-26FFD757A390}"/>
              </a:ext>
            </a:extLst>
          </p:cNvPr>
          <p:cNvPicPr>
            <a:picLocks noChangeAspect="1"/>
          </p:cNvPicPr>
          <p:nvPr/>
        </p:nvPicPr>
        <p:blipFill rotWithShape="1">
          <a:blip r:embed="rId4"/>
          <a:srcRect t="4927"/>
          <a:stretch/>
        </p:blipFill>
        <p:spPr>
          <a:xfrm>
            <a:off x="788620" y="1379517"/>
            <a:ext cx="4400068" cy="5357357"/>
          </a:xfrm>
          <a:prstGeom prst="rect">
            <a:avLst/>
          </a:prstGeom>
        </p:spPr>
      </p:pic>
      <p:sp>
        <p:nvSpPr>
          <p:cNvPr id="9" name="Rectangle 8">
            <a:extLst>
              <a:ext uri="{FF2B5EF4-FFF2-40B4-BE49-F238E27FC236}">
                <a16:creationId xmlns:a16="http://schemas.microsoft.com/office/drawing/2014/main" id="{2FA412AC-2C9F-4170-A0E7-CE762F1A1BB5}"/>
              </a:ext>
            </a:extLst>
          </p:cNvPr>
          <p:cNvSpPr/>
          <p:nvPr/>
        </p:nvSpPr>
        <p:spPr>
          <a:xfrm>
            <a:off x="788621" y="3870251"/>
            <a:ext cx="3772746" cy="467833"/>
          </a:xfrm>
          <a:prstGeom prst="rect">
            <a:avLst/>
          </a:prstGeom>
          <a:noFill/>
          <a:ln w="28575">
            <a:solidFill>
              <a:srgbClr val="FF99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60BEF31C-A51F-43B1-8F3B-F48B95E0D824}"/>
              </a:ext>
            </a:extLst>
          </p:cNvPr>
          <p:cNvSpPr txBox="1"/>
          <p:nvPr/>
        </p:nvSpPr>
        <p:spPr>
          <a:xfrm>
            <a:off x="6045651" y="2608367"/>
            <a:ext cx="5367960" cy="1631216"/>
          </a:xfrm>
          <a:prstGeom prst="rect">
            <a:avLst/>
          </a:prstGeom>
          <a:noFill/>
        </p:spPr>
        <p:txBody>
          <a:bodyPr wrap="square" rtlCol="0">
            <a:spAutoFit/>
          </a:bodyPr>
          <a:lstStyle/>
          <a:p>
            <a:r>
              <a:rPr lang="en-US" sz="2400" dirty="0"/>
              <a:t>Number of purchases is </a:t>
            </a:r>
            <a:r>
              <a:rPr lang="en-US" sz="2800" b="1" i="1" dirty="0">
                <a:solidFill>
                  <a:srgbClr val="FF0000"/>
                </a:solidFill>
              </a:rPr>
              <a:t>8.16%</a:t>
            </a:r>
            <a:r>
              <a:rPr lang="en-US" sz="2800" i="1" dirty="0"/>
              <a:t> </a:t>
            </a:r>
            <a:r>
              <a:rPr lang="en-US" sz="2400" dirty="0"/>
              <a:t>more when the purchase is made though Facebook vs when it is made directly from Amazon.</a:t>
            </a:r>
          </a:p>
        </p:txBody>
      </p:sp>
      <p:pic>
        <p:nvPicPr>
          <p:cNvPr id="10" name="Picture 9">
            <a:extLst>
              <a:ext uri="{FF2B5EF4-FFF2-40B4-BE49-F238E27FC236}">
                <a16:creationId xmlns:a16="http://schemas.microsoft.com/office/drawing/2014/main" id="{61DDF452-A371-4D5D-9089-4868430FCAE9}"/>
              </a:ext>
            </a:extLst>
          </p:cNvPr>
          <p:cNvPicPr>
            <a:picLocks noChangeAspect="1"/>
          </p:cNvPicPr>
          <p:nvPr/>
        </p:nvPicPr>
        <p:blipFill>
          <a:blip r:embed="rId5"/>
          <a:stretch>
            <a:fillRect/>
          </a:stretch>
        </p:blipFill>
        <p:spPr>
          <a:xfrm>
            <a:off x="6042921" y="5498001"/>
            <a:ext cx="4236791" cy="994874"/>
          </a:xfrm>
          <a:prstGeom prst="rect">
            <a:avLst/>
          </a:prstGeom>
        </p:spPr>
      </p:pic>
    </p:spTree>
    <p:extLst>
      <p:ext uri="{BB962C8B-B14F-4D97-AF65-F5344CB8AC3E}">
        <p14:creationId xmlns:p14="http://schemas.microsoft.com/office/powerpoint/2010/main" val="301674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1E317-6B6F-4BAA-8CBD-673F7F6A20E4}"/>
              </a:ext>
            </a:extLst>
          </p:cNvPr>
          <p:cNvSpPr>
            <a:spLocks noGrp="1"/>
          </p:cNvSpPr>
          <p:nvPr>
            <p:ph type="title"/>
          </p:nvPr>
        </p:nvSpPr>
        <p:spPr>
          <a:xfrm>
            <a:off x="782259" y="392019"/>
            <a:ext cx="10515600" cy="1325563"/>
          </a:xfrm>
          <a:noFill/>
        </p:spPr>
        <p:txBody>
          <a:bodyPr vert="horz" wrap="square" lIns="91440" tIns="45720" rIns="91440" bIns="45720" rtlCol="0" anchor="ctr">
            <a:spAutoFit/>
          </a:bodyPr>
          <a:lstStyle/>
          <a:p>
            <a:r>
              <a:rPr lang="en-US" dirty="0">
                <a:solidFill>
                  <a:srgbClr val="FF9300"/>
                </a:solidFill>
                <a:latin typeface="+mn-lt"/>
              </a:rPr>
              <a:t>Insights </a:t>
            </a:r>
          </a:p>
        </p:txBody>
      </p:sp>
      <p:pic>
        <p:nvPicPr>
          <p:cNvPr id="4" name="Picture 8" descr="Related image">
            <a:extLst>
              <a:ext uri="{FF2B5EF4-FFF2-40B4-BE49-F238E27FC236}">
                <a16:creationId xmlns:a16="http://schemas.microsoft.com/office/drawing/2014/main" id="{5B7B3795-C8EB-407E-B968-975349B909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3945" y="5836596"/>
            <a:ext cx="856034" cy="85603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D77F6401-EDFA-4D00-A4F5-2CE149E46D26}"/>
              </a:ext>
            </a:extLst>
          </p:cNvPr>
          <p:cNvSpPr/>
          <p:nvPr/>
        </p:nvSpPr>
        <p:spPr>
          <a:xfrm>
            <a:off x="943833" y="4240889"/>
            <a:ext cx="1264026" cy="939380"/>
          </a:xfrm>
          <a:prstGeom prst="rect">
            <a:avLst/>
          </a:prstGeom>
          <a:solidFill>
            <a:schemeClr val="bg1">
              <a:lumMod val="85000"/>
            </a:schemeClr>
          </a:solidFill>
          <a:ln>
            <a:noFill/>
          </a:ln>
          <a:effectLst>
            <a:softEdge rad="12700"/>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dirty="0">
                <a:latin typeface="Helvetica Neue" charset="0"/>
                <a:ea typeface="Helvetica Neue" charset="0"/>
                <a:cs typeface="Helvetica Neue" charset="0"/>
              </a:rPr>
              <a:t>$500</a:t>
            </a:r>
          </a:p>
        </p:txBody>
      </p:sp>
      <p:sp>
        <p:nvSpPr>
          <p:cNvPr id="11" name="Rectangle 10">
            <a:extLst>
              <a:ext uri="{FF2B5EF4-FFF2-40B4-BE49-F238E27FC236}">
                <a16:creationId xmlns:a16="http://schemas.microsoft.com/office/drawing/2014/main" id="{0C170419-6EDE-44B2-8A3F-52C65F494569}"/>
              </a:ext>
            </a:extLst>
          </p:cNvPr>
          <p:cNvSpPr/>
          <p:nvPr/>
        </p:nvSpPr>
        <p:spPr>
          <a:xfrm>
            <a:off x="8019786" y="1930740"/>
            <a:ext cx="1235683" cy="3255819"/>
          </a:xfrm>
          <a:prstGeom prst="rect">
            <a:avLst/>
          </a:prstGeom>
          <a:solidFill>
            <a:schemeClr val="bg1">
              <a:lumMod val="85000"/>
            </a:schemeClr>
          </a:solidFill>
          <a:ln>
            <a:noFill/>
          </a:ln>
          <a:effectLst>
            <a:softEdge rad="12700"/>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400" dirty="0">
              <a:latin typeface="Helvetica Neue" charset="0"/>
              <a:ea typeface="Helvetica Neue" charset="0"/>
              <a:cs typeface="Helvetica Neue" charset="0"/>
            </a:endParaRPr>
          </a:p>
          <a:p>
            <a:pPr algn="ctr"/>
            <a:endParaRPr lang="en-US" sz="2400" dirty="0">
              <a:latin typeface="Helvetica Neue" charset="0"/>
              <a:ea typeface="Helvetica Neue" charset="0"/>
              <a:cs typeface="Helvetica Neue" charset="0"/>
            </a:endParaRPr>
          </a:p>
          <a:p>
            <a:pPr algn="ctr"/>
            <a:endParaRPr lang="en-US" sz="2400" dirty="0">
              <a:latin typeface="Helvetica Neue" charset="0"/>
              <a:ea typeface="Helvetica Neue" charset="0"/>
              <a:cs typeface="Helvetica Neue" charset="0"/>
            </a:endParaRPr>
          </a:p>
          <a:p>
            <a:pPr algn="ctr"/>
            <a:endParaRPr lang="en-US" sz="2400" dirty="0">
              <a:latin typeface="Helvetica Neue" charset="0"/>
              <a:ea typeface="Helvetica Neue" charset="0"/>
              <a:cs typeface="Helvetica Neue" charset="0"/>
            </a:endParaRPr>
          </a:p>
          <a:p>
            <a:pPr algn="ctr"/>
            <a:endParaRPr lang="en-US" sz="2400" dirty="0">
              <a:latin typeface="Helvetica Neue" charset="0"/>
              <a:ea typeface="Helvetica Neue" charset="0"/>
              <a:cs typeface="Helvetica Neue" charset="0"/>
            </a:endParaRPr>
          </a:p>
          <a:p>
            <a:pPr algn="ctr"/>
            <a:r>
              <a:rPr lang="en-US" sz="2400" dirty="0">
                <a:latin typeface="Helvetica Neue" charset="0"/>
                <a:ea typeface="Helvetica Neue" charset="0"/>
                <a:cs typeface="Helvetica Neue" charset="0"/>
              </a:rPr>
              <a:t>$2.5B</a:t>
            </a:r>
          </a:p>
          <a:p>
            <a:pPr algn="ctr"/>
            <a:endParaRPr lang="en-US" sz="2400" dirty="0">
              <a:latin typeface="Helvetica Neue" charset="0"/>
              <a:ea typeface="Helvetica Neue" charset="0"/>
              <a:cs typeface="Helvetica Neue" charset="0"/>
            </a:endParaRPr>
          </a:p>
          <a:p>
            <a:pPr algn="ctr"/>
            <a:endParaRPr lang="en-US" sz="2400" dirty="0">
              <a:latin typeface="Helvetica Neue" charset="0"/>
              <a:ea typeface="Helvetica Neue" charset="0"/>
              <a:cs typeface="Helvetica Neue" charset="0"/>
            </a:endParaRPr>
          </a:p>
          <a:p>
            <a:pPr algn="ctr"/>
            <a:endParaRPr lang="en-US" sz="2400" dirty="0">
              <a:latin typeface="Helvetica Neue" charset="0"/>
              <a:ea typeface="Helvetica Neue" charset="0"/>
              <a:cs typeface="Helvetica Neue" charset="0"/>
            </a:endParaRPr>
          </a:p>
        </p:txBody>
      </p:sp>
      <p:sp>
        <p:nvSpPr>
          <p:cNvPr id="12" name="TextBox 11">
            <a:extLst>
              <a:ext uri="{FF2B5EF4-FFF2-40B4-BE49-F238E27FC236}">
                <a16:creationId xmlns:a16="http://schemas.microsoft.com/office/drawing/2014/main" id="{49E0E9E7-8814-4EF9-A14A-2D78E2FF619C}"/>
              </a:ext>
            </a:extLst>
          </p:cNvPr>
          <p:cNvSpPr txBox="1"/>
          <p:nvPr/>
        </p:nvSpPr>
        <p:spPr>
          <a:xfrm>
            <a:off x="7738914" y="1602711"/>
            <a:ext cx="184731" cy="400110"/>
          </a:xfrm>
          <a:prstGeom prst="rect">
            <a:avLst/>
          </a:prstGeom>
          <a:noFill/>
        </p:spPr>
        <p:txBody>
          <a:bodyPr wrap="none" rtlCol="0">
            <a:spAutoFit/>
          </a:bodyPr>
          <a:lstStyle/>
          <a:p>
            <a:endParaRPr lang="en-US" sz="2000" dirty="0">
              <a:latin typeface="Helvetica Neue" charset="0"/>
              <a:ea typeface="Helvetica Neue" charset="0"/>
              <a:cs typeface="Helvetica Neue" charset="0"/>
            </a:endParaRPr>
          </a:p>
        </p:txBody>
      </p:sp>
      <p:grpSp>
        <p:nvGrpSpPr>
          <p:cNvPr id="13" name="Group 12">
            <a:extLst>
              <a:ext uri="{FF2B5EF4-FFF2-40B4-BE49-F238E27FC236}">
                <a16:creationId xmlns:a16="http://schemas.microsoft.com/office/drawing/2014/main" id="{C2804D99-8698-4F20-BE54-32B88D217C2D}"/>
              </a:ext>
            </a:extLst>
          </p:cNvPr>
          <p:cNvGrpSpPr/>
          <p:nvPr/>
        </p:nvGrpSpPr>
        <p:grpSpPr>
          <a:xfrm>
            <a:off x="2155511" y="4333714"/>
            <a:ext cx="950992" cy="794483"/>
            <a:chOff x="2539410" y="3386631"/>
            <a:chExt cx="950992" cy="794483"/>
          </a:xfrm>
        </p:grpSpPr>
        <p:sp>
          <p:nvSpPr>
            <p:cNvPr id="14" name="Up Arrow 39">
              <a:extLst>
                <a:ext uri="{FF2B5EF4-FFF2-40B4-BE49-F238E27FC236}">
                  <a16:creationId xmlns:a16="http://schemas.microsoft.com/office/drawing/2014/main" id="{DF7A7B22-46FA-4FAA-9238-9FC520EA1AE8}"/>
                </a:ext>
              </a:extLst>
            </p:cNvPr>
            <p:cNvSpPr/>
            <p:nvPr/>
          </p:nvSpPr>
          <p:spPr>
            <a:xfrm>
              <a:off x="2799081" y="3386631"/>
              <a:ext cx="290945" cy="401782"/>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2463E53-0387-4394-87C4-3E17E5C086F6}"/>
                </a:ext>
              </a:extLst>
            </p:cNvPr>
            <p:cNvSpPr txBox="1"/>
            <p:nvPr/>
          </p:nvSpPr>
          <p:spPr>
            <a:xfrm flipH="1">
              <a:off x="2539410" y="3811782"/>
              <a:ext cx="950992" cy="369332"/>
            </a:xfrm>
            <a:prstGeom prst="rect">
              <a:avLst/>
            </a:prstGeom>
            <a:noFill/>
          </p:spPr>
          <p:txBody>
            <a:bodyPr wrap="square" rtlCol="0">
              <a:spAutoFit/>
            </a:bodyPr>
            <a:lstStyle/>
            <a:p>
              <a:r>
                <a:rPr lang="en-US" dirty="0">
                  <a:latin typeface="Helvetica Neue" charset="0"/>
                  <a:ea typeface="Helvetica Neue" charset="0"/>
                  <a:cs typeface="Helvetica Neue" charset="0"/>
                </a:rPr>
                <a:t> 8.16%</a:t>
              </a:r>
            </a:p>
          </p:txBody>
        </p:sp>
      </p:grpSp>
      <p:grpSp>
        <p:nvGrpSpPr>
          <p:cNvPr id="7" name="Group 6"/>
          <p:cNvGrpSpPr/>
          <p:nvPr/>
        </p:nvGrpSpPr>
        <p:grpSpPr>
          <a:xfrm>
            <a:off x="3043838" y="3845099"/>
            <a:ext cx="1269432" cy="1347482"/>
            <a:chOff x="3043841" y="3778898"/>
            <a:chExt cx="1269432" cy="1347482"/>
          </a:xfrm>
        </p:grpSpPr>
        <p:sp>
          <p:nvSpPr>
            <p:cNvPr id="10" name="Rectangle 9">
              <a:extLst>
                <a:ext uri="{FF2B5EF4-FFF2-40B4-BE49-F238E27FC236}">
                  <a16:creationId xmlns:a16="http://schemas.microsoft.com/office/drawing/2014/main" id="{1E0E3399-10F1-474B-ADA9-BE6669830E9B}"/>
                </a:ext>
              </a:extLst>
            </p:cNvPr>
            <p:cNvSpPr/>
            <p:nvPr/>
          </p:nvSpPr>
          <p:spPr>
            <a:xfrm>
              <a:off x="3049247" y="3778898"/>
              <a:ext cx="1264026" cy="351970"/>
            </a:xfrm>
            <a:prstGeom prst="rect">
              <a:avLst/>
            </a:prstGeom>
            <a:solidFill>
              <a:srgbClr val="FF9903"/>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Helvetica Neue" charset="0"/>
                  <a:ea typeface="Helvetica Neue" charset="0"/>
                  <a:cs typeface="Helvetica Neue" charset="0"/>
                </a:rPr>
                <a:t>$40.8</a:t>
              </a:r>
            </a:p>
          </p:txBody>
        </p:sp>
        <p:sp>
          <p:nvSpPr>
            <p:cNvPr id="16" name="Rectangle 15">
              <a:extLst>
                <a:ext uri="{FF2B5EF4-FFF2-40B4-BE49-F238E27FC236}">
                  <a16:creationId xmlns:a16="http://schemas.microsoft.com/office/drawing/2014/main" id="{823661E9-38A0-4AB2-A301-A91399345947}"/>
                </a:ext>
              </a:extLst>
            </p:cNvPr>
            <p:cNvSpPr/>
            <p:nvPr/>
          </p:nvSpPr>
          <p:spPr>
            <a:xfrm>
              <a:off x="3043841" y="4142552"/>
              <a:ext cx="1264026" cy="983828"/>
            </a:xfrm>
            <a:prstGeom prst="rect">
              <a:avLst/>
            </a:prstGeom>
            <a:solidFill>
              <a:schemeClr val="bg1">
                <a:lumMod val="85000"/>
              </a:schemeClr>
            </a:solidFill>
            <a:ln>
              <a:noFill/>
            </a:ln>
            <a:effectLst>
              <a:softEdge rad="12700"/>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dirty="0">
                  <a:latin typeface="Helvetica Neue" charset="0"/>
                  <a:ea typeface="Helvetica Neue" charset="0"/>
                  <a:cs typeface="Helvetica Neue" charset="0"/>
                </a:rPr>
                <a:t>$500</a:t>
              </a:r>
            </a:p>
          </p:txBody>
        </p:sp>
      </p:grpSp>
      <p:grpSp>
        <p:nvGrpSpPr>
          <p:cNvPr id="17" name="Group 16">
            <a:extLst>
              <a:ext uri="{FF2B5EF4-FFF2-40B4-BE49-F238E27FC236}">
                <a16:creationId xmlns:a16="http://schemas.microsoft.com/office/drawing/2014/main" id="{78F4E181-DDDE-4474-9728-F8F09207A145}"/>
              </a:ext>
            </a:extLst>
          </p:cNvPr>
          <p:cNvGrpSpPr/>
          <p:nvPr/>
        </p:nvGrpSpPr>
        <p:grpSpPr>
          <a:xfrm>
            <a:off x="10229123" y="1305484"/>
            <a:ext cx="1235684" cy="3875602"/>
            <a:chOff x="10021971" y="1294437"/>
            <a:chExt cx="1424193" cy="3875602"/>
          </a:xfrm>
        </p:grpSpPr>
        <p:sp>
          <p:nvSpPr>
            <p:cNvPr id="18" name="Rectangle 17">
              <a:extLst>
                <a:ext uri="{FF2B5EF4-FFF2-40B4-BE49-F238E27FC236}">
                  <a16:creationId xmlns:a16="http://schemas.microsoft.com/office/drawing/2014/main" id="{7B9B8531-6FCF-4CFE-91FB-26248345B10A}"/>
                </a:ext>
              </a:extLst>
            </p:cNvPr>
            <p:cNvSpPr/>
            <p:nvPr/>
          </p:nvSpPr>
          <p:spPr>
            <a:xfrm>
              <a:off x="10021971" y="1914220"/>
              <a:ext cx="1424190" cy="3255819"/>
            </a:xfrm>
            <a:prstGeom prst="rect">
              <a:avLst/>
            </a:prstGeom>
            <a:solidFill>
              <a:schemeClr val="bg1">
                <a:lumMod val="85000"/>
              </a:schemeClr>
            </a:solidFill>
            <a:ln>
              <a:noFill/>
            </a:ln>
            <a:effectLst>
              <a:softEdge rad="12700"/>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400" dirty="0">
                <a:latin typeface="Helvetica Neue" charset="0"/>
                <a:ea typeface="Helvetica Neue" charset="0"/>
                <a:cs typeface="Helvetica Neue" charset="0"/>
              </a:endParaRPr>
            </a:p>
            <a:p>
              <a:pPr algn="ctr"/>
              <a:endParaRPr lang="en-US" sz="2400" dirty="0">
                <a:latin typeface="Helvetica Neue" charset="0"/>
                <a:ea typeface="Helvetica Neue" charset="0"/>
                <a:cs typeface="Helvetica Neue" charset="0"/>
              </a:endParaRPr>
            </a:p>
            <a:p>
              <a:pPr algn="ctr"/>
              <a:endParaRPr lang="en-US" sz="2400" dirty="0">
                <a:latin typeface="Helvetica Neue" charset="0"/>
                <a:ea typeface="Helvetica Neue" charset="0"/>
                <a:cs typeface="Helvetica Neue" charset="0"/>
              </a:endParaRPr>
            </a:p>
            <a:p>
              <a:pPr algn="ctr"/>
              <a:endParaRPr lang="en-US" sz="2400" dirty="0">
                <a:latin typeface="Helvetica Neue" charset="0"/>
                <a:ea typeface="Helvetica Neue" charset="0"/>
                <a:cs typeface="Helvetica Neue" charset="0"/>
              </a:endParaRPr>
            </a:p>
            <a:p>
              <a:pPr algn="ctr"/>
              <a:endParaRPr lang="en-US" sz="2400" dirty="0">
                <a:latin typeface="Helvetica Neue" charset="0"/>
                <a:ea typeface="Helvetica Neue" charset="0"/>
                <a:cs typeface="Helvetica Neue" charset="0"/>
              </a:endParaRPr>
            </a:p>
            <a:p>
              <a:pPr algn="ctr"/>
              <a:r>
                <a:rPr lang="en-US" sz="2400" dirty="0">
                  <a:latin typeface="Helvetica Neue" charset="0"/>
                  <a:ea typeface="Helvetica Neue" charset="0"/>
                  <a:cs typeface="Helvetica Neue" charset="0"/>
                </a:rPr>
                <a:t>$2.5B</a:t>
              </a:r>
            </a:p>
            <a:p>
              <a:pPr algn="ctr"/>
              <a:endParaRPr lang="en-US" sz="2400" dirty="0">
                <a:latin typeface="Helvetica Neue" charset="0"/>
                <a:ea typeface="Helvetica Neue" charset="0"/>
                <a:cs typeface="Helvetica Neue" charset="0"/>
              </a:endParaRPr>
            </a:p>
            <a:p>
              <a:pPr algn="ctr"/>
              <a:endParaRPr lang="en-US" sz="2400" dirty="0">
                <a:latin typeface="Helvetica Neue" charset="0"/>
                <a:ea typeface="Helvetica Neue" charset="0"/>
                <a:cs typeface="Helvetica Neue" charset="0"/>
              </a:endParaRPr>
            </a:p>
            <a:p>
              <a:pPr algn="ctr"/>
              <a:endParaRPr lang="en-US" sz="2400" dirty="0">
                <a:latin typeface="Helvetica Neue" charset="0"/>
                <a:ea typeface="Helvetica Neue" charset="0"/>
                <a:cs typeface="Helvetica Neue" charset="0"/>
              </a:endParaRPr>
            </a:p>
          </p:txBody>
        </p:sp>
        <p:sp>
          <p:nvSpPr>
            <p:cNvPr id="19" name="Rectangle 18">
              <a:extLst>
                <a:ext uri="{FF2B5EF4-FFF2-40B4-BE49-F238E27FC236}">
                  <a16:creationId xmlns:a16="http://schemas.microsoft.com/office/drawing/2014/main" id="{A111392B-6C37-4403-BF6F-2E6BE31C7EA5}"/>
                </a:ext>
              </a:extLst>
            </p:cNvPr>
            <p:cNvSpPr/>
            <p:nvPr/>
          </p:nvSpPr>
          <p:spPr>
            <a:xfrm>
              <a:off x="10021973" y="1294437"/>
              <a:ext cx="1424191" cy="619784"/>
            </a:xfrm>
            <a:prstGeom prst="rect">
              <a:avLst/>
            </a:prstGeom>
            <a:solidFill>
              <a:srgbClr val="FF9903"/>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Helvetica Neue" charset="0"/>
                  <a:ea typeface="Helvetica Neue" charset="0"/>
                  <a:cs typeface="Helvetica Neue" charset="0"/>
                </a:rPr>
                <a:t>$204 M</a:t>
              </a:r>
            </a:p>
          </p:txBody>
        </p:sp>
      </p:grpSp>
      <p:cxnSp>
        <p:nvCxnSpPr>
          <p:cNvPr id="20" name="Straight Arrow Connector 19">
            <a:extLst>
              <a:ext uri="{FF2B5EF4-FFF2-40B4-BE49-F238E27FC236}">
                <a16:creationId xmlns:a16="http://schemas.microsoft.com/office/drawing/2014/main" id="{AE0FA1DB-09DA-4B55-8A27-1EB925781D84}"/>
              </a:ext>
            </a:extLst>
          </p:cNvPr>
          <p:cNvCxnSpPr/>
          <p:nvPr/>
        </p:nvCxnSpPr>
        <p:spPr>
          <a:xfrm>
            <a:off x="5072670" y="4306764"/>
            <a:ext cx="2358887" cy="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5" name="Rectangle 4">
            <a:extLst>
              <a:ext uri="{FF2B5EF4-FFF2-40B4-BE49-F238E27FC236}">
                <a16:creationId xmlns:a16="http://schemas.microsoft.com/office/drawing/2014/main" id="{33A20661-BD31-4390-B964-E7F6909B5034}"/>
              </a:ext>
            </a:extLst>
          </p:cNvPr>
          <p:cNvSpPr/>
          <p:nvPr/>
        </p:nvSpPr>
        <p:spPr>
          <a:xfrm>
            <a:off x="1214971" y="5873001"/>
            <a:ext cx="9762057" cy="523220"/>
          </a:xfrm>
          <a:prstGeom prst="rect">
            <a:avLst/>
          </a:prstGeom>
        </p:spPr>
        <p:txBody>
          <a:bodyPr wrap="square">
            <a:spAutoFit/>
          </a:bodyPr>
          <a:lstStyle/>
          <a:p>
            <a:r>
              <a:rPr lang="en-US" sz="2800" b="1" i="1" dirty="0">
                <a:solidFill>
                  <a:srgbClr val="FF0000"/>
                </a:solidFill>
              </a:rPr>
              <a:t>204M</a:t>
            </a:r>
            <a:r>
              <a:rPr lang="en-US" sz="2400" dirty="0"/>
              <a:t> additional revenue from purchases made through Facebook</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DE59508-5A11-41CB-9DC1-68C2F674DEE8}"/>
                  </a:ext>
                </a:extLst>
              </p:cNvPr>
              <p:cNvSpPr/>
              <p:nvPr/>
            </p:nvSpPr>
            <p:spPr>
              <a:xfrm>
                <a:off x="4925903" y="3845099"/>
                <a:ext cx="2487669" cy="461665"/>
              </a:xfrm>
              <a:prstGeom prst="rect">
                <a:avLst/>
              </a:prstGeom>
            </p:spPr>
            <p:txBody>
              <a:bodyPr wrap="none">
                <a:spAutoFit/>
              </a:bodyPr>
              <a:lstStyle/>
              <a:p>
                <a:pPr lvl="0">
                  <a:defRPr/>
                </a:pPr>
                <a14:m>
                  <m:oMathPara xmlns:m="http://schemas.openxmlformats.org/officeDocument/2006/math">
                    <m:oMathParaPr>
                      <m:jc m:val="centerGroup"/>
                    </m:oMathParaPr>
                    <m:oMath xmlns:m="http://schemas.openxmlformats.org/officeDocument/2006/math">
                      <m:r>
                        <a:rPr lang="en-US" sz="2400" i="1">
                          <a:latin typeface="Cambria Math" charset="0"/>
                          <a:ea typeface="Cambria Math" charset="0"/>
                          <a:cs typeface="Cambria Math" charset="0"/>
                        </a:rPr>
                        <m:t>× 5</m:t>
                      </m:r>
                      <m:r>
                        <m:rPr>
                          <m:sty m:val="p"/>
                        </m:rPr>
                        <a:rPr lang="en-US" sz="2400">
                          <a:latin typeface="Cambria Math" charset="0"/>
                          <a:ea typeface="Cambria Math" charset="0"/>
                          <a:cs typeface="Cambria Math" charset="0"/>
                        </a:rPr>
                        <m:t>M</m:t>
                      </m:r>
                      <m:r>
                        <a:rPr lang="en-US" sz="2400">
                          <a:latin typeface="Cambria Math" charset="0"/>
                          <a:ea typeface="Cambria Math" charset="0"/>
                          <a:cs typeface="Cambria Math" charset="0"/>
                        </a:rPr>
                        <m:t> </m:t>
                      </m:r>
                      <m:r>
                        <m:rPr>
                          <m:sty m:val="p"/>
                        </m:rPr>
                        <a:rPr lang="en-US" sz="2400">
                          <a:latin typeface="Cambria Math" charset="0"/>
                          <a:ea typeface="Cambria Math" charset="0"/>
                          <a:cs typeface="Cambria Math" charset="0"/>
                        </a:rPr>
                        <m:t>customers</m:t>
                      </m:r>
                    </m:oMath>
                  </m:oMathPara>
                </a14:m>
                <a:endParaRPr lang="en-US" sz="2400" dirty="0">
                  <a:latin typeface="Helvetica Neue" charset="0"/>
                  <a:ea typeface="Helvetica Neue" charset="0"/>
                  <a:cs typeface="Helvetica Neue" charset="0"/>
                </a:endParaRPr>
              </a:p>
            </p:txBody>
          </p:sp>
        </mc:Choice>
        <mc:Fallback xmlns="">
          <p:sp>
            <p:nvSpPr>
              <p:cNvPr id="3" name="Rectangle 2">
                <a:extLst>
                  <a:ext uri="{FF2B5EF4-FFF2-40B4-BE49-F238E27FC236}">
                    <a16:creationId xmlns:a16="http://schemas.microsoft.com/office/drawing/2014/main" id="{DDE59508-5A11-41CB-9DC1-68C2F674DEE8}"/>
                  </a:ext>
                </a:extLst>
              </p:cNvPr>
              <p:cNvSpPr>
                <a:spLocks noRot="1" noChangeAspect="1" noMove="1" noResize="1" noEditPoints="1" noAdjustHandles="1" noChangeArrowheads="1" noChangeShapeType="1" noTextEdit="1"/>
              </p:cNvSpPr>
              <p:nvPr/>
            </p:nvSpPr>
            <p:spPr>
              <a:xfrm>
                <a:off x="4925903" y="3845099"/>
                <a:ext cx="2487669" cy="461665"/>
              </a:xfrm>
              <a:prstGeom prst="rect">
                <a:avLst/>
              </a:prstGeom>
              <a:blipFill>
                <a:blip r:embed="rId4"/>
                <a:stretch>
                  <a:fillRect/>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E0BA2962-5443-4932-A427-1A0641F60FEA}"/>
              </a:ext>
            </a:extLst>
          </p:cNvPr>
          <p:cNvSpPr/>
          <p:nvPr/>
        </p:nvSpPr>
        <p:spPr>
          <a:xfrm>
            <a:off x="782259" y="5224590"/>
            <a:ext cx="1588306" cy="276999"/>
          </a:xfrm>
          <a:prstGeom prst="rect">
            <a:avLst/>
          </a:prstGeom>
        </p:spPr>
        <p:txBody>
          <a:bodyPr wrap="square">
            <a:spAutoFit/>
          </a:bodyPr>
          <a:lstStyle/>
          <a:p>
            <a:r>
              <a:rPr lang="en-US" sz="1200" dirty="0">
                <a:latin typeface="Helvetica Neue" charset="0"/>
                <a:ea typeface="Helvetica Neue" charset="0"/>
                <a:cs typeface="Helvetica Neue" charset="0"/>
              </a:rPr>
              <a:t>Without Facebook </a:t>
            </a:r>
            <a:endParaRPr lang="en-US" sz="1200" dirty="0"/>
          </a:p>
        </p:txBody>
      </p:sp>
      <p:sp>
        <p:nvSpPr>
          <p:cNvPr id="21" name="Rectangle 20">
            <a:extLst>
              <a:ext uri="{FF2B5EF4-FFF2-40B4-BE49-F238E27FC236}">
                <a16:creationId xmlns:a16="http://schemas.microsoft.com/office/drawing/2014/main" id="{BBD40D96-77F0-43E8-AA80-EABDE236A1A3}"/>
              </a:ext>
            </a:extLst>
          </p:cNvPr>
          <p:cNvSpPr/>
          <p:nvPr/>
        </p:nvSpPr>
        <p:spPr>
          <a:xfrm>
            <a:off x="3043838" y="5223582"/>
            <a:ext cx="1588306" cy="276999"/>
          </a:xfrm>
          <a:prstGeom prst="rect">
            <a:avLst/>
          </a:prstGeom>
        </p:spPr>
        <p:txBody>
          <a:bodyPr wrap="square">
            <a:spAutoFit/>
          </a:bodyPr>
          <a:lstStyle/>
          <a:p>
            <a:r>
              <a:rPr lang="en-US" sz="1200" dirty="0">
                <a:latin typeface="Helvetica Neue" charset="0"/>
                <a:ea typeface="Helvetica Neue" charset="0"/>
                <a:cs typeface="Helvetica Neue" charset="0"/>
              </a:rPr>
              <a:t>With Facebook </a:t>
            </a:r>
            <a:endParaRPr lang="en-US" sz="1200" dirty="0"/>
          </a:p>
        </p:txBody>
      </p:sp>
      <p:sp>
        <p:nvSpPr>
          <p:cNvPr id="22" name="Rectangle 21">
            <a:extLst>
              <a:ext uri="{FF2B5EF4-FFF2-40B4-BE49-F238E27FC236}">
                <a16:creationId xmlns:a16="http://schemas.microsoft.com/office/drawing/2014/main" id="{77DA4D63-B3C4-4DC0-BE7B-78CC672F7B4E}"/>
              </a:ext>
            </a:extLst>
          </p:cNvPr>
          <p:cNvSpPr/>
          <p:nvPr/>
        </p:nvSpPr>
        <p:spPr>
          <a:xfrm>
            <a:off x="7831279" y="5226317"/>
            <a:ext cx="1588306" cy="276999"/>
          </a:xfrm>
          <a:prstGeom prst="rect">
            <a:avLst/>
          </a:prstGeom>
        </p:spPr>
        <p:txBody>
          <a:bodyPr wrap="square">
            <a:spAutoFit/>
          </a:bodyPr>
          <a:lstStyle/>
          <a:p>
            <a:pPr algn="ctr"/>
            <a:r>
              <a:rPr lang="en-US" sz="1200" dirty="0">
                <a:latin typeface="Helvetica Neue" charset="0"/>
                <a:ea typeface="Helvetica Neue" charset="0"/>
                <a:cs typeface="Helvetica Neue" charset="0"/>
              </a:rPr>
              <a:t>Without Facebook </a:t>
            </a:r>
            <a:endParaRPr lang="en-US" sz="1200" dirty="0"/>
          </a:p>
        </p:txBody>
      </p:sp>
      <p:sp>
        <p:nvSpPr>
          <p:cNvPr id="24" name="Rectangle 23">
            <a:extLst>
              <a:ext uri="{FF2B5EF4-FFF2-40B4-BE49-F238E27FC236}">
                <a16:creationId xmlns:a16="http://schemas.microsoft.com/office/drawing/2014/main" id="{4C0AB09E-F032-4A3E-B9B4-6D9200289309}"/>
              </a:ext>
            </a:extLst>
          </p:cNvPr>
          <p:cNvSpPr/>
          <p:nvPr/>
        </p:nvSpPr>
        <p:spPr>
          <a:xfrm>
            <a:off x="10092858" y="5226317"/>
            <a:ext cx="1588306" cy="276999"/>
          </a:xfrm>
          <a:prstGeom prst="rect">
            <a:avLst/>
          </a:prstGeom>
        </p:spPr>
        <p:txBody>
          <a:bodyPr wrap="square">
            <a:spAutoFit/>
          </a:bodyPr>
          <a:lstStyle/>
          <a:p>
            <a:pPr algn="ctr"/>
            <a:r>
              <a:rPr lang="en-US" sz="1200" dirty="0">
                <a:latin typeface="Helvetica Neue" charset="0"/>
                <a:ea typeface="Helvetica Neue" charset="0"/>
                <a:cs typeface="Helvetica Neue" charset="0"/>
              </a:rPr>
              <a:t>With Facebook </a:t>
            </a:r>
            <a:endParaRPr lang="en-US" sz="1200" dirty="0"/>
          </a:p>
        </p:txBody>
      </p:sp>
      <p:grpSp>
        <p:nvGrpSpPr>
          <p:cNvPr id="27" name="Group 26">
            <a:extLst>
              <a:ext uri="{FF2B5EF4-FFF2-40B4-BE49-F238E27FC236}">
                <a16:creationId xmlns:a16="http://schemas.microsoft.com/office/drawing/2014/main" id="{C2804D99-8698-4F20-BE54-32B88D217C2D}"/>
              </a:ext>
            </a:extLst>
          </p:cNvPr>
          <p:cNvGrpSpPr/>
          <p:nvPr/>
        </p:nvGrpSpPr>
        <p:grpSpPr>
          <a:xfrm>
            <a:off x="9351610" y="3623842"/>
            <a:ext cx="950992" cy="794483"/>
            <a:chOff x="2539410" y="3386631"/>
            <a:chExt cx="950992" cy="794483"/>
          </a:xfrm>
        </p:grpSpPr>
        <p:sp>
          <p:nvSpPr>
            <p:cNvPr id="28" name="Up Arrow 39">
              <a:extLst>
                <a:ext uri="{FF2B5EF4-FFF2-40B4-BE49-F238E27FC236}">
                  <a16:creationId xmlns:a16="http://schemas.microsoft.com/office/drawing/2014/main" id="{DF7A7B22-46FA-4FAA-9238-9FC520EA1AE8}"/>
                </a:ext>
              </a:extLst>
            </p:cNvPr>
            <p:cNvSpPr/>
            <p:nvPr/>
          </p:nvSpPr>
          <p:spPr>
            <a:xfrm>
              <a:off x="2799081" y="3386631"/>
              <a:ext cx="290945" cy="401782"/>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62463E53-0387-4394-87C4-3E17E5C086F6}"/>
                </a:ext>
              </a:extLst>
            </p:cNvPr>
            <p:cNvSpPr txBox="1"/>
            <p:nvPr/>
          </p:nvSpPr>
          <p:spPr>
            <a:xfrm flipH="1">
              <a:off x="2539410" y="3811782"/>
              <a:ext cx="950992" cy="369332"/>
            </a:xfrm>
            <a:prstGeom prst="rect">
              <a:avLst/>
            </a:prstGeom>
            <a:noFill/>
          </p:spPr>
          <p:txBody>
            <a:bodyPr wrap="square" rtlCol="0">
              <a:spAutoFit/>
            </a:bodyPr>
            <a:lstStyle/>
            <a:p>
              <a:r>
                <a:rPr lang="en-US" dirty="0">
                  <a:latin typeface="Helvetica Neue" charset="0"/>
                  <a:ea typeface="Helvetica Neue" charset="0"/>
                  <a:cs typeface="Helvetica Neue" charset="0"/>
                </a:rPr>
                <a:t> 8.16%</a:t>
              </a:r>
            </a:p>
          </p:txBody>
        </p:sp>
      </p:grpSp>
    </p:spTree>
    <p:extLst>
      <p:ext uri="{BB962C8B-B14F-4D97-AF65-F5344CB8AC3E}">
        <p14:creationId xmlns:p14="http://schemas.microsoft.com/office/powerpoint/2010/main" val="794458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1E317-6B6F-4BAA-8CBD-673F7F6A20E4}"/>
              </a:ext>
            </a:extLst>
          </p:cNvPr>
          <p:cNvSpPr>
            <a:spLocks noGrp="1"/>
          </p:cNvSpPr>
          <p:nvPr>
            <p:ph type="title"/>
          </p:nvPr>
        </p:nvSpPr>
        <p:spPr>
          <a:noFill/>
        </p:spPr>
        <p:txBody>
          <a:bodyPr vert="horz" wrap="square" lIns="91440" tIns="45720" rIns="91440" bIns="45720" rtlCol="0" anchor="ctr">
            <a:spAutoFit/>
          </a:bodyPr>
          <a:lstStyle/>
          <a:p>
            <a:r>
              <a:rPr lang="en-US" dirty="0">
                <a:solidFill>
                  <a:srgbClr val="FF9300"/>
                </a:solidFill>
                <a:latin typeface="+mn-lt"/>
              </a:rPr>
              <a:t>Recommendations</a:t>
            </a:r>
          </a:p>
        </p:txBody>
      </p:sp>
      <p:pic>
        <p:nvPicPr>
          <p:cNvPr id="4" name="Picture 8" descr="Related image">
            <a:extLst>
              <a:ext uri="{FF2B5EF4-FFF2-40B4-BE49-F238E27FC236}">
                <a16:creationId xmlns:a16="http://schemas.microsoft.com/office/drawing/2014/main" id="{5B7B3795-C8EB-407E-B968-975349B909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3945" y="5836596"/>
            <a:ext cx="856034" cy="856034"/>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a:extLst>
              <a:ext uri="{FF2B5EF4-FFF2-40B4-BE49-F238E27FC236}">
                <a16:creationId xmlns:a16="http://schemas.microsoft.com/office/drawing/2014/main" id="{FE1D2DE3-3371-4F7C-8338-73D038186E63}"/>
              </a:ext>
            </a:extLst>
          </p:cNvPr>
          <p:cNvSpPr>
            <a:spLocks noGrp="1"/>
          </p:cNvSpPr>
          <p:nvPr>
            <p:ph idx="1"/>
          </p:nvPr>
        </p:nvSpPr>
        <p:spPr>
          <a:xfrm>
            <a:off x="838200" y="1632621"/>
            <a:ext cx="10515600" cy="1100871"/>
          </a:xfrm>
        </p:spPr>
        <p:txBody>
          <a:bodyPr>
            <a:normAutofit fontScale="92500" lnSpcReduction="20000"/>
          </a:bodyPr>
          <a:lstStyle/>
          <a:p>
            <a:endParaRPr lang="en-US" dirty="0"/>
          </a:p>
          <a:p>
            <a:r>
              <a:rPr lang="en-US" dirty="0"/>
              <a:t>Renegotiate with Facebook to reduce Ads spending to $50M or less.</a:t>
            </a:r>
            <a:br>
              <a:rPr lang="en-US" dirty="0"/>
            </a:br>
            <a:endParaRPr lang="en-US" dirty="0"/>
          </a:p>
          <a:p>
            <a:endParaRPr lang="en-US" dirty="0"/>
          </a:p>
          <a:p>
            <a:endParaRPr lang="en-US" dirty="0"/>
          </a:p>
          <a:p>
            <a:endParaRPr lang="en-US" dirty="0"/>
          </a:p>
        </p:txBody>
      </p:sp>
      <p:sp>
        <p:nvSpPr>
          <p:cNvPr id="3" name="Rectangle 2">
            <a:extLst>
              <a:ext uri="{FF2B5EF4-FFF2-40B4-BE49-F238E27FC236}">
                <a16:creationId xmlns:a16="http://schemas.microsoft.com/office/drawing/2014/main" id="{3C762F63-73CA-4E38-A8A3-F750DF12147E}"/>
              </a:ext>
            </a:extLst>
          </p:cNvPr>
          <p:cNvSpPr/>
          <p:nvPr/>
        </p:nvSpPr>
        <p:spPr>
          <a:xfrm>
            <a:off x="907762" y="4288433"/>
            <a:ext cx="10515600" cy="1325563"/>
          </a:xfrm>
          <a:prstGeom prst="rect">
            <a:avLst/>
          </a:prstGeom>
        </p:spPr>
        <p:txBody>
          <a:bodyPr vert="horz" lIns="91440" tIns="45720" rIns="91440" bIns="45720" rtlCol="0">
            <a:normAutofit/>
          </a:bodyPr>
          <a:lstStyle/>
          <a:p>
            <a:pPr marL="228600" indent="-228600">
              <a:lnSpc>
                <a:spcPct val="90000"/>
              </a:lnSpc>
              <a:spcBef>
                <a:spcPts val="1000"/>
              </a:spcBef>
              <a:buFont typeface="Arial" panose="020B0604020202020204" pitchFamily="34" charset="0"/>
              <a:buChar char="•"/>
            </a:pPr>
            <a:r>
              <a:rPr lang="en-US" sz="2600" dirty="0"/>
              <a:t>Collect and analyze more data to better quantify impact of Facebook Ads on revenue.  E.g. user might see an Ad on Facebook and later buy directly from Amazon.</a:t>
            </a:r>
          </a:p>
        </p:txBody>
      </p:sp>
      <p:grpSp>
        <p:nvGrpSpPr>
          <p:cNvPr id="16" name="Group 15">
            <a:extLst>
              <a:ext uri="{FF2B5EF4-FFF2-40B4-BE49-F238E27FC236}">
                <a16:creationId xmlns:a16="http://schemas.microsoft.com/office/drawing/2014/main" id="{11591B1C-CDE3-4BE8-9CA9-80139BB9045F}"/>
              </a:ext>
            </a:extLst>
          </p:cNvPr>
          <p:cNvGrpSpPr/>
          <p:nvPr/>
        </p:nvGrpSpPr>
        <p:grpSpPr>
          <a:xfrm>
            <a:off x="1193833" y="2914047"/>
            <a:ext cx="8967627" cy="663164"/>
            <a:chOff x="1536733" y="2941350"/>
            <a:chExt cx="8967627" cy="663164"/>
          </a:xfrm>
        </p:grpSpPr>
        <p:grpSp>
          <p:nvGrpSpPr>
            <p:cNvPr id="5" name="Group 4">
              <a:extLst>
                <a:ext uri="{FF2B5EF4-FFF2-40B4-BE49-F238E27FC236}">
                  <a16:creationId xmlns:a16="http://schemas.microsoft.com/office/drawing/2014/main" id="{0FDE1140-C66C-4877-879C-B6068CE88398}"/>
                </a:ext>
              </a:extLst>
            </p:cNvPr>
            <p:cNvGrpSpPr/>
            <p:nvPr/>
          </p:nvGrpSpPr>
          <p:grpSpPr>
            <a:xfrm>
              <a:off x="1536733" y="2941350"/>
              <a:ext cx="8967627" cy="663164"/>
              <a:chOff x="1379016" y="4437058"/>
              <a:chExt cx="9312069" cy="875426"/>
            </a:xfrm>
          </p:grpSpPr>
          <p:sp>
            <p:nvSpPr>
              <p:cNvPr id="6" name="TextBox 5">
                <a:extLst>
                  <a:ext uri="{FF2B5EF4-FFF2-40B4-BE49-F238E27FC236}">
                    <a16:creationId xmlns:a16="http://schemas.microsoft.com/office/drawing/2014/main" id="{C0A1BAC7-66BE-420E-9B0D-7F96F903FA3A}"/>
                  </a:ext>
                </a:extLst>
              </p:cNvPr>
              <p:cNvSpPr txBox="1"/>
              <p:nvPr/>
            </p:nvSpPr>
            <p:spPr>
              <a:xfrm>
                <a:off x="1379016" y="4437058"/>
                <a:ext cx="2171703" cy="853205"/>
              </a:xfrm>
              <a:prstGeom prst="rect">
                <a:avLst/>
              </a:prstGeom>
              <a:noFill/>
            </p:spPr>
            <p:txBody>
              <a:bodyPr wrap="square" rtlCol="0">
                <a:spAutoFit/>
              </a:bodyPr>
              <a:lstStyle/>
              <a:p>
                <a:pPr algn="ctr"/>
                <a:r>
                  <a:rPr lang="en-US" b="1" dirty="0"/>
                  <a:t>Advertising Cost of Spend (</a:t>
                </a:r>
                <a:r>
                  <a:rPr lang="en-US" b="1" dirty="0" err="1"/>
                  <a:t>ACoS</a:t>
                </a:r>
                <a:r>
                  <a:rPr lang="en-US" b="1" dirty="0"/>
                  <a:t>)</a:t>
                </a:r>
              </a:p>
            </p:txBody>
          </p:sp>
          <p:sp>
            <p:nvSpPr>
              <p:cNvPr id="7" name="TextBox 6">
                <a:extLst>
                  <a:ext uri="{FF2B5EF4-FFF2-40B4-BE49-F238E27FC236}">
                    <a16:creationId xmlns:a16="http://schemas.microsoft.com/office/drawing/2014/main" id="{0B374954-A881-4CB7-A6D0-3D17536E26C2}"/>
                  </a:ext>
                </a:extLst>
              </p:cNvPr>
              <p:cNvSpPr txBox="1"/>
              <p:nvPr/>
            </p:nvSpPr>
            <p:spPr>
              <a:xfrm>
                <a:off x="4231200" y="4459278"/>
                <a:ext cx="2349146" cy="853206"/>
              </a:xfrm>
              <a:prstGeom prst="rect">
                <a:avLst/>
              </a:prstGeom>
              <a:noFill/>
            </p:spPr>
            <p:txBody>
              <a:bodyPr wrap="square" rtlCol="0">
                <a:spAutoFit/>
              </a:bodyPr>
              <a:lstStyle>
                <a:defPPr>
                  <a:defRPr lang="en-US"/>
                </a:defPPr>
                <a:lvl1pPr algn="ctr">
                  <a:defRPr sz="2600"/>
                </a:lvl1pPr>
              </a:lstStyle>
              <a:p>
                <a:r>
                  <a:rPr lang="en-US" sz="1800" b="1" dirty="0"/>
                  <a:t>Total Ad Spend/</a:t>
                </a:r>
                <a:br>
                  <a:rPr lang="en-US" sz="1800" b="1" dirty="0"/>
                </a:br>
                <a:r>
                  <a:rPr lang="en-US" sz="1800" b="1" dirty="0"/>
                  <a:t>Total Ad Sales</a:t>
                </a:r>
              </a:p>
            </p:txBody>
          </p:sp>
          <p:sp>
            <p:nvSpPr>
              <p:cNvPr id="8" name="TextBox 7">
                <a:extLst>
                  <a:ext uri="{FF2B5EF4-FFF2-40B4-BE49-F238E27FC236}">
                    <a16:creationId xmlns:a16="http://schemas.microsoft.com/office/drawing/2014/main" id="{0FA6F824-6909-4623-BE7C-36EFBD1A11D9}"/>
                  </a:ext>
                </a:extLst>
              </p:cNvPr>
              <p:cNvSpPr txBox="1"/>
              <p:nvPr/>
            </p:nvSpPr>
            <p:spPr>
              <a:xfrm>
                <a:off x="9768578" y="4558946"/>
                <a:ext cx="922507" cy="609432"/>
              </a:xfrm>
              <a:prstGeom prst="rect">
                <a:avLst/>
              </a:prstGeom>
              <a:noFill/>
            </p:spPr>
            <p:txBody>
              <a:bodyPr wrap="none" rtlCol="0">
                <a:spAutoFit/>
              </a:bodyPr>
              <a:lstStyle/>
              <a:p>
                <a:r>
                  <a:rPr lang="en-US" sz="2400" b="1" dirty="0">
                    <a:solidFill>
                      <a:srgbClr val="FF0000"/>
                    </a:solidFill>
                  </a:rPr>
                  <a:t>$0.25</a:t>
                </a:r>
              </a:p>
            </p:txBody>
          </p:sp>
          <p:sp>
            <p:nvSpPr>
              <p:cNvPr id="9" name="TextBox 8">
                <a:extLst>
                  <a:ext uri="{FF2B5EF4-FFF2-40B4-BE49-F238E27FC236}">
                    <a16:creationId xmlns:a16="http://schemas.microsoft.com/office/drawing/2014/main" id="{4BFEC0B0-A9AF-4777-9925-FBF737115643}"/>
                  </a:ext>
                </a:extLst>
              </p:cNvPr>
              <p:cNvSpPr txBox="1"/>
              <p:nvPr/>
            </p:nvSpPr>
            <p:spPr>
              <a:xfrm>
                <a:off x="6988778" y="4619888"/>
                <a:ext cx="1726644" cy="487546"/>
              </a:xfrm>
              <a:prstGeom prst="rect">
                <a:avLst/>
              </a:prstGeom>
              <a:noFill/>
            </p:spPr>
            <p:txBody>
              <a:bodyPr wrap="square" rtlCol="0">
                <a:spAutoFit/>
              </a:bodyPr>
              <a:lstStyle>
                <a:defPPr>
                  <a:defRPr lang="en-US"/>
                </a:defPPr>
                <a:lvl1pPr algn="ctr">
                  <a:defRPr sz="2600"/>
                </a:lvl1pPr>
              </a:lstStyle>
              <a:p>
                <a:r>
                  <a:rPr lang="en-US" sz="1800" b="1" dirty="0"/>
                  <a:t>100/400</a:t>
                </a:r>
              </a:p>
            </p:txBody>
          </p:sp>
          <p:sp>
            <p:nvSpPr>
              <p:cNvPr id="11" name="Equals 10">
                <a:extLst>
                  <a:ext uri="{FF2B5EF4-FFF2-40B4-BE49-F238E27FC236}">
                    <a16:creationId xmlns:a16="http://schemas.microsoft.com/office/drawing/2014/main" id="{03DC1EFE-7EC7-4FC6-B275-741E8358D3BD}"/>
                  </a:ext>
                </a:extLst>
              </p:cNvPr>
              <p:cNvSpPr/>
              <p:nvPr/>
            </p:nvSpPr>
            <p:spPr>
              <a:xfrm>
                <a:off x="6475124" y="4671739"/>
                <a:ext cx="418756" cy="394590"/>
              </a:xfrm>
              <a:prstGeom prst="mathEqual">
                <a:avLst>
                  <a:gd name="adj1" fmla="val 23520"/>
                  <a:gd name="adj2" fmla="val 11760"/>
                </a:avLst>
              </a:prstGeom>
              <a:solidFill>
                <a:srgbClr val="FF9903"/>
              </a:solidFill>
              <a:ln>
                <a:solidFill>
                  <a:srgbClr val="FF99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grpSp>
        <p:sp>
          <p:nvSpPr>
            <p:cNvPr id="14" name="Equals 13">
              <a:extLst>
                <a:ext uri="{FF2B5EF4-FFF2-40B4-BE49-F238E27FC236}">
                  <a16:creationId xmlns:a16="http://schemas.microsoft.com/office/drawing/2014/main" id="{EBB3A7DB-44EC-411A-9C54-DC1776FC69D5}"/>
                </a:ext>
              </a:extLst>
            </p:cNvPr>
            <p:cNvSpPr/>
            <p:nvPr/>
          </p:nvSpPr>
          <p:spPr>
            <a:xfrm>
              <a:off x="3754129" y="3130084"/>
              <a:ext cx="403267" cy="298915"/>
            </a:xfrm>
            <a:prstGeom prst="mathEqual">
              <a:avLst>
                <a:gd name="adj1" fmla="val 23520"/>
                <a:gd name="adj2" fmla="val 11760"/>
              </a:avLst>
            </a:prstGeom>
            <a:solidFill>
              <a:srgbClr val="FF9903"/>
            </a:solidFill>
            <a:ln>
              <a:solidFill>
                <a:srgbClr val="FF99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5" name="Equals 14">
              <a:extLst>
                <a:ext uri="{FF2B5EF4-FFF2-40B4-BE49-F238E27FC236}">
                  <a16:creationId xmlns:a16="http://schemas.microsoft.com/office/drawing/2014/main" id="{4E3D10A1-B722-4362-AABA-DF9BBD114BF4}"/>
                </a:ext>
              </a:extLst>
            </p:cNvPr>
            <p:cNvSpPr/>
            <p:nvPr/>
          </p:nvSpPr>
          <p:spPr>
            <a:xfrm>
              <a:off x="8693164" y="3134071"/>
              <a:ext cx="403267" cy="298915"/>
            </a:xfrm>
            <a:prstGeom prst="mathEqual">
              <a:avLst>
                <a:gd name="adj1" fmla="val 23520"/>
                <a:gd name="adj2" fmla="val 11760"/>
              </a:avLst>
            </a:prstGeom>
            <a:solidFill>
              <a:srgbClr val="FF9903"/>
            </a:solidFill>
            <a:ln>
              <a:solidFill>
                <a:srgbClr val="FF99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grpSp>
    </p:spTree>
    <p:extLst>
      <p:ext uri="{BB962C8B-B14F-4D97-AF65-F5344CB8AC3E}">
        <p14:creationId xmlns:p14="http://schemas.microsoft.com/office/powerpoint/2010/main" val="4240910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2684</TotalTime>
  <Words>838</Words>
  <Application>Microsoft Macintosh PowerPoint</Application>
  <PresentationFormat>Widescreen</PresentationFormat>
  <Paragraphs>167</Paragraphs>
  <Slides>30</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Cambria Math</vt:lpstr>
      <vt:lpstr>Courier New</vt:lpstr>
      <vt:lpstr>Helvetica Neue</vt:lpstr>
      <vt:lpstr>Office Theme</vt:lpstr>
      <vt:lpstr>PowerPoint Presentation</vt:lpstr>
      <vt:lpstr>Agenda</vt:lpstr>
      <vt:lpstr>Business Context</vt:lpstr>
      <vt:lpstr>Research Question</vt:lpstr>
      <vt:lpstr>Data Overview</vt:lpstr>
      <vt:lpstr>Analysis</vt:lpstr>
      <vt:lpstr>Analysis</vt:lpstr>
      <vt:lpstr>Insights </vt:lpstr>
      <vt:lpstr>Recommendations</vt:lpstr>
      <vt:lpstr>PowerPoint Presentation</vt:lpstr>
      <vt:lpstr>PowerPoint Presentation</vt:lpstr>
      <vt:lpstr>PowerPoint Presentation</vt:lpstr>
      <vt:lpstr>Final Model</vt:lpstr>
      <vt:lpstr>Summary Statistics – All variables</vt:lpstr>
      <vt:lpstr>PowerPoint Presentation</vt:lpstr>
      <vt:lpstr>PowerPoint Presentation</vt:lpstr>
      <vt:lpstr>PowerPoint Presentation</vt:lpstr>
      <vt:lpstr>PowerPoint Presentation</vt:lpstr>
      <vt:lpstr>PowerPoint Presentation</vt:lpstr>
      <vt:lpstr>PowerPoint Presentation</vt:lpstr>
      <vt:lpstr>Predicted values</vt:lpstr>
      <vt:lpstr>PowerPoint Presentation</vt:lpstr>
      <vt:lpstr>Descriptive Statistics - combined</vt:lpstr>
      <vt:lpstr>Negative Binomial – all results</vt:lpstr>
      <vt:lpstr>Normalization </vt:lpstr>
      <vt:lpstr>Poisson- all results</vt:lpstr>
      <vt:lpstr>Multicollinearity – all variables</vt:lpstr>
      <vt:lpstr>Outlier Detection </vt:lpstr>
      <vt:lpstr>Outlier Detection- Descriptive Statistics </vt:lpstr>
      <vt:lpstr>Outlier Detection- Model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pragyansharma24@gmail.com</dc:creator>
  <cp:lastModifiedBy>ayushi choudhary</cp:lastModifiedBy>
  <cp:revision>412</cp:revision>
  <dcterms:created xsi:type="dcterms:W3CDTF">2018-11-14T02:39:43Z</dcterms:created>
  <dcterms:modified xsi:type="dcterms:W3CDTF">2019-04-19T19:05:56Z</dcterms:modified>
</cp:coreProperties>
</file>