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2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00A6C3-B725-4B62-9AE9-1EC382AB152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0F1625-5091-4B10-884A-2920F0BC89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Malicious URL detection using Ensemble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CHOULIARAS</a:t>
            </a:r>
            <a:r>
              <a:rPr lang="el-GR" dirty="0" smtClean="0"/>
              <a:t> </a:t>
            </a:r>
            <a:r>
              <a:rPr lang="en-US" dirty="0" smtClean="0"/>
              <a:t>ANDREAS </a:t>
            </a:r>
            <a:r>
              <a:rPr lang="el-GR" dirty="0" smtClean="0"/>
              <a:t>2143</a:t>
            </a:r>
          </a:p>
          <a:p>
            <a:r>
              <a:rPr lang="en-US" dirty="0" smtClean="0"/>
              <a:t>PAPPAS APOSTOLOS </a:t>
            </a:r>
            <a:r>
              <a:rPr lang="el-GR" dirty="0" smtClean="0"/>
              <a:t>2109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tokenization the dataset has: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420.464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Somewhere near 420.000 columns</a:t>
            </a:r>
          </a:p>
          <a:p>
            <a:pPr marL="0">
              <a:buNone/>
            </a:pPr>
            <a:r>
              <a:rPr lang="en-US" dirty="0"/>
              <a:t> </a:t>
            </a:r>
            <a:endParaRPr lang="el-GR" dirty="0" smtClean="0"/>
          </a:p>
          <a:p>
            <a:pPr marL="0">
              <a:buNone/>
            </a:pPr>
            <a:r>
              <a:rPr lang="en-US" dirty="0" smtClean="0"/>
              <a:t>We can see that the dataset is huge and as most values are zeros it has become a sparse matrix.</a:t>
            </a:r>
          </a:p>
          <a:p>
            <a:pPr marL="0">
              <a:buNone/>
            </a:pPr>
            <a:r>
              <a:rPr lang="en-US" dirty="0" smtClean="0"/>
              <a:t> </a:t>
            </a:r>
          </a:p>
          <a:p>
            <a:pPr marL="0">
              <a:buNone/>
            </a:pPr>
            <a:r>
              <a:rPr lang="en-US" dirty="0"/>
              <a:t> </a:t>
            </a:r>
            <a:r>
              <a:rPr lang="en-US" dirty="0" smtClean="0"/>
              <a:t>Finally we split the dataset into: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training set that consists of 80% of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test set that consists of </a:t>
            </a:r>
            <a:r>
              <a:rPr lang="en-US" dirty="0" smtClean="0"/>
              <a:t>the rest 20</a:t>
            </a:r>
            <a:r>
              <a:rPr lang="en-US" dirty="0"/>
              <a:t>% of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4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Non-Ensemble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201168" lvl="1" indent="0">
              <a:buNone/>
            </a:pPr>
            <a:r>
              <a:rPr lang="en-US" dirty="0"/>
              <a:t>The non-ensemble algorithms </a:t>
            </a:r>
            <a:r>
              <a:rPr lang="en-US" dirty="0" smtClean="0"/>
              <a:t>used are: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</a:t>
            </a:r>
            <a:r>
              <a:rPr lang="en-US" dirty="0"/>
              <a:t>Nearest </a:t>
            </a:r>
            <a:r>
              <a:rPr lang="en-US" dirty="0" smtClean="0"/>
              <a:t>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Multi-Layer Perceptron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Naïve Bayes (Bernoulli)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Naïve Bayes (Multinomial)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Support Vector </a:t>
            </a:r>
            <a:r>
              <a:rPr lang="en-US" dirty="0" smtClean="0"/>
              <a:t>Machines was tried but they were so slow, they would probably run till today.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We used the Sklearn package to build our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1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the SAGA solver(</a:t>
            </a:r>
            <a:r>
              <a:rPr lang="en-US" dirty="0" err="1"/>
              <a:t>Defazio</a:t>
            </a:r>
            <a:r>
              <a:rPr lang="en-US" dirty="0"/>
              <a:t> et al., 2014), a modification of SAG (Stochastic Average Gradient)</a:t>
            </a:r>
          </a:p>
          <a:p>
            <a:r>
              <a:rPr lang="en-US" dirty="0"/>
              <a:t>It was also recommended by </a:t>
            </a:r>
            <a:r>
              <a:rPr lang="en-US" dirty="0" err="1"/>
              <a:t>Scikit</a:t>
            </a:r>
            <a:r>
              <a:rPr lang="en-US" dirty="0"/>
              <a:t> documentation as a great solver for very large datasets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Fast </a:t>
            </a:r>
            <a:r>
              <a:rPr lang="en-US" dirty="0"/>
              <a:t>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Accuracy </a:t>
            </a:r>
            <a:r>
              <a:rPr lang="en-US" dirty="0"/>
              <a:t>at </a:t>
            </a:r>
            <a:r>
              <a:rPr lang="en-US" dirty="0" smtClean="0"/>
              <a:t>96.3%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Precision </a:t>
            </a:r>
            <a:r>
              <a:rPr lang="en-US" dirty="0"/>
              <a:t>97.3</a:t>
            </a:r>
            <a:r>
              <a:rPr lang="en-US" dirty="0" smtClean="0"/>
              <a:t>% </a:t>
            </a:r>
            <a:r>
              <a:rPr lang="en-US" dirty="0"/>
              <a:t>-&gt; Excellent at reducing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 </a:t>
            </a:r>
            <a:r>
              <a:rPr lang="en-US" dirty="0"/>
              <a:t>81.6%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F1 </a:t>
            </a:r>
            <a:r>
              <a:rPr lang="en-US" dirty="0"/>
              <a:t>score 88.8%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AUC 0.905</a:t>
            </a:r>
          </a:p>
          <a:p>
            <a:pPr marL="201168" lvl="1" indent="0">
              <a:buNone/>
            </a:pPr>
            <a:r>
              <a:rPr lang="en-US" dirty="0" smtClean="0"/>
              <a:t>It displayed an overall good performance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4047"/>
            <a:ext cx="10881360" cy="4023360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Popular for text categorization. </a:t>
            </a:r>
          </a:p>
          <a:p>
            <a:endParaRPr lang="en-US" dirty="0" smtClean="0"/>
          </a:p>
          <a:p>
            <a:r>
              <a:rPr lang="en-US" dirty="0"/>
              <a:t>Bernoulli Naive </a:t>
            </a:r>
            <a:r>
              <a:rPr lang="en-US" dirty="0" smtClean="0"/>
              <a:t>Bayes: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Super fast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Accuracy at </a:t>
            </a:r>
            <a:r>
              <a:rPr lang="en-US" dirty="0"/>
              <a:t>95.12</a:t>
            </a:r>
            <a:r>
              <a:rPr lang="en-US" dirty="0" smtClean="0"/>
              <a:t>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Precision </a:t>
            </a:r>
            <a:r>
              <a:rPr lang="en-US" dirty="0"/>
              <a:t>97.9</a:t>
            </a:r>
            <a:r>
              <a:rPr lang="en-US" dirty="0" smtClean="0"/>
              <a:t>% -&gt; Excellent at reducing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 </a:t>
            </a:r>
            <a:r>
              <a:rPr lang="en-US" dirty="0"/>
              <a:t>74.5</a:t>
            </a:r>
            <a:r>
              <a:rPr lang="en-US" dirty="0" smtClean="0"/>
              <a:t>% -&gt; Bad at reducing False Negatives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84.6%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AUC 0.871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see this modes </a:t>
            </a:r>
            <a:r>
              <a:rPr lang="en-US" dirty="0" smtClean="0"/>
              <a:t>wasn’t so successful </a:t>
            </a:r>
            <a:r>
              <a:rPr lang="en-US" dirty="0"/>
              <a:t>at reducing the False Negatives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Multinomial </a:t>
            </a:r>
            <a:r>
              <a:rPr lang="en-US" dirty="0"/>
              <a:t>Naive </a:t>
            </a:r>
            <a:r>
              <a:rPr lang="en-US" dirty="0" smtClean="0"/>
              <a:t>Bayes: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Super fast </a:t>
            </a:r>
            <a:r>
              <a:rPr lang="en-US" dirty="0" smtClean="0"/>
              <a:t>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96.32%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99.3% </a:t>
            </a:r>
            <a:r>
              <a:rPr lang="en-US" dirty="0"/>
              <a:t>-&gt; </a:t>
            </a:r>
            <a:r>
              <a:rPr lang="en-US" dirty="0" smtClean="0"/>
              <a:t>Perfect </a:t>
            </a:r>
            <a:r>
              <a:rPr lang="en-US" dirty="0"/>
              <a:t>at reducing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80.1%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F1 </a:t>
            </a:r>
            <a:r>
              <a:rPr lang="en-US" dirty="0"/>
              <a:t>score </a:t>
            </a:r>
            <a:r>
              <a:rPr lang="en-US" dirty="0" smtClean="0"/>
              <a:t>88.7%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0.899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Better but also not so successful at </a:t>
            </a:r>
            <a:r>
              <a:rPr lang="en-US" dirty="0"/>
              <a:t>reducing the False Negatives.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8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K-Nearest Neighbors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Very slow.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96.12%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99.3% -&gt; Excellent at reducing False Positives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80.1%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88.6%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0.909</a:t>
            </a:r>
          </a:p>
          <a:p>
            <a:pPr marL="201168" lvl="1" indent="0">
              <a:buNone/>
            </a:pPr>
            <a:r>
              <a:rPr lang="en-US" dirty="0" smtClean="0"/>
              <a:t>Not bad, but we really need to something about the latency.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Feature Reduction!</a:t>
            </a:r>
          </a:p>
          <a:p>
            <a:pPr marL="201168" lvl="1" indent="0">
              <a:buNone/>
            </a:pPr>
            <a:r>
              <a:rPr lang="en-US" dirty="0" smtClean="0"/>
              <a:t>Let’s make the model less complicated by reducing the </a:t>
            </a:r>
            <a:r>
              <a:rPr lang="en-US" dirty="0" err="1" smtClean="0"/>
              <a:t>dimentionality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used TruncatedSVD from Sklearn package keeping the 100 top components</a:t>
            </a:r>
          </a:p>
          <a:p>
            <a:endParaRPr lang="en-US" dirty="0"/>
          </a:p>
          <a:p>
            <a:r>
              <a:rPr lang="en-US" dirty="0" smtClean="0"/>
              <a:t>According </a:t>
            </a:r>
            <a:r>
              <a:rPr lang="en-US" dirty="0"/>
              <a:t>to the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documentation the </a:t>
            </a:r>
            <a:r>
              <a:rPr lang="en-US" dirty="0"/>
              <a:t>TruncatedSVD </a:t>
            </a:r>
            <a:r>
              <a:rPr lang="en-US" dirty="0" smtClean="0"/>
              <a:t>transformer: </a:t>
            </a:r>
          </a:p>
          <a:p>
            <a:r>
              <a:rPr lang="en-US" dirty="0" smtClean="0"/>
              <a:t>Works </a:t>
            </a:r>
            <a:r>
              <a:rPr lang="en-US" dirty="0"/>
              <a:t>with </a:t>
            </a:r>
            <a:r>
              <a:rPr lang="en-US" dirty="0" smtClean="0"/>
              <a:t>any feature matrix (including sparse matrices).</a:t>
            </a:r>
          </a:p>
          <a:p>
            <a:r>
              <a:rPr lang="en-US" dirty="0" smtClean="0"/>
              <a:t>It is Recommended for tf-idf matrices.</a:t>
            </a:r>
          </a:p>
          <a:p>
            <a:endParaRPr lang="en-US" dirty="0"/>
          </a:p>
          <a:p>
            <a:r>
              <a:rPr lang="en-US" dirty="0" smtClean="0"/>
              <a:t>We reduced columns from 420.000 to 100. Let’s see how this will effect our models…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K-Nearest Neighbors (SVD)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little slow. But way faster than before.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95.58%   -&gt; 1%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89.2%         -&gt; 10%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82.5%             -&gt; 3% increase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F1 </a:t>
            </a:r>
            <a:r>
              <a:rPr lang="en-US" dirty="0"/>
              <a:t>score </a:t>
            </a:r>
            <a:r>
              <a:rPr lang="en-US" dirty="0" smtClean="0"/>
              <a:t>85.7%        -&gt; 3.3%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0.901               -&gt; 0.9% drop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We got better Recall but overall we lost some performance.</a:t>
            </a:r>
          </a:p>
        </p:txBody>
      </p:sp>
    </p:spTree>
    <p:extLst>
      <p:ext uri="{BB962C8B-B14F-4D97-AF65-F5344CB8AC3E}">
        <p14:creationId xmlns:p14="http://schemas.microsoft.com/office/powerpoint/2010/main" val="85388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times slower than KNN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98%  -&gt; This is impressive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97% </a:t>
            </a:r>
            <a:r>
              <a:rPr lang="en-US" dirty="0"/>
              <a:t>-&gt; </a:t>
            </a:r>
            <a:r>
              <a:rPr lang="en-US" dirty="0" smtClean="0"/>
              <a:t>Great </a:t>
            </a:r>
            <a:r>
              <a:rPr lang="en-US" dirty="0"/>
              <a:t>at reducing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82.6%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89.2%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0.910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Very good but again, way too slow…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Here we go again. SVD!</a:t>
            </a:r>
          </a:p>
        </p:txBody>
      </p:sp>
    </p:spTree>
    <p:extLst>
      <p:ext uri="{BB962C8B-B14F-4D97-AF65-F5344CB8AC3E}">
        <p14:creationId xmlns:p14="http://schemas.microsoft.com/office/powerpoint/2010/main" val="198474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99.6% Faster!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Accuracy </a:t>
            </a:r>
            <a:r>
              <a:rPr lang="en-US" dirty="0"/>
              <a:t>at </a:t>
            </a:r>
            <a:r>
              <a:rPr lang="en-US" dirty="0" smtClean="0"/>
              <a:t>92.7%   -&gt; 5.5%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89.5%     -&gt; </a:t>
            </a:r>
            <a:r>
              <a:rPr lang="en-US" dirty="0"/>
              <a:t>7.73</a:t>
            </a:r>
            <a:r>
              <a:rPr lang="en-US" dirty="0" smtClean="0"/>
              <a:t>% </a:t>
            </a:r>
            <a:r>
              <a:rPr lang="en-US" dirty="0"/>
              <a:t>drop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 </a:t>
            </a:r>
            <a:r>
              <a:rPr lang="en-US" dirty="0"/>
              <a:t>67.4 </a:t>
            </a:r>
            <a:r>
              <a:rPr lang="en-US" dirty="0" smtClean="0"/>
              <a:t>%         -&gt; </a:t>
            </a:r>
            <a:r>
              <a:rPr lang="en-US" dirty="0"/>
              <a:t>18.5% </a:t>
            </a:r>
            <a:r>
              <a:rPr lang="en-US" dirty="0" smtClean="0"/>
              <a:t>drop, ouch…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76.9%    -&gt; 13.8% </a:t>
            </a:r>
            <a:r>
              <a:rPr lang="en-US" dirty="0"/>
              <a:t>drop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0.828           -&gt; </a:t>
            </a:r>
            <a:r>
              <a:rPr lang="en-US" dirty="0"/>
              <a:t>9% drop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Devastating... Too bad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Increasing SVD components would keep MLP training low but it would add considerate latencies at the SVD algorithm. No hope. We need to try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113672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idea is that with ensemble methods we try </a:t>
            </a:r>
            <a:r>
              <a:rPr lang="en-US" dirty="0" smtClean="0"/>
              <a:t>using multiple </a:t>
            </a:r>
            <a:r>
              <a:rPr lang="en-US" dirty="0"/>
              <a:t>learning algorithms to obtain better </a:t>
            </a:r>
            <a:r>
              <a:rPr lang="en-US" dirty="0" smtClean="0"/>
              <a:t>predictive performance </a:t>
            </a:r>
            <a:r>
              <a:rPr lang="en-US" dirty="0"/>
              <a:t>than could be obtained from any of the </a:t>
            </a:r>
            <a:r>
              <a:rPr lang="en-US" dirty="0" smtClean="0"/>
              <a:t>constituent learning </a:t>
            </a:r>
            <a:r>
              <a:rPr lang="en-US" dirty="0"/>
              <a:t>algorithms alone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Many methods to look at. Bagging, Boosting etc.</a:t>
            </a:r>
          </a:p>
          <a:p>
            <a:r>
              <a:rPr lang="en-US" dirty="0" smtClean="0"/>
              <a:t>The models we tried:</a:t>
            </a:r>
          </a:p>
          <a:p>
            <a:r>
              <a:rPr lang="en-US" dirty="0" smtClean="0"/>
              <a:t>Random Forest.</a:t>
            </a:r>
            <a:endParaRPr lang="en-US" dirty="0"/>
          </a:p>
          <a:p>
            <a:r>
              <a:rPr lang="en-US" dirty="0" smtClean="0"/>
              <a:t>Custom multistage </a:t>
            </a:r>
            <a:r>
              <a:rPr lang="en-US" dirty="0"/>
              <a:t>ensemble model using </a:t>
            </a:r>
            <a:r>
              <a:rPr lang="en-US" dirty="0" smtClean="0"/>
              <a:t>MLP.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much as security </a:t>
            </a:r>
            <a:r>
              <a:rPr lang="en-US" dirty="0" smtClean="0"/>
              <a:t>measures increase </a:t>
            </a:r>
            <a:r>
              <a:rPr lang="en-US" dirty="0"/>
              <a:t>to protect systems that make up the </a:t>
            </a:r>
            <a:r>
              <a:rPr lang="en-US" dirty="0" smtClean="0"/>
              <a:t>Internet, the </a:t>
            </a:r>
            <a:r>
              <a:rPr lang="en-US" dirty="0"/>
              <a:t>user </a:t>
            </a:r>
            <a:r>
              <a:rPr lang="en-US" dirty="0" smtClean="0"/>
              <a:t>will always remain </a:t>
            </a:r>
            <a:r>
              <a:rPr lang="en-US" dirty="0"/>
              <a:t>the most vulnerable </a:t>
            </a:r>
            <a:r>
              <a:rPr lang="en-US" dirty="0" smtClean="0"/>
              <a:t>part of it.</a:t>
            </a:r>
          </a:p>
          <a:p>
            <a:endParaRPr lang="en-US" dirty="0" smtClean="0"/>
          </a:p>
          <a:p>
            <a:r>
              <a:rPr lang="en-US" u="sng" dirty="0"/>
              <a:t>Malicious URLs </a:t>
            </a:r>
            <a:r>
              <a:rPr lang="en-US" dirty="0"/>
              <a:t>leading to malicious </a:t>
            </a:r>
            <a:r>
              <a:rPr lang="en-US" dirty="0" smtClean="0"/>
              <a:t>websites are </a:t>
            </a:r>
            <a:r>
              <a:rPr lang="en-US" dirty="0"/>
              <a:t>a common and serious threat to </a:t>
            </a:r>
            <a:r>
              <a:rPr lang="en-US" dirty="0" smtClean="0"/>
              <a:t>Cybersecurity</a:t>
            </a:r>
          </a:p>
          <a:p>
            <a:endParaRPr lang="en-US" dirty="0"/>
          </a:p>
          <a:p>
            <a:r>
              <a:rPr lang="en-US" dirty="0" smtClean="0"/>
              <a:t>Links that leads to websites that </a:t>
            </a:r>
            <a:r>
              <a:rPr lang="en-US" dirty="0"/>
              <a:t>perform </a:t>
            </a:r>
            <a:r>
              <a:rPr lang="en-US" dirty="0" smtClean="0"/>
              <a:t>frauds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Tricking users </a:t>
            </a:r>
            <a:r>
              <a:rPr lang="en-US" dirty="0"/>
              <a:t>into revealing sensitive information which eventually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Leads </a:t>
            </a:r>
            <a:r>
              <a:rPr lang="en-US" dirty="0"/>
              <a:t>to theft of money, identity, or even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Installing malware in </a:t>
            </a:r>
            <a:r>
              <a:rPr lang="en-US" dirty="0"/>
              <a:t>the user’s </a:t>
            </a:r>
            <a:r>
              <a:rPr lang="en-US" dirty="0" smtClean="0"/>
              <a:t>system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dirty="0" smtClean="0"/>
              <a:t>Causes </a:t>
            </a:r>
            <a:r>
              <a:rPr lang="en-US" dirty="0"/>
              <a:t>losses of </a:t>
            </a:r>
            <a:r>
              <a:rPr lang="en-US" b="1" dirty="0" smtClean="0"/>
              <a:t>billions</a:t>
            </a:r>
            <a:r>
              <a:rPr lang="en-US" dirty="0" smtClean="0"/>
              <a:t> of </a:t>
            </a:r>
            <a:r>
              <a:rPr lang="en-US" dirty="0"/>
              <a:t>dollars every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2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multiple </a:t>
            </a:r>
            <a:r>
              <a:rPr lang="en-US" dirty="0"/>
              <a:t>random Decision Trees </a:t>
            </a:r>
            <a:r>
              <a:rPr lang="en-US" dirty="0" smtClean="0"/>
              <a:t>and merges </a:t>
            </a:r>
            <a:r>
              <a:rPr lang="en-US" dirty="0"/>
              <a:t>them into one model in order to get a more </a:t>
            </a:r>
            <a:r>
              <a:rPr lang="en-US" dirty="0" smtClean="0"/>
              <a:t>accurate and </a:t>
            </a:r>
            <a:r>
              <a:rPr lang="en-US" dirty="0"/>
              <a:t>stable prediction with less </a:t>
            </a:r>
            <a:r>
              <a:rPr lang="en-US" dirty="0" smtClean="0"/>
              <a:t>overfitting.</a:t>
            </a:r>
          </a:p>
          <a:p>
            <a:r>
              <a:rPr lang="en-US" dirty="0" smtClean="0"/>
              <a:t>We use 10 estimators (trees).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Slower than KNN but faster than MLP.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97.1%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97.9% </a:t>
            </a:r>
            <a:r>
              <a:rPr lang="en-US" dirty="0"/>
              <a:t>-&gt; Excellent at reducing False Positives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85.6%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91.4%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0.926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Very promising…but slow nonetheless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10 estimators (trees) again.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Super fast. 97% faster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96.8%    -&gt;  ~1%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94.4%      -&gt;  ~5% drop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Recall 87.4%          -&gt;  2% increase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90.8%    -&gt; ~0.5% drop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0.931          -&gt; 1% increase</a:t>
            </a:r>
          </a:p>
          <a:p>
            <a:pPr marL="201168" lvl="1" indent="0">
              <a:buNone/>
            </a:pPr>
            <a:r>
              <a:rPr lang="en-US" dirty="0" smtClean="0"/>
              <a:t>It actually improved. This is impressive.</a:t>
            </a:r>
          </a:p>
          <a:p>
            <a:pPr marL="201168" lvl="1" indent="0">
              <a:buNone/>
            </a:pPr>
            <a:r>
              <a:rPr lang="en-US" dirty="0" smtClean="0"/>
              <a:t>It managed to reduce the False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</a:t>
            </a:r>
            <a:r>
              <a:rPr lang="en-US" dirty="0" smtClean="0"/>
              <a:t>ensemble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Why we did all that?</a:t>
            </a:r>
          </a:p>
          <a:p>
            <a:pPr marL="0" indent="0">
              <a:buNone/>
            </a:pPr>
            <a:r>
              <a:rPr lang="en-US" dirty="0" smtClean="0"/>
              <a:t> Why we tried so many algorithms?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here is to exploit the </a:t>
            </a:r>
            <a:r>
              <a:rPr lang="en-US" dirty="0" smtClean="0"/>
              <a:t>best of </a:t>
            </a:r>
            <a:r>
              <a:rPr lang="en-US" dirty="0"/>
              <a:t>our models and use their predictions to further improve</a:t>
            </a:r>
          </a:p>
          <a:p>
            <a:r>
              <a:rPr lang="en-US" dirty="0"/>
              <a:t>the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Latencies play a major role here.</a:t>
            </a:r>
          </a:p>
          <a:p>
            <a:r>
              <a:rPr lang="en-US" dirty="0" smtClean="0"/>
              <a:t>We chose the fastest models even though they have very different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Naïve Bayes (Bernoulli)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Naïve Bayes (Multinomial)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Random Forest (SVD)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Ensemble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a weighted average among those models</a:t>
            </a:r>
          </a:p>
          <a:p>
            <a:r>
              <a:rPr lang="en-US" dirty="0" smtClean="0"/>
              <a:t>But use an  MLP to find those weights</a:t>
            </a:r>
          </a:p>
          <a:p>
            <a:endParaRPr lang="en-US" dirty="0"/>
          </a:p>
          <a:p>
            <a:r>
              <a:rPr lang="en-US" dirty="0" smtClean="0"/>
              <a:t>Use Stage 1 predictions as input to the MLP model</a:t>
            </a:r>
          </a:p>
          <a:p>
            <a:r>
              <a:rPr lang="en-US" dirty="0" smtClean="0"/>
              <a:t>It will produce a final total prediction.</a:t>
            </a:r>
          </a:p>
          <a:p>
            <a:endParaRPr lang="en-US" dirty="0" smtClean="0"/>
          </a:p>
          <a:p>
            <a:r>
              <a:rPr lang="en-US" dirty="0" smtClean="0"/>
              <a:t>Two hidden layers with 50 and 10 neurons respectively.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33" y="1986493"/>
            <a:ext cx="3557847" cy="42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Fast training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at </a:t>
            </a:r>
            <a:r>
              <a:rPr lang="en-US" dirty="0" smtClean="0"/>
              <a:t>97.61</a:t>
            </a:r>
            <a:r>
              <a:rPr lang="en-US" dirty="0"/>
              <a:t>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  <a:r>
              <a:rPr lang="en-US" dirty="0" smtClean="0"/>
              <a:t>94.3%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smtClean="0"/>
              <a:t>92.2%         -&gt; best so far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score </a:t>
            </a:r>
            <a:r>
              <a:rPr lang="en-US" dirty="0" smtClean="0"/>
              <a:t>93.3%   </a:t>
            </a:r>
            <a:r>
              <a:rPr lang="en-US" dirty="0"/>
              <a:t>-&gt; best so </a:t>
            </a:r>
            <a:r>
              <a:rPr lang="en-US" dirty="0" smtClean="0"/>
              <a:t>far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</a:t>
            </a:r>
            <a:r>
              <a:rPr lang="en-US" dirty="0" smtClean="0"/>
              <a:t>0.955         -&gt; </a:t>
            </a:r>
            <a:r>
              <a:rPr lang="en-US" dirty="0"/>
              <a:t>best so </a:t>
            </a:r>
            <a:r>
              <a:rPr lang="en-US" dirty="0" smtClean="0"/>
              <a:t>far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Great results at reducing False Negatives.</a:t>
            </a:r>
          </a:p>
          <a:p>
            <a:pPr marL="201168" lvl="1" indent="0">
              <a:buNone/>
            </a:pPr>
            <a:r>
              <a:rPr lang="en-US" dirty="0" smtClean="0"/>
              <a:t>Goal Achieved.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96" y="2243486"/>
            <a:ext cx="370574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3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all models: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77124"/>
            <a:ext cx="10058400" cy="3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models are a powerful way to make successful models even better.</a:t>
            </a:r>
          </a:p>
          <a:p>
            <a:r>
              <a:rPr lang="en-US" dirty="0" smtClean="0"/>
              <a:t>And don’t be afraid to make custom ensembles.</a:t>
            </a:r>
          </a:p>
          <a:p>
            <a:r>
              <a:rPr lang="en-US" dirty="0" smtClean="0"/>
              <a:t>Understand the problem and don’t be afraid to use even some “weak” models.</a:t>
            </a:r>
          </a:p>
          <a:p>
            <a:r>
              <a:rPr lang="en-US" dirty="0" smtClean="0"/>
              <a:t>You may turn their weakness into extra predictive power.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CHOULIARAS</a:t>
            </a:r>
            <a:r>
              <a:rPr lang="el-GR" dirty="0"/>
              <a:t> </a:t>
            </a:r>
            <a:r>
              <a:rPr lang="en-US" dirty="0"/>
              <a:t>ANDREAS </a:t>
            </a:r>
            <a:r>
              <a:rPr lang="el-GR" dirty="0"/>
              <a:t>2143</a:t>
            </a:r>
          </a:p>
          <a:p>
            <a:r>
              <a:rPr lang="en-US" dirty="0"/>
              <a:t>PAPPAS APOSTOLOS </a:t>
            </a:r>
            <a:r>
              <a:rPr lang="el-GR" dirty="0"/>
              <a:t>2109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traditional </a:t>
            </a:r>
            <a:r>
              <a:rPr lang="en-US" dirty="0" smtClean="0"/>
              <a:t>way of </a:t>
            </a:r>
            <a:r>
              <a:rPr lang="en-US" dirty="0"/>
              <a:t>dealing with such </a:t>
            </a:r>
            <a:r>
              <a:rPr lang="en-US" dirty="0" smtClean="0"/>
              <a:t>threats.</a:t>
            </a:r>
          </a:p>
          <a:p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essentially databases that contain </a:t>
            </a:r>
            <a:r>
              <a:rPr lang="en-US" dirty="0" smtClean="0"/>
              <a:t>several URLs </a:t>
            </a:r>
            <a:r>
              <a:rPr lang="en-US" dirty="0"/>
              <a:t>marked as </a:t>
            </a:r>
            <a:r>
              <a:rPr lang="en-US" dirty="0" smtClean="0"/>
              <a:t>malicious.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URLs are </a:t>
            </a:r>
            <a:r>
              <a:rPr lang="en-US" dirty="0" smtClean="0"/>
              <a:t>created everyday</a:t>
            </a:r>
            <a:r>
              <a:rPr lang="en-US" dirty="0"/>
              <a:t>, making these databases somewhat </a:t>
            </a:r>
            <a:r>
              <a:rPr lang="en-US" dirty="0" smtClean="0"/>
              <a:t>obsolete.</a:t>
            </a:r>
            <a:endParaRPr lang="en-US" dirty="0"/>
          </a:p>
          <a:p>
            <a:r>
              <a:rPr lang="en-US" dirty="0" smtClean="0"/>
              <a:t>They are incapable </a:t>
            </a:r>
            <a:r>
              <a:rPr lang="en-US" dirty="0"/>
              <a:t>in making predictions for new </a:t>
            </a:r>
            <a:r>
              <a:rPr lang="en-US" dirty="0" smtClean="0"/>
              <a:t>URLs:</a:t>
            </a:r>
          </a:p>
          <a:p>
            <a:endParaRPr lang="en-US" dirty="0" smtClean="0"/>
          </a:p>
          <a:p>
            <a:r>
              <a:rPr lang="en-US" dirty="0" smtClean="0"/>
              <a:t>If  for </a:t>
            </a:r>
            <a:r>
              <a:rPr lang="en-US" dirty="0"/>
              <a:t>example </a:t>
            </a:r>
            <a:r>
              <a:rPr lang="en-US" sz="1800" dirty="0">
                <a:solidFill>
                  <a:srgbClr val="FF0000"/>
                </a:solidFill>
              </a:rPr>
              <a:t>https-paypal.verifications-updates.com/ </a:t>
            </a:r>
            <a:r>
              <a:rPr lang="en-US" dirty="0" smtClean="0"/>
              <a:t>is in a blacklist</a:t>
            </a:r>
          </a:p>
          <a:p>
            <a:r>
              <a:rPr lang="en-US" dirty="0" smtClean="0"/>
              <a:t>The following won’t be: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vasyab.ir/</a:t>
            </a:r>
            <a:r>
              <a:rPr lang="en-US" sz="1600" dirty="0" err="1" smtClean="0">
                <a:solidFill>
                  <a:srgbClr val="FF0000"/>
                </a:solidFill>
              </a:rPr>
              <a:t>wp</a:t>
            </a:r>
            <a:r>
              <a:rPr lang="en-US" sz="1600" dirty="0" smtClean="0">
                <a:solidFill>
                  <a:srgbClr val="FF0000"/>
                </a:solidFill>
              </a:rPr>
              <a:t>/UPDATE-ACCOUNT-INFORMATION/PayPal-SERVICE0Update0Your-Account-Paypalcom/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is 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There is a wide variety of Machine Learning </a:t>
            </a:r>
            <a:r>
              <a:rPr lang="en-US" dirty="0" smtClean="0"/>
              <a:t>algorithms </a:t>
            </a:r>
          </a:p>
          <a:p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choose </a:t>
            </a:r>
            <a:r>
              <a:rPr lang="en-US" dirty="0" smtClean="0"/>
              <a:t>from to address this problem: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Nearest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Decision </a:t>
            </a:r>
            <a:r>
              <a:rPr lang="en-US" dirty="0" smtClean="0"/>
              <a:t>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Bayesian models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Neural </a:t>
            </a:r>
            <a:r>
              <a:rPr lang="en-US" dirty="0" smtClean="0"/>
              <a:t>Networks etc.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But first we need to look at our dataset</a:t>
            </a:r>
          </a:p>
        </p:txBody>
      </p:sp>
    </p:spTree>
    <p:extLst>
      <p:ext uri="{BB962C8B-B14F-4D97-AF65-F5344CB8AC3E}">
        <p14:creationId xmlns:p14="http://schemas.microsoft.com/office/powerpoint/2010/main" val="38065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73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>
                <a:solidFill>
                  <a:srgbClr val="C00000"/>
                </a:solidFill>
              </a:rPr>
              <a:t>Malicious_n_Non</a:t>
            </a:r>
            <a:r>
              <a:rPr lang="en-US" dirty="0">
                <a:solidFill>
                  <a:srgbClr val="C00000"/>
                </a:solidFill>
              </a:rPr>
              <a:t>-Malicious </a:t>
            </a:r>
            <a:r>
              <a:rPr lang="en-US" dirty="0" smtClean="0">
                <a:solidFill>
                  <a:srgbClr val="C00000"/>
                </a:solidFill>
              </a:rPr>
              <a:t>URL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C00000"/>
                </a:solidFill>
                <a:hlinkClick r:id="rId2"/>
              </a:rPr>
              <a:t>www.kaggle.com</a:t>
            </a:r>
            <a:endParaRPr lang="en-US" dirty="0" smtClean="0"/>
          </a:p>
          <a:p>
            <a:pPr fontAlgn="base"/>
            <a:r>
              <a:rPr lang="en-US" dirty="0" smtClean="0"/>
              <a:t>It has: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sz="900" dirty="0" smtClean="0"/>
          </a:p>
          <a:p>
            <a:pPr fontAlgn="base"/>
            <a:endParaRPr lang="en-US" sz="1000" dirty="0" smtClean="0"/>
          </a:p>
          <a:p>
            <a:pPr fontAlgn="base"/>
            <a:endParaRPr lang="en-US" sz="1000" dirty="0"/>
          </a:p>
          <a:p>
            <a:pPr fontAlgn="base"/>
            <a:r>
              <a:rPr lang="en-US" dirty="0" smtClean="0"/>
              <a:t>There is a huge imbalance between classes…</a:t>
            </a:r>
          </a:p>
          <a:p>
            <a:pPr fontAlgn="base"/>
            <a:r>
              <a:rPr lang="en-US" dirty="0" smtClean="0"/>
              <a:t>But is in not wise to achieve balance by removing instances.</a:t>
            </a:r>
          </a:p>
          <a:p>
            <a:pPr fontAlgn="base"/>
            <a:endParaRPr lang="en-US" sz="1200" dirty="0" smtClean="0"/>
          </a:p>
          <a:p>
            <a:pPr fontAlgn="base"/>
            <a:r>
              <a:rPr lang="en-US" dirty="0" smtClean="0"/>
              <a:t>We will probably get high accuracies but that won’t mean a lot.</a:t>
            </a:r>
          </a:p>
          <a:p>
            <a:pPr fontAlgn="base"/>
            <a:r>
              <a:rPr lang="en-US" dirty="0" smtClean="0"/>
              <a:t>Solution?</a:t>
            </a:r>
          </a:p>
          <a:p>
            <a:pPr fontAlgn="base"/>
            <a:r>
              <a:rPr lang="en-US" dirty="0" smtClean="0"/>
              <a:t>Rely on different metrics to evaluate the models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77" y="1845734"/>
            <a:ext cx="2706103" cy="4418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317" y="2242927"/>
            <a:ext cx="2704736" cy="18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6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52" y="2182818"/>
            <a:ext cx="4684184" cy="3349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 ERROR: False Positive</a:t>
            </a:r>
          </a:p>
          <a:p>
            <a:r>
              <a:rPr lang="en-US" dirty="0" smtClean="0"/>
              <a:t>Predicting a URL to be malicious when it is not</a:t>
            </a:r>
          </a:p>
          <a:p>
            <a:endParaRPr lang="en-US" dirty="0"/>
          </a:p>
          <a:p>
            <a:r>
              <a:rPr lang="en-US" dirty="0" smtClean="0"/>
              <a:t>TYPE 2 ERROR: False Negative</a:t>
            </a:r>
          </a:p>
          <a:p>
            <a:r>
              <a:rPr lang="en-US" dirty="0" smtClean="0"/>
              <a:t>Predicting a malicious URL to be safe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Much more devastating than Type 1 Errors in our case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 addition to Accuracy let’s use </a:t>
            </a:r>
            <a:r>
              <a:rPr lang="en-US" dirty="0"/>
              <a:t>Precision and </a:t>
            </a:r>
            <a:r>
              <a:rPr lang="en-US" dirty="0" smtClean="0"/>
              <a:t>Recall.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</a:t>
            </a:r>
            <a:r>
              <a:rPr lang="en-US" dirty="0" smtClean="0"/>
              <a:t>Metrics </a:t>
            </a:r>
            <a:r>
              <a:rPr lang="en-US" sz="3600" dirty="0" smtClean="0"/>
              <a:t>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10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Precision refers to the proportion of positive </a:t>
            </a:r>
            <a:r>
              <a:rPr lang="en-US" dirty="0" smtClean="0"/>
              <a:t>identifications that </a:t>
            </a:r>
            <a:r>
              <a:rPr lang="en-US" dirty="0"/>
              <a:t>was actually </a:t>
            </a:r>
            <a:r>
              <a:rPr lang="en-US" dirty="0" smtClean="0"/>
              <a:t>correct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Recall refers to the proportion of </a:t>
            </a:r>
            <a:r>
              <a:rPr lang="en-US" dirty="0" smtClean="0"/>
              <a:t>actual positives </a:t>
            </a:r>
            <a:r>
              <a:rPr lang="en-US" dirty="0"/>
              <a:t>that was identified </a:t>
            </a:r>
            <a:r>
              <a:rPr lang="en-US" dirty="0" smtClean="0"/>
              <a:t>correctly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use F1 score as well which is just the harmonic </a:t>
            </a:r>
            <a:r>
              <a:rPr lang="en-US" dirty="0"/>
              <a:t>mean of Precision and Recall and it is suited </a:t>
            </a:r>
            <a:r>
              <a:rPr lang="en-US" dirty="0" smtClean="0"/>
              <a:t>to problems </a:t>
            </a:r>
            <a:r>
              <a:rPr lang="en-US" dirty="0"/>
              <a:t>where the cost of False Positives and False </a:t>
            </a:r>
            <a:r>
              <a:rPr lang="en-US" dirty="0" smtClean="0"/>
              <a:t>Negatives are </a:t>
            </a:r>
            <a:r>
              <a:rPr lang="en-US" dirty="0"/>
              <a:t>very </a:t>
            </a:r>
            <a:r>
              <a:rPr lang="en-US" dirty="0" smtClean="0"/>
              <a:t>different.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88" y="2406881"/>
            <a:ext cx="4858789" cy="589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88" y="3574649"/>
            <a:ext cx="50292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042" y="5310664"/>
            <a:ext cx="3952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9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en-US" dirty="0" smtClean="0"/>
              <a:t>curve and AUC are in fashion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ROC curve is plotted with True </a:t>
            </a:r>
            <a:r>
              <a:rPr lang="en-US" dirty="0" smtClean="0"/>
              <a:t>Positive </a:t>
            </a:r>
            <a:r>
              <a:rPr lang="en-US" dirty="0"/>
              <a:t>Rate </a:t>
            </a:r>
            <a:r>
              <a:rPr lang="en-US" dirty="0" smtClean="0"/>
              <a:t>against the </a:t>
            </a:r>
            <a:r>
              <a:rPr lang="en-US" dirty="0"/>
              <a:t>False Positive </a:t>
            </a:r>
            <a:r>
              <a:rPr lang="en-US" dirty="0" smtClean="0"/>
              <a:t>Rate: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Area Under the Curve </a:t>
            </a:r>
            <a:r>
              <a:rPr lang="en-US" dirty="0"/>
              <a:t>represents degree or measure </a:t>
            </a:r>
            <a:r>
              <a:rPr lang="en-US" dirty="0" smtClean="0"/>
              <a:t>of separability.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3" y="2398242"/>
            <a:ext cx="3021067" cy="2647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5043"/>
            <a:ext cx="4968709" cy="644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510481"/>
            <a:ext cx="6075400" cy="6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6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49593" cy="42558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dirty="0" smtClean="0"/>
              <a:t>transform dataset into a format, </a:t>
            </a:r>
            <a:r>
              <a:rPr lang="en-US" dirty="0"/>
              <a:t>easily manipulated by </a:t>
            </a:r>
            <a:r>
              <a:rPr lang="en-US" dirty="0" smtClean="0"/>
              <a:t>ML algorithms.</a:t>
            </a:r>
          </a:p>
          <a:p>
            <a:endParaRPr lang="en-US" sz="1000" dirty="0" smtClean="0"/>
          </a:p>
          <a:p>
            <a:r>
              <a:rPr lang="en-US" dirty="0" smtClean="0"/>
              <a:t>We used the Term Frequency - Inverse </a:t>
            </a:r>
            <a:r>
              <a:rPr lang="en-US" dirty="0"/>
              <a:t>D</a:t>
            </a:r>
            <a:r>
              <a:rPr lang="en-US" dirty="0" smtClean="0"/>
              <a:t>ocument </a:t>
            </a:r>
            <a:r>
              <a:rPr lang="en-US" dirty="0"/>
              <a:t>F</a:t>
            </a:r>
            <a:r>
              <a:rPr lang="en-US" dirty="0" smtClean="0"/>
              <a:t>requency (tf-idf) algorithm.</a:t>
            </a:r>
            <a:endParaRPr lang="en-US" dirty="0"/>
          </a:p>
          <a:p>
            <a:pPr marL="292608" lvl="1" indent="0">
              <a:buNone/>
            </a:pPr>
            <a:r>
              <a:rPr lang="en-US" dirty="0"/>
              <a:t> </a:t>
            </a:r>
            <a:r>
              <a:rPr lang="en-US" u="sng" dirty="0" smtClean="0"/>
              <a:t>Term frequency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is </a:t>
            </a:r>
            <a:r>
              <a:rPr lang="en-US" dirty="0" smtClean="0"/>
              <a:t>basically </a:t>
            </a:r>
            <a:r>
              <a:rPr lang="en-US" dirty="0"/>
              <a:t>the output of the </a:t>
            </a:r>
            <a:r>
              <a:rPr lang="en-US" dirty="0" smtClean="0"/>
              <a:t>Bag-of-Words model (frequency of appearance).</a:t>
            </a:r>
          </a:p>
          <a:p>
            <a:pPr marL="0" indent="0">
              <a:buNone/>
            </a:pPr>
            <a:r>
              <a:rPr lang="en-US" dirty="0" smtClean="0"/>
              <a:t> A </a:t>
            </a:r>
            <a:r>
              <a:rPr lang="en-US" dirty="0"/>
              <a:t>word </a:t>
            </a:r>
            <a:r>
              <a:rPr lang="en-US" dirty="0" smtClean="0"/>
              <a:t>is </a:t>
            </a:r>
            <a:r>
              <a:rPr lang="en-US" dirty="0"/>
              <a:t>considered a signature word of a </a:t>
            </a:r>
            <a:r>
              <a:rPr lang="en-US" dirty="0" smtClean="0"/>
              <a:t>document, if it doesn’t </a:t>
            </a:r>
            <a:r>
              <a:rPr lang="en-US" dirty="0"/>
              <a:t>appear that often in the </a:t>
            </a:r>
            <a:r>
              <a:rPr lang="en-US" dirty="0" smtClean="0"/>
              <a:t>other documents.</a:t>
            </a:r>
          </a:p>
          <a:p>
            <a:pPr marL="0" indent="0">
              <a:buNone/>
            </a:pPr>
            <a:r>
              <a:rPr lang="en-US" dirty="0" smtClean="0"/>
              <a:t> So a </a:t>
            </a:r>
            <a:r>
              <a:rPr lang="en-US" dirty="0"/>
              <a:t>signature </a:t>
            </a:r>
            <a:r>
              <a:rPr lang="en-US" dirty="0" smtClean="0"/>
              <a:t>word’s </a:t>
            </a:r>
            <a:r>
              <a:rPr lang="en-US" u="sng" dirty="0" smtClean="0"/>
              <a:t>Inverse Document Frequency </a:t>
            </a:r>
            <a:r>
              <a:rPr lang="en-US" dirty="0"/>
              <a:t>must be </a:t>
            </a:r>
            <a:r>
              <a:rPr lang="en-US" dirty="0" smtClean="0"/>
              <a:t>high:</a:t>
            </a:r>
          </a:p>
          <a:p>
            <a:endParaRPr lang="en-US" sz="1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tf-idf is </a:t>
            </a:r>
            <a:r>
              <a:rPr lang="en-US" dirty="0"/>
              <a:t>the product of these two </a:t>
            </a:r>
            <a:r>
              <a:rPr lang="en-US" dirty="0" smtClean="0"/>
              <a:t>frequencies.</a:t>
            </a:r>
          </a:p>
          <a:p>
            <a:r>
              <a:rPr lang="en-US" dirty="0" smtClean="0"/>
              <a:t>So, high tf-idf means the tested word appears </a:t>
            </a:r>
            <a:r>
              <a:rPr lang="en-US" dirty="0"/>
              <a:t>a </a:t>
            </a:r>
            <a:r>
              <a:rPr lang="en-US" dirty="0" smtClean="0"/>
              <a:t>lot of </a:t>
            </a:r>
            <a:r>
              <a:rPr lang="en-US" dirty="0"/>
              <a:t>times in said document and </a:t>
            </a:r>
            <a:r>
              <a:rPr lang="en-US" dirty="0" smtClean="0"/>
              <a:t>is absent </a:t>
            </a:r>
            <a:r>
              <a:rPr lang="en-US" dirty="0"/>
              <a:t>in the </a:t>
            </a:r>
            <a:r>
              <a:rPr lang="en-US" dirty="0" smtClean="0"/>
              <a:t>other documents.</a:t>
            </a:r>
          </a:p>
          <a:p>
            <a:r>
              <a:rPr lang="en-US" dirty="0" smtClean="0"/>
              <a:t>This makes the word a signature word of the document.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52" y="4151364"/>
            <a:ext cx="4227455" cy="5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1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</TotalTime>
  <Words>1574</Words>
  <Application>Microsoft Office PowerPoint</Application>
  <PresentationFormat>Widescreen</PresentationFormat>
  <Paragraphs>268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Malicious URL detection using Ensemble Methods</vt:lpstr>
      <vt:lpstr>Understanding the Problem</vt:lpstr>
      <vt:lpstr>Black Lists</vt:lpstr>
      <vt:lpstr>Machine Learning is the key</vt:lpstr>
      <vt:lpstr>The Dataset We Used</vt:lpstr>
      <vt:lpstr>The Evaluation Metrics</vt:lpstr>
      <vt:lpstr>The Evaluation Metrics (2)</vt:lpstr>
      <vt:lpstr>ROC curve and AUC are in fashion</vt:lpstr>
      <vt:lpstr>Preprocessing</vt:lpstr>
      <vt:lpstr>Preprocessing (2)</vt:lpstr>
      <vt:lpstr>The Non-Ensemble Methods</vt:lpstr>
      <vt:lpstr>Logistic Regression</vt:lpstr>
      <vt:lpstr>Naïve Bayes</vt:lpstr>
      <vt:lpstr> K-Nearest Neighbors </vt:lpstr>
      <vt:lpstr>Singular Value Decomposition</vt:lpstr>
      <vt:lpstr> K-Nearest Neighbors (SVD) </vt:lpstr>
      <vt:lpstr>Multi-Layer Perceptron</vt:lpstr>
      <vt:lpstr>Multi-Layer Perceptron (SVD)</vt:lpstr>
      <vt:lpstr>Ensemble Methods</vt:lpstr>
      <vt:lpstr>Random Forest</vt:lpstr>
      <vt:lpstr>Random Forest (SVD)</vt:lpstr>
      <vt:lpstr>Custom ensemble model.</vt:lpstr>
      <vt:lpstr>Multistage Ensemble Model</vt:lpstr>
      <vt:lpstr>Results.</vt:lpstr>
      <vt:lpstr>Results of all models: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URL detection using Ensemble Methods</dc:title>
  <dc:creator>Admin</dc:creator>
  <cp:lastModifiedBy>Admin</cp:lastModifiedBy>
  <cp:revision>77</cp:revision>
  <dcterms:created xsi:type="dcterms:W3CDTF">2019-05-22T12:26:33Z</dcterms:created>
  <dcterms:modified xsi:type="dcterms:W3CDTF">2019-05-22T21:31:45Z</dcterms:modified>
</cp:coreProperties>
</file>