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32918400" cy="24688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C19D"/>
    <a:srgbClr val="555554"/>
    <a:srgbClr val="006837"/>
    <a:srgbClr val="EEF6EE"/>
    <a:srgbClr val="000000"/>
    <a:srgbClr val="D9DEE0"/>
    <a:srgbClr val="D4D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5" autoAdjust="0"/>
    <p:restoredTop sz="94660"/>
  </p:normalViewPr>
  <p:slideViewPr>
    <p:cSldViewPr snapToGrid="0">
      <p:cViewPr>
        <p:scale>
          <a:sx n="100" d="100"/>
          <a:sy n="100" d="100"/>
        </p:scale>
        <p:origin x="-11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4040507"/>
            <a:ext cx="27980640" cy="859536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12967337"/>
            <a:ext cx="24688800" cy="5960743"/>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6932C3-901B-498B-AE7D-0DC5E307618D}"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409471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932C3-901B-498B-AE7D-0DC5E307618D}"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14265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314450"/>
            <a:ext cx="7098030" cy="209226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314450"/>
            <a:ext cx="20882610" cy="209226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932C3-901B-498B-AE7D-0DC5E307618D}"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224010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932C3-901B-498B-AE7D-0DC5E307618D}"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231547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6155062"/>
            <a:ext cx="28392120" cy="10269853"/>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16522072"/>
            <a:ext cx="28392120" cy="5400673"/>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932C3-901B-498B-AE7D-0DC5E307618D}"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303634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6572250"/>
            <a:ext cx="139903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6572250"/>
            <a:ext cx="13990320" cy="1566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932C3-901B-498B-AE7D-0DC5E307618D}"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350208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314455"/>
            <a:ext cx="28392120" cy="47720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6052187"/>
            <a:ext cx="13926024" cy="2966083"/>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9018270"/>
            <a:ext cx="13926024"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6052187"/>
            <a:ext cx="13994608" cy="2966083"/>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9018270"/>
            <a:ext cx="13994608" cy="13264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932C3-901B-498B-AE7D-0DC5E307618D}"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143043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932C3-901B-498B-AE7D-0DC5E307618D}"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148163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932C3-901B-498B-AE7D-0DC5E307618D}"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200692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645920"/>
            <a:ext cx="10617041" cy="57607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3554735"/>
            <a:ext cx="16664940" cy="1754505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7406640"/>
            <a:ext cx="10617041" cy="13721717"/>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96932C3-901B-498B-AE7D-0DC5E307618D}"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285044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645920"/>
            <a:ext cx="10617041" cy="57607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554735"/>
            <a:ext cx="16664940" cy="1754505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7406640"/>
            <a:ext cx="10617041" cy="13721717"/>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96932C3-901B-498B-AE7D-0DC5E307618D}"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141B0-8AA1-4B4D-8532-BA7E574C513A}" type="slidenum">
              <a:rPr lang="en-US" smtClean="0"/>
              <a:t>‹#›</a:t>
            </a:fld>
            <a:endParaRPr lang="en-US"/>
          </a:p>
        </p:txBody>
      </p:sp>
    </p:spTree>
    <p:extLst>
      <p:ext uri="{BB962C8B-B14F-4D97-AF65-F5344CB8AC3E}">
        <p14:creationId xmlns:p14="http://schemas.microsoft.com/office/powerpoint/2010/main" val="138216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314455"/>
            <a:ext cx="28392120" cy="47720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6572250"/>
            <a:ext cx="28392120" cy="15664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2882865"/>
            <a:ext cx="7406640" cy="1314450"/>
          </a:xfrm>
          <a:prstGeom prst="rect">
            <a:avLst/>
          </a:prstGeom>
        </p:spPr>
        <p:txBody>
          <a:bodyPr vert="horz" lIns="91440" tIns="45720" rIns="91440" bIns="45720" rtlCol="0" anchor="ctr"/>
          <a:lstStyle>
            <a:lvl1pPr algn="l">
              <a:defRPr sz="4320">
                <a:solidFill>
                  <a:schemeClr val="tx1">
                    <a:tint val="75000"/>
                  </a:schemeClr>
                </a:solidFill>
              </a:defRPr>
            </a:lvl1pPr>
          </a:lstStyle>
          <a:p>
            <a:fld id="{896932C3-901B-498B-AE7D-0DC5E307618D}" type="datetimeFigureOut">
              <a:rPr lang="en-US" smtClean="0"/>
              <a:t>4/1/2019</a:t>
            </a:fld>
            <a:endParaRPr lang="en-US"/>
          </a:p>
        </p:txBody>
      </p:sp>
      <p:sp>
        <p:nvSpPr>
          <p:cNvPr id="5" name="Footer Placeholder 4"/>
          <p:cNvSpPr>
            <a:spLocks noGrp="1"/>
          </p:cNvSpPr>
          <p:nvPr>
            <p:ph type="ftr" sz="quarter" idx="3"/>
          </p:nvPr>
        </p:nvSpPr>
        <p:spPr>
          <a:xfrm>
            <a:off x="10904220" y="22882865"/>
            <a:ext cx="11109960" cy="131445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2882865"/>
            <a:ext cx="7406640" cy="1314450"/>
          </a:xfrm>
          <a:prstGeom prst="rect">
            <a:avLst/>
          </a:prstGeom>
        </p:spPr>
        <p:txBody>
          <a:bodyPr vert="horz" lIns="91440" tIns="45720" rIns="91440" bIns="45720" rtlCol="0" anchor="ctr"/>
          <a:lstStyle>
            <a:lvl1pPr algn="r">
              <a:defRPr sz="4320">
                <a:solidFill>
                  <a:schemeClr val="tx1">
                    <a:tint val="75000"/>
                  </a:schemeClr>
                </a:solidFill>
              </a:defRPr>
            </a:lvl1pPr>
          </a:lstStyle>
          <a:p>
            <a:fld id="{87C141B0-8AA1-4B4D-8532-BA7E574C513A}" type="slidenum">
              <a:rPr lang="en-US" smtClean="0"/>
              <a:t>‹#›</a:t>
            </a:fld>
            <a:endParaRPr lang="en-US"/>
          </a:p>
        </p:txBody>
      </p:sp>
    </p:spTree>
    <p:extLst>
      <p:ext uri="{BB962C8B-B14F-4D97-AF65-F5344CB8AC3E}">
        <p14:creationId xmlns:p14="http://schemas.microsoft.com/office/powerpoint/2010/main" val="37111005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C558CB10-B0F0-483F-9544-C7B61EDC2504}"/>
              </a:ext>
            </a:extLst>
          </p:cNvPr>
          <p:cNvGrpSpPr/>
          <p:nvPr/>
        </p:nvGrpSpPr>
        <p:grpSpPr>
          <a:xfrm>
            <a:off x="0" y="0"/>
            <a:ext cx="32918400" cy="24688800"/>
            <a:chOff x="0" y="0"/>
            <a:chExt cx="32918400" cy="24688800"/>
          </a:xfrm>
        </p:grpSpPr>
        <p:pic>
          <p:nvPicPr>
            <p:cNvPr id="33" name="Picture 32" descr="A close up of a map&#10;&#10;Description automatically generated">
              <a:extLst>
                <a:ext uri="{FF2B5EF4-FFF2-40B4-BE49-F238E27FC236}">
                  <a16:creationId xmlns:a16="http://schemas.microsoft.com/office/drawing/2014/main" id="{0FDD7859-4BF7-40E0-BF18-F4D2B729E30F}"/>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0" y="0"/>
              <a:ext cx="12598400" cy="24688800"/>
            </a:xfrm>
            <a:prstGeom prst="rect">
              <a:avLst/>
            </a:prstGeom>
          </p:spPr>
        </p:pic>
        <p:sp>
          <p:nvSpPr>
            <p:cNvPr id="34" name="Rectangle 33">
              <a:extLst>
                <a:ext uri="{FF2B5EF4-FFF2-40B4-BE49-F238E27FC236}">
                  <a16:creationId xmlns:a16="http://schemas.microsoft.com/office/drawing/2014/main" id="{697299F0-F593-4FB2-926F-CB4E5D267329}"/>
                </a:ext>
              </a:extLst>
            </p:cNvPr>
            <p:cNvSpPr/>
            <p:nvPr/>
          </p:nvSpPr>
          <p:spPr>
            <a:xfrm>
              <a:off x="9738360" y="0"/>
              <a:ext cx="23180040" cy="24688800"/>
            </a:xfrm>
            <a:prstGeom prst="rect">
              <a:avLst/>
            </a:prstGeom>
            <a:solidFill>
              <a:srgbClr val="D9D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A9E56A13-4835-4AD0-8C25-BEFBD1E9095E}"/>
              </a:ext>
            </a:extLst>
          </p:cNvPr>
          <p:cNvSpPr/>
          <p:nvPr/>
        </p:nvSpPr>
        <p:spPr>
          <a:xfrm>
            <a:off x="23789520" y="1945575"/>
            <a:ext cx="8684935" cy="23267908"/>
          </a:xfrm>
          <a:prstGeom prst="rect">
            <a:avLst/>
          </a:prstGeom>
        </p:spPr>
        <p:txBody>
          <a:bodyPr wrap="square">
            <a:spAutoFit/>
          </a:bodyPr>
          <a:lstStyle/>
          <a:p>
            <a:pPr lvl="1" algn="ctr">
              <a:spcBef>
                <a:spcPts val="1200"/>
              </a:spcBef>
            </a:pPr>
            <a:r>
              <a:rPr lang="en-US" sz="5400" b="1" dirty="0">
                <a:solidFill>
                  <a:srgbClr val="006837"/>
                </a:solidFill>
                <a:latin typeface="Arial" panose="020B0604020202020204" pitchFamily="34" charset="0"/>
                <a:cs typeface="Arial" panose="020B0604020202020204" pitchFamily="34" charset="0"/>
              </a:rPr>
              <a:t>The Need For Trees</a:t>
            </a:r>
          </a:p>
          <a:p>
            <a:pPr lvl="2" algn="just"/>
            <a:r>
              <a:rPr lang="en-US" sz="3200" dirty="0">
                <a:latin typeface="Arial" panose="020B0604020202020204" pitchFamily="34" charset="0"/>
                <a:cs typeface="Arial" panose="020B0604020202020204" pitchFamily="34" charset="0"/>
              </a:rPr>
              <a:t>While Evanston already is planning on planting 2,000 trees, there are compelling reasons to plant even more!</a:t>
            </a:r>
            <a:endParaRPr lang="en-US" sz="4400" b="1" dirty="0">
              <a:solidFill>
                <a:srgbClr val="006837"/>
              </a:solidFill>
              <a:latin typeface="Arial" panose="020B0604020202020204" pitchFamily="34" charset="0"/>
              <a:cs typeface="Arial" panose="020B0604020202020204" pitchFamily="34" charset="0"/>
            </a:endParaRPr>
          </a:p>
          <a:p>
            <a:pPr lvl="2" algn="just"/>
            <a:endParaRPr lang="en-US" sz="2400" b="1" dirty="0">
              <a:solidFill>
                <a:srgbClr val="006837"/>
              </a:solidFill>
              <a:latin typeface="Arial" panose="020B0604020202020204" pitchFamily="34" charset="0"/>
              <a:cs typeface="Arial" panose="020B0604020202020204" pitchFamily="34" charset="0"/>
            </a:endParaRPr>
          </a:p>
          <a:p>
            <a:pPr lvl="1" algn="just">
              <a:spcBef>
                <a:spcPts val="1200"/>
              </a:spcBef>
            </a:pPr>
            <a:r>
              <a:rPr lang="en-US" sz="4400" b="1" dirty="0">
                <a:solidFill>
                  <a:srgbClr val="006837"/>
                </a:solidFill>
                <a:latin typeface="Arial" panose="020B0604020202020204" pitchFamily="34" charset="0"/>
                <a:cs typeface="Arial" panose="020B0604020202020204" pitchFamily="34" charset="0"/>
              </a:rPr>
              <a:t>Preparing for extreme heat events and flooding</a:t>
            </a:r>
          </a:p>
          <a:p>
            <a:pPr lvl="2" algn="just"/>
            <a:r>
              <a:rPr lang="en-US" sz="3200" dirty="0">
                <a:latin typeface="Arial" panose="020B0604020202020204" pitchFamily="34" charset="0"/>
                <a:cs typeface="Arial" panose="020B0604020202020204" pitchFamily="34" charset="0"/>
              </a:rPr>
              <a:t>Evanston’s tree canopy can intercept stormwater and provide valuable shade—its cooling effects can be seen from space (Fig. 3), reducing building energy use, the primary source of GHG emissions in Evanston (source: CARP).</a:t>
            </a:r>
            <a:endParaRPr lang="en-US" sz="2400" b="1" dirty="0">
              <a:solidFill>
                <a:srgbClr val="006837"/>
              </a:solidFill>
              <a:latin typeface="Arial" panose="020B0604020202020204" pitchFamily="34" charset="0"/>
              <a:cs typeface="Arial" panose="020B0604020202020204" pitchFamily="34" charset="0"/>
            </a:endParaRPr>
          </a:p>
          <a:p>
            <a:pPr lvl="1" algn="just">
              <a:spcBef>
                <a:spcPts val="1200"/>
              </a:spcBef>
            </a:pPr>
            <a:r>
              <a:rPr lang="en-US" sz="4400" b="1" dirty="0">
                <a:solidFill>
                  <a:srgbClr val="006837"/>
                </a:solidFill>
                <a:latin typeface="Arial" panose="020B0604020202020204" pitchFamily="34" charset="0"/>
                <a:cs typeface="Arial" panose="020B0604020202020204" pitchFamily="34" charset="0"/>
              </a:rPr>
              <a:t>Vulnerability of Elm trees</a:t>
            </a:r>
          </a:p>
          <a:p>
            <a:pPr lvl="2" algn="just"/>
            <a:r>
              <a:rPr lang="en-US" sz="3200" dirty="0">
                <a:latin typeface="Arial" panose="020B0604020202020204" pitchFamily="34" charset="0"/>
                <a:cs typeface="Arial" panose="020B0604020202020204" pitchFamily="34" charset="0"/>
              </a:rPr>
              <a:t>While Evanston already has over 34,000 trees, it is uniquely reliant on Elm trees (Fig 3, 4) which are currently at risk of Dutch Elm Disease.</a:t>
            </a:r>
          </a:p>
          <a:p>
            <a:pPr lvl="1" algn="just">
              <a:spcBef>
                <a:spcPts val="1200"/>
              </a:spcBef>
            </a:pPr>
            <a:endParaRPr lang="en-US" sz="2400" b="1" dirty="0">
              <a:solidFill>
                <a:srgbClr val="006837"/>
              </a:solidFill>
              <a:latin typeface="Arial" panose="020B0604020202020204" pitchFamily="34" charset="0"/>
              <a:cs typeface="Arial" panose="020B0604020202020204" pitchFamily="34" charset="0"/>
            </a:endParaRPr>
          </a:p>
          <a:p>
            <a:pPr lvl="1" algn="just">
              <a:spcBef>
                <a:spcPts val="1200"/>
              </a:spcBef>
            </a:pPr>
            <a:r>
              <a:rPr lang="en-US" sz="4400" b="1" dirty="0">
                <a:solidFill>
                  <a:srgbClr val="006837"/>
                </a:solidFill>
                <a:latin typeface="Arial" panose="020B0604020202020204" pitchFamily="34" charset="0"/>
                <a:cs typeface="Arial" panose="020B0604020202020204" pitchFamily="34" charset="0"/>
              </a:rPr>
              <a:t>Potential for REC investment </a:t>
            </a:r>
          </a:p>
          <a:p>
            <a:pPr lvl="2" algn="just"/>
            <a:r>
              <a:rPr lang="en-US" sz="3200" dirty="0">
                <a:latin typeface="Arial" panose="020B0604020202020204" pitchFamily="34" charset="0"/>
                <a:cs typeface="Arial" panose="020B0604020202020204" pitchFamily="34" charset="0"/>
              </a:rPr>
              <a:t>Renewable Energy Credits (RECs) could be spent locally on planting new trees, an investment that literally grows with time: this action can be certified or tokenized to sequester carbon, intercept </a:t>
            </a:r>
            <a:r>
              <a:rPr lang="en-US" sz="3200" dirty="0" err="1">
                <a:latin typeface="Arial" panose="020B0604020202020204" pitchFamily="34" charset="0"/>
                <a:cs typeface="Arial" panose="020B0604020202020204" pitchFamily="34" charset="0"/>
              </a:rPr>
              <a:t>stormwater</a:t>
            </a:r>
            <a:r>
              <a:rPr lang="en-US" sz="3200" dirty="0">
                <a:latin typeface="Arial" panose="020B0604020202020204" pitchFamily="34" charset="0"/>
                <a:cs typeface="Arial" panose="020B0604020202020204" pitchFamily="34" charset="0"/>
              </a:rPr>
              <a:t>, improve air quality, and decrease building energy use with shade.</a:t>
            </a:r>
          </a:p>
          <a:p>
            <a:pPr lvl="1" algn="just">
              <a:spcBef>
                <a:spcPts val="1200"/>
              </a:spcBef>
            </a:pPr>
            <a:endParaRPr lang="en-US" sz="2400" b="1" dirty="0">
              <a:solidFill>
                <a:srgbClr val="006837"/>
              </a:solidFill>
              <a:latin typeface="Arial" panose="020B0604020202020204" pitchFamily="34" charset="0"/>
              <a:cs typeface="Arial" panose="020B0604020202020204" pitchFamily="34" charset="0"/>
            </a:endParaRPr>
          </a:p>
          <a:p>
            <a:pPr lvl="1" algn="just">
              <a:spcBef>
                <a:spcPts val="1200"/>
              </a:spcBef>
            </a:pPr>
            <a:r>
              <a:rPr lang="en-US" sz="4400" b="1" dirty="0">
                <a:solidFill>
                  <a:srgbClr val="006837"/>
                </a:solidFill>
                <a:latin typeface="Arial" panose="020B0604020202020204" pitchFamily="34" charset="0"/>
                <a:cs typeface="Arial" panose="020B0604020202020204" pitchFamily="34" charset="0"/>
              </a:rPr>
              <a:t>How can you help?</a:t>
            </a:r>
          </a:p>
          <a:p>
            <a:pPr lvl="2" algn="just"/>
            <a:r>
              <a:rPr lang="en-US" sz="3200" dirty="0">
                <a:latin typeface="Arial" panose="020B0604020202020204" pitchFamily="34" charset="0"/>
                <a:cs typeface="Arial" panose="020B0604020202020204" pitchFamily="34" charset="0"/>
              </a:rPr>
              <a:t>Search “I Heart </a:t>
            </a:r>
          </a:p>
          <a:p>
            <a:pPr lvl="2" algn="just"/>
            <a:r>
              <a:rPr lang="en-US" sz="3200" dirty="0">
                <a:latin typeface="Arial" panose="020B0604020202020204" pitchFamily="34" charset="0"/>
                <a:cs typeface="Arial" panose="020B0604020202020204" pitchFamily="34" charset="0"/>
              </a:rPr>
              <a:t>Evanston Trees” for</a:t>
            </a:r>
          </a:p>
          <a:p>
            <a:pPr lvl="2" algn="just"/>
            <a:r>
              <a:rPr lang="en-US" sz="3200" dirty="0">
                <a:latin typeface="Arial" panose="020B0604020202020204" pitchFamily="34" charset="0"/>
                <a:cs typeface="Arial" panose="020B0604020202020204" pitchFamily="34" charset="0"/>
              </a:rPr>
              <a:t>ways to donate, or</a:t>
            </a:r>
          </a:p>
          <a:p>
            <a:pPr lvl="2" algn="just"/>
            <a:r>
              <a:rPr lang="en-US" sz="3200" dirty="0">
                <a:latin typeface="Arial" panose="020B0604020202020204" pitchFamily="34" charset="0"/>
                <a:cs typeface="Arial" panose="020B0604020202020204" pitchFamily="34" charset="0"/>
              </a:rPr>
              <a:t>scan this QR to </a:t>
            </a:r>
            <a:r>
              <a:rPr lang="en-US" sz="3200" dirty="0" err="1">
                <a:latin typeface="Arial" panose="020B0604020202020204" pitchFamily="34" charset="0"/>
                <a:cs typeface="Arial" panose="020B0604020202020204" pitchFamily="34" charset="0"/>
              </a:rPr>
              <a:t>contr</a:t>
            </a:r>
            <a:r>
              <a:rPr lang="en-US" sz="3200" dirty="0">
                <a:latin typeface="Arial" panose="020B0604020202020204" pitchFamily="34" charset="0"/>
                <a:cs typeface="Arial" panose="020B0604020202020204" pitchFamily="34" charset="0"/>
              </a:rPr>
              <a:t>-</a:t>
            </a:r>
          </a:p>
          <a:p>
            <a:pPr lvl="2" algn="just"/>
            <a:r>
              <a:rPr lang="en-US" sz="3200" dirty="0" err="1">
                <a:latin typeface="Arial" panose="020B0604020202020204" pitchFamily="34" charset="0"/>
                <a:cs typeface="Arial" panose="020B0604020202020204" pitchFamily="34" charset="0"/>
              </a:rPr>
              <a:t>ibute</a:t>
            </a:r>
            <a:r>
              <a:rPr lang="en-US" sz="3200" dirty="0">
                <a:latin typeface="Arial" panose="020B0604020202020204" pitchFamily="34" charset="0"/>
                <a:cs typeface="Arial" panose="020B0604020202020204" pitchFamily="34" charset="0"/>
              </a:rPr>
              <a:t> with Amazon</a:t>
            </a:r>
          </a:p>
          <a:p>
            <a:pPr lvl="2" algn="just"/>
            <a:r>
              <a:rPr lang="en-US" sz="3200" dirty="0">
                <a:latin typeface="Arial" panose="020B0604020202020204" pitchFamily="34" charset="0"/>
                <a:cs typeface="Arial" panose="020B0604020202020204" pitchFamily="34" charset="0"/>
              </a:rPr>
              <a:t>Smile. Thanks!</a:t>
            </a:r>
          </a:p>
          <a:p>
            <a:pPr lvl="2" algn="just"/>
            <a:endParaRPr lang="en-US" sz="3200" dirty="0">
              <a:latin typeface="Arial" panose="020B0604020202020204" pitchFamily="34" charset="0"/>
              <a:cs typeface="Arial" panose="020B0604020202020204" pitchFamily="34" charset="0"/>
            </a:endParaRPr>
          </a:p>
          <a:p>
            <a:pPr lvl="1" algn="just"/>
            <a:r>
              <a:rPr lang="en-US" sz="4400" b="1" dirty="0">
                <a:solidFill>
                  <a:srgbClr val="006837"/>
                </a:solidFill>
                <a:latin typeface="Arial" panose="020B0604020202020204" pitchFamily="34" charset="0"/>
                <a:cs typeface="Arial" panose="020B0604020202020204" pitchFamily="34" charset="0"/>
              </a:rPr>
              <a:t>How was this made?</a:t>
            </a:r>
          </a:p>
          <a:p>
            <a:pPr lvl="2" algn="just"/>
            <a:r>
              <a:rPr lang="en-US" sz="3200" dirty="0">
                <a:latin typeface="Arial" panose="020B0604020202020204" pitchFamily="34" charset="0"/>
                <a:cs typeface="Arial" panose="020B0604020202020204" pitchFamily="34" charset="0"/>
              </a:rPr>
              <a:t>We used Python Pandas library for data cleaning and R for data visualization; GIS figures were made with Leaflet for R; </a:t>
            </a:r>
            <a:r>
              <a:rPr lang="en-US" sz="3200" dirty="0" err="1">
                <a:latin typeface="Arial" panose="020B0604020202020204" pitchFamily="34" charset="0"/>
                <a:cs typeface="Arial" panose="020B0604020202020204" pitchFamily="34" charset="0"/>
              </a:rPr>
              <a:t>basemap</a:t>
            </a:r>
            <a:r>
              <a:rPr lang="en-US" sz="3200" dirty="0">
                <a:latin typeface="Arial" panose="020B0604020202020204" pitchFamily="34" charset="0"/>
                <a:cs typeface="Arial" panose="020B0604020202020204" pitchFamily="34" charset="0"/>
              </a:rPr>
              <a:t> assets from </a:t>
            </a:r>
            <a:r>
              <a:rPr lang="en-US" sz="3200" dirty="0" err="1">
                <a:latin typeface="Arial" panose="020B0604020202020204" pitchFamily="34" charset="0"/>
                <a:cs typeface="Arial" panose="020B0604020202020204" pitchFamily="34" charset="0"/>
              </a:rPr>
              <a:t>CartoDB</a:t>
            </a:r>
            <a:r>
              <a:rPr lang="en-US" sz="3200" dirty="0">
                <a:latin typeface="Arial" panose="020B0604020202020204" pitchFamily="34" charset="0"/>
                <a:cs typeface="Arial" panose="020B0604020202020204" pitchFamily="34" charset="0"/>
              </a:rPr>
              <a:t>. Poster printing was sponsored by NU EPS Dept.</a:t>
            </a:r>
          </a:p>
        </p:txBody>
      </p:sp>
      <p:sp>
        <p:nvSpPr>
          <p:cNvPr id="49" name="Rectangle 48">
            <a:extLst>
              <a:ext uri="{FF2B5EF4-FFF2-40B4-BE49-F238E27FC236}">
                <a16:creationId xmlns:a16="http://schemas.microsoft.com/office/drawing/2014/main" id="{A9E56A13-4835-4AD0-8C25-BEFBD1E9095E}"/>
              </a:ext>
            </a:extLst>
          </p:cNvPr>
          <p:cNvSpPr/>
          <p:nvPr/>
        </p:nvSpPr>
        <p:spPr>
          <a:xfrm>
            <a:off x="-180702" y="2040957"/>
            <a:ext cx="12724403" cy="5386090"/>
          </a:xfrm>
          <a:prstGeom prst="rect">
            <a:avLst/>
          </a:prstGeom>
        </p:spPr>
        <p:txBody>
          <a:bodyPr wrap="square">
            <a:spAutoFit/>
          </a:bodyPr>
          <a:lstStyle/>
          <a:p>
            <a:pPr lvl="2" algn="just"/>
            <a:r>
              <a:rPr lang="en-US" sz="4400" b="1" dirty="0">
                <a:solidFill>
                  <a:srgbClr val="006837"/>
                </a:solidFill>
                <a:latin typeface="Arial" panose="020B0604020202020204" pitchFamily="34" charset="0"/>
                <a:cs typeface="Arial" panose="020B0604020202020204" pitchFamily="34" charset="0"/>
              </a:rPr>
              <a:t>Cutting greenhouse gas (GHG) emissions does not include the potential role of trees</a:t>
            </a:r>
            <a:endParaRPr lang="en-US" sz="4400" dirty="0">
              <a:solidFill>
                <a:srgbClr val="006837"/>
              </a:solidFill>
              <a:latin typeface="Arial" panose="020B0604020202020204" pitchFamily="34" charset="0"/>
              <a:cs typeface="Arial" panose="020B0604020202020204" pitchFamily="34" charset="0"/>
            </a:endParaRPr>
          </a:p>
          <a:p>
            <a:pPr lvl="2" algn="just"/>
            <a:r>
              <a:rPr lang="en-US" sz="3200" dirty="0">
                <a:latin typeface="Arial" panose="020B0604020202020204" pitchFamily="34" charset="0"/>
                <a:cs typeface="Arial" panose="020B0604020202020204" pitchFamily="34" charset="0"/>
              </a:rPr>
              <a:t>One of the CARP goals is </a:t>
            </a:r>
            <a:r>
              <a:rPr lang="en-US" sz="3200">
                <a:latin typeface="Arial" panose="020B0604020202020204" pitchFamily="34" charset="0"/>
                <a:cs typeface="Arial" panose="020B0604020202020204" pitchFamily="34" charset="0"/>
              </a:rPr>
              <a:t>to eliminate </a:t>
            </a:r>
            <a:r>
              <a:rPr lang="en-US" sz="3200" dirty="0">
                <a:latin typeface="Arial" panose="020B0604020202020204" pitchFamily="34" charset="0"/>
                <a:cs typeface="Arial" panose="020B0604020202020204" pitchFamily="34" charset="0"/>
              </a:rPr>
              <a:t>GHG Emissions by 2050. Although there has been incremental reduction (Fig. 1), the majority of this is through increased Renewable Energy Credits (RECs) (Fig. 2). The cost-to-impact of RECs has diminishing returns as the grid becomes cleaner (source: Evanston CARP).</a:t>
            </a:r>
            <a:endParaRPr lang="en-US" sz="4800" dirty="0">
              <a:latin typeface="Arial" panose="020B0604020202020204" pitchFamily="34" charset="0"/>
              <a:cs typeface="Arial" panose="020B0604020202020204" pitchFamily="34" charset="0"/>
            </a:endParaRPr>
          </a:p>
          <a:p>
            <a:pPr algn="just"/>
            <a:endParaRPr lang="en-US" sz="4800" dirty="0">
              <a:solidFill>
                <a:srgbClr val="006837"/>
              </a:solidFill>
              <a:latin typeface="Arial" panose="020B0604020202020204" pitchFamily="34" charset="0"/>
              <a:cs typeface="Arial" panose="020B0604020202020204" pitchFamily="34" charset="0"/>
            </a:endParaRPr>
          </a:p>
          <a:p>
            <a:pPr algn="just"/>
            <a:r>
              <a:rPr lang="en-US" sz="4800" b="1" dirty="0">
                <a:solidFill>
                  <a:srgbClr val="006837"/>
                </a:solidFill>
                <a:latin typeface="Arial" panose="020B0604020202020204" pitchFamily="34" charset="0"/>
                <a:cs typeface="Arial" panose="020B0604020202020204" pitchFamily="34" charset="0"/>
              </a:rPr>
              <a:t> </a:t>
            </a:r>
            <a:endParaRPr lang="en-US" sz="4800" dirty="0">
              <a:solidFill>
                <a:srgbClr val="006837"/>
              </a:solidFill>
              <a:latin typeface="Arial" panose="020B0604020202020204"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F6D9A453-069F-465A-9FCB-0C99D9881FA8}"/>
              </a:ext>
            </a:extLst>
          </p:cNvPr>
          <p:cNvGrpSpPr/>
          <p:nvPr/>
        </p:nvGrpSpPr>
        <p:grpSpPr>
          <a:xfrm>
            <a:off x="-462932" y="5858898"/>
            <a:ext cx="12486476" cy="8526559"/>
            <a:chOff x="9923563" y="3478872"/>
            <a:chExt cx="12486476" cy="8526559"/>
          </a:xfrm>
        </p:grpSpPr>
        <p:grpSp>
          <p:nvGrpSpPr>
            <p:cNvPr id="69" name="Group 68">
              <a:extLst>
                <a:ext uri="{FF2B5EF4-FFF2-40B4-BE49-F238E27FC236}">
                  <a16:creationId xmlns:a16="http://schemas.microsoft.com/office/drawing/2014/main" id="{8ABCD26D-981B-4499-93C2-B2D46FE624D8}"/>
                </a:ext>
              </a:extLst>
            </p:cNvPr>
            <p:cNvGrpSpPr/>
            <p:nvPr/>
          </p:nvGrpSpPr>
          <p:grpSpPr>
            <a:xfrm>
              <a:off x="9923563" y="3478872"/>
              <a:ext cx="12486476" cy="7969884"/>
              <a:chOff x="9923563" y="3478872"/>
              <a:chExt cx="12486476" cy="7969884"/>
            </a:xfrm>
          </p:grpSpPr>
          <p:pic>
            <p:nvPicPr>
              <p:cNvPr id="47" name="Picture 46" descr="A screenshot of a cell phone&#10;&#10;Description automatically generated">
                <a:extLst>
                  <a:ext uri="{FF2B5EF4-FFF2-40B4-BE49-F238E27FC236}">
                    <a16:creationId xmlns:a16="http://schemas.microsoft.com/office/drawing/2014/main" id="{6536A42D-E1BD-49CD-991B-B64D5B6E44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1791" y="4133541"/>
                <a:ext cx="9144019" cy="7315215"/>
              </a:xfrm>
              <a:prstGeom prst="rect">
                <a:avLst/>
              </a:prstGeom>
            </p:spPr>
          </p:pic>
          <p:sp>
            <p:nvSpPr>
              <p:cNvPr id="52" name="TextBox 51">
                <a:extLst>
                  <a:ext uri="{FF2B5EF4-FFF2-40B4-BE49-F238E27FC236}">
                    <a16:creationId xmlns:a16="http://schemas.microsoft.com/office/drawing/2014/main" id="{07A1932D-A8A0-4D33-A92E-022957E27A95}"/>
                  </a:ext>
                </a:extLst>
              </p:cNvPr>
              <p:cNvSpPr txBox="1"/>
              <p:nvPr/>
            </p:nvSpPr>
            <p:spPr>
              <a:xfrm>
                <a:off x="13266021" y="3478872"/>
                <a:ext cx="9144018"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Sources of GHG Emissions</a:t>
                </a:r>
              </a:p>
            </p:txBody>
          </p:sp>
          <p:sp>
            <p:nvSpPr>
              <p:cNvPr id="54" name="TextBox 53">
                <a:extLst>
                  <a:ext uri="{FF2B5EF4-FFF2-40B4-BE49-F238E27FC236}">
                    <a16:creationId xmlns:a16="http://schemas.microsoft.com/office/drawing/2014/main" id="{C0F62A8F-79CB-4E40-AD7B-968999ACD18A}"/>
                  </a:ext>
                </a:extLst>
              </p:cNvPr>
              <p:cNvSpPr txBox="1"/>
              <p:nvPr/>
            </p:nvSpPr>
            <p:spPr>
              <a:xfrm>
                <a:off x="21515809" y="5347747"/>
                <a:ext cx="461665" cy="5198360"/>
              </a:xfrm>
              <a:prstGeom prst="rect">
                <a:avLst/>
              </a:prstGeom>
              <a:noFill/>
            </p:spPr>
            <p:txBody>
              <a:bodyPr vert="vert" wrap="square" rtlCol="0">
                <a:spAutoFit/>
              </a:bodyPr>
              <a:lstStyle/>
              <a:p>
                <a:r>
                  <a:rPr lang="en-US" b="1" dirty="0">
                    <a:latin typeface="Arial" panose="020B0604020202020204" pitchFamily="34" charset="0"/>
                    <a:cs typeface="Arial" panose="020B0604020202020204" pitchFamily="34" charset="0"/>
                  </a:rPr>
                  <a:t>Thousands of Metric Ton Equivalents of CO</a:t>
                </a:r>
                <a:r>
                  <a:rPr lang="en-US" b="1" baseline="-25000" dirty="0">
                    <a:latin typeface="Arial" panose="020B0604020202020204" pitchFamily="34" charset="0"/>
                    <a:cs typeface="Arial" panose="020B0604020202020204" pitchFamily="34" charset="0"/>
                  </a:rPr>
                  <a:t>2 </a:t>
                </a:r>
                <a:endParaRPr lang="en-US" b="1"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6A17DC58-304E-485C-85C1-67770B8083B2}"/>
                  </a:ext>
                </a:extLst>
              </p:cNvPr>
              <p:cNvSpPr txBox="1"/>
              <p:nvPr/>
            </p:nvSpPr>
            <p:spPr>
              <a:xfrm rot="16200000">
                <a:off x="11908184" y="7919015"/>
                <a:ext cx="461665" cy="4430907"/>
              </a:xfrm>
              <a:prstGeom prst="rect">
                <a:avLst/>
              </a:prstGeom>
              <a:noFill/>
            </p:spPr>
            <p:txBody>
              <a:bodyPr vert="vert" wrap="square" rtlCol="0">
                <a:spAutoFit/>
              </a:bodyPr>
              <a:lstStyle/>
              <a:p>
                <a:pPr algn="ctr"/>
                <a:r>
                  <a:rPr lang="en-US" b="1" dirty="0">
                    <a:latin typeface="Arial" panose="020B0604020202020204" pitchFamily="34" charset="0"/>
                    <a:cs typeface="Arial" panose="020B0604020202020204" pitchFamily="34" charset="0"/>
                  </a:rPr>
                  <a:t>Year</a:t>
                </a:r>
              </a:p>
            </p:txBody>
          </p:sp>
        </p:grpSp>
        <p:sp>
          <p:nvSpPr>
            <p:cNvPr id="70" name="TextBox 69">
              <a:extLst>
                <a:ext uri="{FF2B5EF4-FFF2-40B4-BE49-F238E27FC236}">
                  <a16:creationId xmlns:a16="http://schemas.microsoft.com/office/drawing/2014/main" id="{3F02009A-3A1F-4BB3-98C5-AF6E5F96EB4C}"/>
                </a:ext>
              </a:extLst>
            </p:cNvPr>
            <p:cNvSpPr txBox="1"/>
            <p:nvPr/>
          </p:nvSpPr>
          <p:spPr>
            <a:xfrm>
              <a:off x="11427098" y="10989768"/>
              <a:ext cx="10982941" cy="1015663"/>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Figure 1. </a:t>
              </a:r>
              <a:r>
                <a:rPr lang="en-US" sz="2000" dirty="0">
                  <a:latin typeface="Arial" panose="020B0604020202020204" pitchFamily="34" charset="0"/>
                  <a:cs typeface="Arial" panose="020B0604020202020204" pitchFamily="34" charset="0"/>
                </a:rPr>
                <a:t>Sources of GHG Emissions per year in Evanston. ‘Municipal Mixed’ includes both electricity and gas sources; ‘Waste’ is from community garbage; ‘Electricity’ includes government non-city-owned buildings and CTA rail. Source: Evanston Open Data Portal</a:t>
              </a:r>
              <a:endParaRPr lang="en-US" sz="2000" b="1" dirty="0">
                <a:latin typeface="Arial" panose="020B0604020202020204" pitchFamily="34" charset="0"/>
                <a:cs typeface="Arial" panose="020B0604020202020204" pitchFamily="34" charset="0"/>
              </a:endParaRPr>
            </a:p>
          </p:txBody>
        </p:sp>
      </p:grpSp>
      <p:grpSp>
        <p:nvGrpSpPr>
          <p:cNvPr id="74" name="Group 73">
            <a:extLst>
              <a:ext uri="{FF2B5EF4-FFF2-40B4-BE49-F238E27FC236}">
                <a16:creationId xmlns:a16="http://schemas.microsoft.com/office/drawing/2014/main" id="{2E146F57-5ADD-493D-99B5-8E369D22AED7}"/>
              </a:ext>
            </a:extLst>
          </p:cNvPr>
          <p:cNvGrpSpPr/>
          <p:nvPr/>
        </p:nvGrpSpPr>
        <p:grpSpPr>
          <a:xfrm>
            <a:off x="-621200" y="14237454"/>
            <a:ext cx="12567999" cy="8643886"/>
            <a:chOff x="20588868" y="3339815"/>
            <a:chExt cx="12567999" cy="8643886"/>
          </a:xfrm>
        </p:grpSpPr>
        <p:grpSp>
          <p:nvGrpSpPr>
            <p:cNvPr id="68" name="Group 67">
              <a:extLst>
                <a:ext uri="{FF2B5EF4-FFF2-40B4-BE49-F238E27FC236}">
                  <a16:creationId xmlns:a16="http://schemas.microsoft.com/office/drawing/2014/main" id="{D2269B0F-94CF-487E-B8D5-9FFAF6403188}"/>
                </a:ext>
              </a:extLst>
            </p:cNvPr>
            <p:cNvGrpSpPr/>
            <p:nvPr/>
          </p:nvGrpSpPr>
          <p:grpSpPr>
            <a:xfrm>
              <a:off x="20588868" y="3339815"/>
              <a:ext cx="12368469" cy="7772913"/>
              <a:chOff x="20588868" y="3339815"/>
              <a:chExt cx="12368469" cy="7772913"/>
            </a:xfrm>
          </p:grpSpPr>
          <p:sp>
            <p:nvSpPr>
              <p:cNvPr id="53" name="TextBox 52">
                <a:extLst>
                  <a:ext uri="{FF2B5EF4-FFF2-40B4-BE49-F238E27FC236}">
                    <a16:creationId xmlns:a16="http://schemas.microsoft.com/office/drawing/2014/main" id="{1B64019F-D8E8-4541-8BD7-DA06F934C27A}"/>
                  </a:ext>
                </a:extLst>
              </p:cNvPr>
              <p:cNvSpPr txBox="1"/>
              <p:nvPr/>
            </p:nvSpPr>
            <p:spPr>
              <a:xfrm>
                <a:off x="22515404" y="3339815"/>
                <a:ext cx="10441933"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Top 5 Reductions in GHG Emissions</a:t>
                </a:r>
              </a:p>
            </p:txBody>
          </p:sp>
          <p:sp>
            <p:nvSpPr>
              <p:cNvPr id="56" name="TextBox 55">
                <a:extLst>
                  <a:ext uri="{FF2B5EF4-FFF2-40B4-BE49-F238E27FC236}">
                    <a16:creationId xmlns:a16="http://schemas.microsoft.com/office/drawing/2014/main" id="{9EECA837-7F4F-4D8A-9074-A847BC5E5A75}"/>
                  </a:ext>
                </a:extLst>
              </p:cNvPr>
              <p:cNvSpPr txBox="1"/>
              <p:nvPr/>
            </p:nvSpPr>
            <p:spPr>
              <a:xfrm rot="16200000">
                <a:off x="22573489" y="7949587"/>
                <a:ext cx="461665" cy="4430907"/>
              </a:xfrm>
              <a:prstGeom prst="rect">
                <a:avLst/>
              </a:prstGeom>
              <a:noFill/>
            </p:spPr>
            <p:txBody>
              <a:bodyPr vert="vert" wrap="square" rtlCol="0">
                <a:spAutoFit/>
              </a:bodyPr>
              <a:lstStyle/>
              <a:p>
                <a:pPr algn="ctr"/>
                <a:r>
                  <a:rPr lang="en-US" b="1" dirty="0">
                    <a:latin typeface="Arial" panose="020B0604020202020204" pitchFamily="34" charset="0"/>
                    <a:cs typeface="Arial" panose="020B0604020202020204" pitchFamily="34" charset="0"/>
                  </a:rPr>
                  <a:t>Year</a:t>
                </a:r>
              </a:p>
            </p:txBody>
          </p:sp>
          <p:sp>
            <p:nvSpPr>
              <p:cNvPr id="58" name="TextBox 57">
                <a:extLst>
                  <a:ext uri="{FF2B5EF4-FFF2-40B4-BE49-F238E27FC236}">
                    <a16:creationId xmlns:a16="http://schemas.microsoft.com/office/drawing/2014/main" id="{A11846D8-9598-4410-8863-38BAA8B76F98}"/>
                  </a:ext>
                </a:extLst>
              </p:cNvPr>
              <p:cNvSpPr txBox="1"/>
              <p:nvPr/>
            </p:nvSpPr>
            <p:spPr>
              <a:xfrm>
                <a:off x="32245371" y="5239668"/>
                <a:ext cx="461665" cy="4430907"/>
              </a:xfrm>
              <a:prstGeom prst="rect">
                <a:avLst/>
              </a:prstGeom>
              <a:noFill/>
            </p:spPr>
            <p:txBody>
              <a:bodyPr vert="vert" wrap="square" rtlCol="0">
                <a:spAutoFit/>
              </a:bodyPr>
              <a:lstStyle/>
              <a:p>
                <a:pPr algn="ctr"/>
                <a:r>
                  <a:rPr lang="en-US" b="1" dirty="0">
                    <a:latin typeface="Arial" panose="020B0604020202020204" pitchFamily="34" charset="0"/>
                    <a:cs typeface="Arial" panose="020B0604020202020204" pitchFamily="34" charset="0"/>
                  </a:rPr>
                  <a:t>Percent Reduction in GHG Emissions</a:t>
                </a:r>
              </a:p>
            </p:txBody>
          </p:sp>
          <p:pic>
            <p:nvPicPr>
              <p:cNvPr id="64" name="Picture 63" descr="A screenshot of a cell phone&#10;&#10;Description automatically generated">
                <a:extLst>
                  <a:ext uri="{FF2B5EF4-FFF2-40B4-BE49-F238E27FC236}">
                    <a16:creationId xmlns:a16="http://schemas.microsoft.com/office/drawing/2014/main" id="{3CAC9903-B81C-4E85-867E-317D59A807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04380" y="3797513"/>
                <a:ext cx="9144019" cy="7315215"/>
              </a:xfrm>
              <a:prstGeom prst="rect">
                <a:avLst/>
              </a:prstGeom>
            </p:spPr>
          </p:pic>
          <p:cxnSp>
            <p:nvCxnSpPr>
              <p:cNvPr id="66" name="Straight Connector 65">
                <a:extLst>
                  <a:ext uri="{FF2B5EF4-FFF2-40B4-BE49-F238E27FC236}">
                    <a16:creationId xmlns:a16="http://schemas.microsoft.com/office/drawing/2014/main" id="{FBC94EC3-AC1C-4BD4-8142-275CFD827A94}"/>
                  </a:ext>
                </a:extLst>
              </p:cNvPr>
              <p:cNvCxnSpPr>
                <a:cxnSpLocks/>
              </p:cNvCxnSpPr>
              <p:nvPr/>
            </p:nvCxnSpPr>
            <p:spPr>
              <a:xfrm flipH="1">
                <a:off x="23143433" y="10232980"/>
                <a:ext cx="8484049"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0AF57CAD-0AF2-4B50-8BB7-C467BFACA597}"/>
                </a:ext>
              </a:extLst>
            </p:cNvPr>
            <p:cNvSpPr txBox="1"/>
            <p:nvPr/>
          </p:nvSpPr>
          <p:spPr>
            <a:xfrm>
              <a:off x="22244994" y="10968038"/>
              <a:ext cx="10911873" cy="1015663"/>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Figure 2. </a:t>
              </a:r>
              <a:r>
                <a:rPr lang="en-US" sz="2000" dirty="0">
                  <a:latin typeface="Arial" panose="020B0604020202020204" pitchFamily="34" charset="0"/>
                  <a:cs typeface="Arial" panose="020B0604020202020204" pitchFamily="34" charset="0"/>
                </a:rPr>
                <a:t>Top 5 use-categories and sources of reductions in GHG emissions per year in Evanston since 2005. Renewable energy credits do not include those purchased by Northwestern or NorthShore University Health System. Source: Evanston Open Data Portal</a:t>
              </a:r>
              <a:endParaRPr lang="en-US" sz="2000" b="1" dirty="0">
                <a:latin typeface="Arial" panose="020B0604020202020204" pitchFamily="34" charset="0"/>
                <a:cs typeface="Arial" panose="020B0604020202020204" pitchFamily="34" charset="0"/>
              </a:endParaRPr>
            </a:p>
          </p:txBody>
        </p:sp>
      </p:grpSp>
      <p:sp>
        <p:nvSpPr>
          <p:cNvPr id="84" name="TextBox 83">
            <a:extLst>
              <a:ext uri="{FF2B5EF4-FFF2-40B4-BE49-F238E27FC236}">
                <a16:creationId xmlns:a16="http://schemas.microsoft.com/office/drawing/2014/main" id="{28E3AB9A-5550-4D7A-A7EC-E56A16EB3DE8}"/>
              </a:ext>
            </a:extLst>
          </p:cNvPr>
          <p:cNvSpPr txBox="1"/>
          <p:nvPr/>
        </p:nvSpPr>
        <p:spPr>
          <a:xfrm rot="10800000" flipV="1">
            <a:off x="992632" y="23470760"/>
            <a:ext cx="10901264" cy="923330"/>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Figure 5. </a:t>
            </a:r>
            <a:r>
              <a:rPr lang="en-US" dirty="0">
                <a:latin typeface="Arial" panose="020B0604020202020204" pitchFamily="34" charset="0"/>
                <a:cs typeface="Arial" panose="020B0604020202020204" pitchFamily="34" charset="0"/>
              </a:rPr>
              <a:t>The background of this poster visualizes Evanston’s tree inventory near the shore of NU. Note that Northwestern’s forest is not included in this inventory. Each tree’s diameter-at-breast-height (DBH) is encoded to the size of its circle marker (not to scale with the map). Source: Evanston Open Data Portal</a:t>
            </a:r>
            <a:endParaRPr lang="en-US" b="1" dirty="0">
              <a:latin typeface="Arial" panose="020B0604020202020204" pitchFamily="34" charset="0"/>
              <a:cs typeface="Arial" panose="020B0604020202020204" pitchFamily="34" charset="0"/>
            </a:endParaRPr>
          </a:p>
        </p:txBody>
      </p:sp>
      <p:cxnSp>
        <p:nvCxnSpPr>
          <p:cNvPr id="3" name="Straight Arrow Connector 2">
            <a:extLst>
              <a:ext uri="{FF2B5EF4-FFF2-40B4-BE49-F238E27FC236}">
                <a16:creationId xmlns:a16="http://schemas.microsoft.com/office/drawing/2014/main" id="{0ECFF76B-D9B4-46FC-AD72-F963014FE3CB}"/>
              </a:ext>
            </a:extLst>
          </p:cNvPr>
          <p:cNvCxnSpPr>
            <a:cxnSpLocks/>
          </p:cNvCxnSpPr>
          <p:nvPr/>
        </p:nvCxnSpPr>
        <p:spPr>
          <a:xfrm>
            <a:off x="2670283" y="23272305"/>
            <a:ext cx="592667" cy="0"/>
          </a:xfrm>
          <a:prstGeom prst="straightConnector1">
            <a:avLst/>
          </a:prstGeom>
          <a:ln w="12700">
            <a:solidFill>
              <a:srgbClr val="00683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452BA90-3229-4274-A999-7A2E88FD025A}"/>
              </a:ext>
            </a:extLst>
          </p:cNvPr>
          <p:cNvSpPr txBox="1"/>
          <p:nvPr/>
        </p:nvSpPr>
        <p:spPr>
          <a:xfrm>
            <a:off x="714569" y="22856736"/>
            <a:ext cx="1536700"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45 in. = DBH</a:t>
            </a:r>
          </a:p>
        </p:txBody>
      </p:sp>
      <p:cxnSp>
        <p:nvCxnSpPr>
          <p:cNvPr id="11" name="Straight Arrow Connector 10">
            <a:extLst>
              <a:ext uri="{FF2B5EF4-FFF2-40B4-BE49-F238E27FC236}">
                <a16:creationId xmlns:a16="http://schemas.microsoft.com/office/drawing/2014/main" id="{B4ABA4C4-354D-4A68-A4F3-FA1A9644D71D}"/>
              </a:ext>
            </a:extLst>
          </p:cNvPr>
          <p:cNvCxnSpPr>
            <a:cxnSpLocks/>
          </p:cNvCxnSpPr>
          <p:nvPr/>
        </p:nvCxnSpPr>
        <p:spPr>
          <a:xfrm>
            <a:off x="2209531" y="23176050"/>
            <a:ext cx="354607" cy="849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9869E0E0-3D74-4C4E-8F90-D866516BFAC4}"/>
              </a:ext>
            </a:extLst>
          </p:cNvPr>
          <p:cNvGrpSpPr/>
          <p:nvPr/>
        </p:nvGrpSpPr>
        <p:grpSpPr>
          <a:xfrm>
            <a:off x="12543702" y="13680956"/>
            <a:ext cx="9268440" cy="10713134"/>
            <a:chOff x="24358993" y="14064981"/>
            <a:chExt cx="8588019" cy="9926654"/>
          </a:xfrm>
        </p:grpSpPr>
        <p:grpSp>
          <p:nvGrpSpPr>
            <p:cNvPr id="76" name="Group 75">
              <a:extLst>
                <a:ext uri="{FF2B5EF4-FFF2-40B4-BE49-F238E27FC236}">
                  <a16:creationId xmlns:a16="http://schemas.microsoft.com/office/drawing/2014/main" id="{4B43E29C-3E33-463C-8E33-00183C2EDA4E}"/>
                </a:ext>
              </a:extLst>
            </p:cNvPr>
            <p:cNvGrpSpPr/>
            <p:nvPr/>
          </p:nvGrpSpPr>
          <p:grpSpPr>
            <a:xfrm>
              <a:off x="25327011" y="14064981"/>
              <a:ext cx="7620001" cy="9926654"/>
              <a:chOff x="24376611" y="13607389"/>
              <a:chExt cx="7620001" cy="9926654"/>
            </a:xfrm>
          </p:grpSpPr>
          <p:pic>
            <p:nvPicPr>
              <p:cNvPr id="39" name="Picture 38" descr="A screenshot of a cell phone&#10;&#10;Description automatically generated">
                <a:extLst>
                  <a:ext uri="{FF2B5EF4-FFF2-40B4-BE49-F238E27FC236}">
                    <a16:creationId xmlns:a16="http://schemas.microsoft.com/office/drawing/2014/main" id="{FFC45A66-EEBB-4692-844A-1D5AA8B65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76613" y="13607389"/>
                <a:ext cx="7619999" cy="4953000"/>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4F92FF40-8506-4588-B876-456491DDDA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76611" y="18581043"/>
                <a:ext cx="7620000" cy="4953000"/>
              </a:xfrm>
              <a:prstGeom prst="rect">
                <a:avLst/>
              </a:prstGeom>
            </p:spPr>
          </p:pic>
        </p:grpSp>
        <p:sp>
          <p:nvSpPr>
            <p:cNvPr id="82" name="TextBox 81">
              <a:extLst>
                <a:ext uri="{FF2B5EF4-FFF2-40B4-BE49-F238E27FC236}">
                  <a16:creationId xmlns:a16="http://schemas.microsoft.com/office/drawing/2014/main" id="{265EE485-DCB4-45F0-A483-9F242AB0C9B3}"/>
                </a:ext>
              </a:extLst>
            </p:cNvPr>
            <p:cNvSpPr txBox="1"/>
            <p:nvPr/>
          </p:nvSpPr>
          <p:spPr>
            <a:xfrm rot="16200000">
              <a:off x="20140927" y="18311168"/>
              <a:ext cx="9144018"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Tree Canopy by Common Genus</a:t>
              </a:r>
            </a:p>
          </p:txBody>
        </p:sp>
        <p:sp>
          <p:nvSpPr>
            <p:cNvPr id="83" name="TextBox 82">
              <a:extLst>
                <a:ext uri="{FF2B5EF4-FFF2-40B4-BE49-F238E27FC236}">
                  <a16:creationId xmlns:a16="http://schemas.microsoft.com/office/drawing/2014/main" id="{F5C7F76F-DCF0-474F-829F-33E195B72813}"/>
                </a:ext>
              </a:extLst>
            </p:cNvPr>
            <p:cNvSpPr txBox="1"/>
            <p:nvPr/>
          </p:nvSpPr>
          <p:spPr>
            <a:xfrm rot="16200000">
              <a:off x="24042651" y="16557130"/>
              <a:ext cx="209778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Evanston</a:t>
              </a:r>
            </a:p>
          </p:txBody>
        </p:sp>
        <p:sp>
          <p:nvSpPr>
            <p:cNvPr id="85" name="TextBox 84">
              <a:extLst>
                <a:ext uri="{FF2B5EF4-FFF2-40B4-BE49-F238E27FC236}">
                  <a16:creationId xmlns:a16="http://schemas.microsoft.com/office/drawing/2014/main" id="{35EA42B6-AFE3-4FD6-99DE-CE4DE337627D}"/>
                </a:ext>
              </a:extLst>
            </p:cNvPr>
            <p:cNvSpPr txBox="1"/>
            <p:nvPr/>
          </p:nvSpPr>
          <p:spPr>
            <a:xfrm rot="16200000">
              <a:off x="24093467" y="21194891"/>
              <a:ext cx="209778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Chicago Region</a:t>
              </a:r>
            </a:p>
          </p:txBody>
        </p:sp>
      </p:grpSp>
      <p:grpSp>
        <p:nvGrpSpPr>
          <p:cNvPr id="23" name="Group 22">
            <a:extLst>
              <a:ext uri="{FF2B5EF4-FFF2-40B4-BE49-F238E27FC236}">
                <a16:creationId xmlns:a16="http://schemas.microsoft.com/office/drawing/2014/main" id="{02B9F72F-53DD-49FF-946B-ED1BC5B8A39C}"/>
              </a:ext>
            </a:extLst>
          </p:cNvPr>
          <p:cNvGrpSpPr/>
          <p:nvPr/>
        </p:nvGrpSpPr>
        <p:grpSpPr>
          <a:xfrm>
            <a:off x="29576221" y="17529512"/>
            <a:ext cx="2782964" cy="3533167"/>
            <a:chOff x="7956880" y="18691408"/>
            <a:chExt cx="2782964" cy="3533167"/>
          </a:xfrm>
        </p:grpSpPr>
        <p:pic>
          <p:nvPicPr>
            <p:cNvPr id="13" name="Graphic 12">
              <a:extLst>
                <a:ext uri="{FF2B5EF4-FFF2-40B4-BE49-F238E27FC236}">
                  <a16:creationId xmlns:a16="http://schemas.microsoft.com/office/drawing/2014/main" id="{811926AC-60A1-4BE4-B5B0-0CD0451916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6880" y="18691408"/>
              <a:ext cx="2722276" cy="3533167"/>
            </a:xfrm>
            <a:prstGeom prst="rect">
              <a:avLst/>
            </a:prstGeom>
          </p:spPr>
        </p:pic>
        <p:sp>
          <p:nvSpPr>
            <p:cNvPr id="22" name="TextBox 21">
              <a:extLst>
                <a:ext uri="{FF2B5EF4-FFF2-40B4-BE49-F238E27FC236}">
                  <a16:creationId xmlns:a16="http://schemas.microsoft.com/office/drawing/2014/main" id="{B56EAF97-EF40-47B5-8C02-1E385133C7DD}"/>
                </a:ext>
              </a:extLst>
            </p:cNvPr>
            <p:cNvSpPr txBox="1"/>
            <p:nvPr/>
          </p:nvSpPr>
          <p:spPr>
            <a:xfrm>
              <a:off x="8453492" y="21440213"/>
              <a:ext cx="2286352" cy="707886"/>
            </a:xfrm>
            <a:prstGeom prst="rect">
              <a:avLst/>
            </a:prstGeom>
            <a:noFill/>
          </p:spPr>
          <p:txBody>
            <a:bodyPr wrap="square" rtlCol="0">
              <a:spAutoFit/>
            </a:bodyPr>
            <a:lstStyle/>
            <a:p>
              <a:r>
                <a:rPr lang="en-US" sz="4000" dirty="0">
                  <a:solidFill>
                    <a:schemeClr val="bg1"/>
                  </a:solidFill>
                  <a:latin typeface="Arial" panose="020B0604020202020204" pitchFamily="34" charset="0"/>
                  <a:cs typeface="Arial" panose="020B0604020202020204" pitchFamily="34" charset="0"/>
                </a:rPr>
                <a:t>Scan me</a:t>
              </a:r>
            </a:p>
          </p:txBody>
        </p:sp>
      </p:grpSp>
      <p:grpSp>
        <p:nvGrpSpPr>
          <p:cNvPr id="28" name="Group 27">
            <a:extLst>
              <a:ext uri="{FF2B5EF4-FFF2-40B4-BE49-F238E27FC236}">
                <a16:creationId xmlns:a16="http://schemas.microsoft.com/office/drawing/2014/main" id="{913E6FCF-A40F-4F26-BC30-3E47450EE347}"/>
              </a:ext>
            </a:extLst>
          </p:cNvPr>
          <p:cNvGrpSpPr/>
          <p:nvPr/>
        </p:nvGrpSpPr>
        <p:grpSpPr>
          <a:xfrm>
            <a:off x="12933370" y="2208201"/>
            <a:ext cx="10735167" cy="9795731"/>
            <a:chOff x="11235178" y="16611504"/>
            <a:chExt cx="8404429" cy="7668956"/>
          </a:xfrm>
        </p:grpSpPr>
        <p:pic>
          <p:nvPicPr>
            <p:cNvPr id="21" name="Picture 20"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4551" b="4001"/>
            <a:stretch/>
          </p:blipFill>
          <p:spPr>
            <a:xfrm>
              <a:off x="11235178" y="16611504"/>
              <a:ext cx="8404429" cy="7668956"/>
            </a:xfrm>
            <a:prstGeom prst="rect">
              <a:avLst/>
            </a:prstGeom>
            <a:ln w="12700">
              <a:solidFill>
                <a:srgbClr val="006837"/>
              </a:solidFill>
            </a:ln>
          </p:spPr>
        </p:pic>
        <p:sp>
          <p:nvSpPr>
            <p:cNvPr id="26" name="TextBox 25">
              <a:extLst>
                <a:ext uri="{FF2B5EF4-FFF2-40B4-BE49-F238E27FC236}">
                  <a16:creationId xmlns:a16="http://schemas.microsoft.com/office/drawing/2014/main" id="{21AEB14A-12E4-4198-BAF8-BD21EE2E3F70}"/>
                </a:ext>
              </a:extLst>
            </p:cNvPr>
            <p:cNvSpPr txBox="1"/>
            <p:nvPr/>
          </p:nvSpPr>
          <p:spPr>
            <a:xfrm>
              <a:off x="18883746" y="16957150"/>
              <a:ext cx="634222" cy="1228867"/>
            </a:xfrm>
            <a:prstGeom prst="rect">
              <a:avLst/>
            </a:prstGeom>
            <a:solidFill>
              <a:srgbClr val="EEF6EE"/>
            </a:solidFill>
          </p:spPr>
          <p:txBody>
            <a:bodyPr wrap="square" rtlCol="0">
              <a:spAutoFit/>
            </a:bodyPr>
            <a:lstStyle/>
            <a:p>
              <a:r>
                <a:rPr lang="en-US" sz="1600" dirty="0">
                  <a:solidFill>
                    <a:srgbClr val="555554"/>
                  </a:solidFill>
                  <a:latin typeface="Arial" panose="020B0604020202020204" pitchFamily="34" charset="0"/>
                  <a:cs typeface="Arial" panose="020B0604020202020204" pitchFamily="34" charset="0"/>
                </a:rPr>
                <a:t>70°C</a:t>
              </a:r>
            </a:p>
            <a:p>
              <a:r>
                <a:rPr lang="en-US" sz="1600" dirty="0">
                  <a:solidFill>
                    <a:srgbClr val="555554"/>
                  </a:solidFill>
                  <a:latin typeface="Arial" panose="020B0604020202020204" pitchFamily="34" charset="0"/>
                  <a:cs typeface="Arial" panose="020B0604020202020204" pitchFamily="34" charset="0"/>
                </a:rPr>
                <a:t>80°C</a:t>
              </a:r>
            </a:p>
            <a:p>
              <a:r>
                <a:rPr lang="en-US" sz="1600" dirty="0">
                  <a:solidFill>
                    <a:srgbClr val="555554"/>
                  </a:solidFill>
                  <a:latin typeface="Arial" panose="020B0604020202020204" pitchFamily="34" charset="0"/>
                  <a:cs typeface="Arial" panose="020B0604020202020204" pitchFamily="34" charset="0"/>
                </a:rPr>
                <a:t>90°C</a:t>
              </a:r>
            </a:p>
            <a:p>
              <a:r>
                <a:rPr lang="en-US" sz="1600" dirty="0">
                  <a:solidFill>
                    <a:srgbClr val="555554"/>
                  </a:solidFill>
                  <a:latin typeface="Arial" panose="020B0604020202020204" pitchFamily="34" charset="0"/>
                  <a:cs typeface="Arial" panose="020B0604020202020204" pitchFamily="34" charset="0"/>
                </a:rPr>
                <a:t>100°C</a:t>
              </a:r>
            </a:p>
            <a:p>
              <a:r>
                <a:rPr lang="en-US" sz="1600" dirty="0">
                  <a:solidFill>
                    <a:srgbClr val="555554"/>
                  </a:solidFill>
                  <a:latin typeface="Arial" panose="020B0604020202020204" pitchFamily="34" charset="0"/>
                  <a:cs typeface="Arial" panose="020B0604020202020204" pitchFamily="34" charset="0"/>
                </a:rPr>
                <a:t>110°C</a:t>
              </a:r>
            </a:p>
            <a:p>
              <a:r>
                <a:rPr lang="en-US" sz="1600" dirty="0">
                  <a:solidFill>
                    <a:srgbClr val="555554"/>
                  </a:solidFill>
                  <a:latin typeface="Arial" panose="020B0604020202020204" pitchFamily="34" charset="0"/>
                  <a:cs typeface="Arial" panose="020B0604020202020204" pitchFamily="34" charset="0"/>
                </a:rPr>
                <a:t>120°C</a:t>
              </a:r>
            </a:p>
          </p:txBody>
        </p:sp>
        <p:sp>
          <p:nvSpPr>
            <p:cNvPr id="27" name="Rectangle 26">
              <a:extLst>
                <a:ext uri="{FF2B5EF4-FFF2-40B4-BE49-F238E27FC236}">
                  <a16:creationId xmlns:a16="http://schemas.microsoft.com/office/drawing/2014/main" id="{C091C18E-5240-42B6-AC72-9DB114859678}"/>
                </a:ext>
              </a:extLst>
            </p:cNvPr>
            <p:cNvSpPr/>
            <p:nvPr/>
          </p:nvSpPr>
          <p:spPr>
            <a:xfrm>
              <a:off x="18743260" y="16922510"/>
              <a:ext cx="661986" cy="69282"/>
            </a:xfrm>
            <a:prstGeom prst="rect">
              <a:avLst/>
            </a:prstGeom>
            <a:solidFill>
              <a:srgbClr val="EEF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0797199D-A42F-452D-8FAB-FD76C8A0BA23}"/>
              </a:ext>
            </a:extLst>
          </p:cNvPr>
          <p:cNvSpPr txBox="1"/>
          <p:nvPr/>
        </p:nvSpPr>
        <p:spPr>
          <a:xfrm>
            <a:off x="21716917" y="15255923"/>
            <a:ext cx="2494394" cy="778674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Figure 4 (left). </a:t>
            </a:r>
            <a:r>
              <a:rPr lang="en-US" sz="2000" dirty="0" err="1">
                <a:latin typeface="Arial" panose="020B0604020202020204" pitchFamily="34" charset="0"/>
                <a:cs typeface="Arial" panose="020B0604020202020204" pitchFamily="34" charset="0"/>
              </a:rPr>
              <a:t>Treemap</a:t>
            </a:r>
            <a:r>
              <a:rPr lang="en-US" sz="2000" dirty="0">
                <a:latin typeface="Arial" panose="020B0604020202020204" pitchFamily="34" charset="0"/>
                <a:cs typeface="Arial" panose="020B0604020202020204" pitchFamily="34" charset="0"/>
              </a:rPr>
              <a:t> of the portion of canopy contributed by common-name genus in the urban forest of Evanston (top, source: Evanston Data Portal) and the Chicago Region (bottom, source: 2014, Chicago Regional Tree Initiative and USDA Forest Preserve). The size of each tile is generated by summing the diameter-at-breast-height (directly correlated with canopy size) of each common-name genus.</a:t>
            </a:r>
            <a:endParaRPr lang="en-US" sz="2000" b="1"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2BA13804-8A02-4349-83B5-F0A7607634C5}"/>
              </a:ext>
            </a:extLst>
          </p:cNvPr>
          <p:cNvSpPr txBox="1"/>
          <p:nvPr/>
        </p:nvSpPr>
        <p:spPr>
          <a:xfrm>
            <a:off x="12870167" y="12080190"/>
            <a:ext cx="10816627" cy="1631216"/>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Figure 3. </a:t>
            </a:r>
            <a:r>
              <a:rPr lang="en-US" sz="2000" dirty="0">
                <a:latin typeface="Arial" panose="020B0604020202020204" pitchFamily="34" charset="0"/>
                <a:cs typeface="Arial" panose="020B0604020202020204" pitchFamily="34" charset="0"/>
              </a:rPr>
              <a:t>Surface temperature from Sept 2016 land satellite data (source: USGS) overlaid on subset of genus </a:t>
            </a:r>
            <a:r>
              <a:rPr lang="en-US" sz="2000" i="1" dirty="0" err="1">
                <a:latin typeface="Arial" panose="020B0604020202020204" pitchFamily="34" charset="0"/>
                <a:cs typeface="Arial" panose="020B0604020202020204" pitchFamily="34" charset="0"/>
              </a:rPr>
              <a:t>Ulmus</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(Elm) from Evanston’s tree inventory (source: Evanston Open Data Portal). Each tree’s diameter-at-breast-height (DBH) is encoded to the size of its circle marker (not to scale with the map). The color of each elm tree is encoded to its condition as reported in the tree inventory. Many elms are dying of Dutch Elm Disease.</a:t>
            </a:r>
            <a:endParaRPr lang="en-US" sz="2000" b="1"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41D90C69-AE5A-41B0-A479-FEB256FB8967}"/>
              </a:ext>
            </a:extLst>
          </p:cNvPr>
          <p:cNvSpPr txBox="1"/>
          <p:nvPr/>
        </p:nvSpPr>
        <p:spPr>
          <a:xfrm>
            <a:off x="714569" y="400741"/>
            <a:ext cx="31222144" cy="1015663"/>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Miss the Forest for the Trees:</a:t>
            </a:r>
            <a:r>
              <a:rPr lang="en-US" sz="6000" dirty="0">
                <a:latin typeface="Arial" panose="020B0604020202020204" pitchFamily="34" charset="0"/>
                <a:cs typeface="Arial" panose="020B0604020202020204" pitchFamily="34" charset="0"/>
              </a:rPr>
              <a:t> Trees in Evanston’s Climate Action Resilience Plan (CARP)</a:t>
            </a:r>
          </a:p>
        </p:txBody>
      </p:sp>
      <p:sp>
        <p:nvSpPr>
          <p:cNvPr id="61" name="TextBox 60">
            <a:extLst>
              <a:ext uri="{FF2B5EF4-FFF2-40B4-BE49-F238E27FC236}">
                <a16:creationId xmlns:a16="http://schemas.microsoft.com/office/drawing/2014/main" id="{41D90C69-AE5A-41B0-A479-FEB256FB8967}"/>
              </a:ext>
            </a:extLst>
          </p:cNvPr>
          <p:cNvSpPr txBox="1"/>
          <p:nvPr/>
        </p:nvSpPr>
        <p:spPr>
          <a:xfrm>
            <a:off x="1034926" y="1237689"/>
            <a:ext cx="30951034"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Visualization by Caitlin </a:t>
            </a:r>
            <a:r>
              <a:rPr lang="en-US" sz="4000" dirty="0" err="1">
                <a:latin typeface="Arial" panose="020B0604020202020204" pitchFamily="34" charset="0"/>
                <a:cs typeface="Arial" panose="020B0604020202020204" pitchFamily="34" charset="0"/>
              </a:rPr>
              <a:t>Casar</a:t>
            </a:r>
            <a:r>
              <a:rPr lang="en-US" sz="4000" dirty="0">
                <a:latin typeface="Arial" panose="020B0604020202020204" pitchFamily="34" charset="0"/>
                <a:cs typeface="Arial" panose="020B0604020202020204" pitchFamily="34" charset="0"/>
              </a:rPr>
              <a:t>, Matthew Kirschner, and Jordan Nelson</a:t>
            </a:r>
          </a:p>
        </p:txBody>
      </p:sp>
      <p:grpSp>
        <p:nvGrpSpPr>
          <p:cNvPr id="75" name="Group 74"/>
          <p:cNvGrpSpPr>
            <a:grpSpLocks noChangeAspect="1"/>
          </p:cNvGrpSpPr>
          <p:nvPr/>
        </p:nvGrpSpPr>
        <p:grpSpPr>
          <a:xfrm>
            <a:off x="22334342" y="4904749"/>
            <a:ext cx="1185873" cy="1712078"/>
            <a:chOff x="20120183" y="5587006"/>
            <a:chExt cx="1069799" cy="1544496"/>
          </a:xfrm>
        </p:grpSpPr>
        <p:pic>
          <p:nvPicPr>
            <p:cNvPr id="77" name="Picture 76"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890" t="35037" r="3104" b="63044"/>
            <a:stretch/>
          </p:blipFill>
          <p:spPr>
            <a:xfrm>
              <a:off x="20137301" y="5979109"/>
              <a:ext cx="924951" cy="195831"/>
            </a:xfrm>
            <a:prstGeom prst="rect">
              <a:avLst/>
            </a:prstGeom>
            <a:ln w="12700">
              <a:noFill/>
            </a:ln>
          </p:spPr>
        </p:pic>
        <p:pic>
          <p:nvPicPr>
            <p:cNvPr id="78" name="Picture 77"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777" t="33108" r="2073" b="64978"/>
            <a:stretch/>
          </p:blipFill>
          <p:spPr>
            <a:xfrm>
              <a:off x="20128778" y="6166072"/>
              <a:ext cx="1028973" cy="195262"/>
            </a:xfrm>
            <a:prstGeom prst="rect">
              <a:avLst/>
            </a:prstGeom>
            <a:ln w="12700">
              <a:noFill/>
            </a:ln>
          </p:spPr>
        </p:pic>
        <p:pic>
          <p:nvPicPr>
            <p:cNvPr id="79" name="Picture 78"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817" t="29103" r="1996" b="68999"/>
            <a:stretch/>
          </p:blipFill>
          <p:spPr>
            <a:xfrm>
              <a:off x="20135921" y="6747753"/>
              <a:ext cx="1033268" cy="193675"/>
            </a:xfrm>
            <a:prstGeom prst="rect">
              <a:avLst/>
            </a:prstGeom>
            <a:ln w="12700">
              <a:noFill/>
            </a:ln>
          </p:spPr>
        </p:pic>
        <p:pic>
          <p:nvPicPr>
            <p:cNvPr id="81" name="Picture 80"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752" t="27040" r="2060" b="70999"/>
            <a:stretch/>
          </p:blipFill>
          <p:spPr>
            <a:xfrm>
              <a:off x="20126631" y="6548921"/>
              <a:ext cx="1033268" cy="200094"/>
            </a:xfrm>
            <a:prstGeom prst="rect">
              <a:avLst/>
            </a:prstGeom>
            <a:ln w="12700">
              <a:noFill/>
            </a:ln>
          </p:spPr>
        </p:pic>
        <p:pic>
          <p:nvPicPr>
            <p:cNvPr id="87" name="Picture 86"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740" t="37125" r="2339" b="60965"/>
            <a:stretch/>
          </p:blipFill>
          <p:spPr>
            <a:xfrm>
              <a:off x="20120183" y="6936602"/>
              <a:ext cx="1046163" cy="194900"/>
            </a:xfrm>
            <a:prstGeom prst="rect">
              <a:avLst/>
            </a:prstGeom>
            <a:ln w="12700">
              <a:noFill/>
            </a:ln>
          </p:spPr>
        </p:pic>
        <p:pic>
          <p:nvPicPr>
            <p:cNvPr id="88" name="Picture 87"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752" t="31047" r="2283" b="67016"/>
            <a:stretch/>
          </p:blipFill>
          <p:spPr>
            <a:xfrm>
              <a:off x="20125922" y="5587006"/>
              <a:ext cx="1008207" cy="197644"/>
            </a:xfrm>
            <a:prstGeom prst="rect">
              <a:avLst/>
            </a:prstGeom>
            <a:ln w="12700">
              <a:noFill/>
            </a:ln>
          </p:spPr>
        </p:pic>
        <p:pic>
          <p:nvPicPr>
            <p:cNvPr id="89" name="Picture 88"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816" t="39070" r="1920" b="59016"/>
            <a:stretch/>
          </p:blipFill>
          <p:spPr>
            <a:xfrm>
              <a:off x="20133076" y="6357882"/>
              <a:ext cx="1041865" cy="195264"/>
            </a:xfrm>
            <a:prstGeom prst="rect">
              <a:avLst/>
            </a:prstGeom>
            <a:ln w="12700">
              <a:noFill/>
            </a:ln>
          </p:spPr>
        </p:pic>
        <p:pic>
          <p:nvPicPr>
            <p:cNvPr id="90" name="Picture 89" descr="A close up of a map&#10;&#10;Description automatically generated">
              <a:extLst>
                <a:ext uri="{FF2B5EF4-FFF2-40B4-BE49-F238E27FC236}">
                  <a16:creationId xmlns:a16="http://schemas.microsoft.com/office/drawing/2014/main" id="{15A64530-B6B9-45BA-972F-17D86E6C180D}"/>
                </a:ext>
              </a:extLst>
            </p:cNvPr>
            <p:cNvPicPr>
              <a:picLocks noChangeAspect="1"/>
            </p:cNvPicPr>
            <p:nvPr/>
          </p:nvPicPr>
          <p:blipFill rotWithShape="1">
            <a:blip r:embed="rId9">
              <a:extLst>
                <a:ext uri="{28A0092B-C50C-407E-A947-70E740481C1C}">
                  <a14:useLocalDpi xmlns:a14="http://schemas.microsoft.com/office/drawing/2010/main" val="0"/>
                </a:ext>
              </a:extLst>
            </a:blip>
            <a:srcRect l="88797" t="41066" r="1786" b="56996"/>
            <a:stretch/>
          </p:blipFill>
          <p:spPr>
            <a:xfrm>
              <a:off x="20130934" y="5781673"/>
              <a:ext cx="1059048" cy="197749"/>
            </a:xfrm>
            <a:prstGeom prst="rect">
              <a:avLst/>
            </a:prstGeom>
            <a:ln w="12700">
              <a:noFill/>
            </a:ln>
          </p:spPr>
        </p:pic>
      </p:grpSp>
      <p:sp>
        <p:nvSpPr>
          <p:cNvPr id="12" name="Rectangle 11">
            <a:extLst>
              <a:ext uri="{FF2B5EF4-FFF2-40B4-BE49-F238E27FC236}">
                <a16:creationId xmlns:a16="http://schemas.microsoft.com/office/drawing/2014/main" id="{25AE6898-223B-4168-954F-8A9FDF30F619}"/>
              </a:ext>
            </a:extLst>
          </p:cNvPr>
          <p:cNvSpPr/>
          <p:nvPr/>
        </p:nvSpPr>
        <p:spPr>
          <a:xfrm>
            <a:off x="22318227" y="4424517"/>
            <a:ext cx="45719" cy="2283146"/>
          </a:xfrm>
          <a:prstGeom prst="rect">
            <a:avLst/>
          </a:prstGeom>
          <a:solidFill>
            <a:srgbClr val="9FC19D"/>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662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TotalTime>
  <Words>701</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Nelson</dc:creator>
  <cp:lastModifiedBy>Jordan Nelson</cp:lastModifiedBy>
  <cp:revision>52</cp:revision>
  <dcterms:created xsi:type="dcterms:W3CDTF">2019-03-31T19:16:22Z</dcterms:created>
  <dcterms:modified xsi:type="dcterms:W3CDTF">2019-04-01T15:45:37Z</dcterms:modified>
</cp:coreProperties>
</file>