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1739" r:id="rId3"/>
    <p:sldId id="262" r:id="rId4"/>
    <p:sldId id="1734" r:id="rId5"/>
    <p:sldId id="1735" r:id="rId6"/>
    <p:sldId id="1736" r:id="rId7"/>
    <p:sldId id="1737" r:id="rId8"/>
    <p:sldId id="1738" r:id="rId9"/>
    <p:sldId id="1740" r:id="rId10"/>
    <p:sldId id="1741" r:id="rId11"/>
    <p:sldId id="26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A5A1"/>
    <a:srgbClr val="FCB53C"/>
    <a:srgbClr val="EAC38B"/>
    <a:srgbClr val="44546A"/>
    <a:srgbClr val="A8CACC"/>
    <a:srgbClr val="45A0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4" autoAdjust="0"/>
    <p:restoredTop sz="94660"/>
  </p:normalViewPr>
  <p:slideViewPr>
    <p:cSldViewPr snapToGrid="0">
      <p:cViewPr varScale="1">
        <p:scale>
          <a:sx n="95" d="100"/>
          <a:sy n="95" d="100"/>
        </p:scale>
        <p:origin x="-736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4/20/19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5903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3DE76-AB28-4417-8D9D-28409C43EEBE}" type="datetimeFigureOut">
              <a:rPr lang="zh-CN" altLang="en-US" smtClean="0"/>
              <a:t>4/20/19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57799-C120-4320-A1EE-38D8F8907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3483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784336" cy="6858000"/>
          </a:xfrm>
          <a:prstGeom prst="rect">
            <a:avLst/>
          </a:prstGeom>
        </p:spPr>
      </p:pic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6000" y="3655085"/>
            <a:ext cx="5424488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096000" y="2320538"/>
            <a:ext cx="5424488" cy="1308152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720818"/>
            <a:ext cx="542448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0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4422343"/>
            <a:ext cx="542448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pic>
        <p:nvPicPr>
          <p:cNvPr id="6" name="图片 5" descr="132-132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55520" y="3873500"/>
            <a:ext cx="1612900" cy="4064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17167"/>
            <a:ext cx="6767147" cy="382862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026331" y="2981325"/>
            <a:ext cx="5229104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3" name="图片 2" descr="132-132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41780" y="334010"/>
            <a:ext cx="1612900" cy="4064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标题 5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4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 descr="logo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9925" y="6240780"/>
            <a:ext cx="762000" cy="2070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15684" y="109143"/>
            <a:ext cx="3316511" cy="6748857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6424612" y="2895270"/>
            <a:ext cx="50958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8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874192" y="3550506"/>
            <a:ext cx="50958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微信扫一扫关注我们</a:t>
            </a:r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424613" y="4905235"/>
            <a:ext cx="50958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pic>
        <p:nvPicPr>
          <p:cNvPr id="4" name="图片 3" descr="0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75330" y="4692650"/>
            <a:ext cx="1270000" cy="317500"/>
          </a:xfrm>
          <a:prstGeom prst="rect">
            <a:avLst/>
          </a:prstGeom>
        </p:spPr>
      </p:pic>
      <p:pic>
        <p:nvPicPr>
          <p:cNvPr id="6" name="图片 5" descr="七月在线实验室 二维码大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93055" y="1477010"/>
            <a:ext cx="1833880" cy="1833880"/>
          </a:xfrm>
          <a:prstGeom prst="rect">
            <a:avLst/>
          </a:prstGeom>
        </p:spPr>
      </p:pic>
      <p:sp>
        <p:nvSpPr>
          <p:cNvPr id="11" name="文本占位符 62"/>
          <p:cNvSpPr>
            <a:spLocks noGrp="1"/>
          </p:cNvSpPr>
          <p:nvPr>
            <p:ph type="body" sz="quarter" idx="13" hasCustomPrompt="1"/>
          </p:nvPr>
        </p:nvSpPr>
        <p:spPr>
          <a:xfrm>
            <a:off x="6551612" y="5328506"/>
            <a:ext cx="50958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图片 1" descr="logo0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69925" y="6240780"/>
            <a:ext cx="762000" cy="207010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4848225" y="6222365"/>
            <a:ext cx="23952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tx2"/>
                </a:solidFill>
                <a:latin typeface="HelveticaNeueLT Std Thin" panose="020B0403020202020204" charset="0"/>
                <a:cs typeface="HelveticaNeueLT Std Thin" panose="020B0403020202020204" charset="0"/>
              </a:rPr>
              <a:t>julyedu.com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1" Type="http://schemas.openxmlformats.org/officeDocument/2006/relationships/themeOverride" Target="../theme/themeOverride1.xml"/><Relationship Id="rId2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ornell.edu/~cristian/Cornell_Movie-Dialogs_Corpus.html" TargetMode="External"/><Relationship Id="rId4" Type="http://schemas.openxmlformats.org/officeDocument/2006/relationships/hyperlink" Target="https://github.com/rkadlec/ubuntu-ranking-dataset-creator" TargetMode="External"/><Relationship Id="rId5" Type="http://schemas.openxmlformats.org/officeDocument/2006/relationships/hyperlink" Target="https://github.com/Phylliida/Dialogue-Datasets" TargetMode="External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jfainberg/self_dialogue_corpu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8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北京七月在线科技有限公司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Seq2Seq, Attention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https://www.julyedu.com/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褚则伟 </a:t>
            </a:r>
            <a:r>
              <a:rPr lang="en-US" altLang="zh-CN" dirty="0" err="1" smtClean="0"/>
              <a:t>zeweichu@gmail.com</a:t>
            </a:r>
            <a:endParaRPr lang="en-US" altLang="zh-CN" dirty="0"/>
          </a:p>
        </p:txBody>
      </p:sp>
      <p:grpSp>
        <p:nvGrpSpPr>
          <p:cNvPr id="19" name="组合 18"/>
          <p:cNvGrpSpPr/>
          <p:nvPr/>
        </p:nvGrpSpPr>
        <p:grpSpPr>
          <a:xfrm>
            <a:off x="6213476" y="1092232"/>
            <a:ext cx="2955924" cy="1138221"/>
            <a:chOff x="2383834" y="4961879"/>
            <a:chExt cx="2518367" cy="969735"/>
          </a:xfrm>
        </p:grpSpPr>
        <p:grpSp>
          <p:nvGrpSpPr>
            <p:cNvPr id="20" name="组合 19"/>
            <p:cNvGrpSpPr/>
            <p:nvPr/>
          </p:nvGrpSpPr>
          <p:grpSpPr>
            <a:xfrm>
              <a:off x="2396533" y="4961879"/>
              <a:ext cx="2505668" cy="969735"/>
              <a:chOff x="5139956" y="1908357"/>
              <a:chExt cx="3957318" cy="1423337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5139956" y="2066117"/>
                <a:ext cx="3957318" cy="1265577"/>
                <a:chOff x="1" y="2662635"/>
                <a:chExt cx="3766541" cy="1473715"/>
              </a:xfrm>
            </p:grpSpPr>
            <p:sp>
              <p:nvSpPr>
                <p:cNvPr id="25" name="文本框 24"/>
                <p:cNvSpPr txBox="1"/>
                <p:nvPr/>
              </p:nvSpPr>
              <p:spPr>
                <a:xfrm>
                  <a:off x="1" y="3229398"/>
                  <a:ext cx="3766541" cy="906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prstTxWarp prst="textPlain">
                    <a:avLst/>
                  </a:prstTxWarp>
                  <a:spAutoFit/>
                </a:bodyPr>
                <a:lstStyle/>
                <a:p>
                  <a:pPr algn="l"/>
                  <a:r>
                    <a:rPr lang="en-US" altLang="zh-CN" sz="16600" b="1" dirty="0">
                      <a:solidFill>
                        <a:srgbClr val="FCB53C"/>
                      </a:solidFill>
                      <a:latin typeface="+mn-lt"/>
                    </a:rPr>
                    <a:t>JULYED</a:t>
                  </a: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1" y="2662635"/>
                  <a:ext cx="1841176" cy="321360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/>
                <a:p>
                  <a:pPr lvl="0"/>
                  <a:r>
                    <a:rPr lang="en-US" altLang="zh-CN" sz="16600" noProof="0" dirty="0">
                      <a:solidFill>
                        <a:schemeClr val="bg1"/>
                      </a:solidFill>
                      <a:latin typeface="+mn-lt"/>
                    </a:rPr>
                    <a:t>BUSINESS</a:t>
                  </a:r>
                </a:p>
              </p:txBody>
            </p:sp>
          </p:grpSp>
          <p:sp>
            <p:nvSpPr>
              <p:cNvPr id="24" name="文本框 23"/>
              <p:cNvSpPr txBox="1"/>
              <p:nvPr/>
            </p:nvSpPr>
            <p:spPr>
              <a:xfrm>
                <a:off x="7457736" y="1908357"/>
                <a:ext cx="1519191" cy="521934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9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2019</a:t>
                </a:r>
                <a:endParaRPr lang="zh-CN" altLang="en-US" sz="9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cxnSp>
          <p:nvCxnSpPr>
            <p:cNvPr id="21" name="直接连接符 20"/>
            <p:cNvCxnSpPr/>
            <p:nvPr/>
          </p:nvCxnSpPr>
          <p:spPr>
            <a:xfrm>
              <a:off x="2383834" y="4961879"/>
              <a:ext cx="1426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383834" y="5317480"/>
              <a:ext cx="1426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Dialogue 数据集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634964" y="1210585"/>
            <a:ext cx="973307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https://github.com/jfainberg/</a:t>
            </a:r>
            <a:r>
              <a:rPr lang="en-US" sz="2400" dirty="0" smtClean="0">
                <a:hlinkClick r:id="rId2"/>
              </a:rPr>
              <a:t>self_dialogue_corpus</a:t>
            </a:r>
            <a:endParaRPr lang="en-US" sz="2400" dirty="0" smtClean="0"/>
          </a:p>
          <a:p>
            <a:r>
              <a:rPr lang="en-US" sz="2400" dirty="0">
                <a:hlinkClick r:id="rId3"/>
              </a:rPr>
              <a:t>https://www.cs.cornell.edu/~cristian/Cornell_Movie-</a:t>
            </a:r>
            <a:r>
              <a:rPr lang="en-US" sz="2400" dirty="0" smtClean="0">
                <a:hlinkClick r:id="rId3"/>
              </a:rPr>
              <a:t>Dialogs_Corpus.html</a:t>
            </a:r>
            <a:endParaRPr lang="en-US" sz="2400" dirty="0" smtClean="0"/>
          </a:p>
          <a:p>
            <a:r>
              <a:rPr lang="en-US" sz="2400" dirty="0">
                <a:hlinkClick r:id="rId4"/>
              </a:rPr>
              <a:t>https://github.com/rkadlec/ubuntu-ranking-dataset-</a:t>
            </a:r>
            <a:r>
              <a:rPr lang="en-US" sz="2400" dirty="0" smtClean="0">
                <a:hlinkClick r:id="rId4"/>
              </a:rPr>
              <a:t>creator</a:t>
            </a:r>
            <a:endParaRPr lang="en-US" sz="2400" dirty="0" smtClean="0"/>
          </a:p>
          <a:p>
            <a:r>
              <a:rPr lang="en-US" sz="2400" dirty="0">
                <a:hlinkClick r:id="rId5"/>
              </a:rPr>
              <a:t>https://github.com/Phylliida/Dialogue-</a:t>
            </a:r>
            <a:r>
              <a:rPr lang="en-US" sz="2400" dirty="0" smtClean="0">
                <a:hlinkClick r:id="rId5"/>
              </a:rPr>
              <a:t>Datasets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zh-CN" altLang="en-US" sz="2400" dirty="0" smtClean="0"/>
              <a:t>同学们可以尝试使用</a:t>
            </a:r>
            <a:r>
              <a:rPr lang="en-US" altLang="zh-CN" sz="2400" dirty="0" smtClean="0"/>
              <a:t>Seq2Seq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+ Attention</a:t>
            </a:r>
            <a:r>
              <a:rPr lang="zh-CN" altLang="en-US" sz="2400" dirty="0" smtClean="0"/>
              <a:t>模型训练这些</a:t>
            </a:r>
            <a:r>
              <a:rPr lang="zh-CN" altLang="zh-CN" sz="2400" dirty="0" smtClean="0"/>
              <a:t>D</a:t>
            </a:r>
            <a:r>
              <a:rPr lang="en-US" altLang="zh-CN" sz="2400" dirty="0" err="1" smtClean="0"/>
              <a:t>ialogue</a:t>
            </a:r>
            <a:r>
              <a:rPr lang="zh-CN" altLang="en-US" sz="2400" dirty="0" smtClean="0"/>
              <a:t>数据集，并观察模型的训练效果。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520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6519227" y="5202141"/>
            <a:ext cx="5095876" cy="310871"/>
          </a:xfrm>
        </p:spPr>
        <p:txBody>
          <a:bodyPr/>
          <a:lstStyle/>
          <a:p>
            <a:r>
              <a:rPr lang="en-US" altLang="zh-CN"/>
              <a:t>https://www.julyedu.com/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褚则伟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zeweichu</a:t>
            </a:r>
            <a:r>
              <a:rPr lang="en-US" altLang="zh-CN" err="1" smtClean="0"/>
              <a:t>@</a:t>
            </a:r>
            <a:r>
              <a:rPr lang="en-US" altLang="zh-CN" smtClean="0"/>
              <a:t>gmail.com</a:t>
            </a:r>
            <a:endParaRPr lang="en-US" altLang="zh-CN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6511481" y="5556339"/>
            <a:ext cx="35026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连接符 449"/>
          <p:cNvCxnSpPr/>
          <p:nvPr/>
        </p:nvCxnSpPr>
        <p:spPr>
          <a:xfrm>
            <a:off x="6511481" y="4810320"/>
            <a:ext cx="35026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7526655" y="1571625"/>
            <a:ext cx="3270250" cy="1421130"/>
            <a:chOff x="2855913" y="-477838"/>
            <a:chExt cx="5757862" cy="2501900"/>
          </a:xfrm>
          <a:solidFill>
            <a:schemeClr val="bg1"/>
          </a:solidFill>
        </p:grpSpPr>
        <p:sp>
          <p:nvSpPr>
            <p:cNvPr id="10" name="Freeform 5"/>
            <p:cNvSpPr/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6"/>
            <p:cNvSpPr/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7"/>
            <p:cNvSpPr/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" name="文本占位符 62"/>
          <p:cNvSpPr>
            <a:spLocks noGrp="1"/>
          </p:cNvSpPr>
          <p:nvPr/>
        </p:nvSpPr>
        <p:spPr>
          <a:xfrm>
            <a:off x="5371147" y="3383501"/>
            <a:ext cx="5095876" cy="310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 lnSpcReduction="10000"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微信扫一扫关注我们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00_1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25" y="5860415"/>
            <a:ext cx="952500" cy="952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568180" y="6277610"/>
            <a:ext cx="23952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00">
                <a:solidFill>
                  <a:schemeClr val="tx2"/>
                </a:solidFill>
                <a:latin typeface="HelveticaNeueLT Std Thin" panose="020B0403020202020204" charset="0"/>
                <a:cs typeface="HelveticaNeueLT Std Thin" panose="020B0403020202020204" charset="0"/>
              </a:rPr>
              <a:t>julyedu.com</a:t>
            </a:r>
          </a:p>
        </p:txBody>
      </p:sp>
      <p:sp>
        <p:nvSpPr>
          <p:cNvPr id="5" name="页脚占位符 2"/>
          <p:cNvSpPr>
            <a:spLocks noGrp="1"/>
          </p:cNvSpPr>
          <p:nvPr/>
        </p:nvSpPr>
        <p:spPr>
          <a:xfrm>
            <a:off x="1431924" y="6233478"/>
            <a:ext cx="4140201" cy="206381"/>
          </a:xfrm>
        </p:spPr>
        <p:txBody>
          <a:bodyPr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chemeClr val="tx2"/>
                </a:solidFill>
                <a:sym typeface="+mn-ea"/>
              </a:rPr>
              <a:t>推荐系统实战课程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  <p:grpSp>
        <p:nvGrpSpPr>
          <p:cNvPr id="58" name="325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6" y="432195"/>
            <a:ext cx="10850559" cy="4213412"/>
            <a:chOff x="669926" y="432195"/>
            <a:chExt cx="10850559" cy="4213412"/>
          </a:xfrm>
        </p:grpSpPr>
        <p:sp>
          <p:nvSpPr>
            <p:cNvPr id="59" name="ï$ľiďe"/>
            <p:cNvSpPr txBox="1"/>
            <p:nvPr/>
          </p:nvSpPr>
          <p:spPr>
            <a:xfrm>
              <a:off x="669926" y="1614821"/>
              <a:ext cx="2077704" cy="322992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r"/>
              <a:r>
                <a:rPr lang="en-US" altLang="zh-CN" b="1" dirty="0">
                  <a:solidFill>
                    <a:schemeClr val="accent1"/>
                  </a:solidFill>
                </a:rPr>
                <a:t>CONTENTS</a:t>
              </a:r>
            </a:p>
          </p:txBody>
        </p:sp>
        <p:sp>
          <p:nvSpPr>
            <p:cNvPr id="60" name="ï$ḻîḓê"/>
            <p:cNvSpPr/>
            <p:nvPr/>
          </p:nvSpPr>
          <p:spPr bwMode="auto">
            <a:xfrm>
              <a:off x="2305050" y="1169733"/>
              <a:ext cx="347330" cy="293912"/>
            </a:xfrm>
            <a:custGeom>
              <a:avLst/>
              <a:gdLst>
                <a:gd name="T0" fmla="*/ 106 w 484"/>
                <a:gd name="T1" fmla="*/ 172 h 410"/>
                <a:gd name="T2" fmla="*/ 106 w 484"/>
                <a:gd name="T3" fmla="*/ 238 h 410"/>
                <a:gd name="T4" fmla="*/ 86 w 484"/>
                <a:gd name="T5" fmla="*/ 258 h 410"/>
                <a:gd name="T6" fmla="*/ 20 w 484"/>
                <a:gd name="T7" fmla="*/ 258 h 410"/>
                <a:gd name="T8" fmla="*/ 0 w 484"/>
                <a:gd name="T9" fmla="*/ 238 h 410"/>
                <a:gd name="T10" fmla="*/ 0 w 484"/>
                <a:gd name="T11" fmla="*/ 172 h 410"/>
                <a:gd name="T12" fmla="*/ 20 w 484"/>
                <a:gd name="T13" fmla="*/ 152 h 410"/>
                <a:gd name="T14" fmla="*/ 86 w 484"/>
                <a:gd name="T15" fmla="*/ 152 h 410"/>
                <a:gd name="T16" fmla="*/ 106 w 484"/>
                <a:gd name="T17" fmla="*/ 172 h 410"/>
                <a:gd name="T18" fmla="*/ 464 w 484"/>
                <a:gd name="T19" fmla="*/ 152 h 410"/>
                <a:gd name="T20" fmla="*/ 177 w 484"/>
                <a:gd name="T21" fmla="*/ 152 h 410"/>
                <a:gd name="T22" fmla="*/ 167 w 484"/>
                <a:gd name="T23" fmla="*/ 152 h 410"/>
                <a:gd name="T24" fmla="*/ 147 w 484"/>
                <a:gd name="T25" fmla="*/ 172 h 410"/>
                <a:gd name="T26" fmla="*/ 147 w 484"/>
                <a:gd name="T27" fmla="*/ 238 h 410"/>
                <a:gd name="T28" fmla="*/ 167 w 484"/>
                <a:gd name="T29" fmla="*/ 258 h 410"/>
                <a:gd name="T30" fmla="*/ 177 w 484"/>
                <a:gd name="T31" fmla="*/ 258 h 410"/>
                <a:gd name="T32" fmla="*/ 464 w 484"/>
                <a:gd name="T33" fmla="*/ 258 h 410"/>
                <a:gd name="T34" fmla="*/ 484 w 484"/>
                <a:gd name="T35" fmla="*/ 238 h 410"/>
                <a:gd name="T36" fmla="*/ 484 w 484"/>
                <a:gd name="T37" fmla="*/ 172 h 410"/>
                <a:gd name="T38" fmla="*/ 464 w 484"/>
                <a:gd name="T39" fmla="*/ 152 h 410"/>
                <a:gd name="T40" fmla="*/ 86 w 484"/>
                <a:gd name="T41" fmla="*/ 0 h 410"/>
                <a:gd name="T42" fmla="*/ 20 w 484"/>
                <a:gd name="T43" fmla="*/ 0 h 410"/>
                <a:gd name="T44" fmla="*/ 0 w 484"/>
                <a:gd name="T45" fmla="*/ 20 h 410"/>
                <a:gd name="T46" fmla="*/ 0 w 484"/>
                <a:gd name="T47" fmla="*/ 87 h 410"/>
                <a:gd name="T48" fmla="*/ 20 w 484"/>
                <a:gd name="T49" fmla="*/ 107 h 410"/>
                <a:gd name="T50" fmla="*/ 86 w 484"/>
                <a:gd name="T51" fmla="*/ 107 h 410"/>
                <a:gd name="T52" fmla="*/ 106 w 484"/>
                <a:gd name="T53" fmla="*/ 87 h 410"/>
                <a:gd name="T54" fmla="*/ 106 w 484"/>
                <a:gd name="T55" fmla="*/ 20 h 410"/>
                <a:gd name="T56" fmla="*/ 86 w 484"/>
                <a:gd name="T57" fmla="*/ 0 h 410"/>
                <a:gd name="T58" fmla="*/ 464 w 484"/>
                <a:gd name="T59" fmla="*/ 0 h 410"/>
                <a:gd name="T60" fmla="*/ 177 w 484"/>
                <a:gd name="T61" fmla="*/ 0 h 410"/>
                <a:gd name="T62" fmla="*/ 167 w 484"/>
                <a:gd name="T63" fmla="*/ 0 h 410"/>
                <a:gd name="T64" fmla="*/ 147 w 484"/>
                <a:gd name="T65" fmla="*/ 20 h 410"/>
                <a:gd name="T66" fmla="*/ 147 w 484"/>
                <a:gd name="T67" fmla="*/ 87 h 410"/>
                <a:gd name="T68" fmla="*/ 167 w 484"/>
                <a:gd name="T69" fmla="*/ 107 h 410"/>
                <a:gd name="T70" fmla="*/ 177 w 484"/>
                <a:gd name="T71" fmla="*/ 107 h 410"/>
                <a:gd name="T72" fmla="*/ 464 w 484"/>
                <a:gd name="T73" fmla="*/ 107 h 410"/>
                <a:gd name="T74" fmla="*/ 484 w 484"/>
                <a:gd name="T75" fmla="*/ 87 h 410"/>
                <a:gd name="T76" fmla="*/ 484 w 484"/>
                <a:gd name="T77" fmla="*/ 20 h 410"/>
                <a:gd name="T78" fmla="*/ 464 w 484"/>
                <a:gd name="T79" fmla="*/ 0 h 410"/>
                <a:gd name="T80" fmla="*/ 86 w 484"/>
                <a:gd name="T81" fmla="*/ 303 h 410"/>
                <a:gd name="T82" fmla="*/ 20 w 484"/>
                <a:gd name="T83" fmla="*/ 303 h 410"/>
                <a:gd name="T84" fmla="*/ 0 w 484"/>
                <a:gd name="T85" fmla="*/ 323 h 410"/>
                <a:gd name="T86" fmla="*/ 0 w 484"/>
                <a:gd name="T87" fmla="*/ 390 h 410"/>
                <a:gd name="T88" fmla="*/ 20 w 484"/>
                <a:gd name="T89" fmla="*/ 410 h 410"/>
                <a:gd name="T90" fmla="*/ 86 w 484"/>
                <a:gd name="T91" fmla="*/ 410 h 410"/>
                <a:gd name="T92" fmla="*/ 106 w 484"/>
                <a:gd name="T93" fmla="*/ 390 h 410"/>
                <a:gd name="T94" fmla="*/ 106 w 484"/>
                <a:gd name="T95" fmla="*/ 323 h 410"/>
                <a:gd name="T96" fmla="*/ 86 w 484"/>
                <a:gd name="T97" fmla="*/ 303 h 410"/>
                <a:gd name="T98" fmla="*/ 464 w 484"/>
                <a:gd name="T99" fmla="*/ 303 h 410"/>
                <a:gd name="T100" fmla="*/ 177 w 484"/>
                <a:gd name="T101" fmla="*/ 303 h 410"/>
                <a:gd name="T102" fmla="*/ 167 w 484"/>
                <a:gd name="T103" fmla="*/ 303 h 410"/>
                <a:gd name="T104" fmla="*/ 147 w 484"/>
                <a:gd name="T105" fmla="*/ 323 h 410"/>
                <a:gd name="T106" fmla="*/ 147 w 484"/>
                <a:gd name="T107" fmla="*/ 390 h 410"/>
                <a:gd name="T108" fmla="*/ 167 w 484"/>
                <a:gd name="T109" fmla="*/ 410 h 410"/>
                <a:gd name="T110" fmla="*/ 177 w 484"/>
                <a:gd name="T111" fmla="*/ 410 h 410"/>
                <a:gd name="T112" fmla="*/ 464 w 484"/>
                <a:gd name="T113" fmla="*/ 410 h 410"/>
                <a:gd name="T114" fmla="*/ 484 w 484"/>
                <a:gd name="T115" fmla="*/ 390 h 410"/>
                <a:gd name="T116" fmla="*/ 484 w 484"/>
                <a:gd name="T117" fmla="*/ 323 h 410"/>
                <a:gd name="T118" fmla="*/ 464 w 484"/>
                <a:gd name="T119" fmla="*/ 303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4" h="410">
                  <a:moveTo>
                    <a:pt x="106" y="172"/>
                  </a:moveTo>
                  <a:lnTo>
                    <a:pt x="106" y="238"/>
                  </a:lnTo>
                  <a:cubicBezTo>
                    <a:pt x="106" y="249"/>
                    <a:pt x="97" y="258"/>
                    <a:pt x="86" y="258"/>
                  </a:cubicBezTo>
                  <a:lnTo>
                    <a:pt x="20" y="258"/>
                  </a:lnTo>
                  <a:cubicBezTo>
                    <a:pt x="9" y="258"/>
                    <a:pt x="0" y="249"/>
                    <a:pt x="0" y="238"/>
                  </a:cubicBezTo>
                  <a:lnTo>
                    <a:pt x="0" y="172"/>
                  </a:lnTo>
                  <a:cubicBezTo>
                    <a:pt x="0" y="161"/>
                    <a:pt x="9" y="152"/>
                    <a:pt x="20" y="152"/>
                  </a:cubicBezTo>
                  <a:lnTo>
                    <a:pt x="86" y="152"/>
                  </a:lnTo>
                  <a:cubicBezTo>
                    <a:pt x="97" y="152"/>
                    <a:pt x="106" y="161"/>
                    <a:pt x="106" y="172"/>
                  </a:cubicBezTo>
                  <a:close/>
                  <a:moveTo>
                    <a:pt x="464" y="152"/>
                  </a:moveTo>
                  <a:lnTo>
                    <a:pt x="177" y="152"/>
                  </a:lnTo>
                  <a:lnTo>
                    <a:pt x="167" y="152"/>
                  </a:lnTo>
                  <a:cubicBezTo>
                    <a:pt x="156" y="152"/>
                    <a:pt x="147" y="161"/>
                    <a:pt x="147" y="172"/>
                  </a:cubicBezTo>
                  <a:lnTo>
                    <a:pt x="147" y="238"/>
                  </a:lnTo>
                  <a:cubicBezTo>
                    <a:pt x="147" y="249"/>
                    <a:pt x="156" y="258"/>
                    <a:pt x="167" y="258"/>
                  </a:cubicBezTo>
                  <a:lnTo>
                    <a:pt x="177" y="258"/>
                  </a:lnTo>
                  <a:lnTo>
                    <a:pt x="464" y="258"/>
                  </a:lnTo>
                  <a:cubicBezTo>
                    <a:pt x="475" y="258"/>
                    <a:pt x="484" y="249"/>
                    <a:pt x="484" y="238"/>
                  </a:cubicBezTo>
                  <a:lnTo>
                    <a:pt x="484" y="172"/>
                  </a:lnTo>
                  <a:cubicBezTo>
                    <a:pt x="484" y="161"/>
                    <a:pt x="475" y="152"/>
                    <a:pt x="464" y="152"/>
                  </a:cubicBezTo>
                  <a:close/>
                  <a:moveTo>
                    <a:pt x="86" y="0"/>
                  </a:moveTo>
                  <a:lnTo>
                    <a:pt x="20" y="0"/>
                  </a:lnTo>
                  <a:cubicBezTo>
                    <a:pt x="9" y="0"/>
                    <a:pt x="0" y="9"/>
                    <a:pt x="0" y="20"/>
                  </a:cubicBezTo>
                  <a:lnTo>
                    <a:pt x="0" y="87"/>
                  </a:lnTo>
                  <a:cubicBezTo>
                    <a:pt x="0" y="98"/>
                    <a:pt x="9" y="107"/>
                    <a:pt x="20" y="107"/>
                  </a:cubicBezTo>
                  <a:lnTo>
                    <a:pt x="86" y="107"/>
                  </a:lnTo>
                  <a:cubicBezTo>
                    <a:pt x="97" y="107"/>
                    <a:pt x="106" y="98"/>
                    <a:pt x="106" y="87"/>
                  </a:cubicBezTo>
                  <a:lnTo>
                    <a:pt x="106" y="20"/>
                  </a:lnTo>
                  <a:cubicBezTo>
                    <a:pt x="106" y="9"/>
                    <a:pt x="97" y="0"/>
                    <a:pt x="86" y="0"/>
                  </a:cubicBezTo>
                  <a:close/>
                  <a:moveTo>
                    <a:pt x="464" y="0"/>
                  </a:moveTo>
                  <a:lnTo>
                    <a:pt x="177" y="0"/>
                  </a:lnTo>
                  <a:lnTo>
                    <a:pt x="167" y="0"/>
                  </a:lnTo>
                  <a:cubicBezTo>
                    <a:pt x="156" y="0"/>
                    <a:pt x="147" y="9"/>
                    <a:pt x="147" y="20"/>
                  </a:cubicBezTo>
                  <a:lnTo>
                    <a:pt x="147" y="87"/>
                  </a:lnTo>
                  <a:cubicBezTo>
                    <a:pt x="147" y="98"/>
                    <a:pt x="156" y="107"/>
                    <a:pt x="167" y="107"/>
                  </a:cubicBezTo>
                  <a:lnTo>
                    <a:pt x="177" y="107"/>
                  </a:lnTo>
                  <a:lnTo>
                    <a:pt x="464" y="107"/>
                  </a:lnTo>
                  <a:cubicBezTo>
                    <a:pt x="475" y="107"/>
                    <a:pt x="484" y="98"/>
                    <a:pt x="484" y="87"/>
                  </a:cubicBezTo>
                  <a:lnTo>
                    <a:pt x="484" y="20"/>
                  </a:lnTo>
                  <a:cubicBezTo>
                    <a:pt x="484" y="9"/>
                    <a:pt x="475" y="0"/>
                    <a:pt x="464" y="0"/>
                  </a:cubicBezTo>
                  <a:close/>
                  <a:moveTo>
                    <a:pt x="86" y="303"/>
                  </a:moveTo>
                  <a:lnTo>
                    <a:pt x="20" y="303"/>
                  </a:lnTo>
                  <a:cubicBezTo>
                    <a:pt x="9" y="303"/>
                    <a:pt x="0" y="312"/>
                    <a:pt x="0" y="323"/>
                  </a:cubicBezTo>
                  <a:lnTo>
                    <a:pt x="0" y="390"/>
                  </a:lnTo>
                  <a:cubicBezTo>
                    <a:pt x="0" y="401"/>
                    <a:pt x="9" y="410"/>
                    <a:pt x="20" y="410"/>
                  </a:cubicBezTo>
                  <a:lnTo>
                    <a:pt x="86" y="410"/>
                  </a:lnTo>
                  <a:cubicBezTo>
                    <a:pt x="97" y="410"/>
                    <a:pt x="106" y="401"/>
                    <a:pt x="106" y="390"/>
                  </a:cubicBezTo>
                  <a:lnTo>
                    <a:pt x="106" y="323"/>
                  </a:lnTo>
                  <a:cubicBezTo>
                    <a:pt x="106" y="312"/>
                    <a:pt x="97" y="303"/>
                    <a:pt x="86" y="303"/>
                  </a:cubicBezTo>
                  <a:close/>
                  <a:moveTo>
                    <a:pt x="464" y="303"/>
                  </a:moveTo>
                  <a:lnTo>
                    <a:pt x="177" y="303"/>
                  </a:lnTo>
                  <a:lnTo>
                    <a:pt x="167" y="303"/>
                  </a:lnTo>
                  <a:cubicBezTo>
                    <a:pt x="156" y="303"/>
                    <a:pt x="147" y="312"/>
                    <a:pt x="147" y="323"/>
                  </a:cubicBezTo>
                  <a:lnTo>
                    <a:pt x="147" y="390"/>
                  </a:lnTo>
                  <a:cubicBezTo>
                    <a:pt x="147" y="401"/>
                    <a:pt x="156" y="410"/>
                    <a:pt x="167" y="410"/>
                  </a:cubicBezTo>
                  <a:lnTo>
                    <a:pt x="177" y="410"/>
                  </a:lnTo>
                  <a:lnTo>
                    <a:pt x="464" y="410"/>
                  </a:lnTo>
                  <a:cubicBezTo>
                    <a:pt x="475" y="410"/>
                    <a:pt x="484" y="401"/>
                    <a:pt x="484" y="390"/>
                  </a:cubicBezTo>
                  <a:lnTo>
                    <a:pt x="484" y="323"/>
                  </a:lnTo>
                  <a:cubicBezTo>
                    <a:pt x="484" y="312"/>
                    <a:pt x="475" y="303"/>
                    <a:pt x="464" y="30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cxnSp>
          <p:nvCxnSpPr>
            <p:cNvPr id="61" name="直接连接符 36"/>
            <p:cNvCxnSpPr/>
            <p:nvPr/>
          </p:nvCxnSpPr>
          <p:spPr>
            <a:xfrm>
              <a:off x="5828576" y="432195"/>
              <a:ext cx="20890" cy="421341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ïṥliďe"/>
            <p:cNvSpPr/>
            <p:nvPr/>
          </p:nvSpPr>
          <p:spPr bwMode="auto">
            <a:xfrm>
              <a:off x="5756569" y="2050673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ïslïďè"/>
            <p:cNvSpPr/>
            <p:nvPr/>
          </p:nvSpPr>
          <p:spPr bwMode="auto">
            <a:xfrm>
              <a:off x="5756568" y="2981424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70" name="ïŝḻïḋé"/>
            <p:cNvGrpSpPr/>
            <p:nvPr/>
          </p:nvGrpSpPr>
          <p:grpSpPr>
            <a:xfrm>
              <a:off x="4907869" y="1824744"/>
              <a:ext cx="595872" cy="595872"/>
              <a:chOff x="5283305" y="1269560"/>
              <a:chExt cx="595872" cy="595872"/>
            </a:xfrm>
          </p:grpSpPr>
          <p:sp>
            <p:nvSpPr>
              <p:cNvPr id="87" name="îś1iďè"/>
              <p:cNvSpPr/>
              <p:nvPr/>
            </p:nvSpPr>
            <p:spPr bwMode="auto">
              <a:xfrm rot="2691234">
                <a:off x="5283305" y="1269560"/>
                <a:ext cx="595872" cy="595872"/>
              </a:xfrm>
              <a:prstGeom prst="teardrop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iṡḻidè"/>
              <p:cNvSpPr/>
              <p:nvPr/>
            </p:nvSpPr>
            <p:spPr bwMode="auto">
              <a:xfrm>
                <a:off x="5298039" y="1280434"/>
                <a:ext cx="574124" cy="574124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01</a:t>
                </a:r>
              </a:p>
            </p:txBody>
          </p:sp>
        </p:grpSp>
        <p:grpSp>
          <p:nvGrpSpPr>
            <p:cNvPr id="71" name="ïšḷiḋè"/>
            <p:cNvGrpSpPr/>
            <p:nvPr/>
          </p:nvGrpSpPr>
          <p:grpSpPr>
            <a:xfrm>
              <a:off x="4907868" y="2755496"/>
              <a:ext cx="595872" cy="595872"/>
              <a:chOff x="5283304" y="2200312"/>
              <a:chExt cx="595872" cy="595872"/>
            </a:xfrm>
            <a:solidFill>
              <a:schemeClr val="bg1">
                <a:lumMod val="65000"/>
              </a:schemeClr>
            </a:solidFill>
          </p:grpSpPr>
          <p:sp>
            <p:nvSpPr>
              <p:cNvPr id="85" name="ïşliḍé"/>
              <p:cNvSpPr/>
              <p:nvPr/>
            </p:nvSpPr>
            <p:spPr bwMode="auto">
              <a:xfrm rot="2691234">
                <a:off x="5283304" y="2200312"/>
                <a:ext cx="595872" cy="595872"/>
              </a:xfrm>
              <a:prstGeom prst="teardrop">
                <a:avLst/>
              </a:prstGeom>
              <a:grpFill/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íṩḷíḍé"/>
              <p:cNvSpPr/>
              <p:nvPr/>
            </p:nvSpPr>
            <p:spPr bwMode="auto">
              <a:xfrm>
                <a:off x="5298039" y="2211186"/>
                <a:ext cx="574124" cy="574124"/>
              </a:xfrm>
              <a:prstGeom prst="ellipse">
                <a:avLst/>
              </a:prstGeom>
              <a:grpFill/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02</a:t>
                </a:r>
              </a:p>
            </p:txBody>
          </p:sp>
        </p:grpSp>
        <p:sp>
          <p:nvSpPr>
            <p:cNvPr id="74" name="išlîḋe"/>
            <p:cNvSpPr/>
            <p:nvPr/>
          </p:nvSpPr>
          <p:spPr bwMode="auto">
            <a:xfrm>
              <a:off x="6096000" y="1900399"/>
              <a:ext cx="5424485" cy="43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zh-CN" sz="2400" dirty="0"/>
                <a:t>S</a:t>
              </a:r>
              <a:r>
                <a:rPr lang="en-US" altLang="zh-CN" sz="2400" dirty="0"/>
                <a:t>eq2Seq + Attention</a:t>
              </a:r>
              <a:endParaRPr lang="en-US" altLang="zh-CN" sz="2400" dirty="0"/>
            </a:p>
          </p:txBody>
        </p:sp>
        <p:sp>
          <p:nvSpPr>
            <p:cNvPr id="75" name="î$ḻîďê"/>
            <p:cNvSpPr/>
            <p:nvPr/>
          </p:nvSpPr>
          <p:spPr bwMode="auto">
            <a:xfrm>
              <a:off x="6096000" y="2837729"/>
              <a:ext cx="5424485" cy="43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2400" dirty="0" smtClean="0"/>
                <a:t>聊天机器人</a:t>
              </a:r>
              <a:endParaRPr lang="en-US" altLang="zh-CN" sz="2400" dirty="0"/>
            </a:p>
          </p:txBody>
        </p:sp>
        <p:cxnSp>
          <p:nvCxnSpPr>
            <p:cNvPr id="78" name="直接连接符 52"/>
            <p:cNvCxnSpPr/>
            <p:nvPr/>
          </p:nvCxnSpPr>
          <p:spPr>
            <a:xfrm>
              <a:off x="6286500" y="2632088"/>
              <a:ext cx="523398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53"/>
            <p:cNvCxnSpPr/>
            <p:nvPr/>
          </p:nvCxnSpPr>
          <p:spPr>
            <a:xfrm>
              <a:off x="6286500" y="3559189"/>
              <a:ext cx="523398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8815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Seq2Seq + Attention</a:t>
            </a:r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/>
          <a:lstStyle/>
          <a:p>
            <a:pPr lvl="0"/>
            <a:r>
              <a:rPr lang="en-US" altLang="zh-CN" dirty="0"/>
              <a:t>Supporting text here.</a:t>
            </a:r>
          </a:p>
          <a:p>
            <a:pPr lvl="0"/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5867400" y="3473450"/>
            <a:ext cx="0" cy="9969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3100" y="3483598"/>
            <a:ext cx="1022345" cy="99315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Encoder Decoder</a:t>
            </a:r>
            <a:r>
              <a:rPr lang="zh-CN" altLang="en-US" dirty="0" smtClean="0"/>
              <a:t>模型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458" y="543426"/>
            <a:ext cx="5600700" cy="5651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5263" y="1737895"/>
            <a:ext cx="49596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2400" dirty="0" smtClean="0"/>
              <a:t>Encoder </a:t>
            </a:r>
            <a:r>
              <a:rPr lang="zh-CN" altLang="en-US" sz="2400" dirty="0" smtClean="0"/>
              <a:t>是一个 </a:t>
            </a:r>
            <a:r>
              <a:rPr lang="en-US" altLang="zh-CN" sz="2400" dirty="0" smtClean="0"/>
              <a:t>GRU</a:t>
            </a:r>
          </a:p>
          <a:p>
            <a:pPr marL="285750" indent="-285750">
              <a:buFontTx/>
              <a:buChar char="-"/>
            </a:pPr>
            <a:r>
              <a:rPr lang="zh-CN" altLang="zh-CN" sz="2400" dirty="0" smtClean="0"/>
              <a:t>D</a:t>
            </a:r>
            <a:r>
              <a:rPr lang="en-US" altLang="zh-CN" sz="2400" dirty="0" err="1" smtClean="0"/>
              <a:t>ecoder</a:t>
            </a:r>
            <a:r>
              <a:rPr lang="zh-CN" altLang="en-US" sz="2400" dirty="0" smtClean="0"/>
              <a:t> </a:t>
            </a:r>
            <a:r>
              <a:rPr lang="zh-CN" altLang="en-US" sz="2400" dirty="0" smtClean="0"/>
              <a:t>也是一个</a:t>
            </a:r>
            <a:r>
              <a:rPr lang="en-US" altLang="zh-CN" sz="2400" dirty="0" smtClean="0"/>
              <a:t> GRU</a:t>
            </a:r>
            <a:endParaRPr lang="en-US" altLang="zh-CN" sz="2400" dirty="0" smtClean="0"/>
          </a:p>
          <a:p>
            <a:pPr marL="285750" indent="-285750">
              <a:buFontTx/>
              <a:buChar char="-"/>
            </a:pPr>
            <a:r>
              <a:rPr lang="zh-CN" altLang="en-US" sz="2400" dirty="0" smtClean="0"/>
              <a:t>训练采用</a:t>
            </a:r>
            <a:r>
              <a:rPr lang="en-US" altLang="zh-CN" sz="2400" dirty="0" smtClean="0"/>
              <a:t>cross entropy loss</a:t>
            </a:r>
            <a:r>
              <a:rPr lang="zh-CN" altLang="en-US" sz="2400" dirty="0" smtClean="0"/>
              <a:t>，与语言模型类似</a:t>
            </a:r>
            <a:endParaRPr lang="en-US" altLang="zh-CN" sz="2400" dirty="0"/>
          </a:p>
          <a:p>
            <a:pPr marL="285750" indent="-285750">
              <a:buFontTx/>
              <a:buChar char="-"/>
            </a:pPr>
            <a:endParaRPr lang="en-US" altLang="zh-CN" sz="2400" dirty="0" smtClean="0"/>
          </a:p>
          <a:p>
            <a:pPr marL="285750" indent="-285750">
              <a:buFontTx/>
              <a:buChar char="-"/>
            </a:pPr>
            <a:r>
              <a:rPr lang="zh-CN" altLang="en-US" sz="2400" dirty="0" smtClean="0"/>
              <a:t>图片来自</a:t>
            </a:r>
            <a:r>
              <a:rPr lang="en-US" altLang="zh-CN" sz="2400" dirty="0" smtClean="0"/>
              <a:t>Cho et. </a:t>
            </a:r>
            <a:r>
              <a:rPr lang="en-US" altLang="zh-CN" sz="2400" dirty="0"/>
              <a:t>al, Learning Phrase Representations using RNN Encoder-Decoder for Statistical Machine Translation</a:t>
            </a:r>
            <a:endParaRPr lang="en-US" altLang="zh-CN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9878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</a:t>
            </a:r>
            <a:r>
              <a:rPr lang="zh-CN" altLang="zh-CN" dirty="0" smtClean="0"/>
              <a:t>h</a:t>
            </a:r>
            <a:r>
              <a:rPr lang="en-US" altLang="zh-CN" dirty="0" err="1" smtClean="0"/>
              <a:t>danau</a:t>
            </a:r>
            <a:r>
              <a:rPr lang="en-US" altLang="zh-CN" dirty="0" smtClean="0"/>
              <a:t> Attention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963" y="1016001"/>
            <a:ext cx="3771900" cy="482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5263" y="1483895"/>
            <a:ext cx="4906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2400" dirty="0" smtClean="0"/>
              <a:t>Encoder</a:t>
            </a:r>
            <a:r>
              <a:rPr lang="zh-CN" altLang="en-US" sz="2400" dirty="0" smtClean="0"/>
              <a:t>是一个双向</a:t>
            </a:r>
            <a:r>
              <a:rPr lang="zh-CN" altLang="zh-CN" sz="2400" dirty="0" smtClean="0"/>
              <a:t>R</a:t>
            </a:r>
            <a:r>
              <a:rPr lang="en-US" altLang="zh-CN" sz="2400" dirty="0" smtClean="0"/>
              <a:t>NN</a:t>
            </a:r>
          </a:p>
          <a:p>
            <a:pPr marL="285750" indent="-285750">
              <a:buFontTx/>
              <a:buChar char="-"/>
            </a:pPr>
            <a:r>
              <a:rPr lang="en-US" altLang="zh-CN" sz="2400" dirty="0" smtClean="0"/>
              <a:t>Attention Function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757" y="2319421"/>
            <a:ext cx="2082800" cy="101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11" y="3540626"/>
            <a:ext cx="3390900" cy="1689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8421" y="5427580"/>
            <a:ext cx="554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图片来自</a:t>
            </a:r>
            <a:r>
              <a:rPr lang="en-US" dirty="0"/>
              <a:t>Ba</a:t>
            </a:r>
            <a:r>
              <a:rPr lang="zh-CN" altLang="zh-CN" dirty="0"/>
              <a:t>h</a:t>
            </a:r>
            <a:r>
              <a:rPr lang="en-US" altLang="zh-CN" dirty="0" err="1"/>
              <a:t>danau</a:t>
            </a:r>
            <a:r>
              <a:rPr lang="en-US" altLang="zh-CN" dirty="0"/>
              <a:t> </a:t>
            </a:r>
            <a:r>
              <a:rPr lang="en-US" altLang="zh-CN" dirty="0" smtClean="0"/>
              <a:t>et. al,</a:t>
            </a:r>
            <a:r>
              <a:rPr lang="zh-CN" altLang="en-US" dirty="0" smtClean="0"/>
              <a:t> </a:t>
            </a:r>
            <a:r>
              <a:rPr lang="en-US" dirty="0" smtClean="0"/>
              <a:t>Neural </a:t>
            </a:r>
            <a:r>
              <a:rPr lang="en-US" dirty="0"/>
              <a:t>Machine Translation by Jointly Learning to Align and Translate</a:t>
            </a:r>
          </a:p>
        </p:txBody>
      </p:sp>
    </p:spTree>
    <p:extLst>
      <p:ext uri="{BB962C8B-B14F-4D97-AF65-F5344CB8AC3E}">
        <p14:creationId xmlns:p14="http://schemas.microsoft.com/office/powerpoint/2010/main" val="1362014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Luong</a:t>
            </a:r>
            <a:r>
              <a:rPr lang="en-US" dirty="0" smtClean="0"/>
              <a:t> Attention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516" y="1095542"/>
            <a:ext cx="5676900" cy="480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63" y="1472532"/>
            <a:ext cx="5969000" cy="1333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147" y="3116847"/>
            <a:ext cx="4165600" cy="133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9174" y="4795252"/>
            <a:ext cx="27686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57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聊天机器人</a:t>
            </a:r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/>
          <a:lstStyle/>
          <a:p>
            <a:pPr lvl="0"/>
            <a:r>
              <a:rPr lang="en-US" altLang="zh-CN" dirty="0"/>
              <a:t>Supporting text here.</a:t>
            </a:r>
          </a:p>
          <a:p>
            <a:pPr lvl="0"/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5867400" y="3473450"/>
            <a:ext cx="0" cy="9969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3100" y="3483598"/>
            <a:ext cx="1022345" cy="99315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</a:t>
            </a:r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647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聊天机器人架构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73" y="1003736"/>
            <a:ext cx="9529680" cy="47234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57158" y="5819624"/>
            <a:ext cx="7887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m.media-amazon.com</a:t>
            </a:r>
            <a:r>
              <a:rPr lang="en-US" dirty="0"/>
              <a:t>/images/G/01/mobile-apps/</a:t>
            </a:r>
            <a:r>
              <a:rPr lang="en-US" dirty="0" err="1"/>
              <a:t>dex</a:t>
            </a:r>
            <a:r>
              <a:rPr lang="en-US" dirty="0"/>
              <a:t>/</a:t>
            </a:r>
            <a:r>
              <a:rPr lang="en-US" dirty="0" err="1"/>
              <a:t>alexa</a:t>
            </a:r>
            <a:r>
              <a:rPr lang="en-US" dirty="0"/>
              <a:t>/</a:t>
            </a:r>
            <a:r>
              <a:rPr lang="en-US" dirty="0" err="1"/>
              <a:t>alexaprize</a:t>
            </a:r>
            <a:r>
              <a:rPr lang="en-US" dirty="0"/>
              <a:t>/assets/</a:t>
            </a:r>
            <a:r>
              <a:rPr lang="en-US" dirty="0" err="1"/>
              <a:t>pdf</a:t>
            </a:r>
            <a:r>
              <a:rPr lang="en-US" dirty="0"/>
              <a:t>/2018/</a:t>
            </a:r>
            <a:r>
              <a:rPr lang="en-US" dirty="0" err="1"/>
              <a:t>Gunrock.pdf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383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主要component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35789" y="1403684"/>
            <a:ext cx="96921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sz="2400" dirty="0" smtClean="0"/>
              <a:t>自然语言理解</a:t>
            </a:r>
            <a:r>
              <a:rPr lang="zh-CN" altLang="zh-CN" sz="2400" dirty="0" smtClean="0"/>
              <a:t>：</a:t>
            </a:r>
            <a:r>
              <a:rPr lang="zh-CN" altLang="en-US" sz="2400" dirty="0" smtClean="0"/>
              <a:t>情感分类，主题分类，命名实体识别</a:t>
            </a:r>
            <a:endParaRPr lang="en-US" altLang="zh-CN" sz="2400" dirty="0" smtClean="0"/>
          </a:p>
          <a:p>
            <a:pPr marL="285750" indent="-285750">
              <a:buFontTx/>
              <a:buChar char="-"/>
            </a:pPr>
            <a:r>
              <a:rPr lang="zh-CN" altLang="en-US" sz="2400" dirty="0" smtClean="0"/>
              <a:t>聊天管理：</a:t>
            </a:r>
            <a:r>
              <a:rPr lang="en-US" altLang="zh-CN" sz="2400" dirty="0" smtClean="0"/>
              <a:t>Intent classification</a:t>
            </a:r>
            <a:r>
              <a:rPr lang="zh-CN" altLang="en-US" sz="2400" dirty="0" smtClean="0"/>
              <a:t>，聊天状态存储</a:t>
            </a:r>
            <a:endParaRPr lang="en-US" altLang="zh-CN" sz="2400" dirty="0" smtClean="0"/>
          </a:p>
          <a:p>
            <a:pPr marL="285750" indent="-285750">
              <a:buFontTx/>
              <a:buChar char="-"/>
            </a:pPr>
            <a:r>
              <a:rPr lang="zh-CN" altLang="en-US" sz="2400" dirty="0" smtClean="0"/>
              <a:t>语言生成：提取式，填充</a:t>
            </a:r>
            <a:r>
              <a:rPr lang="en-US" altLang="zh-CN" sz="2400" dirty="0" smtClean="0"/>
              <a:t>template</a:t>
            </a:r>
            <a:r>
              <a:rPr lang="zh-CN" altLang="en-US" sz="2400" dirty="0" smtClean="0"/>
              <a:t>，</a:t>
            </a:r>
            <a:r>
              <a:rPr lang="zh-CN" altLang="en-US" sz="2400" smtClean="0"/>
              <a:t>神经网络生成</a:t>
            </a:r>
            <a:endParaRPr lang="en-US" altLang="zh-CN" sz="2400" dirty="0" smtClean="0"/>
          </a:p>
          <a:p>
            <a:pPr marL="285750" indent="-285750">
              <a:buFontTx/>
              <a:buChar char="-"/>
            </a:pPr>
            <a:r>
              <a:rPr lang="zh-CN" altLang="en-US" sz="2400" dirty="0" smtClean="0"/>
              <a:t>对生成的可能回复做排序</a:t>
            </a:r>
            <a:endParaRPr lang="en-US" altLang="zh-CN" sz="2400" dirty="0" smtClean="0"/>
          </a:p>
          <a:p>
            <a:pPr marL="285750" indent="-285750">
              <a:buFontTx/>
              <a:buChar char="-"/>
            </a:pPr>
            <a:endParaRPr lang="en-US" altLang="zh-CN" sz="2400" dirty="0"/>
          </a:p>
          <a:p>
            <a:pPr marL="285750" indent="-285750">
              <a:buFontTx/>
              <a:buChar char="-"/>
            </a:pPr>
            <a:r>
              <a:rPr lang="zh-CN" altLang="en-US" sz="2400" dirty="0" smtClean="0"/>
              <a:t>知识库：如果是任务型机器人，有固定的知识库。如果是开放式机器人，可以从各种渠道获取知识。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3728124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259"/>
</p:tagLst>
</file>

<file path=ppt/theme/theme1.xml><?xml version="1.0" encoding="utf-8"?>
<a:theme xmlns:a="http://schemas.openxmlformats.org/drawingml/2006/main" name="主题5">
  <a:themeElements>
    <a:clrScheme name="自定义 31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CA39F"/>
      </a:accent1>
      <a:accent2>
        <a:srgbClr val="FCB33A"/>
      </a:accent2>
      <a:accent3>
        <a:srgbClr val="EDBD84"/>
      </a:accent3>
      <a:accent4>
        <a:srgbClr val="968573"/>
      </a:accent4>
      <a:accent5>
        <a:srgbClr val="8B8C7E"/>
      </a:accent5>
      <a:accent6>
        <a:srgbClr val="58555E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177</TotalTime>
  <Words>311</Words>
  <Application>Microsoft Macintosh PowerPoint</Application>
  <PresentationFormat>Custom</PresentationFormat>
  <Paragraphs>64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主题5</vt:lpstr>
      <vt:lpstr>Seq2Seq, Attention</vt:lpstr>
      <vt:lpstr>PowerPoint Presentation</vt:lpstr>
      <vt:lpstr>Seq2Seq + Attention</vt:lpstr>
      <vt:lpstr>Encoder Decoder模型</vt:lpstr>
      <vt:lpstr>Bahdanau Attention</vt:lpstr>
      <vt:lpstr>Luong Attention</vt:lpstr>
      <vt:lpstr>聊天机器人</vt:lpstr>
      <vt:lpstr>聊天机器人架构</vt:lpstr>
      <vt:lpstr>主要component</vt:lpstr>
      <vt:lpstr>Dialogue 数据集</vt:lpstr>
      <vt:lpstr>PowerPoint Presentation</vt:lpstr>
    </vt:vector>
  </TitlesOfParts>
  <Manager>iSlide</Manager>
  <Company>iSlide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ZEWEI CHU</cp:lastModifiedBy>
  <cp:revision>59</cp:revision>
  <cp:lastPrinted>2017-09-04T16:00:00Z</cp:lastPrinted>
  <dcterms:created xsi:type="dcterms:W3CDTF">2017-09-04T16:00:00Z</dcterms:created>
  <dcterms:modified xsi:type="dcterms:W3CDTF">2019-04-20T13:57:17Z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4539f4c9-f344-4547-9eee-71efb9ec459b</vt:lpwstr>
  </property>
  <property fmtid="{D5CDD505-2E9C-101B-9397-08002B2CF9AE}" pid="3" name="KSORubyTemplateID">
    <vt:lpwstr>2</vt:lpwstr>
  </property>
  <property fmtid="{D5CDD505-2E9C-101B-9397-08002B2CF9AE}" pid="4" name="KSOProductBuildVer">
    <vt:lpwstr>2052-11.1.0.8214</vt:lpwstr>
  </property>
</Properties>
</file>