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1744" r:id="rId3"/>
    <p:sldId id="262" r:id="rId4"/>
    <p:sldId id="1734" r:id="rId5"/>
    <p:sldId id="1742" r:id="rId6"/>
    <p:sldId id="1743" r:id="rId7"/>
    <p:sldId id="1737" r:id="rId8"/>
    <p:sldId id="1746" r:id="rId9"/>
    <p:sldId id="1747" r:id="rId10"/>
    <p:sldId id="1745" r:id="rId11"/>
    <p:sldId id="1749" r:id="rId12"/>
    <p:sldId id="1748" r:id="rId13"/>
    <p:sldId id="1750" r:id="rId14"/>
    <p:sldId id="1751" r:id="rId15"/>
    <p:sldId id="1753" r:id="rId16"/>
    <p:sldId id="1752" r:id="rId17"/>
    <p:sldId id="1754" r:id="rId18"/>
    <p:sldId id="1755" r:id="rId19"/>
    <p:sldId id="1756" r:id="rId20"/>
    <p:sldId id="1757" r:id="rId21"/>
    <p:sldId id="1758" r:id="rId22"/>
    <p:sldId id="1759" r:id="rId23"/>
    <p:sldId id="26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5A1"/>
    <a:srgbClr val="FCB53C"/>
    <a:srgbClr val="EAC38B"/>
    <a:srgbClr val="44546A"/>
    <a:srgbClr val="A8CACC"/>
    <a:srgbClr val="45A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4" autoAdjust="0"/>
    <p:restoredTop sz="94660"/>
  </p:normalViewPr>
  <p:slideViewPr>
    <p:cSldViewPr snapToGrid="0">
      <p:cViewPr>
        <p:scale>
          <a:sx n="90" d="100"/>
          <a:sy n="90" d="100"/>
        </p:scale>
        <p:origin x="-8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4/20/19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90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DE76-AB28-4417-8D9D-28409C43EEBE}" type="datetimeFigureOut">
              <a:rPr lang="zh-CN" altLang="en-US" smtClean="0"/>
              <a:t>4/20/19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7799-C120-4320-A1EE-38D8F890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3483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784336" cy="68580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6000" y="3655085"/>
            <a:ext cx="542448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096000" y="2320538"/>
            <a:ext cx="5424488" cy="130815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720818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422343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6" name="图片 5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55520" y="387350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7167"/>
            <a:ext cx="6767147" cy="382862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26331" y="2981325"/>
            <a:ext cx="522910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3" name="图片 2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1780" y="33401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logo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5684" y="109143"/>
            <a:ext cx="3316511" cy="674885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424612" y="2895270"/>
            <a:ext cx="50958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874192" y="3550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424613" y="4905235"/>
            <a:ext cx="50958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4" name="图片 3" descr="0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330" y="4692650"/>
            <a:ext cx="1270000" cy="317500"/>
          </a:xfrm>
          <a:prstGeom prst="rect">
            <a:avLst/>
          </a:prstGeom>
        </p:spPr>
      </p:pic>
      <p:pic>
        <p:nvPicPr>
          <p:cNvPr id="6" name="图片 5" descr="七月在线实验室 二维码大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55" y="1477010"/>
            <a:ext cx="1833880" cy="1833880"/>
          </a:xfrm>
          <a:prstGeom prst="rect">
            <a:avLst/>
          </a:prstGeom>
        </p:spPr>
      </p:pic>
      <p:sp>
        <p:nvSpPr>
          <p:cNvPr id="11" name="文本占位符 62"/>
          <p:cNvSpPr>
            <a:spLocks noGrp="1"/>
          </p:cNvSpPr>
          <p:nvPr>
            <p:ph type="body" sz="quarter" idx="13" hasCustomPrompt="1"/>
          </p:nvPr>
        </p:nvSpPr>
        <p:spPr>
          <a:xfrm>
            <a:off x="6551612" y="5328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 descr="logo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848225" y="6222365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hemeOverride" Target="../theme/themeOverride1.xml"/><Relationship Id="rId2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galsang/BiDAF-pyto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北京七月在线科技有限公司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QA,</a:t>
            </a:r>
            <a:r>
              <a:rPr lang="zh-CN" altLang="en-US" dirty="0" smtClean="0"/>
              <a:t> 文本摘要代码阅读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褚则伟 </a:t>
            </a:r>
            <a:r>
              <a:rPr lang="en-US" altLang="zh-CN" dirty="0" err="1" smtClean="0"/>
              <a:t>zeweichu@gmail.com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213476" y="1092232"/>
            <a:ext cx="2955924" cy="1138221"/>
            <a:chOff x="2383834" y="4961879"/>
            <a:chExt cx="2518367" cy="969735"/>
          </a:xfrm>
        </p:grpSpPr>
        <p:grpSp>
          <p:nvGrpSpPr>
            <p:cNvPr id="20" name="组合 19"/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altLang="zh-CN" sz="16600" b="1" dirty="0">
                      <a:solidFill>
                        <a:srgbClr val="FCB53C"/>
                      </a:solidFill>
                      <a:latin typeface="+mn-lt"/>
                    </a:rPr>
                    <a:t>JULYED</a:t>
                  </a: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chemeClr val="bg1"/>
                      </a:solidFill>
                      <a:latin typeface="+mn-lt"/>
                    </a:rPr>
                    <a:t>BUSINESS</a:t>
                  </a: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2019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12192000" cy="663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5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大规模预训练语言模型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400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6111" y="1905000"/>
            <a:ext cx="9567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一个预训练两层双向</a:t>
            </a:r>
            <a:r>
              <a:rPr lang="en-US" altLang="zh-CN" sz="2400" dirty="0" smtClean="0"/>
              <a:t>LSTM</a:t>
            </a:r>
            <a:r>
              <a:rPr lang="zh-CN" altLang="en-US" sz="2400" dirty="0" smtClean="0"/>
              <a:t>语言模型</a:t>
            </a:r>
            <a:endParaRPr lang="en-US" altLang="zh-CN" sz="2400" dirty="0" smtClean="0"/>
          </a:p>
          <a:p>
            <a:endParaRPr lang="en-US" sz="2400" dirty="0" smtClean="0"/>
          </a:p>
          <a:p>
            <a:r>
              <a:rPr lang="en-US" sz="2400" dirty="0"/>
              <a:t>https://</a:t>
            </a:r>
            <a:r>
              <a:rPr lang="en-US" sz="2400" dirty="0" err="1"/>
              <a:t>www.aclweb.org</a:t>
            </a:r>
            <a:r>
              <a:rPr lang="en-US" sz="2400" dirty="0"/>
              <a:t>/anthology/N18-1202</a:t>
            </a:r>
          </a:p>
          <a:p>
            <a:endParaRPr lang="en-US" sz="2400" dirty="0" smtClean="0"/>
          </a:p>
          <a:p>
            <a:r>
              <a:rPr lang="en-US" sz="2400" dirty="0" smtClean="0"/>
              <a:t>https</a:t>
            </a:r>
            <a:r>
              <a:rPr lang="en-US" sz="2400" dirty="0"/>
              <a:t>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allenai</a:t>
            </a:r>
            <a:r>
              <a:rPr lang="en-US" sz="2400" dirty="0"/>
              <a:t>/</a:t>
            </a:r>
            <a:r>
              <a:rPr lang="en-US" sz="2400" dirty="0" err="1"/>
              <a:t>allennlp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5010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26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6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66" y="1077046"/>
            <a:ext cx="8308091" cy="517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0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AllenNLP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90222" y="1552222"/>
            <a:ext cx="10117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一个很好的构建</a:t>
            </a:r>
            <a:r>
              <a:rPr lang="en-US" altLang="zh-CN" sz="2400" dirty="0" smtClean="0"/>
              <a:t>NLP</a:t>
            </a:r>
            <a:r>
              <a:rPr lang="zh-CN" altLang="en-US" sz="2400" dirty="0" smtClean="0"/>
              <a:t>模型的</a:t>
            </a:r>
            <a:r>
              <a:rPr lang="en-US" altLang="zh-CN" sz="2400" dirty="0" smtClean="0"/>
              <a:t>package</a:t>
            </a:r>
            <a:r>
              <a:rPr lang="zh-CN" altLang="en-US" sz="2400" dirty="0" smtClean="0"/>
              <a:t>，基于</a:t>
            </a:r>
            <a:r>
              <a:rPr lang="en-US" altLang="zh-CN" sz="2400" dirty="0" err="1" smtClean="0"/>
              <a:t>PyTorch</a:t>
            </a:r>
            <a:endParaRPr lang="en-US" altLang="zh-CN" sz="2400" dirty="0" smtClean="0"/>
          </a:p>
          <a:p>
            <a:endParaRPr lang="en-US" sz="2400" dirty="0" smtClean="0"/>
          </a:p>
          <a:p>
            <a:r>
              <a:rPr lang="en-US" altLang="zh-CN" sz="2400" dirty="0" err="1" smtClean="0"/>
              <a:t>AllenAI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2018 EMNLP</a:t>
            </a:r>
            <a:r>
              <a:rPr lang="zh-CN" altLang="en-US" sz="2400" dirty="0" smtClean="0"/>
              <a:t>上的一个</a:t>
            </a:r>
            <a:r>
              <a:rPr lang="en-US" altLang="zh-CN" sz="2400" dirty="0" smtClean="0"/>
              <a:t>tutorial</a:t>
            </a:r>
            <a:endParaRPr lang="en-US" sz="2400" dirty="0"/>
          </a:p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allenai</a:t>
            </a:r>
            <a:r>
              <a:rPr lang="en-US" sz="2400" dirty="0"/>
              <a:t>/writing-code-for-nlp-research-emnlp2018/blob/master/</a:t>
            </a:r>
            <a:r>
              <a:rPr lang="en-US" sz="2400" dirty="0" err="1"/>
              <a:t>writing_code_for_nlp_research.pdf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6626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7889" y="1241778"/>
            <a:ext cx="1947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不是一个语言模型，目标是预测</a:t>
            </a:r>
            <a:r>
              <a:rPr lang="en-US" altLang="zh-CN" sz="2400" dirty="0" smtClean="0"/>
              <a:t>masked word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389" y="0"/>
            <a:ext cx="9176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17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346200"/>
            <a:ext cx="107315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84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0"/>
            <a:ext cx="11361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64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15900"/>
            <a:ext cx="92075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4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32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1169733"/>
            <a:ext cx="10850559" cy="3561607"/>
            <a:chOff x="669926" y="1169733"/>
            <a:chExt cx="10850559" cy="3561607"/>
          </a:xfrm>
        </p:grpSpPr>
        <p:sp>
          <p:nvSpPr>
            <p:cNvPr id="35" name="ï$ľiďe"/>
            <p:cNvSpPr txBox="1"/>
            <p:nvPr/>
          </p:nvSpPr>
          <p:spPr>
            <a:xfrm>
              <a:off x="669926" y="1614821"/>
              <a:ext cx="2077704" cy="3229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r"/>
              <a:r>
                <a:rPr lang="en-US" altLang="zh-CN" b="1" dirty="0">
                  <a:solidFill>
                    <a:schemeClr val="accent1"/>
                  </a:solidFill>
                </a:rPr>
                <a:t>CONTENTS</a:t>
              </a:r>
            </a:p>
          </p:txBody>
        </p:sp>
        <p:sp>
          <p:nvSpPr>
            <p:cNvPr id="36" name="ï$ḻîḓê"/>
            <p:cNvSpPr/>
            <p:nvPr/>
          </p:nvSpPr>
          <p:spPr bwMode="auto">
            <a:xfrm>
              <a:off x="2305050" y="1169733"/>
              <a:ext cx="347330" cy="293912"/>
            </a:xfrm>
            <a:custGeom>
              <a:avLst/>
              <a:gdLst>
                <a:gd name="T0" fmla="*/ 106 w 484"/>
                <a:gd name="T1" fmla="*/ 172 h 410"/>
                <a:gd name="T2" fmla="*/ 106 w 484"/>
                <a:gd name="T3" fmla="*/ 238 h 410"/>
                <a:gd name="T4" fmla="*/ 86 w 484"/>
                <a:gd name="T5" fmla="*/ 258 h 410"/>
                <a:gd name="T6" fmla="*/ 20 w 484"/>
                <a:gd name="T7" fmla="*/ 258 h 410"/>
                <a:gd name="T8" fmla="*/ 0 w 484"/>
                <a:gd name="T9" fmla="*/ 238 h 410"/>
                <a:gd name="T10" fmla="*/ 0 w 484"/>
                <a:gd name="T11" fmla="*/ 172 h 410"/>
                <a:gd name="T12" fmla="*/ 20 w 484"/>
                <a:gd name="T13" fmla="*/ 152 h 410"/>
                <a:gd name="T14" fmla="*/ 86 w 484"/>
                <a:gd name="T15" fmla="*/ 152 h 410"/>
                <a:gd name="T16" fmla="*/ 106 w 484"/>
                <a:gd name="T17" fmla="*/ 172 h 410"/>
                <a:gd name="T18" fmla="*/ 464 w 484"/>
                <a:gd name="T19" fmla="*/ 152 h 410"/>
                <a:gd name="T20" fmla="*/ 177 w 484"/>
                <a:gd name="T21" fmla="*/ 152 h 410"/>
                <a:gd name="T22" fmla="*/ 167 w 484"/>
                <a:gd name="T23" fmla="*/ 152 h 410"/>
                <a:gd name="T24" fmla="*/ 147 w 484"/>
                <a:gd name="T25" fmla="*/ 172 h 410"/>
                <a:gd name="T26" fmla="*/ 147 w 484"/>
                <a:gd name="T27" fmla="*/ 238 h 410"/>
                <a:gd name="T28" fmla="*/ 167 w 484"/>
                <a:gd name="T29" fmla="*/ 258 h 410"/>
                <a:gd name="T30" fmla="*/ 177 w 484"/>
                <a:gd name="T31" fmla="*/ 258 h 410"/>
                <a:gd name="T32" fmla="*/ 464 w 484"/>
                <a:gd name="T33" fmla="*/ 258 h 410"/>
                <a:gd name="T34" fmla="*/ 484 w 484"/>
                <a:gd name="T35" fmla="*/ 238 h 410"/>
                <a:gd name="T36" fmla="*/ 484 w 484"/>
                <a:gd name="T37" fmla="*/ 172 h 410"/>
                <a:gd name="T38" fmla="*/ 464 w 484"/>
                <a:gd name="T39" fmla="*/ 152 h 410"/>
                <a:gd name="T40" fmla="*/ 86 w 484"/>
                <a:gd name="T41" fmla="*/ 0 h 410"/>
                <a:gd name="T42" fmla="*/ 20 w 484"/>
                <a:gd name="T43" fmla="*/ 0 h 410"/>
                <a:gd name="T44" fmla="*/ 0 w 484"/>
                <a:gd name="T45" fmla="*/ 20 h 410"/>
                <a:gd name="T46" fmla="*/ 0 w 484"/>
                <a:gd name="T47" fmla="*/ 87 h 410"/>
                <a:gd name="T48" fmla="*/ 20 w 484"/>
                <a:gd name="T49" fmla="*/ 107 h 410"/>
                <a:gd name="T50" fmla="*/ 86 w 484"/>
                <a:gd name="T51" fmla="*/ 107 h 410"/>
                <a:gd name="T52" fmla="*/ 106 w 484"/>
                <a:gd name="T53" fmla="*/ 87 h 410"/>
                <a:gd name="T54" fmla="*/ 106 w 484"/>
                <a:gd name="T55" fmla="*/ 20 h 410"/>
                <a:gd name="T56" fmla="*/ 86 w 484"/>
                <a:gd name="T57" fmla="*/ 0 h 410"/>
                <a:gd name="T58" fmla="*/ 464 w 484"/>
                <a:gd name="T59" fmla="*/ 0 h 410"/>
                <a:gd name="T60" fmla="*/ 177 w 484"/>
                <a:gd name="T61" fmla="*/ 0 h 410"/>
                <a:gd name="T62" fmla="*/ 167 w 484"/>
                <a:gd name="T63" fmla="*/ 0 h 410"/>
                <a:gd name="T64" fmla="*/ 147 w 484"/>
                <a:gd name="T65" fmla="*/ 20 h 410"/>
                <a:gd name="T66" fmla="*/ 147 w 484"/>
                <a:gd name="T67" fmla="*/ 87 h 410"/>
                <a:gd name="T68" fmla="*/ 167 w 484"/>
                <a:gd name="T69" fmla="*/ 107 h 410"/>
                <a:gd name="T70" fmla="*/ 177 w 484"/>
                <a:gd name="T71" fmla="*/ 107 h 410"/>
                <a:gd name="T72" fmla="*/ 464 w 484"/>
                <a:gd name="T73" fmla="*/ 107 h 410"/>
                <a:gd name="T74" fmla="*/ 484 w 484"/>
                <a:gd name="T75" fmla="*/ 87 h 410"/>
                <a:gd name="T76" fmla="*/ 484 w 484"/>
                <a:gd name="T77" fmla="*/ 20 h 410"/>
                <a:gd name="T78" fmla="*/ 464 w 484"/>
                <a:gd name="T79" fmla="*/ 0 h 410"/>
                <a:gd name="T80" fmla="*/ 86 w 484"/>
                <a:gd name="T81" fmla="*/ 303 h 410"/>
                <a:gd name="T82" fmla="*/ 20 w 484"/>
                <a:gd name="T83" fmla="*/ 303 h 410"/>
                <a:gd name="T84" fmla="*/ 0 w 484"/>
                <a:gd name="T85" fmla="*/ 323 h 410"/>
                <a:gd name="T86" fmla="*/ 0 w 484"/>
                <a:gd name="T87" fmla="*/ 390 h 410"/>
                <a:gd name="T88" fmla="*/ 20 w 484"/>
                <a:gd name="T89" fmla="*/ 410 h 410"/>
                <a:gd name="T90" fmla="*/ 86 w 484"/>
                <a:gd name="T91" fmla="*/ 410 h 410"/>
                <a:gd name="T92" fmla="*/ 106 w 484"/>
                <a:gd name="T93" fmla="*/ 390 h 410"/>
                <a:gd name="T94" fmla="*/ 106 w 484"/>
                <a:gd name="T95" fmla="*/ 323 h 410"/>
                <a:gd name="T96" fmla="*/ 86 w 484"/>
                <a:gd name="T97" fmla="*/ 303 h 410"/>
                <a:gd name="T98" fmla="*/ 464 w 484"/>
                <a:gd name="T99" fmla="*/ 303 h 410"/>
                <a:gd name="T100" fmla="*/ 177 w 484"/>
                <a:gd name="T101" fmla="*/ 303 h 410"/>
                <a:gd name="T102" fmla="*/ 167 w 484"/>
                <a:gd name="T103" fmla="*/ 303 h 410"/>
                <a:gd name="T104" fmla="*/ 147 w 484"/>
                <a:gd name="T105" fmla="*/ 323 h 410"/>
                <a:gd name="T106" fmla="*/ 147 w 484"/>
                <a:gd name="T107" fmla="*/ 390 h 410"/>
                <a:gd name="T108" fmla="*/ 167 w 484"/>
                <a:gd name="T109" fmla="*/ 410 h 410"/>
                <a:gd name="T110" fmla="*/ 177 w 484"/>
                <a:gd name="T111" fmla="*/ 410 h 410"/>
                <a:gd name="T112" fmla="*/ 464 w 484"/>
                <a:gd name="T113" fmla="*/ 410 h 410"/>
                <a:gd name="T114" fmla="*/ 484 w 484"/>
                <a:gd name="T115" fmla="*/ 390 h 410"/>
                <a:gd name="T116" fmla="*/ 484 w 484"/>
                <a:gd name="T117" fmla="*/ 323 h 410"/>
                <a:gd name="T118" fmla="*/ 464 w 484"/>
                <a:gd name="T119" fmla="*/ 30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4" h="410">
                  <a:moveTo>
                    <a:pt x="106" y="172"/>
                  </a:moveTo>
                  <a:lnTo>
                    <a:pt x="106" y="238"/>
                  </a:lnTo>
                  <a:cubicBezTo>
                    <a:pt x="106" y="249"/>
                    <a:pt x="97" y="258"/>
                    <a:pt x="86" y="258"/>
                  </a:cubicBezTo>
                  <a:lnTo>
                    <a:pt x="20" y="258"/>
                  </a:lnTo>
                  <a:cubicBezTo>
                    <a:pt x="9" y="258"/>
                    <a:pt x="0" y="249"/>
                    <a:pt x="0" y="238"/>
                  </a:cubicBezTo>
                  <a:lnTo>
                    <a:pt x="0" y="172"/>
                  </a:lnTo>
                  <a:cubicBezTo>
                    <a:pt x="0" y="161"/>
                    <a:pt x="9" y="152"/>
                    <a:pt x="20" y="152"/>
                  </a:cubicBezTo>
                  <a:lnTo>
                    <a:pt x="86" y="152"/>
                  </a:lnTo>
                  <a:cubicBezTo>
                    <a:pt x="97" y="152"/>
                    <a:pt x="106" y="161"/>
                    <a:pt x="106" y="172"/>
                  </a:cubicBezTo>
                  <a:close/>
                  <a:moveTo>
                    <a:pt x="464" y="152"/>
                  </a:moveTo>
                  <a:lnTo>
                    <a:pt x="177" y="152"/>
                  </a:lnTo>
                  <a:lnTo>
                    <a:pt x="167" y="152"/>
                  </a:lnTo>
                  <a:cubicBezTo>
                    <a:pt x="156" y="152"/>
                    <a:pt x="147" y="161"/>
                    <a:pt x="147" y="172"/>
                  </a:cubicBezTo>
                  <a:lnTo>
                    <a:pt x="147" y="238"/>
                  </a:lnTo>
                  <a:cubicBezTo>
                    <a:pt x="147" y="249"/>
                    <a:pt x="156" y="258"/>
                    <a:pt x="167" y="258"/>
                  </a:cubicBezTo>
                  <a:lnTo>
                    <a:pt x="177" y="258"/>
                  </a:lnTo>
                  <a:lnTo>
                    <a:pt x="464" y="258"/>
                  </a:lnTo>
                  <a:cubicBezTo>
                    <a:pt x="475" y="258"/>
                    <a:pt x="484" y="249"/>
                    <a:pt x="484" y="238"/>
                  </a:cubicBezTo>
                  <a:lnTo>
                    <a:pt x="484" y="172"/>
                  </a:lnTo>
                  <a:cubicBezTo>
                    <a:pt x="484" y="161"/>
                    <a:pt x="475" y="152"/>
                    <a:pt x="464" y="152"/>
                  </a:cubicBezTo>
                  <a:close/>
                  <a:moveTo>
                    <a:pt x="86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87"/>
                  </a:lnTo>
                  <a:cubicBezTo>
                    <a:pt x="0" y="98"/>
                    <a:pt x="9" y="107"/>
                    <a:pt x="20" y="107"/>
                  </a:cubicBezTo>
                  <a:lnTo>
                    <a:pt x="86" y="107"/>
                  </a:lnTo>
                  <a:cubicBezTo>
                    <a:pt x="97" y="107"/>
                    <a:pt x="106" y="98"/>
                    <a:pt x="106" y="87"/>
                  </a:cubicBezTo>
                  <a:lnTo>
                    <a:pt x="106" y="20"/>
                  </a:lnTo>
                  <a:cubicBezTo>
                    <a:pt x="106" y="9"/>
                    <a:pt x="97" y="0"/>
                    <a:pt x="86" y="0"/>
                  </a:cubicBezTo>
                  <a:close/>
                  <a:moveTo>
                    <a:pt x="464" y="0"/>
                  </a:moveTo>
                  <a:lnTo>
                    <a:pt x="177" y="0"/>
                  </a:lnTo>
                  <a:lnTo>
                    <a:pt x="167" y="0"/>
                  </a:lnTo>
                  <a:cubicBezTo>
                    <a:pt x="156" y="0"/>
                    <a:pt x="147" y="9"/>
                    <a:pt x="147" y="20"/>
                  </a:cubicBezTo>
                  <a:lnTo>
                    <a:pt x="147" y="87"/>
                  </a:lnTo>
                  <a:cubicBezTo>
                    <a:pt x="147" y="98"/>
                    <a:pt x="156" y="107"/>
                    <a:pt x="167" y="107"/>
                  </a:cubicBezTo>
                  <a:lnTo>
                    <a:pt x="177" y="107"/>
                  </a:lnTo>
                  <a:lnTo>
                    <a:pt x="464" y="107"/>
                  </a:lnTo>
                  <a:cubicBezTo>
                    <a:pt x="475" y="107"/>
                    <a:pt x="484" y="98"/>
                    <a:pt x="484" y="87"/>
                  </a:cubicBezTo>
                  <a:lnTo>
                    <a:pt x="484" y="20"/>
                  </a:lnTo>
                  <a:cubicBezTo>
                    <a:pt x="484" y="9"/>
                    <a:pt x="475" y="0"/>
                    <a:pt x="464" y="0"/>
                  </a:cubicBezTo>
                  <a:close/>
                  <a:moveTo>
                    <a:pt x="86" y="303"/>
                  </a:moveTo>
                  <a:lnTo>
                    <a:pt x="20" y="303"/>
                  </a:lnTo>
                  <a:cubicBezTo>
                    <a:pt x="9" y="303"/>
                    <a:pt x="0" y="312"/>
                    <a:pt x="0" y="323"/>
                  </a:cubicBezTo>
                  <a:lnTo>
                    <a:pt x="0" y="390"/>
                  </a:lnTo>
                  <a:cubicBezTo>
                    <a:pt x="0" y="401"/>
                    <a:pt x="9" y="410"/>
                    <a:pt x="20" y="410"/>
                  </a:cubicBezTo>
                  <a:lnTo>
                    <a:pt x="86" y="410"/>
                  </a:lnTo>
                  <a:cubicBezTo>
                    <a:pt x="97" y="410"/>
                    <a:pt x="106" y="401"/>
                    <a:pt x="106" y="390"/>
                  </a:cubicBezTo>
                  <a:lnTo>
                    <a:pt x="106" y="323"/>
                  </a:lnTo>
                  <a:cubicBezTo>
                    <a:pt x="106" y="312"/>
                    <a:pt x="97" y="303"/>
                    <a:pt x="86" y="303"/>
                  </a:cubicBezTo>
                  <a:close/>
                  <a:moveTo>
                    <a:pt x="464" y="303"/>
                  </a:moveTo>
                  <a:lnTo>
                    <a:pt x="177" y="303"/>
                  </a:lnTo>
                  <a:lnTo>
                    <a:pt x="167" y="303"/>
                  </a:lnTo>
                  <a:cubicBezTo>
                    <a:pt x="156" y="303"/>
                    <a:pt x="147" y="312"/>
                    <a:pt x="147" y="323"/>
                  </a:cubicBezTo>
                  <a:lnTo>
                    <a:pt x="147" y="390"/>
                  </a:lnTo>
                  <a:cubicBezTo>
                    <a:pt x="147" y="401"/>
                    <a:pt x="156" y="410"/>
                    <a:pt x="167" y="410"/>
                  </a:cubicBezTo>
                  <a:lnTo>
                    <a:pt x="177" y="410"/>
                  </a:lnTo>
                  <a:lnTo>
                    <a:pt x="464" y="410"/>
                  </a:lnTo>
                  <a:cubicBezTo>
                    <a:pt x="475" y="410"/>
                    <a:pt x="484" y="401"/>
                    <a:pt x="484" y="390"/>
                  </a:cubicBezTo>
                  <a:lnTo>
                    <a:pt x="484" y="323"/>
                  </a:lnTo>
                  <a:cubicBezTo>
                    <a:pt x="484" y="312"/>
                    <a:pt x="475" y="303"/>
                    <a:pt x="464" y="3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5828576" y="1309551"/>
              <a:ext cx="18839" cy="342178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ïṥliďe"/>
            <p:cNvSpPr/>
            <p:nvPr/>
          </p:nvSpPr>
          <p:spPr bwMode="auto">
            <a:xfrm>
              <a:off x="5756569" y="2050673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slïďè"/>
            <p:cNvSpPr/>
            <p:nvPr/>
          </p:nvSpPr>
          <p:spPr bwMode="auto">
            <a:xfrm>
              <a:off x="5756568" y="2981424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$ḷîḑè"/>
            <p:cNvSpPr/>
            <p:nvPr/>
          </p:nvSpPr>
          <p:spPr bwMode="auto">
            <a:xfrm>
              <a:off x="5756568" y="3912175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3" name="ïŝḻïḋé"/>
            <p:cNvGrpSpPr/>
            <p:nvPr/>
          </p:nvGrpSpPr>
          <p:grpSpPr>
            <a:xfrm>
              <a:off x="4907869" y="1824744"/>
              <a:ext cx="595872" cy="595872"/>
              <a:chOff x="5283305" y="1269560"/>
              <a:chExt cx="595872" cy="595872"/>
            </a:xfrm>
          </p:grpSpPr>
          <p:sp>
            <p:nvSpPr>
              <p:cNvPr id="65" name="îś1iďè"/>
              <p:cNvSpPr/>
              <p:nvPr/>
            </p:nvSpPr>
            <p:spPr bwMode="auto">
              <a:xfrm rot="2691234">
                <a:off x="5283305" y="1269560"/>
                <a:ext cx="595872" cy="595872"/>
              </a:xfrm>
              <a:prstGeom prst="teardrop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ṡḻidè"/>
              <p:cNvSpPr/>
              <p:nvPr/>
            </p:nvSpPr>
            <p:spPr bwMode="auto">
              <a:xfrm>
                <a:off x="5298039" y="1280434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grpSp>
          <p:nvGrpSpPr>
            <p:cNvPr id="44" name="ïšḷiḋè"/>
            <p:cNvGrpSpPr/>
            <p:nvPr/>
          </p:nvGrpSpPr>
          <p:grpSpPr>
            <a:xfrm>
              <a:off x="4907868" y="2755496"/>
              <a:ext cx="595872" cy="595872"/>
              <a:chOff x="5283304" y="2200312"/>
              <a:chExt cx="595872" cy="595872"/>
            </a:xfrm>
            <a:solidFill>
              <a:schemeClr val="bg1">
                <a:lumMod val="65000"/>
              </a:schemeClr>
            </a:solidFill>
          </p:grpSpPr>
          <p:sp>
            <p:nvSpPr>
              <p:cNvPr id="63" name="ïşliḍé"/>
              <p:cNvSpPr/>
              <p:nvPr/>
            </p:nvSpPr>
            <p:spPr bwMode="auto">
              <a:xfrm rot="2691234">
                <a:off x="5283304" y="2200312"/>
                <a:ext cx="595872" cy="595872"/>
              </a:xfrm>
              <a:prstGeom prst="teardrop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ṩḷíḍé"/>
              <p:cNvSpPr/>
              <p:nvPr/>
            </p:nvSpPr>
            <p:spPr bwMode="auto">
              <a:xfrm>
                <a:off x="5298039" y="2211186"/>
                <a:ext cx="574124" cy="57412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  <p:grpSp>
          <p:nvGrpSpPr>
            <p:cNvPr id="45" name="î$1idè"/>
            <p:cNvGrpSpPr/>
            <p:nvPr/>
          </p:nvGrpSpPr>
          <p:grpSpPr>
            <a:xfrm>
              <a:off x="4907868" y="3686248"/>
              <a:ext cx="595872" cy="595872"/>
              <a:chOff x="5283304" y="3131064"/>
              <a:chExt cx="595872" cy="595872"/>
            </a:xfrm>
          </p:grpSpPr>
          <p:sp>
            <p:nvSpPr>
              <p:cNvPr id="61" name="îṡ1idè"/>
              <p:cNvSpPr/>
              <p:nvPr/>
            </p:nvSpPr>
            <p:spPr bwMode="auto">
              <a:xfrm rot="2691234">
                <a:off x="5283304" y="3131064"/>
                <a:ext cx="595872" cy="595872"/>
              </a:xfrm>
              <a:prstGeom prst="teardrop">
                <a:avLst/>
              </a:prstGeom>
              <a:solidFill>
                <a:schemeClr val="accent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šḷîdé"/>
              <p:cNvSpPr/>
              <p:nvPr/>
            </p:nvSpPr>
            <p:spPr bwMode="auto">
              <a:xfrm>
                <a:off x="5298039" y="3141938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</p:grpSp>
        <p:sp>
          <p:nvSpPr>
            <p:cNvPr id="48" name="išlîḋe"/>
            <p:cNvSpPr/>
            <p:nvPr/>
          </p:nvSpPr>
          <p:spPr bwMode="auto">
            <a:xfrm>
              <a:off x="6096000" y="190039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400" dirty="0" smtClean="0"/>
                <a:t>问答系统</a:t>
              </a:r>
              <a:endParaRPr lang="en-US" altLang="zh-CN" sz="2400" dirty="0"/>
            </a:p>
          </p:txBody>
        </p:sp>
        <p:sp>
          <p:nvSpPr>
            <p:cNvPr id="49" name="î$ḻîďê"/>
            <p:cNvSpPr/>
            <p:nvPr/>
          </p:nvSpPr>
          <p:spPr bwMode="auto">
            <a:xfrm>
              <a:off x="6096000" y="283772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400" dirty="0" smtClean="0"/>
                <a:t>文本摘要系统</a:t>
              </a:r>
              <a:endParaRPr lang="en-US" altLang="zh-CN" sz="2400" dirty="0"/>
            </a:p>
          </p:txBody>
        </p:sp>
        <p:sp>
          <p:nvSpPr>
            <p:cNvPr id="50" name="íşḻîdè"/>
            <p:cNvSpPr/>
            <p:nvPr/>
          </p:nvSpPr>
          <p:spPr bwMode="auto">
            <a:xfrm>
              <a:off x="6096000" y="377505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400" dirty="0" smtClean="0"/>
                <a:t>大规模预训练语言模型</a:t>
              </a:r>
              <a:endParaRPr lang="en-US" altLang="zh-CN" sz="2400" dirty="0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6286500" y="2632088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286500" y="3559189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100_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" y="5860415"/>
            <a:ext cx="952500" cy="9525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9568180" y="6277610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  <p:sp>
        <p:nvSpPr>
          <p:cNvPr id="5" name="页脚占位符 2"/>
          <p:cNvSpPr>
            <a:spLocks noGrp="1"/>
          </p:cNvSpPr>
          <p:nvPr/>
        </p:nvSpPr>
        <p:spPr>
          <a:xfrm>
            <a:off x="1431924" y="6233478"/>
            <a:ext cx="4140201" cy="206381"/>
          </a:xfrm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56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OpenAI</a:t>
            </a:r>
            <a:r>
              <a:rPr lang="en-US" dirty="0" smtClean="0"/>
              <a:t> GPT-2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0891"/>
            <a:ext cx="9680224" cy="519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85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0"/>
            <a:ext cx="9183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8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代码资源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7889" y="1622778"/>
            <a:ext cx="8748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huggingface</a:t>
            </a:r>
            <a:r>
              <a:rPr lang="en-US" sz="2400" dirty="0"/>
              <a:t>/</a:t>
            </a:r>
            <a:r>
              <a:rPr lang="en-US" sz="2400" dirty="0" err="1"/>
              <a:t>pytorch</a:t>
            </a:r>
            <a:r>
              <a:rPr lang="en-US" sz="2400" dirty="0"/>
              <a:t>-</a:t>
            </a:r>
            <a:r>
              <a:rPr lang="en-US" sz="2400" dirty="0" err="1"/>
              <a:t>pretrained</a:t>
            </a:r>
            <a:r>
              <a:rPr lang="en-US" sz="2400" dirty="0"/>
              <a:t>-BERT</a:t>
            </a:r>
          </a:p>
        </p:txBody>
      </p:sp>
    </p:spTree>
    <p:extLst>
      <p:ext uri="{BB962C8B-B14F-4D97-AF65-F5344CB8AC3E}">
        <p14:creationId xmlns:p14="http://schemas.microsoft.com/office/powerpoint/2010/main" val="727840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519227" y="5202141"/>
            <a:ext cx="5095876" cy="310871"/>
          </a:xfrm>
        </p:spPr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褚则伟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zeweichu</a:t>
            </a:r>
            <a:r>
              <a:rPr lang="en-US" altLang="zh-CN" err="1" smtClean="0"/>
              <a:t>@</a:t>
            </a:r>
            <a:r>
              <a:rPr lang="en-US" altLang="zh-CN" smtClean="0"/>
              <a:t>gmail.com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511481" y="5556339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/>
          <p:nvPr/>
        </p:nvCxnSpPr>
        <p:spPr>
          <a:xfrm>
            <a:off x="6511481" y="4810320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526655" y="1571625"/>
            <a:ext cx="3270250" cy="1421130"/>
            <a:chOff x="2855913" y="-477838"/>
            <a:chExt cx="5757862" cy="2501900"/>
          </a:xfrm>
          <a:solidFill>
            <a:schemeClr val="bg1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文本占位符 62"/>
          <p:cNvSpPr>
            <a:spLocks noGrp="1"/>
          </p:cNvSpPr>
          <p:nvPr/>
        </p:nvSpPr>
        <p:spPr>
          <a:xfrm>
            <a:off x="5371147" y="3383501"/>
            <a:ext cx="5095876" cy="310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问答系统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SQuAD数据集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5262" y="1737895"/>
            <a:ext cx="9396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给定一段文字作为</a:t>
            </a:r>
            <a:r>
              <a:rPr lang="en-US" altLang="zh-CN" sz="2400" dirty="0" smtClean="0"/>
              <a:t>context</a:t>
            </a:r>
            <a:r>
              <a:rPr lang="zh-CN" altLang="en-US" sz="2400" dirty="0" smtClean="0"/>
              <a:t>，给定一个问题</a:t>
            </a:r>
            <a:r>
              <a:rPr lang="en-US" altLang="zh-CN" sz="2400" dirty="0" smtClean="0"/>
              <a:t>question</a:t>
            </a:r>
            <a:r>
              <a:rPr lang="zh-CN" altLang="en-US" sz="2400" dirty="0" smtClean="0"/>
              <a:t>，从</a:t>
            </a:r>
            <a:r>
              <a:rPr lang="en-US" altLang="zh-CN" sz="2400" dirty="0" smtClean="0"/>
              <a:t>context</a:t>
            </a:r>
            <a:r>
              <a:rPr lang="zh-CN" altLang="en-US" sz="2400" dirty="0" smtClean="0"/>
              <a:t>中寻找一段连续的文字</a:t>
            </a:r>
            <a:r>
              <a:rPr lang="en-US" altLang="zh-CN" sz="2400" dirty="0" smtClean="0"/>
              <a:t>(text span)</a:t>
            </a:r>
            <a:r>
              <a:rPr lang="zh-CN" altLang="en-US" sz="2400" dirty="0" smtClean="0"/>
              <a:t>作为问题的答案。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https://</a:t>
            </a:r>
            <a:r>
              <a:rPr lang="en-US" sz="2400" dirty="0" err="1"/>
              <a:t>rajpurkar.github.io</a:t>
            </a:r>
            <a:r>
              <a:rPr lang="en-US" sz="2400" dirty="0"/>
              <a:t>/</a:t>
            </a:r>
            <a:r>
              <a:rPr lang="en-US" sz="2400" dirty="0" err="1"/>
              <a:t>SQuAD</a:t>
            </a:r>
            <a:r>
              <a:rPr lang="en-US" sz="2400" dirty="0"/>
              <a:t>-explorer/</a:t>
            </a:r>
            <a:endParaRPr lang="en-US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代码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://github.com/galsang/BiDAF-</a:t>
            </a:r>
            <a:r>
              <a:rPr lang="en-US" sz="2400" dirty="0" smtClean="0">
                <a:hlinkClick r:id="rId2"/>
              </a:rPr>
              <a:t>pytorch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987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SQuAD数据集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4" y="0"/>
            <a:ext cx="6089327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7667" y="1848556"/>
            <a:ext cx="294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几个</a:t>
            </a:r>
            <a:r>
              <a:rPr lang="en-US" altLang="zh-CN" sz="2400" dirty="0" smtClean="0"/>
              <a:t>sample</a:t>
            </a:r>
            <a:r>
              <a:rPr lang="zh-CN" altLang="en-US" sz="2400" dirty="0" smtClean="0"/>
              <a:t>问题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736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SQuAD模型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0"/>
            <a:ext cx="11761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4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文本摘要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64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文本摘要问题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444" y="221544"/>
            <a:ext cx="7353300" cy="3721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021" y="4365978"/>
            <a:ext cx="7251700" cy="137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111" y="1622778"/>
            <a:ext cx="36830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2400" dirty="0" smtClean="0"/>
              <a:t>给定一长段原文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上图</a:t>
            </a:r>
            <a:r>
              <a:rPr lang="en-US" altLang="zh-CN" sz="2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生成较短的摘要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下图</a:t>
            </a:r>
            <a:r>
              <a:rPr lang="en-US" altLang="zh-CN" sz="2400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该案例来自</a:t>
            </a:r>
            <a:r>
              <a:rPr lang="en-US" altLang="zh-CN" sz="2400" dirty="0" smtClean="0"/>
              <a:t>Get </a:t>
            </a:r>
            <a:r>
              <a:rPr lang="en-US" altLang="zh-CN" sz="2400" dirty="0"/>
              <a:t>To The Point: Summarization with Pointer-Generator </a:t>
            </a:r>
            <a:r>
              <a:rPr lang="en-US" altLang="zh-CN" sz="2400" dirty="0" smtClean="0"/>
              <a:t>Networks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arxiv.org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pdf</a:t>
            </a:r>
            <a:r>
              <a:rPr lang="en-US" altLang="zh-CN" sz="2400" dirty="0"/>
              <a:t>/1704.04368.pdf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endParaRPr lang="en-US" altLang="zh-CN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550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模型思路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6111" y="1382889"/>
            <a:ext cx="97931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400" dirty="0" smtClean="0"/>
              <a:t>Seq2Seq</a:t>
            </a:r>
            <a:r>
              <a:rPr lang="zh-CN" altLang="en-US" sz="2400" dirty="0" smtClean="0"/>
              <a:t>模型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zh-CN" sz="2400" dirty="0" smtClean="0"/>
              <a:t>C</a:t>
            </a:r>
            <a:r>
              <a:rPr lang="en-US" altLang="zh-CN" sz="2400" dirty="0" err="1" smtClean="0"/>
              <a:t>opy</a:t>
            </a:r>
            <a:r>
              <a:rPr lang="en-US" altLang="zh-CN" sz="2400" dirty="0" smtClean="0"/>
              <a:t> Mechanism</a:t>
            </a:r>
          </a:p>
          <a:p>
            <a:pPr marL="285750" indent="-285750">
              <a:buFontTx/>
              <a:buChar char="-"/>
            </a:pPr>
            <a:r>
              <a:rPr lang="zh-CN" altLang="zh-CN" sz="2400" dirty="0" smtClean="0"/>
              <a:t>C</a:t>
            </a:r>
            <a:r>
              <a:rPr lang="en-US" altLang="zh-CN" sz="2400" dirty="0" smtClean="0"/>
              <a:t>overage Loss</a:t>
            </a:r>
          </a:p>
          <a:p>
            <a:pPr marL="285750" indent="-285750">
              <a:buFontTx/>
              <a:buChar char="-"/>
            </a:pPr>
            <a:endParaRPr lang="en-US" altLang="zh-CN" sz="2400" dirty="0"/>
          </a:p>
          <a:p>
            <a:pPr marL="285750" indent="-285750">
              <a:buFontTx/>
              <a:buChar char="-"/>
            </a:pPr>
            <a:endParaRPr lang="en-US" altLang="zh-CN" sz="2400" dirty="0" smtClean="0"/>
          </a:p>
          <a:p>
            <a:pPr marL="285750" indent="-285750">
              <a:buFontTx/>
              <a:buChar char="-"/>
            </a:pP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代码：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atulkum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pointer_summarizer</a:t>
            </a:r>
            <a:endParaRPr lang="en-US" altLang="zh-CN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51144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259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CA39F"/>
      </a:accent1>
      <a:accent2>
        <a:srgbClr val="FCB33A"/>
      </a:accent2>
      <a:accent3>
        <a:srgbClr val="EDBD84"/>
      </a:accent3>
      <a:accent4>
        <a:srgbClr val="968573"/>
      </a:accent4>
      <a:accent5>
        <a:srgbClr val="8B8C7E"/>
      </a:accent5>
      <a:accent6>
        <a:srgbClr val="58555E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433</TotalTime>
  <Words>344</Words>
  <Application>Microsoft Macintosh PowerPoint</Application>
  <PresentationFormat>Custom</PresentationFormat>
  <Paragraphs>94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主题5</vt:lpstr>
      <vt:lpstr>QA, 文本摘要代码阅读</vt:lpstr>
      <vt:lpstr>PowerPoint Presentation</vt:lpstr>
      <vt:lpstr>问答系统</vt:lpstr>
      <vt:lpstr>SQuAD数据集</vt:lpstr>
      <vt:lpstr>SQuAD数据集</vt:lpstr>
      <vt:lpstr>SQuAD模型</vt:lpstr>
      <vt:lpstr>文本摘要</vt:lpstr>
      <vt:lpstr>文本摘要问题</vt:lpstr>
      <vt:lpstr>模型思路</vt:lpstr>
      <vt:lpstr>PowerPoint Presentation</vt:lpstr>
      <vt:lpstr>大规模预训练语言模型</vt:lpstr>
      <vt:lpstr>ELMo</vt:lpstr>
      <vt:lpstr>PowerPoint Presentation</vt:lpstr>
      <vt:lpstr>ELMo</vt:lpstr>
      <vt:lpstr>AllenNLP</vt:lpstr>
      <vt:lpstr>BERT</vt:lpstr>
      <vt:lpstr>BERT</vt:lpstr>
      <vt:lpstr>PowerPoint Presentation</vt:lpstr>
      <vt:lpstr>PowerPoint Presentation</vt:lpstr>
      <vt:lpstr>OpenAI GPT-2</vt:lpstr>
      <vt:lpstr>PowerPoint Presentation</vt:lpstr>
      <vt:lpstr>代码资源</vt:lpstr>
      <vt:lpstr>PowerPoint Presentation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ZEWEI CHU</cp:lastModifiedBy>
  <cp:revision>116</cp:revision>
  <cp:lastPrinted>2017-09-04T16:00:00Z</cp:lastPrinted>
  <dcterms:created xsi:type="dcterms:W3CDTF">2017-09-04T16:00:00Z</dcterms:created>
  <dcterms:modified xsi:type="dcterms:W3CDTF">2019-04-21T03:23:31Z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4539f4c9-f344-4547-9eee-71efb9ec459b</vt:lpwstr>
  </property>
  <property fmtid="{D5CDD505-2E9C-101B-9397-08002B2CF9AE}" pid="3" name="KSORubyTemplateID">
    <vt:lpwstr>2</vt:lpwstr>
  </property>
  <property fmtid="{D5CDD505-2E9C-101B-9397-08002B2CF9AE}" pid="4" name="KSOProductBuildVer">
    <vt:lpwstr>2052-11.1.0.8214</vt:lpwstr>
  </property>
</Properties>
</file>