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58" r:id="rId3"/>
    <p:sldId id="284" r:id="rId4"/>
    <p:sldId id="272" r:id="rId5"/>
    <p:sldId id="257" r:id="rId6"/>
    <p:sldId id="285" r:id="rId7"/>
    <p:sldId id="286" r:id="rId8"/>
    <p:sldId id="28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 type="screen16x9"/>
  <p:notesSz cx="6858000" cy="9144000"/>
  <p:embeddedFontLst>
    <p:embeddedFont>
      <p:font typeface="Raleway Light" panose="020B0604020202020204" charset="0"/>
      <p:regular r:id="rId35"/>
      <p:bold r:id="rId36"/>
      <p:italic r:id="rId37"/>
      <p:boldItalic r:id="rId38"/>
    </p:embeddedFont>
    <p:embeddedFont>
      <p:font typeface="Raleway ExtraBold" panose="020B0604020202020204" charset="0"/>
      <p:bold r:id="rId39"/>
      <p:boldItalic r:id="rId40"/>
    </p:embeddedFont>
    <p:embeddedFont>
      <p:font typeface="Raleway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D9D9D9"/>
    <a:srgbClr val="FFB6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41E727-4E59-4D44-901C-F655D4A9318A}">
  <a:tblStyle styleId="{4641E727-4E59-4D44-901C-F655D4A931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67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21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ed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3000" i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defRPr sz="3000" i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defRPr sz="3000" i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defRPr sz="3000" i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defRPr sz="3000" i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defRPr sz="3000" i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defRPr sz="3000" i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defRPr sz="3000" i="1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B600"/>
              </a:buClr>
              <a:defRPr/>
            </a:lvl1pPr>
            <a:lvl2pPr lvl="1">
              <a:spcBef>
                <a:spcPts val="0"/>
              </a:spcBef>
              <a:buClr>
                <a:srgbClr val="FFB600"/>
              </a:buClr>
              <a:defRPr/>
            </a:lvl2pPr>
            <a:lvl3pPr lvl="2">
              <a:spcBef>
                <a:spcPts val="0"/>
              </a:spcBef>
              <a:buClr>
                <a:srgbClr val="FFB600"/>
              </a:buClr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‹N›</a:t>
            </a:fld>
            <a:endParaRPr lang="en"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B600"/>
              </a:buClr>
              <a:buSzPct val="1000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ct val="1000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ct val="1000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‹N›</a:t>
            </a:fld>
            <a:endParaRPr lang="en"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501502" y="2571750"/>
            <a:ext cx="487857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NAO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en" dirty="0"/>
              <a:t> </a:t>
            </a:r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 txBox="1"/>
          <p:nvPr/>
        </p:nvSpPr>
        <p:spPr>
          <a:xfrm>
            <a:off x="832200" y="739750"/>
            <a:ext cx="1340700" cy="77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Andrea Cinesi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Enrico Damini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FFB295-8B2B-4F56-ADDF-6241A19FA231}"/>
              </a:ext>
            </a:extLst>
          </p:cNvPr>
          <p:cNvSpPr txBox="1"/>
          <p:nvPr/>
        </p:nvSpPr>
        <p:spPr>
          <a:xfrm>
            <a:off x="630865" y="3615070"/>
            <a:ext cx="4749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Raleway" panose="020B0604020202020204" charset="0"/>
              </a:rPr>
              <a:t>Attività progettuale di Fondamenti di Intelligenza Artificiale</a:t>
            </a:r>
          </a:p>
          <a:p>
            <a:r>
              <a:rPr lang="it-IT" dirty="0" err="1">
                <a:solidFill>
                  <a:schemeClr val="bg1"/>
                </a:solidFill>
                <a:latin typeface="Raleway" panose="020B0604020202020204" charset="0"/>
              </a:rPr>
              <a:t>A.A</a:t>
            </a:r>
            <a:r>
              <a:rPr lang="it-IT" dirty="0">
                <a:solidFill>
                  <a:schemeClr val="bg1"/>
                </a:solidFill>
                <a:latin typeface="Raleway" panose="020B0604020202020204" charset="0"/>
              </a:rPr>
              <a:t> 2017- 2018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solidFill>
                  <a:srgbClr val="FFB600"/>
                </a:solidFill>
              </a:rPr>
              <a:t>slide</a:t>
            </a:r>
            <a:r>
              <a:rPr lang="en"/>
              <a:t> title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Here you have a list of items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And some text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105" name="Shape 10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6" name="Shape 10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B600"/>
                </a:solidFill>
              </a:rPr>
              <a:t>Big concept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17" name="Shape 117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9" name="Shape 1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2" name="Shape 12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22000" y="2837400"/>
            <a:ext cx="3543300" cy="158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Is the color of milk and fresh snow, the color produced by the combination of all the colors of the visible spectrum.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FFB600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78678" y="2837400"/>
            <a:ext cx="3543300" cy="158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39" name="Shape 13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>
                <a:solidFill>
                  <a:srgbClr val="FFB600"/>
                </a:solidFill>
              </a:rPr>
              <a:t>two</a:t>
            </a:r>
            <a:r>
              <a:rPr lang="en"/>
              <a:t> or </a:t>
            </a:r>
            <a:r>
              <a:rPr lang="en">
                <a:solidFill>
                  <a:srgbClr val="FFB600"/>
                </a:solidFill>
              </a:rPr>
              <a:t>three</a:t>
            </a:r>
            <a:r>
              <a:rPr lang="en"/>
              <a:t> columns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149" name="Shape 14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 picture is worth a </a:t>
            </a:r>
            <a:r>
              <a:rPr lang="en" sz="3600">
                <a:solidFill>
                  <a:srgbClr val="FFB600"/>
                </a:solidFill>
              </a:rPr>
              <a:t>thousand</a:t>
            </a:r>
            <a:r>
              <a:rPr lang="en" sz="3600"/>
              <a:t> words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56" name="Shape 156" descr="photo-1481456384069-0effc539ab7e"/>
          <p:cNvPicPr preferRelativeResize="0"/>
          <p:nvPr/>
        </p:nvPicPr>
        <p:blipFill rotWithShape="1">
          <a:blip r:embed="rId3">
            <a:alphaModFix/>
          </a:blip>
          <a:srcRect l="16647" r="16654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158" name="Shape 15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9" name="Shape 15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0">
                <a:solidFill>
                  <a:srgbClr val="FFFFFF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167" name="Shape 167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8" name="Shape 16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Use </a:t>
            </a:r>
            <a:r>
              <a:rPr lang="en" sz="3600">
                <a:solidFill>
                  <a:srgbClr val="FFB600"/>
                </a:solidFill>
              </a:rPr>
              <a:t>diagrams</a:t>
            </a:r>
            <a:r>
              <a:rPr lang="en" sz="3600"/>
              <a:t> to explain your ideas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grpSp>
        <p:nvGrpSpPr>
          <p:cNvPr id="176" name="Shape 176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77" name="Shape 177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4" name="Shape 184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7" name="Shape 187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90" name="Shape 190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93" name="Shape 19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6" name="Shape 19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And tables to </a:t>
            </a:r>
            <a:r>
              <a:rPr lang="en" sz="3600">
                <a:solidFill>
                  <a:srgbClr val="FFB600"/>
                </a:solidFill>
              </a:rPr>
              <a:t>compare</a:t>
            </a:r>
            <a:r>
              <a:rPr lang="en" sz="3600"/>
              <a:t> data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922000" y="1901581"/>
          <a:ext cx="7276100" cy="2379410"/>
        </p:xfrm>
        <a:graphic>
          <a:graphicData uri="http://schemas.openxmlformats.org/drawingml/2006/table">
            <a:tbl>
              <a:tblPr>
                <a:noFill/>
                <a:tableStyleId>{4641E727-4E59-4D44-901C-F655D4A9318A}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grpSp>
        <p:nvGrpSpPr>
          <p:cNvPr id="208" name="Shape 208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9" name="Shape 20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920500" y="910900"/>
            <a:ext cx="7665244" cy="365155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title" idx="4294967295"/>
          </p:nvPr>
        </p:nvSpPr>
        <p:spPr>
          <a:xfrm>
            <a:off x="464800" y="4345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Maps</a:t>
            </a:r>
          </a:p>
        </p:txBody>
      </p:sp>
      <p:sp>
        <p:nvSpPr>
          <p:cNvPr id="218" name="Shape 218"/>
          <p:cNvSpPr/>
          <p:nvPr/>
        </p:nvSpPr>
        <p:spPr>
          <a:xfrm>
            <a:off x="2290650" y="16781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our office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grpSp>
        <p:nvGrpSpPr>
          <p:cNvPr id="220" name="Shape 220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221" name="Shape 22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Hello!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it-IT" sz="3600" b="1" dirty="0"/>
              <a:t>Lucy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/>
              <a:t>You can find me at @username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Immagine 2" descr="Immagine che contiene cielo&#10;&#10;Descrizione generata con affidabilità elevata">
            <a:extLst>
              <a:ext uri="{FF2B5EF4-FFF2-40B4-BE49-F238E27FC236}">
                <a16:creationId xmlns:a16="http://schemas.microsoft.com/office/drawing/2014/main" id="{D8F41E36-C7A8-482E-84D4-64A281F00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67" y="846188"/>
            <a:ext cx="1990258" cy="3403630"/>
          </a:xfrm>
          <a:prstGeom prst="rect">
            <a:avLst/>
          </a:prstGeom>
        </p:spPr>
      </p:pic>
      <p:sp>
        <p:nvSpPr>
          <p:cNvPr id="8" name="Shape 367">
            <a:extLst>
              <a:ext uri="{FF2B5EF4-FFF2-40B4-BE49-F238E27FC236}">
                <a16:creationId xmlns:a16="http://schemas.microsoft.com/office/drawing/2014/main" id="{2F29D158-CB50-4D1F-B1AE-3E34C4C600A9}"/>
              </a:ext>
            </a:extLst>
          </p:cNvPr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89,526,124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grpSp>
        <p:nvGrpSpPr>
          <p:cNvPr id="231" name="Shape 231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2" name="Shape 232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ctrTitle" idx="4294967295"/>
          </p:nvPr>
        </p:nvSpPr>
        <p:spPr>
          <a:xfrm>
            <a:off x="972175" y="648000"/>
            <a:ext cx="7199700" cy="89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ubTitle" idx="4294967295"/>
          </p:nvPr>
        </p:nvSpPr>
        <p:spPr>
          <a:xfrm>
            <a:off x="972175" y="1258908"/>
            <a:ext cx="71997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ctrTitle" idx="4294967295"/>
          </p:nvPr>
        </p:nvSpPr>
        <p:spPr>
          <a:xfrm>
            <a:off x="972175" y="3276894"/>
            <a:ext cx="7199700" cy="89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ubTitle" idx="4294967295"/>
          </p:nvPr>
        </p:nvSpPr>
        <p:spPr>
          <a:xfrm>
            <a:off x="972175" y="3887801"/>
            <a:ext cx="71997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ctrTitle" idx="4294967295"/>
          </p:nvPr>
        </p:nvSpPr>
        <p:spPr>
          <a:xfrm>
            <a:off x="972175" y="1962447"/>
            <a:ext cx="7199700" cy="89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ubTitle" idx="4294967295"/>
          </p:nvPr>
        </p:nvSpPr>
        <p:spPr>
          <a:xfrm>
            <a:off x="972175" y="2573355"/>
            <a:ext cx="71997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pSp>
        <p:nvGrpSpPr>
          <p:cNvPr id="246" name="Shape 246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47" name="Shape 2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Let’s </a:t>
            </a:r>
            <a:r>
              <a:rPr lang="en" sz="3600">
                <a:solidFill>
                  <a:srgbClr val="FFB600"/>
                </a:solidFill>
              </a:rPr>
              <a:t>review</a:t>
            </a:r>
            <a:r>
              <a:rPr lang="en" sz="3600"/>
              <a:t> some concepts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2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3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2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3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90" name="Shape 290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1" name="Shape 29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rgbClr val="FFB600"/>
                </a:solidFill>
                <a:hlinkClick r:id="rId3"/>
              </a:rPr>
              <a:t>Google Sheets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03" name="Shape 30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550" y="304800"/>
            <a:ext cx="4970925" cy="425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Shape 304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305" name="Shape 305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5308950" y="662225"/>
            <a:ext cx="1903227" cy="3818991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4294967295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Android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314" name="Shape 314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grpSp>
        <p:nvGrpSpPr>
          <p:cNvPr id="316" name="Shape 316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7" name="Shape 3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5342400" y="700875"/>
            <a:ext cx="1789641" cy="37661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468902" y="1244228"/>
            <a:ext cx="1526700" cy="27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328" name="Shape 328"/>
          <p:cNvSpPr txBox="1">
            <a:spLocks noGrp="1"/>
          </p:cNvSpPr>
          <p:nvPr>
            <p:ph type="body" idx="4294967295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iPhone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30" name="Shape 33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4914875" y="715475"/>
            <a:ext cx="2625156" cy="371263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096022" y="1057088"/>
            <a:ext cx="2273100" cy="30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341" name="Shape 341"/>
          <p:cNvSpPr txBox="1">
            <a:spLocks noGrp="1"/>
          </p:cNvSpPr>
          <p:nvPr>
            <p:ph type="body" idx="4294967295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Tablet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3" name="Shape 3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3591500" y="755451"/>
            <a:ext cx="4674514" cy="36391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354" name="Shape 354"/>
          <p:cNvSpPr txBox="1">
            <a:spLocks noGrp="1"/>
          </p:cNvSpPr>
          <p:nvPr>
            <p:ph type="body" idx="4294967295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Desktop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grpSp>
        <p:nvGrpSpPr>
          <p:cNvPr id="355" name="Shape 355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56" name="Shape 35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365" name="Shape 36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 &amp; user@mail.me</a:t>
            </a:r>
          </a:p>
        </p:txBody>
      </p:sp>
      <p:sp>
        <p:nvSpPr>
          <p:cNvPr id="367" name="Shape 367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B600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B600"/>
                </a:solidFill>
                <a:hlinkClick r:id="rId4"/>
              </a:rPr>
              <a:t>Unsplash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grpSp>
        <p:nvGrpSpPr>
          <p:cNvPr id="375" name="Shape 375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6" name="Shape 37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A8FB33C-7E09-4F3B-AEA4-C755A49F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00" y="462749"/>
            <a:ext cx="6866100" cy="857400"/>
          </a:xfrm>
        </p:spPr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6CDE9-669B-490C-B3FE-86E5C2241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Speech-To-Text</a:t>
            </a:r>
          </a:p>
          <a:p>
            <a:r>
              <a:rPr lang="it-IT" dirty="0"/>
              <a:t>Analizzare la frase ottenuta</a:t>
            </a:r>
          </a:p>
          <a:p>
            <a:r>
              <a:rPr lang="it-IT" dirty="0"/>
              <a:t>Estrarre i goal</a:t>
            </a:r>
          </a:p>
          <a:p>
            <a:r>
              <a:rPr lang="it-IT" dirty="0"/>
              <a:t>Ottenere una sequenza di operazioni (plan) con </a:t>
            </a:r>
            <a:r>
              <a:rPr lang="it-IT" dirty="0" err="1"/>
              <a:t>STRIPS</a:t>
            </a:r>
            <a:endParaRPr lang="it-IT" dirty="0"/>
          </a:p>
          <a:p>
            <a:r>
              <a:rPr lang="it-IT" dirty="0"/>
              <a:t>Eseguire i comandi ottenuti direttamente sul robot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168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Presentation </a:t>
            </a:r>
            <a:r>
              <a:rPr lang="en" sz="3600">
                <a:solidFill>
                  <a:srgbClr val="FFB600"/>
                </a:solidFill>
              </a:rPr>
              <a:t>design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22000" y="1581150"/>
            <a:ext cx="6866100" cy="26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 uses the following typographies: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Titles: </a:t>
            </a:r>
            <a:r>
              <a:rPr lang="en"/>
              <a:t>Raleway ExtraBold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/>
              <a:t>Raleway Light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</a:t>
            </a:r>
            <a:r>
              <a:rPr lang="en"/>
              <a:t>at </a:t>
            </a:r>
            <a:r>
              <a:rPr lang="en" u="sng">
                <a:solidFill>
                  <a:srgbClr val="FFB600"/>
                </a:solidFill>
                <a:hlinkClick r:id="rId3"/>
              </a:rPr>
              <a:t>https://www.fontsquirrel.com/fonts/raleway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3D85C6"/>
              </a:solidFill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922000" y="3714450"/>
            <a:ext cx="68661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grpSp>
        <p:nvGrpSpPr>
          <p:cNvPr id="386" name="Shape 386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387" name="Shape 38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Shape 395"/>
          <p:cNvGrpSpPr/>
          <p:nvPr/>
        </p:nvGrpSpPr>
        <p:grpSpPr>
          <a:xfrm>
            <a:off x="640829" y="571275"/>
            <a:ext cx="310819" cy="393090"/>
            <a:chOff x="584925" y="238125"/>
            <a:chExt cx="415200" cy="525100"/>
          </a:xfrm>
        </p:grpSpPr>
        <p:sp>
          <p:nvSpPr>
            <p:cNvPr id="396" name="Shape 39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1134456" y="628393"/>
            <a:ext cx="332771" cy="277019"/>
            <a:chOff x="1244325" y="314425"/>
            <a:chExt cx="444525" cy="370050"/>
          </a:xfrm>
        </p:grpSpPr>
        <p:sp>
          <p:nvSpPr>
            <p:cNvPr id="403" name="Shape 40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1646386" y="627027"/>
            <a:ext cx="318155" cy="279752"/>
            <a:chOff x="1928175" y="312600"/>
            <a:chExt cx="425000" cy="373700"/>
          </a:xfrm>
        </p:grpSpPr>
        <p:sp>
          <p:nvSpPr>
            <p:cNvPr id="406" name="Shape 40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8" name="Shape 408"/>
          <p:cNvSpPr/>
          <p:nvPr/>
        </p:nvSpPr>
        <p:spPr>
          <a:xfrm>
            <a:off x="2179882" y="616985"/>
            <a:ext cx="260550" cy="299852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702332" y="617903"/>
            <a:ext cx="224917" cy="298018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0" name="Shape 410"/>
          <p:cNvGrpSpPr/>
          <p:nvPr/>
        </p:nvGrpSpPr>
        <p:grpSpPr>
          <a:xfrm>
            <a:off x="3136456" y="612411"/>
            <a:ext cx="372288" cy="309003"/>
            <a:chOff x="3918650" y="293075"/>
            <a:chExt cx="488500" cy="412775"/>
          </a:xfrm>
        </p:grpSpPr>
        <p:sp>
          <p:nvSpPr>
            <p:cNvPr id="411" name="Shape 41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3673520" y="589092"/>
            <a:ext cx="300787" cy="355622"/>
            <a:chOff x="4636075" y="261925"/>
            <a:chExt cx="401800" cy="475050"/>
          </a:xfrm>
        </p:grpSpPr>
        <p:sp>
          <p:nvSpPr>
            <p:cNvPr id="415" name="Shape 41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9" name="Shape 419"/>
          <p:cNvSpPr/>
          <p:nvPr/>
        </p:nvSpPr>
        <p:spPr>
          <a:xfrm>
            <a:off x="4156360" y="616518"/>
            <a:ext cx="344655" cy="300787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4682296" y="618811"/>
            <a:ext cx="301686" cy="295734"/>
            <a:chOff x="5983625" y="301625"/>
            <a:chExt cx="403000" cy="395050"/>
          </a:xfrm>
        </p:grpSpPr>
        <p:sp>
          <p:nvSpPr>
            <p:cNvPr id="421" name="Shape 42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5189192" y="616509"/>
            <a:ext cx="297119" cy="296670"/>
            <a:chOff x="6660750" y="298550"/>
            <a:chExt cx="396900" cy="396300"/>
          </a:xfrm>
        </p:grpSpPr>
        <p:sp>
          <p:nvSpPr>
            <p:cNvPr id="442" name="Shape 44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640829" y="1083654"/>
            <a:ext cx="310819" cy="376190"/>
            <a:chOff x="584925" y="922575"/>
            <a:chExt cx="415200" cy="502525"/>
          </a:xfrm>
        </p:grpSpPr>
        <p:sp>
          <p:nvSpPr>
            <p:cNvPr id="445" name="Shape 44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136290" y="1074970"/>
            <a:ext cx="329122" cy="392192"/>
            <a:chOff x="1246775" y="910975"/>
            <a:chExt cx="439650" cy="523900"/>
          </a:xfrm>
        </p:grpSpPr>
        <p:sp>
          <p:nvSpPr>
            <p:cNvPr id="449" name="Shape 4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1645020" y="1138040"/>
            <a:ext cx="320887" cy="266951"/>
            <a:chOff x="1926350" y="995225"/>
            <a:chExt cx="428650" cy="356600"/>
          </a:xfrm>
        </p:grpSpPr>
        <p:sp>
          <p:nvSpPr>
            <p:cNvPr id="453" name="Shape 45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7" name="Shape 457"/>
          <p:cNvSpPr/>
          <p:nvPr/>
        </p:nvSpPr>
        <p:spPr>
          <a:xfrm>
            <a:off x="2153361" y="1115666"/>
            <a:ext cx="313589" cy="311754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2658462" y="1131218"/>
            <a:ext cx="312653" cy="28066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3167662" y="1133502"/>
            <a:ext cx="303520" cy="2760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3682346" y="1136234"/>
            <a:ext cx="283420" cy="27061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1" name="Shape 461"/>
          <p:cNvGrpSpPr/>
          <p:nvPr/>
        </p:nvGrpSpPr>
        <p:grpSpPr>
          <a:xfrm>
            <a:off x="4172200" y="1117940"/>
            <a:ext cx="312653" cy="313102"/>
            <a:chOff x="5302225" y="968375"/>
            <a:chExt cx="417650" cy="418250"/>
          </a:xfrm>
        </p:grpSpPr>
        <p:sp>
          <p:nvSpPr>
            <p:cNvPr id="462" name="Shape 46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4639327" y="1082737"/>
            <a:ext cx="387625" cy="377556"/>
            <a:chOff x="5926225" y="921350"/>
            <a:chExt cx="517800" cy="504350"/>
          </a:xfrm>
        </p:grpSpPr>
        <p:sp>
          <p:nvSpPr>
            <p:cNvPr id="465" name="Shape 46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156740" y="1090055"/>
            <a:ext cx="362023" cy="362940"/>
            <a:chOff x="6617400" y="931125"/>
            <a:chExt cx="483600" cy="484825"/>
          </a:xfrm>
        </p:grpSpPr>
        <p:sp>
          <p:nvSpPr>
            <p:cNvPr id="468" name="Shape 46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621628" y="1653620"/>
            <a:ext cx="349222" cy="245017"/>
            <a:chOff x="559275" y="1683950"/>
            <a:chExt cx="466500" cy="327300"/>
          </a:xfrm>
        </p:grpSpPr>
        <p:sp>
          <p:nvSpPr>
            <p:cNvPr id="471" name="Shape 47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1126240" y="1605185"/>
            <a:ext cx="349222" cy="341904"/>
            <a:chOff x="1233350" y="1619250"/>
            <a:chExt cx="466500" cy="456725"/>
          </a:xfrm>
        </p:grpSpPr>
        <p:sp>
          <p:nvSpPr>
            <p:cNvPr id="474" name="Shape 47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1641820" y="1612484"/>
            <a:ext cx="327288" cy="327288"/>
            <a:chOff x="1922075" y="1629000"/>
            <a:chExt cx="437200" cy="437200"/>
          </a:xfrm>
        </p:grpSpPr>
        <p:sp>
          <p:nvSpPr>
            <p:cNvPr id="479" name="Shape 47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2145066" y="1611118"/>
            <a:ext cx="330020" cy="330020"/>
            <a:chOff x="2594325" y="1627175"/>
            <a:chExt cx="440850" cy="440850"/>
          </a:xfrm>
        </p:grpSpPr>
        <p:sp>
          <p:nvSpPr>
            <p:cNvPr id="482" name="Shape 48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5" name="Shape 485"/>
          <p:cNvSpPr/>
          <p:nvPr/>
        </p:nvSpPr>
        <p:spPr>
          <a:xfrm>
            <a:off x="2664395" y="1625800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6" name="Shape 486"/>
          <p:cNvGrpSpPr/>
          <p:nvPr/>
        </p:nvGrpSpPr>
        <p:grpSpPr>
          <a:xfrm>
            <a:off x="3185377" y="1586433"/>
            <a:ext cx="267849" cy="379390"/>
            <a:chOff x="3984000" y="1594200"/>
            <a:chExt cx="357800" cy="506800"/>
          </a:xfrm>
        </p:grpSpPr>
        <p:sp>
          <p:nvSpPr>
            <p:cNvPr id="487" name="Shape 48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3647469" y="1667787"/>
            <a:ext cx="352890" cy="216682"/>
            <a:chOff x="4601275" y="1702875"/>
            <a:chExt cx="471400" cy="289450"/>
          </a:xfrm>
        </p:grpSpPr>
        <p:sp>
          <p:nvSpPr>
            <p:cNvPr id="490" name="Shape 49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4169000" y="1614767"/>
            <a:ext cx="319053" cy="322721"/>
            <a:chOff x="5297950" y="1632050"/>
            <a:chExt cx="426200" cy="431100"/>
          </a:xfrm>
        </p:grpSpPr>
        <p:sp>
          <p:nvSpPr>
            <p:cNvPr id="496" name="Shape 49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4672695" y="1605185"/>
            <a:ext cx="320887" cy="341904"/>
            <a:chOff x="5970800" y="1619250"/>
            <a:chExt cx="428650" cy="456725"/>
          </a:xfrm>
        </p:grpSpPr>
        <p:sp>
          <p:nvSpPr>
            <p:cNvPr id="499" name="Shape 49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5162691" y="1601068"/>
            <a:ext cx="359721" cy="328186"/>
            <a:chOff x="6625350" y="1613750"/>
            <a:chExt cx="480525" cy="438400"/>
          </a:xfrm>
        </p:grpSpPr>
        <p:sp>
          <p:nvSpPr>
            <p:cNvPr id="505" name="Shape 50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660480" y="2134932"/>
            <a:ext cx="271517" cy="291636"/>
            <a:chOff x="611175" y="2326900"/>
            <a:chExt cx="362700" cy="389575"/>
          </a:xfrm>
        </p:grpSpPr>
        <p:sp>
          <p:nvSpPr>
            <p:cNvPr id="511" name="Shape 51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5" name="Shape 515"/>
          <p:cNvSpPr/>
          <p:nvPr/>
        </p:nvSpPr>
        <p:spPr>
          <a:xfrm>
            <a:off x="1157814" y="2137731"/>
            <a:ext cx="286152" cy="286152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1662447" y="2137731"/>
            <a:ext cx="286152" cy="286152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2167080" y="2137731"/>
            <a:ext cx="286152" cy="286152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8" name="Shape 518"/>
          <p:cNvGrpSpPr/>
          <p:nvPr/>
        </p:nvGrpSpPr>
        <p:grpSpPr>
          <a:xfrm>
            <a:off x="2738350" y="2088313"/>
            <a:ext cx="152677" cy="381225"/>
            <a:chOff x="3386850" y="2264625"/>
            <a:chExt cx="203950" cy="509250"/>
          </a:xfrm>
        </p:grpSpPr>
        <p:sp>
          <p:nvSpPr>
            <p:cNvPr id="519" name="Shape 51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3761294" y="2136766"/>
            <a:ext cx="125241" cy="284318"/>
            <a:chOff x="4753325" y="2329350"/>
            <a:chExt cx="167300" cy="379800"/>
          </a:xfrm>
        </p:grpSpPr>
        <p:sp>
          <p:nvSpPr>
            <p:cNvPr id="522" name="Shape 52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3254379" y="2090128"/>
            <a:ext cx="129845" cy="377575"/>
            <a:chOff x="4076175" y="2267050"/>
            <a:chExt cx="173450" cy="504375"/>
          </a:xfrm>
        </p:grpSpPr>
        <p:sp>
          <p:nvSpPr>
            <p:cNvPr id="525" name="Shape 52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7" name="Shape 527"/>
          <p:cNvSpPr/>
          <p:nvPr/>
        </p:nvSpPr>
        <p:spPr>
          <a:xfrm>
            <a:off x="4185613" y="2129964"/>
            <a:ext cx="286152" cy="301686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4675896" y="2135381"/>
            <a:ext cx="314487" cy="290719"/>
            <a:chOff x="5975075" y="2327500"/>
            <a:chExt cx="420100" cy="388350"/>
          </a:xfrm>
        </p:grpSpPr>
        <p:sp>
          <p:nvSpPr>
            <p:cNvPr id="529" name="Shape 5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5241294" y="2126697"/>
            <a:ext cx="192914" cy="314487"/>
            <a:chOff x="6730350" y="2315900"/>
            <a:chExt cx="257700" cy="420100"/>
          </a:xfrm>
        </p:grpSpPr>
        <p:sp>
          <p:nvSpPr>
            <p:cNvPr id="532" name="Shape 53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747318" y="2607093"/>
            <a:ext cx="97842" cy="356539"/>
            <a:chOff x="727175" y="2957625"/>
            <a:chExt cx="130700" cy="476275"/>
          </a:xfrm>
        </p:grpSpPr>
        <p:sp>
          <p:nvSpPr>
            <p:cNvPr id="538" name="Shape 5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0" name="Shape 540"/>
          <p:cNvSpPr/>
          <p:nvPr/>
        </p:nvSpPr>
        <p:spPr>
          <a:xfrm>
            <a:off x="1655597" y="2593009"/>
            <a:ext cx="299852" cy="384874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1189818" y="2593009"/>
            <a:ext cx="222147" cy="38487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2" name="Shape 542"/>
          <p:cNvGrpSpPr/>
          <p:nvPr/>
        </p:nvGrpSpPr>
        <p:grpSpPr>
          <a:xfrm>
            <a:off x="2136832" y="2618509"/>
            <a:ext cx="346490" cy="333688"/>
            <a:chOff x="2583325" y="2972875"/>
            <a:chExt cx="462850" cy="445750"/>
          </a:xfrm>
        </p:grpSpPr>
        <p:sp>
          <p:nvSpPr>
            <p:cNvPr id="543" name="Shape 54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2629560" y="2668347"/>
            <a:ext cx="370258" cy="234031"/>
            <a:chOff x="3241525" y="3039450"/>
            <a:chExt cx="494600" cy="312625"/>
          </a:xfrm>
        </p:grpSpPr>
        <p:sp>
          <p:nvSpPr>
            <p:cNvPr id="546" name="Shape 54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8" name="Shape 548"/>
          <p:cNvSpPr/>
          <p:nvPr/>
        </p:nvSpPr>
        <p:spPr>
          <a:xfrm>
            <a:off x="3664977" y="2626379"/>
            <a:ext cx="318155" cy="31813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9" name="Shape 549"/>
          <p:cNvGrpSpPr/>
          <p:nvPr/>
        </p:nvGrpSpPr>
        <p:grpSpPr>
          <a:xfrm>
            <a:off x="4136997" y="2643662"/>
            <a:ext cx="383059" cy="283401"/>
            <a:chOff x="5255200" y="3006475"/>
            <a:chExt cx="511700" cy="378575"/>
          </a:xfrm>
        </p:grpSpPr>
        <p:sp>
          <p:nvSpPr>
            <p:cNvPr id="550" name="Shape 55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732643" y="1196567"/>
            <a:ext cx="309920" cy="316302"/>
            <a:chOff x="3955900" y="2984500"/>
            <a:chExt cx="414000" cy="422525"/>
          </a:xfrm>
        </p:grpSpPr>
        <p:sp>
          <p:nvSpPr>
            <p:cNvPr id="553" name="Shape 55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solidFill>
                <a:schemeClr val="bg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solidFill>
                <a:schemeClr val="bg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solidFill>
                <a:schemeClr val="bg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6" name="Shape 556"/>
          <p:cNvSpPr/>
          <p:nvPr/>
        </p:nvSpPr>
        <p:spPr>
          <a:xfrm>
            <a:off x="624845" y="3153863"/>
            <a:ext cx="346471" cy="27243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4712648" y="2611743"/>
            <a:ext cx="241349" cy="34740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8" name="Shape 558"/>
          <p:cNvGrpSpPr/>
          <p:nvPr/>
        </p:nvGrpSpPr>
        <p:grpSpPr>
          <a:xfrm>
            <a:off x="5219361" y="2622626"/>
            <a:ext cx="236782" cy="336440"/>
            <a:chOff x="6701050" y="2978375"/>
            <a:chExt cx="316300" cy="449425"/>
          </a:xfrm>
        </p:grpSpPr>
        <p:sp>
          <p:nvSpPr>
            <p:cNvPr id="559" name="Shape 55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1132173" y="3176609"/>
            <a:ext cx="337357" cy="226732"/>
            <a:chOff x="1241275" y="3718400"/>
            <a:chExt cx="450650" cy="302875"/>
          </a:xfrm>
        </p:grpSpPr>
        <p:sp>
          <p:nvSpPr>
            <p:cNvPr id="562" name="Shape 56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1641371" y="3159241"/>
            <a:ext cx="328186" cy="261916"/>
            <a:chOff x="1921475" y="3695200"/>
            <a:chExt cx="438400" cy="349875"/>
          </a:xfrm>
        </p:grpSpPr>
        <p:sp>
          <p:nvSpPr>
            <p:cNvPr id="567" name="Shape 56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2149183" y="3155124"/>
            <a:ext cx="321786" cy="269702"/>
            <a:chOff x="2599825" y="3689700"/>
            <a:chExt cx="429850" cy="360275"/>
          </a:xfrm>
        </p:grpSpPr>
        <p:sp>
          <p:nvSpPr>
            <p:cNvPr id="571" name="Shape 57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2669329" y="3127239"/>
            <a:ext cx="290719" cy="303520"/>
            <a:chOff x="3294650" y="3652450"/>
            <a:chExt cx="388350" cy="405450"/>
          </a:xfrm>
        </p:grpSpPr>
        <p:sp>
          <p:nvSpPr>
            <p:cNvPr id="574" name="Shape 57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49725" y="3165642"/>
            <a:ext cx="339153" cy="248666"/>
            <a:chOff x="3936375" y="3703750"/>
            <a:chExt cx="453050" cy="332175"/>
          </a:xfrm>
        </p:grpSpPr>
        <p:sp>
          <p:nvSpPr>
            <p:cNvPr id="578" name="Shape 57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654337" y="3165642"/>
            <a:ext cx="339153" cy="248666"/>
            <a:chOff x="4610450" y="3703750"/>
            <a:chExt cx="453050" cy="332175"/>
          </a:xfrm>
        </p:grpSpPr>
        <p:sp>
          <p:nvSpPr>
            <p:cNvPr id="584" name="Shape 58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4170834" y="3140508"/>
            <a:ext cx="315385" cy="298935"/>
            <a:chOff x="5300400" y="3670175"/>
            <a:chExt cx="421300" cy="399325"/>
          </a:xfrm>
        </p:grpSpPr>
        <p:sp>
          <p:nvSpPr>
            <p:cNvPr id="587" name="Shape 58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2" name="Shape 592"/>
          <p:cNvSpPr/>
          <p:nvPr/>
        </p:nvSpPr>
        <p:spPr>
          <a:xfrm>
            <a:off x="4657792" y="3114560"/>
            <a:ext cx="351056" cy="351037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3" name="Shape 593"/>
          <p:cNvGrpSpPr/>
          <p:nvPr/>
        </p:nvGrpSpPr>
        <p:grpSpPr>
          <a:xfrm>
            <a:off x="5184625" y="3136839"/>
            <a:ext cx="306252" cy="306271"/>
            <a:chOff x="6654650" y="3665275"/>
            <a:chExt cx="409100" cy="409125"/>
          </a:xfrm>
        </p:grpSpPr>
        <p:sp>
          <p:nvSpPr>
            <p:cNvPr id="594" name="Shape 59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630312" y="3628651"/>
            <a:ext cx="331854" cy="331873"/>
            <a:chOff x="570875" y="4322250"/>
            <a:chExt cx="443300" cy="443325"/>
          </a:xfrm>
        </p:grpSpPr>
        <p:sp>
          <p:nvSpPr>
            <p:cNvPr id="597" name="Shape 59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1" name="Shape 601"/>
          <p:cNvSpPr/>
          <p:nvPr/>
        </p:nvSpPr>
        <p:spPr>
          <a:xfrm>
            <a:off x="1121243" y="3693231"/>
            <a:ext cx="359291" cy="202964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2" name="Shape 602"/>
          <p:cNvGrpSpPr/>
          <p:nvPr/>
        </p:nvGrpSpPr>
        <p:grpSpPr>
          <a:xfrm>
            <a:off x="1684789" y="3603985"/>
            <a:ext cx="241349" cy="381206"/>
            <a:chOff x="1979475" y="4289300"/>
            <a:chExt cx="322400" cy="509225"/>
          </a:xfrm>
        </p:grpSpPr>
        <p:sp>
          <p:nvSpPr>
            <p:cNvPr id="603" name="Shape 60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2167917" y="3609000"/>
            <a:ext cx="284767" cy="371175"/>
            <a:chOff x="2624850" y="4296000"/>
            <a:chExt cx="380400" cy="495825"/>
          </a:xfrm>
        </p:grpSpPr>
        <p:sp>
          <p:nvSpPr>
            <p:cNvPr id="607" name="Shape 60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0" name="Shape 610"/>
          <p:cNvSpPr/>
          <p:nvPr/>
        </p:nvSpPr>
        <p:spPr>
          <a:xfrm>
            <a:off x="3167213" y="3642492"/>
            <a:ext cx="304418" cy="304437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2662580" y="3661695"/>
            <a:ext cx="304418" cy="26603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3670461" y="3641126"/>
            <a:ext cx="307188" cy="307169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3" name="Shape 613"/>
          <p:cNvGrpSpPr/>
          <p:nvPr/>
        </p:nvGrpSpPr>
        <p:grpSpPr>
          <a:xfrm>
            <a:off x="4152549" y="3645569"/>
            <a:ext cx="351954" cy="298036"/>
            <a:chOff x="5275975" y="4344850"/>
            <a:chExt cx="470150" cy="398125"/>
          </a:xfrm>
        </p:grpSpPr>
        <p:sp>
          <p:nvSpPr>
            <p:cNvPr id="614" name="Shape 61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7" name="Shape 617"/>
          <p:cNvSpPr/>
          <p:nvPr/>
        </p:nvSpPr>
        <p:spPr>
          <a:xfrm>
            <a:off x="4675161" y="3636560"/>
            <a:ext cx="316321" cy="316302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8" name="Shape 618"/>
          <p:cNvGrpSpPr/>
          <p:nvPr/>
        </p:nvGrpSpPr>
        <p:grpSpPr>
          <a:xfrm>
            <a:off x="5175474" y="3621352"/>
            <a:ext cx="324556" cy="346471"/>
            <a:chOff x="6642425" y="4312500"/>
            <a:chExt cx="433550" cy="462825"/>
          </a:xfrm>
        </p:grpSpPr>
        <p:sp>
          <p:nvSpPr>
            <p:cNvPr id="619" name="Shape 61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2" name="Shape 622"/>
          <p:cNvSpPr/>
          <p:nvPr/>
        </p:nvSpPr>
        <p:spPr>
          <a:xfrm>
            <a:off x="587825" y="4176377"/>
            <a:ext cx="416858" cy="245934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3" name="Shape 623"/>
          <p:cNvGrpSpPr/>
          <p:nvPr/>
        </p:nvGrpSpPr>
        <p:grpSpPr>
          <a:xfrm>
            <a:off x="1134456" y="4135565"/>
            <a:ext cx="332771" cy="327288"/>
            <a:chOff x="1244325" y="4999400"/>
            <a:chExt cx="444525" cy="437200"/>
          </a:xfrm>
        </p:grpSpPr>
        <p:sp>
          <p:nvSpPr>
            <p:cNvPr id="624" name="Shape 6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1668788" y="4125048"/>
            <a:ext cx="273351" cy="348305"/>
            <a:chOff x="1958100" y="4985350"/>
            <a:chExt cx="365150" cy="465275"/>
          </a:xfrm>
        </p:grpSpPr>
        <p:sp>
          <p:nvSpPr>
            <p:cNvPr id="630" name="Shape 63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2153282" y="4138298"/>
            <a:ext cx="313589" cy="322254"/>
            <a:chOff x="2605300" y="5003050"/>
            <a:chExt cx="418900" cy="430475"/>
          </a:xfrm>
        </p:grpSpPr>
        <p:sp>
          <p:nvSpPr>
            <p:cNvPr id="634" name="Shape 63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2627277" y="4145166"/>
            <a:ext cx="374824" cy="308086"/>
            <a:chOff x="3238475" y="5012225"/>
            <a:chExt cx="500700" cy="411550"/>
          </a:xfrm>
        </p:grpSpPr>
        <p:sp>
          <p:nvSpPr>
            <p:cNvPr id="638" name="Shape 6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3618217" y="4112247"/>
            <a:ext cx="411393" cy="373907"/>
            <a:chOff x="4562200" y="4968250"/>
            <a:chExt cx="549550" cy="499475"/>
          </a:xfrm>
        </p:grpSpPr>
        <p:sp>
          <p:nvSpPr>
            <p:cNvPr id="644" name="Shape 64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3176693" y="4133282"/>
            <a:ext cx="285217" cy="331387"/>
            <a:chOff x="3972400" y="4996350"/>
            <a:chExt cx="381000" cy="442675"/>
          </a:xfrm>
        </p:grpSpPr>
        <p:sp>
          <p:nvSpPr>
            <p:cNvPr id="650" name="Shape 65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2" name="Shape 652"/>
          <p:cNvGrpSpPr/>
          <p:nvPr/>
        </p:nvGrpSpPr>
        <p:grpSpPr>
          <a:xfrm>
            <a:off x="4126498" y="4105397"/>
            <a:ext cx="404076" cy="387606"/>
            <a:chOff x="5241175" y="4959100"/>
            <a:chExt cx="539775" cy="517775"/>
          </a:xfrm>
        </p:grpSpPr>
        <p:sp>
          <p:nvSpPr>
            <p:cNvPr id="653" name="Shape 65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4655509" y="4201063"/>
            <a:ext cx="355622" cy="196564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0" name="Shape 660"/>
          <p:cNvGrpSpPr/>
          <p:nvPr/>
        </p:nvGrpSpPr>
        <p:grpSpPr>
          <a:xfrm>
            <a:off x="5207476" y="4162983"/>
            <a:ext cx="259184" cy="298036"/>
            <a:chOff x="6685175" y="5036025"/>
            <a:chExt cx="346225" cy="398125"/>
          </a:xfrm>
        </p:grpSpPr>
        <p:sp>
          <p:nvSpPr>
            <p:cNvPr id="661" name="Shape 66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5902418" y="3020599"/>
            <a:ext cx="432570" cy="421334"/>
            <a:chOff x="5926225" y="921350"/>
            <a:chExt cx="517800" cy="504350"/>
          </a:xfrm>
        </p:grpSpPr>
        <p:sp>
          <p:nvSpPr>
            <p:cNvPr id="667" name="Shape 6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9" name="Shape 669"/>
          <p:cNvSpPr/>
          <p:nvPr/>
        </p:nvSpPr>
        <p:spPr>
          <a:xfrm>
            <a:off x="6096338" y="32566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0" name="Shape 670"/>
          <p:cNvGrpSpPr/>
          <p:nvPr/>
        </p:nvGrpSpPr>
        <p:grpSpPr>
          <a:xfrm>
            <a:off x="6787405" y="2999979"/>
            <a:ext cx="432570" cy="421334"/>
            <a:chOff x="5926225" y="921350"/>
            <a:chExt cx="517800" cy="504350"/>
          </a:xfrm>
        </p:grpSpPr>
        <p:sp>
          <p:nvSpPr>
            <p:cNvPr id="671" name="Shape 67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3" name="Shape 673"/>
          <p:cNvSpPr/>
          <p:nvPr/>
        </p:nvSpPr>
        <p:spPr>
          <a:xfrm>
            <a:off x="6981326" y="32360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4" name="Shape 674"/>
          <p:cNvGrpSpPr/>
          <p:nvPr/>
        </p:nvGrpSpPr>
        <p:grpSpPr>
          <a:xfrm>
            <a:off x="5902754" y="3672780"/>
            <a:ext cx="870059" cy="847409"/>
            <a:chOff x="5926225" y="921350"/>
            <a:chExt cx="517800" cy="504350"/>
          </a:xfrm>
        </p:grpSpPr>
        <p:sp>
          <p:nvSpPr>
            <p:cNvPr id="675" name="Shape 67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w="38100" cap="flat" cmpd="sng">
              <a:solidFill>
                <a:srgbClr val="FFD96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w="38100" cap="flat" cmpd="sng">
              <a:solidFill>
                <a:srgbClr val="FFD96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7" name="Shape 677"/>
          <p:cNvSpPr/>
          <p:nvPr/>
        </p:nvSpPr>
        <p:spPr>
          <a:xfrm>
            <a:off x="6292698" y="4147567"/>
            <a:ext cx="806460" cy="455544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 txBox="1"/>
          <p:nvPr/>
        </p:nvSpPr>
        <p:spPr>
          <a:xfrm>
            <a:off x="5791375" y="616875"/>
            <a:ext cx="2280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ct val="100000"/>
              <a:buFont typeface="Raleway Light"/>
              <a:buChar char="●"/>
            </a:pPr>
            <a:r>
              <a:rPr lang="e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ct val="100000"/>
              <a:buFont typeface="Raleway Light"/>
              <a:buChar char="●"/>
            </a:pPr>
            <a:r>
              <a:rPr lang="e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fill color and opacity.</a:t>
            </a:r>
          </a:p>
          <a:p>
            <a:pPr marL="457200" lvl="0" indent="-292100" rtl="0">
              <a:spcBef>
                <a:spcPts val="0"/>
              </a:spcBef>
              <a:buClr>
                <a:srgbClr val="FFB600"/>
              </a:buClr>
              <a:buSzPct val="100000"/>
              <a:buFont typeface="Raleway Light"/>
              <a:buChar char="●"/>
            </a:pPr>
            <a:r>
              <a:rPr lang="e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79" name="Shape 67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How? Follow Google instructions </a:t>
            </a:r>
            <a:r>
              <a:rPr lang="en" u="sng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600"/>
                </a:solidFill>
                <a:highlight>
                  <a:srgbClr val="434343"/>
                </a:highlight>
                <a:latin typeface="Raleway Light"/>
                <a:ea typeface="Raleway Light"/>
                <a:cs typeface="Raleway Light"/>
                <a:sym typeface="Raleway Light"/>
              </a:rPr>
              <a:t> and many more...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434343"/>
                </a:solidFill>
              </a:rPr>
              <a:t>😉</a:t>
            </a:r>
          </a:p>
        </p:txBody>
      </p:sp>
      <p:sp>
        <p:nvSpPr>
          <p:cNvPr id="687" name="Shape 68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process is </a:t>
            </a:r>
            <a:r>
              <a:rPr lang="en" dirty="0">
                <a:solidFill>
                  <a:srgbClr val="FFB600"/>
                </a:solidFill>
              </a:rPr>
              <a:t>easy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56" name="Shape 256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Speech-To-Text</a:t>
            </a:r>
            <a:endParaRPr lang="en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Dal parlato alla frase.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Analisi della frase</a:t>
            </a:r>
            <a:endParaRPr lang="en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Dalla frase al goal.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0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Strips</a:t>
            </a:r>
            <a:r>
              <a:rPr lang="it-IT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Planner</a:t>
            </a:r>
            <a:endParaRPr lang="en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Dal goal al piano di azione.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0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NAO</a:t>
            </a:r>
            <a:r>
              <a:rPr lang="it-IT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robot</a:t>
            </a:r>
            <a:endParaRPr lang="en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Dal piano di azione all’esecuzione.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solidFill>
              <a:srgbClr val="FFB600"/>
            </a:solidFill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5" name="Shape 27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6" name="Shape 27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6" name="Immagine 25">
            <a:extLst>
              <a:ext uri="{FF2B5EF4-FFF2-40B4-BE49-F238E27FC236}">
                <a16:creationId xmlns:a16="http://schemas.microsoft.com/office/drawing/2014/main" id="{FF8B7BDD-51F0-4F57-BB89-688A37BA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07" y="3074530"/>
            <a:ext cx="378257" cy="29781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B0260260-DE1C-4EFF-8A5A-109597343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520" y="3046384"/>
            <a:ext cx="428411" cy="40581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CE6382A9-913C-45D1-AE5D-391577A76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996" y="3081873"/>
            <a:ext cx="421050" cy="35202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99BF1304-0B11-47E4-A431-4380A4275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836" y="3071678"/>
            <a:ext cx="376596" cy="37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5674" y="553200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 dirty="0"/>
              <a:t>Speech-To-</a:t>
            </a:r>
            <a:r>
              <a:rPr lang="it-IT" sz="4800" dirty="0">
                <a:solidFill>
                  <a:srgbClr val="FFB600"/>
                </a:solidFill>
              </a:rPr>
              <a:t>Text</a:t>
            </a:r>
            <a:endParaRPr lang="en" sz="4800" dirty="0">
              <a:solidFill>
                <a:srgbClr val="FFB600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15674" y="1516912"/>
            <a:ext cx="7392660" cy="307338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b="1" dirty="0">
              <a:latin typeface="Raleway Light" panose="020B060402020202020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4DEDCB3-AF9D-4813-8597-FDBFFD15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100" y="164393"/>
            <a:ext cx="1197935" cy="943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5674" y="553200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 dirty="0">
                <a:solidFill>
                  <a:srgbClr val="FFB600"/>
                </a:solidFill>
              </a:rPr>
              <a:t>Analisi della </a:t>
            </a:r>
            <a:r>
              <a:rPr lang="it-IT" sz="4800" dirty="0"/>
              <a:t>frase</a:t>
            </a:r>
            <a:endParaRPr lang="en" sz="4800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15674" y="1516912"/>
            <a:ext cx="7392660" cy="307338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b="1" dirty="0">
              <a:latin typeface="Raleway Light" panose="020B060402020202020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8" name="Shape 444">
            <a:extLst>
              <a:ext uri="{FF2B5EF4-FFF2-40B4-BE49-F238E27FC236}">
                <a16:creationId xmlns:a16="http://schemas.microsoft.com/office/drawing/2014/main" id="{935A3FB3-3D0A-4D1E-B59B-C42FE581E3E7}"/>
              </a:ext>
            </a:extLst>
          </p:cNvPr>
          <p:cNvGrpSpPr/>
          <p:nvPr/>
        </p:nvGrpSpPr>
        <p:grpSpPr>
          <a:xfrm>
            <a:off x="8063134" y="308979"/>
            <a:ext cx="566964" cy="769851"/>
            <a:chOff x="584925" y="922575"/>
            <a:chExt cx="415200" cy="502525"/>
          </a:xfrm>
        </p:grpSpPr>
        <p:sp>
          <p:nvSpPr>
            <p:cNvPr id="9" name="Shape 445">
              <a:extLst>
                <a:ext uri="{FF2B5EF4-FFF2-40B4-BE49-F238E27FC236}">
                  <a16:creationId xmlns:a16="http://schemas.microsoft.com/office/drawing/2014/main" id="{5F2C313F-B76E-4105-9FB3-D6B54E9A1780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46">
              <a:extLst>
                <a:ext uri="{FF2B5EF4-FFF2-40B4-BE49-F238E27FC236}">
                  <a16:creationId xmlns:a16="http://schemas.microsoft.com/office/drawing/2014/main" id="{249BB54B-1F81-4B9F-9284-68A8DC8206A8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47">
              <a:extLst>
                <a:ext uri="{FF2B5EF4-FFF2-40B4-BE49-F238E27FC236}">
                  <a16:creationId xmlns:a16="http://schemas.microsoft.com/office/drawing/2014/main" id="{9114B42E-3E9E-4BB5-B7EE-EA79A6E11DC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552">
            <a:extLst>
              <a:ext uri="{FF2B5EF4-FFF2-40B4-BE49-F238E27FC236}">
                <a16:creationId xmlns:a16="http://schemas.microsoft.com/office/drawing/2014/main" id="{43F40631-D7D9-434F-B5FB-9ECF67EFEE0F}"/>
              </a:ext>
            </a:extLst>
          </p:cNvPr>
          <p:cNvGrpSpPr/>
          <p:nvPr/>
        </p:nvGrpSpPr>
        <p:grpSpPr>
          <a:xfrm>
            <a:off x="8245169" y="584534"/>
            <a:ext cx="539700" cy="553200"/>
            <a:chOff x="3955900" y="2984500"/>
            <a:chExt cx="414000" cy="422525"/>
          </a:xfrm>
        </p:grpSpPr>
        <p:sp>
          <p:nvSpPr>
            <p:cNvPr id="13" name="Shape 553">
              <a:extLst>
                <a:ext uri="{FF2B5EF4-FFF2-40B4-BE49-F238E27FC236}">
                  <a16:creationId xmlns:a16="http://schemas.microsoft.com/office/drawing/2014/main" id="{1AE585CD-EBD3-43D2-ACC5-C2E5BE6BF2CD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solidFill>
                <a:schemeClr val="bg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54">
              <a:extLst>
                <a:ext uri="{FF2B5EF4-FFF2-40B4-BE49-F238E27FC236}">
                  <a16:creationId xmlns:a16="http://schemas.microsoft.com/office/drawing/2014/main" id="{4ACDD93D-84FC-453A-8003-FD2B0B3BCDBD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solidFill>
                <a:schemeClr val="bg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55">
              <a:extLst>
                <a:ext uri="{FF2B5EF4-FFF2-40B4-BE49-F238E27FC236}">
                  <a16:creationId xmlns:a16="http://schemas.microsoft.com/office/drawing/2014/main" id="{39563396-1516-4606-8FC8-8A8DF64B9F6A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solidFill>
                <a:schemeClr val="bg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2532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5674" y="553200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 dirty="0" err="1">
                <a:solidFill>
                  <a:srgbClr val="FFB600"/>
                </a:solidFill>
              </a:rPr>
              <a:t>STRIPS</a:t>
            </a:r>
            <a:r>
              <a:rPr lang="it-IT" sz="4800" dirty="0">
                <a:solidFill>
                  <a:srgbClr val="FFB600"/>
                </a:solidFill>
              </a:rPr>
              <a:t> </a:t>
            </a:r>
            <a:r>
              <a:rPr lang="it-IT" sz="4800" dirty="0"/>
              <a:t>planner</a:t>
            </a:r>
            <a:endParaRPr lang="en" sz="4800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15674" y="1516912"/>
            <a:ext cx="7392660" cy="307338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b="1" dirty="0">
              <a:latin typeface="Raleway Light" panose="020B060402020202020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4DEDCB3-AF9D-4813-8597-FDBFFD15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928" y="288162"/>
            <a:ext cx="874421" cy="7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6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5674" y="553200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 dirty="0" err="1">
                <a:solidFill>
                  <a:srgbClr val="FFB600"/>
                </a:solidFill>
              </a:rPr>
              <a:t>NAO</a:t>
            </a:r>
            <a:r>
              <a:rPr lang="it-IT" sz="4800" dirty="0">
                <a:solidFill>
                  <a:srgbClr val="FFB600"/>
                </a:solidFill>
              </a:rPr>
              <a:t> </a:t>
            </a:r>
            <a:r>
              <a:rPr lang="it-IT" sz="4800" dirty="0"/>
              <a:t>robot</a:t>
            </a:r>
            <a:endParaRPr lang="en" sz="4800" dirty="0">
              <a:solidFill>
                <a:srgbClr val="FFB600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15674" y="1516912"/>
            <a:ext cx="7392660" cy="307338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b="1" dirty="0">
              <a:latin typeface="Raleway Light" panose="020B060402020202020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4DEDCB3-AF9D-4813-8597-FDBFFD15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71" y="214011"/>
            <a:ext cx="943179" cy="94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3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TM04033927[[fn=Evento]]</Template>
  <TotalTime>50</TotalTime>
  <Words>927</Words>
  <Application>Microsoft Office PowerPoint</Application>
  <PresentationFormat>Presentazione su schermo (16:9)</PresentationFormat>
  <Paragraphs>173</Paragraphs>
  <Slides>32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Raleway Light</vt:lpstr>
      <vt:lpstr>Raleway ExtraBold</vt:lpstr>
      <vt:lpstr>Arial</vt:lpstr>
      <vt:lpstr>Raleway</vt:lpstr>
      <vt:lpstr>Olivia template</vt:lpstr>
      <vt:lpstr>NAO ROBOT </vt:lpstr>
      <vt:lpstr>Hello!</vt:lpstr>
      <vt:lpstr>Obiettivi</vt:lpstr>
      <vt:lpstr>Our process is easy</vt:lpstr>
      <vt:lpstr>Speech-To-Text</vt:lpstr>
      <vt:lpstr>Analisi della frase</vt:lpstr>
      <vt:lpstr>STRIPS planner</vt:lpstr>
      <vt:lpstr>NAO robot</vt:lpstr>
      <vt:lpstr>Transition headline</vt:lpstr>
      <vt:lpstr>Presentazione standard di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Let’s review some concepts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Thanks!</vt:lpstr>
      <vt:lpstr>Credits</vt:lpstr>
      <vt:lpstr>Presentation design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ROBOT</dc:title>
  <dc:creator>Andrea Cinesi</dc:creator>
  <cp:lastModifiedBy>Andrea Cinesi</cp:lastModifiedBy>
  <cp:revision>7</cp:revision>
  <dcterms:modified xsi:type="dcterms:W3CDTF">2017-11-23T12:29:11Z</dcterms:modified>
</cp:coreProperties>
</file>