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 id="263" r:id="rId6"/>
    <p:sldId id="264" r:id="rId7"/>
    <p:sldId id="266" r:id="rId8"/>
    <p:sldId id="265" r:id="rId9"/>
    <p:sldId id="258" r:id="rId10"/>
    <p:sldId id="267" r:id="rId11"/>
    <p:sldId id="269" r:id="rId12"/>
    <p:sldId id="268" r:id="rId13"/>
    <p:sldId id="270" r:id="rId14"/>
    <p:sldId id="271" r:id="rId15"/>
    <p:sldId id="272" r:id="rId16"/>
    <p:sldId id="259" r:id="rId17"/>
    <p:sldId id="273" r:id="rId18"/>
    <p:sldId id="274" r:id="rId19"/>
    <p:sldId id="275" r:id="rId20"/>
    <p:sldId id="276" r:id="rId21"/>
    <p:sldId id="277" r:id="rId22"/>
    <p:sldId id="278" r:id="rId23"/>
    <p:sldId id="279" r:id="rId24"/>
    <p:sldId id="260"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4" autoAdjust="0"/>
    <p:restoredTop sz="94660"/>
  </p:normalViewPr>
  <p:slideViewPr>
    <p:cSldViewPr snapToGrid="0">
      <p:cViewPr varScale="1">
        <p:scale>
          <a:sx n="116" d="100"/>
          <a:sy n="116" d="100"/>
        </p:scale>
        <p:origin x="10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ink, Andrew" userId="S::andrew.clink@ndus.edu::39cf1f1d-ebbb-4ec7-9d60-12d10689e966" providerId="AD" clId="Web-{75151932-5E3B-4196-98E6-B2F1E1650276}"/>
    <pc:docChg chg="modSld">
      <pc:chgData name="Clink, Andrew" userId="S::andrew.clink@ndus.edu::39cf1f1d-ebbb-4ec7-9d60-12d10689e966" providerId="AD" clId="Web-{75151932-5E3B-4196-98E6-B2F1E1650276}" dt="2018-05-10T19:30:56.317" v="233" actId="20577"/>
      <pc:docMkLst>
        <pc:docMk/>
      </pc:docMkLst>
      <pc:sldChg chg="addSp modSp">
        <pc:chgData name="Clink, Andrew" userId="S::andrew.clink@ndus.edu::39cf1f1d-ebbb-4ec7-9d60-12d10689e966" providerId="AD" clId="Web-{75151932-5E3B-4196-98E6-B2F1E1650276}" dt="2018-05-10T19:30:55.114" v="231" actId="20577"/>
        <pc:sldMkLst>
          <pc:docMk/>
          <pc:sldMk cId="304715272" sldId="283"/>
        </pc:sldMkLst>
        <pc:spChg chg="add mod">
          <ac:chgData name="Clink, Andrew" userId="S::andrew.clink@ndus.edu::39cf1f1d-ebbb-4ec7-9d60-12d10689e966" providerId="AD" clId="Web-{75151932-5E3B-4196-98E6-B2F1E1650276}" dt="2018-05-10T19:30:55.114" v="231" actId="20577"/>
          <ac:spMkLst>
            <pc:docMk/>
            <pc:sldMk cId="304715272" sldId="283"/>
            <ac:spMk id="3" creationId="{223BFFC4-7F05-4D01-A619-D89A76C235DB}"/>
          </ac:spMkLst>
        </pc:spChg>
        <pc:spChg chg="mod">
          <ac:chgData name="Clink, Andrew" userId="S::andrew.clink@ndus.edu::39cf1f1d-ebbb-4ec7-9d60-12d10689e966" providerId="AD" clId="Web-{75151932-5E3B-4196-98E6-B2F1E1650276}" dt="2018-05-10T19:27:57.616" v="32" actId="14100"/>
          <ac:spMkLst>
            <pc:docMk/>
            <pc:sldMk cId="304715272" sldId="283"/>
            <ac:spMk id="5" creationId="{00000000-0000-0000-0000-000000000000}"/>
          </ac:spMkLst>
        </pc:spChg>
        <pc:picChg chg="mod">
          <ac:chgData name="Clink, Andrew" userId="S::andrew.clink@ndus.edu::39cf1f1d-ebbb-4ec7-9d60-12d10689e966" providerId="AD" clId="Web-{75151932-5E3B-4196-98E6-B2F1E1650276}" dt="2018-05-10T19:27:43.428" v="6" actId="1076"/>
          <ac:picMkLst>
            <pc:docMk/>
            <pc:sldMk cId="304715272" sldId="283"/>
            <ac:picMk id="4"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5/10/2018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5/10/2018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5/10/2018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5/10/2018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5/10/2018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5/10/2018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5/10/2018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Spring 2018 capstone:</a:t>
            </a:r>
            <a:br>
              <a:rPr lang="en-US" dirty="0"/>
            </a:br>
            <a:r>
              <a:rPr lang="en-US" dirty="0"/>
              <a:t>Indie game development</a:t>
            </a:r>
          </a:p>
        </p:txBody>
      </p:sp>
      <p:sp>
        <p:nvSpPr>
          <p:cNvPr id="3" name="Subtitle 2"/>
          <p:cNvSpPr>
            <a:spLocks noGrp="1"/>
          </p:cNvSpPr>
          <p:nvPr>
            <p:ph type="subTitle" idx="1"/>
          </p:nvPr>
        </p:nvSpPr>
        <p:spPr/>
        <p:txBody>
          <a:bodyPr/>
          <a:lstStyle/>
          <a:p>
            <a:r>
              <a:rPr lang="en-US" dirty="0"/>
              <a:t>Andrew Clink – Computer Sciences Major – Software Engineering Track</a:t>
            </a:r>
          </a:p>
          <a:p>
            <a:endParaRPr lang="en-US" dirty="0"/>
          </a:p>
        </p:txBody>
      </p:sp>
    </p:spTree>
    <p:extLst>
      <p:ext uri="{BB962C8B-B14F-4D97-AF65-F5344CB8AC3E}">
        <p14:creationId xmlns:p14="http://schemas.microsoft.com/office/powerpoint/2010/main" val="2361616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Whoosh?</a:t>
            </a:r>
          </a:p>
        </p:txBody>
      </p:sp>
      <p:sp>
        <p:nvSpPr>
          <p:cNvPr id="3" name="Text Placeholder 2"/>
          <p:cNvSpPr>
            <a:spLocks noGrp="1"/>
          </p:cNvSpPr>
          <p:nvPr>
            <p:ph type="body" idx="1"/>
          </p:nvPr>
        </p:nvSpPr>
        <p:spPr/>
        <p:txBody>
          <a:bodyPr/>
          <a:lstStyle/>
          <a:p>
            <a:r>
              <a:rPr lang="en-US" dirty="0"/>
              <a:t>Story</a:t>
            </a:r>
          </a:p>
        </p:txBody>
      </p:sp>
      <p:sp>
        <p:nvSpPr>
          <p:cNvPr id="4" name="Content Placeholder 3"/>
          <p:cNvSpPr>
            <a:spLocks noGrp="1"/>
          </p:cNvSpPr>
          <p:nvPr>
            <p:ph sz="half" idx="2"/>
          </p:nvPr>
        </p:nvSpPr>
        <p:spPr>
          <a:xfrm>
            <a:off x="685800" y="3132666"/>
            <a:ext cx="5311775" cy="3630084"/>
          </a:xfrm>
        </p:spPr>
        <p:txBody>
          <a:bodyPr>
            <a:normAutofit fontScale="92500" lnSpcReduction="10000"/>
          </a:bodyPr>
          <a:lstStyle/>
          <a:p>
            <a:r>
              <a:rPr lang="en-US" dirty="0"/>
              <a:t>Player is a pilot in a mercenary air force, hired by various nations and factions to provide Close Air Support, Combat Air Patrols, and Air Defense Interception.</a:t>
            </a:r>
          </a:p>
          <a:p>
            <a:r>
              <a:rPr lang="en-US" dirty="0"/>
              <a:t>Player will take missions to finance their air force, improving their relations with various factions in the process.</a:t>
            </a:r>
          </a:p>
          <a:p>
            <a:r>
              <a:rPr lang="en-US" dirty="0"/>
              <a:t>Make enough money, and the Player will be able to retire and pass on some of their winnings to the next </a:t>
            </a:r>
            <a:r>
              <a:rPr lang="en-US" dirty="0" err="1"/>
              <a:t>playthrough</a:t>
            </a:r>
            <a:r>
              <a:rPr lang="en-US" dirty="0"/>
              <a:t> attempt.</a:t>
            </a:r>
          </a:p>
        </p:txBody>
      </p:sp>
      <p:sp>
        <p:nvSpPr>
          <p:cNvPr id="5" name="Text Placeholder 4"/>
          <p:cNvSpPr>
            <a:spLocks noGrp="1"/>
          </p:cNvSpPr>
          <p:nvPr>
            <p:ph type="body" sz="quarter" idx="3"/>
          </p:nvPr>
        </p:nvSpPr>
        <p:spPr/>
        <p:txBody>
          <a:bodyPr/>
          <a:lstStyle/>
          <a:p>
            <a:r>
              <a:rPr lang="en-US" dirty="0"/>
              <a:t>Mechanics</a:t>
            </a:r>
          </a:p>
        </p:txBody>
      </p:sp>
      <p:sp>
        <p:nvSpPr>
          <p:cNvPr id="6" name="Content Placeholder 5"/>
          <p:cNvSpPr>
            <a:spLocks noGrp="1"/>
          </p:cNvSpPr>
          <p:nvPr>
            <p:ph sz="quarter" idx="4"/>
          </p:nvPr>
        </p:nvSpPr>
        <p:spPr/>
        <p:txBody>
          <a:bodyPr>
            <a:normAutofit lnSpcReduction="10000"/>
          </a:bodyPr>
          <a:lstStyle/>
          <a:p>
            <a:r>
              <a:rPr lang="en-US" dirty="0"/>
              <a:t>Player will use a variety of maneuvers and weapon systems to engage Bandits and Mission Objectives</a:t>
            </a:r>
          </a:p>
          <a:p>
            <a:r>
              <a:rPr lang="en-US" dirty="0"/>
              <a:t>Landing, Refit, Repair, Refueling</a:t>
            </a:r>
          </a:p>
          <a:p>
            <a:r>
              <a:rPr lang="en-US" dirty="0"/>
              <a:t>Player can upgrade Pilot and Airframe (or just buy a new Airframe)</a:t>
            </a:r>
          </a:p>
          <a:p>
            <a:r>
              <a:rPr lang="en-US" dirty="0"/>
              <a:t>Loot, Mission Rewards, Factions, etc.</a:t>
            </a:r>
          </a:p>
        </p:txBody>
      </p:sp>
    </p:spTree>
    <p:extLst>
      <p:ext uri="{BB962C8B-B14F-4D97-AF65-F5344CB8AC3E}">
        <p14:creationId xmlns:p14="http://schemas.microsoft.com/office/powerpoint/2010/main" val="2817595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Player Will fly a combat aircraft using Energy Management / Air Combat Maneuvering principles, not like a UFO</a:t>
            </a:r>
          </a:p>
        </p:txBody>
      </p:sp>
      <p:sp>
        <p:nvSpPr>
          <p:cNvPr id="3" name="Text Placeholder 2"/>
          <p:cNvSpPr>
            <a:spLocks noGrp="1"/>
          </p:cNvSpPr>
          <p:nvPr>
            <p:ph type="body" idx="1"/>
          </p:nvPr>
        </p:nvSpPr>
        <p:spPr/>
        <p:txBody>
          <a:bodyPr>
            <a:normAutofit/>
          </a:bodyPr>
          <a:lstStyle/>
          <a:p>
            <a:pPr algn="ctr"/>
            <a:r>
              <a:rPr lang="en-US" sz="4000" b="1" u="sng" dirty="0">
                <a:solidFill>
                  <a:schemeClr val="tx1"/>
                </a:solidFill>
              </a:rPr>
              <a:t>The Single Most Important Game Feature!</a:t>
            </a:r>
          </a:p>
        </p:txBody>
      </p:sp>
    </p:spTree>
    <p:extLst>
      <p:ext uri="{BB962C8B-B14F-4D97-AF65-F5344CB8AC3E}">
        <p14:creationId xmlns:p14="http://schemas.microsoft.com/office/powerpoint/2010/main" val="3434099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iterate type="lt">
                                    <p:tmPct val="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Feature List</a:t>
            </a:r>
          </a:p>
        </p:txBody>
      </p:sp>
      <p:sp>
        <p:nvSpPr>
          <p:cNvPr id="3" name="Content Placeholder 2"/>
          <p:cNvSpPr>
            <a:spLocks noGrp="1"/>
          </p:cNvSpPr>
          <p:nvPr>
            <p:ph idx="1"/>
          </p:nvPr>
        </p:nvSpPr>
        <p:spPr/>
        <p:txBody>
          <a:bodyPr/>
          <a:lstStyle/>
          <a:p>
            <a:r>
              <a:rPr lang="en-US" dirty="0"/>
              <a:t>Player Progression through equipment, leveling system</a:t>
            </a:r>
          </a:p>
          <a:p>
            <a:r>
              <a:rPr lang="en-US" dirty="0"/>
              <a:t>Meta-Progression through “Ace Records” and Post-Run Rewards</a:t>
            </a:r>
          </a:p>
          <a:p>
            <a:r>
              <a:rPr lang="en-US" dirty="0"/>
              <a:t>Multiple Factions to Gain (and Lose) Reputation</a:t>
            </a:r>
          </a:p>
          <a:p>
            <a:r>
              <a:rPr lang="en-US" dirty="0"/>
              <a:t>Dynamic Missions generated in Proc-Gen terrain</a:t>
            </a:r>
          </a:p>
          <a:p>
            <a:r>
              <a:rPr lang="en-US" dirty="0"/>
              <a:t>Player Faction – be your own boss/building manager/squadron commander!</a:t>
            </a:r>
          </a:p>
          <a:p>
            <a:r>
              <a:rPr lang="en-US" dirty="0"/>
              <a:t>R&amp;D – make your own planes and weapons</a:t>
            </a:r>
          </a:p>
          <a:p>
            <a:endParaRPr lang="en-US" dirty="0"/>
          </a:p>
        </p:txBody>
      </p:sp>
    </p:spTree>
    <p:extLst>
      <p:ext uri="{BB962C8B-B14F-4D97-AF65-F5344CB8AC3E}">
        <p14:creationId xmlns:p14="http://schemas.microsoft.com/office/powerpoint/2010/main" val="1126282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Minimally Viable Product / Prototype</a:t>
            </a:r>
          </a:p>
        </p:txBody>
      </p:sp>
      <p:sp>
        <p:nvSpPr>
          <p:cNvPr id="3" name="Content Placeholder 2"/>
          <p:cNvSpPr>
            <a:spLocks noGrp="1"/>
          </p:cNvSpPr>
          <p:nvPr>
            <p:ph idx="1"/>
          </p:nvPr>
        </p:nvSpPr>
        <p:spPr/>
        <p:txBody>
          <a:bodyPr/>
          <a:lstStyle/>
          <a:p>
            <a:r>
              <a:rPr lang="en-US" dirty="0"/>
              <a:t>Player flies the plane</a:t>
            </a:r>
          </a:p>
          <a:p>
            <a:r>
              <a:rPr lang="en-US" dirty="0"/>
              <a:t>Bandits flies its plane</a:t>
            </a:r>
          </a:p>
          <a:p>
            <a:r>
              <a:rPr lang="en-US" dirty="0"/>
              <a:t>Player and the Bandit can shoot at each other with ‘Cannons’ and ‘Missiles’</a:t>
            </a:r>
          </a:p>
          <a:p>
            <a:r>
              <a:rPr lang="en-US" dirty="0"/>
              <a:t>Player and the Bandit start unaware of each other, and must use their ‘Radar’ to locate and track each other</a:t>
            </a:r>
          </a:p>
          <a:p>
            <a:r>
              <a:rPr lang="en-US" dirty="0"/>
              <a:t>Starting Distance: Player starts at edge of Map, Bandit starts somewhere outside the Radar of the Player</a:t>
            </a:r>
          </a:p>
          <a:p>
            <a:r>
              <a:rPr lang="en-US" dirty="0"/>
              <a:t>Win Condition: Player shoots down the Bandit</a:t>
            </a:r>
          </a:p>
          <a:p>
            <a:r>
              <a:rPr lang="en-US" dirty="0"/>
              <a:t>Lost Condition: Player gets shot down by the Bandit</a:t>
            </a:r>
          </a:p>
        </p:txBody>
      </p:sp>
    </p:spTree>
    <p:extLst>
      <p:ext uri="{BB962C8B-B14F-4D97-AF65-F5344CB8AC3E}">
        <p14:creationId xmlns:p14="http://schemas.microsoft.com/office/powerpoint/2010/main" val="631229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development timeline (in abstract)</a:t>
            </a:r>
          </a:p>
        </p:txBody>
      </p:sp>
      <p:sp>
        <p:nvSpPr>
          <p:cNvPr id="3" name="Content Placeholder 2"/>
          <p:cNvSpPr>
            <a:spLocks noGrp="1"/>
          </p:cNvSpPr>
          <p:nvPr>
            <p:ph idx="1"/>
          </p:nvPr>
        </p:nvSpPr>
        <p:spPr/>
        <p:txBody>
          <a:bodyPr>
            <a:noAutofit/>
          </a:bodyPr>
          <a:lstStyle/>
          <a:p>
            <a:r>
              <a:rPr lang="en-US" sz="2400" dirty="0"/>
              <a:t>Prototype (Get the MVP done)</a:t>
            </a:r>
          </a:p>
          <a:p>
            <a:r>
              <a:rPr lang="en-US" sz="2400" dirty="0"/>
              <a:t>Pre-Alpha (Map, Mission, Airframe, Weapons, Radar, Acquisition, AI)</a:t>
            </a:r>
          </a:p>
          <a:p>
            <a:r>
              <a:rPr lang="en-US" sz="2400" dirty="0"/>
              <a:t>Alpha (Advancement, Upgrading, Meta-Systems)</a:t>
            </a:r>
          </a:p>
          <a:p>
            <a:r>
              <a:rPr lang="en-US" sz="2400" dirty="0"/>
              <a:t>Beta (All Modules present; add Depth to Modules, Bug Fixing)</a:t>
            </a:r>
          </a:p>
          <a:p>
            <a:r>
              <a:rPr lang="en-US" sz="2400" dirty="0"/>
              <a:t>Gamma (Balance Passes, Continued Bug Fixing, Limited Release, Documentation)</a:t>
            </a:r>
          </a:p>
          <a:p>
            <a:r>
              <a:rPr lang="en-US" sz="2400" dirty="0"/>
              <a:t>Release (Hot Fixes, Patches)</a:t>
            </a:r>
          </a:p>
          <a:p>
            <a:r>
              <a:rPr lang="en-US" sz="2400" dirty="0"/>
              <a:t>Post-Release (More Planes, Weapons, Advancement Options)</a:t>
            </a:r>
          </a:p>
          <a:p>
            <a:r>
              <a:rPr lang="en-US" sz="2400" dirty="0"/>
              <a:t>Pre-Planning (Story Mode; Extended Campaigns, Multiplayer)</a:t>
            </a:r>
          </a:p>
        </p:txBody>
      </p:sp>
    </p:spTree>
    <p:extLst>
      <p:ext uri="{BB962C8B-B14F-4D97-AF65-F5344CB8AC3E}">
        <p14:creationId xmlns:p14="http://schemas.microsoft.com/office/powerpoint/2010/main" val="2632041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Ideas for Post Release (Whoosh EX)</a:t>
            </a:r>
          </a:p>
        </p:txBody>
      </p:sp>
      <p:sp>
        <p:nvSpPr>
          <p:cNvPr id="3" name="Content Placeholder 2"/>
          <p:cNvSpPr>
            <a:spLocks noGrp="1"/>
          </p:cNvSpPr>
          <p:nvPr>
            <p:ph idx="1"/>
          </p:nvPr>
        </p:nvSpPr>
        <p:spPr/>
        <p:txBody>
          <a:bodyPr/>
          <a:lstStyle/>
          <a:p>
            <a:r>
              <a:rPr lang="en-US" dirty="0"/>
              <a:t>More Random Campaign Options: fully random Factions/Nations, random Globe, random plane allocations, random F/N training programs</a:t>
            </a:r>
          </a:p>
          <a:p>
            <a:r>
              <a:rPr lang="en-US" dirty="0"/>
              <a:t>More Planes: Support Planes, Helicopters, VTOLs, Drones, Multi-crew</a:t>
            </a:r>
          </a:p>
          <a:p>
            <a:r>
              <a:rPr lang="en-US" dirty="0"/>
              <a:t>More Weapons: Cruise Missiles, sub-munitions, Lasers, and even crazier unrealistic weaponry</a:t>
            </a:r>
          </a:p>
          <a:p>
            <a:r>
              <a:rPr lang="en-US" dirty="0"/>
              <a:t>More Pilot Upgrades: Skills that override penalties completely, skills that offer special EWAR actions without the proper Radar, etc.</a:t>
            </a:r>
          </a:p>
          <a:p>
            <a:r>
              <a:rPr lang="en-US" dirty="0"/>
              <a:t>Story Mode: A fully fleshed out story with the roguelike penalties removed</a:t>
            </a:r>
          </a:p>
          <a:p>
            <a:r>
              <a:rPr lang="en-US" dirty="0"/>
              <a:t>Any other ideas that weren’t developed or thought up during initial development</a:t>
            </a:r>
          </a:p>
        </p:txBody>
      </p:sp>
    </p:spTree>
    <p:extLst>
      <p:ext uri="{BB962C8B-B14F-4D97-AF65-F5344CB8AC3E}">
        <p14:creationId xmlns:p14="http://schemas.microsoft.com/office/powerpoint/2010/main" val="3924673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creation – Shooting / </a:t>
            </a:r>
            <a:br>
              <a:rPr lang="en-US" dirty="0"/>
            </a:br>
            <a:r>
              <a:rPr lang="en-US" dirty="0"/>
              <a:t>ATA Combat</a:t>
            </a:r>
          </a:p>
        </p:txBody>
      </p:sp>
      <p:sp>
        <p:nvSpPr>
          <p:cNvPr id="3" name="Text Placeholder 2"/>
          <p:cNvSpPr>
            <a:spLocks noGrp="1"/>
          </p:cNvSpPr>
          <p:nvPr>
            <p:ph type="body" idx="1"/>
          </p:nvPr>
        </p:nvSpPr>
        <p:spPr/>
        <p:txBody>
          <a:bodyPr>
            <a:normAutofit fontScale="92500"/>
          </a:bodyPr>
          <a:lstStyle/>
          <a:p>
            <a:r>
              <a:rPr lang="en-US" dirty="0">
                <a:solidFill>
                  <a:schemeClr val="tx1"/>
                </a:solidFill>
              </a:rPr>
              <a:t>This is a practical demonstration of developing a module for Whoosh. We’re going to make a design document outlining the purpose of the module, it’s use cases, and some Pseudocode. Without further ado, let’s make a video game module!</a:t>
            </a:r>
          </a:p>
        </p:txBody>
      </p:sp>
    </p:spTree>
    <p:extLst>
      <p:ext uri="{BB962C8B-B14F-4D97-AF65-F5344CB8AC3E}">
        <p14:creationId xmlns:p14="http://schemas.microsoft.com/office/powerpoint/2010/main" val="205964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 purpose of module</a:t>
            </a:r>
          </a:p>
        </p:txBody>
      </p:sp>
      <p:sp>
        <p:nvSpPr>
          <p:cNvPr id="3" name="Content Placeholder 2"/>
          <p:cNvSpPr>
            <a:spLocks noGrp="1"/>
          </p:cNvSpPr>
          <p:nvPr>
            <p:ph idx="1"/>
          </p:nvPr>
        </p:nvSpPr>
        <p:spPr/>
        <p:txBody>
          <a:bodyPr/>
          <a:lstStyle/>
          <a:p>
            <a:r>
              <a:rPr lang="en-US" dirty="0"/>
              <a:t>Shooting module allows an Actor to attempt to engage and destroy another actor</a:t>
            </a:r>
          </a:p>
          <a:p>
            <a:r>
              <a:rPr lang="en-US" dirty="0"/>
              <a:t>Actors may have different types of weapons that allow for different types of engagements</a:t>
            </a:r>
          </a:p>
          <a:p>
            <a:r>
              <a:rPr lang="en-US" dirty="0"/>
              <a:t>Basic implementation will be just the Cannon and the Missile systems</a:t>
            </a:r>
          </a:p>
          <a:p>
            <a:r>
              <a:rPr lang="en-US" dirty="0"/>
              <a:t>Advanced implementation may include Data-Link, SARH/ARH Missiles, Passive Missiles, Different types of Cannons, Cannon Pods, Rockets, Bombs, and even Decoys</a:t>
            </a:r>
          </a:p>
        </p:txBody>
      </p:sp>
    </p:spTree>
    <p:extLst>
      <p:ext uri="{BB962C8B-B14F-4D97-AF65-F5344CB8AC3E}">
        <p14:creationId xmlns:p14="http://schemas.microsoft.com/office/powerpoint/2010/main" val="1297600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 Requirements of Module</a:t>
            </a:r>
          </a:p>
        </p:txBody>
      </p:sp>
      <p:sp>
        <p:nvSpPr>
          <p:cNvPr id="3" name="Content Placeholder 2"/>
          <p:cNvSpPr>
            <a:spLocks noGrp="1"/>
          </p:cNvSpPr>
          <p:nvPr>
            <p:ph idx="1"/>
          </p:nvPr>
        </p:nvSpPr>
        <p:spPr>
          <a:xfrm>
            <a:off x="685800" y="2194560"/>
            <a:ext cx="10820400" cy="4511040"/>
          </a:xfrm>
        </p:spPr>
        <p:txBody>
          <a:bodyPr/>
          <a:lstStyle/>
          <a:p>
            <a:r>
              <a:rPr lang="en-US" dirty="0"/>
              <a:t>Each Actor needs to know what it has equipped</a:t>
            </a:r>
          </a:p>
          <a:p>
            <a:pPr lvl="1"/>
            <a:r>
              <a:rPr lang="en-US" dirty="0"/>
              <a:t>In this case, assume only a “Cannon” and a passive-targeting “Missile”</a:t>
            </a:r>
          </a:p>
          <a:p>
            <a:r>
              <a:rPr lang="en-US" dirty="0"/>
              <a:t>Each Actor needs to be able to swap weapon systems currently active</a:t>
            </a:r>
          </a:p>
          <a:p>
            <a:r>
              <a:rPr lang="en-US" dirty="0"/>
              <a:t>Each Actor needs to react to being engaged on by these weapon systems</a:t>
            </a:r>
          </a:p>
          <a:p>
            <a:r>
              <a:rPr lang="en-US" dirty="0"/>
              <a:t>Actors cannot fire the same weapon two turns in a row</a:t>
            </a:r>
          </a:p>
          <a:p>
            <a:r>
              <a:rPr lang="en-US" dirty="0"/>
              <a:t>Each weapon has a ‘cooldown period’ before it can be fired again</a:t>
            </a:r>
          </a:p>
          <a:p>
            <a:r>
              <a:rPr lang="en-US" dirty="0"/>
              <a:t>Missiles that are fired will spawn an Actor either to the left or right of the firing Actor; they will take their turn after all other Actors in the turn order</a:t>
            </a:r>
          </a:p>
        </p:txBody>
      </p:sp>
    </p:spTree>
    <p:extLst>
      <p:ext uri="{BB962C8B-B14F-4D97-AF65-F5344CB8AC3E}">
        <p14:creationId xmlns:p14="http://schemas.microsoft.com/office/powerpoint/2010/main" val="2599067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Identify conflicts and integrations with other established modules</a:t>
            </a:r>
          </a:p>
        </p:txBody>
      </p:sp>
      <p:sp>
        <p:nvSpPr>
          <p:cNvPr id="3" name="Content Placeholder 2"/>
          <p:cNvSpPr>
            <a:spLocks noGrp="1"/>
          </p:cNvSpPr>
          <p:nvPr>
            <p:ph idx="1"/>
          </p:nvPr>
        </p:nvSpPr>
        <p:spPr/>
        <p:txBody>
          <a:bodyPr/>
          <a:lstStyle/>
          <a:p>
            <a:r>
              <a:rPr lang="en-US" dirty="0"/>
              <a:t>Actors need to be able to defend themselves</a:t>
            </a:r>
          </a:p>
          <a:p>
            <a:r>
              <a:rPr lang="en-US" dirty="0"/>
              <a:t>Actors need to take damage</a:t>
            </a:r>
          </a:p>
          <a:p>
            <a:r>
              <a:rPr lang="en-US" dirty="0"/>
              <a:t>Actors need to know the finite amount of munitions it is allowed to expend</a:t>
            </a:r>
          </a:p>
          <a:p>
            <a:r>
              <a:rPr lang="en-US" dirty="0"/>
              <a:t>Actors need to be ‘splashed’ when they run out of damage to take</a:t>
            </a:r>
          </a:p>
          <a:p>
            <a:r>
              <a:rPr lang="en-US" dirty="0"/>
              <a:t>Actors need to know where to place the missile when fired</a:t>
            </a:r>
          </a:p>
        </p:txBody>
      </p:sp>
    </p:spTree>
    <p:extLst>
      <p:ext uri="{BB962C8B-B14F-4D97-AF65-F5344CB8AC3E}">
        <p14:creationId xmlns:p14="http://schemas.microsoft.com/office/powerpoint/2010/main" val="811159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43112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Cases – this works when…</a:t>
            </a:r>
          </a:p>
        </p:txBody>
      </p:sp>
      <p:sp>
        <p:nvSpPr>
          <p:cNvPr id="3" name="Content Placeholder 2"/>
          <p:cNvSpPr>
            <a:spLocks noGrp="1"/>
          </p:cNvSpPr>
          <p:nvPr>
            <p:ph idx="1"/>
          </p:nvPr>
        </p:nvSpPr>
        <p:spPr/>
        <p:txBody>
          <a:bodyPr>
            <a:normAutofit lnSpcReduction="10000"/>
          </a:bodyPr>
          <a:lstStyle/>
          <a:p>
            <a:r>
              <a:rPr lang="en-US" dirty="0"/>
              <a:t>If an Actor is using a Cannon on another Actor within the Optimal Range of said Actor, and said Actor is </a:t>
            </a:r>
            <a:r>
              <a:rPr lang="en-US" u="sng" dirty="0"/>
              <a:t>also</a:t>
            </a:r>
            <a:r>
              <a:rPr lang="en-US" dirty="0"/>
              <a:t> within the Targeting </a:t>
            </a:r>
            <a:r>
              <a:rPr lang="en-US" dirty="0" err="1"/>
              <a:t>FoV</a:t>
            </a:r>
            <a:r>
              <a:rPr lang="en-US" dirty="0"/>
              <a:t>, then that Cannon will hit – damage is dealt based on the range of the cannon divided by the Cannon’s damage value</a:t>
            </a:r>
          </a:p>
          <a:p>
            <a:r>
              <a:rPr lang="en-US" dirty="0"/>
              <a:t>If an Actor launches a missile outside the minimum range of said missile, then the missile will ‘activate’ on the following turn</a:t>
            </a:r>
          </a:p>
          <a:p>
            <a:r>
              <a:rPr lang="en-US" dirty="0"/>
              <a:t>If a Missile ends its turn adjacent to the actor it is tracking, then the missile detonates at the end of it’s movement, dealing damage to the targeted Actor based on the damage of the Missile</a:t>
            </a:r>
          </a:p>
          <a:p>
            <a:pPr lvl="1"/>
            <a:r>
              <a:rPr lang="en-US" dirty="0"/>
              <a:t>If a Missile ends its turn </a:t>
            </a:r>
            <a:r>
              <a:rPr lang="en-US" u="sng" dirty="0"/>
              <a:t>on top of</a:t>
            </a:r>
            <a:r>
              <a:rPr lang="en-US" dirty="0"/>
              <a:t> the Actor it is tracking, that Actor is considered destroyed and out of the fight</a:t>
            </a:r>
          </a:p>
          <a:p>
            <a:r>
              <a:rPr lang="en-US" dirty="0"/>
              <a:t>If an Actor is at 0 </a:t>
            </a:r>
            <a:r>
              <a:rPr lang="en-US" dirty="0" err="1"/>
              <a:t>hp</a:t>
            </a:r>
            <a:r>
              <a:rPr lang="en-US" dirty="0"/>
              <a:t> (in Whoosh, this called “Luck”) and receives damage from another source, that Actor is destroyed and removed from the fight</a:t>
            </a:r>
          </a:p>
        </p:txBody>
      </p:sp>
    </p:spTree>
    <p:extLst>
      <p:ext uri="{BB962C8B-B14F-4D97-AF65-F5344CB8AC3E}">
        <p14:creationId xmlns:p14="http://schemas.microsoft.com/office/powerpoint/2010/main" val="4119752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Pseudocode! – Steps to fire a weapon system</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4962" y="2193925"/>
            <a:ext cx="7199870" cy="4371632"/>
          </a:xfrm>
        </p:spPr>
      </p:pic>
    </p:spTree>
    <p:extLst>
      <p:ext uri="{BB962C8B-B14F-4D97-AF65-F5344CB8AC3E}">
        <p14:creationId xmlns:p14="http://schemas.microsoft.com/office/powerpoint/2010/main" val="3320514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Pseudocode! – Missile Proximity and Targeting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9237" y="2367756"/>
            <a:ext cx="9153525" cy="3676650"/>
          </a:xfrm>
        </p:spPr>
      </p:pic>
    </p:spTree>
    <p:extLst>
      <p:ext uri="{BB962C8B-B14F-4D97-AF65-F5344CB8AC3E}">
        <p14:creationId xmlns:p14="http://schemas.microsoft.com/office/powerpoint/2010/main" val="455764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Pseudocode! – Turn Order / Main Loop</a:t>
            </a:r>
          </a:p>
        </p:txBody>
      </p:sp>
      <p:sp>
        <p:nvSpPr>
          <p:cNvPr id="3" name="Content Placeholder 2"/>
          <p:cNvSpPr>
            <a:spLocks noGrp="1"/>
          </p:cNvSpPr>
          <p:nvPr>
            <p:ph idx="1"/>
          </p:nvPr>
        </p:nvSpPr>
        <p:spPr>
          <a:xfrm>
            <a:off x="685800" y="1968844"/>
            <a:ext cx="10820400" cy="4769708"/>
          </a:xfrm>
        </p:spPr>
        <p:txBody>
          <a:bodyPr>
            <a:normAutofit fontScale="85000" lnSpcReduction="20000"/>
          </a:bodyPr>
          <a:lstStyle/>
          <a:p>
            <a:pPr marL="0" indent="0">
              <a:buNone/>
            </a:pPr>
            <a:r>
              <a:rPr lang="en-US" dirty="0"/>
              <a:t> while(Game Window is Open)</a:t>
            </a:r>
          </a:p>
          <a:p>
            <a:pPr marL="0" indent="0">
              <a:buNone/>
            </a:pPr>
            <a:r>
              <a:rPr lang="en-US" dirty="0"/>
              <a:t>{</a:t>
            </a:r>
          </a:p>
          <a:p>
            <a:pPr marL="0" indent="0">
              <a:buNone/>
            </a:pPr>
            <a:r>
              <a:rPr lang="en-US" dirty="0"/>
              <a:t>	Wait For Keypress;</a:t>
            </a:r>
          </a:p>
          <a:p>
            <a:pPr marL="0" indent="0">
              <a:buNone/>
            </a:pPr>
            <a:r>
              <a:rPr lang="en-US" dirty="0"/>
              <a:t>	</a:t>
            </a:r>
            <a:r>
              <a:rPr lang="en-US" dirty="0" err="1"/>
              <a:t>engine.player.update</a:t>
            </a:r>
            <a:r>
              <a:rPr lang="en-US" dirty="0"/>
              <a:t>(keypress);</a:t>
            </a:r>
          </a:p>
          <a:p>
            <a:pPr marL="0" indent="0">
              <a:buNone/>
            </a:pPr>
            <a:r>
              <a:rPr lang="en-US" dirty="0"/>
              <a:t>	</a:t>
            </a:r>
            <a:r>
              <a:rPr lang="en-US" dirty="0" err="1"/>
              <a:t>engine.flush</a:t>
            </a:r>
            <a:r>
              <a:rPr lang="en-US" dirty="0"/>
              <a:t>();</a:t>
            </a:r>
          </a:p>
          <a:p>
            <a:pPr marL="0" indent="0">
              <a:buNone/>
            </a:pPr>
            <a:r>
              <a:rPr lang="en-US" dirty="0"/>
              <a:t>	Update Actions for Enemy Planes</a:t>
            </a:r>
          </a:p>
          <a:p>
            <a:pPr marL="0" indent="0">
              <a:buNone/>
            </a:pPr>
            <a:r>
              <a:rPr lang="en-US" dirty="0"/>
              <a:t>	</a:t>
            </a:r>
            <a:r>
              <a:rPr lang="en-US" dirty="0" err="1"/>
              <a:t>engine.flush</a:t>
            </a:r>
            <a:r>
              <a:rPr lang="en-US" dirty="0"/>
              <a:t>();</a:t>
            </a:r>
          </a:p>
          <a:p>
            <a:pPr marL="0" indent="0">
              <a:buNone/>
            </a:pPr>
            <a:r>
              <a:rPr lang="en-US" dirty="0"/>
              <a:t>	Update Actions for Missiles, if applicable</a:t>
            </a:r>
          </a:p>
          <a:p>
            <a:pPr marL="0" indent="0">
              <a:buNone/>
            </a:pPr>
            <a:r>
              <a:rPr lang="en-US" dirty="0"/>
              <a:t>	</a:t>
            </a:r>
            <a:r>
              <a:rPr lang="en-US" dirty="0" err="1"/>
              <a:t>engine.flush</a:t>
            </a:r>
            <a:r>
              <a:rPr lang="en-US" dirty="0"/>
              <a:t>();</a:t>
            </a:r>
          </a:p>
          <a:p>
            <a:pPr marL="0" indent="0">
              <a:buNone/>
            </a:pPr>
            <a:r>
              <a:rPr lang="en-US" dirty="0"/>
              <a:t>	Update Mission Actors, if applicable</a:t>
            </a:r>
          </a:p>
          <a:p>
            <a:pPr marL="0" indent="0">
              <a:buNone/>
            </a:pPr>
            <a:r>
              <a:rPr lang="en-US" dirty="0"/>
              <a:t>	</a:t>
            </a:r>
            <a:r>
              <a:rPr lang="en-US" dirty="0" err="1"/>
              <a:t>engine.flush</a:t>
            </a:r>
            <a:r>
              <a:rPr lang="en-US" dirty="0"/>
              <a:t>();</a:t>
            </a:r>
          </a:p>
          <a:p>
            <a:pPr marL="0" indent="0">
              <a:buNone/>
            </a:pPr>
            <a:r>
              <a:rPr lang="en-US" dirty="0"/>
              <a:t>	Update Environmental Actors, if applicable</a:t>
            </a:r>
          </a:p>
          <a:p>
            <a:pPr marL="0" indent="0">
              <a:buNone/>
            </a:pPr>
            <a:r>
              <a:rPr lang="en-US" dirty="0"/>
              <a:t>	</a:t>
            </a:r>
            <a:r>
              <a:rPr lang="en-US" dirty="0" err="1"/>
              <a:t>engine.flush</a:t>
            </a:r>
            <a:r>
              <a:rPr lang="en-US" dirty="0"/>
              <a:t>();</a:t>
            </a:r>
          </a:p>
          <a:p>
            <a:pPr marL="0" indent="0">
              <a:buNone/>
            </a:pPr>
            <a:r>
              <a:rPr lang="en-US" dirty="0"/>
              <a:t>}</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55358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344935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Learning Experience</a:t>
            </a:r>
          </a:p>
        </p:txBody>
      </p:sp>
      <p:sp>
        <p:nvSpPr>
          <p:cNvPr id="3" name="Content Placeholder 2"/>
          <p:cNvSpPr>
            <a:spLocks noGrp="1"/>
          </p:cNvSpPr>
          <p:nvPr>
            <p:ph idx="1"/>
          </p:nvPr>
        </p:nvSpPr>
        <p:spPr/>
        <p:txBody>
          <a:bodyPr>
            <a:normAutofit fontScale="92500" lnSpcReduction="10000"/>
          </a:bodyPr>
          <a:lstStyle/>
          <a:p>
            <a:r>
              <a:rPr lang="en-US" dirty="0"/>
              <a:t>This project felt vindicating in a certain sense</a:t>
            </a:r>
          </a:p>
          <a:p>
            <a:pPr lvl="1"/>
            <a:r>
              <a:rPr lang="en-US" dirty="0"/>
              <a:t>For a “Put Up or Shut Up” moment, I was able to clearly demonstrate what it was I was trying to achieve from the get go</a:t>
            </a:r>
          </a:p>
          <a:p>
            <a:r>
              <a:rPr lang="en-US" dirty="0"/>
              <a:t>Learned many new coding techniques, and expanded on many other techniques learned across a curriculum of study</a:t>
            </a:r>
          </a:p>
          <a:p>
            <a:pPr lvl="1"/>
            <a:r>
              <a:rPr lang="en-US" dirty="0"/>
              <a:t>AI Decision Trees is now something I can talk about with actual experience, other than “Maybe they coded it that way”</a:t>
            </a:r>
          </a:p>
          <a:p>
            <a:r>
              <a:rPr lang="en-US" dirty="0"/>
              <a:t>I got a chance to experience not just making a video game, but the whole process from start to (relative) finish</a:t>
            </a:r>
          </a:p>
          <a:p>
            <a:pPr lvl="1"/>
            <a:r>
              <a:rPr lang="en-US" dirty="0"/>
              <a:t>I plan to come back to this during the summer and continue to work on it; it’ll make a great resume’ piece!</a:t>
            </a:r>
          </a:p>
          <a:p>
            <a:r>
              <a:rPr lang="en-US" dirty="0"/>
              <a:t>Found a new appreciation for Project/Time Management Tools</a:t>
            </a:r>
          </a:p>
          <a:p>
            <a:pPr lvl="1"/>
            <a:r>
              <a:rPr lang="en-US" dirty="0"/>
              <a:t>Trello, Workspace, OneNote, Slack</a:t>
            </a:r>
          </a:p>
          <a:p>
            <a:endParaRPr lang="en-US" dirty="0"/>
          </a:p>
        </p:txBody>
      </p:sp>
    </p:spTree>
    <p:extLst>
      <p:ext uri="{BB962C8B-B14F-4D97-AF65-F5344CB8AC3E}">
        <p14:creationId xmlns:p14="http://schemas.microsoft.com/office/powerpoint/2010/main" val="2779288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Changes to Make</a:t>
            </a:r>
          </a:p>
        </p:txBody>
      </p:sp>
      <p:sp>
        <p:nvSpPr>
          <p:cNvPr id="3" name="Content Placeholder 2"/>
          <p:cNvSpPr>
            <a:spLocks noGrp="1"/>
          </p:cNvSpPr>
          <p:nvPr>
            <p:ph idx="1"/>
          </p:nvPr>
        </p:nvSpPr>
        <p:spPr/>
        <p:txBody>
          <a:bodyPr/>
          <a:lstStyle/>
          <a:p>
            <a:r>
              <a:rPr lang="en-US" dirty="0"/>
              <a:t>Use a different Library/Engine</a:t>
            </a:r>
          </a:p>
          <a:p>
            <a:pPr lvl="1"/>
            <a:r>
              <a:rPr lang="en-US" dirty="0" err="1"/>
              <a:t>LibTCOD</a:t>
            </a:r>
            <a:r>
              <a:rPr lang="en-US" dirty="0"/>
              <a:t> was written in the 98 C++ standard; open source projects can have sketchy update quality and timelines for these sorts of projects</a:t>
            </a:r>
          </a:p>
          <a:p>
            <a:r>
              <a:rPr lang="en-US" dirty="0"/>
              <a:t>Probably drop the Roguelike elements</a:t>
            </a:r>
          </a:p>
          <a:p>
            <a:pPr lvl="1"/>
            <a:r>
              <a:rPr lang="en-US" dirty="0"/>
              <a:t>Random and Procedural Generation is fine, but the </a:t>
            </a:r>
            <a:r>
              <a:rPr lang="en-US" dirty="0" err="1"/>
              <a:t>perma</a:t>
            </a:r>
            <a:r>
              <a:rPr lang="en-US" dirty="0"/>
              <a:t>-death and start from scratch aspects add next to nothing to this game as is</a:t>
            </a:r>
          </a:p>
          <a:p>
            <a:r>
              <a:rPr lang="en-US" dirty="0"/>
              <a:t>Smarter Prototypes</a:t>
            </a:r>
          </a:p>
          <a:p>
            <a:pPr lvl="1"/>
            <a:r>
              <a:rPr lang="en-US" dirty="0"/>
              <a:t>Break down Modules into smaller parts, then merge them into the codebase</a:t>
            </a:r>
          </a:p>
          <a:p>
            <a:pPr lvl="1"/>
            <a:endParaRPr lang="en-US" dirty="0"/>
          </a:p>
        </p:txBody>
      </p:sp>
    </p:spTree>
    <p:extLst>
      <p:ext uri="{BB962C8B-B14F-4D97-AF65-F5344CB8AC3E}">
        <p14:creationId xmlns:p14="http://schemas.microsoft.com/office/powerpoint/2010/main" val="4040500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44911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484" y="1906488"/>
            <a:ext cx="7804355" cy="4406312"/>
          </a:xfrm>
        </p:spPr>
      </p:pic>
      <p:sp>
        <p:nvSpPr>
          <p:cNvPr id="2" name="Title 1"/>
          <p:cNvSpPr>
            <a:spLocks noGrp="1"/>
          </p:cNvSpPr>
          <p:nvPr>
            <p:ph type="title"/>
          </p:nvPr>
        </p:nvSpPr>
        <p:spPr/>
        <p:txBody>
          <a:bodyPr/>
          <a:lstStyle/>
          <a:p>
            <a:r>
              <a:rPr lang="en-US" dirty="0"/>
              <a:t>Thank you for your time!</a:t>
            </a:r>
          </a:p>
        </p:txBody>
      </p:sp>
      <p:sp>
        <p:nvSpPr>
          <p:cNvPr id="5" name="TextBox 4"/>
          <p:cNvSpPr txBox="1"/>
          <p:nvPr/>
        </p:nvSpPr>
        <p:spPr>
          <a:xfrm>
            <a:off x="881449" y="5618205"/>
            <a:ext cx="6261687" cy="369332"/>
          </a:xfrm>
          <a:prstGeom prst="rect">
            <a:avLst/>
          </a:prstGeom>
          <a:noFill/>
        </p:spPr>
        <p:txBody>
          <a:bodyPr wrap="square" rtlCol="0" anchor="t">
            <a:spAutoFit/>
          </a:bodyPr>
          <a:lstStyle/>
          <a:p>
            <a:r>
              <a:rPr lang="en-US" dirty="0" err="1"/>
              <a:t>Woooooooooooooooooooossssshhhhhhhhhhhhhhhh</a:t>
            </a:r>
            <a:r>
              <a:rPr lang="en-US" dirty="0"/>
              <a:t>!!</a:t>
            </a:r>
          </a:p>
        </p:txBody>
      </p:sp>
      <p:sp>
        <p:nvSpPr>
          <p:cNvPr id="3" name="TextBox 2">
            <a:extLst>
              <a:ext uri="{FF2B5EF4-FFF2-40B4-BE49-F238E27FC236}">
                <a16:creationId xmlns:a16="http://schemas.microsoft.com/office/drawing/2014/main" id="{223BFFC4-7F05-4D01-A619-D89A76C235DB}"/>
              </a:ext>
            </a:extLst>
          </p:cNvPr>
          <p:cNvSpPr txBox="1"/>
          <p:nvPr/>
        </p:nvSpPr>
        <p:spPr>
          <a:xfrm>
            <a:off x="8227139" y="2057400"/>
            <a:ext cx="3751006" cy="424731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Special Thanks:</a:t>
            </a:r>
          </a:p>
          <a:p>
            <a:pPr marL="285750" indent="-285750" algn="ctr">
              <a:buFont typeface="Arial"/>
              <a:buChar char="•"/>
            </a:pPr>
            <a:r>
              <a:rPr lang="en-US" dirty="0"/>
              <a:t>Quintin and Ashley for the name "Whoosh"</a:t>
            </a:r>
          </a:p>
          <a:p>
            <a:pPr marL="285750" indent="-285750" algn="ctr">
              <a:buFont typeface="Arial"/>
              <a:buChar char="•"/>
            </a:pPr>
            <a:r>
              <a:rPr lang="en-US" dirty="0" err="1"/>
              <a:t>Shantelle</a:t>
            </a:r>
            <a:r>
              <a:rPr lang="en-US" dirty="0"/>
              <a:t> for the T-Shirt art</a:t>
            </a:r>
          </a:p>
          <a:p>
            <a:pPr marL="285750" indent="-285750" algn="ctr">
              <a:buFont typeface="Arial"/>
              <a:buChar char="•"/>
            </a:pPr>
            <a:r>
              <a:rPr lang="en-US" dirty="0"/>
              <a:t>2018 Faculty and Seniors for their Support</a:t>
            </a:r>
          </a:p>
          <a:p>
            <a:pPr marL="285750" indent="-285750" algn="ctr">
              <a:buFont typeface="Arial"/>
              <a:buChar char="•"/>
            </a:pPr>
            <a:r>
              <a:rPr lang="en-US" dirty="0"/>
              <a:t>The </a:t>
            </a:r>
            <a:r>
              <a:rPr lang="en-US" dirty="0" err="1"/>
              <a:t>SARogueDev</a:t>
            </a:r>
            <a:r>
              <a:rPr lang="en-US" dirty="0"/>
              <a:t> Discord user group for Advice</a:t>
            </a:r>
          </a:p>
          <a:p>
            <a:pPr marL="285750" indent="-285750" algn="ctr">
              <a:buFont typeface="Arial"/>
              <a:buChar char="•"/>
            </a:pPr>
            <a:r>
              <a:rPr lang="en-US" dirty="0" err="1"/>
              <a:t>PicoArmor</a:t>
            </a:r>
            <a:r>
              <a:rPr lang="en-US" dirty="0"/>
              <a:t> for the Diorama Miniatures</a:t>
            </a:r>
          </a:p>
          <a:p>
            <a:pPr marL="285750" indent="-285750" algn="ctr">
              <a:buFont typeface="Arial"/>
              <a:buChar char="•"/>
            </a:pPr>
            <a:r>
              <a:rPr lang="en-US" dirty="0"/>
              <a:t>Clash Bowley and Flying Mouse Games for the Tabletop Rules</a:t>
            </a:r>
          </a:p>
          <a:p>
            <a:pPr algn="ctr"/>
            <a:r>
              <a:rPr lang="en-US" dirty="0"/>
              <a:t>...and the continued support of Friends and Family!</a:t>
            </a:r>
          </a:p>
        </p:txBody>
      </p:sp>
    </p:spTree>
    <p:extLst>
      <p:ext uri="{BB962C8B-B14F-4D97-AF65-F5344CB8AC3E}">
        <p14:creationId xmlns:p14="http://schemas.microsoft.com/office/powerpoint/2010/main" val="304715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starting – The Rules of Game Development</a:t>
            </a:r>
          </a:p>
        </p:txBody>
      </p:sp>
      <p:sp>
        <p:nvSpPr>
          <p:cNvPr id="3" name="Content Placeholder 2"/>
          <p:cNvSpPr>
            <a:spLocks noGrp="1"/>
          </p:cNvSpPr>
          <p:nvPr>
            <p:ph idx="1"/>
          </p:nvPr>
        </p:nvSpPr>
        <p:spPr/>
        <p:txBody>
          <a:bodyPr>
            <a:normAutofit/>
          </a:bodyPr>
          <a:lstStyle/>
          <a:p>
            <a:r>
              <a:rPr lang="en-US" sz="2800" dirty="0"/>
              <a:t>1</a:t>
            </a:r>
            <a:r>
              <a:rPr lang="en-US" sz="2800" baseline="30000" dirty="0"/>
              <a:t>st</a:t>
            </a:r>
            <a:r>
              <a:rPr lang="en-US" sz="2800" dirty="0"/>
              <a:t> Rule of Game Dev is apparently “Don’t talk about Game Dev”</a:t>
            </a:r>
          </a:p>
          <a:p>
            <a:r>
              <a:rPr lang="en-US" sz="2800" dirty="0"/>
              <a:t>2</a:t>
            </a:r>
            <a:r>
              <a:rPr lang="en-US" sz="2800" baseline="30000" dirty="0"/>
              <a:t>nd</a:t>
            </a:r>
            <a:r>
              <a:rPr lang="en-US" sz="2800" dirty="0"/>
              <a:t> Rule of Game Dev: Games are a ‘Service’, not a ‘Product’</a:t>
            </a:r>
          </a:p>
          <a:p>
            <a:r>
              <a:rPr lang="en-US" sz="2800" dirty="0"/>
              <a:t>3</a:t>
            </a:r>
            <a:r>
              <a:rPr lang="en-US" sz="2800" baseline="30000" dirty="0"/>
              <a:t>rd</a:t>
            </a:r>
            <a:r>
              <a:rPr lang="en-US" sz="2800" dirty="0"/>
              <a:t> Rule of Game Dev: Fun is hard to plan for</a:t>
            </a:r>
          </a:p>
          <a:p>
            <a:r>
              <a:rPr lang="en-US" sz="2800" dirty="0"/>
              <a:t>4</a:t>
            </a:r>
            <a:r>
              <a:rPr lang="en-US" sz="2800" baseline="30000" dirty="0"/>
              <a:t>th</a:t>
            </a:r>
            <a:r>
              <a:rPr lang="en-US" sz="2800" dirty="0"/>
              <a:t> Rule of Game Dev: Fun is even harder to </a:t>
            </a:r>
            <a:r>
              <a:rPr lang="en-US" sz="2800" i="1" dirty="0"/>
              <a:t>explain</a:t>
            </a:r>
            <a:endParaRPr lang="en-US" sz="2800" dirty="0"/>
          </a:p>
          <a:p>
            <a:r>
              <a:rPr lang="en-US" sz="2800" dirty="0"/>
              <a:t>5</a:t>
            </a:r>
            <a:r>
              <a:rPr lang="en-US" sz="2800" baseline="30000" dirty="0"/>
              <a:t>th</a:t>
            </a:r>
            <a:r>
              <a:rPr lang="en-US" sz="2800" dirty="0"/>
              <a:t> Rule of Game Dev: The finished Game may look nothing like its original Idea or Prototype</a:t>
            </a:r>
          </a:p>
        </p:txBody>
      </p:sp>
    </p:spTree>
    <p:extLst>
      <p:ext uri="{BB962C8B-B14F-4D97-AF65-F5344CB8AC3E}">
        <p14:creationId xmlns:p14="http://schemas.microsoft.com/office/powerpoint/2010/main" val="3862217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Game Dev Steps</a:t>
            </a:r>
          </a:p>
        </p:txBody>
      </p:sp>
      <p:sp>
        <p:nvSpPr>
          <p:cNvPr id="3" name="Content Placeholder 2"/>
          <p:cNvSpPr>
            <a:spLocks noGrp="1"/>
          </p:cNvSpPr>
          <p:nvPr>
            <p:ph idx="1"/>
          </p:nvPr>
        </p:nvSpPr>
        <p:spPr>
          <a:xfrm>
            <a:off x="685800" y="1692613"/>
            <a:ext cx="10820400" cy="5000017"/>
          </a:xfrm>
        </p:spPr>
        <p:txBody>
          <a:bodyPr/>
          <a:lstStyle/>
          <a:p>
            <a:pPr marL="457200" indent="-457200" algn="ctr">
              <a:buFont typeface="+mj-lt"/>
              <a:buAutoNum type="arabicParenR"/>
            </a:pPr>
            <a:r>
              <a:rPr lang="en-US" dirty="0"/>
              <a:t>Get an Idea</a:t>
            </a:r>
          </a:p>
          <a:p>
            <a:pPr marL="457200" indent="-457200" algn="ctr">
              <a:buFont typeface="+mj-lt"/>
              <a:buAutoNum type="arabicParenR"/>
            </a:pPr>
            <a:r>
              <a:rPr lang="en-US" dirty="0"/>
              <a:t>Figure out the Game Loop</a:t>
            </a:r>
          </a:p>
          <a:p>
            <a:pPr marL="457200" indent="-457200" algn="ctr">
              <a:buFont typeface="+mj-lt"/>
              <a:buAutoNum type="arabicParenR"/>
            </a:pPr>
            <a:r>
              <a:rPr lang="en-US" dirty="0"/>
              <a:t>Make a Pitch</a:t>
            </a:r>
          </a:p>
          <a:p>
            <a:pPr marL="457200" indent="-457200" algn="ctr">
              <a:buFont typeface="+mj-lt"/>
              <a:buAutoNum type="arabicParenR"/>
            </a:pPr>
            <a:r>
              <a:rPr lang="en-US" dirty="0"/>
              <a:t>Write Down Mechanics and Story</a:t>
            </a:r>
          </a:p>
          <a:p>
            <a:pPr marL="457200" indent="-457200" algn="ctr">
              <a:buFont typeface="+mj-lt"/>
              <a:buAutoNum type="arabicParenR"/>
            </a:pPr>
            <a:r>
              <a:rPr lang="en-US" dirty="0"/>
              <a:t>Prototype Mechanics and Draft Story</a:t>
            </a:r>
          </a:p>
          <a:p>
            <a:pPr marL="457200" indent="-457200" algn="ctr">
              <a:buFont typeface="+mj-lt"/>
              <a:buAutoNum type="arabicParenR"/>
            </a:pPr>
            <a:r>
              <a:rPr lang="en-US" dirty="0"/>
              <a:t>Make the Game</a:t>
            </a:r>
          </a:p>
          <a:p>
            <a:pPr marL="457200" indent="-457200" algn="ctr">
              <a:buFont typeface="+mj-lt"/>
              <a:buAutoNum type="arabicParenR"/>
            </a:pPr>
            <a:r>
              <a:rPr lang="en-US" dirty="0"/>
              <a:t>Fix the Game</a:t>
            </a:r>
          </a:p>
          <a:p>
            <a:pPr marL="0" indent="0" algn="ctr">
              <a:buNone/>
            </a:pPr>
            <a:r>
              <a:rPr lang="en-US" dirty="0"/>
              <a:t>7.5) Balance the Game</a:t>
            </a:r>
          </a:p>
          <a:p>
            <a:pPr marL="0" indent="0" algn="ctr">
              <a:buNone/>
            </a:pPr>
            <a:r>
              <a:rPr lang="en-US" dirty="0"/>
              <a:t>8) Release the Game</a:t>
            </a:r>
          </a:p>
          <a:p>
            <a:pPr marL="0" indent="0" algn="ctr">
              <a:buNone/>
            </a:pPr>
            <a:r>
              <a:rPr lang="en-US" dirty="0"/>
              <a:t>9) Support the Game</a:t>
            </a:r>
          </a:p>
        </p:txBody>
      </p:sp>
    </p:spTree>
    <p:extLst>
      <p:ext uri="{BB962C8B-B14F-4D97-AF65-F5344CB8AC3E}">
        <p14:creationId xmlns:p14="http://schemas.microsoft.com/office/powerpoint/2010/main" val="4294172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story?</a:t>
            </a:r>
            <a:br>
              <a:rPr lang="en-US" dirty="0"/>
            </a:br>
            <a:r>
              <a:rPr lang="en-US" dirty="0"/>
              <a:t>What are the mechanics?</a:t>
            </a:r>
          </a:p>
        </p:txBody>
      </p:sp>
      <p:sp>
        <p:nvSpPr>
          <p:cNvPr id="3" name="Text Placeholder 2"/>
          <p:cNvSpPr>
            <a:spLocks noGrp="1"/>
          </p:cNvSpPr>
          <p:nvPr>
            <p:ph type="body" idx="1"/>
          </p:nvPr>
        </p:nvSpPr>
        <p:spPr/>
        <p:txBody>
          <a:bodyPr/>
          <a:lstStyle/>
          <a:p>
            <a:r>
              <a:rPr lang="en-US" dirty="0"/>
              <a:t>Story</a:t>
            </a:r>
          </a:p>
        </p:txBody>
      </p:sp>
      <p:sp>
        <p:nvSpPr>
          <p:cNvPr id="4" name="Content Placeholder 3"/>
          <p:cNvSpPr>
            <a:spLocks noGrp="1"/>
          </p:cNvSpPr>
          <p:nvPr>
            <p:ph sz="half" idx="2"/>
          </p:nvPr>
        </p:nvSpPr>
        <p:spPr/>
        <p:txBody>
          <a:bodyPr/>
          <a:lstStyle/>
          <a:p>
            <a:r>
              <a:rPr lang="en-US" dirty="0"/>
              <a:t>Setting</a:t>
            </a:r>
          </a:p>
          <a:p>
            <a:r>
              <a:rPr lang="en-US" dirty="0"/>
              <a:t>Characters</a:t>
            </a:r>
          </a:p>
          <a:p>
            <a:r>
              <a:rPr lang="en-US" dirty="0"/>
              <a:t>Plot</a:t>
            </a:r>
          </a:p>
          <a:p>
            <a:r>
              <a:rPr lang="en-US" dirty="0"/>
              <a:t>Motivations</a:t>
            </a:r>
          </a:p>
          <a:p>
            <a:r>
              <a:rPr lang="en-US" dirty="0"/>
              <a:t>Events</a:t>
            </a:r>
          </a:p>
          <a:p>
            <a:endParaRPr lang="en-US" dirty="0"/>
          </a:p>
        </p:txBody>
      </p:sp>
      <p:sp>
        <p:nvSpPr>
          <p:cNvPr id="5" name="Text Placeholder 4"/>
          <p:cNvSpPr>
            <a:spLocks noGrp="1"/>
          </p:cNvSpPr>
          <p:nvPr>
            <p:ph type="body" sz="quarter" idx="3"/>
          </p:nvPr>
        </p:nvSpPr>
        <p:spPr/>
        <p:txBody>
          <a:bodyPr/>
          <a:lstStyle/>
          <a:p>
            <a:r>
              <a:rPr lang="en-US" dirty="0"/>
              <a:t>Mechanics</a:t>
            </a:r>
          </a:p>
        </p:txBody>
      </p:sp>
      <p:sp>
        <p:nvSpPr>
          <p:cNvPr id="6" name="Content Placeholder 5"/>
          <p:cNvSpPr>
            <a:spLocks noGrp="1"/>
          </p:cNvSpPr>
          <p:nvPr>
            <p:ph sz="quarter" idx="4"/>
          </p:nvPr>
        </p:nvSpPr>
        <p:spPr/>
        <p:txBody>
          <a:bodyPr/>
          <a:lstStyle/>
          <a:p>
            <a:r>
              <a:rPr lang="en-US" dirty="0"/>
              <a:t>Genre</a:t>
            </a:r>
          </a:p>
          <a:p>
            <a:r>
              <a:rPr lang="en-US" dirty="0"/>
              <a:t>Move sets</a:t>
            </a:r>
          </a:p>
          <a:p>
            <a:r>
              <a:rPr lang="en-US" dirty="0"/>
              <a:t>Abilities</a:t>
            </a:r>
          </a:p>
          <a:p>
            <a:r>
              <a:rPr lang="en-US" dirty="0"/>
              <a:t>Key bindings</a:t>
            </a:r>
          </a:p>
          <a:p>
            <a:r>
              <a:rPr lang="en-US" dirty="0"/>
              <a:t>Challenges</a:t>
            </a:r>
          </a:p>
          <a:p>
            <a:r>
              <a:rPr lang="en-US" dirty="0"/>
              <a:t>Arenas</a:t>
            </a:r>
          </a:p>
          <a:p>
            <a:r>
              <a:rPr lang="en-US" dirty="0"/>
              <a:t>Puzzles</a:t>
            </a:r>
          </a:p>
        </p:txBody>
      </p:sp>
    </p:spTree>
    <p:extLst>
      <p:ext uri="{BB962C8B-B14F-4D97-AF65-F5344CB8AC3E}">
        <p14:creationId xmlns:p14="http://schemas.microsoft.com/office/powerpoint/2010/main" val="3531250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Give your ideas life</a:t>
            </a:r>
          </a:p>
        </p:txBody>
      </p:sp>
      <p:sp>
        <p:nvSpPr>
          <p:cNvPr id="3" name="Content Placeholder 2"/>
          <p:cNvSpPr>
            <a:spLocks noGrp="1"/>
          </p:cNvSpPr>
          <p:nvPr>
            <p:ph sz="half" idx="1"/>
          </p:nvPr>
        </p:nvSpPr>
        <p:spPr/>
        <p:txBody>
          <a:bodyPr>
            <a:normAutofit lnSpcReduction="10000"/>
          </a:bodyPr>
          <a:lstStyle/>
          <a:p>
            <a:r>
              <a:rPr lang="en-US" dirty="0"/>
              <a:t>Who is the player?</a:t>
            </a:r>
          </a:p>
          <a:p>
            <a:r>
              <a:rPr lang="en-US" dirty="0"/>
              <a:t>Does the player have agency?</a:t>
            </a:r>
          </a:p>
          <a:p>
            <a:r>
              <a:rPr lang="en-US" dirty="0"/>
              <a:t>What are the story’s themes?</a:t>
            </a:r>
          </a:p>
          <a:p>
            <a:r>
              <a:rPr lang="en-US" dirty="0"/>
              <a:t>If there was a single message your story had to say, what is it?</a:t>
            </a:r>
          </a:p>
          <a:p>
            <a:r>
              <a:rPr lang="en-US" dirty="0"/>
              <a:t>What are the important conflicts in the story? Why are they important?</a:t>
            </a:r>
          </a:p>
        </p:txBody>
      </p:sp>
      <p:sp>
        <p:nvSpPr>
          <p:cNvPr id="4" name="Content Placeholder 3"/>
          <p:cNvSpPr>
            <a:spLocks noGrp="1"/>
          </p:cNvSpPr>
          <p:nvPr>
            <p:ph sz="half" idx="2"/>
          </p:nvPr>
        </p:nvSpPr>
        <p:spPr>
          <a:xfrm>
            <a:off x="6172200" y="2194559"/>
            <a:ext cx="5334000" cy="4498071"/>
          </a:xfrm>
        </p:spPr>
        <p:txBody>
          <a:bodyPr>
            <a:normAutofit lnSpcReduction="10000"/>
          </a:bodyPr>
          <a:lstStyle/>
          <a:p>
            <a:r>
              <a:rPr lang="en-US" dirty="0"/>
              <a:t>How does the player interact with the game world?</a:t>
            </a:r>
          </a:p>
          <a:p>
            <a:r>
              <a:rPr lang="en-US" dirty="0"/>
              <a:t>How does a player solve Challenges / Puzzles?</a:t>
            </a:r>
          </a:p>
          <a:p>
            <a:r>
              <a:rPr lang="en-US" dirty="0"/>
              <a:t>Does the game get more difficult? What is the metric for determining difficulty?</a:t>
            </a:r>
          </a:p>
          <a:p>
            <a:r>
              <a:rPr lang="en-US" dirty="0"/>
              <a:t>Can the player improve their avatar? To what extent can they be improved?</a:t>
            </a:r>
          </a:p>
          <a:p>
            <a:r>
              <a:rPr lang="en-US" dirty="0"/>
              <a:t>Is there more than one solution to challenges/arenas/puzzles? How many different solutions are there?</a:t>
            </a:r>
          </a:p>
        </p:txBody>
      </p:sp>
    </p:spTree>
    <p:extLst>
      <p:ext uri="{BB962C8B-B14F-4D97-AF65-F5344CB8AC3E}">
        <p14:creationId xmlns:p14="http://schemas.microsoft.com/office/powerpoint/2010/main" val="1981905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Biggest Questions</a:t>
            </a:r>
          </a:p>
        </p:txBody>
      </p:sp>
      <p:sp>
        <p:nvSpPr>
          <p:cNvPr id="3" name="Content Placeholder 2"/>
          <p:cNvSpPr>
            <a:spLocks noGrp="1"/>
          </p:cNvSpPr>
          <p:nvPr>
            <p:ph sz="half" idx="1"/>
          </p:nvPr>
        </p:nvSpPr>
        <p:spPr/>
        <p:txBody>
          <a:bodyPr>
            <a:normAutofit/>
          </a:bodyPr>
          <a:lstStyle/>
          <a:p>
            <a:r>
              <a:rPr lang="en-US" sz="6600" dirty="0"/>
              <a:t>How is the player avatar special?</a:t>
            </a:r>
          </a:p>
        </p:txBody>
      </p:sp>
      <p:sp>
        <p:nvSpPr>
          <p:cNvPr id="4" name="Content Placeholder 3"/>
          <p:cNvSpPr>
            <a:spLocks noGrp="1"/>
          </p:cNvSpPr>
          <p:nvPr>
            <p:ph sz="half" idx="2"/>
          </p:nvPr>
        </p:nvSpPr>
        <p:spPr/>
        <p:txBody>
          <a:bodyPr>
            <a:noAutofit/>
          </a:bodyPr>
          <a:lstStyle/>
          <a:p>
            <a:r>
              <a:rPr lang="en-US" sz="6000" dirty="0"/>
              <a:t>What is the singular defining mechanic of the game?</a:t>
            </a:r>
          </a:p>
        </p:txBody>
      </p:sp>
    </p:spTree>
    <p:extLst>
      <p:ext uri="{BB962C8B-B14F-4D97-AF65-F5344CB8AC3E}">
        <p14:creationId xmlns:p14="http://schemas.microsoft.com/office/powerpoint/2010/main" val="957287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development timeline (in abstract)</a:t>
            </a:r>
          </a:p>
        </p:txBody>
      </p:sp>
      <p:sp>
        <p:nvSpPr>
          <p:cNvPr id="3" name="Content Placeholder 2"/>
          <p:cNvSpPr>
            <a:spLocks noGrp="1"/>
          </p:cNvSpPr>
          <p:nvPr>
            <p:ph idx="1"/>
          </p:nvPr>
        </p:nvSpPr>
        <p:spPr/>
        <p:txBody>
          <a:bodyPr>
            <a:noAutofit/>
          </a:bodyPr>
          <a:lstStyle/>
          <a:p>
            <a:r>
              <a:rPr lang="en-US" sz="2400" dirty="0"/>
              <a:t>Prototype (test the Most Important Mechanic – aka the Gimmick)</a:t>
            </a:r>
          </a:p>
          <a:p>
            <a:r>
              <a:rPr lang="en-US" sz="2400" dirty="0"/>
              <a:t>Pre-Alpha (develop the MVP / Vertical Slice; Identify “Tech Debt”)</a:t>
            </a:r>
          </a:p>
          <a:p>
            <a:r>
              <a:rPr lang="en-US" sz="2400" dirty="0"/>
              <a:t>Alpha (MVP / Vertical Slice is complete; add basic features)</a:t>
            </a:r>
          </a:p>
          <a:p>
            <a:r>
              <a:rPr lang="en-US" sz="2400" dirty="0"/>
              <a:t>Beta (Expand on basic features with more complexity; do basic balance pass)</a:t>
            </a:r>
          </a:p>
          <a:p>
            <a:r>
              <a:rPr lang="en-US" sz="2400" dirty="0"/>
              <a:t>Gamma (Limited release; is what was just made actually fun? If not, change it!)</a:t>
            </a:r>
          </a:p>
          <a:p>
            <a:r>
              <a:rPr lang="en-US" sz="2400" dirty="0"/>
              <a:t>Release (Crucial, month-long period; hot fixes, patches, bug smashing)</a:t>
            </a:r>
          </a:p>
          <a:p>
            <a:r>
              <a:rPr lang="en-US" sz="2400" dirty="0"/>
              <a:t>Post-Release (Content Patches, Expansions, DLC)</a:t>
            </a:r>
          </a:p>
          <a:p>
            <a:r>
              <a:rPr lang="en-US" sz="2400" dirty="0"/>
              <a:t>Pre-Planning (The cycle begins anew…)</a:t>
            </a:r>
          </a:p>
        </p:txBody>
      </p:sp>
    </p:spTree>
    <p:extLst>
      <p:ext uri="{BB962C8B-B14F-4D97-AF65-F5344CB8AC3E}">
        <p14:creationId xmlns:p14="http://schemas.microsoft.com/office/powerpoint/2010/main" val="484751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Whoosh – The Modern Air Combat Roguelike</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7818112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TM04033937[[fn=Vapor Trail]]</Template>
  <TotalTime>834</TotalTime>
  <Words>1640</Words>
  <Application>Microsoft Office PowerPoint</Application>
  <PresentationFormat>Widescreen</PresentationFormat>
  <Paragraphs>167</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Vapor Trail</vt:lpstr>
      <vt:lpstr>Spring 2018 capstone: Indie game development</vt:lpstr>
      <vt:lpstr>Introduction</vt:lpstr>
      <vt:lpstr>Before starting – The Rules of Game Development</vt:lpstr>
      <vt:lpstr>Game Dev Steps</vt:lpstr>
      <vt:lpstr>What is the story? What are the mechanics?</vt:lpstr>
      <vt:lpstr>Give your ideas life</vt:lpstr>
      <vt:lpstr>Two Biggest Questions</vt:lpstr>
      <vt:lpstr>Planning development timeline (in abstract)</vt:lpstr>
      <vt:lpstr>Whoosh – The Modern Air Combat Roguelike</vt:lpstr>
      <vt:lpstr>What is Whoosh?</vt:lpstr>
      <vt:lpstr>Player Will fly a combat aircraft using Energy Management / Air Combat Maneuvering principles, not like a UFO</vt:lpstr>
      <vt:lpstr>Proposed Feature List</vt:lpstr>
      <vt:lpstr>Minimally Viable Product / Prototype</vt:lpstr>
      <vt:lpstr>Planning development timeline (in abstract)</vt:lpstr>
      <vt:lpstr>Ideas for Post Release (Whoosh EX)</vt:lpstr>
      <vt:lpstr>Module creation – Shooting /  ATA Combat</vt:lpstr>
      <vt:lpstr>Identify purpose of module</vt:lpstr>
      <vt:lpstr>Identify Requirements of Module</vt:lpstr>
      <vt:lpstr>Identify conflicts and integrations with other established modules</vt:lpstr>
      <vt:lpstr>Test Cases – this works when…</vt:lpstr>
      <vt:lpstr>Pseudocode! – Steps to fire a weapon system</vt:lpstr>
      <vt:lpstr>Pseudocode! – Missile Proximity and Targeting</vt:lpstr>
      <vt:lpstr>Pseudocode! – Turn Order / Main Loop</vt:lpstr>
      <vt:lpstr>Conclusions</vt:lpstr>
      <vt:lpstr>A Learning Experience</vt:lpstr>
      <vt:lpstr>Changes to Make</vt:lpstr>
      <vt:lpstr>Questions?</vt:lpstr>
      <vt:lpstr>Thank you for your time!</vt:lpstr>
    </vt:vector>
  </TitlesOfParts>
  <Company>Minot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LabAssistant</dc:creator>
  <cp:lastModifiedBy>LabAssistant</cp:lastModifiedBy>
  <cp:revision>40</cp:revision>
  <dcterms:created xsi:type="dcterms:W3CDTF">2018-05-08T21:25:14Z</dcterms:created>
  <dcterms:modified xsi:type="dcterms:W3CDTF">2018-05-10T19:31:30Z</dcterms:modified>
</cp:coreProperties>
</file>