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Shape 16"/>
          <p:cNvGrpSpPr/>
          <p:nvPr/>
        </p:nvGrpSpPr>
        <p:grpSpPr>
          <a:xfrm>
            <a:off x="5638800" y="3109077"/>
            <a:ext cx="3515543" cy="2048439"/>
            <a:chOff x="5638800" y="3109076"/>
            <a:chExt cx="3515543" cy="2048439"/>
          </a:xfrm>
        </p:grpSpPr>
        <p:cxnSp>
          <p:nvCxnSpPr>
            <p:cNvPr id="17" name="Shape 17"/>
            <p:cNvCxnSpPr/>
            <p:nvPr/>
          </p:nvCxnSpPr>
          <p:spPr>
            <a:xfrm flipH="1" rot="10800000">
              <a:off x="5638800" y="3109076"/>
              <a:ext cx="3515400" cy="2037000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flipH="1" rot="10800000">
              <a:off x="6004643" y="3333815"/>
              <a:ext cx="3149700" cy="1823700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flipH="1" rot="10800000">
              <a:off x="6388342" y="3549840"/>
              <a:ext cx="2766000" cy="1600200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0" name="Shape 20"/>
          <p:cNvGrpSpPr/>
          <p:nvPr/>
        </p:nvGrpSpPr>
        <p:grpSpPr>
          <a:xfrm>
            <a:off x="-6688" y="4542735"/>
            <a:ext cx="4125038" cy="615280"/>
            <a:chOff x="-6689" y="4553623"/>
            <a:chExt cx="4125038" cy="615280"/>
          </a:xfrm>
        </p:grpSpPr>
        <p:sp>
          <p:nvSpPr>
            <p:cNvPr id="21" name="Shape 21"/>
            <p:cNvSpPr/>
            <p:nvPr/>
          </p:nvSpPr>
          <p:spPr>
            <a:xfrm rot="-5400000">
              <a:off x="1754199" y="2802373"/>
              <a:ext cx="612900" cy="41154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92735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rot="-5400000">
              <a:off x="1604621" y="3152903"/>
              <a:ext cx="410700" cy="3621300"/>
            </a:xfrm>
            <a:custGeom>
              <a:pathLst>
                <a:path extrusionOk="0" h="120000" w="120000">
                  <a:moveTo>
                    <a:pt x="0" y="119999"/>
                  </a:moveTo>
                  <a:lnTo>
                    <a:pt x="120000" y="99350"/>
                  </a:lnTo>
                  <a:cubicBezTo>
                    <a:pt x="119885" y="68437"/>
                    <a:pt x="118711" y="30912"/>
                    <a:pt x="118596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1462262" y="3453391"/>
              <a:ext cx="241800" cy="31797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18585" y="106399"/>
                  </a:lnTo>
                  <a:cubicBezTo>
                    <a:pt x="118454" y="73489"/>
                    <a:pt x="120124" y="32910"/>
                    <a:pt x="119993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Shape 24"/>
          <p:cNvSpPr txBox="1"/>
          <p:nvPr>
            <p:ph type="ctrTitle"/>
          </p:nvPr>
        </p:nvSpPr>
        <p:spPr>
          <a:xfrm>
            <a:off x="1219199" y="438150"/>
            <a:ext cx="655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4100"/>
              <a:buFont typeface="Calibri"/>
              <a:buNone/>
              <a:defRPr b="0" i="0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1219199" y="1962150"/>
            <a:ext cx="65532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03325"/>
            <a:ext cx="9143997" cy="469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3127200" y="-936452"/>
            <a:ext cx="3346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88900" lvl="0" marL="22860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 rot="5400000">
            <a:off x="5562600" y="1504950"/>
            <a:ext cx="419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1600200" y="-247650"/>
            <a:ext cx="4191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88900" lvl="0" marL="22860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88900" lvl="0" marL="22860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Shape 41"/>
          <p:cNvGrpSpPr/>
          <p:nvPr/>
        </p:nvGrpSpPr>
        <p:grpSpPr>
          <a:xfrm>
            <a:off x="5638800" y="3109077"/>
            <a:ext cx="3515543" cy="2048439"/>
            <a:chOff x="5638800" y="3109076"/>
            <a:chExt cx="3515543" cy="2048439"/>
          </a:xfrm>
        </p:grpSpPr>
        <p:cxnSp>
          <p:nvCxnSpPr>
            <p:cNvPr id="42" name="Shape 42"/>
            <p:cNvCxnSpPr/>
            <p:nvPr/>
          </p:nvCxnSpPr>
          <p:spPr>
            <a:xfrm flipH="1" rot="10800000">
              <a:off x="5638800" y="3109076"/>
              <a:ext cx="3515400" cy="2037000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 flipH="1" rot="10800000">
              <a:off x="6004643" y="3333815"/>
              <a:ext cx="3149700" cy="1823700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 flipH="1" rot="10800000">
              <a:off x="6388342" y="3549840"/>
              <a:ext cx="2766000" cy="1600200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19200" y="1657351"/>
            <a:ext cx="67056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4100"/>
              <a:buFont typeface="Calibri"/>
              <a:buNone/>
              <a:defRPr b="0" i="0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19199" y="3713450"/>
            <a:ext cx="53034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3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914400" y="1280160"/>
            <a:ext cx="38100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88900" lvl="0" marL="22860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876800" y="1280160"/>
            <a:ext cx="38100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88900" lvl="0" marL="22860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914400" y="1276350"/>
            <a:ext cx="381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914400" y="2038350"/>
            <a:ext cx="3810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88900" lvl="0" marL="22860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4873752" y="1276350"/>
            <a:ext cx="381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4" type="body"/>
          </p:nvPr>
        </p:nvSpPr>
        <p:spPr>
          <a:xfrm>
            <a:off x="4876800" y="2038350"/>
            <a:ext cx="3810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88900" lvl="0" marL="22860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914400" y="1276350"/>
            <a:ext cx="304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914400" y="3181350"/>
            <a:ext cx="3048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114800" y="438150"/>
            <a:ext cx="4572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88900" lvl="0" marL="22860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914400" y="1276350"/>
            <a:ext cx="304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914400" y="3181350"/>
            <a:ext cx="3048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descr="An empty placeholder to add an image. Click on the placeholder and select the image that you wish to add." id="81" name="Shape 81"/>
          <p:cNvSpPr/>
          <p:nvPr>
            <p:ph idx="2" type="pic"/>
          </p:nvPr>
        </p:nvSpPr>
        <p:spPr>
          <a:xfrm>
            <a:off x="4114800" y="438150"/>
            <a:ext cx="4572000" cy="4191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22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9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11906" y="-2381"/>
            <a:ext cx="615280" cy="3921881"/>
            <a:chOff x="-11906" y="-2381"/>
            <a:chExt cx="615280" cy="3921881"/>
          </a:xfrm>
        </p:grpSpPr>
        <p:sp>
          <p:nvSpPr>
            <p:cNvPr id="7" name="Shape 7"/>
            <p:cNvSpPr/>
            <p:nvPr/>
          </p:nvSpPr>
          <p:spPr>
            <a:xfrm>
              <a:off x="-9526" y="0"/>
              <a:ext cx="612900" cy="39195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91373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Shape 8"/>
            <p:cNvSpPr/>
            <p:nvPr/>
          </p:nvSpPr>
          <p:spPr>
            <a:xfrm>
              <a:off x="-11906" y="0"/>
              <a:ext cx="410700" cy="34218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98146"/>
                  </a:lnTo>
                  <a:lnTo>
                    <a:pt x="119656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Shape 9"/>
            <p:cNvSpPr/>
            <p:nvPr/>
          </p:nvSpPr>
          <p:spPr>
            <a:xfrm>
              <a:off x="-7144" y="-2381"/>
              <a:ext cx="238800" cy="297660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19999" y="105470"/>
                  </a:lnTo>
                  <a:cubicBezTo>
                    <a:pt x="119866" y="70313"/>
                    <a:pt x="119734" y="35156"/>
                    <a:pt x="119601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Shape 10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100"/>
              <a:buNone/>
              <a:defRPr sz="1400"/>
            </a:lvl2pPr>
            <a:lvl3pPr indent="0" lvl="2">
              <a:spcBef>
                <a:spcPts val="0"/>
              </a:spcBef>
              <a:buSzPts val="1100"/>
              <a:buNone/>
              <a:defRPr sz="1400"/>
            </a:lvl3pPr>
            <a:lvl4pPr indent="0" lvl="3">
              <a:spcBef>
                <a:spcPts val="0"/>
              </a:spcBef>
              <a:buSzPts val="1100"/>
              <a:buNone/>
              <a:defRPr sz="1400"/>
            </a:lvl4pPr>
            <a:lvl5pPr indent="0" lvl="4">
              <a:spcBef>
                <a:spcPts val="0"/>
              </a:spcBef>
              <a:buSzPts val="1100"/>
              <a:buNone/>
              <a:defRPr sz="1400"/>
            </a:lvl5pPr>
            <a:lvl6pPr indent="0" lvl="5">
              <a:spcBef>
                <a:spcPts val="0"/>
              </a:spcBef>
              <a:buSzPts val="1100"/>
              <a:buNone/>
              <a:defRPr sz="1400"/>
            </a:lvl6pPr>
            <a:lvl7pPr indent="0" lvl="6">
              <a:spcBef>
                <a:spcPts val="0"/>
              </a:spcBef>
              <a:buSzPts val="1100"/>
              <a:buNone/>
              <a:defRPr sz="1400"/>
            </a:lvl7pPr>
            <a:lvl8pPr indent="0" lvl="7">
              <a:spcBef>
                <a:spcPts val="0"/>
              </a:spcBef>
              <a:buSzPts val="1100"/>
              <a:buNone/>
              <a:defRPr sz="1400"/>
            </a:lvl8pPr>
            <a:lvl9pPr indent="0" lvl="8">
              <a:spcBef>
                <a:spcPts val="0"/>
              </a:spcBef>
              <a:buSzPts val="1100"/>
              <a:buNone/>
              <a:defRPr sz="14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88900" lvl="0" marL="22860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457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685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914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1430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13716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16002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18288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057400" marR="0" rtl="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1219199" y="438150"/>
            <a:ext cx="6553200" cy="15003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5000"/>
              <a:t>Music Classifier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219199" y="1962150"/>
            <a:ext cx="6553200" cy="13146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Nasif Islam, Alex Concepcion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Create a program that classifies music based on content of song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Tempo, Pitch Class, Percussion, Power Spectrum</a:t>
            </a:r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Applications: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1) </a:t>
            </a:r>
            <a:r>
              <a:rPr lang="en"/>
              <a:t>Music Recommendation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2) </a:t>
            </a:r>
            <a:r>
              <a:rPr lang="en"/>
              <a:t>Genre Classification</a:t>
            </a:r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Approach: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1) Create dataset of song similarities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2) Utilize musical analysis tools (Librosa package)</a:t>
            </a:r>
          </a:p>
          <a:p>
            <a:pPr indent="-317500" lvl="1" marL="914400">
              <a:spcBef>
                <a:spcPts val="0"/>
              </a:spcBef>
              <a:buSzPts val="1400"/>
              <a:buChar char="•"/>
            </a:pPr>
            <a:r>
              <a:rPr lang="en"/>
              <a:t>3) Build a neural network model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Results &amp; Demo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Accuracy measurements varied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Neural network classification: 20-30%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Similar song identification: 30-40%</a:t>
            </a:r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Need larger song dataset for higher accuracy 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•"/>
            </a:pPr>
            <a:r>
              <a:rPr lang="en"/>
              <a:t>Stronger GPU for loading dataset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(Demo in Program)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2286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