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20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6.xml"/><Relationship Id="rId33" Type="http://schemas.openxmlformats.org/officeDocument/2006/relationships/font" Target="fonts/Lato-boldItalic.fntdata"/><Relationship Id="rId10" Type="http://schemas.openxmlformats.org/officeDocument/2006/relationships/slide" Target="slides/slide5.xml"/><Relationship Id="rId32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152c24d30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7152c24d30_2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152c24d3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152c24d3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152c24d3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152c24d3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152c24d30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152c24d30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152c24d30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7152c24d30_2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152c24d30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7152c24d30_2_10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152c24d30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37152c24d30_2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152c24d30_5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7152c24d30_5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152c24d30_5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7152c24d30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152c24d30_5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152c24d30_5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7152c24d30_5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7152c24d30_5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152c24d30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37152c24d30_2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7152c24d30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7152c24d30_5_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152c24d30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7152c24d30_2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152c24d30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7152c24d30_2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152c24d30_2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7152c24d30_2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152c24d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152c24d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152c24d30_5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152c24d30_5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152c24d30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7152c24d30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152c24d30_5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152c24d30_5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14.png"/><Relationship Id="rId6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solidFill>
            <a:srgbClr val="00FFFF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English Premier League Data Analysis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An Exploratory and Predictive Analysis Project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074313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4"/>
          <p:cNvPicPr preferRelativeResize="0"/>
          <p:nvPr/>
        </p:nvPicPr>
        <p:blipFill rotWithShape="1">
          <a:blip r:embed="rId3">
            <a:alphaModFix/>
          </a:blip>
          <a:srcRect b="7540" l="5279" r="9155" t="5291"/>
          <a:stretch/>
        </p:blipFill>
        <p:spPr>
          <a:xfrm>
            <a:off x="0" y="0"/>
            <a:ext cx="4045150" cy="27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813" y="0"/>
            <a:ext cx="4011611" cy="278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3543" y="2786050"/>
            <a:ext cx="3254357" cy="23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1125" y="2862250"/>
            <a:ext cx="3090443" cy="22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830825" cy="273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3400" y="1346125"/>
            <a:ext cx="4357100" cy="35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Models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1. Linear Regression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2. Decision Tree Regressor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3. XGBoost Regressor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Objective: Predict total goals or match outcome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Comparison (Regression)</a:t>
            </a:r>
            <a:endParaRPr/>
          </a:p>
        </p:txBody>
      </p:sp>
      <p:sp>
        <p:nvSpPr>
          <p:cNvPr id="221" name="Google Shape;221;p2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Linear Regression: R² = 0.209, MAE = 0.64, RMSE = 0.76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Decision Tree: R² = -0.51, MAE = 0.75, RMSE = 1.05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XGBoost: R² = 0.15, MAE = 0.65, RMSE = 0.78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Best Model: Linear Regression (based on R² and CV RMSE)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/>
          </a:p>
        </p:txBody>
      </p:sp>
      <p:sp>
        <p:nvSpPr>
          <p:cNvPr id="227" name="Google Shape;227;p2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Home advantage is statistically significant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Cards and fouls have mild negative impact on results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Shots on target are a strong predictor of match outcome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Simple models can partially predict outcomes but with limited accuracy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500" y="736700"/>
            <a:ext cx="7072326" cy="33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6800" y="875700"/>
            <a:ext cx="6183224" cy="29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183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25" y="0"/>
            <a:ext cx="50611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solidFill>
            <a:srgbClr val="674EA7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Objective: Analyze EPL match data and predict match outcomes/goals.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Scope: Evaluate team performance, trends, and model predictions.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Tools: Python, Pandas, Scikit-learn, XGBoost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Future Scope</a:t>
            </a:r>
            <a:endParaRPr/>
          </a:p>
        </p:txBody>
      </p:sp>
      <p:sp>
        <p:nvSpPr>
          <p:cNvPr id="253" name="Google Shape;253;p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EPL data reveals rich match patterns and influencing factors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Model performance suggests potential but room for improvement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Future work: classification (win/loss/draw), include team form &amp; player stats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Dataset: 11,113 rows × 23 columns (from results.csv)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Attributes include goals (FTHG, FTAG), cards, shots, fouls, corners, referee, etc.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Target Variable: Match result or goals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solidFill>
            <a:srgbClr val="FF00F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Preparation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Handled missing values (if any)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Selected relevant features for modeling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Encoded categorical variables (e.g., FTR, teams)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Split into train/test for supervised models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Trends Observed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Home teams score more on average than away teams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Number of fouls and yellow cards higher for losing teams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Higher corner count often correlates with dominant play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 sz="1800"/>
              <a:t>Seasonality trend: More goals in specific months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9"/>
          <p:cNvPicPr preferRelativeResize="0"/>
          <p:nvPr/>
        </p:nvPicPr>
        <p:blipFill rotWithShape="1">
          <a:blip r:embed="rId3">
            <a:alphaModFix/>
          </a:blip>
          <a:srcRect b="12955" l="0" r="0" t="6774"/>
          <a:stretch/>
        </p:blipFill>
        <p:spPr>
          <a:xfrm>
            <a:off x="-67500" y="0"/>
            <a:ext cx="6671525" cy="181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9"/>
          <p:cNvPicPr preferRelativeResize="0"/>
          <p:nvPr/>
        </p:nvPicPr>
        <p:blipFill rotWithShape="1">
          <a:blip r:embed="rId4">
            <a:alphaModFix/>
          </a:blip>
          <a:srcRect b="12364" l="0" r="3873" t="7916"/>
          <a:stretch/>
        </p:blipFill>
        <p:spPr>
          <a:xfrm>
            <a:off x="2607475" y="1614050"/>
            <a:ext cx="6536525" cy="17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3154625"/>
            <a:ext cx="5089924" cy="198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975"/>
            <a:ext cx="5906999" cy="234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3012399"/>
            <a:ext cx="5580657" cy="213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4550" y="1768075"/>
            <a:ext cx="5311725" cy="196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634049" cy="2138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8175" y="1699087"/>
            <a:ext cx="5165826" cy="19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6254349" cy="35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