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theme/themeOverride2.xml" ContentType="application/vnd.openxmlformats-officedocument.themeOverr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notesMasterIdLst>
    <p:notesMasterId r:id="rId160"/>
  </p:notesMasterIdLst>
  <p:sldIdLst>
    <p:sldId id="256" r:id="rId2"/>
    <p:sldId id="274" r:id="rId3"/>
    <p:sldId id="281" r:id="rId4"/>
    <p:sldId id="271" r:id="rId5"/>
    <p:sldId id="272" r:id="rId6"/>
    <p:sldId id="282" r:id="rId7"/>
    <p:sldId id="273" r:id="rId8"/>
    <p:sldId id="270"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5" r:id="rId23"/>
    <p:sldId id="276" r:id="rId24"/>
    <p:sldId id="277" r:id="rId25"/>
    <p:sldId id="278" r:id="rId26"/>
    <p:sldId id="279" r:id="rId27"/>
    <p:sldId id="285" r:id="rId28"/>
    <p:sldId id="366" r:id="rId29"/>
    <p:sldId id="367" r:id="rId30"/>
    <p:sldId id="280" r:id="rId31"/>
    <p:sldId id="283" r:id="rId32"/>
    <p:sldId id="284" r:id="rId33"/>
    <p:sldId id="286"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7" r:id="rId63"/>
    <p:sldId id="318" r:id="rId64"/>
    <p:sldId id="319" r:id="rId65"/>
    <p:sldId id="320" r:id="rId66"/>
    <p:sldId id="321" r:id="rId67"/>
    <p:sldId id="322" r:id="rId68"/>
    <p:sldId id="324" r:id="rId69"/>
    <p:sldId id="346" r:id="rId70"/>
    <p:sldId id="347" r:id="rId71"/>
    <p:sldId id="348" r:id="rId72"/>
    <p:sldId id="316" r:id="rId73"/>
    <p:sldId id="325" r:id="rId74"/>
    <p:sldId id="323"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9" r:id="rId96"/>
    <p:sldId id="350" r:id="rId97"/>
    <p:sldId id="363" r:id="rId98"/>
    <p:sldId id="351" r:id="rId99"/>
    <p:sldId id="352" r:id="rId100"/>
    <p:sldId id="354" r:id="rId101"/>
    <p:sldId id="355" r:id="rId102"/>
    <p:sldId id="356" r:id="rId103"/>
    <p:sldId id="357" r:id="rId104"/>
    <p:sldId id="358" r:id="rId105"/>
    <p:sldId id="359" r:id="rId106"/>
    <p:sldId id="360" r:id="rId107"/>
    <p:sldId id="361" r:id="rId108"/>
    <p:sldId id="362" r:id="rId109"/>
    <p:sldId id="365" r:id="rId110"/>
    <p:sldId id="364" r:id="rId111"/>
    <p:sldId id="368" r:id="rId112"/>
    <p:sldId id="369" r:id="rId113"/>
    <p:sldId id="370" r:id="rId114"/>
    <p:sldId id="371" r:id="rId115"/>
    <p:sldId id="372" r:id="rId116"/>
    <p:sldId id="374" r:id="rId117"/>
    <p:sldId id="373" r:id="rId118"/>
    <p:sldId id="377" r:id="rId119"/>
    <p:sldId id="375" r:id="rId120"/>
    <p:sldId id="376" r:id="rId121"/>
    <p:sldId id="379" r:id="rId122"/>
    <p:sldId id="381" r:id="rId123"/>
    <p:sldId id="380" r:id="rId124"/>
    <p:sldId id="382" r:id="rId125"/>
    <p:sldId id="383" r:id="rId126"/>
    <p:sldId id="385" r:id="rId127"/>
    <p:sldId id="384" r:id="rId128"/>
    <p:sldId id="386" r:id="rId129"/>
    <p:sldId id="387" r:id="rId130"/>
    <p:sldId id="378" r:id="rId131"/>
    <p:sldId id="388" r:id="rId132"/>
    <p:sldId id="389" r:id="rId133"/>
    <p:sldId id="390" r:id="rId134"/>
    <p:sldId id="404" r:id="rId135"/>
    <p:sldId id="405" r:id="rId136"/>
    <p:sldId id="410" r:id="rId137"/>
    <p:sldId id="391" r:id="rId138"/>
    <p:sldId id="393" r:id="rId139"/>
    <p:sldId id="392" r:id="rId140"/>
    <p:sldId id="394" r:id="rId141"/>
    <p:sldId id="395" r:id="rId142"/>
    <p:sldId id="396" r:id="rId143"/>
    <p:sldId id="397" r:id="rId144"/>
    <p:sldId id="398" r:id="rId145"/>
    <p:sldId id="399" r:id="rId146"/>
    <p:sldId id="400" r:id="rId147"/>
    <p:sldId id="401" r:id="rId148"/>
    <p:sldId id="402" r:id="rId149"/>
    <p:sldId id="403" r:id="rId150"/>
    <p:sldId id="406" r:id="rId151"/>
    <p:sldId id="407" r:id="rId152"/>
    <p:sldId id="408" r:id="rId153"/>
    <p:sldId id="409" r:id="rId154"/>
    <p:sldId id="411" r:id="rId155"/>
    <p:sldId id="412" r:id="rId156"/>
    <p:sldId id="413" r:id="rId157"/>
    <p:sldId id="414" r:id="rId158"/>
    <p:sldId id="415" r:id="rId15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D4FA9BC-3E5C-480D-AD24-E18B12129C8F}">
          <p14:sldIdLst>
            <p14:sldId id="256"/>
          </p14:sldIdLst>
        </p14:section>
        <p14:section name="Android介绍" id="{571E7901-1755-4ABC-85BF-76EC4C4242C6}">
          <p14:sldIdLst>
            <p14:sldId id="274"/>
            <p14:sldId id="281"/>
            <p14:sldId id="271"/>
            <p14:sldId id="272"/>
            <p14:sldId id="282"/>
            <p14:sldId id="273"/>
          </p14:sldIdLst>
        </p14:section>
        <p14:section name="入门" id="{DED38530-9D97-4055-BA4F-79202C450F51}">
          <p14:sldIdLst>
            <p14:sldId id="270"/>
            <p14:sldId id="257"/>
            <p14:sldId id="258"/>
            <p14:sldId id="259"/>
            <p14:sldId id="260"/>
            <p14:sldId id="261"/>
            <p14:sldId id="262"/>
            <p14:sldId id="263"/>
            <p14:sldId id="264"/>
          </p14:sldIdLst>
        </p14:section>
        <p14:section name="适配不同的设备" id="{A0F577BB-6C12-44EB-826F-4192831DDD1B}">
          <p14:sldIdLst>
            <p14:sldId id="265"/>
            <p14:sldId id="266"/>
            <p14:sldId id="267"/>
            <p14:sldId id="268"/>
          </p14:sldIdLst>
        </p14:section>
        <p14:section name="Activity" id="{A2EACD48-C25B-46AD-9925-2DFE787003F0}">
          <p14:sldIdLst>
            <p14:sldId id="269"/>
            <p14:sldId id="275"/>
            <p14:sldId id="276"/>
            <p14:sldId id="277"/>
            <p14:sldId id="278"/>
            <p14:sldId id="279"/>
            <p14:sldId id="285"/>
          </p14:sldIdLst>
        </p14:section>
        <p14:section name="Intent" id="{E2C83531-88FC-4221-9CD8-86986917297C}">
          <p14:sldIdLst>
            <p14:sldId id="366"/>
            <p14:sldId id="367"/>
            <p14:sldId id="280"/>
            <p14:sldId id="283"/>
            <p14:sldId id="284"/>
            <p14:sldId id="286"/>
          </p14:sldIdLst>
        </p14:section>
        <p14:section name="布局" id="{C9D3C9B3-E00A-4673-BFFA-E2EA58103260}">
          <p14:sldIdLst>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7"/>
            <p14:sldId id="318"/>
            <p14:sldId id="319"/>
            <p14:sldId id="320"/>
            <p14:sldId id="321"/>
            <p14:sldId id="322"/>
            <p14:sldId id="324"/>
            <p14:sldId id="346"/>
            <p14:sldId id="347"/>
            <p14:sldId id="348"/>
            <p14:sldId id="316"/>
          </p14:sldIdLst>
        </p14:section>
        <p14:section name="保存数据" id="{E97AA083-ECD7-4288-A3A7-E3CE188E6031}">
          <p14:sldIdLst>
            <p14:sldId id="325"/>
            <p14:sldId id="323"/>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9"/>
            <p14:sldId id="350"/>
          </p14:sldIdLst>
        </p14:section>
        <p14:section name="ContentProvider" id="{989A923E-18D7-41B3-9E83-C73B9E4D2849}">
          <p14:sldIdLst>
            <p14:sldId id="363"/>
            <p14:sldId id="351"/>
            <p14:sldId id="352"/>
            <p14:sldId id="354"/>
            <p14:sldId id="355"/>
            <p14:sldId id="356"/>
            <p14:sldId id="357"/>
            <p14:sldId id="358"/>
            <p14:sldId id="359"/>
            <p14:sldId id="360"/>
            <p14:sldId id="361"/>
            <p14:sldId id="362"/>
          </p14:sldIdLst>
        </p14:section>
        <p14:section name="BroadcastReciever" id="{76F26C59-D100-4FE7-A23B-F0C9CE9D2316}">
          <p14:sldIdLst>
            <p14:sldId id="365"/>
            <p14:sldId id="364"/>
            <p14:sldId id="368"/>
            <p14:sldId id="369"/>
            <p14:sldId id="370"/>
            <p14:sldId id="371"/>
            <p14:sldId id="372"/>
          </p14:sldIdLst>
        </p14:section>
        <p14:section name="Service" id="{3619ABE5-B36B-4B60-B873-DE042D4B8608}">
          <p14:sldIdLst>
            <p14:sldId id="374"/>
            <p14:sldId id="373"/>
            <p14:sldId id="377"/>
            <p14:sldId id="375"/>
            <p14:sldId id="376"/>
            <p14:sldId id="379"/>
            <p14:sldId id="381"/>
            <p14:sldId id="380"/>
            <p14:sldId id="382"/>
            <p14:sldId id="383"/>
            <p14:sldId id="385"/>
            <p14:sldId id="384"/>
            <p14:sldId id="386"/>
            <p14:sldId id="387"/>
            <p14:sldId id="378"/>
          </p14:sldIdLst>
        </p14:section>
        <p14:section name="多媒体-图片处理" id="{C0D580D9-0301-44CA-81C0-CB6FCF2B5EC1}">
          <p14:sldIdLst>
            <p14:sldId id="388"/>
            <p14:sldId id="389"/>
            <p14:sldId id="390"/>
            <p14:sldId id="404"/>
            <p14:sldId id="405"/>
            <p14:sldId id="410"/>
            <p14:sldId id="391"/>
          </p14:sldIdLst>
        </p14:section>
        <p14:section name="多媒体-音频视频" id="{D5C0AD57-5048-4A6A-9250-02AEEEA516B4}">
          <p14:sldIdLst>
            <p14:sldId id="393"/>
            <p14:sldId id="392"/>
            <p14:sldId id="394"/>
            <p14:sldId id="395"/>
            <p14:sldId id="396"/>
            <p14:sldId id="397"/>
            <p14:sldId id="398"/>
          </p14:sldIdLst>
        </p14:section>
        <p14:section name="Notification样式等" id="{7D62B31B-281F-434B-9153-9CE49F1D6D15}">
          <p14:sldIdLst>
            <p14:sldId id="399"/>
            <p14:sldId id="400"/>
            <p14:sldId id="401"/>
            <p14:sldId id="402"/>
            <p14:sldId id="403"/>
          </p14:sldIdLst>
        </p14:section>
        <p14:section name="传感器" id="{FEC62AB6-3A10-46BE-B44E-3177EDD91432}">
          <p14:sldIdLst>
            <p14:sldId id="406"/>
            <p14:sldId id="407"/>
            <p14:sldId id="408"/>
            <p14:sldId id="409"/>
          </p14:sldIdLst>
        </p14:section>
        <p14:section name="杂项" id="{901F9855-5A9A-4EF5-9F7D-3967468FDCEF}">
          <p14:sldIdLst>
            <p14:sldId id="411"/>
            <p14:sldId id="412"/>
            <p14:sldId id="413"/>
            <p14:sldId id="414"/>
            <p14:sldId id="41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B4E1"/>
    <a:srgbClr val="76D1FE"/>
    <a:srgbClr val="00BCD4"/>
    <a:srgbClr val="66BB6A"/>
    <a:srgbClr val="A2CE44"/>
    <a:srgbClr val="4DB6AC"/>
    <a:srgbClr val="E6E6E6"/>
    <a:srgbClr val="006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80256" autoAdjust="0"/>
  </p:normalViewPr>
  <p:slideViewPr>
    <p:cSldViewPr snapToGrid="0">
      <p:cViewPr varScale="1">
        <p:scale>
          <a:sx n="91" d="100"/>
          <a:sy n="91" d="100"/>
        </p:scale>
        <p:origin x="129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49CB00-D3EE-4085-ACF4-BC04361C9B0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BE418305-AA38-4302-97EE-6449F1AF5ED7}">
      <dgm:prSet/>
      <dgm:spPr/>
      <dgm:t>
        <a:bodyPr/>
        <a:lstStyle/>
        <a:p>
          <a:pPr rtl="0"/>
          <a:r>
            <a:rPr lang="zh-CN"/>
            <a:t>代码使用</a:t>
          </a:r>
        </a:p>
      </dgm:t>
    </dgm:pt>
    <dgm:pt modelId="{8F375C66-A7BC-42FC-8209-C941C391B237}" type="parTrans" cxnId="{8D433B65-CA89-4182-A09E-34DA022AC83D}">
      <dgm:prSet/>
      <dgm:spPr/>
      <dgm:t>
        <a:bodyPr/>
        <a:lstStyle/>
        <a:p>
          <a:endParaRPr lang="zh-CN" altLang="en-US"/>
        </a:p>
      </dgm:t>
    </dgm:pt>
    <dgm:pt modelId="{A9C86821-42F0-4F0F-B3DA-B287FA7C5F22}" type="sibTrans" cxnId="{8D433B65-CA89-4182-A09E-34DA022AC83D}">
      <dgm:prSet/>
      <dgm:spPr/>
      <dgm:t>
        <a:bodyPr/>
        <a:lstStyle/>
        <a:p>
          <a:endParaRPr lang="zh-CN" altLang="en-US"/>
        </a:p>
      </dgm:t>
    </dgm:pt>
    <dgm:pt modelId="{0CF1129B-4A42-4383-AB32-C18F4BD02CC5}">
      <dgm:prSet/>
      <dgm:spPr/>
      <dgm:t>
        <a:bodyPr/>
        <a:lstStyle/>
        <a:p>
          <a:pPr rtl="0"/>
          <a:r>
            <a:rPr lang="zh-CN"/>
            <a:t>配置文件使用</a:t>
          </a:r>
        </a:p>
      </dgm:t>
    </dgm:pt>
    <dgm:pt modelId="{414B96AC-F58B-486C-90A9-E7D031613A66}" type="parTrans" cxnId="{86C0D1A0-A9A5-450D-A005-17D4F300406F}">
      <dgm:prSet/>
      <dgm:spPr/>
      <dgm:t>
        <a:bodyPr/>
        <a:lstStyle/>
        <a:p>
          <a:endParaRPr lang="zh-CN" altLang="en-US"/>
        </a:p>
      </dgm:t>
    </dgm:pt>
    <dgm:pt modelId="{60594FD8-FF01-470A-8C5C-BC043C458D9D}" type="sibTrans" cxnId="{86C0D1A0-A9A5-450D-A005-17D4F300406F}">
      <dgm:prSet/>
      <dgm:spPr/>
      <dgm:t>
        <a:bodyPr/>
        <a:lstStyle/>
        <a:p>
          <a:endParaRPr lang="zh-CN" altLang="en-US"/>
        </a:p>
      </dgm:t>
    </dgm:pt>
    <dgm:pt modelId="{D653BDCA-90F0-4B4B-9E92-ED851FC2A7E1}" type="pres">
      <dgm:prSet presAssocID="{0649CB00-D3EE-4085-ACF4-BC04361C9B0B}" presName="linear" presStyleCnt="0">
        <dgm:presLayoutVars>
          <dgm:animLvl val="lvl"/>
          <dgm:resizeHandles val="exact"/>
        </dgm:presLayoutVars>
      </dgm:prSet>
      <dgm:spPr/>
    </dgm:pt>
    <dgm:pt modelId="{DF349568-C5E7-48E5-9DE4-D50665A89863}" type="pres">
      <dgm:prSet presAssocID="{BE418305-AA38-4302-97EE-6449F1AF5ED7}" presName="parentText" presStyleLbl="node1" presStyleIdx="0" presStyleCnt="2">
        <dgm:presLayoutVars>
          <dgm:chMax val="0"/>
          <dgm:bulletEnabled val="1"/>
        </dgm:presLayoutVars>
      </dgm:prSet>
      <dgm:spPr/>
    </dgm:pt>
    <dgm:pt modelId="{EF4F4EF1-8960-4CBD-82C1-601EC4E7E8AC}" type="pres">
      <dgm:prSet presAssocID="{A9C86821-42F0-4F0F-B3DA-B287FA7C5F22}" presName="spacer" presStyleCnt="0"/>
      <dgm:spPr/>
    </dgm:pt>
    <dgm:pt modelId="{475A83E2-31CE-4722-AD7B-DA48439A23BA}" type="pres">
      <dgm:prSet presAssocID="{0CF1129B-4A42-4383-AB32-C18F4BD02CC5}" presName="parentText" presStyleLbl="node1" presStyleIdx="1" presStyleCnt="2">
        <dgm:presLayoutVars>
          <dgm:chMax val="0"/>
          <dgm:bulletEnabled val="1"/>
        </dgm:presLayoutVars>
      </dgm:prSet>
      <dgm:spPr/>
    </dgm:pt>
  </dgm:ptLst>
  <dgm:cxnLst>
    <dgm:cxn modelId="{D955E81D-F47B-4842-8212-EED9209897D8}" type="presOf" srcId="{0CF1129B-4A42-4383-AB32-C18F4BD02CC5}" destId="{475A83E2-31CE-4722-AD7B-DA48439A23BA}" srcOrd="0" destOrd="0" presId="urn:microsoft.com/office/officeart/2005/8/layout/vList2"/>
    <dgm:cxn modelId="{8D433B65-CA89-4182-A09E-34DA022AC83D}" srcId="{0649CB00-D3EE-4085-ACF4-BC04361C9B0B}" destId="{BE418305-AA38-4302-97EE-6449F1AF5ED7}" srcOrd="0" destOrd="0" parTransId="{8F375C66-A7BC-42FC-8209-C941C391B237}" sibTransId="{A9C86821-42F0-4F0F-B3DA-B287FA7C5F22}"/>
    <dgm:cxn modelId="{0442B579-8B45-4984-9DB5-FC9F8B062657}" type="presOf" srcId="{0649CB00-D3EE-4085-ACF4-BC04361C9B0B}" destId="{D653BDCA-90F0-4B4B-9E92-ED851FC2A7E1}" srcOrd="0" destOrd="0" presId="urn:microsoft.com/office/officeart/2005/8/layout/vList2"/>
    <dgm:cxn modelId="{86C0D1A0-A9A5-450D-A005-17D4F300406F}" srcId="{0649CB00-D3EE-4085-ACF4-BC04361C9B0B}" destId="{0CF1129B-4A42-4383-AB32-C18F4BD02CC5}" srcOrd="1" destOrd="0" parTransId="{414B96AC-F58B-486C-90A9-E7D031613A66}" sibTransId="{60594FD8-FF01-470A-8C5C-BC043C458D9D}"/>
    <dgm:cxn modelId="{AD67BCAC-75A0-449F-AB50-D1170977AADE}" type="presOf" srcId="{BE418305-AA38-4302-97EE-6449F1AF5ED7}" destId="{DF349568-C5E7-48E5-9DE4-D50665A89863}" srcOrd="0" destOrd="0" presId="urn:microsoft.com/office/officeart/2005/8/layout/vList2"/>
    <dgm:cxn modelId="{AD49175B-7093-498E-AECF-847D7F651C52}" type="presParOf" srcId="{D653BDCA-90F0-4B4B-9E92-ED851FC2A7E1}" destId="{DF349568-C5E7-48E5-9DE4-D50665A89863}" srcOrd="0" destOrd="0" presId="urn:microsoft.com/office/officeart/2005/8/layout/vList2"/>
    <dgm:cxn modelId="{47FBF6DD-DF61-48CB-A316-C00D4F5AA87A}" type="presParOf" srcId="{D653BDCA-90F0-4B4B-9E92-ED851FC2A7E1}" destId="{EF4F4EF1-8960-4CBD-82C1-601EC4E7E8AC}" srcOrd="1" destOrd="0" presId="urn:microsoft.com/office/officeart/2005/8/layout/vList2"/>
    <dgm:cxn modelId="{02F71901-7963-4DDD-9434-630F68773FA3}" type="presParOf" srcId="{D653BDCA-90F0-4B4B-9E92-ED851FC2A7E1}" destId="{475A83E2-31CE-4722-AD7B-DA48439A23BA}"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8066172-8CCD-48D8-B2B7-2474294C26A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7655BBC5-6615-4234-A21F-75C6B61930A3}">
      <dgm:prSet/>
      <dgm:spPr/>
      <dgm:t>
        <a:bodyPr/>
        <a:lstStyle/>
        <a:p>
          <a:pPr rtl="0"/>
          <a:r>
            <a:rPr lang="zh-CN"/>
            <a:t>外部存储：</a:t>
          </a:r>
        </a:p>
      </dgm:t>
    </dgm:pt>
    <dgm:pt modelId="{457A985B-9710-4133-B00E-E653E2EE0640}" type="parTrans" cxnId="{EACC971E-D87C-4AC2-993F-9960C9FFECB5}">
      <dgm:prSet/>
      <dgm:spPr/>
      <dgm:t>
        <a:bodyPr/>
        <a:lstStyle/>
        <a:p>
          <a:endParaRPr lang="zh-CN" altLang="en-US"/>
        </a:p>
      </dgm:t>
    </dgm:pt>
    <dgm:pt modelId="{55FD27CF-CF22-44A6-853F-159BDF355A39}" type="sibTrans" cxnId="{EACC971E-D87C-4AC2-993F-9960C9FFECB5}">
      <dgm:prSet/>
      <dgm:spPr/>
      <dgm:t>
        <a:bodyPr/>
        <a:lstStyle/>
        <a:p>
          <a:endParaRPr lang="zh-CN" altLang="en-US"/>
        </a:p>
      </dgm:t>
    </dgm:pt>
    <dgm:pt modelId="{6C2A94A9-72A5-42A0-859E-2D24B66504F7}">
      <dgm:prSet/>
      <dgm:spPr/>
      <dgm:t>
        <a:bodyPr/>
        <a:lstStyle/>
        <a:p>
          <a:pPr rtl="0"/>
          <a:r>
            <a:rPr lang="zh-CN"/>
            <a:t>它并非始终可用，因为用户可采用 </a:t>
          </a:r>
          <a:r>
            <a:rPr lang="en-US"/>
            <a:t>USB </a:t>
          </a:r>
          <a:r>
            <a:rPr lang="zh-CN"/>
            <a:t>存储的形式装载外部存储，并在某些情况下会从设备中将其删除。</a:t>
          </a:r>
        </a:p>
      </dgm:t>
    </dgm:pt>
    <dgm:pt modelId="{F34294E3-66DC-4D3B-9CB3-967F28092A34}" type="parTrans" cxnId="{E32BA6BE-8D06-4897-BBC1-367DEB163F99}">
      <dgm:prSet/>
      <dgm:spPr/>
      <dgm:t>
        <a:bodyPr/>
        <a:lstStyle/>
        <a:p>
          <a:endParaRPr lang="zh-CN" altLang="en-US"/>
        </a:p>
      </dgm:t>
    </dgm:pt>
    <dgm:pt modelId="{B46F8599-50C7-4895-BD62-A93C20FCD80B}" type="sibTrans" cxnId="{E32BA6BE-8D06-4897-BBC1-367DEB163F99}">
      <dgm:prSet/>
      <dgm:spPr/>
      <dgm:t>
        <a:bodyPr/>
        <a:lstStyle/>
        <a:p>
          <a:endParaRPr lang="zh-CN" altLang="en-US"/>
        </a:p>
      </dgm:t>
    </dgm:pt>
    <dgm:pt modelId="{4F32A478-87BB-4FE8-9194-EA995D4D7459}">
      <dgm:prSet/>
      <dgm:spPr/>
      <dgm:t>
        <a:bodyPr/>
        <a:lstStyle/>
        <a:p>
          <a:pPr rtl="0"/>
          <a:r>
            <a:rPr lang="zh-CN"/>
            <a:t>它是全局可读的，因此此处保存的文件可能不受您控制地被读取。</a:t>
          </a:r>
        </a:p>
      </dgm:t>
    </dgm:pt>
    <dgm:pt modelId="{C43811E3-5D2D-408E-BCB4-B9FC27EC4B23}" type="parTrans" cxnId="{CDD0B435-3DD0-4BA7-892E-AF82E54A7535}">
      <dgm:prSet/>
      <dgm:spPr/>
      <dgm:t>
        <a:bodyPr/>
        <a:lstStyle/>
        <a:p>
          <a:endParaRPr lang="zh-CN" altLang="en-US"/>
        </a:p>
      </dgm:t>
    </dgm:pt>
    <dgm:pt modelId="{A8C79085-C0D5-49F7-84B2-8D89DCAFC8E1}" type="sibTrans" cxnId="{CDD0B435-3DD0-4BA7-892E-AF82E54A7535}">
      <dgm:prSet/>
      <dgm:spPr/>
      <dgm:t>
        <a:bodyPr/>
        <a:lstStyle/>
        <a:p>
          <a:endParaRPr lang="zh-CN" altLang="en-US"/>
        </a:p>
      </dgm:t>
    </dgm:pt>
    <dgm:pt modelId="{CB69109E-AED5-4F15-A689-D121495A5CFE}">
      <dgm:prSet/>
      <dgm:spPr/>
      <dgm:t>
        <a:bodyPr/>
        <a:lstStyle/>
        <a:p>
          <a:pPr rtl="0"/>
          <a:r>
            <a:rPr lang="zh-CN" dirty="0"/>
            <a:t>当用户卸载您的应用时，只有在您通过 </a:t>
          </a:r>
          <a:r>
            <a:rPr lang="en-US" dirty="0" err="1"/>
            <a:t>getExternalFilesDir</a:t>
          </a:r>
          <a:r>
            <a:rPr lang="en-US" dirty="0"/>
            <a:t>() </a:t>
          </a:r>
          <a:r>
            <a:rPr lang="zh-CN" dirty="0"/>
            <a:t>将您的应用的文件保存在目录中时，系统才会从此处删除您的应用的文件。</a:t>
          </a:r>
        </a:p>
      </dgm:t>
    </dgm:pt>
    <dgm:pt modelId="{FD5FAE84-5657-4F24-95BB-6618B6CA87AD}" type="parTrans" cxnId="{75C511A9-5CFE-4E82-82CB-1C108B5755AC}">
      <dgm:prSet/>
      <dgm:spPr/>
      <dgm:t>
        <a:bodyPr/>
        <a:lstStyle/>
        <a:p>
          <a:endParaRPr lang="zh-CN" altLang="en-US"/>
        </a:p>
      </dgm:t>
    </dgm:pt>
    <dgm:pt modelId="{6737AFEC-CE00-4932-8BCA-1D1FF92D6F2B}" type="sibTrans" cxnId="{75C511A9-5CFE-4E82-82CB-1C108B5755AC}">
      <dgm:prSet/>
      <dgm:spPr/>
      <dgm:t>
        <a:bodyPr/>
        <a:lstStyle/>
        <a:p>
          <a:endParaRPr lang="zh-CN" altLang="en-US"/>
        </a:p>
      </dgm:t>
    </dgm:pt>
    <dgm:pt modelId="{06C6CC1E-C0E1-4FA4-A0CE-AA772FC4E8A3}">
      <dgm:prSet/>
      <dgm:spPr/>
      <dgm:t>
        <a:bodyPr/>
        <a:lstStyle/>
        <a:p>
          <a:pPr rtl="0"/>
          <a:r>
            <a:rPr lang="zh-CN"/>
            <a:t>对于无需访问限制以及您希望与其他应用共享或允许用户使用电脑访问的文件，外部存储是最佳位置。</a:t>
          </a:r>
        </a:p>
      </dgm:t>
    </dgm:pt>
    <dgm:pt modelId="{BBADEB13-8039-4B29-91F8-996626D9BAF9}" type="parTrans" cxnId="{702B456E-462A-4BF8-AE09-26183B297008}">
      <dgm:prSet/>
      <dgm:spPr/>
      <dgm:t>
        <a:bodyPr/>
        <a:lstStyle/>
        <a:p>
          <a:endParaRPr lang="zh-CN" altLang="en-US"/>
        </a:p>
      </dgm:t>
    </dgm:pt>
    <dgm:pt modelId="{254BDFE8-A952-4675-BB1D-DF3CA5BDD9C5}" type="sibTrans" cxnId="{702B456E-462A-4BF8-AE09-26183B297008}">
      <dgm:prSet/>
      <dgm:spPr/>
      <dgm:t>
        <a:bodyPr/>
        <a:lstStyle/>
        <a:p>
          <a:endParaRPr lang="zh-CN" altLang="en-US"/>
        </a:p>
      </dgm:t>
    </dgm:pt>
    <dgm:pt modelId="{6139ADA0-8C68-4136-85A7-97A2FDB7F044}" type="pres">
      <dgm:prSet presAssocID="{88066172-8CCD-48D8-B2B7-2474294C26A9}" presName="linear" presStyleCnt="0">
        <dgm:presLayoutVars>
          <dgm:animLvl val="lvl"/>
          <dgm:resizeHandles val="exact"/>
        </dgm:presLayoutVars>
      </dgm:prSet>
      <dgm:spPr/>
    </dgm:pt>
    <dgm:pt modelId="{010FDEB3-2A2A-47AA-B306-8D1C684C7629}" type="pres">
      <dgm:prSet presAssocID="{7655BBC5-6615-4234-A21F-75C6B61930A3}" presName="parentText" presStyleLbl="node1" presStyleIdx="0" presStyleCnt="1">
        <dgm:presLayoutVars>
          <dgm:chMax val="0"/>
          <dgm:bulletEnabled val="1"/>
        </dgm:presLayoutVars>
      </dgm:prSet>
      <dgm:spPr/>
    </dgm:pt>
    <dgm:pt modelId="{0CB0C22F-254D-4A99-A0A3-8B119963E7D9}" type="pres">
      <dgm:prSet presAssocID="{7655BBC5-6615-4234-A21F-75C6B61930A3}" presName="childText" presStyleLbl="revTx" presStyleIdx="0" presStyleCnt="1">
        <dgm:presLayoutVars>
          <dgm:bulletEnabled val="1"/>
        </dgm:presLayoutVars>
      </dgm:prSet>
      <dgm:spPr/>
    </dgm:pt>
  </dgm:ptLst>
  <dgm:cxnLst>
    <dgm:cxn modelId="{C232E30E-2C2F-47B7-B242-9E584EBC68C8}" type="presOf" srcId="{4F32A478-87BB-4FE8-9194-EA995D4D7459}" destId="{0CB0C22F-254D-4A99-A0A3-8B119963E7D9}" srcOrd="0" destOrd="1" presId="urn:microsoft.com/office/officeart/2005/8/layout/vList2"/>
    <dgm:cxn modelId="{EACC971E-D87C-4AC2-993F-9960C9FFECB5}" srcId="{88066172-8CCD-48D8-B2B7-2474294C26A9}" destId="{7655BBC5-6615-4234-A21F-75C6B61930A3}" srcOrd="0" destOrd="0" parTransId="{457A985B-9710-4133-B00E-E653E2EE0640}" sibTransId="{55FD27CF-CF22-44A6-853F-159BDF355A39}"/>
    <dgm:cxn modelId="{6850012F-03A8-4869-A7C2-3C40C8DD7E04}" type="presOf" srcId="{CB69109E-AED5-4F15-A689-D121495A5CFE}" destId="{0CB0C22F-254D-4A99-A0A3-8B119963E7D9}" srcOrd="0" destOrd="2" presId="urn:microsoft.com/office/officeart/2005/8/layout/vList2"/>
    <dgm:cxn modelId="{CDD0B435-3DD0-4BA7-892E-AF82E54A7535}" srcId="{7655BBC5-6615-4234-A21F-75C6B61930A3}" destId="{4F32A478-87BB-4FE8-9194-EA995D4D7459}" srcOrd="1" destOrd="0" parTransId="{C43811E3-5D2D-408E-BCB4-B9FC27EC4B23}" sibTransId="{A8C79085-C0D5-49F7-84B2-8D89DCAFC8E1}"/>
    <dgm:cxn modelId="{7C481836-B48F-408B-B900-953EC3FD9439}" type="presOf" srcId="{88066172-8CCD-48D8-B2B7-2474294C26A9}" destId="{6139ADA0-8C68-4136-85A7-97A2FDB7F044}" srcOrd="0" destOrd="0" presId="urn:microsoft.com/office/officeart/2005/8/layout/vList2"/>
    <dgm:cxn modelId="{B3CEEC3D-191C-4574-8607-1A62AB0999B0}" type="presOf" srcId="{06C6CC1E-C0E1-4FA4-A0CE-AA772FC4E8A3}" destId="{0CB0C22F-254D-4A99-A0A3-8B119963E7D9}" srcOrd="0" destOrd="3" presId="urn:microsoft.com/office/officeart/2005/8/layout/vList2"/>
    <dgm:cxn modelId="{702B456E-462A-4BF8-AE09-26183B297008}" srcId="{7655BBC5-6615-4234-A21F-75C6B61930A3}" destId="{06C6CC1E-C0E1-4FA4-A0CE-AA772FC4E8A3}" srcOrd="3" destOrd="0" parTransId="{BBADEB13-8039-4B29-91F8-996626D9BAF9}" sibTransId="{254BDFE8-A952-4675-BB1D-DF3CA5BDD9C5}"/>
    <dgm:cxn modelId="{8DB74E78-2093-4F9E-964B-C4F00A7BBB1F}" type="presOf" srcId="{6C2A94A9-72A5-42A0-859E-2D24B66504F7}" destId="{0CB0C22F-254D-4A99-A0A3-8B119963E7D9}" srcOrd="0" destOrd="0" presId="urn:microsoft.com/office/officeart/2005/8/layout/vList2"/>
    <dgm:cxn modelId="{75C511A9-5CFE-4E82-82CB-1C108B5755AC}" srcId="{7655BBC5-6615-4234-A21F-75C6B61930A3}" destId="{CB69109E-AED5-4F15-A689-D121495A5CFE}" srcOrd="2" destOrd="0" parTransId="{FD5FAE84-5657-4F24-95BB-6618B6CA87AD}" sibTransId="{6737AFEC-CE00-4932-8BCA-1D1FF92D6F2B}"/>
    <dgm:cxn modelId="{EC3F63BE-9314-4A05-A5AE-F06416E1E14D}" type="presOf" srcId="{7655BBC5-6615-4234-A21F-75C6B61930A3}" destId="{010FDEB3-2A2A-47AA-B306-8D1C684C7629}" srcOrd="0" destOrd="0" presId="urn:microsoft.com/office/officeart/2005/8/layout/vList2"/>
    <dgm:cxn modelId="{E32BA6BE-8D06-4897-BBC1-367DEB163F99}" srcId="{7655BBC5-6615-4234-A21F-75C6B61930A3}" destId="{6C2A94A9-72A5-42A0-859E-2D24B66504F7}" srcOrd="0" destOrd="0" parTransId="{F34294E3-66DC-4D3B-9CB3-967F28092A34}" sibTransId="{B46F8599-50C7-4895-BD62-A93C20FCD80B}"/>
    <dgm:cxn modelId="{39132F09-8FCF-4274-954F-F7205E2C79DE}" type="presParOf" srcId="{6139ADA0-8C68-4136-85A7-97A2FDB7F044}" destId="{010FDEB3-2A2A-47AA-B306-8D1C684C7629}" srcOrd="0" destOrd="0" presId="urn:microsoft.com/office/officeart/2005/8/layout/vList2"/>
    <dgm:cxn modelId="{828B7DD8-8AEF-467F-83FB-E026291D0CF0}" type="presParOf" srcId="{6139ADA0-8C68-4136-85A7-97A2FDB7F044}" destId="{0CB0C22F-254D-4A99-A0A3-8B119963E7D9}"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010C5D1-3969-4CD7-B634-80D5C7A6C69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83D18A99-F13C-4697-A162-4608753B3E96}">
      <dgm:prSet/>
      <dgm:spPr/>
      <dgm:t>
        <a:bodyPr/>
        <a:lstStyle/>
        <a:p>
          <a:pPr rtl="0"/>
          <a:r>
            <a:rPr lang="zh-CN"/>
            <a:t>在内部存储中保存文件时，可以通过调用以下两种方法之一获取作为 </a:t>
          </a:r>
          <a:r>
            <a:rPr lang="en-US"/>
            <a:t>File </a:t>
          </a:r>
          <a:r>
            <a:rPr lang="zh-CN"/>
            <a:t>的相应目录：</a:t>
          </a:r>
        </a:p>
      </dgm:t>
    </dgm:pt>
    <dgm:pt modelId="{10563961-8FE6-4A01-8C5D-2827E67AA28A}" type="parTrans" cxnId="{8627477A-A736-43A9-8CBF-25C352E60DD1}">
      <dgm:prSet/>
      <dgm:spPr/>
      <dgm:t>
        <a:bodyPr/>
        <a:lstStyle/>
        <a:p>
          <a:endParaRPr lang="zh-CN" altLang="en-US"/>
        </a:p>
      </dgm:t>
    </dgm:pt>
    <dgm:pt modelId="{21ABFA41-F7DE-45ED-B474-1ED86564B1E4}" type="sibTrans" cxnId="{8627477A-A736-43A9-8CBF-25C352E60DD1}">
      <dgm:prSet/>
      <dgm:spPr/>
      <dgm:t>
        <a:bodyPr/>
        <a:lstStyle/>
        <a:p>
          <a:endParaRPr lang="zh-CN" altLang="en-US"/>
        </a:p>
      </dgm:t>
    </dgm:pt>
    <dgm:pt modelId="{79B76698-389D-4FB0-B2EA-48EC96E117EB}">
      <dgm:prSet/>
      <dgm:spPr/>
      <dgm:t>
        <a:bodyPr/>
        <a:lstStyle/>
        <a:p>
          <a:pPr rtl="0"/>
          <a:r>
            <a:rPr lang="en-US" dirty="0" err="1"/>
            <a:t>getFilesDir</a:t>
          </a:r>
          <a:r>
            <a:rPr lang="en-US" dirty="0"/>
            <a:t>()</a:t>
          </a:r>
          <a:br>
            <a:rPr lang="en-US" dirty="0"/>
          </a:br>
          <a:r>
            <a:rPr lang="zh-CN" dirty="0"/>
            <a:t>返回表示您的应用的内部目录的 </a:t>
          </a:r>
          <a:r>
            <a:rPr lang="en-US" dirty="0"/>
            <a:t>File </a:t>
          </a:r>
          <a:r>
            <a:rPr lang="zh-CN" dirty="0"/>
            <a:t>。</a:t>
          </a:r>
        </a:p>
      </dgm:t>
    </dgm:pt>
    <dgm:pt modelId="{2E390BB7-3D08-4DBA-ADAB-6BF22979D293}" type="parTrans" cxnId="{A70A21CC-4160-42BB-9222-25AE76D436CC}">
      <dgm:prSet/>
      <dgm:spPr/>
      <dgm:t>
        <a:bodyPr/>
        <a:lstStyle/>
        <a:p>
          <a:endParaRPr lang="zh-CN" altLang="en-US"/>
        </a:p>
      </dgm:t>
    </dgm:pt>
    <dgm:pt modelId="{BEBFF24C-ACD7-495A-B336-2841A854F729}" type="sibTrans" cxnId="{A70A21CC-4160-42BB-9222-25AE76D436CC}">
      <dgm:prSet/>
      <dgm:spPr/>
      <dgm:t>
        <a:bodyPr/>
        <a:lstStyle/>
        <a:p>
          <a:endParaRPr lang="zh-CN" altLang="en-US"/>
        </a:p>
      </dgm:t>
    </dgm:pt>
    <dgm:pt modelId="{0202A602-14C6-48B9-930E-A5F4B2F2F01F}">
      <dgm:prSet/>
      <dgm:spPr/>
      <dgm:t>
        <a:bodyPr/>
        <a:lstStyle/>
        <a:p>
          <a:pPr rtl="0"/>
          <a:r>
            <a:rPr lang="en-US" dirty="0" err="1"/>
            <a:t>getCacheDir</a:t>
          </a:r>
          <a:r>
            <a:rPr lang="en-US" dirty="0"/>
            <a:t>()</a:t>
          </a:r>
          <a:br>
            <a:rPr lang="en-US" dirty="0"/>
          </a:br>
          <a:r>
            <a:rPr lang="zh-CN" dirty="0"/>
            <a:t>返回表示应用临时缓存文件的内部目录的 </a:t>
          </a:r>
          <a:r>
            <a:rPr lang="en-US" dirty="0"/>
            <a:t>File </a:t>
          </a:r>
          <a:r>
            <a:rPr lang="zh-CN" dirty="0"/>
            <a:t>。 务必删除所有不再需要的文件并对在指定时间您使用的内存量实现合理大小限制，比如，</a:t>
          </a:r>
          <a:r>
            <a:rPr lang="en-US" dirty="0"/>
            <a:t>1MB</a:t>
          </a:r>
          <a:r>
            <a:rPr lang="zh-CN" dirty="0"/>
            <a:t>。 如果在系统即将耗尽存储，它会在不进行警告的情况下删除您的缓存文件。</a:t>
          </a:r>
        </a:p>
      </dgm:t>
    </dgm:pt>
    <dgm:pt modelId="{956A99DE-3F20-473C-BBFC-B922094DF6C0}" type="parTrans" cxnId="{8624B24F-E612-4BF1-B7CD-E77261022412}">
      <dgm:prSet/>
      <dgm:spPr/>
      <dgm:t>
        <a:bodyPr/>
        <a:lstStyle/>
        <a:p>
          <a:endParaRPr lang="zh-CN" altLang="en-US"/>
        </a:p>
      </dgm:t>
    </dgm:pt>
    <dgm:pt modelId="{395407EF-EFFB-415D-BB6B-3FAD2D4EB36E}" type="sibTrans" cxnId="{8624B24F-E612-4BF1-B7CD-E77261022412}">
      <dgm:prSet/>
      <dgm:spPr/>
      <dgm:t>
        <a:bodyPr/>
        <a:lstStyle/>
        <a:p>
          <a:endParaRPr lang="zh-CN" altLang="en-US"/>
        </a:p>
      </dgm:t>
    </dgm:pt>
    <dgm:pt modelId="{F322EE7A-F4DD-4500-A980-046176BC3541}">
      <dgm:prSet/>
      <dgm:spPr/>
      <dgm:t>
        <a:bodyPr/>
        <a:lstStyle/>
        <a:p>
          <a:pPr rtl="0"/>
          <a:r>
            <a:rPr lang="zh-CN" dirty="0"/>
            <a:t>要在这些目录之一中新建文件，您可以使用 </a:t>
          </a:r>
          <a:r>
            <a:rPr lang="en-US" dirty="0"/>
            <a:t>File() </a:t>
          </a:r>
          <a:r>
            <a:rPr lang="zh-CN" dirty="0"/>
            <a:t>构造函数，传递指定的内部存储目录的上述方法之一所提供的 </a:t>
          </a:r>
          <a:r>
            <a:rPr lang="en-US" dirty="0"/>
            <a:t>File </a:t>
          </a:r>
          <a:r>
            <a:rPr lang="zh-CN" dirty="0"/>
            <a:t>。例如：</a:t>
          </a:r>
        </a:p>
      </dgm:t>
    </dgm:pt>
    <dgm:pt modelId="{1630C267-0840-4015-AB91-E57A28B524F7}" type="parTrans" cxnId="{B2895D92-11F0-47D2-8854-1E6B0A3A2C18}">
      <dgm:prSet/>
      <dgm:spPr/>
      <dgm:t>
        <a:bodyPr/>
        <a:lstStyle/>
        <a:p>
          <a:endParaRPr lang="zh-CN" altLang="en-US"/>
        </a:p>
      </dgm:t>
    </dgm:pt>
    <dgm:pt modelId="{110991BD-2745-406B-8EC0-17D2E59A86E4}" type="sibTrans" cxnId="{B2895D92-11F0-47D2-8854-1E6B0A3A2C18}">
      <dgm:prSet/>
      <dgm:spPr/>
      <dgm:t>
        <a:bodyPr/>
        <a:lstStyle/>
        <a:p>
          <a:endParaRPr lang="zh-CN" altLang="en-US"/>
        </a:p>
      </dgm:t>
    </dgm:pt>
    <dgm:pt modelId="{79A1B75F-350B-4BB3-8854-FD0A84802615}">
      <dgm:prSet/>
      <dgm:spPr/>
      <dgm:t>
        <a:bodyPr/>
        <a:lstStyle/>
        <a:p>
          <a:pPr rtl="0"/>
          <a:r>
            <a:rPr lang="en-US"/>
            <a:t>File file = new File(context.getFilesDir(), filename);</a:t>
          </a:r>
          <a:endParaRPr lang="zh-CN"/>
        </a:p>
      </dgm:t>
    </dgm:pt>
    <dgm:pt modelId="{64CF0DFA-FB2B-4D4C-A323-BDDB7EB6FF63}" type="parTrans" cxnId="{AE1C292A-6362-4EA8-AE60-96ED50F0B534}">
      <dgm:prSet/>
      <dgm:spPr/>
      <dgm:t>
        <a:bodyPr/>
        <a:lstStyle/>
        <a:p>
          <a:endParaRPr lang="zh-CN" altLang="en-US"/>
        </a:p>
      </dgm:t>
    </dgm:pt>
    <dgm:pt modelId="{4D489B98-EC50-41B9-AB1D-0FF07F9C40E6}" type="sibTrans" cxnId="{AE1C292A-6362-4EA8-AE60-96ED50F0B534}">
      <dgm:prSet/>
      <dgm:spPr/>
      <dgm:t>
        <a:bodyPr/>
        <a:lstStyle/>
        <a:p>
          <a:endParaRPr lang="zh-CN" altLang="en-US"/>
        </a:p>
      </dgm:t>
    </dgm:pt>
    <dgm:pt modelId="{B0B91278-8434-48BE-B82C-E92B12920C1F}" type="pres">
      <dgm:prSet presAssocID="{9010C5D1-3969-4CD7-B634-80D5C7A6C693}" presName="linear" presStyleCnt="0">
        <dgm:presLayoutVars>
          <dgm:animLvl val="lvl"/>
          <dgm:resizeHandles val="exact"/>
        </dgm:presLayoutVars>
      </dgm:prSet>
      <dgm:spPr/>
    </dgm:pt>
    <dgm:pt modelId="{774834F6-7798-4CC8-B2DF-B877507980F6}" type="pres">
      <dgm:prSet presAssocID="{83D18A99-F13C-4697-A162-4608753B3E96}" presName="parentText" presStyleLbl="node1" presStyleIdx="0" presStyleCnt="2">
        <dgm:presLayoutVars>
          <dgm:chMax val="0"/>
          <dgm:bulletEnabled val="1"/>
        </dgm:presLayoutVars>
      </dgm:prSet>
      <dgm:spPr/>
    </dgm:pt>
    <dgm:pt modelId="{0CF4C921-87A7-47D4-8A99-ED413E2F4BAC}" type="pres">
      <dgm:prSet presAssocID="{83D18A99-F13C-4697-A162-4608753B3E96}" presName="childText" presStyleLbl="revTx" presStyleIdx="0" presStyleCnt="2">
        <dgm:presLayoutVars>
          <dgm:bulletEnabled val="1"/>
        </dgm:presLayoutVars>
      </dgm:prSet>
      <dgm:spPr/>
    </dgm:pt>
    <dgm:pt modelId="{C7C9BE52-284F-46D0-8133-8E76E361EAE5}" type="pres">
      <dgm:prSet presAssocID="{F322EE7A-F4DD-4500-A980-046176BC3541}" presName="parentText" presStyleLbl="node1" presStyleIdx="1" presStyleCnt="2">
        <dgm:presLayoutVars>
          <dgm:chMax val="0"/>
          <dgm:bulletEnabled val="1"/>
        </dgm:presLayoutVars>
      </dgm:prSet>
      <dgm:spPr/>
    </dgm:pt>
    <dgm:pt modelId="{2D7CC66A-4C95-47A2-97E0-AC69E24EF729}" type="pres">
      <dgm:prSet presAssocID="{F322EE7A-F4DD-4500-A980-046176BC3541}" presName="childText" presStyleLbl="revTx" presStyleIdx="1" presStyleCnt="2">
        <dgm:presLayoutVars>
          <dgm:bulletEnabled val="1"/>
        </dgm:presLayoutVars>
      </dgm:prSet>
      <dgm:spPr/>
    </dgm:pt>
  </dgm:ptLst>
  <dgm:cxnLst>
    <dgm:cxn modelId="{D0FDD313-BB95-4011-B661-F60EA5F2BB04}" type="presOf" srcId="{F322EE7A-F4DD-4500-A980-046176BC3541}" destId="{C7C9BE52-284F-46D0-8133-8E76E361EAE5}" srcOrd="0" destOrd="0" presId="urn:microsoft.com/office/officeart/2005/8/layout/vList2"/>
    <dgm:cxn modelId="{AE1C292A-6362-4EA8-AE60-96ED50F0B534}" srcId="{F322EE7A-F4DD-4500-A980-046176BC3541}" destId="{79A1B75F-350B-4BB3-8854-FD0A84802615}" srcOrd="0" destOrd="0" parTransId="{64CF0DFA-FB2B-4D4C-A323-BDDB7EB6FF63}" sibTransId="{4D489B98-EC50-41B9-AB1D-0FF07F9C40E6}"/>
    <dgm:cxn modelId="{844A474B-1E86-4B1F-A6BB-94A48DC09B56}" type="presOf" srcId="{79B76698-389D-4FB0-B2EA-48EC96E117EB}" destId="{0CF4C921-87A7-47D4-8A99-ED413E2F4BAC}" srcOrd="0" destOrd="0" presId="urn:microsoft.com/office/officeart/2005/8/layout/vList2"/>
    <dgm:cxn modelId="{8624B24F-E612-4BF1-B7CD-E77261022412}" srcId="{83D18A99-F13C-4697-A162-4608753B3E96}" destId="{0202A602-14C6-48B9-930E-A5F4B2F2F01F}" srcOrd="1" destOrd="0" parTransId="{956A99DE-3F20-473C-BBFC-B922094DF6C0}" sibTransId="{395407EF-EFFB-415D-BB6B-3FAD2D4EB36E}"/>
    <dgm:cxn modelId="{8627477A-A736-43A9-8CBF-25C352E60DD1}" srcId="{9010C5D1-3969-4CD7-B634-80D5C7A6C693}" destId="{83D18A99-F13C-4697-A162-4608753B3E96}" srcOrd="0" destOrd="0" parTransId="{10563961-8FE6-4A01-8C5D-2827E67AA28A}" sibTransId="{21ABFA41-F7DE-45ED-B474-1ED86564B1E4}"/>
    <dgm:cxn modelId="{6B48988A-46BD-401A-B016-5E2CF08CE64F}" type="presOf" srcId="{79A1B75F-350B-4BB3-8854-FD0A84802615}" destId="{2D7CC66A-4C95-47A2-97E0-AC69E24EF729}" srcOrd="0" destOrd="0" presId="urn:microsoft.com/office/officeart/2005/8/layout/vList2"/>
    <dgm:cxn modelId="{B2895D92-11F0-47D2-8854-1E6B0A3A2C18}" srcId="{9010C5D1-3969-4CD7-B634-80D5C7A6C693}" destId="{F322EE7A-F4DD-4500-A980-046176BC3541}" srcOrd="1" destOrd="0" parTransId="{1630C267-0840-4015-AB91-E57A28B524F7}" sibTransId="{110991BD-2745-406B-8EC0-17D2E59A86E4}"/>
    <dgm:cxn modelId="{D3B57BAE-D564-4F94-AEE6-3FF7FCBDBEAF}" type="presOf" srcId="{83D18A99-F13C-4697-A162-4608753B3E96}" destId="{774834F6-7798-4CC8-B2DF-B877507980F6}" srcOrd="0" destOrd="0" presId="urn:microsoft.com/office/officeart/2005/8/layout/vList2"/>
    <dgm:cxn modelId="{F3F373B6-4347-4AEB-9769-479EE5383D5B}" type="presOf" srcId="{0202A602-14C6-48B9-930E-A5F4B2F2F01F}" destId="{0CF4C921-87A7-47D4-8A99-ED413E2F4BAC}" srcOrd="0" destOrd="1" presId="urn:microsoft.com/office/officeart/2005/8/layout/vList2"/>
    <dgm:cxn modelId="{A70A21CC-4160-42BB-9222-25AE76D436CC}" srcId="{83D18A99-F13C-4697-A162-4608753B3E96}" destId="{79B76698-389D-4FB0-B2EA-48EC96E117EB}" srcOrd="0" destOrd="0" parTransId="{2E390BB7-3D08-4DBA-ADAB-6BF22979D293}" sibTransId="{BEBFF24C-ACD7-495A-B336-2841A854F729}"/>
    <dgm:cxn modelId="{C78BE5E4-EDEC-412E-BCD6-4144D974BD6F}" type="presOf" srcId="{9010C5D1-3969-4CD7-B634-80D5C7A6C693}" destId="{B0B91278-8434-48BE-B82C-E92B12920C1F}" srcOrd="0" destOrd="0" presId="urn:microsoft.com/office/officeart/2005/8/layout/vList2"/>
    <dgm:cxn modelId="{E5BC7C22-61C7-4BE4-AADC-01E6F0E83D32}" type="presParOf" srcId="{B0B91278-8434-48BE-B82C-E92B12920C1F}" destId="{774834F6-7798-4CC8-B2DF-B877507980F6}" srcOrd="0" destOrd="0" presId="urn:microsoft.com/office/officeart/2005/8/layout/vList2"/>
    <dgm:cxn modelId="{BCECEFAF-0061-4436-A0D5-4A498BAFB650}" type="presParOf" srcId="{B0B91278-8434-48BE-B82C-E92B12920C1F}" destId="{0CF4C921-87A7-47D4-8A99-ED413E2F4BAC}" srcOrd="1" destOrd="0" presId="urn:microsoft.com/office/officeart/2005/8/layout/vList2"/>
    <dgm:cxn modelId="{1628E955-77B5-4E79-A673-01F6281DD20E}" type="presParOf" srcId="{B0B91278-8434-48BE-B82C-E92B12920C1F}" destId="{C7C9BE52-284F-46D0-8133-8E76E361EAE5}" srcOrd="2" destOrd="0" presId="urn:microsoft.com/office/officeart/2005/8/layout/vList2"/>
    <dgm:cxn modelId="{D6435072-30E0-44C0-BCF9-2AABED0F0EF5}" type="presParOf" srcId="{B0B91278-8434-48BE-B82C-E92B12920C1F}" destId="{2D7CC66A-4C95-47A2-97E0-AC69E24EF729}"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B990E06-18AD-404B-AB05-70F8929D1B88}"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zh-CN" altLang="en-US"/>
        </a:p>
      </dgm:t>
    </dgm:pt>
    <dgm:pt modelId="{E08538ED-4625-40B0-93D6-841828A1BAB9}">
      <dgm:prSet/>
      <dgm:spPr/>
      <dgm:t>
        <a:bodyPr/>
        <a:lstStyle/>
        <a:p>
          <a:pPr rtl="0"/>
          <a:r>
            <a:rPr lang="zh-CN"/>
            <a:t>尽管外部存储可被用户和其他应用进行修改，但可在此处保存两类文件：</a:t>
          </a:r>
        </a:p>
      </dgm:t>
    </dgm:pt>
    <dgm:pt modelId="{128DB05B-D840-49E2-ABF5-FE71F0CE7C2C}" type="parTrans" cxnId="{1A50B7E5-510E-49D4-8B14-DADF47B346B8}">
      <dgm:prSet/>
      <dgm:spPr/>
      <dgm:t>
        <a:bodyPr/>
        <a:lstStyle/>
        <a:p>
          <a:endParaRPr lang="zh-CN" altLang="en-US"/>
        </a:p>
      </dgm:t>
    </dgm:pt>
    <dgm:pt modelId="{C7A60A06-3D6A-42D9-ABA5-886C74995B66}" type="sibTrans" cxnId="{1A50B7E5-510E-49D4-8B14-DADF47B346B8}">
      <dgm:prSet/>
      <dgm:spPr/>
      <dgm:t>
        <a:bodyPr/>
        <a:lstStyle/>
        <a:p>
          <a:endParaRPr lang="zh-CN" altLang="en-US"/>
        </a:p>
      </dgm:t>
    </dgm:pt>
    <dgm:pt modelId="{A5C5E297-9ECF-4D9A-92E0-FE86255D652C}">
      <dgm:prSet/>
      <dgm:spPr/>
      <dgm:t>
        <a:bodyPr/>
        <a:lstStyle/>
        <a:p>
          <a:pPr rtl="0"/>
          <a:r>
            <a:rPr lang="zh-CN"/>
            <a:t>公共文件</a:t>
          </a:r>
        </a:p>
      </dgm:t>
    </dgm:pt>
    <dgm:pt modelId="{DE58AE16-F0CD-4641-A93B-295C5B46C0E0}" type="parTrans" cxnId="{7FC4B867-452D-4821-9016-116BA61DE906}">
      <dgm:prSet/>
      <dgm:spPr/>
      <dgm:t>
        <a:bodyPr/>
        <a:lstStyle/>
        <a:p>
          <a:endParaRPr lang="zh-CN" altLang="en-US"/>
        </a:p>
      </dgm:t>
    </dgm:pt>
    <dgm:pt modelId="{7F71042E-DB30-47B4-978F-CD96AE01B355}" type="sibTrans" cxnId="{7FC4B867-452D-4821-9016-116BA61DE906}">
      <dgm:prSet/>
      <dgm:spPr/>
      <dgm:t>
        <a:bodyPr/>
        <a:lstStyle/>
        <a:p>
          <a:endParaRPr lang="zh-CN" altLang="en-US"/>
        </a:p>
      </dgm:t>
    </dgm:pt>
    <dgm:pt modelId="{C9260936-51D2-42F4-AD23-1389B7DB3DC6}">
      <dgm:prSet/>
      <dgm:spPr/>
      <dgm:t>
        <a:bodyPr/>
        <a:lstStyle/>
        <a:p>
          <a:pPr rtl="0"/>
          <a:r>
            <a:rPr lang="zh-CN" dirty="0"/>
            <a:t>应供其他应用和用户自由使用的文件。 当用户卸载您的应用时，用户应仍可以使用这些文件。例如，您的应用拍摄的照片或其他已下载的文件。</a:t>
          </a:r>
        </a:p>
      </dgm:t>
    </dgm:pt>
    <dgm:pt modelId="{FEF1967B-E5F4-4A06-A6B6-5BD15A9860D8}" type="parTrans" cxnId="{B4854211-0919-467C-BB69-FAA2ADCE7EC8}">
      <dgm:prSet/>
      <dgm:spPr/>
      <dgm:t>
        <a:bodyPr/>
        <a:lstStyle/>
        <a:p>
          <a:endParaRPr lang="zh-CN" altLang="en-US"/>
        </a:p>
      </dgm:t>
    </dgm:pt>
    <dgm:pt modelId="{CC2F0DCD-DE96-471F-A19B-A29ACF802AC3}" type="sibTrans" cxnId="{B4854211-0919-467C-BB69-FAA2ADCE7EC8}">
      <dgm:prSet/>
      <dgm:spPr/>
      <dgm:t>
        <a:bodyPr/>
        <a:lstStyle/>
        <a:p>
          <a:endParaRPr lang="zh-CN" altLang="en-US"/>
        </a:p>
      </dgm:t>
    </dgm:pt>
    <dgm:pt modelId="{76DE664D-7783-4EB2-9D46-A271E7734FD5}">
      <dgm:prSet/>
      <dgm:spPr/>
      <dgm:t>
        <a:bodyPr/>
        <a:lstStyle/>
        <a:p>
          <a:pPr rtl="0"/>
          <a:r>
            <a:rPr lang="zh-CN"/>
            <a:t>私有文件</a:t>
          </a:r>
        </a:p>
      </dgm:t>
    </dgm:pt>
    <dgm:pt modelId="{E3D97126-13B2-495C-B813-FB53A87FC939}" type="parTrans" cxnId="{47AE1CB9-C50B-400D-B50A-BD2C429C6A8C}">
      <dgm:prSet/>
      <dgm:spPr/>
      <dgm:t>
        <a:bodyPr/>
        <a:lstStyle/>
        <a:p>
          <a:endParaRPr lang="zh-CN" altLang="en-US"/>
        </a:p>
      </dgm:t>
    </dgm:pt>
    <dgm:pt modelId="{AEEB40FC-1B0F-4A1B-8ADE-A0D65AE3159B}" type="sibTrans" cxnId="{47AE1CB9-C50B-400D-B50A-BD2C429C6A8C}">
      <dgm:prSet/>
      <dgm:spPr/>
      <dgm:t>
        <a:bodyPr/>
        <a:lstStyle/>
        <a:p>
          <a:endParaRPr lang="zh-CN" altLang="en-US"/>
        </a:p>
      </dgm:t>
    </dgm:pt>
    <dgm:pt modelId="{F96053AA-405B-46F6-91CD-CA004721EA01}">
      <dgm:prSet/>
      <dgm:spPr/>
      <dgm:t>
        <a:bodyPr/>
        <a:lstStyle/>
        <a:p>
          <a:pPr rtl="0"/>
          <a:r>
            <a:rPr lang="zh-CN" dirty="0"/>
            <a:t>本属于您的应用且应在用户卸载您的应用时删除的文件。尽管这些文件在技术上可被用户和其他应用访问（因为它们在外部存储上），它们是实际上不向您的应用之外的用户提供值的文件。当用户卸载您的应用时，系统会删除应用外部专用目录中的所有文件。例如，您的应用下载的其他资源或临时介质文件。</a:t>
          </a:r>
        </a:p>
      </dgm:t>
    </dgm:pt>
    <dgm:pt modelId="{04B703DA-6738-4C09-99A3-FA5DD95217F6}" type="parTrans" cxnId="{F41E4ECC-989C-4F2A-812B-B9C517B99E5F}">
      <dgm:prSet/>
      <dgm:spPr/>
      <dgm:t>
        <a:bodyPr/>
        <a:lstStyle/>
        <a:p>
          <a:endParaRPr lang="zh-CN" altLang="en-US"/>
        </a:p>
      </dgm:t>
    </dgm:pt>
    <dgm:pt modelId="{1E8C9097-4781-4718-AEB5-7163E8586BEA}" type="sibTrans" cxnId="{F41E4ECC-989C-4F2A-812B-B9C517B99E5F}">
      <dgm:prSet/>
      <dgm:spPr/>
      <dgm:t>
        <a:bodyPr/>
        <a:lstStyle/>
        <a:p>
          <a:endParaRPr lang="zh-CN" altLang="en-US"/>
        </a:p>
      </dgm:t>
    </dgm:pt>
    <dgm:pt modelId="{BB822192-8FF6-4772-B55D-8EBF0B1F7F47}" type="pres">
      <dgm:prSet presAssocID="{5B990E06-18AD-404B-AB05-70F8929D1B88}" presName="Name0" presStyleCnt="0">
        <dgm:presLayoutVars>
          <dgm:dir/>
          <dgm:animLvl val="lvl"/>
          <dgm:resizeHandles val="exact"/>
        </dgm:presLayoutVars>
      </dgm:prSet>
      <dgm:spPr/>
    </dgm:pt>
    <dgm:pt modelId="{AD903834-5DB2-4ABC-887A-E0D9FC3EAE5E}" type="pres">
      <dgm:prSet presAssocID="{E08538ED-4625-40B0-93D6-841828A1BAB9}" presName="composite" presStyleCnt="0"/>
      <dgm:spPr/>
    </dgm:pt>
    <dgm:pt modelId="{984031CC-35D1-4788-83CB-CF2A61CAD313}" type="pres">
      <dgm:prSet presAssocID="{E08538ED-4625-40B0-93D6-841828A1BAB9}" presName="parTx" presStyleLbl="alignNode1" presStyleIdx="0" presStyleCnt="1">
        <dgm:presLayoutVars>
          <dgm:chMax val="0"/>
          <dgm:chPref val="0"/>
          <dgm:bulletEnabled val="1"/>
        </dgm:presLayoutVars>
      </dgm:prSet>
      <dgm:spPr/>
    </dgm:pt>
    <dgm:pt modelId="{1432A94B-45BA-4E6E-9257-99057F38873B}" type="pres">
      <dgm:prSet presAssocID="{E08538ED-4625-40B0-93D6-841828A1BAB9}" presName="desTx" presStyleLbl="alignAccFollowNode1" presStyleIdx="0" presStyleCnt="1">
        <dgm:presLayoutVars>
          <dgm:bulletEnabled val="1"/>
        </dgm:presLayoutVars>
      </dgm:prSet>
      <dgm:spPr/>
    </dgm:pt>
  </dgm:ptLst>
  <dgm:cxnLst>
    <dgm:cxn modelId="{8F39CE0D-CE1C-45AF-B333-6B99ED5EFF4E}" type="presOf" srcId="{C9260936-51D2-42F4-AD23-1389B7DB3DC6}" destId="{1432A94B-45BA-4E6E-9257-99057F38873B}" srcOrd="0" destOrd="1" presId="urn:microsoft.com/office/officeart/2005/8/layout/hList1"/>
    <dgm:cxn modelId="{B4854211-0919-467C-BB69-FAA2ADCE7EC8}" srcId="{A5C5E297-9ECF-4D9A-92E0-FE86255D652C}" destId="{C9260936-51D2-42F4-AD23-1389B7DB3DC6}" srcOrd="0" destOrd="0" parTransId="{FEF1967B-E5F4-4A06-A6B6-5BD15A9860D8}" sibTransId="{CC2F0DCD-DE96-471F-A19B-A29ACF802AC3}"/>
    <dgm:cxn modelId="{91C18E46-D529-42C6-88CA-B12815E18E62}" type="presOf" srcId="{A5C5E297-9ECF-4D9A-92E0-FE86255D652C}" destId="{1432A94B-45BA-4E6E-9257-99057F38873B}" srcOrd="0" destOrd="0" presId="urn:microsoft.com/office/officeart/2005/8/layout/hList1"/>
    <dgm:cxn modelId="{7FC4B867-452D-4821-9016-116BA61DE906}" srcId="{E08538ED-4625-40B0-93D6-841828A1BAB9}" destId="{A5C5E297-9ECF-4D9A-92E0-FE86255D652C}" srcOrd="0" destOrd="0" parTransId="{DE58AE16-F0CD-4641-A93B-295C5B46C0E0}" sibTransId="{7F71042E-DB30-47B4-978F-CD96AE01B355}"/>
    <dgm:cxn modelId="{BC76FF6C-2AAF-4802-8000-848467664C07}" type="presOf" srcId="{F96053AA-405B-46F6-91CD-CA004721EA01}" destId="{1432A94B-45BA-4E6E-9257-99057F38873B}" srcOrd="0" destOrd="3" presId="urn:microsoft.com/office/officeart/2005/8/layout/hList1"/>
    <dgm:cxn modelId="{0AC22489-750F-45DA-A98E-965D4EEF31C4}" type="presOf" srcId="{5B990E06-18AD-404B-AB05-70F8929D1B88}" destId="{BB822192-8FF6-4772-B55D-8EBF0B1F7F47}" srcOrd="0" destOrd="0" presId="urn:microsoft.com/office/officeart/2005/8/layout/hList1"/>
    <dgm:cxn modelId="{47AE1CB9-C50B-400D-B50A-BD2C429C6A8C}" srcId="{E08538ED-4625-40B0-93D6-841828A1BAB9}" destId="{76DE664D-7783-4EB2-9D46-A271E7734FD5}" srcOrd="1" destOrd="0" parTransId="{E3D97126-13B2-495C-B813-FB53A87FC939}" sibTransId="{AEEB40FC-1B0F-4A1B-8ADE-A0D65AE3159B}"/>
    <dgm:cxn modelId="{F41E4ECC-989C-4F2A-812B-B9C517B99E5F}" srcId="{76DE664D-7783-4EB2-9D46-A271E7734FD5}" destId="{F96053AA-405B-46F6-91CD-CA004721EA01}" srcOrd="0" destOrd="0" parTransId="{04B703DA-6738-4C09-99A3-FA5DD95217F6}" sibTransId="{1E8C9097-4781-4718-AEB5-7163E8586BEA}"/>
    <dgm:cxn modelId="{871754D4-932D-4620-B4A2-2D2606C8A448}" type="presOf" srcId="{E08538ED-4625-40B0-93D6-841828A1BAB9}" destId="{984031CC-35D1-4788-83CB-CF2A61CAD313}" srcOrd="0" destOrd="0" presId="urn:microsoft.com/office/officeart/2005/8/layout/hList1"/>
    <dgm:cxn modelId="{1A50B7E5-510E-49D4-8B14-DADF47B346B8}" srcId="{5B990E06-18AD-404B-AB05-70F8929D1B88}" destId="{E08538ED-4625-40B0-93D6-841828A1BAB9}" srcOrd="0" destOrd="0" parTransId="{128DB05B-D840-49E2-ABF5-FE71F0CE7C2C}" sibTransId="{C7A60A06-3D6A-42D9-ABA5-886C74995B66}"/>
    <dgm:cxn modelId="{17593CF0-097D-4E54-B15B-827BB67543F2}" type="presOf" srcId="{76DE664D-7783-4EB2-9D46-A271E7734FD5}" destId="{1432A94B-45BA-4E6E-9257-99057F38873B}" srcOrd="0" destOrd="2" presId="urn:microsoft.com/office/officeart/2005/8/layout/hList1"/>
    <dgm:cxn modelId="{B6CC0AB3-EEA9-41CD-B833-92942F6B7513}" type="presParOf" srcId="{BB822192-8FF6-4772-B55D-8EBF0B1F7F47}" destId="{AD903834-5DB2-4ABC-887A-E0D9FC3EAE5E}" srcOrd="0" destOrd="0" presId="urn:microsoft.com/office/officeart/2005/8/layout/hList1"/>
    <dgm:cxn modelId="{874C73AB-D454-4C90-834C-32CFBEBB748C}" type="presParOf" srcId="{AD903834-5DB2-4ABC-887A-E0D9FC3EAE5E}" destId="{984031CC-35D1-4788-83CB-CF2A61CAD313}" srcOrd="0" destOrd="0" presId="urn:microsoft.com/office/officeart/2005/8/layout/hList1"/>
    <dgm:cxn modelId="{AE9701F1-4F44-4CB6-A588-D7218DA7F329}" type="presParOf" srcId="{AD903834-5DB2-4ABC-887A-E0D9FC3EAE5E}" destId="{1432A94B-45BA-4E6E-9257-99057F38873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75354E-762A-4F76-AF06-4A585397259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65F86ACE-7B13-40A0-8AB2-227E9AF0C21F}">
      <dgm:prSet/>
      <dgm:spPr/>
      <dgm:t>
        <a:bodyPr/>
        <a:lstStyle/>
        <a:p>
          <a:pPr rtl="0"/>
          <a:r>
            <a:rPr lang="zh-CN"/>
            <a:t>创建不同的布局</a:t>
          </a:r>
        </a:p>
      </dgm:t>
    </dgm:pt>
    <dgm:pt modelId="{2CBB93A0-0516-4DC0-8010-12BEEE2A409D}" type="parTrans" cxnId="{FA436579-E721-4B12-BAB8-7BBD4F646F6A}">
      <dgm:prSet/>
      <dgm:spPr/>
      <dgm:t>
        <a:bodyPr/>
        <a:lstStyle/>
        <a:p>
          <a:endParaRPr lang="zh-CN" altLang="en-US"/>
        </a:p>
      </dgm:t>
    </dgm:pt>
    <dgm:pt modelId="{7F6D5958-0073-4121-A622-820B39A2AD09}" type="sibTrans" cxnId="{FA436579-E721-4B12-BAB8-7BBD4F646F6A}">
      <dgm:prSet/>
      <dgm:spPr/>
      <dgm:t>
        <a:bodyPr/>
        <a:lstStyle/>
        <a:p>
          <a:endParaRPr lang="zh-CN" altLang="en-US"/>
        </a:p>
      </dgm:t>
    </dgm:pt>
    <dgm:pt modelId="{7951DCAA-ED5A-495E-A76A-D5D4A0FF68E5}">
      <dgm:prSet/>
      <dgm:spPr/>
      <dgm:t>
        <a:bodyPr/>
        <a:lstStyle/>
        <a:p>
          <a:pPr rtl="0"/>
          <a:r>
            <a:rPr lang="zh-CN"/>
            <a:t>创建不同的图片</a:t>
          </a:r>
        </a:p>
      </dgm:t>
    </dgm:pt>
    <dgm:pt modelId="{A084DCBD-7660-4CF8-A452-D08506A58A11}" type="parTrans" cxnId="{77F8FC12-CEA4-410D-AE31-0C4C75136D35}">
      <dgm:prSet/>
      <dgm:spPr/>
      <dgm:t>
        <a:bodyPr/>
        <a:lstStyle/>
        <a:p>
          <a:endParaRPr lang="zh-CN" altLang="en-US"/>
        </a:p>
      </dgm:t>
    </dgm:pt>
    <dgm:pt modelId="{1BB7B7CA-90B5-4B6C-A73F-B10243CC75C2}" type="sibTrans" cxnId="{77F8FC12-CEA4-410D-AE31-0C4C75136D35}">
      <dgm:prSet/>
      <dgm:spPr/>
      <dgm:t>
        <a:bodyPr/>
        <a:lstStyle/>
        <a:p>
          <a:endParaRPr lang="zh-CN" altLang="en-US"/>
        </a:p>
      </dgm:t>
    </dgm:pt>
    <dgm:pt modelId="{8FC5321B-56D8-4E6E-B2A3-641C0693CB4E}" type="pres">
      <dgm:prSet presAssocID="{0275354E-762A-4F76-AF06-4A5853972591}" presName="linear" presStyleCnt="0">
        <dgm:presLayoutVars>
          <dgm:animLvl val="lvl"/>
          <dgm:resizeHandles val="exact"/>
        </dgm:presLayoutVars>
      </dgm:prSet>
      <dgm:spPr/>
    </dgm:pt>
    <dgm:pt modelId="{0DAFF74B-85F7-40F1-9E83-065AC558DA10}" type="pres">
      <dgm:prSet presAssocID="{65F86ACE-7B13-40A0-8AB2-227E9AF0C21F}" presName="parentText" presStyleLbl="node1" presStyleIdx="0" presStyleCnt="2">
        <dgm:presLayoutVars>
          <dgm:chMax val="0"/>
          <dgm:bulletEnabled val="1"/>
        </dgm:presLayoutVars>
      </dgm:prSet>
      <dgm:spPr/>
    </dgm:pt>
    <dgm:pt modelId="{54D0325F-7CB7-4B1E-9DF9-C9E2678AB084}" type="pres">
      <dgm:prSet presAssocID="{7F6D5958-0073-4121-A622-820B39A2AD09}" presName="spacer" presStyleCnt="0"/>
      <dgm:spPr/>
    </dgm:pt>
    <dgm:pt modelId="{F7B080F8-536B-4017-BB62-20D76775445E}" type="pres">
      <dgm:prSet presAssocID="{7951DCAA-ED5A-495E-A76A-D5D4A0FF68E5}" presName="parentText" presStyleLbl="node1" presStyleIdx="1" presStyleCnt="2">
        <dgm:presLayoutVars>
          <dgm:chMax val="0"/>
          <dgm:bulletEnabled val="1"/>
        </dgm:presLayoutVars>
      </dgm:prSet>
      <dgm:spPr/>
    </dgm:pt>
  </dgm:ptLst>
  <dgm:cxnLst>
    <dgm:cxn modelId="{C6C5A80C-FBCC-43A6-A8F4-CFF77FCBC5B3}" type="presOf" srcId="{7951DCAA-ED5A-495E-A76A-D5D4A0FF68E5}" destId="{F7B080F8-536B-4017-BB62-20D76775445E}" srcOrd="0" destOrd="0" presId="urn:microsoft.com/office/officeart/2005/8/layout/vList2"/>
    <dgm:cxn modelId="{77F8FC12-CEA4-410D-AE31-0C4C75136D35}" srcId="{0275354E-762A-4F76-AF06-4A5853972591}" destId="{7951DCAA-ED5A-495E-A76A-D5D4A0FF68E5}" srcOrd="1" destOrd="0" parTransId="{A084DCBD-7660-4CF8-A452-D08506A58A11}" sibTransId="{1BB7B7CA-90B5-4B6C-A73F-B10243CC75C2}"/>
    <dgm:cxn modelId="{E5334A4C-DA97-4ECB-9B80-BBAE27F0B762}" type="presOf" srcId="{65F86ACE-7B13-40A0-8AB2-227E9AF0C21F}" destId="{0DAFF74B-85F7-40F1-9E83-065AC558DA10}" srcOrd="0" destOrd="0" presId="urn:microsoft.com/office/officeart/2005/8/layout/vList2"/>
    <dgm:cxn modelId="{FA436579-E721-4B12-BAB8-7BBD4F646F6A}" srcId="{0275354E-762A-4F76-AF06-4A5853972591}" destId="{65F86ACE-7B13-40A0-8AB2-227E9AF0C21F}" srcOrd="0" destOrd="0" parTransId="{2CBB93A0-0516-4DC0-8010-12BEEE2A409D}" sibTransId="{7F6D5958-0073-4121-A622-820B39A2AD09}"/>
    <dgm:cxn modelId="{AD1DCEF7-7BCB-4170-A9DE-00EB60AD0578}" type="presOf" srcId="{0275354E-762A-4F76-AF06-4A5853972591}" destId="{8FC5321B-56D8-4E6E-B2A3-641C0693CB4E}" srcOrd="0" destOrd="0" presId="urn:microsoft.com/office/officeart/2005/8/layout/vList2"/>
    <dgm:cxn modelId="{6E14996D-42A3-41A8-A6EC-A5940A3531AC}" type="presParOf" srcId="{8FC5321B-56D8-4E6E-B2A3-641C0693CB4E}" destId="{0DAFF74B-85F7-40F1-9E83-065AC558DA10}" srcOrd="0" destOrd="0" presId="urn:microsoft.com/office/officeart/2005/8/layout/vList2"/>
    <dgm:cxn modelId="{98763BC6-87AF-41BD-BA5E-139502EE939E}" type="presParOf" srcId="{8FC5321B-56D8-4E6E-B2A3-641C0693CB4E}" destId="{54D0325F-7CB7-4B1E-9DF9-C9E2678AB084}" srcOrd="1" destOrd="0" presId="urn:microsoft.com/office/officeart/2005/8/layout/vList2"/>
    <dgm:cxn modelId="{19871861-543B-4116-863F-21762C263D49}" type="presParOf" srcId="{8FC5321B-56D8-4E6E-B2A3-641C0693CB4E}" destId="{F7B080F8-536B-4017-BB62-20D76775445E}"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C09E8F-F335-4306-B54C-B897D981B94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6A9EA689-AA1F-443B-955C-324C21B5E144}">
      <dgm:prSet/>
      <dgm:spPr/>
      <dgm:t>
        <a:bodyPr/>
        <a:lstStyle/>
        <a:p>
          <a:pPr rtl="0"/>
          <a:r>
            <a:rPr lang="zh-CN" dirty="0"/>
            <a:t>在</a:t>
          </a:r>
          <a:r>
            <a:rPr lang="en-US" dirty="0"/>
            <a:t>AndroidManifest.xml</a:t>
          </a:r>
          <a:r>
            <a:rPr lang="zh-CN" dirty="0"/>
            <a:t>中设置最低的和目标的</a:t>
          </a:r>
          <a:r>
            <a:rPr lang="en-US" dirty="0"/>
            <a:t>API Levels</a:t>
          </a:r>
          <a:endParaRPr lang="zh-CN" dirty="0"/>
        </a:p>
      </dgm:t>
    </dgm:pt>
    <dgm:pt modelId="{1095EB33-4D86-4530-933F-12AF6B3AC93F}" type="parTrans" cxnId="{CB9DF3EE-6AE5-46CB-BAEC-E76958116D01}">
      <dgm:prSet/>
      <dgm:spPr/>
      <dgm:t>
        <a:bodyPr/>
        <a:lstStyle/>
        <a:p>
          <a:endParaRPr lang="zh-CN" altLang="en-US"/>
        </a:p>
      </dgm:t>
    </dgm:pt>
    <dgm:pt modelId="{27E9BCE4-195B-415D-B485-3B577D3CF205}" type="sibTrans" cxnId="{CB9DF3EE-6AE5-46CB-BAEC-E76958116D01}">
      <dgm:prSet/>
      <dgm:spPr/>
      <dgm:t>
        <a:bodyPr/>
        <a:lstStyle/>
        <a:p>
          <a:endParaRPr lang="zh-CN" altLang="en-US"/>
        </a:p>
      </dgm:t>
    </dgm:pt>
    <dgm:pt modelId="{409F003D-AB96-473F-8A7A-AB354A9FDD55}">
      <dgm:prSet/>
      <dgm:spPr/>
      <dgm:t>
        <a:bodyPr/>
        <a:lstStyle/>
        <a:p>
          <a:pPr rtl="0"/>
          <a:r>
            <a:rPr lang="zh-CN"/>
            <a:t>在运行时检查系统版本</a:t>
          </a:r>
        </a:p>
      </dgm:t>
    </dgm:pt>
    <dgm:pt modelId="{4C9D70F7-25D5-4905-8E3F-CFFC5E3961BE}" type="parTrans" cxnId="{FC1DEF76-CE8E-497D-8E73-40F7AE4E3437}">
      <dgm:prSet/>
      <dgm:spPr/>
      <dgm:t>
        <a:bodyPr/>
        <a:lstStyle/>
        <a:p>
          <a:endParaRPr lang="zh-CN" altLang="en-US"/>
        </a:p>
      </dgm:t>
    </dgm:pt>
    <dgm:pt modelId="{AAB96F00-7BDE-4788-ACA1-7D5B5D0FF01A}" type="sibTrans" cxnId="{FC1DEF76-CE8E-497D-8E73-40F7AE4E3437}">
      <dgm:prSet/>
      <dgm:spPr/>
      <dgm:t>
        <a:bodyPr/>
        <a:lstStyle/>
        <a:p>
          <a:endParaRPr lang="zh-CN" altLang="en-US"/>
        </a:p>
      </dgm:t>
    </dgm:pt>
    <dgm:pt modelId="{7D9268DA-5015-404E-A133-343173EDF6A3}">
      <dgm:prSet/>
      <dgm:spPr/>
      <dgm:t>
        <a:bodyPr/>
        <a:lstStyle/>
        <a:p>
          <a:pPr rtl="0"/>
          <a:r>
            <a:rPr lang="zh-CN"/>
            <a:t>使用不同版本的样式和主题</a:t>
          </a:r>
        </a:p>
      </dgm:t>
    </dgm:pt>
    <dgm:pt modelId="{2B54408D-4E7E-4ECC-B64C-56BFCAC105B8}" type="parTrans" cxnId="{1A7EA835-9047-4D9E-96BD-812B67F8B75D}">
      <dgm:prSet/>
      <dgm:spPr/>
      <dgm:t>
        <a:bodyPr/>
        <a:lstStyle/>
        <a:p>
          <a:endParaRPr lang="zh-CN" altLang="en-US"/>
        </a:p>
      </dgm:t>
    </dgm:pt>
    <dgm:pt modelId="{A1F064C4-C758-4C74-85F0-2808DE0F5A09}" type="sibTrans" cxnId="{1A7EA835-9047-4D9E-96BD-812B67F8B75D}">
      <dgm:prSet/>
      <dgm:spPr/>
      <dgm:t>
        <a:bodyPr/>
        <a:lstStyle/>
        <a:p>
          <a:endParaRPr lang="zh-CN" altLang="en-US"/>
        </a:p>
      </dgm:t>
    </dgm:pt>
    <dgm:pt modelId="{1CDA3C90-7383-462A-9A30-A27ACCE3E33E}" type="pres">
      <dgm:prSet presAssocID="{18C09E8F-F335-4306-B54C-B897D981B94E}" presName="linear" presStyleCnt="0">
        <dgm:presLayoutVars>
          <dgm:animLvl val="lvl"/>
          <dgm:resizeHandles val="exact"/>
        </dgm:presLayoutVars>
      </dgm:prSet>
      <dgm:spPr/>
    </dgm:pt>
    <dgm:pt modelId="{E5E7EA26-ED46-4EB7-B483-C6213F476B58}" type="pres">
      <dgm:prSet presAssocID="{6A9EA689-AA1F-443B-955C-324C21B5E144}" presName="parentText" presStyleLbl="node1" presStyleIdx="0" presStyleCnt="3">
        <dgm:presLayoutVars>
          <dgm:chMax val="0"/>
          <dgm:bulletEnabled val="1"/>
        </dgm:presLayoutVars>
      </dgm:prSet>
      <dgm:spPr/>
    </dgm:pt>
    <dgm:pt modelId="{8799455C-AB56-4D71-AFAA-07FAFAF65952}" type="pres">
      <dgm:prSet presAssocID="{27E9BCE4-195B-415D-B485-3B577D3CF205}" presName="spacer" presStyleCnt="0"/>
      <dgm:spPr/>
    </dgm:pt>
    <dgm:pt modelId="{54CB6369-15A7-4A78-A66A-2F20E23C2886}" type="pres">
      <dgm:prSet presAssocID="{409F003D-AB96-473F-8A7A-AB354A9FDD55}" presName="parentText" presStyleLbl="node1" presStyleIdx="1" presStyleCnt="3">
        <dgm:presLayoutVars>
          <dgm:chMax val="0"/>
          <dgm:bulletEnabled val="1"/>
        </dgm:presLayoutVars>
      </dgm:prSet>
      <dgm:spPr/>
    </dgm:pt>
    <dgm:pt modelId="{FDCA0356-8126-4586-8B1B-058CB5BF90EF}" type="pres">
      <dgm:prSet presAssocID="{AAB96F00-7BDE-4788-ACA1-7D5B5D0FF01A}" presName="spacer" presStyleCnt="0"/>
      <dgm:spPr/>
    </dgm:pt>
    <dgm:pt modelId="{85C79686-5C6F-40BD-9EA4-609099EA4C45}" type="pres">
      <dgm:prSet presAssocID="{7D9268DA-5015-404E-A133-343173EDF6A3}" presName="parentText" presStyleLbl="node1" presStyleIdx="2" presStyleCnt="3">
        <dgm:presLayoutVars>
          <dgm:chMax val="0"/>
          <dgm:bulletEnabled val="1"/>
        </dgm:presLayoutVars>
      </dgm:prSet>
      <dgm:spPr/>
    </dgm:pt>
  </dgm:ptLst>
  <dgm:cxnLst>
    <dgm:cxn modelId="{0EC7AE30-7AF2-417F-9813-A65E7D924E96}" type="presOf" srcId="{18C09E8F-F335-4306-B54C-B897D981B94E}" destId="{1CDA3C90-7383-462A-9A30-A27ACCE3E33E}" srcOrd="0" destOrd="0" presId="urn:microsoft.com/office/officeart/2005/8/layout/vList2"/>
    <dgm:cxn modelId="{1A7EA835-9047-4D9E-96BD-812B67F8B75D}" srcId="{18C09E8F-F335-4306-B54C-B897D981B94E}" destId="{7D9268DA-5015-404E-A133-343173EDF6A3}" srcOrd="2" destOrd="0" parTransId="{2B54408D-4E7E-4ECC-B64C-56BFCAC105B8}" sibTransId="{A1F064C4-C758-4C74-85F0-2808DE0F5A09}"/>
    <dgm:cxn modelId="{620B8969-F520-4672-BADC-3C7E9FCCD07B}" type="presOf" srcId="{6A9EA689-AA1F-443B-955C-324C21B5E144}" destId="{E5E7EA26-ED46-4EB7-B483-C6213F476B58}" srcOrd="0" destOrd="0" presId="urn:microsoft.com/office/officeart/2005/8/layout/vList2"/>
    <dgm:cxn modelId="{FC1DEF76-CE8E-497D-8E73-40F7AE4E3437}" srcId="{18C09E8F-F335-4306-B54C-B897D981B94E}" destId="{409F003D-AB96-473F-8A7A-AB354A9FDD55}" srcOrd="1" destOrd="0" parTransId="{4C9D70F7-25D5-4905-8E3F-CFFC5E3961BE}" sibTransId="{AAB96F00-7BDE-4788-ACA1-7D5B5D0FF01A}"/>
    <dgm:cxn modelId="{C1A2C0DB-0A43-41C2-8AF4-FF9FF906F3B3}" type="presOf" srcId="{7D9268DA-5015-404E-A133-343173EDF6A3}" destId="{85C79686-5C6F-40BD-9EA4-609099EA4C45}" srcOrd="0" destOrd="0" presId="urn:microsoft.com/office/officeart/2005/8/layout/vList2"/>
    <dgm:cxn modelId="{CB9DF3EE-6AE5-46CB-BAEC-E76958116D01}" srcId="{18C09E8F-F335-4306-B54C-B897D981B94E}" destId="{6A9EA689-AA1F-443B-955C-324C21B5E144}" srcOrd="0" destOrd="0" parTransId="{1095EB33-4D86-4530-933F-12AF6B3AC93F}" sibTransId="{27E9BCE4-195B-415D-B485-3B577D3CF205}"/>
    <dgm:cxn modelId="{9CDB7CFF-4E22-4DD0-B56B-69E36B4B02AD}" type="presOf" srcId="{409F003D-AB96-473F-8A7A-AB354A9FDD55}" destId="{54CB6369-15A7-4A78-A66A-2F20E23C2886}" srcOrd="0" destOrd="0" presId="urn:microsoft.com/office/officeart/2005/8/layout/vList2"/>
    <dgm:cxn modelId="{D4C7AE0B-D4D0-47BC-866F-58DD2AB47A86}" type="presParOf" srcId="{1CDA3C90-7383-462A-9A30-A27ACCE3E33E}" destId="{E5E7EA26-ED46-4EB7-B483-C6213F476B58}" srcOrd="0" destOrd="0" presId="urn:microsoft.com/office/officeart/2005/8/layout/vList2"/>
    <dgm:cxn modelId="{089F9248-1B82-47AC-A2AC-972CCCB1CBB0}" type="presParOf" srcId="{1CDA3C90-7383-462A-9A30-A27ACCE3E33E}" destId="{8799455C-AB56-4D71-AFAA-07FAFAF65952}" srcOrd="1" destOrd="0" presId="urn:microsoft.com/office/officeart/2005/8/layout/vList2"/>
    <dgm:cxn modelId="{CA8200A7-104E-4B3E-B274-040508FD714C}" type="presParOf" srcId="{1CDA3C90-7383-462A-9A30-A27ACCE3E33E}" destId="{54CB6369-15A7-4A78-A66A-2F20E23C2886}" srcOrd="2" destOrd="0" presId="urn:microsoft.com/office/officeart/2005/8/layout/vList2"/>
    <dgm:cxn modelId="{A1DA822C-E410-4417-A971-246FC922B3CE}" type="presParOf" srcId="{1CDA3C90-7383-462A-9A30-A27ACCE3E33E}" destId="{FDCA0356-8126-4586-8B1B-058CB5BF90EF}" srcOrd="3" destOrd="0" presId="urn:microsoft.com/office/officeart/2005/8/layout/vList2"/>
    <dgm:cxn modelId="{6718360A-C52D-4A99-9EC2-BEAE63A4F1A4}" type="presParOf" srcId="{1CDA3C90-7383-462A-9A30-A27ACCE3E33E}" destId="{85C79686-5C6F-40BD-9EA4-609099EA4C45}"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7C536E-8120-4878-9990-CC328DF804B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zh-CN" altLang="en-US"/>
        </a:p>
      </dgm:t>
    </dgm:pt>
    <dgm:pt modelId="{9E23B29F-C28A-42F0-BB47-DF6ACC1B8B7D}">
      <dgm:prSet/>
      <dgm:spPr/>
      <dgm:t>
        <a:bodyPr/>
        <a:lstStyle/>
        <a:p>
          <a:pPr rtl="0"/>
          <a:r>
            <a:rPr lang="zh-CN"/>
            <a:t>当</a:t>
          </a:r>
          <a:r>
            <a:rPr lang="en-US"/>
            <a:t>Activity</a:t>
          </a:r>
          <a:r>
            <a:rPr lang="zh-CN"/>
            <a:t>从一种状态转变到另一种状态时，会调用以下保护方法来通知这种变化：</a:t>
          </a:r>
        </a:p>
      </dgm:t>
    </dgm:pt>
    <dgm:pt modelId="{7953C3AB-8482-4D2D-80E3-6732A3B86FFD}" type="parTrans" cxnId="{CEB37D22-64DE-4E71-A864-9B7533E8AEB6}">
      <dgm:prSet/>
      <dgm:spPr/>
      <dgm:t>
        <a:bodyPr/>
        <a:lstStyle/>
        <a:p>
          <a:endParaRPr lang="zh-CN" altLang="en-US"/>
        </a:p>
      </dgm:t>
    </dgm:pt>
    <dgm:pt modelId="{D7468CE3-FAEA-47B9-9020-9301F7B2A1C5}" type="sibTrans" cxnId="{CEB37D22-64DE-4E71-A864-9B7533E8AEB6}">
      <dgm:prSet/>
      <dgm:spPr/>
      <dgm:t>
        <a:bodyPr/>
        <a:lstStyle/>
        <a:p>
          <a:endParaRPr lang="zh-CN" altLang="en-US"/>
        </a:p>
      </dgm:t>
    </dgm:pt>
    <dgm:pt modelId="{87A27FD6-C483-4364-90C5-59A2B1058425}">
      <dgm:prSet/>
      <dgm:spPr/>
      <dgm:t>
        <a:bodyPr/>
        <a:lstStyle/>
        <a:p>
          <a:pPr rtl="0"/>
          <a:r>
            <a:rPr lang="en-US"/>
            <a:t>void  onCreate(Bundle savedInstanceState)</a:t>
          </a:r>
          <a:r>
            <a:rPr lang="zh-CN"/>
            <a:t>：</a:t>
          </a:r>
          <a:r>
            <a:rPr lang="en-US"/>
            <a:t>Activity</a:t>
          </a:r>
          <a:r>
            <a:rPr lang="zh-CN"/>
            <a:t>一被创建就执行</a:t>
          </a:r>
        </a:p>
      </dgm:t>
    </dgm:pt>
    <dgm:pt modelId="{8B6B5368-31B7-42B8-A394-FFC403A4BA46}" type="parTrans" cxnId="{8D6BC0B6-1C4F-4A82-B28C-731C708CCA49}">
      <dgm:prSet/>
      <dgm:spPr/>
      <dgm:t>
        <a:bodyPr/>
        <a:lstStyle/>
        <a:p>
          <a:endParaRPr lang="zh-CN" altLang="en-US"/>
        </a:p>
      </dgm:t>
    </dgm:pt>
    <dgm:pt modelId="{B13F886B-3225-44CB-A26C-431AD33A8306}" type="sibTrans" cxnId="{8D6BC0B6-1C4F-4A82-B28C-731C708CCA49}">
      <dgm:prSet/>
      <dgm:spPr/>
      <dgm:t>
        <a:bodyPr/>
        <a:lstStyle/>
        <a:p>
          <a:endParaRPr lang="zh-CN" altLang="en-US"/>
        </a:p>
      </dgm:t>
    </dgm:pt>
    <dgm:pt modelId="{9C9BAD7E-2D6D-4EE1-B23F-F9A2727CB76C}">
      <dgm:prSet/>
      <dgm:spPr/>
      <dgm:t>
        <a:bodyPr/>
        <a:lstStyle/>
        <a:p>
          <a:pPr rtl="0"/>
          <a:r>
            <a:rPr lang="en-US"/>
            <a:t>void  onDestroy()</a:t>
          </a:r>
          <a:r>
            <a:rPr lang="zh-CN"/>
            <a:t>：</a:t>
          </a:r>
          <a:r>
            <a:rPr lang="en-US"/>
            <a:t>Activity</a:t>
          </a:r>
          <a:r>
            <a:rPr lang="zh-CN"/>
            <a:t>被销毁执行，等待垃圾回收器回收</a:t>
          </a:r>
        </a:p>
      </dgm:t>
    </dgm:pt>
    <dgm:pt modelId="{D4B547A8-6D6A-4278-A6EA-49A2E20B2828}" type="parTrans" cxnId="{B5932477-8A67-4E08-9096-D6E2947DD525}">
      <dgm:prSet/>
      <dgm:spPr/>
      <dgm:t>
        <a:bodyPr/>
        <a:lstStyle/>
        <a:p>
          <a:endParaRPr lang="zh-CN" altLang="en-US"/>
        </a:p>
      </dgm:t>
    </dgm:pt>
    <dgm:pt modelId="{548115D5-EC6C-4F49-B33F-BCA88823B904}" type="sibTrans" cxnId="{B5932477-8A67-4E08-9096-D6E2947DD525}">
      <dgm:prSet/>
      <dgm:spPr/>
      <dgm:t>
        <a:bodyPr/>
        <a:lstStyle/>
        <a:p>
          <a:endParaRPr lang="zh-CN" altLang="en-US"/>
        </a:p>
      </dgm:t>
    </dgm:pt>
    <dgm:pt modelId="{D4736639-A499-41B7-9926-8BE9B00756C0}">
      <dgm:prSet/>
      <dgm:spPr/>
      <dgm:t>
        <a:bodyPr/>
        <a:lstStyle/>
        <a:p>
          <a:pPr rtl="0"/>
          <a:r>
            <a:rPr lang="en-US"/>
            <a:t>void  onStart(): Activity</a:t>
          </a:r>
          <a:r>
            <a:rPr lang="zh-CN"/>
            <a:t>被打开，界面从小到大，但不能被点击，还没有焦点</a:t>
          </a:r>
        </a:p>
      </dgm:t>
    </dgm:pt>
    <dgm:pt modelId="{625DD58C-614E-42D8-812F-C80E625212BA}" type="parTrans" cxnId="{6EB3EC6D-0268-4729-9194-C57B0A964843}">
      <dgm:prSet/>
      <dgm:spPr/>
      <dgm:t>
        <a:bodyPr/>
        <a:lstStyle/>
        <a:p>
          <a:endParaRPr lang="zh-CN" altLang="en-US"/>
        </a:p>
      </dgm:t>
    </dgm:pt>
    <dgm:pt modelId="{06D8C6E1-6ED4-4ACA-A493-B006177CDB18}" type="sibTrans" cxnId="{6EB3EC6D-0268-4729-9194-C57B0A964843}">
      <dgm:prSet/>
      <dgm:spPr/>
      <dgm:t>
        <a:bodyPr/>
        <a:lstStyle/>
        <a:p>
          <a:endParaRPr lang="zh-CN" altLang="en-US"/>
        </a:p>
      </dgm:t>
    </dgm:pt>
    <dgm:pt modelId="{CABDB00B-A899-44DD-8705-68A7BA8BC3B5}">
      <dgm:prSet/>
      <dgm:spPr/>
      <dgm:t>
        <a:bodyPr/>
        <a:lstStyle/>
        <a:p>
          <a:pPr rtl="0"/>
          <a:r>
            <a:rPr lang="en-US"/>
            <a:t>void  onStop()</a:t>
          </a:r>
          <a:r>
            <a:rPr lang="zh-CN"/>
            <a:t>：</a:t>
          </a:r>
          <a:r>
            <a:rPr lang="en-US"/>
            <a:t>Activity</a:t>
          </a:r>
          <a:r>
            <a:rPr lang="zh-CN"/>
            <a:t>停止了，不可见</a:t>
          </a:r>
        </a:p>
      </dgm:t>
    </dgm:pt>
    <dgm:pt modelId="{33FE67A2-2BBA-4377-9CD2-477F3FFBF74E}" type="parTrans" cxnId="{618698CC-5E1A-4B2C-9811-022B70124AB5}">
      <dgm:prSet/>
      <dgm:spPr/>
      <dgm:t>
        <a:bodyPr/>
        <a:lstStyle/>
        <a:p>
          <a:endParaRPr lang="zh-CN" altLang="en-US"/>
        </a:p>
      </dgm:t>
    </dgm:pt>
    <dgm:pt modelId="{2181C728-77A2-4A9E-84BD-EAB530EF8722}" type="sibTrans" cxnId="{618698CC-5E1A-4B2C-9811-022B70124AB5}">
      <dgm:prSet/>
      <dgm:spPr/>
      <dgm:t>
        <a:bodyPr/>
        <a:lstStyle/>
        <a:p>
          <a:endParaRPr lang="zh-CN" altLang="en-US"/>
        </a:p>
      </dgm:t>
    </dgm:pt>
    <dgm:pt modelId="{BCDC7926-D3B4-442A-A146-456863EF8848}">
      <dgm:prSet/>
      <dgm:spPr/>
      <dgm:t>
        <a:bodyPr/>
        <a:lstStyle/>
        <a:p>
          <a:pPr rtl="0"/>
          <a:r>
            <a:rPr lang="en-US"/>
            <a:t>void  onRestart()</a:t>
          </a:r>
          <a:r>
            <a:rPr lang="zh-CN"/>
            <a:t>：在</a:t>
          </a:r>
          <a:r>
            <a:rPr lang="en-US"/>
            <a:t>on|Stop()</a:t>
          </a:r>
          <a:r>
            <a:rPr lang="zh-CN"/>
            <a:t>后调用，当用户按</a:t>
          </a:r>
          <a:r>
            <a:rPr lang="en-US"/>
            <a:t>home</a:t>
          </a:r>
          <a:r>
            <a:rPr lang="zh-CN"/>
            <a:t>键回来的时候调用</a:t>
          </a:r>
        </a:p>
      </dgm:t>
    </dgm:pt>
    <dgm:pt modelId="{157236EB-713A-4953-8FA1-1BF765AE4BF6}" type="parTrans" cxnId="{E4B28AD1-CFAB-487B-9485-04120438902B}">
      <dgm:prSet/>
      <dgm:spPr/>
      <dgm:t>
        <a:bodyPr/>
        <a:lstStyle/>
        <a:p>
          <a:endParaRPr lang="zh-CN" altLang="en-US"/>
        </a:p>
      </dgm:t>
    </dgm:pt>
    <dgm:pt modelId="{F1C64DD5-7F1E-42C1-9F18-2BF64F4E5E4F}" type="sibTrans" cxnId="{E4B28AD1-CFAB-487B-9485-04120438902B}">
      <dgm:prSet/>
      <dgm:spPr/>
      <dgm:t>
        <a:bodyPr/>
        <a:lstStyle/>
        <a:p>
          <a:endParaRPr lang="zh-CN" altLang="en-US"/>
        </a:p>
      </dgm:t>
    </dgm:pt>
    <dgm:pt modelId="{24ADAE7E-A8F5-4F34-9065-B8348F759436}">
      <dgm:prSet/>
      <dgm:spPr/>
      <dgm:t>
        <a:bodyPr/>
        <a:lstStyle/>
        <a:p>
          <a:pPr rtl="0"/>
          <a:r>
            <a:rPr lang="en-US" dirty="0"/>
            <a:t>void  </a:t>
          </a:r>
          <a:r>
            <a:rPr lang="en-US" dirty="0" err="1"/>
            <a:t>onResume</a:t>
          </a:r>
          <a:r>
            <a:rPr lang="en-US" dirty="0"/>
            <a:t>()</a:t>
          </a:r>
          <a:r>
            <a:rPr lang="zh-CN" dirty="0"/>
            <a:t>：</a:t>
          </a:r>
          <a:r>
            <a:rPr lang="en-US" dirty="0"/>
            <a:t>Activity</a:t>
          </a:r>
          <a:r>
            <a:rPr lang="zh-CN" dirty="0"/>
            <a:t>获取了焦点，可以被点击，可见</a:t>
          </a:r>
        </a:p>
      </dgm:t>
    </dgm:pt>
    <dgm:pt modelId="{04AA95EF-0D7D-49DE-A3C1-E173F21F910B}" type="parTrans" cxnId="{ABE5D4D1-AF95-4D5E-8B79-36041383E235}">
      <dgm:prSet/>
      <dgm:spPr/>
      <dgm:t>
        <a:bodyPr/>
        <a:lstStyle/>
        <a:p>
          <a:endParaRPr lang="zh-CN" altLang="en-US"/>
        </a:p>
      </dgm:t>
    </dgm:pt>
    <dgm:pt modelId="{441D5FBB-831F-4DC5-8D54-3059915A38CC}" type="sibTrans" cxnId="{ABE5D4D1-AF95-4D5E-8B79-36041383E235}">
      <dgm:prSet/>
      <dgm:spPr/>
      <dgm:t>
        <a:bodyPr/>
        <a:lstStyle/>
        <a:p>
          <a:endParaRPr lang="zh-CN" altLang="en-US"/>
        </a:p>
      </dgm:t>
    </dgm:pt>
    <dgm:pt modelId="{64ED3699-1AA3-4A4E-86C9-6C4C94C55226}">
      <dgm:prSet/>
      <dgm:spPr/>
      <dgm:t>
        <a:bodyPr/>
        <a:lstStyle/>
        <a:p>
          <a:pPr rtl="0"/>
          <a:r>
            <a:rPr lang="en-US"/>
            <a:t>void  onPause()</a:t>
          </a:r>
          <a:r>
            <a:rPr lang="zh-CN"/>
            <a:t>：</a:t>
          </a:r>
          <a:r>
            <a:rPr lang="en-US"/>
            <a:t>Activity</a:t>
          </a:r>
          <a:r>
            <a:rPr lang="zh-CN"/>
            <a:t>失去了焦点，不可被点击，但是还可见。</a:t>
          </a:r>
        </a:p>
      </dgm:t>
    </dgm:pt>
    <dgm:pt modelId="{D23A1BD2-D05C-477F-8F1D-E4105CCBEFB6}" type="parTrans" cxnId="{483C9DBA-862F-4313-8A8A-92BE24FAA3F2}">
      <dgm:prSet/>
      <dgm:spPr/>
      <dgm:t>
        <a:bodyPr/>
        <a:lstStyle/>
        <a:p>
          <a:endParaRPr lang="zh-CN" altLang="en-US"/>
        </a:p>
      </dgm:t>
    </dgm:pt>
    <dgm:pt modelId="{8EF619AE-1824-4F73-B71E-EEEEDC929531}" type="sibTrans" cxnId="{483C9DBA-862F-4313-8A8A-92BE24FAA3F2}">
      <dgm:prSet/>
      <dgm:spPr/>
      <dgm:t>
        <a:bodyPr/>
        <a:lstStyle/>
        <a:p>
          <a:endParaRPr lang="zh-CN" altLang="en-US"/>
        </a:p>
      </dgm:t>
    </dgm:pt>
    <dgm:pt modelId="{C0DF796E-FCB1-4F46-8217-543145C4410C}" type="pres">
      <dgm:prSet presAssocID="{757C536E-8120-4878-9990-CC328DF804B6}" presName="vert0" presStyleCnt="0">
        <dgm:presLayoutVars>
          <dgm:dir/>
          <dgm:animOne val="branch"/>
          <dgm:animLvl val="lvl"/>
        </dgm:presLayoutVars>
      </dgm:prSet>
      <dgm:spPr/>
    </dgm:pt>
    <dgm:pt modelId="{8EE19358-DCAF-4E8D-A711-8030544C642B}" type="pres">
      <dgm:prSet presAssocID="{9E23B29F-C28A-42F0-BB47-DF6ACC1B8B7D}" presName="thickLine" presStyleLbl="alignNode1" presStyleIdx="0" presStyleCnt="1"/>
      <dgm:spPr/>
    </dgm:pt>
    <dgm:pt modelId="{9A758C32-FF18-4F8D-AF4F-3959931D53BF}" type="pres">
      <dgm:prSet presAssocID="{9E23B29F-C28A-42F0-BB47-DF6ACC1B8B7D}" presName="horz1" presStyleCnt="0"/>
      <dgm:spPr/>
    </dgm:pt>
    <dgm:pt modelId="{C4905BC7-BBD2-4DD5-90C6-C13DFE10697A}" type="pres">
      <dgm:prSet presAssocID="{9E23B29F-C28A-42F0-BB47-DF6ACC1B8B7D}" presName="tx1" presStyleLbl="revTx" presStyleIdx="0" presStyleCnt="8"/>
      <dgm:spPr/>
    </dgm:pt>
    <dgm:pt modelId="{B861E2DE-0E9F-4C81-9F4E-BE89975C0F8F}" type="pres">
      <dgm:prSet presAssocID="{9E23B29F-C28A-42F0-BB47-DF6ACC1B8B7D}" presName="vert1" presStyleCnt="0"/>
      <dgm:spPr/>
    </dgm:pt>
    <dgm:pt modelId="{A87ECC83-6862-481F-A75E-4E791A89D180}" type="pres">
      <dgm:prSet presAssocID="{87A27FD6-C483-4364-90C5-59A2B1058425}" presName="vertSpace2a" presStyleCnt="0"/>
      <dgm:spPr/>
    </dgm:pt>
    <dgm:pt modelId="{8217FABB-1C58-4A1E-82CB-620B5668E7A0}" type="pres">
      <dgm:prSet presAssocID="{87A27FD6-C483-4364-90C5-59A2B1058425}" presName="horz2" presStyleCnt="0"/>
      <dgm:spPr/>
    </dgm:pt>
    <dgm:pt modelId="{35A5D766-228F-4819-A775-0DB6A9E6DDA0}" type="pres">
      <dgm:prSet presAssocID="{87A27FD6-C483-4364-90C5-59A2B1058425}" presName="horzSpace2" presStyleCnt="0"/>
      <dgm:spPr/>
    </dgm:pt>
    <dgm:pt modelId="{40D02E85-E548-4603-806B-8C6E6B2CBFA6}" type="pres">
      <dgm:prSet presAssocID="{87A27FD6-C483-4364-90C5-59A2B1058425}" presName="tx2" presStyleLbl="revTx" presStyleIdx="1" presStyleCnt="8"/>
      <dgm:spPr/>
    </dgm:pt>
    <dgm:pt modelId="{3B1B2BE2-332F-4A47-B443-108B7EB4C877}" type="pres">
      <dgm:prSet presAssocID="{87A27FD6-C483-4364-90C5-59A2B1058425}" presName="vert2" presStyleCnt="0"/>
      <dgm:spPr/>
    </dgm:pt>
    <dgm:pt modelId="{1300CDAD-7C46-4FC8-974E-8C66184E6781}" type="pres">
      <dgm:prSet presAssocID="{87A27FD6-C483-4364-90C5-59A2B1058425}" presName="thinLine2b" presStyleLbl="callout" presStyleIdx="0" presStyleCnt="7"/>
      <dgm:spPr/>
    </dgm:pt>
    <dgm:pt modelId="{71FFD306-1807-49A3-8893-0B6CA342CDE3}" type="pres">
      <dgm:prSet presAssocID="{87A27FD6-C483-4364-90C5-59A2B1058425}" presName="vertSpace2b" presStyleCnt="0"/>
      <dgm:spPr/>
    </dgm:pt>
    <dgm:pt modelId="{C4B90033-7675-4AA1-907B-5AD7845AFD40}" type="pres">
      <dgm:prSet presAssocID="{9C9BAD7E-2D6D-4EE1-B23F-F9A2727CB76C}" presName="horz2" presStyleCnt="0"/>
      <dgm:spPr/>
    </dgm:pt>
    <dgm:pt modelId="{A1B93905-94CB-421E-8771-1E8070A43135}" type="pres">
      <dgm:prSet presAssocID="{9C9BAD7E-2D6D-4EE1-B23F-F9A2727CB76C}" presName="horzSpace2" presStyleCnt="0"/>
      <dgm:spPr/>
    </dgm:pt>
    <dgm:pt modelId="{1EF93819-1F62-4CBC-9643-6F5851D53E8F}" type="pres">
      <dgm:prSet presAssocID="{9C9BAD7E-2D6D-4EE1-B23F-F9A2727CB76C}" presName="tx2" presStyleLbl="revTx" presStyleIdx="2" presStyleCnt="8"/>
      <dgm:spPr/>
    </dgm:pt>
    <dgm:pt modelId="{E8117178-EE6A-447A-BF24-3C4C1851EA76}" type="pres">
      <dgm:prSet presAssocID="{9C9BAD7E-2D6D-4EE1-B23F-F9A2727CB76C}" presName="vert2" presStyleCnt="0"/>
      <dgm:spPr/>
    </dgm:pt>
    <dgm:pt modelId="{C3ACA8BD-2360-4676-A481-DF30762D535E}" type="pres">
      <dgm:prSet presAssocID="{9C9BAD7E-2D6D-4EE1-B23F-F9A2727CB76C}" presName="thinLine2b" presStyleLbl="callout" presStyleIdx="1" presStyleCnt="7"/>
      <dgm:spPr/>
    </dgm:pt>
    <dgm:pt modelId="{9FD12DF3-273A-4DAD-936A-DDCAAE5BFE97}" type="pres">
      <dgm:prSet presAssocID="{9C9BAD7E-2D6D-4EE1-B23F-F9A2727CB76C}" presName="vertSpace2b" presStyleCnt="0"/>
      <dgm:spPr/>
    </dgm:pt>
    <dgm:pt modelId="{0F61F43F-28C9-49E2-9BE7-EB6339F3BBC5}" type="pres">
      <dgm:prSet presAssocID="{D4736639-A499-41B7-9926-8BE9B00756C0}" presName="horz2" presStyleCnt="0"/>
      <dgm:spPr/>
    </dgm:pt>
    <dgm:pt modelId="{66EC2538-5804-45A9-B9D0-95F3E61E0F31}" type="pres">
      <dgm:prSet presAssocID="{D4736639-A499-41B7-9926-8BE9B00756C0}" presName="horzSpace2" presStyleCnt="0"/>
      <dgm:spPr/>
    </dgm:pt>
    <dgm:pt modelId="{D63821A4-9592-4ACD-9BF6-4F81BA70A928}" type="pres">
      <dgm:prSet presAssocID="{D4736639-A499-41B7-9926-8BE9B00756C0}" presName="tx2" presStyleLbl="revTx" presStyleIdx="3" presStyleCnt="8"/>
      <dgm:spPr/>
    </dgm:pt>
    <dgm:pt modelId="{8C69DEFD-44CF-490B-BC97-C0088DDDCB4A}" type="pres">
      <dgm:prSet presAssocID="{D4736639-A499-41B7-9926-8BE9B00756C0}" presName="vert2" presStyleCnt="0"/>
      <dgm:spPr/>
    </dgm:pt>
    <dgm:pt modelId="{B4A2916D-1CDF-4833-9652-60328DFA057B}" type="pres">
      <dgm:prSet presAssocID="{D4736639-A499-41B7-9926-8BE9B00756C0}" presName="thinLine2b" presStyleLbl="callout" presStyleIdx="2" presStyleCnt="7"/>
      <dgm:spPr/>
    </dgm:pt>
    <dgm:pt modelId="{5BC97B8D-A0E1-428C-90EF-4C1972FBB37D}" type="pres">
      <dgm:prSet presAssocID="{D4736639-A499-41B7-9926-8BE9B00756C0}" presName="vertSpace2b" presStyleCnt="0"/>
      <dgm:spPr/>
    </dgm:pt>
    <dgm:pt modelId="{03313A49-6A5C-4CE8-A87E-128929A9B388}" type="pres">
      <dgm:prSet presAssocID="{CABDB00B-A899-44DD-8705-68A7BA8BC3B5}" presName="horz2" presStyleCnt="0"/>
      <dgm:spPr/>
    </dgm:pt>
    <dgm:pt modelId="{65773289-1D20-4D79-B5C4-BA40F316C860}" type="pres">
      <dgm:prSet presAssocID="{CABDB00B-A899-44DD-8705-68A7BA8BC3B5}" presName="horzSpace2" presStyleCnt="0"/>
      <dgm:spPr/>
    </dgm:pt>
    <dgm:pt modelId="{BF9E8F07-0E9D-41BC-BA86-D46B2B9FE77D}" type="pres">
      <dgm:prSet presAssocID="{CABDB00B-A899-44DD-8705-68A7BA8BC3B5}" presName="tx2" presStyleLbl="revTx" presStyleIdx="4" presStyleCnt="8"/>
      <dgm:spPr/>
    </dgm:pt>
    <dgm:pt modelId="{64C99FA7-7760-4461-B99E-4CFA7F9B197D}" type="pres">
      <dgm:prSet presAssocID="{CABDB00B-A899-44DD-8705-68A7BA8BC3B5}" presName="vert2" presStyleCnt="0"/>
      <dgm:spPr/>
    </dgm:pt>
    <dgm:pt modelId="{53E6D571-A174-493F-9DB8-A0A2FBFA6857}" type="pres">
      <dgm:prSet presAssocID="{CABDB00B-A899-44DD-8705-68A7BA8BC3B5}" presName="thinLine2b" presStyleLbl="callout" presStyleIdx="3" presStyleCnt="7"/>
      <dgm:spPr/>
    </dgm:pt>
    <dgm:pt modelId="{9E3969BB-E1AA-49C2-B52A-C15B37B8337F}" type="pres">
      <dgm:prSet presAssocID="{CABDB00B-A899-44DD-8705-68A7BA8BC3B5}" presName="vertSpace2b" presStyleCnt="0"/>
      <dgm:spPr/>
    </dgm:pt>
    <dgm:pt modelId="{7657C058-FB59-4A6A-A3E6-900B6E94B31B}" type="pres">
      <dgm:prSet presAssocID="{BCDC7926-D3B4-442A-A146-456863EF8848}" presName="horz2" presStyleCnt="0"/>
      <dgm:spPr/>
    </dgm:pt>
    <dgm:pt modelId="{9D8E033B-26A3-4EFF-960A-67921D4F6C69}" type="pres">
      <dgm:prSet presAssocID="{BCDC7926-D3B4-442A-A146-456863EF8848}" presName="horzSpace2" presStyleCnt="0"/>
      <dgm:spPr/>
    </dgm:pt>
    <dgm:pt modelId="{3762038D-EC3F-4C47-9CF3-16736150368D}" type="pres">
      <dgm:prSet presAssocID="{BCDC7926-D3B4-442A-A146-456863EF8848}" presName="tx2" presStyleLbl="revTx" presStyleIdx="5" presStyleCnt="8"/>
      <dgm:spPr/>
    </dgm:pt>
    <dgm:pt modelId="{8BCABDDD-7290-400D-B0F4-985D62E838D0}" type="pres">
      <dgm:prSet presAssocID="{BCDC7926-D3B4-442A-A146-456863EF8848}" presName="vert2" presStyleCnt="0"/>
      <dgm:spPr/>
    </dgm:pt>
    <dgm:pt modelId="{3969FD8F-C9F7-421A-B01C-8E8465934309}" type="pres">
      <dgm:prSet presAssocID="{BCDC7926-D3B4-442A-A146-456863EF8848}" presName="thinLine2b" presStyleLbl="callout" presStyleIdx="4" presStyleCnt="7"/>
      <dgm:spPr/>
    </dgm:pt>
    <dgm:pt modelId="{D5AF880D-3DFC-4A1C-9CC2-3DEB6BD6A794}" type="pres">
      <dgm:prSet presAssocID="{BCDC7926-D3B4-442A-A146-456863EF8848}" presName="vertSpace2b" presStyleCnt="0"/>
      <dgm:spPr/>
    </dgm:pt>
    <dgm:pt modelId="{6451CD45-352B-4323-ABCC-71C180C5282E}" type="pres">
      <dgm:prSet presAssocID="{24ADAE7E-A8F5-4F34-9065-B8348F759436}" presName="horz2" presStyleCnt="0"/>
      <dgm:spPr/>
    </dgm:pt>
    <dgm:pt modelId="{A63D14AE-438D-482F-8345-BCCA90F6E652}" type="pres">
      <dgm:prSet presAssocID="{24ADAE7E-A8F5-4F34-9065-B8348F759436}" presName="horzSpace2" presStyleCnt="0"/>
      <dgm:spPr/>
    </dgm:pt>
    <dgm:pt modelId="{24B7C868-33D5-4C4C-B74D-68FE1D3F837C}" type="pres">
      <dgm:prSet presAssocID="{24ADAE7E-A8F5-4F34-9065-B8348F759436}" presName="tx2" presStyleLbl="revTx" presStyleIdx="6" presStyleCnt="8"/>
      <dgm:spPr/>
    </dgm:pt>
    <dgm:pt modelId="{2B557DA7-EFBA-4491-81D1-D26F3EB33734}" type="pres">
      <dgm:prSet presAssocID="{24ADAE7E-A8F5-4F34-9065-B8348F759436}" presName="vert2" presStyleCnt="0"/>
      <dgm:spPr/>
    </dgm:pt>
    <dgm:pt modelId="{8E420C59-378D-4A48-8CFD-0A498D79B815}" type="pres">
      <dgm:prSet presAssocID="{24ADAE7E-A8F5-4F34-9065-B8348F759436}" presName="thinLine2b" presStyleLbl="callout" presStyleIdx="5" presStyleCnt="7"/>
      <dgm:spPr/>
    </dgm:pt>
    <dgm:pt modelId="{17B3286A-7CF6-4AC0-A344-34432BF00728}" type="pres">
      <dgm:prSet presAssocID="{24ADAE7E-A8F5-4F34-9065-B8348F759436}" presName="vertSpace2b" presStyleCnt="0"/>
      <dgm:spPr/>
    </dgm:pt>
    <dgm:pt modelId="{37B63B96-3687-4259-B843-8167C4C6ABE5}" type="pres">
      <dgm:prSet presAssocID="{64ED3699-1AA3-4A4E-86C9-6C4C94C55226}" presName="horz2" presStyleCnt="0"/>
      <dgm:spPr/>
    </dgm:pt>
    <dgm:pt modelId="{3EEFAA42-4C84-4813-AABC-33ECC029B2B6}" type="pres">
      <dgm:prSet presAssocID="{64ED3699-1AA3-4A4E-86C9-6C4C94C55226}" presName="horzSpace2" presStyleCnt="0"/>
      <dgm:spPr/>
    </dgm:pt>
    <dgm:pt modelId="{912A828C-0C75-4C7D-AC4A-BF883167D893}" type="pres">
      <dgm:prSet presAssocID="{64ED3699-1AA3-4A4E-86C9-6C4C94C55226}" presName="tx2" presStyleLbl="revTx" presStyleIdx="7" presStyleCnt="8"/>
      <dgm:spPr/>
    </dgm:pt>
    <dgm:pt modelId="{D034C4E2-6B5C-4671-A228-6F605DEE9EF0}" type="pres">
      <dgm:prSet presAssocID="{64ED3699-1AA3-4A4E-86C9-6C4C94C55226}" presName="vert2" presStyleCnt="0"/>
      <dgm:spPr/>
    </dgm:pt>
    <dgm:pt modelId="{03769BAA-BDB1-46B7-9716-8522C5B8122B}" type="pres">
      <dgm:prSet presAssocID="{64ED3699-1AA3-4A4E-86C9-6C4C94C55226}" presName="thinLine2b" presStyleLbl="callout" presStyleIdx="6" presStyleCnt="7"/>
      <dgm:spPr/>
    </dgm:pt>
    <dgm:pt modelId="{F32BC1B0-4711-45CC-92F8-038692E1BEDB}" type="pres">
      <dgm:prSet presAssocID="{64ED3699-1AA3-4A4E-86C9-6C4C94C55226}" presName="vertSpace2b" presStyleCnt="0"/>
      <dgm:spPr/>
    </dgm:pt>
  </dgm:ptLst>
  <dgm:cxnLst>
    <dgm:cxn modelId="{CEB37D22-64DE-4E71-A864-9B7533E8AEB6}" srcId="{757C536E-8120-4878-9990-CC328DF804B6}" destId="{9E23B29F-C28A-42F0-BB47-DF6ACC1B8B7D}" srcOrd="0" destOrd="0" parTransId="{7953C3AB-8482-4D2D-80E3-6732A3B86FFD}" sibTransId="{D7468CE3-FAEA-47B9-9020-9301F7B2A1C5}"/>
    <dgm:cxn modelId="{E20DF52E-561C-44AD-8529-20101D02BB9B}" type="presOf" srcId="{D4736639-A499-41B7-9926-8BE9B00756C0}" destId="{D63821A4-9592-4ACD-9BF6-4F81BA70A928}" srcOrd="0" destOrd="0" presId="urn:microsoft.com/office/officeart/2008/layout/LinedList"/>
    <dgm:cxn modelId="{ED80CA4A-9FA8-403E-ADEA-CBBEA3DA9BCE}" type="presOf" srcId="{CABDB00B-A899-44DD-8705-68A7BA8BC3B5}" destId="{BF9E8F07-0E9D-41BC-BA86-D46B2B9FE77D}" srcOrd="0" destOrd="0" presId="urn:microsoft.com/office/officeart/2008/layout/LinedList"/>
    <dgm:cxn modelId="{0D2B954D-C757-4B32-BEF6-94FE8D4545E8}" type="presOf" srcId="{24ADAE7E-A8F5-4F34-9065-B8348F759436}" destId="{24B7C868-33D5-4C4C-B74D-68FE1D3F837C}" srcOrd="0" destOrd="0" presId="urn:microsoft.com/office/officeart/2008/layout/LinedList"/>
    <dgm:cxn modelId="{CBBAAD6D-0BD2-4438-B334-DAA166BFF952}" type="presOf" srcId="{9E23B29F-C28A-42F0-BB47-DF6ACC1B8B7D}" destId="{C4905BC7-BBD2-4DD5-90C6-C13DFE10697A}" srcOrd="0" destOrd="0" presId="urn:microsoft.com/office/officeart/2008/layout/LinedList"/>
    <dgm:cxn modelId="{6EB3EC6D-0268-4729-9194-C57B0A964843}" srcId="{9E23B29F-C28A-42F0-BB47-DF6ACC1B8B7D}" destId="{D4736639-A499-41B7-9926-8BE9B00756C0}" srcOrd="2" destOrd="0" parTransId="{625DD58C-614E-42D8-812F-C80E625212BA}" sibTransId="{06D8C6E1-6ED4-4ACA-A493-B006177CDB18}"/>
    <dgm:cxn modelId="{B5932477-8A67-4E08-9096-D6E2947DD525}" srcId="{9E23B29F-C28A-42F0-BB47-DF6ACC1B8B7D}" destId="{9C9BAD7E-2D6D-4EE1-B23F-F9A2727CB76C}" srcOrd="1" destOrd="0" parTransId="{D4B547A8-6D6A-4278-A6EA-49A2E20B2828}" sibTransId="{548115D5-EC6C-4F49-B33F-BCA88823B904}"/>
    <dgm:cxn modelId="{1813FFAD-4A51-443F-9283-526C8981C2BD}" type="presOf" srcId="{757C536E-8120-4878-9990-CC328DF804B6}" destId="{C0DF796E-FCB1-4F46-8217-543145C4410C}" srcOrd="0" destOrd="0" presId="urn:microsoft.com/office/officeart/2008/layout/LinedList"/>
    <dgm:cxn modelId="{8D6BC0B6-1C4F-4A82-B28C-731C708CCA49}" srcId="{9E23B29F-C28A-42F0-BB47-DF6ACC1B8B7D}" destId="{87A27FD6-C483-4364-90C5-59A2B1058425}" srcOrd="0" destOrd="0" parTransId="{8B6B5368-31B7-42B8-A394-FFC403A4BA46}" sibTransId="{B13F886B-3225-44CB-A26C-431AD33A8306}"/>
    <dgm:cxn modelId="{483C9DBA-862F-4313-8A8A-92BE24FAA3F2}" srcId="{9E23B29F-C28A-42F0-BB47-DF6ACC1B8B7D}" destId="{64ED3699-1AA3-4A4E-86C9-6C4C94C55226}" srcOrd="6" destOrd="0" parTransId="{D23A1BD2-D05C-477F-8F1D-E4105CCBEFB6}" sibTransId="{8EF619AE-1824-4F73-B71E-EEEEDC929531}"/>
    <dgm:cxn modelId="{91B6E3C3-BE5A-48F6-8D5E-49D0690E9183}" type="presOf" srcId="{BCDC7926-D3B4-442A-A146-456863EF8848}" destId="{3762038D-EC3F-4C47-9CF3-16736150368D}" srcOrd="0" destOrd="0" presId="urn:microsoft.com/office/officeart/2008/layout/LinedList"/>
    <dgm:cxn modelId="{618698CC-5E1A-4B2C-9811-022B70124AB5}" srcId="{9E23B29F-C28A-42F0-BB47-DF6ACC1B8B7D}" destId="{CABDB00B-A899-44DD-8705-68A7BA8BC3B5}" srcOrd="3" destOrd="0" parTransId="{33FE67A2-2BBA-4377-9CD2-477F3FFBF74E}" sibTransId="{2181C728-77A2-4A9E-84BD-EAB530EF8722}"/>
    <dgm:cxn modelId="{E4B28AD1-CFAB-487B-9485-04120438902B}" srcId="{9E23B29F-C28A-42F0-BB47-DF6ACC1B8B7D}" destId="{BCDC7926-D3B4-442A-A146-456863EF8848}" srcOrd="4" destOrd="0" parTransId="{157236EB-713A-4953-8FA1-1BF765AE4BF6}" sibTransId="{F1C64DD5-7F1E-42C1-9F18-2BF64F4E5E4F}"/>
    <dgm:cxn modelId="{ABE5D4D1-AF95-4D5E-8B79-36041383E235}" srcId="{9E23B29F-C28A-42F0-BB47-DF6ACC1B8B7D}" destId="{24ADAE7E-A8F5-4F34-9065-B8348F759436}" srcOrd="5" destOrd="0" parTransId="{04AA95EF-0D7D-49DE-A3C1-E173F21F910B}" sibTransId="{441D5FBB-831F-4DC5-8D54-3059915A38CC}"/>
    <dgm:cxn modelId="{935179D6-3B07-479A-81AC-91BBD946A66F}" type="presOf" srcId="{64ED3699-1AA3-4A4E-86C9-6C4C94C55226}" destId="{912A828C-0C75-4C7D-AC4A-BF883167D893}" srcOrd="0" destOrd="0" presId="urn:microsoft.com/office/officeart/2008/layout/LinedList"/>
    <dgm:cxn modelId="{EFF2E2EB-FD42-414D-AD30-4F581FD0B55E}" type="presOf" srcId="{9C9BAD7E-2D6D-4EE1-B23F-F9A2727CB76C}" destId="{1EF93819-1F62-4CBC-9643-6F5851D53E8F}" srcOrd="0" destOrd="0" presId="urn:microsoft.com/office/officeart/2008/layout/LinedList"/>
    <dgm:cxn modelId="{ABEC6CFE-CEAB-4F9B-9585-394598203C14}" type="presOf" srcId="{87A27FD6-C483-4364-90C5-59A2B1058425}" destId="{40D02E85-E548-4603-806B-8C6E6B2CBFA6}" srcOrd="0" destOrd="0" presId="urn:microsoft.com/office/officeart/2008/layout/LinedList"/>
    <dgm:cxn modelId="{D8B3E546-3760-4199-80EE-ECBEB32308E8}" type="presParOf" srcId="{C0DF796E-FCB1-4F46-8217-543145C4410C}" destId="{8EE19358-DCAF-4E8D-A711-8030544C642B}" srcOrd="0" destOrd="0" presId="urn:microsoft.com/office/officeart/2008/layout/LinedList"/>
    <dgm:cxn modelId="{64B03205-4B5E-4126-A51B-8E775561EB0A}" type="presParOf" srcId="{C0DF796E-FCB1-4F46-8217-543145C4410C}" destId="{9A758C32-FF18-4F8D-AF4F-3959931D53BF}" srcOrd="1" destOrd="0" presId="urn:microsoft.com/office/officeart/2008/layout/LinedList"/>
    <dgm:cxn modelId="{1ABA842C-A8A5-4D1B-9DE7-DBFA447F93A1}" type="presParOf" srcId="{9A758C32-FF18-4F8D-AF4F-3959931D53BF}" destId="{C4905BC7-BBD2-4DD5-90C6-C13DFE10697A}" srcOrd="0" destOrd="0" presId="urn:microsoft.com/office/officeart/2008/layout/LinedList"/>
    <dgm:cxn modelId="{DAE389DC-30F0-47F0-A988-C182D0829F1E}" type="presParOf" srcId="{9A758C32-FF18-4F8D-AF4F-3959931D53BF}" destId="{B861E2DE-0E9F-4C81-9F4E-BE89975C0F8F}" srcOrd="1" destOrd="0" presId="urn:microsoft.com/office/officeart/2008/layout/LinedList"/>
    <dgm:cxn modelId="{07B6B750-F3EA-4443-999D-B71C36840812}" type="presParOf" srcId="{B861E2DE-0E9F-4C81-9F4E-BE89975C0F8F}" destId="{A87ECC83-6862-481F-A75E-4E791A89D180}" srcOrd="0" destOrd="0" presId="urn:microsoft.com/office/officeart/2008/layout/LinedList"/>
    <dgm:cxn modelId="{F7F5617F-1824-4FE8-BB4F-5A8429DADBEE}" type="presParOf" srcId="{B861E2DE-0E9F-4C81-9F4E-BE89975C0F8F}" destId="{8217FABB-1C58-4A1E-82CB-620B5668E7A0}" srcOrd="1" destOrd="0" presId="urn:microsoft.com/office/officeart/2008/layout/LinedList"/>
    <dgm:cxn modelId="{4143BEE8-9A2F-425E-A1CE-EBCD38A26267}" type="presParOf" srcId="{8217FABB-1C58-4A1E-82CB-620B5668E7A0}" destId="{35A5D766-228F-4819-A775-0DB6A9E6DDA0}" srcOrd="0" destOrd="0" presId="urn:microsoft.com/office/officeart/2008/layout/LinedList"/>
    <dgm:cxn modelId="{DCDD65F9-B4ED-45CA-8C55-C2D33F26C7FC}" type="presParOf" srcId="{8217FABB-1C58-4A1E-82CB-620B5668E7A0}" destId="{40D02E85-E548-4603-806B-8C6E6B2CBFA6}" srcOrd="1" destOrd="0" presId="urn:microsoft.com/office/officeart/2008/layout/LinedList"/>
    <dgm:cxn modelId="{A5A41B48-FE1A-4932-B659-A8F652296AF1}" type="presParOf" srcId="{8217FABB-1C58-4A1E-82CB-620B5668E7A0}" destId="{3B1B2BE2-332F-4A47-B443-108B7EB4C877}" srcOrd="2" destOrd="0" presId="urn:microsoft.com/office/officeart/2008/layout/LinedList"/>
    <dgm:cxn modelId="{29E9A776-71C3-4DDB-AF07-22E76534D193}" type="presParOf" srcId="{B861E2DE-0E9F-4C81-9F4E-BE89975C0F8F}" destId="{1300CDAD-7C46-4FC8-974E-8C66184E6781}" srcOrd="2" destOrd="0" presId="urn:microsoft.com/office/officeart/2008/layout/LinedList"/>
    <dgm:cxn modelId="{85C62BD1-55E5-47CC-B71E-E6D7D7F0F8EE}" type="presParOf" srcId="{B861E2DE-0E9F-4C81-9F4E-BE89975C0F8F}" destId="{71FFD306-1807-49A3-8893-0B6CA342CDE3}" srcOrd="3" destOrd="0" presId="urn:microsoft.com/office/officeart/2008/layout/LinedList"/>
    <dgm:cxn modelId="{D14B31BB-7A59-4C18-942A-666DC3A1C930}" type="presParOf" srcId="{B861E2DE-0E9F-4C81-9F4E-BE89975C0F8F}" destId="{C4B90033-7675-4AA1-907B-5AD7845AFD40}" srcOrd="4" destOrd="0" presId="urn:microsoft.com/office/officeart/2008/layout/LinedList"/>
    <dgm:cxn modelId="{D907A3DB-816F-4018-8238-55470E24A070}" type="presParOf" srcId="{C4B90033-7675-4AA1-907B-5AD7845AFD40}" destId="{A1B93905-94CB-421E-8771-1E8070A43135}" srcOrd="0" destOrd="0" presId="urn:microsoft.com/office/officeart/2008/layout/LinedList"/>
    <dgm:cxn modelId="{72D25BE1-1E6A-48C8-9DF9-A82ED877317E}" type="presParOf" srcId="{C4B90033-7675-4AA1-907B-5AD7845AFD40}" destId="{1EF93819-1F62-4CBC-9643-6F5851D53E8F}" srcOrd="1" destOrd="0" presId="urn:microsoft.com/office/officeart/2008/layout/LinedList"/>
    <dgm:cxn modelId="{E2793753-A294-4CC6-8550-DEC301C81ED5}" type="presParOf" srcId="{C4B90033-7675-4AA1-907B-5AD7845AFD40}" destId="{E8117178-EE6A-447A-BF24-3C4C1851EA76}" srcOrd="2" destOrd="0" presId="urn:microsoft.com/office/officeart/2008/layout/LinedList"/>
    <dgm:cxn modelId="{ABBD9B2E-274B-4C81-8857-1EF14FEBB0EE}" type="presParOf" srcId="{B861E2DE-0E9F-4C81-9F4E-BE89975C0F8F}" destId="{C3ACA8BD-2360-4676-A481-DF30762D535E}" srcOrd="5" destOrd="0" presId="urn:microsoft.com/office/officeart/2008/layout/LinedList"/>
    <dgm:cxn modelId="{1BA66A90-3276-4114-8686-8828C4D6AB14}" type="presParOf" srcId="{B861E2DE-0E9F-4C81-9F4E-BE89975C0F8F}" destId="{9FD12DF3-273A-4DAD-936A-DDCAAE5BFE97}" srcOrd="6" destOrd="0" presId="urn:microsoft.com/office/officeart/2008/layout/LinedList"/>
    <dgm:cxn modelId="{301BB30D-0999-4B11-90CE-6322FCA40667}" type="presParOf" srcId="{B861E2DE-0E9F-4C81-9F4E-BE89975C0F8F}" destId="{0F61F43F-28C9-49E2-9BE7-EB6339F3BBC5}" srcOrd="7" destOrd="0" presId="urn:microsoft.com/office/officeart/2008/layout/LinedList"/>
    <dgm:cxn modelId="{6E5FC14F-749E-484B-BFDC-30212877B461}" type="presParOf" srcId="{0F61F43F-28C9-49E2-9BE7-EB6339F3BBC5}" destId="{66EC2538-5804-45A9-B9D0-95F3E61E0F31}" srcOrd="0" destOrd="0" presId="urn:microsoft.com/office/officeart/2008/layout/LinedList"/>
    <dgm:cxn modelId="{E047890E-7AEA-4F25-9CDC-A76CDD73DB8D}" type="presParOf" srcId="{0F61F43F-28C9-49E2-9BE7-EB6339F3BBC5}" destId="{D63821A4-9592-4ACD-9BF6-4F81BA70A928}" srcOrd="1" destOrd="0" presId="urn:microsoft.com/office/officeart/2008/layout/LinedList"/>
    <dgm:cxn modelId="{125A14B9-9A74-4E12-8090-5ECB0F9E5C0C}" type="presParOf" srcId="{0F61F43F-28C9-49E2-9BE7-EB6339F3BBC5}" destId="{8C69DEFD-44CF-490B-BC97-C0088DDDCB4A}" srcOrd="2" destOrd="0" presId="urn:microsoft.com/office/officeart/2008/layout/LinedList"/>
    <dgm:cxn modelId="{8064DBAA-05F7-407E-AEF2-002D5B554C0B}" type="presParOf" srcId="{B861E2DE-0E9F-4C81-9F4E-BE89975C0F8F}" destId="{B4A2916D-1CDF-4833-9652-60328DFA057B}" srcOrd="8" destOrd="0" presId="urn:microsoft.com/office/officeart/2008/layout/LinedList"/>
    <dgm:cxn modelId="{2809E475-66FB-47D0-B675-7C4EFC3E3376}" type="presParOf" srcId="{B861E2DE-0E9F-4C81-9F4E-BE89975C0F8F}" destId="{5BC97B8D-A0E1-428C-90EF-4C1972FBB37D}" srcOrd="9" destOrd="0" presId="urn:microsoft.com/office/officeart/2008/layout/LinedList"/>
    <dgm:cxn modelId="{282FF498-311C-400F-8143-B442E35B298F}" type="presParOf" srcId="{B861E2DE-0E9F-4C81-9F4E-BE89975C0F8F}" destId="{03313A49-6A5C-4CE8-A87E-128929A9B388}" srcOrd="10" destOrd="0" presId="urn:microsoft.com/office/officeart/2008/layout/LinedList"/>
    <dgm:cxn modelId="{3D0CE517-427E-477A-8D52-5363BBB01B64}" type="presParOf" srcId="{03313A49-6A5C-4CE8-A87E-128929A9B388}" destId="{65773289-1D20-4D79-B5C4-BA40F316C860}" srcOrd="0" destOrd="0" presId="urn:microsoft.com/office/officeart/2008/layout/LinedList"/>
    <dgm:cxn modelId="{F75CB2BC-FD6B-41C2-9090-1C60332DF925}" type="presParOf" srcId="{03313A49-6A5C-4CE8-A87E-128929A9B388}" destId="{BF9E8F07-0E9D-41BC-BA86-D46B2B9FE77D}" srcOrd="1" destOrd="0" presId="urn:microsoft.com/office/officeart/2008/layout/LinedList"/>
    <dgm:cxn modelId="{F16A82AE-E65B-48D4-AF2A-44979DA84E1A}" type="presParOf" srcId="{03313A49-6A5C-4CE8-A87E-128929A9B388}" destId="{64C99FA7-7760-4461-B99E-4CFA7F9B197D}" srcOrd="2" destOrd="0" presId="urn:microsoft.com/office/officeart/2008/layout/LinedList"/>
    <dgm:cxn modelId="{A758277F-D5A5-4B7B-84D2-1E851CAE80A6}" type="presParOf" srcId="{B861E2DE-0E9F-4C81-9F4E-BE89975C0F8F}" destId="{53E6D571-A174-493F-9DB8-A0A2FBFA6857}" srcOrd="11" destOrd="0" presId="urn:microsoft.com/office/officeart/2008/layout/LinedList"/>
    <dgm:cxn modelId="{81A64AD6-5C60-44BF-9FC5-C16EDA36CD34}" type="presParOf" srcId="{B861E2DE-0E9F-4C81-9F4E-BE89975C0F8F}" destId="{9E3969BB-E1AA-49C2-B52A-C15B37B8337F}" srcOrd="12" destOrd="0" presId="urn:microsoft.com/office/officeart/2008/layout/LinedList"/>
    <dgm:cxn modelId="{B873F23D-4EBE-4D2B-8D1F-C8BBFD25F9A0}" type="presParOf" srcId="{B861E2DE-0E9F-4C81-9F4E-BE89975C0F8F}" destId="{7657C058-FB59-4A6A-A3E6-900B6E94B31B}" srcOrd="13" destOrd="0" presId="urn:microsoft.com/office/officeart/2008/layout/LinedList"/>
    <dgm:cxn modelId="{1DC08656-BE77-4442-B80C-A799FCC7E320}" type="presParOf" srcId="{7657C058-FB59-4A6A-A3E6-900B6E94B31B}" destId="{9D8E033B-26A3-4EFF-960A-67921D4F6C69}" srcOrd="0" destOrd="0" presId="urn:microsoft.com/office/officeart/2008/layout/LinedList"/>
    <dgm:cxn modelId="{89ED01D0-553D-45C5-8C37-765AFB218B73}" type="presParOf" srcId="{7657C058-FB59-4A6A-A3E6-900B6E94B31B}" destId="{3762038D-EC3F-4C47-9CF3-16736150368D}" srcOrd="1" destOrd="0" presId="urn:microsoft.com/office/officeart/2008/layout/LinedList"/>
    <dgm:cxn modelId="{0AE3CCA8-839F-4351-BB5F-6BFEAF729C7A}" type="presParOf" srcId="{7657C058-FB59-4A6A-A3E6-900B6E94B31B}" destId="{8BCABDDD-7290-400D-B0F4-985D62E838D0}" srcOrd="2" destOrd="0" presId="urn:microsoft.com/office/officeart/2008/layout/LinedList"/>
    <dgm:cxn modelId="{80581AEE-0F69-4592-8947-CD533C843E6D}" type="presParOf" srcId="{B861E2DE-0E9F-4C81-9F4E-BE89975C0F8F}" destId="{3969FD8F-C9F7-421A-B01C-8E8465934309}" srcOrd="14" destOrd="0" presId="urn:microsoft.com/office/officeart/2008/layout/LinedList"/>
    <dgm:cxn modelId="{BDCBC2D1-5F7D-4BBB-9798-0250C99CF8E0}" type="presParOf" srcId="{B861E2DE-0E9F-4C81-9F4E-BE89975C0F8F}" destId="{D5AF880D-3DFC-4A1C-9CC2-3DEB6BD6A794}" srcOrd="15" destOrd="0" presId="urn:microsoft.com/office/officeart/2008/layout/LinedList"/>
    <dgm:cxn modelId="{E38C6E42-60EE-4120-AC9F-04A9C3800B5C}" type="presParOf" srcId="{B861E2DE-0E9F-4C81-9F4E-BE89975C0F8F}" destId="{6451CD45-352B-4323-ABCC-71C180C5282E}" srcOrd="16" destOrd="0" presId="urn:microsoft.com/office/officeart/2008/layout/LinedList"/>
    <dgm:cxn modelId="{629F64C4-0347-44DA-9B1A-DF91D91A9C93}" type="presParOf" srcId="{6451CD45-352B-4323-ABCC-71C180C5282E}" destId="{A63D14AE-438D-482F-8345-BCCA90F6E652}" srcOrd="0" destOrd="0" presId="urn:microsoft.com/office/officeart/2008/layout/LinedList"/>
    <dgm:cxn modelId="{CA810A3F-8E17-4D34-AFCA-1799A5C39E3F}" type="presParOf" srcId="{6451CD45-352B-4323-ABCC-71C180C5282E}" destId="{24B7C868-33D5-4C4C-B74D-68FE1D3F837C}" srcOrd="1" destOrd="0" presId="urn:microsoft.com/office/officeart/2008/layout/LinedList"/>
    <dgm:cxn modelId="{8DC41845-0939-4B38-A6A6-219433FEF5A0}" type="presParOf" srcId="{6451CD45-352B-4323-ABCC-71C180C5282E}" destId="{2B557DA7-EFBA-4491-81D1-D26F3EB33734}" srcOrd="2" destOrd="0" presId="urn:microsoft.com/office/officeart/2008/layout/LinedList"/>
    <dgm:cxn modelId="{0A2F27D8-4E5E-4219-96CA-C5F164A029CA}" type="presParOf" srcId="{B861E2DE-0E9F-4C81-9F4E-BE89975C0F8F}" destId="{8E420C59-378D-4A48-8CFD-0A498D79B815}" srcOrd="17" destOrd="0" presId="urn:microsoft.com/office/officeart/2008/layout/LinedList"/>
    <dgm:cxn modelId="{9185A8F1-1F48-4802-A616-3938E7A62D5C}" type="presParOf" srcId="{B861E2DE-0E9F-4C81-9F4E-BE89975C0F8F}" destId="{17B3286A-7CF6-4AC0-A344-34432BF00728}" srcOrd="18" destOrd="0" presId="urn:microsoft.com/office/officeart/2008/layout/LinedList"/>
    <dgm:cxn modelId="{AF117BB5-8E9B-4CFF-AB81-A644D78B1494}" type="presParOf" srcId="{B861E2DE-0E9F-4C81-9F4E-BE89975C0F8F}" destId="{37B63B96-3687-4259-B843-8167C4C6ABE5}" srcOrd="19" destOrd="0" presId="urn:microsoft.com/office/officeart/2008/layout/LinedList"/>
    <dgm:cxn modelId="{B6BB4666-6FE4-4015-960E-D5D388DAB1AF}" type="presParOf" srcId="{37B63B96-3687-4259-B843-8167C4C6ABE5}" destId="{3EEFAA42-4C84-4813-AABC-33ECC029B2B6}" srcOrd="0" destOrd="0" presId="urn:microsoft.com/office/officeart/2008/layout/LinedList"/>
    <dgm:cxn modelId="{3590947F-048F-4A03-8057-7185024F63FF}" type="presParOf" srcId="{37B63B96-3687-4259-B843-8167C4C6ABE5}" destId="{912A828C-0C75-4C7D-AC4A-BF883167D893}" srcOrd="1" destOrd="0" presId="urn:microsoft.com/office/officeart/2008/layout/LinedList"/>
    <dgm:cxn modelId="{F88E25A0-2811-4304-83DA-4BE5EC53AB00}" type="presParOf" srcId="{37B63B96-3687-4259-B843-8167C4C6ABE5}" destId="{D034C4E2-6B5C-4671-A228-6F605DEE9EF0}" srcOrd="2" destOrd="0" presId="urn:microsoft.com/office/officeart/2008/layout/LinedList"/>
    <dgm:cxn modelId="{0B446F75-2ACF-4ED7-B5C8-3EEEDD45AD95}" type="presParOf" srcId="{B861E2DE-0E9F-4C81-9F4E-BE89975C0F8F}" destId="{03769BAA-BDB1-46B7-9716-8522C5B8122B}" srcOrd="20" destOrd="0" presId="urn:microsoft.com/office/officeart/2008/layout/LinedList"/>
    <dgm:cxn modelId="{630424F5-B7A8-43C8-AF12-5A83497FBFA3}" type="presParOf" srcId="{B861E2DE-0E9F-4C81-9F4E-BE89975C0F8F}" destId="{F32BC1B0-4711-45CC-92F8-038692E1BEDB}" srcOrd="2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FF01C30-DF0C-4F02-87A8-CF8DE235025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zh-CN" altLang="en-US"/>
        </a:p>
      </dgm:t>
    </dgm:pt>
    <dgm:pt modelId="{761E0058-AC66-4877-B0B8-035B34C22492}">
      <dgm:prSet/>
      <dgm:spPr/>
      <dgm:t>
        <a:bodyPr/>
        <a:lstStyle/>
        <a:p>
          <a:pPr rtl="0"/>
          <a:r>
            <a:rPr lang="zh-CN" dirty="0"/>
            <a:t>高版本</a:t>
          </a:r>
          <a:r>
            <a:rPr lang="en-US" dirty="0"/>
            <a:t>4.0</a:t>
          </a:r>
          <a:r>
            <a:rPr lang="zh-CN" dirty="0"/>
            <a:t>以上，</a:t>
          </a:r>
          <a:r>
            <a:rPr lang="en-US" dirty="0"/>
            <a:t>Activity</a:t>
          </a:r>
          <a:r>
            <a:rPr lang="zh-CN" dirty="0"/>
            <a:t>生命周期不会变化（三个）   </a:t>
          </a:r>
          <a:r>
            <a:rPr lang="en-US" dirty="0" err="1"/>
            <a:t>android:configChanges</a:t>
          </a:r>
          <a:r>
            <a:rPr lang="en-US" dirty="0"/>
            <a:t>="</a:t>
          </a:r>
          <a:r>
            <a:rPr lang="en-US" dirty="0" err="1"/>
            <a:t>orientation|keyboardHidden|screenSize</a:t>
          </a:r>
          <a:r>
            <a:rPr lang="en-US" dirty="0"/>
            <a:t>“</a:t>
          </a:r>
          <a:endParaRPr lang="zh-CN" dirty="0"/>
        </a:p>
      </dgm:t>
    </dgm:pt>
    <dgm:pt modelId="{99A8D2EE-E9FE-4140-8234-AEE362263CF9}" type="parTrans" cxnId="{9AB9FF2B-BAC0-44EA-9119-0C0731ECA1EA}">
      <dgm:prSet/>
      <dgm:spPr/>
      <dgm:t>
        <a:bodyPr/>
        <a:lstStyle/>
        <a:p>
          <a:endParaRPr lang="zh-CN" altLang="en-US"/>
        </a:p>
      </dgm:t>
    </dgm:pt>
    <dgm:pt modelId="{30407B6C-F95B-4AB0-8695-217E507B8F60}" type="sibTrans" cxnId="{9AB9FF2B-BAC0-44EA-9119-0C0731ECA1EA}">
      <dgm:prSet/>
      <dgm:spPr/>
      <dgm:t>
        <a:bodyPr/>
        <a:lstStyle/>
        <a:p>
          <a:endParaRPr lang="zh-CN" altLang="en-US"/>
        </a:p>
      </dgm:t>
    </dgm:pt>
    <dgm:pt modelId="{EA2E113C-C55B-462F-91C9-59307D1F4D60}">
      <dgm:prSet/>
      <dgm:spPr/>
      <dgm:t>
        <a:bodyPr/>
        <a:lstStyle/>
        <a:p>
          <a:pPr rtl="0"/>
          <a:r>
            <a:rPr lang="zh-CN"/>
            <a:t>低版本</a:t>
          </a:r>
          <a:r>
            <a:rPr lang="en-US"/>
            <a:t>4.0</a:t>
          </a:r>
          <a:r>
            <a:rPr lang="zh-CN"/>
            <a:t>一下，</a:t>
          </a:r>
          <a:r>
            <a:rPr lang="en-US"/>
            <a:t>Activity</a:t>
          </a:r>
          <a:r>
            <a:rPr lang="zh-CN"/>
            <a:t>生命周期不会变化（两个）    </a:t>
          </a:r>
          <a:r>
            <a:rPr lang="en-US"/>
            <a:t>android:configChanges="orientation|keyboardHidden“</a:t>
          </a:r>
          <a:endParaRPr lang="zh-CN"/>
        </a:p>
      </dgm:t>
    </dgm:pt>
    <dgm:pt modelId="{CAAC70F6-CDAA-49E9-95CC-56CEF437921F}" type="parTrans" cxnId="{06BDE5CD-A489-4D7D-B36E-794CD6D258DF}">
      <dgm:prSet/>
      <dgm:spPr/>
      <dgm:t>
        <a:bodyPr/>
        <a:lstStyle/>
        <a:p>
          <a:endParaRPr lang="zh-CN" altLang="en-US"/>
        </a:p>
      </dgm:t>
    </dgm:pt>
    <dgm:pt modelId="{3E655E44-70CA-4632-9335-D441D7897F7E}" type="sibTrans" cxnId="{06BDE5CD-A489-4D7D-B36E-794CD6D258DF}">
      <dgm:prSet/>
      <dgm:spPr/>
      <dgm:t>
        <a:bodyPr/>
        <a:lstStyle/>
        <a:p>
          <a:endParaRPr lang="zh-CN" altLang="en-US"/>
        </a:p>
      </dgm:t>
    </dgm:pt>
    <dgm:pt modelId="{C5A056A9-B25E-4B1C-96ED-C95375F1CF0D}">
      <dgm:prSet/>
      <dgm:spPr/>
      <dgm:t>
        <a:bodyPr/>
        <a:lstStyle/>
        <a:p>
          <a:pPr rtl="0"/>
          <a:r>
            <a:rPr lang="zh-CN" dirty="0"/>
            <a:t>横竖屏切换的时候 不会重新执行生命周期的方法</a:t>
          </a:r>
          <a:r>
            <a:rPr lang="en-US" dirty="0"/>
            <a:t>, </a:t>
          </a:r>
          <a:r>
            <a:rPr lang="zh-CN" dirty="0"/>
            <a:t>界面仍然会变化</a:t>
          </a:r>
          <a:br>
            <a:rPr lang="en-US" dirty="0"/>
          </a:br>
          <a:r>
            <a:rPr lang="en-US" dirty="0" err="1"/>
            <a:t>android:screenOrientation</a:t>
          </a:r>
          <a:r>
            <a:rPr lang="en-US" dirty="0"/>
            <a:t>="landscape"     </a:t>
          </a:r>
          <a:r>
            <a:rPr lang="en-US" dirty="0" err="1"/>
            <a:t>android:screenOrientation</a:t>
          </a:r>
          <a:r>
            <a:rPr lang="en-US" dirty="0"/>
            <a:t>="portrait“</a:t>
          </a:r>
          <a:br>
            <a:rPr lang="en-US" dirty="0"/>
          </a:br>
          <a:r>
            <a:rPr lang="zh-CN" dirty="0"/>
            <a:t>横竖屏切换界面 不再变化</a:t>
          </a:r>
          <a:r>
            <a:rPr lang="en-US" dirty="0"/>
            <a:t>.</a:t>
          </a:r>
          <a:endParaRPr lang="zh-CN" dirty="0"/>
        </a:p>
      </dgm:t>
    </dgm:pt>
    <dgm:pt modelId="{12601347-7401-4B3C-9A08-C50BA472CF48}" type="parTrans" cxnId="{18A6CFA8-7670-4E8C-A746-232049FCB2EB}">
      <dgm:prSet/>
      <dgm:spPr/>
      <dgm:t>
        <a:bodyPr/>
        <a:lstStyle/>
        <a:p>
          <a:endParaRPr lang="zh-CN" altLang="en-US"/>
        </a:p>
      </dgm:t>
    </dgm:pt>
    <dgm:pt modelId="{045DC5C1-C085-4431-8EDB-E8068FBADB02}" type="sibTrans" cxnId="{18A6CFA8-7670-4E8C-A746-232049FCB2EB}">
      <dgm:prSet/>
      <dgm:spPr/>
      <dgm:t>
        <a:bodyPr/>
        <a:lstStyle/>
        <a:p>
          <a:endParaRPr lang="zh-CN" altLang="en-US"/>
        </a:p>
      </dgm:t>
    </dgm:pt>
    <dgm:pt modelId="{30D2D1DC-5B96-44AE-8B21-FC74C7563A56}" type="pres">
      <dgm:prSet presAssocID="{1FF01C30-DF0C-4F02-87A8-CF8DE2350250}" presName="vert0" presStyleCnt="0">
        <dgm:presLayoutVars>
          <dgm:dir/>
          <dgm:animOne val="branch"/>
          <dgm:animLvl val="lvl"/>
        </dgm:presLayoutVars>
      </dgm:prSet>
      <dgm:spPr/>
    </dgm:pt>
    <dgm:pt modelId="{731A9C26-6A76-4315-B0B9-314F73AC4287}" type="pres">
      <dgm:prSet presAssocID="{761E0058-AC66-4877-B0B8-035B34C22492}" presName="thickLine" presStyleLbl="alignNode1" presStyleIdx="0" presStyleCnt="3"/>
      <dgm:spPr/>
    </dgm:pt>
    <dgm:pt modelId="{73DBF59B-EAB2-482C-944C-A5549E648FA1}" type="pres">
      <dgm:prSet presAssocID="{761E0058-AC66-4877-B0B8-035B34C22492}" presName="horz1" presStyleCnt="0"/>
      <dgm:spPr/>
    </dgm:pt>
    <dgm:pt modelId="{1B11146A-D7E9-4386-8EBF-B9C2272E607F}" type="pres">
      <dgm:prSet presAssocID="{761E0058-AC66-4877-B0B8-035B34C22492}" presName="tx1" presStyleLbl="revTx" presStyleIdx="0" presStyleCnt="3"/>
      <dgm:spPr/>
    </dgm:pt>
    <dgm:pt modelId="{512B2351-C79B-4A50-855C-9C370257DDDF}" type="pres">
      <dgm:prSet presAssocID="{761E0058-AC66-4877-B0B8-035B34C22492}" presName="vert1" presStyleCnt="0"/>
      <dgm:spPr/>
    </dgm:pt>
    <dgm:pt modelId="{7A77DE03-F78F-4519-BBCB-68401747F410}" type="pres">
      <dgm:prSet presAssocID="{EA2E113C-C55B-462F-91C9-59307D1F4D60}" presName="thickLine" presStyleLbl="alignNode1" presStyleIdx="1" presStyleCnt="3"/>
      <dgm:spPr/>
    </dgm:pt>
    <dgm:pt modelId="{DC26F716-4F2E-4879-8B88-E88A188BBE6C}" type="pres">
      <dgm:prSet presAssocID="{EA2E113C-C55B-462F-91C9-59307D1F4D60}" presName="horz1" presStyleCnt="0"/>
      <dgm:spPr/>
    </dgm:pt>
    <dgm:pt modelId="{424451EF-08ED-43E6-B847-1E95138A232C}" type="pres">
      <dgm:prSet presAssocID="{EA2E113C-C55B-462F-91C9-59307D1F4D60}" presName="tx1" presStyleLbl="revTx" presStyleIdx="1" presStyleCnt="3"/>
      <dgm:spPr/>
    </dgm:pt>
    <dgm:pt modelId="{F92676DF-62D0-447A-A98C-5C11A792548B}" type="pres">
      <dgm:prSet presAssocID="{EA2E113C-C55B-462F-91C9-59307D1F4D60}" presName="vert1" presStyleCnt="0"/>
      <dgm:spPr/>
    </dgm:pt>
    <dgm:pt modelId="{24D61EA1-FC2C-420D-8C6E-85D8BE2FE49F}" type="pres">
      <dgm:prSet presAssocID="{C5A056A9-B25E-4B1C-96ED-C95375F1CF0D}" presName="thickLine" presStyleLbl="alignNode1" presStyleIdx="2" presStyleCnt="3"/>
      <dgm:spPr/>
    </dgm:pt>
    <dgm:pt modelId="{78A9CF4E-8A7F-4D6C-864A-B7458F7FC3EE}" type="pres">
      <dgm:prSet presAssocID="{C5A056A9-B25E-4B1C-96ED-C95375F1CF0D}" presName="horz1" presStyleCnt="0"/>
      <dgm:spPr/>
    </dgm:pt>
    <dgm:pt modelId="{76C8FF7B-DD55-4408-AC1A-2FDA758A7C23}" type="pres">
      <dgm:prSet presAssocID="{C5A056A9-B25E-4B1C-96ED-C95375F1CF0D}" presName="tx1" presStyleLbl="revTx" presStyleIdx="2" presStyleCnt="3"/>
      <dgm:spPr/>
    </dgm:pt>
    <dgm:pt modelId="{192A618E-2ACB-4E06-8EAE-A254E8BD9554}" type="pres">
      <dgm:prSet presAssocID="{C5A056A9-B25E-4B1C-96ED-C95375F1CF0D}" presName="vert1" presStyleCnt="0"/>
      <dgm:spPr/>
    </dgm:pt>
  </dgm:ptLst>
  <dgm:cxnLst>
    <dgm:cxn modelId="{9AB9FF2B-BAC0-44EA-9119-0C0731ECA1EA}" srcId="{1FF01C30-DF0C-4F02-87A8-CF8DE2350250}" destId="{761E0058-AC66-4877-B0B8-035B34C22492}" srcOrd="0" destOrd="0" parTransId="{99A8D2EE-E9FE-4140-8234-AEE362263CF9}" sibTransId="{30407B6C-F95B-4AB0-8695-217E507B8F60}"/>
    <dgm:cxn modelId="{1D7D039D-2E5D-4848-9A05-356769068E8B}" type="presOf" srcId="{C5A056A9-B25E-4B1C-96ED-C95375F1CF0D}" destId="{76C8FF7B-DD55-4408-AC1A-2FDA758A7C23}" srcOrd="0" destOrd="0" presId="urn:microsoft.com/office/officeart/2008/layout/LinedList"/>
    <dgm:cxn modelId="{18A6CFA8-7670-4E8C-A746-232049FCB2EB}" srcId="{1FF01C30-DF0C-4F02-87A8-CF8DE2350250}" destId="{C5A056A9-B25E-4B1C-96ED-C95375F1CF0D}" srcOrd="2" destOrd="0" parTransId="{12601347-7401-4B3C-9A08-C50BA472CF48}" sibTransId="{045DC5C1-C085-4431-8EDB-E8068FBADB02}"/>
    <dgm:cxn modelId="{D7873BAC-6776-45BE-A2D0-35AAD5863E73}" type="presOf" srcId="{1FF01C30-DF0C-4F02-87A8-CF8DE2350250}" destId="{30D2D1DC-5B96-44AE-8B21-FC74C7563A56}" srcOrd="0" destOrd="0" presId="urn:microsoft.com/office/officeart/2008/layout/LinedList"/>
    <dgm:cxn modelId="{BE4000CB-28B1-4EA7-B915-3E170F6A1541}" type="presOf" srcId="{761E0058-AC66-4877-B0B8-035B34C22492}" destId="{1B11146A-D7E9-4386-8EBF-B9C2272E607F}" srcOrd="0" destOrd="0" presId="urn:microsoft.com/office/officeart/2008/layout/LinedList"/>
    <dgm:cxn modelId="{06BDE5CD-A489-4D7D-B36E-794CD6D258DF}" srcId="{1FF01C30-DF0C-4F02-87A8-CF8DE2350250}" destId="{EA2E113C-C55B-462F-91C9-59307D1F4D60}" srcOrd="1" destOrd="0" parTransId="{CAAC70F6-CDAA-49E9-95CC-56CEF437921F}" sibTransId="{3E655E44-70CA-4632-9335-D441D7897F7E}"/>
    <dgm:cxn modelId="{0AB672FA-3506-4EDD-AA38-E038D070D0F9}" type="presOf" srcId="{EA2E113C-C55B-462F-91C9-59307D1F4D60}" destId="{424451EF-08ED-43E6-B847-1E95138A232C}" srcOrd="0" destOrd="0" presId="urn:microsoft.com/office/officeart/2008/layout/LinedList"/>
    <dgm:cxn modelId="{6B134984-B4CE-4662-A7A6-F767C18D9324}" type="presParOf" srcId="{30D2D1DC-5B96-44AE-8B21-FC74C7563A56}" destId="{731A9C26-6A76-4315-B0B9-314F73AC4287}" srcOrd="0" destOrd="0" presId="urn:microsoft.com/office/officeart/2008/layout/LinedList"/>
    <dgm:cxn modelId="{1E8D4CCC-FDD0-4769-A8FC-8D092A884C4F}" type="presParOf" srcId="{30D2D1DC-5B96-44AE-8B21-FC74C7563A56}" destId="{73DBF59B-EAB2-482C-944C-A5549E648FA1}" srcOrd="1" destOrd="0" presId="urn:microsoft.com/office/officeart/2008/layout/LinedList"/>
    <dgm:cxn modelId="{7036889A-1977-450D-99D8-E9F4D03257D3}" type="presParOf" srcId="{73DBF59B-EAB2-482C-944C-A5549E648FA1}" destId="{1B11146A-D7E9-4386-8EBF-B9C2272E607F}" srcOrd="0" destOrd="0" presId="urn:microsoft.com/office/officeart/2008/layout/LinedList"/>
    <dgm:cxn modelId="{FC091E6E-B95A-4920-A1C3-CF9CE5268BD3}" type="presParOf" srcId="{73DBF59B-EAB2-482C-944C-A5549E648FA1}" destId="{512B2351-C79B-4A50-855C-9C370257DDDF}" srcOrd="1" destOrd="0" presId="urn:microsoft.com/office/officeart/2008/layout/LinedList"/>
    <dgm:cxn modelId="{A12C3CC6-2699-458F-B27D-C99774090F27}" type="presParOf" srcId="{30D2D1DC-5B96-44AE-8B21-FC74C7563A56}" destId="{7A77DE03-F78F-4519-BBCB-68401747F410}" srcOrd="2" destOrd="0" presId="urn:microsoft.com/office/officeart/2008/layout/LinedList"/>
    <dgm:cxn modelId="{050AA678-1015-4CCF-B9B8-266302858CB6}" type="presParOf" srcId="{30D2D1DC-5B96-44AE-8B21-FC74C7563A56}" destId="{DC26F716-4F2E-4879-8B88-E88A188BBE6C}" srcOrd="3" destOrd="0" presId="urn:microsoft.com/office/officeart/2008/layout/LinedList"/>
    <dgm:cxn modelId="{F41F864B-4349-4AF2-80D7-895059B98472}" type="presParOf" srcId="{DC26F716-4F2E-4879-8B88-E88A188BBE6C}" destId="{424451EF-08ED-43E6-B847-1E95138A232C}" srcOrd="0" destOrd="0" presId="urn:microsoft.com/office/officeart/2008/layout/LinedList"/>
    <dgm:cxn modelId="{D53A7B95-D013-4C62-B78B-238284C86E74}" type="presParOf" srcId="{DC26F716-4F2E-4879-8B88-E88A188BBE6C}" destId="{F92676DF-62D0-447A-A98C-5C11A792548B}" srcOrd="1" destOrd="0" presId="urn:microsoft.com/office/officeart/2008/layout/LinedList"/>
    <dgm:cxn modelId="{405892C7-EF2D-4EC8-A1A4-F6D5BB3F4146}" type="presParOf" srcId="{30D2D1DC-5B96-44AE-8B21-FC74C7563A56}" destId="{24D61EA1-FC2C-420D-8C6E-85D8BE2FE49F}" srcOrd="4" destOrd="0" presId="urn:microsoft.com/office/officeart/2008/layout/LinedList"/>
    <dgm:cxn modelId="{B6D0D2C5-FF6A-4C05-A6AA-4F74F9D8EC9B}" type="presParOf" srcId="{30D2D1DC-5B96-44AE-8B21-FC74C7563A56}" destId="{78A9CF4E-8A7F-4D6C-864A-B7458F7FC3EE}" srcOrd="5" destOrd="0" presId="urn:microsoft.com/office/officeart/2008/layout/LinedList"/>
    <dgm:cxn modelId="{D92756A8-9D17-4C55-BECE-B43D0F0BF2B0}" type="presParOf" srcId="{78A9CF4E-8A7F-4D6C-864A-B7458F7FC3EE}" destId="{76C8FF7B-DD55-4408-AC1A-2FDA758A7C23}" srcOrd="0" destOrd="0" presId="urn:microsoft.com/office/officeart/2008/layout/LinedList"/>
    <dgm:cxn modelId="{AFEA2D0F-9A37-4BC0-B84F-4A27F34EEE9F}" type="presParOf" srcId="{78A9CF4E-8A7F-4D6C-864A-B7458F7FC3EE}" destId="{192A618E-2ACB-4E06-8EAE-A254E8BD955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1A4DD71-B7F0-4516-A804-D5A6154BB520}"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zh-CN" altLang="en-US"/>
        </a:p>
      </dgm:t>
    </dgm:pt>
    <dgm:pt modelId="{49ABA158-AE0E-48F7-9C8C-BD3D2409C469}">
      <dgm:prSet/>
      <dgm:spPr/>
      <dgm:t>
        <a:bodyPr/>
        <a:lstStyle/>
        <a:p>
          <a:pPr rtl="0"/>
          <a:r>
            <a:rPr lang="en-US" dirty="0" err="1"/>
            <a:t>startActivityForResult</a:t>
          </a:r>
          <a:r>
            <a:rPr lang="en-US" dirty="0"/>
            <a:t>(Intent </a:t>
          </a:r>
          <a:r>
            <a:rPr lang="en-US" dirty="0" err="1"/>
            <a:t>intent</a:t>
          </a:r>
          <a:r>
            <a:rPr lang="en-US" dirty="0"/>
            <a:t>, </a:t>
          </a:r>
          <a:r>
            <a:rPr lang="en-US" dirty="0" err="1"/>
            <a:t>int</a:t>
          </a:r>
          <a:r>
            <a:rPr lang="en-US" dirty="0"/>
            <a:t> </a:t>
          </a:r>
          <a:r>
            <a:rPr lang="en-US" dirty="0" err="1"/>
            <a:t>requestCode</a:t>
          </a:r>
          <a:r>
            <a:rPr lang="en-US" dirty="0"/>
            <a:t>)</a:t>
          </a:r>
          <a:r>
            <a:rPr lang="zh-CN" dirty="0"/>
            <a:t>方法打开新的</a:t>
          </a:r>
          <a:r>
            <a:rPr lang="en-US" dirty="0"/>
            <a:t>Activity</a:t>
          </a:r>
          <a:r>
            <a:rPr lang="zh-CN" dirty="0"/>
            <a:t>，新的</a:t>
          </a:r>
          <a:r>
            <a:rPr lang="en-US" dirty="0"/>
            <a:t>Activity </a:t>
          </a:r>
          <a:r>
            <a:rPr lang="zh-CN" dirty="0"/>
            <a:t>关闭后会向前面的</a:t>
          </a:r>
          <a:r>
            <a:rPr lang="en-US" dirty="0"/>
            <a:t>Activity </a:t>
          </a:r>
          <a:r>
            <a:rPr lang="zh-CN" dirty="0"/>
            <a:t>传回数据，为了得到传回的数据，你必须在前面的</a:t>
          </a:r>
          <a:r>
            <a:rPr lang="en-US" dirty="0"/>
            <a:t>Activity</a:t>
          </a:r>
          <a:r>
            <a:rPr lang="zh-CN" dirty="0"/>
            <a:t>中重写</a:t>
          </a:r>
          <a:r>
            <a:rPr lang="en-US" dirty="0" err="1"/>
            <a:t>onActivityResult</a:t>
          </a:r>
          <a:r>
            <a:rPr lang="en-US" dirty="0"/>
            <a:t>(</a:t>
          </a:r>
          <a:r>
            <a:rPr lang="en-US" dirty="0" err="1"/>
            <a:t>int</a:t>
          </a:r>
          <a:r>
            <a:rPr lang="en-US" dirty="0"/>
            <a:t> </a:t>
          </a:r>
          <a:r>
            <a:rPr lang="en-US" dirty="0" err="1"/>
            <a:t>requestCode</a:t>
          </a:r>
          <a:r>
            <a:rPr lang="en-US" dirty="0"/>
            <a:t>, </a:t>
          </a:r>
          <a:r>
            <a:rPr lang="en-US" dirty="0" err="1"/>
            <a:t>int</a:t>
          </a:r>
          <a:r>
            <a:rPr lang="en-US" dirty="0"/>
            <a:t> </a:t>
          </a:r>
          <a:r>
            <a:rPr lang="en-US" dirty="0" err="1"/>
            <a:t>resultCode</a:t>
          </a:r>
          <a:r>
            <a:rPr lang="en-US" dirty="0"/>
            <a:t>, Intent data)</a:t>
          </a:r>
          <a:r>
            <a:rPr lang="zh-CN" dirty="0"/>
            <a:t>方法： </a:t>
          </a:r>
        </a:p>
      </dgm:t>
    </dgm:pt>
    <dgm:pt modelId="{312C838A-C808-4B0D-B714-24AC0279E491}" type="parTrans" cxnId="{F0B43D87-44D2-46E6-AD97-CCFCD12A824C}">
      <dgm:prSet/>
      <dgm:spPr/>
      <dgm:t>
        <a:bodyPr/>
        <a:lstStyle/>
        <a:p>
          <a:endParaRPr lang="zh-CN" altLang="en-US"/>
        </a:p>
      </dgm:t>
    </dgm:pt>
    <dgm:pt modelId="{5939BE9E-4DF1-4FD3-B3A3-C68409354B47}" type="sibTrans" cxnId="{F0B43D87-44D2-46E6-AD97-CCFCD12A824C}">
      <dgm:prSet/>
      <dgm:spPr/>
      <dgm:t>
        <a:bodyPr/>
        <a:lstStyle/>
        <a:p>
          <a:endParaRPr lang="zh-CN" altLang="en-US"/>
        </a:p>
      </dgm:t>
    </dgm:pt>
    <dgm:pt modelId="{47A03516-0E45-4E17-BB21-F9EDC9D82594}">
      <dgm:prSet/>
      <dgm:spPr/>
      <dgm:t>
        <a:bodyPr/>
        <a:lstStyle/>
        <a:p>
          <a:pPr rtl="0"/>
          <a:r>
            <a:rPr lang="zh-CN"/>
            <a:t>当新</a:t>
          </a:r>
          <a:r>
            <a:rPr lang="en-US"/>
            <a:t>Activity</a:t>
          </a:r>
          <a:r>
            <a:rPr lang="zh-CN"/>
            <a:t>关闭后，新</a:t>
          </a:r>
          <a:r>
            <a:rPr lang="en-US"/>
            <a:t>Activity</a:t>
          </a:r>
          <a:r>
            <a:rPr lang="zh-CN"/>
            <a:t>返回的数据通过</a:t>
          </a:r>
          <a:r>
            <a:rPr lang="en-US"/>
            <a:t>Intent</a:t>
          </a:r>
          <a:r>
            <a:rPr lang="zh-CN"/>
            <a:t>进行传递，</a:t>
          </a:r>
          <a:r>
            <a:rPr lang="en-US"/>
            <a:t>android</a:t>
          </a:r>
          <a:r>
            <a:rPr lang="zh-CN"/>
            <a:t>平台会调用前面</a:t>
          </a:r>
          <a:r>
            <a:rPr lang="en-US"/>
            <a:t>Activity </a:t>
          </a:r>
          <a:r>
            <a:rPr lang="zh-CN"/>
            <a:t>的</a:t>
          </a:r>
          <a:r>
            <a:rPr lang="en-US"/>
            <a:t>onActivityResult()</a:t>
          </a:r>
          <a:r>
            <a:rPr lang="zh-CN"/>
            <a:t>方法，把存放了返回数据的</a:t>
          </a:r>
          <a:r>
            <a:rPr lang="en-US"/>
            <a:t>Intent</a:t>
          </a:r>
          <a:r>
            <a:rPr lang="zh-CN"/>
            <a:t>作为第三个输入参数传入，在</a:t>
          </a:r>
          <a:r>
            <a:rPr lang="en-US"/>
            <a:t>onActivityResult()</a:t>
          </a:r>
          <a:r>
            <a:rPr lang="zh-CN"/>
            <a:t>方法中使用第三个输入参数可以取出新</a:t>
          </a:r>
          <a:r>
            <a:rPr lang="en-US"/>
            <a:t>Activity</a:t>
          </a:r>
          <a:r>
            <a:rPr lang="zh-CN"/>
            <a:t>返回的数据。</a:t>
          </a:r>
        </a:p>
      </dgm:t>
    </dgm:pt>
    <dgm:pt modelId="{0DE8FEEF-3817-4C44-9D9A-B6BAAADE6E66}" type="parTrans" cxnId="{74673B90-95D1-4338-8F35-AE1DDD114971}">
      <dgm:prSet/>
      <dgm:spPr/>
      <dgm:t>
        <a:bodyPr/>
        <a:lstStyle/>
        <a:p>
          <a:endParaRPr lang="zh-CN" altLang="en-US"/>
        </a:p>
      </dgm:t>
    </dgm:pt>
    <dgm:pt modelId="{34C74467-B846-4EFF-8756-941D722CDFC6}" type="sibTrans" cxnId="{74673B90-95D1-4338-8F35-AE1DDD114971}">
      <dgm:prSet/>
      <dgm:spPr/>
      <dgm:t>
        <a:bodyPr/>
        <a:lstStyle/>
        <a:p>
          <a:endParaRPr lang="zh-CN" altLang="en-US"/>
        </a:p>
      </dgm:t>
    </dgm:pt>
    <dgm:pt modelId="{856697FE-9A28-42F5-AF66-1E9303ECE98C}" type="pres">
      <dgm:prSet presAssocID="{61A4DD71-B7F0-4516-A804-D5A6154BB520}" presName="Name0" presStyleCnt="0">
        <dgm:presLayoutVars>
          <dgm:dir/>
          <dgm:resizeHandles val="exact"/>
        </dgm:presLayoutVars>
      </dgm:prSet>
      <dgm:spPr/>
    </dgm:pt>
    <dgm:pt modelId="{51586EA5-42DC-4BAF-9F4B-2D4B67258C78}" type="pres">
      <dgm:prSet presAssocID="{61A4DD71-B7F0-4516-A804-D5A6154BB520}" presName="arrow" presStyleLbl="bgShp" presStyleIdx="0" presStyleCnt="1"/>
      <dgm:spPr/>
    </dgm:pt>
    <dgm:pt modelId="{CE42352C-DF13-4175-B9FB-A365C3B9F4DB}" type="pres">
      <dgm:prSet presAssocID="{61A4DD71-B7F0-4516-A804-D5A6154BB520}" presName="points" presStyleCnt="0"/>
      <dgm:spPr/>
    </dgm:pt>
    <dgm:pt modelId="{FD420F0B-B536-4E05-97E2-A3A8008F09D1}" type="pres">
      <dgm:prSet presAssocID="{49ABA158-AE0E-48F7-9C8C-BD3D2409C469}" presName="compositeA" presStyleCnt="0"/>
      <dgm:spPr/>
    </dgm:pt>
    <dgm:pt modelId="{4A2B9667-ABD3-4088-93CB-9A6FB9107E3D}" type="pres">
      <dgm:prSet presAssocID="{49ABA158-AE0E-48F7-9C8C-BD3D2409C469}" presName="textA" presStyleLbl="revTx" presStyleIdx="0" presStyleCnt="2">
        <dgm:presLayoutVars>
          <dgm:bulletEnabled val="1"/>
        </dgm:presLayoutVars>
      </dgm:prSet>
      <dgm:spPr/>
    </dgm:pt>
    <dgm:pt modelId="{5FBF6755-8162-4180-B69F-8D9C16387AA1}" type="pres">
      <dgm:prSet presAssocID="{49ABA158-AE0E-48F7-9C8C-BD3D2409C469}" presName="circleA" presStyleLbl="node1" presStyleIdx="0" presStyleCnt="2"/>
      <dgm:spPr/>
    </dgm:pt>
    <dgm:pt modelId="{4E90F6E0-BC1B-4BC7-904B-C636C3D6CC42}" type="pres">
      <dgm:prSet presAssocID="{49ABA158-AE0E-48F7-9C8C-BD3D2409C469}" presName="spaceA" presStyleCnt="0"/>
      <dgm:spPr/>
    </dgm:pt>
    <dgm:pt modelId="{FB668D27-9F53-4734-B55E-CD4152C5CC75}" type="pres">
      <dgm:prSet presAssocID="{5939BE9E-4DF1-4FD3-B3A3-C68409354B47}" presName="space" presStyleCnt="0"/>
      <dgm:spPr/>
    </dgm:pt>
    <dgm:pt modelId="{0146B273-4FB8-4150-A2E7-E4F1529D3B2E}" type="pres">
      <dgm:prSet presAssocID="{47A03516-0E45-4E17-BB21-F9EDC9D82594}" presName="compositeB" presStyleCnt="0"/>
      <dgm:spPr/>
    </dgm:pt>
    <dgm:pt modelId="{4D39683B-C116-431E-9BD3-DFC579A4A4A2}" type="pres">
      <dgm:prSet presAssocID="{47A03516-0E45-4E17-BB21-F9EDC9D82594}" presName="textB" presStyleLbl="revTx" presStyleIdx="1" presStyleCnt="2">
        <dgm:presLayoutVars>
          <dgm:bulletEnabled val="1"/>
        </dgm:presLayoutVars>
      </dgm:prSet>
      <dgm:spPr/>
    </dgm:pt>
    <dgm:pt modelId="{F03409D5-DDF9-4472-AD32-EC5A6DC1EFB8}" type="pres">
      <dgm:prSet presAssocID="{47A03516-0E45-4E17-BB21-F9EDC9D82594}" presName="circleB" presStyleLbl="node1" presStyleIdx="1" presStyleCnt="2"/>
      <dgm:spPr/>
    </dgm:pt>
    <dgm:pt modelId="{4C446A25-B0DB-44A0-9C41-B0E8E97A1457}" type="pres">
      <dgm:prSet presAssocID="{47A03516-0E45-4E17-BB21-F9EDC9D82594}" presName="spaceB" presStyleCnt="0"/>
      <dgm:spPr/>
    </dgm:pt>
  </dgm:ptLst>
  <dgm:cxnLst>
    <dgm:cxn modelId="{AD1C943A-BA4C-4271-9345-373652A7A794}" type="presOf" srcId="{49ABA158-AE0E-48F7-9C8C-BD3D2409C469}" destId="{4A2B9667-ABD3-4088-93CB-9A6FB9107E3D}" srcOrd="0" destOrd="0" presId="urn:microsoft.com/office/officeart/2005/8/layout/hProcess11"/>
    <dgm:cxn modelId="{3DC51879-05E4-4770-93D2-63AC2E4AF581}" type="presOf" srcId="{47A03516-0E45-4E17-BB21-F9EDC9D82594}" destId="{4D39683B-C116-431E-9BD3-DFC579A4A4A2}" srcOrd="0" destOrd="0" presId="urn:microsoft.com/office/officeart/2005/8/layout/hProcess11"/>
    <dgm:cxn modelId="{F0B43D87-44D2-46E6-AD97-CCFCD12A824C}" srcId="{61A4DD71-B7F0-4516-A804-D5A6154BB520}" destId="{49ABA158-AE0E-48F7-9C8C-BD3D2409C469}" srcOrd="0" destOrd="0" parTransId="{312C838A-C808-4B0D-B714-24AC0279E491}" sibTransId="{5939BE9E-4DF1-4FD3-B3A3-C68409354B47}"/>
    <dgm:cxn modelId="{74673B90-95D1-4338-8F35-AE1DDD114971}" srcId="{61A4DD71-B7F0-4516-A804-D5A6154BB520}" destId="{47A03516-0E45-4E17-BB21-F9EDC9D82594}" srcOrd="1" destOrd="0" parTransId="{0DE8FEEF-3817-4C44-9D9A-B6BAAADE6E66}" sibTransId="{34C74467-B846-4EFF-8756-941D722CDFC6}"/>
    <dgm:cxn modelId="{2CA431AB-06CC-4AFB-B2F2-3F40896C3F10}" type="presOf" srcId="{61A4DD71-B7F0-4516-A804-D5A6154BB520}" destId="{856697FE-9A28-42F5-AF66-1E9303ECE98C}" srcOrd="0" destOrd="0" presId="urn:microsoft.com/office/officeart/2005/8/layout/hProcess11"/>
    <dgm:cxn modelId="{3FD435F0-FD94-45B6-B6F7-B9B47860CF68}" type="presParOf" srcId="{856697FE-9A28-42F5-AF66-1E9303ECE98C}" destId="{51586EA5-42DC-4BAF-9F4B-2D4B67258C78}" srcOrd="0" destOrd="0" presId="urn:microsoft.com/office/officeart/2005/8/layout/hProcess11"/>
    <dgm:cxn modelId="{C1A7C103-68CC-4F42-A85E-063ECE52D7A5}" type="presParOf" srcId="{856697FE-9A28-42F5-AF66-1E9303ECE98C}" destId="{CE42352C-DF13-4175-B9FB-A365C3B9F4DB}" srcOrd="1" destOrd="0" presId="urn:microsoft.com/office/officeart/2005/8/layout/hProcess11"/>
    <dgm:cxn modelId="{9724386A-1AE1-4A91-9FB6-706123550436}" type="presParOf" srcId="{CE42352C-DF13-4175-B9FB-A365C3B9F4DB}" destId="{FD420F0B-B536-4E05-97E2-A3A8008F09D1}" srcOrd="0" destOrd="0" presId="urn:microsoft.com/office/officeart/2005/8/layout/hProcess11"/>
    <dgm:cxn modelId="{613FF4FB-9210-43AF-A30D-DDA6FDA7BEE9}" type="presParOf" srcId="{FD420F0B-B536-4E05-97E2-A3A8008F09D1}" destId="{4A2B9667-ABD3-4088-93CB-9A6FB9107E3D}" srcOrd="0" destOrd="0" presId="urn:microsoft.com/office/officeart/2005/8/layout/hProcess11"/>
    <dgm:cxn modelId="{72769E06-AD5A-4380-A0E4-58FF5A49484B}" type="presParOf" srcId="{FD420F0B-B536-4E05-97E2-A3A8008F09D1}" destId="{5FBF6755-8162-4180-B69F-8D9C16387AA1}" srcOrd="1" destOrd="0" presId="urn:microsoft.com/office/officeart/2005/8/layout/hProcess11"/>
    <dgm:cxn modelId="{151041A1-83E8-4FEC-9F69-F2B8EDD31BDC}" type="presParOf" srcId="{FD420F0B-B536-4E05-97E2-A3A8008F09D1}" destId="{4E90F6E0-BC1B-4BC7-904B-C636C3D6CC42}" srcOrd="2" destOrd="0" presId="urn:microsoft.com/office/officeart/2005/8/layout/hProcess11"/>
    <dgm:cxn modelId="{53F499FA-5163-4F0A-B35C-7A700143B336}" type="presParOf" srcId="{CE42352C-DF13-4175-B9FB-A365C3B9F4DB}" destId="{FB668D27-9F53-4734-B55E-CD4152C5CC75}" srcOrd="1" destOrd="0" presId="urn:microsoft.com/office/officeart/2005/8/layout/hProcess11"/>
    <dgm:cxn modelId="{8ABEAC42-F332-4F5E-8823-7886F03ABC79}" type="presParOf" srcId="{CE42352C-DF13-4175-B9FB-A365C3B9F4DB}" destId="{0146B273-4FB8-4150-A2E7-E4F1529D3B2E}" srcOrd="2" destOrd="0" presId="urn:microsoft.com/office/officeart/2005/8/layout/hProcess11"/>
    <dgm:cxn modelId="{60F48B57-E36F-48BF-BB1D-F312AB66C3F1}" type="presParOf" srcId="{0146B273-4FB8-4150-A2E7-E4F1529D3B2E}" destId="{4D39683B-C116-431E-9BD3-DFC579A4A4A2}" srcOrd="0" destOrd="0" presId="urn:microsoft.com/office/officeart/2005/8/layout/hProcess11"/>
    <dgm:cxn modelId="{9FB04A2D-E8E2-4332-AE6C-FEE1C3E25E04}" type="presParOf" srcId="{0146B273-4FB8-4150-A2E7-E4F1529D3B2E}" destId="{F03409D5-DDF9-4472-AD32-EC5A6DC1EFB8}" srcOrd="1" destOrd="0" presId="urn:microsoft.com/office/officeart/2005/8/layout/hProcess11"/>
    <dgm:cxn modelId="{14384291-EBE7-4CD1-A78C-6B3994BF9908}" type="presParOf" srcId="{0146B273-4FB8-4150-A2E7-E4F1529D3B2E}" destId="{4C446A25-B0DB-44A0-9C41-B0E8E97A1457}"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A38876D-3817-497F-8B0C-1AA6BE0674BE}"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zh-CN" altLang="en-US"/>
        </a:p>
      </dgm:t>
    </dgm:pt>
    <dgm:pt modelId="{5C379A0E-AD27-49EC-A6CF-D623A9385E45}">
      <dgm:prSet/>
      <dgm:spPr/>
      <dgm:t>
        <a:bodyPr/>
        <a:lstStyle/>
        <a:p>
          <a:pPr rtl="0"/>
          <a:r>
            <a:rPr lang="en-US" dirty="0"/>
            <a:t>Android</a:t>
          </a:r>
          <a:r>
            <a:rPr lang="zh-CN" dirty="0"/>
            <a:t>的对话框有两种：</a:t>
          </a:r>
          <a:r>
            <a:rPr lang="en-US" dirty="0" err="1"/>
            <a:t>PopupWindow</a:t>
          </a:r>
          <a:r>
            <a:rPr lang="zh-CN" dirty="0"/>
            <a:t>和</a:t>
          </a:r>
          <a:r>
            <a:rPr lang="en-US" dirty="0" err="1"/>
            <a:t>AlertDialog</a:t>
          </a:r>
          <a:r>
            <a:rPr lang="zh-CN" dirty="0"/>
            <a:t>。它们的不同点在于：</a:t>
          </a:r>
        </a:p>
      </dgm:t>
    </dgm:pt>
    <dgm:pt modelId="{8610072B-FFFA-437D-9332-55CD33D38EB9}" type="parTrans" cxnId="{4B7965CF-AC13-4A2C-B791-63453EB6B469}">
      <dgm:prSet/>
      <dgm:spPr/>
      <dgm:t>
        <a:bodyPr/>
        <a:lstStyle/>
        <a:p>
          <a:endParaRPr lang="zh-CN" altLang="en-US"/>
        </a:p>
      </dgm:t>
    </dgm:pt>
    <dgm:pt modelId="{5862E25C-8E67-461D-AD25-D76B678FD96D}" type="sibTrans" cxnId="{4B7965CF-AC13-4A2C-B791-63453EB6B469}">
      <dgm:prSet/>
      <dgm:spPr/>
      <dgm:t>
        <a:bodyPr/>
        <a:lstStyle/>
        <a:p>
          <a:endParaRPr lang="zh-CN" altLang="en-US"/>
        </a:p>
      </dgm:t>
    </dgm:pt>
    <dgm:pt modelId="{1C38E1C5-C9F4-4DB7-A291-CA0A7667E6FC}">
      <dgm:prSet/>
      <dgm:spPr/>
      <dgm:t>
        <a:bodyPr/>
        <a:lstStyle/>
        <a:p>
          <a:pPr rtl="0"/>
          <a:r>
            <a:rPr lang="en-US" dirty="0" err="1"/>
            <a:t>AlertDialog</a:t>
          </a:r>
          <a:r>
            <a:rPr lang="zh-CN" dirty="0"/>
            <a:t>的位置固定，而</a:t>
          </a:r>
          <a:r>
            <a:rPr lang="en-US" dirty="0" err="1"/>
            <a:t>PopupWindow</a:t>
          </a:r>
          <a:r>
            <a:rPr lang="zh-CN" dirty="0"/>
            <a:t>的位置可以随意</a:t>
          </a:r>
        </a:p>
      </dgm:t>
    </dgm:pt>
    <dgm:pt modelId="{52227B25-FF16-46DB-9B3F-4F031300754F}" type="parTrans" cxnId="{52F5804C-3802-40C6-9E57-D69B51677A18}">
      <dgm:prSet/>
      <dgm:spPr/>
      <dgm:t>
        <a:bodyPr/>
        <a:lstStyle/>
        <a:p>
          <a:endParaRPr lang="zh-CN" altLang="en-US"/>
        </a:p>
      </dgm:t>
    </dgm:pt>
    <dgm:pt modelId="{813850FA-BF76-43DB-B5BF-60EDAB47016E}" type="sibTrans" cxnId="{52F5804C-3802-40C6-9E57-D69B51677A18}">
      <dgm:prSet/>
      <dgm:spPr/>
      <dgm:t>
        <a:bodyPr/>
        <a:lstStyle/>
        <a:p>
          <a:endParaRPr lang="zh-CN" altLang="en-US"/>
        </a:p>
      </dgm:t>
    </dgm:pt>
    <dgm:pt modelId="{275D0DD4-18B6-4423-A3FC-F6CB4FB8E1CF}">
      <dgm:prSet/>
      <dgm:spPr/>
      <dgm:t>
        <a:bodyPr/>
        <a:lstStyle/>
        <a:p>
          <a:pPr rtl="0"/>
          <a:r>
            <a:rPr lang="en-US" dirty="0" err="1"/>
            <a:t>AlertDialog</a:t>
          </a:r>
          <a:r>
            <a:rPr lang="zh-CN" dirty="0"/>
            <a:t>是非阻塞线程的，而</a:t>
          </a:r>
          <a:r>
            <a:rPr lang="en-US" dirty="0" err="1"/>
            <a:t>PopupWindow</a:t>
          </a:r>
          <a:r>
            <a:rPr lang="zh-CN" dirty="0"/>
            <a:t>是阻塞线程的</a:t>
          </a:r>
        </a:p>
      </dgm:t>
    </dgm:pt>
    <dgm:pt modelId="{F31C5CEC-1ACA-40F6-BA54-5D01CD9A5665}" type="parTrans" cxnId="{9EAD2F27-66DB-4B99-8205-CB1535648594}">
      <dgm:prSet/>
      <dgm:spPr/>
      <dgm:t>
        <a:bodyPr/>
        <a:lstStyle/>
        <a:p>
          <a:endParaRPr lang="zh-CN" altLang="en-US"/>
        </a:p>
      </dgm:t>
    </dgm:pt>
    <dgm:pt modelId="{10155BB6-BC44-4C53-A541-204770B76D2B}" type="sibTrans" cxnId="{9EAD2F27-66DB-4B99-8205-CB1535648594}">
      <dgm:prSet/>
      <dgm:spPr/>
      <dgm:t>
        <a:bodyPr/>
        <a:lstStyle/>
        <a:p>
          <a:endParaRPr lang="zh-CN" altLang="en-US"/>
        </a:p>
      </dgm:t>
    </dgm:pt>
    <dgm:pt modelId="{26F0466F-FADF-4C14-9E79-2B8656AFF80F}">
      <dgm:prSet/>
      <dgm:spPr/>
      <dgm:t>
        <a:bodyPr/>
        <a:lstStyle/>
        <a:p>
          <a:pPr rtl="0"/>
          <a:r>
            <a:rPr lang="en-US" dirty="0" err="1"/>
            <a:t>PopupWindow</a:t>
          </a:r>
          <a:r>
            <a:rPr lang="zh-CN" dirty="0"/>
            <a:t>的位置按照有无偏移分，可以分为偏移和无偏移两种；按照参照物的不同，可以分为相对于某个控件（</a:t>
          </a:r>
          <a:r>
            <a:rPr lang="en-US" dirty="0"/>
            <a:t>Anchor</a:t>
          </a:r>
          <a:r>
            <a:rPr lang="zh-CN" dirty="0"/>
            <a:t>锚）和相对于父控件。具体如下</a:t>
          </a:r>
        </a:p>
      </dgm:t>
    </dgm:pt>
    <dgm:pt modelId="{7D247E7E-D35A-4BB2-83D3-4B241CD0CD25}" type="parTrans" cxnId="{D74FBF17-D6E6-4024-8F2D-C24B07206EC9}">
      <dgm:prSet/>
      <dgm:spPr/>
      <dgm:t>
        <a:bodyPr/>
        <a:lstStyle/>
        <a:p>
          <a:endParaRPr lang="zh-CN" altLang="en-US"/>
        </a:p>
      </dgm:t>
    </dgm:pt>
    <dgm:pt modelId="{2CE19E54-8AFD-4682-9A2E-D29686776D39}" type="sibTrans" cxnId="{D74FBF17-D6E6-4024-8F2D-C24B07206EC9}">
      <dgm:prSet/>
      <dgm:spPr/>
      <dgm:t>
        <a:bodyPr/>
        <a:lstStyle/>
        <a:p>
          <a:endParaRPr lang="zh-CN" altLang="en-US"/>
        </a:p>
      </dgm:t>
    </dgm:pt>
    <dgm:pt modelId="{FDC7FB48-B3E5-45C5-A252-63A8347390CD}">
      <dgm:prSet/>
      <dgm:spPr/>
      <dgm:t>
        <a:bodyPr/>
        <a:lstStyle/>
        <a:p>
          <a:pPr rtl="0"/>
          <a:r>
            <a:rPr lang="en-US" dirty="0" err="1"/>
            <a:t>showAsDropDown</a:t>
          </a:r>
          <a:r>
            <a:rPr lang="en-US" dirty="0"/>
            <a:t>(View anchor)</a:t>
          </a:r>
          <a:r>
            <a:rPr lang="zh-CN" dirty="0"/>
            <a:t>：相对某个控件的位置（正左下方），无偏移</a:t>
          </a:r>
        </a:p>
      </dgm:t>
    </dgm:pt>
    <dgm:pt modelId="{CD55034C-22C9-44F3-A710-0E2112DFFD73}" type="parTrans" cxnId="{BEAEE457-2698-4596-A53C-9DA0C6C4CC67}">
      <dgm:prSet/>
      <dgm:spPr/>
      <dgm:t>
        <a:bodyPr/>
        <a:lstStyle/>
        <a:p>
          <a:endParaRPr lang="zh-CN" altLang="en-US"/>
        </a:p>
      </dgm:t>
    </dgm:pt>
    <dgm:pt modelId="{B99298CC-8B74-4D5E-9F95-AB21CA398F6C}" type="sibTrans" cxnId="{BEAEE457-2698-4596-A53C-9DA0C6C4CC67}">
      <dgm:prSet/>
      <dgm:spPr/>
      <dgm:t>
        <a:bodyPr/>
        <a:lstStyle/>
        <a:p>
          <a:endParaRPr lang="zh-CN" altLang="en-US"/>
        </a:p>
      </dgm:t>
    </dgm:pt>
    <dgm:pt modelId="{F413DF09-0EEE-4A19-9806-54FBA59AD36F}">
      <dgm:prSet/>
      <dgm:spPr/>
      <dgm:t>
        <a:bodyPr/>
        <a:lstStyle/>
        <a:p>
          <a:pPr rtl="0"/>
          <a:r>
            <a:rPr lang="en-US" dirty="0" err="1"/>
            <a:t>showAsDropDown</a:t>
          </a:r>
          <a:r>
            <a:rPr lang="en-US" dirty="0"/>
            <a:t>(View anchor, </a:t>
          </a:r>
          <a:r>
            <a:rPr lang="en-US" dirty="0" err="1"/>
            <a:t>int</a:t>
          </a:r>
          <a:r>
            <a:rPr lang="en-US" dirty="0"/>
            <a:t> </a:t>
          </a:r>
          <a:r>
            <a:rPr lang="en-US" dirty="0" err="1"/>
            <a:t>xoff</a:t>
          </a:r>
          <a:r>
            <a:rPr lang="en-US" dirty="0"/>
            <a:t>, </a:t>
          </a:r>
          <a:r>
            <a:rPr lang="en-US" dirty="0" err="1"/>
            <a:t>int</a:t>
          </a:r>
          <a:r>
            <a:rPr lang="en-US" dirty="0"/>
            <a:t> </a:t>
          </a:r>
          <a:r>
            <a:rPr lang="en-US" dirty="0" err="1"/>
            <a:t>yoff</a:t>
          </a:r>
          <a:r>
            <a:rPr lang="en-US" dirty="0"/>
            <a:t>)</a:t>
          </a:r>
          <a:r>
            <a:rPr lang="zh-CN" dirty="0"/>
            <a:t>：相对某个控件的位置，有偏移</a:t>
          </a:r>
        </a:p>
      </dgm:t>
    </dgm:pt>
    <dgm:pt modelId="{1FC95D4A-B481-4A5C-93FA-96F03BA9B8F6}" type="parTrans" cxnId="{322253E4-B363-47EE-8EF9-A230EB70CBB7}">
      <dgm:prSet/>
      <dgm:spPr/>
      <dgm:t>
        <a:bodyPr/>
        <a:lstStyle/>
        <a:p>
          <a:endParaRPr lang="zh-CN" altLang="en-US"/>
        </a:p>
      </dgm:t>
    </dgm:pt>
    <dgm:pt modelId="{D9BB7D79-9E1C-4226-9E0D-FB3DB9DE9A21}" type="sibTrans" cxnId="{322253E4-B363-47EE-8EF9-A230EB70CBB7}">
      <dgm:prSet/>
      <dgm:spPr/>
      <dgm:t>
        <a:bodyPr/>
        <a:lstStyle/>
        <a:p>
          <a:endParaRPr lang="zh-CN" altLang="en-US"/>
        </a:p>
      </dgm:t>
    </dgm:pt>
    <dgm:pt modelId="{01C89B6A-9758-4415-8F91-6283A2A4A5F5}">
      <dgm:prSet/>
      <dgm:spPr/>
      <dgm:t>
        <a:bodyPr/>
        <a:lstStyle/>
        <a:p>
          <a:pPr rtl="0"/>
          <a:r>
            <a:rPr lang="en-US"/>
            <a:t>showAtLocation(View parent, int gravity, int x, int y)</a:t>
          </a:r>
          <a:r>
            <a:rPr lang="zh-CN"/>
            <a:t>：相对于父控件的位置（例如正中央</a:t>
          </a:r>
          <a:r>
            <a:rPr lang="en-US"/>
            <a:t>Gravity.CENTER</a:t>
          </a:r>
          <a:r>
            <a:rPr lang="zh-CN"/>
            <a:t>，下方</a:t>
          </a:r>
          <a:r>
            <a:rPr lang="en-US"/>
            <a:t>Gravity.BOTTOM</a:t>
          </a:r>
          <a:r>
            <a:rPr lang="zh-CN"/>
            <a:t>等），可以设置偏移或无偏移</a:t>
          </a:r>
        </a:p>
      </dgm:t>
    </dgm:pt>
    <dgm:pt modelId="{64C34163-B2BB-4321-BF88-FABE8E69ACB9}" type="parTrans" cxnId="{4A14783C-679B-4957-ADBC-1CB41CD8D8FF}">
      <dgm:prSet/>
      <dgm:spPr/>
      <dgm:t>
        <a:bodyPr/>
        <a:lstStyle/>
        <a:p>
          <a:endParaRPr lang="zh-CN" altLang="en-US"/>
        </a:p>
      </dgm:t>
    </dgm:pt>
    <dgm:pt modelId="{83CF84DE-D618-4B23-AE1E-82082FA37B60}" type="sibTrans" cxnId="{4A14783C-679B-4957-ADBC-1CB41CD8D8FF}">
      <dgm:prSet/>
      <dgm:spPr/>
      <dgm:t>
        <a:bodyPr/>
        <a:lstStyle/>
        <a:p>
          <a:endParaRPr lang="zh-CN" altLang="en-US"/>
        </a:p>
      </dgm:t>
    </dgm:pt>
    <dgm:pt modelId="{75272385-5FDC-4847-8C4D-A3A726F354A1}" type="pres">
      <dgm:prSet presAssocID="{1A38876D-3817-497F-8B0C-1AA6BE0674BE}" presName="Name0" presStyleCnt="0">
        <dgm:presLayoutVars>
          <dgm:dir/>
          <dgm:animLvl val="lvl"/>
          <dgm:resizeHandles val="exact"/>
        </dgm:presLayoutVars>
      </dgm:prSet>
      <dgm:spPr/>
    </dgm:pt>
    <dgm:pt modelId="{787520F4-2C46-4F43-8CC6-0EC073E9E25A}" type="pres">
      <dgm:prSet presAssocID="{5C379A0E-AD27-49EC-A6CF-D623A9385E45}" presName="composite" presStyleCnt="0"/>
      <dgm:spPr/>
    </dgm:pt>
    <dgm:pt modelId="{417C260F-A21E-4768-9FE6-09F942F531BE}" type="pres">
      <dgm:prSet presAssocID="{5C379A0E-AD27-49EC-A6CF-D623A9385E45}" presName="parTx" presStyleLbl="alignNode1" presStyleIdx="0" presStyleCnt="1">
        <dgm:presLayoutVars>
          <dgm:chMax val="0"/>
          <dgm:chPref val="0"/>
          <dgm:bulletEnabled val="1"/>
        </dgm:presLayoutVars>
      </dgm:prSet>
      <dgm:spPr/>
    </dgm:pt>
    <dgm:pt modelId="{3B44A966-5A44-43DB-A439-48495C0CA956}" type="pres">
      <dgm:prSet presAssocID="{5C379A0E-AD27-49EC-A6CF-D623A9385E45}" presName="desTx" presStyleLbl="alignAccFollowNode1" presStyleIdx="0" presStyleCnt="1">
        <dgm:presLayoutVars>
          <dgm:bulletEnabled val="1"/>
        </dgm:presLayoutVars>
      </dgm:prSet>
      <dgm:spPr/>
    </dgm:pt>
  </dgm:ptLst>
  <dgm:cxnLst>
    <dgm:cxn modelId="{D74FBF17-D6E6-4024-8F2D-C24B07206EC9}" srcId="{5C379A0E-AD27-49EC-A6CF-D623A9385E45}" destId="{26F0466F-FADF-4C14-9E79-2B8656AFF80F}" srcOrd="2" destOrd="0" parTransId="{7D247E7E-D35A-4BB2-83D3-4B241CD0CD25}" sibTransId="{2CE19E54-8AFD-4682-9A2E-D29686776D39}"/>
    <dgm:cxn modelId="{9EAD2F27-66DB-4B99-8205-CB1535648594}" srcId="{5C379A0E-AD27-49EC-A6CF-D623A9385E45}" destId="{275D0DD4-18B6-4423-A3FC-F6CB4FB8E1CF}" srcOrd="1" destOrd="0" parTransId="{F31C5CEC-1ACA-40F6-BA54-5D01CD9A5665}" sibTransId="{10155BB6-BC44-4C53-A541-204770B76D2B}"/>
    <dgm:cxn modelId="{EADC2B34-E24C-4C2D-A932-F08DDD89C4F7}" type="presOf" srcId="{F413DF09-0EEE-4A19-9806-54FBA59AD36F}" destId="{3B44A966-5A44-43DB-A439-48495C0CA956}" srcOrd="0" destOrd="4" presId="urn:microsoft.com/office/officeart/2005/8/layout/hList1"/>
    <dgm:cxn modelId="{3D3A5436-6242-436D-8CF8-6FC5CF9DAA18}" type="presOf" srcId="{26F0466F-FADF-4C14-9E79-2B8656AFF80F}" destId="{3B44A966-5A44-43DB-A439-48495C0CA956}" srcOrd="0" destOrd="2" presId="urn:microsoft.com/office/officeart/2005/8/layout/hList1"/>
    <dgm:cxn modelId="{4A14783C-679B-4957-ADBC-1CB41CD8D8FF}" srcId="{5C379A0E-AD27-49EC-A6CF-D623A9385E45}" destId="{01C89B6A-9758-4415-8F91-6283A2A4A5F5}" srcOrd="5" destOrd="0" parTransId="{64C34163-B2BB-4321-BF88-FABE8E69ACB9}" sibTransId="{83CF84DE-D618-4B23-AE1E-82082FA37B60}"/>
    <dgm:cxn modelId="{52F5804C-3802-40C6-9E57-D69B51677A18}" srcId="{5C379A0E-AD27-49EC-A6CF-D623A9385E45}" destId="{1C38E1C5-C9F4-4DB7-A291-CA0A7667E6FC}" srcOrd="0" destOrd="0" parTransId="{52227B25-FF16-46DB-9B3F-4F031300754F}" sibTransId="{813850FA-BF76-43DB-B5BF-60EDAB47016E}"/>
    <dgm:cxn modelId="{0103274F-A034-4F21-B8C0-542D92915251}" type="presOf" srcId="{FDC7FB48-B3E5-45C5-A252-63A8347390CD}" destId="{3B44A966-5A44-43DB-A439-48495C0CA956}" srcOrd="0" destOrd="3" presId="urn:microsoft.com/office/officeart/2005/8/layout/hList1"/>
    <dgm:cxn modelId="{F10AB14F-7CFD-4E46-8BBA-2D0B72B0F877}" type="presOf" srcId="{1C38E1C5-C9F4-4DB7-A291-CA0A7667E6FC}" destId="{3B44A966-5A44-43DB-A439-48495C0CA956}" srcOrd="0" destOrd="0" presId="urn:microsoft.com/office/officeart/2005/8/layout/hList1"/>
    <dgm:cxn modelId="{BEAEE457-2698-4596-A53C-9DA0C6C4CC67}" srcId="{5C379A0E-AD27-49EC-A6CF-D623A9385E45}" destId="{FDC7FB48-B3E5-45C5-A252-63A8347390CD}" srcOrd="3" destOrd="0" parTransId="{CD55034C-22C9-44F3-A710-0E2112DFFD73}" sibTransId="{B99298CC-8B74-4D5E-9F95-AB21CA398F6C}"/>
    <dgm:cxn modelId="{D49938A3-52BB-491B-B6BC-B81EFB0C5ABB}" type="presOf" srcId="{5C379A0E-AD27-49EC-A6CF-D623A9385E45}" destId="{417C260F-A21E-4768-9FE6-09F942F531BE}" srcOrd="0" destOrd="0" presId="urn:microsoft.com/office/officeart/2005/8/layout/hList1"/>
    <dgm:cxn modelId="{7CB2F1AF-27CA-4A98-9AFF-1ACFCFFB803A}" type="presOf" srcId="{1A38876D-3817-497F-8B0C-1AA6BE0674BE}" destId="{75272385-5FDC-4847-8C4D-A3A726F354A1}" srcOrd="0" destOrd="0" presId="urn:microsoft.com/office/officeart/2005/8/layout/hList1"/>
    <dgm:cxn modelId="{95EE3FC8-A9C9-41AE-8A6B-B077EF7508AC}" type="presOf" srcId="{275D0DD4-18B6-4423-A3FC-F6CB4FB8E1CF}" destId="{3B44A966-5A44-43DB-A439-48495C0CA956}" srcOrd="0" destOrd="1" presId="urn:microsoft.com/office/officeart/2005/8/layout/hList1"/>
    <dgm:cxn modelId="{4B7965CF-AC13-4A2C-B791-63453EB6B469}" srcId="{1A38876D-3817-497F-8B0C-1AA6BE0674BE}" destId="{5C379A0E-AD27-49EC-A6CF-D623A9385E45}" srcOrd="0" destOrd="0" parTransId="{8610072B-FFFA-437D-9332-55CD33D38EB9}" sibTransId="{5862E25C-8E67-461D-AD25-D76B678FD96D}"/>
    <dgm:cxn modelId="{322253E4-B363-47EE-8EF9-A230EB70CBB7}" srcId="{5C379A0E-AD27-49EC-A6CF-D623A9385E45}" destId="{F413DF09-0EEE-4A19-9806-54FBA59AD36F}" srcOrd="4" destOrd="0" parTransId="{1FC95D4A-B481-4A5C-93FA-96F03BA9B8F6}" sibTransId="{D9BB7D79-9E1C-4226-9E0D-FB3DB9DE9A21}"/>
    <dgm:cxn modelId="{DB2C9CFE-B01B-4B76-BB45-9185F156BD4A}" type="presOf" srcId="{01C89B6A-9758-4415-8F91-6283A2A4A5F5}" destId="{3B44A966-5A44-43DB-A439-48495C0CA956}" srcOrd="0" destOrd="5" presId="urn:microsoft.com/office/officeart/2005/8/layout/hList1"/>
    <dgm:cxn modelId="{34203960-7256-427A-B47D-D028D2051D45}" type="presParOf" srcId="{75272385-5FDC-4847-8C4D-A3A726F354A1}" destId="{787520F4-2C46-4F43-8CC6-0EC073E9E25A}" srcOrd="0" destOrd="0" presId="urn:microsoft.com/office/officeart/2005/8/layout/hList1"/>
    <dgm:cxn modelId="{D12C3994-23CA-4886-B257-FB58BCF01ECB}" type="presParOf" srcId="{787520F4-2C46-4F43-8CC6-0EC073E9E25A}" destId="{417C260F-A21E-4768-9FE6-09F942F531BE}" srcOrd="0" destOrd="0" presId="urn:microsoft.com/office/officeart/2005/8/layout/hList1"/>
    <dgm:cxn modelId="{19A6BCAB-A83D-41D5-920C-9BA944772FA4}" type="presParOf" srcId="{787520F4-2C46-4F43-8CC6-0EC073E9E25A}" destId="{3B44A966-5A44-43DB-A439-48495C0CA95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EECA5D0-E880-4B52-9102-FACB30968BE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C033E142-EA54-4683-B83A-AE5CDD66616C}">
      <dgm:prSet/>
      <dgm:spPr/>
      <dgm:t>
        <a:bodyPr/>
        <a:lstStyle/>
        <a:p>
          <a:pPr rtl="0"/>
          <a:r>
            <a:rPr lang="zh-CN"/>
            <a:t>工作原理：</a:t>
          </a:r>
        </a:p>
      </dgm:t>
    </dgm:pt>
    <dgm:pt modelId="{7759F795-4590-4A45-B718-9127CC368BD6}" type="parTrans" cxnId="{8B7B9291-FFC6-4E2E-B4FE-387DB6493C95}">
      <dgm:prSet/>
      <dgm:spPr/>
      <dgm:t>
        <a:bodyPr/>
        <a:lstStyle/>
        <a:p>
          <a:endParaRPr lang="zh-CN" altLang="en-US"/>
        </a:p>
      </dgm:t>
    </dgm:pt>
    <dgm:pt modelId="{6B9AD94D-4DD1-48A1-84FA-FA51B5DC2150}" type="sibTrans" cxnId="{8B7B9291-FFC6-4E2E-B4FE-387DB6493C95}">
      <dgm:prSet/>
      <dgm:spPr/>
      <dgm:t>
        <a:bodyPr/>
        <a:lstStyle/>
        <a:p>
          <a:endParaRPr lang="zh-CN" altLang="en-US"/>
        </a:p>
      </dgm:t>
    </dgm:pt>
    <dgm:pt modelId="{2D4F689E-C548-4803-ACBD-E87E5498336F}">
      <dgm:prSet/>
      <dgm:spPr/>
      <dgm:t>
        <a:bodyPr/>
        <a:lstStyle/>
        <a:p>
          <a:pPr rtl="0"/>
          <a:r>
            <a:rPr lang="zh-CN"/>
            <a:t>调用</a:t>
          </a:r>
          <a:r>
            <a:rPr lang="en-US"/>
            <a:t>Adapter</a:t>
          </a:r>
          <a:r>
            <a:rPr lang="zh-CN"/>
            <a:t>中的</a:t>
          </a:r>
          <a:r>
            <a:rPr lang="en-US"/>
            <a:t>getCount()</a:t>
          </a:r>
          <a:r>
            <a:rPr lang="zh-CN"/>
            <a:t>方法，返回要当前列表里有多个个条目</a:t>
          </a:r>
        </a:p>
      </dgm:t>
    </dgm:pt>
    <dgm:pt modelId="{8B163A6F-6E46-4C0E-955B-5EDABE2F7CAA}" type="parTrans" cxnId="{BAD2E55A-C04C-439D-A3D9-5862DA4C16B0}">
      <dgm:prSet/>
      <dgm:spPr/>
      <dgm:t>
        <a:bodyPr/>
        <a:lstStyle/>
        <a:p>
          <a:endParaRPr lang="zh-CN" altLang="en-US"/>
        </a:p>
      </dgm:t>
    </dgm:pt>
    <dgm:pt modelId="{96DB0F68-A291-4259-A5A8-751F8B2F00EC}" type="sibTrans" cxnId="{BAD2E55A-C04C-439D-A3D9-5862DA4C16B0}">
      <dgm:prSet/>
      <dgm:spPr/>
      <dgm:t>
        <a:bodyPr/>
        <a:lstStyle/>
        <a:p>
          <a:endParaRPr lang="zh-CN" altLang="en-US"/>
        </a:p>
      </dgm:t>
    </dgm:pt>
    <dgm:pt modelId="{606FB44C-271B-4CA8-BDB8-037CDBFF999E}">
      <dgm:prSet/>
      <dgm:spPr/>
      <dgm:t>
        <a:bodyPr/>
        <a:lstStyle/>
        <a:p>
          <a:pPr rtl="0"/>
          <a:r>
            <a:rPr lang="zh-CN"/>
            <a:t>计算每一个条目的高度</a:t>
          </a:r>
        </a:p>
      </dgm:t>
    </dgm:pt>
    <dgm:pt modelId="{B7208C65-0CEA-4498-BB58-B9FB181659E8}" type="parTrans" cxnId="{CE49C60B-940A-46D0-B11A-A78A9448E2E0}">
      <dgm:prSet/>
      <dgm:spPr/>
      <dgm:t>
        <a:bodyPr/>
        <a:lstStyle/>
        <a:p>
          <a:endParaRPr lang="zh-CN" altLang="en-US"/>
        </a:p>
      </dgm:t>
    </dgm:pt>
    <dgm:pt modelId="{1DA4A2D0-F871-4E69-BF7D-868810CFA384}" type="sibTrans" cxnId="{CE49C60B-940A-46D0-B11A-A78A9448E2E0}">
      <dgm:prSet/>
      <dgm:spPr/>
      <dgm:t>
        <a:bodyPr/>
        <a:lstStyle/>
        <a:p>
          <a:endParaRPr lang="zh-CN" altLang="en-US"/>
        </a:p>
      </dgm:t>
    </dgm:pt>
    <dgm:pt modelId="{C646C42D-6ED0-4384-BDFC-7611A7181FAC}">
      <dgm:prSet/>
      <dgm:spPr/>
      <dgm:t>
        <a:bodyPr/>
        <a:lstStyle/>
        <a:p>
          <a:pPr rtl="0"/>
          <a:r>
            <a:rPr lang="zh-CN"/>
            <a:t>计算出当前手机屏幕可以显示多少个</a:t>
          </a:r>
          <a:r>
            <a:rPr lang="en-US"/>
            <a:t>View</a:t>
          </a:r>
          <a:endParaRPr lang="zh-CN"/>
        </a:p>
      </dgm:t>
    </dgm:pt>
    <dgm:pt modelId="{E07CAF8E-FEAD-4452-9562-0E39A59F023D}" type="parTrans" cxnId="{590D3186-9D17-4C3C-BB07-75068FFE8F5E}">
      <dgm:prSet/>
      <dgm:spPr/>
      <dgm:t>
        <a:bodyPr/>
        <a:lstStyle/>
        <a:p>
          <a:endParaRPr lang="zh-CN" altLang="en-US"/>
        </a:p>
      </dgm:t>
    </dgm:pt>
    <dgm:pt modelId="{9F86CE39-0FC5-498A-B4F3-B58A71F6B4B8}" type="sibTrans" cxnId="{590D3186-9D17-4C3C-BB07-75068FFE8F5E}">
      <dgm:prSet/>
      <dgm:spPr/>
      <dgm:t>
        <a:bodyPr/>
        <a:lstStyle/>
        <a:p>
          <a:endParaRPr lang="zh-CN" altLang="en-US"/>
        </a:p>
      </dgm:t>
    </dgm:pt>
    <dgm:pt modelId="{31E9E6A9-947E-4FEF-8B45-0842DDABD1CD}">
      <dgm:prSet/>
      <dgm:spPr/>
      <dgm:t>
        <a:bodyPr/>
        <a:lstStyle/>
        <a:p>
          <a:pPr rtl="0"/>
          <a:r>
            <a:rPr lang="zh-CN"/>
            <a:t>调用</a:t>
          </a:r>
          <a:r>
            <a:rPr lang="en-US"/>
            <a:t>getView()</a:t>
          </a:r>
          <a:r>
            <a:rPr lang="zh-CN"/>
            <a:t>方法，将当前的</a:t>
          </a:r>
          <a:r>
            <a:rPr lang="en-US"/>
            <a:t>View</a:t>
          </a:r>
          <a:r>
            <a:rPr lang="zh-CN"/>
            <a:t>显示在手机上面。</a:t>
          </a:r>
        </a:p>
      </dgm:t>
    </dgm:pt>
    <dgm:pt modelId="{6C1FC186-6D50-4DDE-88B2-759A59F86360}" type="parTrans" cxnId="{FF50AA32-3C4E-4C8D-8DEC-17C553782109}">
      <dgm:prSet/>
      <dgm:spPr/>
      <dgm:t>
        <a:bodyPr/>
        <a:lstStyle/>
        <a:p>
          <a:endParaRPr lang="zh-CN" altLang="en-US"/>
        </a:p>
      </dgm:t>
    </dgm:pt>
    <dgm:pt modelId="{5C7B107C-C347-4FDD-8389-02A77B977036}" type="sibTrans" cxnId="{FF50AA32-3C4E-4C8D-8DEC-17C553782109}">
      <dgm:prSet/>
      <dgm:spPr/>
      <dgm:t>
        <a:bodyPr/>
        <a:lstStyle/>
        <a:p>
          <a:endParaRPr lang="zh-CN" altLang="en-US"/>
        </a:p>
      </dgm:t>
    </dgm:pt>
    <dgm:pt modelId="{7DFBC5CE-17F7-4A9A-A93C-1B87C5CF39D4}">
      <dgm:prSet/>
      <dgm:spPr/>
      <dgm:t>
        <a:bodyPr/>
        <a:lstStyle/>
        <a:p>
          <a:pPr rtl="0"/>
          <a:r>
            <a:rPr lang="zh-CN"/>
            <a:t>关键方法 </a:t>
          </a:r>
        </a:p>
      </dgm:t>
    </dgm:pt>
    <dgm:pt modelId="{140DFE76-54DF-4D63-A3D5-607636FD8B6E}" type="parTrans" cxnId="{5C695E0B-7F4E-4A37-B77E-B330C3F2CEC5}">
      <dgm:prSet/>
      <dgm:spPr/>
      <dgm:t>
        <a:bodyPr/>
        <a:lstStyle/>
        <a:p>
          <a:endParaRPr lang="zh-CN" altLang="en-US"/>
        </a:p>
      </dgm:t>
    </dgm:pt>
    <dgm:pt modelId="{1B484D4D-C897-47EF-87E2-A22008C5C24E}" type="sibTrans" cxnId="{5C695E0B-7F4E-4A37-B77E-B330C3F2CEC5}">
      <dgm:prSet/>
      <dgm:spPr/>
      <dgm:t>
        <a:bodyPr/>
        <a:lstStyle/>
        <a:p>
          <a:endParaRPr lang="zh-CN" altLang="en-US"/>
        </a:p>
      </dgm:t>
    </dgm:pt>
    <dgm:pt modelId="{78B67C2B-9793-4C98-8637-4C9F7E20565A}">
      <dgm:prSet/>
      <dgm:spPr/>
      <dgm:t>
        <a:bodyPr/>
        <a:lstStyle/>
        <a:p>
          <a:pPr rtl="0"/>
          <a:r>
            <a:rPr lang="zh-CN"/>
            <a:t>实现</a:t>
          </a:r>
          <a:r>
            <a:rPr lang="en-US"/>
            <a:t>getCount </a:t>
          </a:r>
          <a:r>
            <a:rPr lang="zh-CN"/>
            <a:t>返回总的个数</a:t>
          </a:r>
        </a:p>
      </dgm:t>
    </dgm:pt>
    <dgm:pt modelId="{5103199B-6790-45F4-80CC-715B6B088124}" type="parTrans" cxnId="{A99A3CEB-BD4E-4F55-A599-5AC7DE330274}">
      <dgm:prSet/>
      <dgm:spPr/>
      <dgm:t>
        <a:bodyPr/>
        <a:lstStyle/>
        <a:p>
          <a:endParaRPr lang="zh-CN" altLang="en-US"/>
        </a:p>
      </dgm:t>
    </dgm:pt>
    <dgm:pt modelId="{4EAEC3FE-9A36-4679-8E18-152FED302537}" type="sibTrans" cxnId="{A99A3CEB-BD4E-4F55-A599-5AC7DE330274}">
      <dgm:prSet/>
      <dgm:spPr/>
      <dgm:t>
        <a:bodyPr/>
        <a:lstStyle/>
        <a:p>
          <a:endParaRPr lang="zh-CN" altLang="en-US"/>
        </a:p>
      </dgm:t>
    </dgm:pt>
    <dgm:pt modelId="{0021EE86-0F18-477A-AD87-8989E4D79D7E}">
      <dgm:prSet/>
      <dgm:spPr/>
      <dgm:t>
        <a:bodyPr/>
        <a:lstStyle/>
        <a:p>
          <a:pPr rtl="0"/>
          <a:r>
            <a:rPr lang="zh-CN"/>
            <a:t>实现</a:t>
          </a:r>
          <a:r>
            <a:rPr lang="en-US"/>
            <a:t>getView  </a:t>
          </a:r>
          <a:r>
            <a:rPr lang="zh-CN"/>
            <a:t>返回每个位置对应的</a:t>
          </a:r>
          <a:r>
            <a:rPr lang="en-US"/>
            <a:t>view</a:t>
          </a:r>
          <a:r>
            <a:rPr lang="zh-CN"/>
            <a:t>对象</a:t>
          </a:r>
          <a:r>
            <a:rPr lang="en-US"/>
            <a:t>.</a:t>
          </a:r>
          <a:endParaRPr lang="zh-CN"/>
        </a:p>
      </dgm:t>
    </dgm:pt>
    <dgm:pt modelId="{A900AC98-5A0A-4911-ADED-4860586E2A54}" type="parTrans" cxnId="{DD3E7EE5-86BD-43CF-B50C-5457DD6B08FF}">
      <dgm:prSet/>
      <dgm:spPr/>
      <dgm:t>
        <a:bodyPr/>
        <a:lstStyle/>
        <a:p>
          <a:endParaRPr lang="zh-CN" altLang="en-US"/>
        </a:p>
      </dgm:t>
    </dgm:pt>
    <dgm:pt modelId="{ECC9131C-2FAE-4B32-99ED-967A482FDB41}" type="sibTrans" cxnId="{DD3E7EE5-86BD-43CF-B50C-5457DD6B08FF}">
      <dgm:prSet/>
      <dgm:spPr/>
      <dgm:t>
        <a:bodyPr/>
        <a:lstStyle/>
        <a:p>
          <a:endParaRPr lang="zh-CN" altLang="en-US"/>
        </a:p>
      </dgm:t>
    </dgm:pt>
    <dgm:pt modelId="{40C9ECF7-5B53-4276-B90C-26DE1FBB8D0D}">
      <dgm:prSet/>
      <dgm:spPr/>
      <dgm:t>
        <a:bodyPr/>
        <a:lstStyle/>
        <a:p>
          <a:pPr rtl="0"/>
          <a:r>
            <a:rPr lang="zh-CN"/>
            <a:t>屏幕上只显示固定的</a:t>
          </a:r>
          <a:r>
            <a:rPr lang="en-US"/>
            <a:t>view</a:t>
          </a:r>
          <a:r>
            <a:rPr lang="zh-CN"/>
            <a:t>，如果超出，将有一个新的</a:t>
          </a:r>
          <a:r>
            <a:rPr lang="en-US"/>
            <a:t>view</a:t>
          </a:r>
          <a:r>
            <a:rPr lang="zh-CN"/>
            <a:t>对象创建，那么就会有一个旧的</a:t>
          </a:r>
          <a:r>
            <a:rPr lang="en-US"/>
            <a:t>view</a:t>
          </a:r>
          <a:r>
            <a:rPr lang="zh-CN"/>
            <a:t>被回收</a:t>
          </a:r>
        </a:p>
      </dgm:t>
    </dgm:pt>
    <dgm:pt modelId="{BE5B79E4-BC4B-463B-A891-9AE3940753A4}" type="parTrans" cxnId="{8699B64E-6149-4683-BFB7-B6C4835529E4}">
      <dgm:prSet/>
      <dgm:spPr/>
      <dgm:t>
        <a:bodyPr/>
        <a:lstStyle/>
        <a:p>
          <a:endParaRPr lang="zh-CN" altLang="en-US"/>
        </a:p>
      </dgm:t>
    </dgm:pt>
    <dgm:pt modelId="{923107BE-4EE4-47A7-BCCB-337C7022DD44}" type="sibTrans" cxnId="{8699B64E-6149-4683-BFB7-B6C4835529E4}">
      <dgm:prSet/>
      <dgm:spPr/>
      <dgm:t>
        <a:bodyPr/>
        <a:lstStyle/>
        <a:p>
          <a:endParaRPr lang="zh-CN" altLang="en-US"/>
        </a:p>
      </dgm:t>
    </dgm:pt>
    <dgm:pt modelId="{175F6CA0-9B1F-4EAF-906C-971623071A3D}">
      <dgm:prSet/>
      <dgm:spPr/>
      <dgm:t>
        <a:bodyPr/>
        <a:lstStyle/>
        <a:p>
          <a:pPr rtl="0"/>
          <a:r>
            <a:rPr lang="zh-CN"/>
            <a:t>注意：如果</a:t>
          </a:r>
          <a:r>
            <a:rPr lang="en-US"/>
            <a:t>ListView</a:t>
          </a:r>
          <a:r>
            <a:rPr lang="zh-CN"/>
            <a:t>，屏幕拖拽速度过快，会报异常，原因是垃圾回收机制，来不及回收销毁的</a:t>
          </a:r>
          <a:r>
            <a:rPr lang="en-US"/>
            <a:t>view</a:t>
          </a:r>
          <a:endParaRPr lang="zh-CN"/>
        </a:p>
      </dgm:t>
    </dgm:pt>
    <dgm:pt modelId="{A21A18EB-8283-4DEA-8FB7-B08F031A4EE1}" type="parTrans" cxnId="{F8BBC755-C05A-4C2E-8EE5-F39D2213CAE8}">
      <dgm:prSet/>
      <dgm:spPr/>
      <dgm:t>
        <a:bodyPr/>
        <a:lstStyle/>
        <a:p>
          <a:endParaRPr lang="zh-CN" altLang="en-US"/>
        </a:p>
      </dgm:t>
    </dgm:pt>
    <dgm:pt modelId="{C6C425CD-E659-4C99-9746-AB49254F5F36}" type="sibTrans" cxnId="{F8BBC755-C05A-4C2E-8EE5-F39D2213CAE8}">
      <dgm:prSet/>
      <dgm:spPr/>
      <dgm:t>
        <a:bodyPr/>
        <a:lstStyle/>
        <a:p>
          <a:endParaRPr lang="zh-CN" altLang="en-US"/>
        </a:p>
      </dgm:t>
    </dgm:pt>
    <dgm:pt modelId="{30787C50-42B4-4F9B-B0EC-C946DA46C3F5}" type="pres">
      <dgm:prSet presAssocID="{9EECA5D0-E880-4B52-9102-FACB30968BEA}" presName="linear" presStyleCnt="0">
        <dgm:presLayoutVars>
          <dgm:animLvl val="lvl"/>
          <dgm:resizeHandles val="exact"/>
        </dgm:presLayoutVars>
      </dgm:prSet>
      <dgm:spPr/>
    </dgm:pt>
    <dgm:pt modelId="{C39B6D6F-6CBD-4C68-A655-2420CBE89601}" type="pres">
      <dgm:prSet presAssocID="{C033E142-EA54-4683-B83A-AE5CDD66616C}" presName="parentText" presStyleLbl="node1" presStyleIdx="0" presStyleCnt="4">
        <dgm:presLayoutVars>
          <dgm:chMax val="0"/>
          <dgm:bulletEnabled val="1"/>
        </dgm:presLayoutVars>
      </dgm:prSet>
      <dgm:spPr/>
    </dgm:pt>
    <dgm:pt modelId="{451363B4-07F5-4990-B9FB-C4C660C5AE16}" type="pres">
      <dgm:prSet presAssocID="{C033E142-EA54-4683-B83A-AE5CDD66616C}" presName="childText" presStyleLbl="revTx" presStyleIdx="0" presStyleCnt="2">
        <dgm:presLayoutVars>
          <dgm:bulletEnabled val="1"/>
        </dgm:presLayoutVars>
      </dgm:prSet>
      <dgm:spPr/>
    </dgm:pt>
    <dgm:pt modelId="{8F0EDC27-2C59-4297-8263-9F44974C985B}" type="pres">
      <dgm:prSet presAssocID="{7DFBC5CE-17F7-4A9A-A93C-1B87C5CF39D4}" presName="parentText" presStyleLbl="node1" presStyleIdx="1" presStyleCnt="4">
        <dgm:presLayoutVars>
          <dgm:chMax val="0"/>
          <dgm:bulletEnabled val="1"/>
        </dgm:presLayoutVars>
      </dgm:prSet>
      <dgm:spPr/>
    </dgm:pt>
    <dgm:pt modelId="{FA3597B4-E41D-404D-80C9-323223200DB5}" type="pres">
      <dgm:prSet presAssocID="{7DFBC5CE-17F7-4A9A-A93C-1B87C5CF39D4}" presName="childText" presStyleLbl="revTx" presStyleIdx="1" presStyleCnt="2">
        <dgm:presLayoutVars>
          <dgm:bulletEnabled val="1"/>
        </dgm:presLayoutVars>
      </dgm:prSet>
      <dgm:spPr/>
    </dgm:pt>
    <dgm:pt modelId="{52A08643-01CD-45F5-B86B-A2555DA2A194}" type="pres">
      <dgm:prSet presAssocID="{40C9ECF7-5B53-4276-B90C-26DE1FBB8D0D}" presName="parentText" presStyleLbl="node1" presStyleIdx="2" presStyleCnt="4">
        <dgm:presLayoutVars>
          <dgm:chMax val="0"/>
          <dgm:bulletEnabled val="1"/>
        </dgm:presLayoutVars>
      </dgm:prSet>
      <dgm:spPr/>
    </dgm:pt>
    <dgm:pt modelId="{EF73DACA-87A5-4799-91FF-AE1FEBE4B2C2}" type="pres">
      <dgm:prSet presAssocID="{923107BE-4EE4-47A7-BCCB-337C7022DD44}" presName="spacer" presStyleCnt="0"/>
      <dgm:spPr/>
    </dgm:pt>
    <dgm:pt modelId="{ACD06354-762A-4DA7-BCA5-FF0C1F3D4655}" type="pres">
      <dgm:prSet presAssocID="{175F6CA0-9B1F-4EAF-906C-971623071A3D}" presName="parentText" presStyleLbl="node1" presStyleIdx="3" presStyleCnt="4">
        <dgm:presLayoutVars>
          <dgm:chMax val="0"/>
          <dgm:bulletEnabled val="1"/>
        </dgm:presLayoutVars>
      </dgm:prSet>
      <dgm:spPr/>
    </dgm:pt>
  </dgm:ptLst>
  <dgm:cxnLst>
    <dgm:cxn modelId="{5C695E0B-7F4E-4A37-B77E-B330C3F2CEC5}" srcId="{9EECA5D0-E880-4B52-9102-FACB30968BEA}" destId="{7DFBC5CE-17F7-4A9A-A93C-1B87C5CF39D4}" srcOrd="1" destOrd="0" parTransId="{140DFE76-54DF-4D63-A3D5-607636FD8B6E}" sibTransId="{1B484D4D-C897-47EF-87E2-A22008C5C24E}"/>
    <dgm:cxn modelId="{CE49C60B-940A-46D0-B11A-A78A9448E2E0}" srcId="{C033E142-EA54-4683-B83A-AE5CDD66616C}" destId="{606FB44C-271B-4CA8-BDB8-037CDBFF999E}" srcOrd="1" destOrd="0" parTransId="{B7208C65-0CEA-4498-BB58-B9FB181659E8}" sibTransId="{1DA4A2D0-F871-4E69-BF7D-868810CFA384}"/>
    <dgm:cxn modelId="{6B652C20-E1DC-450E-AFB5-E175A8252682}" type="presOf" srcId="{31E9E6A9-947E-4FEF-8B45-0842DDABD1CD}" destId="{451363B4-07F5-4990-B9FB-C4C660C5AE16}" srcOrd="0" destOrd="3" presId="urn:microsoft.com/office/officeart/2005/8/layout/vList2"/>
    <dgm:cxn modelId="{FF50AA32-3C4E-4C8D-8DEC-17C553782109}" srcId="{C033E142-EA54-4683-B83A-AE5CDD66616C}" destId="{31E9E6A9-947E-4FEF-8B45-0842DDABD1CD}" srcOrd="3" destOrd="0" parTransId="{6C1FC186-6D50-4DDE-88B2-759A59F86360}" sibTransId="{5C7B107C-C347-4FDD-8389-02A77B977036}"/>
    <dgm:cxn modelId="{670BD934-DAD3-43D5-8666-8B6AD7B765A1}" type="presOf" srcId="{2D4F689E-C548-4803-ACBD-E87E5498336F}" destId="{451363B4-07F5-4990-B9FB-C4C660C5AE16}" srcOrd="0" destOrd="0" presId="urn:microsoft.com/office/officeart/2005/8/layout/vList2"/>
    <dgm:cxn modelId="{8699B64E-6149-4683-BFB7-B6C4835529E4}" srcId="{9EECA5D0-E880-4B52-9102-FACB30968BEA}" destId="{40C9ECF7-5B53-4276-B90C-26DE1FBB8D0D}" srcOrd="2" destOrd="0" parTransId="{BE5B79E4-BC4B-463B-A891-9AE3940753A4}" sibTransId="{923107BE-4EE4-47A7-BCCB-337C7022DD44}"/>
    <dgm:cxn modelId="{26B01875-77C3-453D-A4B2-BA65CFA73963}" type="presOf" srcId="{7DFBC5CE-17F7-4A9A-A93C-1B87C5CF39D4}" destId="{8F0EDC27-2C59-4297-8263-9F44974C985B}" srcOrd="0" destOrd="0" presId="urn:microsoft.com/office/officeart/2005/8/layout/vList2"/>
    <dgm:cxn modelId="{F8BBC755-C05A-4C2E-8EE5-F39D2213CAE8}" srcId="{9EECA5D0-E880-4B52-9102-FACB30968BEA}" destId="{175F6CA0-9B1F-4EAF-906C-971623071A3D}" srcOrd="3" destOrd="0" parTransId="{A21A18EB-8283-4DEA-8FB7-B08F031A4EE1}" sibTransId="{C6C425CD-E659-4C99-9746-AB49254F5F36}"/>
    <dgm:cxn modelId="{8E529058-980D-483F-A859-17176CC54EE5}" type="presOf" srcId="{C033E142-EA54-4683-B83A-AE5CDD66616C}" destId="{C39B6D6F-6CBD-4C68-A655-2420CBE89601}" srcOrd="0" destOrd="0" presId="urn:microsoft.com/office/officeart/2005/8/layout/vList2"/>
    <dgm:cxn modelId="{414E695A-8CDA-4508-835F-75ABE9817453}" type="presOf" srcId="{606FB44C-271B-4CA8-BDB8-037CDBFF999E}" destId="{451363B4-07F5-4990-B9FB-C4C660C5AE16}" srcOrd="0" destOrd="1" presId="urn:microsoft.com/office/officeart/2005/8/layout/vList2"/>
    <dgm:cxn modelId="{BAD2E55A-C04C-439D-A3D9-5862DA4C16B0}" srcId="{C033E142-EA54-4683-B83A-AE5CDD66616C}" destId="{2D4F689E-C548-4803-ACBD-E87E5498336F}" srcOrd="0" destOrd="0" parTransId="{8B163A6F-6E46-4C0E-955B-5EDABE2F7CAA}" sibTransId="{96DB0F68-A291-4259-A5A8-751F8B2F00EC}"/>
    <dgm:cxn modelId="{12C97E85-D8F0-4AF0-A3CC-9560094B5E18}" type="presOf" srcId="{175F6CA0-9B1F-4EAF-906C-971623071A3D}" destId="{ACD06354-762A-4DA7-BCA5-FF0C1F3D4655}" srcOrd="0" destOrd="0" presId="urn:microsoft.com/office/officeart/2005/8/layout/vList2"/>
    <dgm:cxn modelId="{590D3186-9D17-4C3C-BB07-75068FFE8F5E}" srcId="{C033E142-EA54-4683-B83A-AE5CDD66616C}" destId="{C646C42D-6ED0-4384-BDFC-7611A7181FAC}" srcOrd="2" destOrd="0" parTransId="{E07CAF8E-FEAD-4452-9562-0E39A59F023D}" sibTransId="{9F86CE39-0FC5-498A-B4F3-B58A71F6B4B8}"/>
    <dgm:cxn modelId="{8B7B9291-FFC6-4E2E-B4FE-387DB6493C95}" srcId="{9EECA5D0-E880-4B52-9102-FACB30968BEA}" destId="{C033E142-EA54-4683-B83A-AE5CDD66616C}" srcOrd="0" destOrd="0" parTransId="{7759F795-4590-4A45-B718-9127CC368BD6}" sibTransId="{6B9AD94D-4DD1-48A1-84FA-FA51B5DC2150}"/>
    <dgm:cxn modelId="{61E26896-DF52-4840-BBFF-3E035DB488DE}" type="presOf" srcId="{9EECA5D0-E880-4B52-9102-FACB30968BEA}" destId="{30787C50-42B4-4F9B-B0EC-C946DA46C3F5}" srcOrd="0" destOrd="0" presId="urn:microsoft.com/office/officeart/2005/8/layout/vList2"/>
    <dgm:cxn modelId="{9036E3B8-8085-471A-A33E-82E9B314526A}" type="presOf" srcId="{C646C42D-6ED0-4384-BDFC-7611A7181FAC}" destId="{451363B4-07F5-4990-B9FB-C4C660C5AE16}" srcOrd="0" destOrd="2" presId="urn:microsoft.com/office/officeart/2005/8/layout/vList2"/>
    <dgm:cxn modelId="{1CB0DADD-9177-4C3E-94AF-326CE911E1D3}" type="presOf" srcId="{78B67C2B-9793-4C98-8637-4C9F7E20565A}" destId="{FA3597B4-E41D-404D-80C9-323223200DB5}" srcOrd="0" destOrd="0" presId="urn:microsoft.com/office/officeart/2005/8/layout/vList2"/>
    <dgm:cxn modelId="{DD3E7EE5-86BD-43CF-B50C-5457DD6B08FF}" srcId="{7DFBC5CE-17F7-4A9A-A93C-1B87C5CF39D4}" destId="{0021EE86-0F18-477A-AD87-8989E4D79D7E}" srcOrd="1" destOrd="0" parTransId="{A900AC98-5A0A-4911-ADED-4860586E2A54}" sibTransId="{ECC9131C-2FAE-4B32-99ED-967A482FDB41}"/>
    <dgm:cxn modelId="{A99A3CEB-BD4E-4F55-A599-5AC7DE330274}" srcId="{7DFBC5CE-17F7-4A9A-A93C-1B87C5CF39D4}" destId="{78B67C2B-9793-4C98-8637-4C9F7E20565A}" srcOrd="0" destOrd="0" parTransId="{5103199B-6790-45F4-80CC-715B6B088124}" sibTransId="{4EAEC3FE-9A36-4679-8E18-152FED302537}"/>
    <dgm:cxn modelId="{BCF9A6F4-E9EC-46AF-9F34-C68F4CFD2069}" type="presOf" srcId="{0021EE86-0F18-477A-AD87-8989E4D79D7E}" destId="{FA3597B4-E41D-404D-80C9-323223200DB5}" srcOrd="0" destOrd="1" presId="urn:microsoft.com/office/officeart/2005/8/layout/vList2"/>
    <dgm:cxn modelId="{9220EEFC-826C-4206-95AE-537FB94962F1}" type="presOf" srcId="{40C9ECF7-5B53-4276-B90C-26DE1FBB8D0D}" destId="{52A08643-01CD-45F5-B86B-A2555DA2A194}" srcOrd="0" destOrd="0" presId="urn:microsoft.com/office/officeart/2005/8/layout/vList2"/>
    <dgm:cxn modelId="{CED237F9-F9E2-425A-8A55-0FA28B395CDA}" type="presParOf" srcId="{30787C50-42B4-4F9B-B0EC-C946DA46C3F5}" destId="{C39B6D6F-6CBD-4C68-A655-2420CBE89601}" srcOrd="0" destOrd="0" presId="urn:microsoft.com/office/officeart/2005/8/layout/vList2"/>
    <dgm:cxn modelId="{21A01F9D-0F14-4D97-97F2-9DE0D10623ED}" type="presParOf" srcId="{30787C50-42B4-4F9B-B0EC-C946DA46C3F5}" destId="{451363B4-07F5-4990-B9FB-C4C660C5AE16}" srcOrd="1" destOrd="0" presId="urn:microsoft.com/office/officeart/2005/8/layout/vList2"/>
    <dgm:cxn modelId="{7AA9B4D6-F72C-4C9A-BB0B-CFE7C802589E}" type="presParOf" srcId="{30787C50-42B4-4F9B-B0EC-C946DA46C3F5}" destId="{8F0EDC27-2C59-4297-8263-9F44974C985B}" srcOrd="2" destOrd="0" presId="urn:microsoft.com/office/officeart/2005/8/layout/vList2"/>
    <dgm:cxn modelId="{0A7D224F-D9D9-47B1-BDD3-B9F101DBE5D7}" type="presParOf" srcId="{30787C50-42B4-4F9B-B0EC-C946DA46C3F5}" destId="{FA3597B4-E41D-404D-80C9-323223200DB5}" srcOrd="3" destOrd="0" presId="urn:microsoft.com/office/officeart/2005/8/layout/vList2"/>
    <dgm:cxn modelId="{34FA2125-946B-46C9-B3B7-327585A66739}" type="presParOf" srcId="{30787C50-42B4-4F9B-B0EC-C946DA46C3F5}" destId="{52A08643-01CD-45F5-B86B-A2555DA2A194}" srcOrd="4" destOrd="0" presId="urn:microsoft.com/office/officeart/2005/8/layout/vList2"/>
    <dgm:cxn modelId="{DD186A33-F809-468A-894A-00576A4E5D2F}" type="presParOf" srcId="{30787C50-42B4-4F9B-B0EC-C946DA46C3F5}" destId="{EF73DACA-87A5-4799-91FF-AE1FEBE4B2C2}" srcOrd="5" destOrd="0" presId="urn:microsoft.com/office/officeart/2005/8/layout/vList2"/>
    <dgm:cxn modelId="{F5D1903A-50B5-4A28-975F-739A60706371}" type="presParOf" srcId="{30787C50-42B4-4F9B-B0EC-C946DA46C3F5}" destId="{ACD06354-762A-4DA7-BCA5-FF0C1F3D465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4EC5E9C-974B-4404-A0C6-E9CE73C4A7D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3B2B36D1-906F-452B-B8FD-97A8C202043B}">
      <dgm:prSet/>
      <dgm:spPr/>
      <dgm:t>
        <a:bodyPr/>
        <a:lstStyle/>
        <a:p>
          <a:pPr rtl="0"/>
          <a:r>
            <a:rPr lang="zh-CN" b="1"/>
            <a:t>内部存储：</a:t>
          </a:r>
          <a:endParaRPr lang="zh-CN"/>
        </a:p>
      </dgm:t>
    </dgm:pt>
    <dgm:pt modelId="{E8E27BB7-0057-42E5-A5DD-0E5CAB20221C}" type="parTrans" cxnId="{B5EE40CD-B526-4D7B-A436-A924D9E4D737}">
      <dgm:prSet/>
      <dgm:spPr/>
      <dgm:t>
        <a:bodyPr/>
        <a:lstStyle/>
        <a:p>
          <a:endParaRPr lang="zh-CN" altLang="en-US"/>
        </a:p>
      </dgm:t>
    </dgm:pt>
    <dgm:pt modelId="{654E553B-B72B-4D82-B1F1-020CF5A41140}" type="sibTrans" cxnId="{B5EE40CD-B526-4D7B-A436-A924D9E4D737}">
      <dgm:prSet/>
      <dgm:spPr/>
      <dgm:t>
        <a:bodyPr/>
        <a:lstStyle/>
        <a:p>
          <a:endParaRPr lang="zh-CN" altLang="en-US"/>
        </a:p>
      </dgm:t>
    </dgm:pt>
    <dgm:pt modelId="{81EA5029-517D-4CBF-83A9-8CE09EF05B61}">
      <dgm:prSet/>
      <dgm:spPr/>
      <dgm:t>
        <a:bodyPr/>
        <a:lstStyle/>
        <a:p>
          <a:pPr rtl="0"/>
          <a:r>
            <a:rPr lang="zh-CN"/>
            <a:t>它始终可用。</a:t>
          </a:r>
        </a:p>
      </dgm:t>
    </dgm:pt>
    <dgm:pt modelId="{66D085B0-78F1-44E1-9450-E2530E915054}" type="parTrans" cxnId="{6C3B4F1B-1645-47F5-B387-A0ED9E11ED31}">
      <dgm:prSet/>
      <dgm:spPr/>
      <dgm:t>
        <a:bodyPr/>
        <a:lstStyle/>
        <a:p>
          <a:endParaRPr lang="zh-CN" altLang="en-US"/>
        </a:p>
      </dgm:t>
    </dgm:pt>
    <dgm:pt modelId="{4406FFD6-5F1A-470E-836F-D13664738973}" type="sibTrans" cxnId="{6C3B4F1B-1645-47F5-B387-A0ED9E11ED31}">
      <dgm:prSet/>
      <dgm:spPr/>
      <dgm:t>
        <a:bodyPr/>
        <a:lstStyle/>
        <a:p>
          <a:endParaRPr lang="zh-CN" altLang="en-US"/>
        </a:p>
      </dgm:t>
    </dgm:pt>
    <dgm:pt modelId="{6874740F-4D1D-4295-8878-744A3ECFC1F8}">
      <dgm:prSet/>
      <dgm:spPr/>
      <dgm:t>
        <a:bodyPr/>
        <a:lstStyle/>
        <a:p>
          <a:pPr rtl="0"/>
          <a:r>
            <a:rPr lang="zh-CN"/>
            <a:t>默认情况下只有您的应用可以访问此处保存的文件。</a:t>
          </a:r>
        </a:p>
      </dgm:t>
    </dgm:pt>
    <dgm:pt modelId="{7E131AA6-084B-4C94-856B-4B1561C98218}" type="parTrans" cxnId="{0BA6A28C-3AD4-44F9-933D-CDA23A438850}">
      <dgm:prSet/>
      <dgm:spPr/>
      <dgm:t>
        <a:bodyPr/>
        <a:lstStyle/>
        <a:p>
          <a:endParaRPr lang="zh-CN" altLang="en-US"/>
        </a:p>
      </dgm:t>
    </dgm:pt>
    <dgm:pt modelId="{7343031C-1F65-4F53-AEB0-2375C4A3E656}" type="sibTrans" cxnId="{0BA6A28C-3AD4-44F9-933D-CDA23A438850}">
      <dgm:prSet/>
      <dgm:spPr/>
      <dgm:t>
        <a:bodyPr/>
        <a:lstStyle/>
        <a:p>
          <a:endParaRPr lang="zh-CN" altLang="en-US"/>
        </a:p>
      </dgm:t>
    </dgm:pt>
    <dgm:pt modelId="{DA576C40-8491-4716-A7D7-68FED59321CA}">
      <dgm:prSet/>
      <dgm:spPr/>
      <dgm:t>
        <a:bodyPr/>
        <a:lstStyle/>
        <a:p>
          <a:pPr rtl="0"/>
          <a:r>
            <a:rPr lang="zh-CN"/>
            <a:t>当用户卸载您的应用时，系统会从内部存储中删除您的应用的所有文件。</a:t>
          </a:r>
        </a:p>
      </dgm:t>
    </dgm:pt>
    <dgm:pt modelId="{CB4F9B3A-4755-48DE-92A7-D4CA6E14D987}" type="parTrans" cxnId="{99098E50-1F8A-435F-8375-279ADDC7B982}">
      <dgm:prSet/>
      <dgm:spPr/>
      <dgm:t>
        <a:bodyPr/>
        <a:lstStyle/>
        <a:p>
          <a:endParaRPr lang="zh-CN" altLang="en-US"/>
        </a:p>
      </dgm:t>
    </dgm:pt>
    <dgm:pt modelId="{BD29400F-DDB3-4A92-9C20-37D8AB0BA511}" type="sibTrans" cxnId="{99098E50-1F8A-435F-8375-279ADDC7B982}">
      <dgm:prSet/>
      <dgm:spPr/>
      <dgm:t>
        <a:bodyPr/>
        <a:lstStyle/>
        <a:p>
          <a:endParaRPr lang="zh-CN" altLang="en-US"/>
        </a:p>
      </dgm:t>
    </dgm:pt>
    <dgm:pt modelId="{556AAD78-5EF5-47D2-8A1F-2A9CC1CC66EB}">
      <dgm:prSet/>
      <dgm:spPr/>
      <dgm:t>
        <a:bodyPr/>
        <a:lstStyle/>
        <a:p>
          <a:pPr rtl="0"/>
          <a:r>
            <a:rPr lang="zh-CN"/>
            <a:t>当您希望确保用户或其他应用均无法访问您的文件时，内部存储是最佳选择。</a:t>
          </a:r>
        </a:p>
      </dgm:t>
    </dgm:pt>
    <dgm:pt modelId="{ACC2C151-F57C-41E3-B015-6F06CA183F97}" type="parTrans" cxnId="{CA0B853F-C878-4678-B3C7-D5EA4FA2C6C4}">
      <dgm:prSet/>
      <dgm:spPr/>
      <dgm:t>
        <a:bodyPr/>
        <a:lstStyle/>
        <a:p>
          <a:endParaRPr lang="zh-CN" altLang="en-US"/>
        </a:p>
      </dgm:t>
    </dgm:pt>
    <dgm:pt modelId="{6BBD39D3-C876-4B91-9778-DE78E7AD1B6F}" type="sibTrans" cxnId="{CA0B853F-C878-4678-B3C7-D5EA4FA2C6C4}">
      <dgm:prSet/>
      <dgm:spPr/>
      <dgm:t>
        <a:bodyPr/>
        <a:lstStyle/>
        <a:p>
          <a:endParaRPr lang="zh-CN" altLang="en-US"/>
        </a:p>
      </dgm:t>
    </dgm:pt>
    <dgm:pt modelId="{90E6A0BE-8336-434E-886A-C7DC0A04C19E}" type="pres">
      <dgm:prSet presAssocID="{14EC5E9C-974B-4404-A0C6-E9CE73C4A7D1}" presName="linear" presStyleCnt="0">
        <dgm:presLayoutVars>
          <dgm:animLvl val="lvl"/>
          <dgm:resizeHandles val="exact"/>
        </dgm:presLayoutVars>
      </dgm:prSet>
      <dgm:spPr/>
    </dgm:pt>
    <dgm:pt modelId="{FB868C77-47DB-46CD-9FD6-1E6466820BE0}" type="pres">
      <dgm:prSet presAssocID="{3B2B36D1-906F-452B-B8FD-97A8C202043B}" presName="parentText" presStyleLbl="node1" presStyleIdx="0" presStyleCnt="1">
        <dgm:presLayoutVars>
          <dgm:chMax val="0"/>
          <dgm:bulletEnabled val="1"/>
        </dgm:presLayoutVars>
      </dgm:prSet>
      <dgm:spPr/>
    </dgm:pt>
    <dgm:pt modelId="{C23BE1FA-B2E7-469E-9C0F-1AD4D75828EE}" type="pres">
      <dgm:prSet presAssocID="{3B2B36D1-906F-452B-B8FD-97A8C202043B}" presName="childText" presStyleLbl="revTx" presStyleIdx="0" presStyleCnt="1">
        <dgm:presLayoutVars>
          <dgm:bulletEnabled val="1"/>
        </dgm:presLayoutVars>
      </dgm:prSet>
      <dgm:spPr/>
    </dgm:pt>
  </dgm:ptLst>
  <dgm:cxnLst>
    <dgm:cxn modelId="{6C3B4F1B-1645-47F5-B387-A0ED9E11ED31}" srcId="{3B2B36D1-906F-452B-B8FD-97A8C202043B}" destId="{81EA5029-517D-4CBF-83A9-8CE09EF05B61}" srcOrd="0" destOrd="0" parTransId="{66D085B0-78F1-44E1-9450-E2530E915054}" sibTransId="{4406FFD6-5F1A-470E-836F-D13664738973}"/>
    <dgm:cxn modelId="{51A1301E-A408-41E8-AC37-00DDA6D1BE94}" type="presOf" srcId="{14EC5E9C-974B-4404-A0C6-E9CE73C4A7D1}" destId="{90E6A0BE-8336-434E-886A-C7DC0A04C19E}" srcOrd="0" destOrd="0" presId="urn:microsoft.com/office/officeart/2005/8/layout/vList2"/>
    <dgm:cxn modelId="{79094F2E-3551-40DE-8380-023FB1541E0D}" type="presOf" srcId="{81EA5029-517D-4CBF-83A9-8CE09EF05B61}" destId="{C23BE1FA-B2E7-469E-9C0F-1AD4D75828EE}" srcOrd="0" destOrd="0" presId="urn:microsoft.com/office/officeart/2005/8/layout/vList2"/>
    <dgm:cxn modelId="{CA0B853F-C878-4678-B3C7-D5EA4FA2C6C4}" srcId="{3B2B36D1-906F-452B-B8FD-97A8C202043B}" destId="{556AAD78-5EF5-47D2-8A1F-2A9CC1CC66EB}" srcOrd="3" destOrd="0" parTransId="{ACC2C151-F57C-41E3-B015-6F06CA183F97}" sibTransId="{6BBD39D3-C876-4B91-9778-DE78E7AD1B6F}"/>
    <dgm:cxn modelId="{AF1D2348-B76E-41DE-8F01-3DD16B0FE0B5}" type="presOf" srcId="{DA576C40-8491-4716-A7D7-68FED59321CA}" destId="{C23BE1FA-B2E7-469E-9C0F-1AD4D75828EE}" srcOrd="0" destOrd="2" presId="urn:microsoft.com/office/officeart/2005/8/layout/vList2"/>
    <dgm:cxn modelId="{0EA0BD48-11C5-4A87-B3E8-A77662D09A7E}" type="presOf" srcId="{556AAD78-5EF5-47D2-8A1F-2A9CC1CC66EB}" destId="{C23BE1FA-B2E7-469E-9C0F-1AD4D75828EE}" srcOrd="0" destOrd="3" presId="urn:microsoft.com/office/officeart/2005/8/layout/vList2"/>
    <dgm:cxn modelId="{99098E50-1F8A-435F-8375-279ADDC7B982}" srcId="{3B2B36D1-906F-452B-B8FD-97A8C202043B}" destId="{DA576C40-8491-4716-A7D7-68FED59321CA}" srcOrd="2" destOrd="0" parTransId="{CB4F9B3A-4755-48DE-92A7-D4CA6E14D987}" sibTransId="{BD29400F-DDB3-4A92-9C20-37D8AB0BA511}"/>
    <dgm:cxn modelId="{D3F64A72-AB83-48FA-B5E3-85306BCB6A3C}" type="presOf" srcId="{3B2B36D1-906F-452B-B8FD-97A8C202043B}" destId="{FB868C77-47DB-46CD-9FD6-1E6466820BE0}" srcOrd="0" destOrd="0" presId="urn:microsoft.com/office/officeart/2005/8/layout/vList2"/>
    <dgm:cxn modelId="{E74E9C81-AB49-4855-B7A7-78805E82328A}" type="presOf" srcId="{6874740F-4D1D-4295-8878-744A3ECFC1F8}" destId="{C23BE1FA-B2E7-469E-9C0F-1AD4D75828EE}" srcOrd="0" destOrd="1" presId="urn:microsoft.com/office/officeart/2005/8/layout/vList2"/>
    <dgm:cxn modelId="{0BA6A28C-3AD4-44F9-933D-CDA23A438850}" srcId="{3B2B36D1-906F-452B-B8FD-97A8C202043B}" destId="{6874740F-4D1D-4295-8878-744A3ECFC1F8}" srcOrd="1" destOrd="0" parTransId="{7E131AA6-084B-4C94-856B-4B1561C98218}" sibTransId="{7343031C-1F65-4F53-AEB0-2375C4A3E656}"/>
    <dgm:cxn modelId="{B5EE40CD-B526-4D7B-A436-A924D9E4D737}" srcId="{14EC5E9C-974B-4404-A0C6-E9CE73C4A7D1}" destId="{3B2B36D1-906F-452B-B8FD-97A8C202043B}" srcOrd="0" destOrd="0" parTransId="{E8E27BB7-0057-42E5-A5DD-0E5CAB20221C}" sibTransId="{654E553B-B72B-4D82-B1F1-020CF5A41140}"/>
    <dgm:cxn modelId="{6432B92C-5735-4ED6-B86B-DAA7C3A7C7A8}" type="presParOf" srcId="{90E6A0BE-8336-434E-886A-C7DC0A04C19E}" destId="{FB868C77-47DB-46CD-9FD6-1E6466820BE0}" srcOrd="0" destOrd="0" presId="urn:microsoft.com/office/officeart/2005/8/layout/vList2"/>
    <dgm:cxn modelId="{40906185-CFF7-482C-A70D-63B7E54BCC18}" type="presParOf" srcId="{90E6A0BE-8336-434E-886A-C7DC0A04C19E}" destId="{C23BE1FA-B2E7-469E-9C0F-1AD4D75828E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349568-C5E7-48E5-9DE4-D50665A89863}">
      <dsp:nvSpPr>
        <dsp:cNvPr id="0" name=""/>
        <dsp:cNvSpPr/>
      </dsp:nvSpPr>
      <dsp:spPr>
        <a:xfrm>
          <a:off x="0" y="579969"/>
          <a:ext cx="5181600" cy="15092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l" defTabSz="2667000" rtl="0">
            <a:lnSpc>
              <a:spcPct val="90000"/>
            </a:lnSpc>
            <a:spcBef>
              <a:spcPct val="0"/>
            </a:spcBef>
            <a:spcAft>
              <a:spcPct val="35000"/>
            </a:spcAft>
            <a:buNone/>
          </a:pPr>
          <a:r>
            <a:rPr lang="zh-CN" sz="6000" kern="1200"/>
            <a:t>代码使用</a:t>
          </a:r>
        </a:p>
      </dsp:txBody>
      <dsp:txXfrm>
        <a:off x="73678" y="653647"/>
        <a:ext cx="5034244" cy="1361943"/>
      </dsp:txXfrm>
    </dsp:sp>
    <dsp:sp modelId="{475A83E2-31CE-4722-AD7B-DA48439A23BA}">
      <dsp:nvSpPr>
        <dsp:cNvPr id="0" name=""/>
        <dsp:cNvSpPr/>
      </dsp:nvSpPr>
      <dsp:spPr>
        <a:xfrm>
          <a:off x="0" y="2262069"/>
          <a:ext cx="5181600" cy="15092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l" defTabSz="2667000" rtl="0">
            <a:lnSpc>
              <a:spcPct val="90000"/>
            </a:lnSpc>
            <a:spcBef>
              <a:spcPct val="0"/>
            </a:spcBef>
            <a:spcAft>
              <a:spcPct val="35000"/>
            </a:spcAft>
            <a:buNone/>
          </a:pPr>
          <a:r>
            <a:rPr lang="zh-CN" sz="6000" kern="1200"/>
            <a:t>配置文件使用</a:t>
          </a:r>
        </a:p>
      </dsp:txBody>
      <dsp:txXfrm>
        <a:off x="73678" y="2335747"/>
        <a:ext cx="5034244" cy="136194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0FDEB3-2A2A-47AA-B306-8D1C684C7629}">
      <dsp:nvSpPr>
        <dsp:cNvPr id="0" name=""/>
        <dsp:cNvSpPr/>
      </dsp:nvSpPr>
      <dsp:spPr>
        <a:xfrm>
          <a:off x="0" y="35649"/>
          <a:ext cx="5181600" cy="6037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CN" altLang="en-US" sz="2400" kern="1200"/>
            <a:t>外部存储：</a:t>
          </a:r>
        </a:p>
      </dsp:txBody>
      <dsp:txXfrm>
        <a:off x="29471" y="65120"/>
        <a:ext cx="5122658" cy="544777"/>
      </dsp:txXfrm>
    </dsp:sp>
    <dsp:sp modelId="{0CB0C22F-254D-4A99-A0A3-8B119963E7D9}">
      <dsp:nvSpPr>
        <dsp:cNvPr id="0" name=""/>
        <dsp:cNvSpPr/>
      </dsp:nvSpPr>
      <dsp:spPr>
        <a:xfrm>
          <a:off x="0" y="639369"/>
          <a:ext cx="5181600" cy="367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516"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zh-CN" sz="1900" kern="1200"/>
            <a:t>它并非始终可用，因为用户可采用 </a:t>
          </a:r>
          <a:r>
            <a:rPr lang="en-US" sz="1900" kern="1200"/>
            <a:t>USB </a:t>
          </a:r>
          <a:r>
            <a:rPr lang="zh-CN" sz="1900" kern="1200"/>
            <a:t>存储的形式装载外部存储，并在某些情况下会从设备中将其删除。</a:t>
          </a:r>
        </a:p>
        <a:p>
          <a:pPr marL="171450" lvl="1" indent="-171450" algn="l" defTabSz="844550" rtl="0">
            <a:lnSpc>
              <a:spcPct val="90000"/>
            </a:lnSpc>
            <a:spcBef>
              <a:spcPct val="0"/>
            </a:spcBef>
            <a:spcAft>
              <a:spcPct val="20000"/>
            </a:spcAft>
            <a:buChar char="•"/>
          </a:pPr>
          <a:r>
            <a:rPr lang="zh-CN" altLang="en-US" sz="1900" kern="1200"/>
            <a:t>它是全局可读的，因此此处保存的文件可能不受您控制地被读取。</a:t>
          </a:r>
        </a:p>
        <a:p>
          <a:pPr marL="171450" lvl="1" indent="-171450" algn="l" defTabSz="844550" rtl="0">
            <a:lnSpc>
              <a:spcPct val="90000"/>
            </a:lnSpc>
            <a:spcBef>
              <a:spcPct val="0"/>
            </a:spcBef>
            <a:spcAft>
              <a:spcPct val="20000"/>
            </a:spcAft>
            <a:buChar char="•"/>
          </a:pPr>
          <a:r>
            <a:rPr lang="zh-CN" sz="1900" kern="1200" dirty="0"/>
            <a:t>当用户卸载您的应用时，只有在您通过 </a:t>
          </a:r>
          <a:r>
            <a:rPr lang="en-US" sz="1900" kern="1200" dirty="0" err="1"/>
            <a:t>getExternalFilesDir</a:t>
          </a:r>
          <a:r>
            <a:rPr lang="en-US" sz="1900" kern="1200" dirty="0"/>
            <a:t>() </a:t>
          </a:r>
          <a:r>
            <a:rPr lang="zh-CN" sz="1900" kern="1200" dirty="0"/>
            <a:t>将您的应用的文件保存在目录中时，系统才会从此处删除您的应用的文件。</a:t>
          </a:r>
        </a:p>
        <a:p>
          <a:pPr marL="171450" lvl="1" indent="-171450" algn="l" defTabSz="844550" rtl="0">
            <a:lnSpc>
              <a:spcPct val="90000"/>
            </a:lnSpc>
            <a:spcBef>
              <a:spcPct val="0"/>
            </a:spcBef>
            <a:spcAft>
              <a:spcPct val="20000"/>
            </a:spcAft>
            <a:buChar char="•"/>
          </a:pPr>
          <a:r>
            <a:rPr lang="zh-CN" altLang="en-US" sz="1900" kern="1200"/>
            <a:t>对于无需访问限制以及您希望与其他应用共享或允许用户使用电脑访问的文件，外部存储是最佳位置。</a:t>
          </a:r>
        </a:p>
      </dsp:txBody>
      <dsp:txXfrm>
        <a:off x="0" y="639369"/>
        <a:ext cx="5181600" cy="36763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4834F6-7798-4CC8-B2DF-B877507980F6}">
      <dsp:nvSpPr>
        <dsp:cNvPr id="0" name=""/>
        <dsp:cNvSpPr/>
      </dsp:nvSpPr>
      <dsp:spPr>
        <a:xfrm>
          <a:off x="0" y="71828"/>
          <a:ext cx="10515600" cy="10108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CN" sz="2400" kern="1200"/>
            <a:t>在内部存储中保存文件时，可以通过调用以下两种方法之一获取作为 </a:t>
          </a:r>
          <a:r>
            <a:rPr lang="en-US" sz="2400" kern="1200"/>
            <a:t>File </a:t>
          </a:r>
          <a:r>
            <a:rPr lang="zh-CN" sz="2400" kern="1200"/>
            <a:t>的相应目录：</a:t>
          </a:r>
        </a:p>
      </dsp:txBody>
      <dsp:txXfrm>
        <a:off x="49347" y="121175"/>
        <a:ext cx="10416906" cy="912185"/>
      </dsp:txXfrm>
    </dsp:sp>
    <dsp:sp modelId="{0CF4C921-87A7-47D4-8A99-ED413E2F4BAC}">
      <dsp:nvSpPr>
        <dsp:cNvPr id="0" name=""/>
        <dsp:cNvSpPr/>
      </dsp:nvSpPr>
      <dsp:spPr>
        <a:xfrm>
          <a:off x="0" y="1082708"/>
          <a:ext cx="10515600" cy="1788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kern="1200" dirty="0" err="1"/>
            <a:t>getFilesDir</a:t>
          </a:r>
          <a:r>
            <a:rPr lang="en-US" sz="1900" kern="1200" dirty="0"/>
            <a:t>()</a:t>
          </a:r>
          <a:br>
            <a:rPr lang="en-US" sz="1900" kern="1200" dirty="0"/>
          </a:br>
          <a:r>
            <a:rPr lang="zh-CN" sz="1900" kern="1200" dirty="0"/>
            <a:t>返回表示您的应用的内部目录的 </a:t>
          </a:r>
          <a:r>
            <a:rPr lang="en-US" sz="1900" kern="1200" dirty="0"/>
            <a:t>File </a:t>
          </a:r>
          <a:r>
            <a:rPr lang="zh-CN" sz="1900" kern="1200" dirty="0"/>
            <a:t>。</a:t>
          </a:r>
        </a:p>
        <a:p>
          <a:pPr marL="171450" lvl="1" indent="-171450" algn="l" defTabSz="844550" rtl="0">
            <a:lnSpc>
              <a:spcPct val="90000"/>
            </a:lnSpc>
            <a:spcBef>
              <a:spcPct val="0"/>
            </a:spcBef>
            <a:spcAft>
              <a:spcPct val="20000"/>
            </a:spcAft>
            <a:buChar char="•"/>
          </a:pPr>
          <a:r>
            <a:rPr lang="en-US" sz="1900" kern="1200" dirty="0" err="1"/>
            <a:t>getCacheDir</a:t>
          </a:r>
          <a:r>
            <a:rPr lang="en-US" sz="1900" kern="1200" dirty="0"/>
            <a:t>()</a:t>
          </a:r>
          <a:br>
            <a:rPr lang="en-US" sz="1900" kern="1200" dirty="0"/>
          </a:br>
          <a:r>
            <a:rPr lang="zh-CN" sz="1900" kern="1200" dirty="0"/>
            <a:t>返回表示应用临时缓存文件的内部目录的 </a:t>
          </a:r>
          <a:r>
            <a:rPr lang="en-US" sz="1900" kern="1200" dirty="0"/>
            <a:t>File </a:t>
          </a:r>
          <a:r>
            <a:rPr lang="zh-CN" sz="1900" kern="1200" dirty="0"/>
            <a:t>。 务必删除所有不再需要的文件并对在指定时间您使用的内存量实现合理大小限制，比如，</a:t>
          </a:r>
          <a:r>
            <a:rPr lang="en-US" sz="1900" kern="1200" dirty="0"/>
            <a:t>1MB</a:t>
          </a:r>
          <a:r>
            <a:rPr lang="zh-CN" sz="1900" kern="1200" dirty="0"/>
            <a:t>。 如果在系统即将耗尽存储，它会在不进行警告的情况下删除您的缓存文件。</a:t>
          </a:r>
        </a:p>
      </dsp:txBody>
      <dsp:txXfrm>
        <a:off x="0" y="1082708"/>
        <a:ext cx="10515600" cy="1788480"/>
      </dsp:txXfrm>
    </dsp:sp>
    <dsp:sp modelId="{C7C9BE52-284F-46D0-8133-8E76E361EAE5}">
      <dsp:nvSpPr>
        <dsp:cNvPr id="0" name=""/>
        <dsp:cNvSpPr/>
      </dsp:nvSpPr>
      <dsp:spPr>
        <a:xfrm>
          <a:off x="0" y="2871189"/>
          <a:ext cx="10515600" cy="10108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CN" sz="2400" kern="1200" dirty="0"/>
            <a:t>要在这些目录之一中新建文件，您可以使用 </a:t>
          </a:r>
          <a:r>
            <a:rPr lang="en-US" sz="2400" kern="1200" dirty="0"/>
            <a:t>File() </a:t>
          </a:r>
          <a:r>
            <a:rPr lang="zh-CN" sz="2400" kern="1200" dirty="0"/>
            <a:t>构造函数，传递指定的内部存储目录的上述方法之一所提供的 </a:t>
          </a:r>
          <a:r>
            <a:rPr lang="en-US" sz="2400" kern="1200" dirty="0"/>
            <a:t>File </a:t>
          </a:r>
          <a:r>
            <a:rPr lang="zh-CN" sz="2400" kern="1200" dirty="0"/>
            <a:t>。例如：</a:t>
          </a:r>
        </a:p>
      </dsp:txBody>
      <dsp:txXfrm>
        <a:off x="49347" y="2920536"/>
        <a:ext cx="10416906" cy="912185"/>
      </dsp:txXfrm>
    </dsp:sp>
    <dsp:sp modelId="{2D7CC66A-4C95-47A2-97E0-AC69E24EF729}">
      <dsp:nvSpPr>
        <dsp:cNvPr id="0" name=""/>
        <dsp:cNvSpPr/>
      </dsp:nvSpPr>
      <dsp:spPr>
        <a:xfrm>
          <a:off x="0" y="3882069"/>
          <a:ext cx="1051560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kern="1200"/>
            <a:t>File file = new File(context.getFilesDir(), filename);</a:t>
          </a:r>
          <a:endParaRPr lang="zh-CN" sz="1900" kern="1200"/>
        </a:p>
      </dsp:txBody>
      <dsp:txXfrm>
        <a:off x="0" y="3882069"/>
        <a:ext cx="10515600" cy="39744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4031CC-35D1-4788-83CB-CF2A61CAD313}">
      <dsp:nvSpPr>
        <dsp:cNvPr id="0" name=""/>
        <dsp:cNvSpPr/>
      </dsp:nvSpPr>
      <dsp:spPr>
        <a:xfrm>
          <a:off x="0" y="45121"/>
          <a:ext cx="10515600" cy="66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rtl="0">
            <a:lnSpc>
              <a:spcPct val="90000"/>
            </a:lnSpc>
            <a:spcBef>
              <a:spcPct val="0"/>
            </a:spcBef>
            <a:spcAft>
              <a:spcPct val="35000"/>
            </a:spcAft>
            <a:buNone/>
          </a:pPr>
          <a:r>
            <a:rPr lang="zh-CN" altLang="en-US" sz="2300" kern="1200"/>
            <a:t>尽管外部存储可被用户和其他应用进行修改，但可在此处保存两类文件：</a:t>
          </a:r>
        </a:p>
      </dsp:txBody>
      <dsp:txXfrm>
        <a:off x="0" y="45121"/>
        <a:ext cx="10515600" cy="662400"/>
      </dsp:txXfrm>
    </dsp:sp>
    <dsp:sp modelId="{1432A94B-45BA-4E6E-9257-99057F38873B}">
      <dsp:nvSpPr>
        <dsp:cNvPr id="0" name=""/>
        <dsp:cNvSpPr/>
      </dsp:nvSpPr>
      <dsp:spPr>
        <a:xfrm>
          <a:off x="0" y="707521"/>
          <a:ext cx="10515600" cy="359869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zh-CN" altLang="en-US" sz="2300" kern="1200"/>
            <a:t>公共文件</a:t>
          </a:r>
        </a:p>
        <a:p>
          <a:pPr marL="457200" lvl="2" indent="-228600" algn="l" defTabSz="1022350" rtl="0">
            <a:lnSpc>
              <a:spcPct val="90000"/>
            </a:lnSpc>
            <a:spcBef>
              <a:spcPct val="0"/>
            </a:spcBef>
            <a:spcAft>
              <a:spcPct val="15000"/>
            </a:spcAft>
            <a:buChar char="•"/>
          </a:pPr>
          <a:r>
            <a:rPr lang="zh-CN" altLang="en-US" sz="2300" kern="1200" dirty="0"/>
            <a:t>应供其他应用和用户自由使用的文件。 当用户卸载您的应用时，用户应仍可以使用这些文件。例如，您的应用拍摄的照片或其他已下载的文件。</a:t>
          </a:r>
        </a:p>
        <a:p>
          <a:pPr marL="228600" lvl="1" indent="-228600" algn="l" defTabSz="1022350" rtl="0">
            <a:lnSpc>
              <a:spcPct val="90000"/>
            </a:lnSpc>
            <a:spcBef>
              <a:spcPct val="0"/>
            </a:spcBef>
            <a:spcAft>
              <a:spcPct val="15000"/>
            </a:spcAft>
            <a:buChar char="•"/>
          </a:pPr>
          <a:r>
            <a:rPr lang="zh-CN" altLang="en-US" sz="2300" kern="1200"/>
            <a:t>私有文件</a:t>
          </a:r>
        </a:p>
        <a:p>
          <a:pPr marL="457200" lvl="2" indent="-228600" algn="l" defTabSz="1022350" rtl="0">
            <a:lnSpc>
              <a:spcPct val="90000"/>
            </a:lnSpc>
            <a:spcBef>
              <a:spcPct val="0"/>
            </a:spcBef>
            <a:spcAft>
              <a:spcPct val="15000"/>
            </a:spcAft>
            <a:buChar char="•"/>
          </a:pPr>
          <a:r>
            <a:rPr lang="zh-CN" altLang="en-US" sz="2300" kern="1200" dirty="0"/>
            <a:t>本属于您的应用且应在用户卸载您的应用时删除的文件。尽管这些文件在技术上可被用户和其他应用访问（因为它们在外部存储上），它们是实际上不向您的应用之外的用户提供值的文件。当用户卸载您的应用时，系统会删除应用外部专用目录中的所有文件。例如，您的应用下载的其他资源或临时介质文件。</a:t>
          </a:r>
        </a:p>
      </dsp:txBody>
      <dsp:txXfrm>
        <a:off x="0" y="707521"/>
        <a:ext cx="10515600" cy="35986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AFF74B-85F7-40F1-9E83-065AC558DA10}">
      <dsp:nvSpPr>
        <dsp:cNvPr id="0" name=""/>
        <dsp:cNvSpPr/>
      </dsp:nvSpPr>
      <dsp:spPr>
        <a:xfrm>
          <a:off x="0" y="819324"/>
          <a:ext cx="5181600" cy="12829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rtl="0">
            <a:lnSpc>
              <a:spcPct val="90000"/>
            </a:lnSpc>
            <a:spcBef>
              <a:spcPct val="0"/>
            </a:spcBef>
            <a:spcAft>
              <a:spcPct val="35000"/>
            </a:spcAft>
            <a:buNone/>
          </a:pPr>
          <a:r>
            <a:rPr lang="zh-CN" sz="5100" kern="1200"/>
            <a:t>创建不同的布局</a:t>
          </a:r>
        </a:p>
      </dsp:txBody>
      <dsp:txXfrm>
        <a:off x="62626" y="881950"/>
        <a:ext cx="5056348" cy="1157652"/>
      </dsp:txXfrm>
    </dsp:sp>
    <dsp:sp modelId="{F7B080F8-536B-4017-BB62-20D76775445E}">
      <dsp:nvSpPr>
        <dsp:cNvPr id="0" name=""/>
        <dsp:cNvSpPr/>
      </dsp:nvSpPr>
      <dsp:spPr>
        <a:xfrm>
          <a:off x="0" y="2249109"/>
          <a:ext cx="5181600" cy="12829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rtl="0">
            <a:lnSpc>
              <a:spcPct val="90000"/>
            </a:lnSpc>
            <a:spcBef>
              <a:spcPct val="0"/>
            </a:spcBef>
            <a:spcAft>
              <a:spcPct val="35000"/>
            </a:spcAft>
            <a:buNone/>
          </a:pPr>
          <a:r>
            <a:rPr lang="zh-CN" sz="5100" kern="1200"/>
            <a:t>创建不同的图片</a:t>
          </a:r>
        </a:p>
      </dsp:txBody>
      <dsp:txXfrm>
        <a:off x="62626" y="2311735"/>
        <a:ext cx="5056348" cy="11576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E7EA26-ED46-4EB7-B483-C6213F476B58}">
      <dsp:nvSpPr>
        <dsp:cNvPr id="0" name=""/>
        <dsp:cNvSpPr/>
      </dsp:nvSpPr>
      <dsp:spPr>
        <a:xfrm>
          <a:off x="0" y="48969"/>
          <a:ext cx="10515600" cy="1352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rtl="0">
            <a:lnSpc>
              <a:spcPct val="90000"/>
            </a:lnSpc>
            <a:spcBef>
              <a:spcPct val="0"/>
            </a:spcBef>
            <a:spcAft>
              <a:spcPct val="35000"/>
            </a:spcAft>
            <a:buNone/>
          </a:pPr>
          <a:r>
            <a:rPr lang="zh-CN" sz="3400" kern="1200" dirty="0"/>
            <a:t>在</a:t>
          </a:r>
          <a:r>
            <a:rPr lang="en-US" sz="3400" kern="1200" dirty="0"/>
            <a:t>AndroidManifest.xml</a:t>
          </a:r>
          <a:r>
            <a:rPr lang="zh-CN" sz="3400" kern="1200" dirty="0"/>
            <a:t>中设置最低的和目标的</a:t>
          </a:r>
          <a:r>
            <a:rPr lang="en-US" sz="3400" kern="1200" dirty="0"/>
            <a:t>API Levels</a:t>
          </a:r>
          <a:endParaRPr lang="zh-CN" sz="3400" kern="1200" dirty="0"/>
        </a:p>
      </dsp:txBody>
      <dsp:txXfrm>
        <a:off x="66025" y="114994"/>
        <a:ext cx="10383550" cy="1220470"/>
      </dsp:txXfrm>
    </dsp:sp>
    <dsp:sp modelId="{54CB6369-15A7-4A78-A66A-2F20E23C2886}">
      <dsp:nvSpPr>
        <dsp:cNvPr id="0" name=""/>
        <dsp:cNvSpPr/>
      </dsp:nvSpPr>
      <dsp:spPr>
        <a:xfrm>
          <a:off x="0" y="1499409"/>
          <a:ext cx="10515600" cy="1352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rtl="0">
            <a:lnSpc>
              <a:spcPct val="90000"/>
            </a:lnSpc>
            <a:spcBef>
              <a:spcPct val="0"/>
            </a:spcBef>
            <a:spcAft>
              <a:spcPct val="35000"/>
            </a:spcAft>
            <a:buNone/>
          </a:pPr>
          <a:r>
            <a:rPr lang="zh-CN" sz="3400" kern="1200"/>
            <a:t>在运行时检查系统版本</a:t>
          </a:r>
        </a:p>
      </dsp:txBody>
      <dsp:txXfrm>
        <a:off x="66025" y="1565434"/>
        <a:ext cx="10383550" cy="1220470"/>
      </dsp:txXfrm>
    </dsp:sp>
    <dsp:sp modelId="{85C79686-5C6F-40BD-9EA4-609099EA4C45}">
      <dsp:nvSpPr>
        <dsp:cNvPr id="0" name=""/>
        <dsp:cNvSpPr/>
      </dsp:nvSpPr>
      <dsp:spPr>
        <a:xfrm>
          <a:off x="0" y="2949848"/>
          <a:ext cx="10515600" cy="1352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rtl="0">
            <a:lnSpc>
              <a:spcPct val="90000"/>
            </a:lnSpc>
            <a:spcBef>
              <a:spcPct val="0"/>
            </a:spcBef>
            <a:spcAft>
              <a:spcPct val="35000"/>
            </a:spcAft>
            <a:buNone/>
          </a:pPr>
          <a:r>
            <a:rPr lang="zh-CN" sz="3400" kern="1200"/>
            <a:t>使用不同版本的样式和主题</a:t>
          </a:r>
        </a:p>
      </dsp:txBody>
      <dsp:txXfrm>
        <a:off x="66025" y="3015873"/>
        <a:ext cx="10383550" cy="12204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19358-DCAF-4E8D-A711-8030544C642B}">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905BC7-BBD2-4DD5-90C6-C13DFE10697A}">
      <dsp:nvSpPr>
        <dsp:cNvPr id="0" name=""/>
        <dsp:cNvSpPr/>
      </dsp:nvSpPr>
      <dsp:spPr>
        <a:xfrm>
          <a:off x="0" y="0"/>
          <a:ext cx="2103120" cy="4351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rtl="0">
            <a:lnSpc>
              <a:spcPct val="90000"/>
            </a:lnSpc>
            <a:spcBef>
              <a:spcPct val="0"/>
            </a:spcBef>
            <a:spcAft>
              <a:spcPct val="35000"/>
            </a:spcAft>
            <a:buNone/>
          </a:pPr>
          <a:r>
            <a:rPr lang="zh-CN" sz="3000" kern="1200"/>
            <a:t>当</a:t>
          </a:r>
          <a:r>
            <a:rPr lang="en-US" sz="3000" kern="1200"/>
            <a:t>Activity</a:t>
          </a:r>
          <a:r>
            <a:rPr lang="zh-CN" sz="3000" kern="1200"/>
            <a:t>从一种状态转变到另一种状态时，会调用以下保护方法来通知这种变化：</a:t>
          </a:r>
        </a:p>
      </dsp:txBody>
      <dsp:txXfrm>
        <a:off x="0" y="0"/>
        <a:ext cx="2103120" cy="4351338"/>
      </dsp:txXfrm>
    </dsp:sp>
    <dsp:sp modelId="{40D02E85-E548-4603-806B-8C6E6B2CBFA6}">
      <dsp:nvSpPr>
        <dsp:cNvPr id="0" name=""/>
        <dsp:cNvSpPr/>
      </dsp:nvSpPr>
      <dsp:spPr>
        <a:xfrm>
          <a:off x="2260854" y="29373"/>
          <a:ext cx="8254746" cy="587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en-US" sz="1900" kern="1200"/>
            <a:t>void  onCreate(Bundle savedInstanceState)</a:t>
          </a:r>
          <a:r>
            <a:rPr lang="zh-CN" sz="1900" kern="1200"/>
            <a:t>：</a:t>
          </a:r>
          <a:r>
            <a:rPr lang="en-US" sz="1900" kern="1200"/>
            <a:t>Activity</a:t>
          </a:r>
          <a:r>
            <a:rPr lang="zh-CN" sz="1900" kern="1200"/>
            <a:t>一被创建就执行</a:t>
          </a:r>
        </a:p>
      </dsp:txBody>
      <dsp:txXfrm>
        <a:off x="2260854" y="29373"/>
        <a:ext cx="8254746" cy="587473"/>
      </dsp:txXfrm>
    </dsp:sp>
    <dsp:sp modelId="{1300CDAD-7C46-4FC8-974E-8C66184E6781}">
      <dsp:nvSpPr>
        <dsp:cNvPr id="0" name=""/>
        <dsp:cNvSpPr/>
      </dsp:nvSpPr>
      <dsp:spPr>
        <a:xfrm>
          <a:off x="2103120" y="616846"/>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F93819-1F62-4CBC-9643-6F5851D53E8F}">
      <dsp:nvSpPr>
        <dsp:cNvPr id="0" name=""/>
        <dsp:cNvSpPr/>
      </dsp:nvSpPr>
      <dsp:spPr>
        <a:xfrm>
          <a:off x="2260854" y="646220"/>
          <a:ext cx="8254746" cy="587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en-US" sz="1900" kern="1200"/>
            <a:t>void  onDestroy()</a:t>
          </a:r>
          <a:r>
            <a:rPr lang="zh-CN" sz="1900" kern="1200"/>
            <a:t>：</a:t>
          </a:r>
          <a:r>
            <a:rPr lang="en-US" sz="1900" kern="1200"/>
            <a:t>Activity</a:t>
          </a:r>
          <a:r>
            <a:rPr lang="zh-CN" sz="1900" kern="1200"/>
            <a:t>被销毁执行，等待垃圾回收器回收</a:t>
          </a:r>
        </a:p>
      </dsp:txBody>
      <dsp:txXfrm>
        <a:off x="2260854" y="646220"/>
        <a:ext cx="8254746" cy="587473"/>
      </dsp:txXfrm>
    </dsp:sp>
    <dsp:sp modelId="{C3ACA8BD-2360-4676-A481-DF30762D535E}">
      <dsp:nvSpPr>
        <dsp:cNvPr id="0" name=""/>
        <dsp:cNvSpPr/>
      </dsp:nvSpPr>
      <dsp:spPr>
        <a:xfrm>
          <a:off x="2103120" y="1233693"/>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3821A4-9592-4ACD-9BF6-4F81BA70A928}">
      <dsp:nvSpPr>
        <dsp:cNvPr id="0" name=""/>
        <dsp:cNvSpPr/>
      </dsp:nvSpPr>
      <dsp:spPr>
        <a:xfrm>
          <a:off x="2260854" y="1263067"/>
          <a:ext cx="8254746" cy="587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en-US" sz="1900" kern="1200"/>
            <a:t>void  onStart(): Activity</a:t>
          </a:r>
          <a:r>
            <a:rPr lang="zh-CN" sz="1900" kern="1200"/>
            <a:t>被打开，界面从小到大，但不能被点击，还没有焦点</a:t>
          </a:r>
        </a:p>
      </dsp:txBody>
      <dsp:txXfrm>
        <a:off x="2260854" y="1263067"/>
        <a:ext cx="8254746" cy="587473"/>
      </dsp:txXfrm>
    </dsp:sp>
    <dsp:sp modelId="{B4A2916D-1CDF-4833-9652-60328DFA057B}">
      <dsp:nvSpPr>
        <dsp:cNvPr id="0" name=""/>
        <dsp:cNvSpPr/>
      </dsp:nvSpPr>
      <dsp:spPr>
        <a:xfrm>
          <a:off x="2103120" y="1850540"/>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F9E8F07-0E9D-41BC-BA86-D46B2B9FE77D}">
      <dsp:nvSpPr>
        <dsp:cNvPr id="0" name=""/>
        <dsp:cNvSpPr/>
      </dsp:nvSpPr>
      <dsp:spPr>
        <a:xfrm>
          <a:off x="2260854" y="1879913"/>
          <a:ext cx="8254746" cy="587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en-US" sz="1900" kern="1200"/>
            <a:t>void  onStop()</a:t>
          </a:r>
          <a:r>
            <a:rPr lang="zh-CN" sz="1900" kern="1200"/>
            <a:t>：</a:t>
          </a:r>
          <a:r>
            <a:rPr lang="en-US" sz="1900" kern="1200"/>
            <a:t>Activity</a:t>
          </a:r>
          <a:r>
            <a:rPr lang="zh-CN" sz="1900" kern="1200"/>
            <a:t>停止了，不可见</a:t>
          </a:r>
        </a:p>
      </dsp:txBody>
      <dsp:txXfrm>
        <a:off x="2260854" y="1879913"/>
        <a:ext cx="8254746" cy="587473"/>
      </dsp:txXfrm>
    </dsp:sp>
    <dsp:sp modelId="{53E6D571-A174-493F-9DB8-A0A2FBFA6857}">
      <dsp:nvSpPr>
        <dsp:cNvPr id="0" name=""/>
        <dsp:cNvSpPr/>
      </dsp:nvSpPr>
      <dsp:spPr>
        <a:xfrm>
          <a:off x="2103120" y="2467387"/>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762038D-EC3F-4C47-9CF3-16736150368D}">
      <dsp:nvSpPr>
        <dsp:cNvPr id="0" name=""/>
        <dsp:cNvSpPr/>
      </dsp:nvSpPr>
      <dsp:spPr>
        <a:xfrm>
          <a:off x="2260854" y="2496760"/>
          <a:ext cx="8254746" cy="587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en-US" sz="1900" kern="1200"/>
            <a:t>void  onRestart()</a:t>
          </a:r>
          <a:r>
            <a:rPr lang="zh-CN" sz="1900" kern="1200"/>
            <a:t>：在</a:t>
          </a:r>
          <a:r>
            <a:rPr lang="en-US" sz="1900" kern="1200"/>
            <a:t>on|Stop()</a:t>
          </a:r>
          <a:r>
            <a:rPr lang="zh-CN" sz="1900" kern="1200"/>
            <a:t>后调用，当用户按</a:t>
          </a:r>
          <a:r>
            <a:rPr lang="en-US" sz="1900" kern="1200"/>
            <a:t>home</a:t>
          </a:r>
          <a:r>
            <a:rPr lang="zh-CN" sz="1900" kern="1200"/>
            <a:t>键回来的时候调用</a:t>
          </a:r>
        </a:p>
      </dsp:txBody>
      <dsp:txXfrm>
        <a:off x="2260854" y="2496760"/>
        <a:ext cx="8254746" cy="587473"/>
      </dsp:txXfrm>
    </dsp:sp>
    <dsp:sp modelId="{3969FD8F-C9F7-421A-B01C-8E8465934309}">
      <dsp:nvSpPr>
        <dsp:cNvPr id="0" name=""/>
        <dsp:cNvSpPr/>
      </dsp:nvSpPr>
      <dsp:spPr>
        <a:xfrm>
          <a:off x="2103120" y="3084233"/>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B7C868-33D5-4C4C-B74D-68FE1D3F837C}">
      <dsp:nvSpPr>
        <dsp:cNvPr id="0" name=""/>
        <dsp:cNvSpPr/>
      </dsp:nvSpPr>
      <dsp:spPr>
        <a:xfrm>
          <a:off x="2260854" y="3113607"/>
          <a:ext cx="8254746" cy="587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en-US" sz="1900" kern="1200" dirty="0"/>
            <a:t>void  </a:t>
          </a:r>
          <a:r>
            <a:rPr lang="en-US" sz="1900" kern="1200" dirty="0" err="1"/>
            <a:t>onResume</a:t>
          </a:r>
          <a:r>
            <a:rPr lang="en-US" sz="1900" kern="1200" dirty="0"/>
            <a:t>()</a:t>
          </a:r>
          <a:r>
            <a:rPr lang="zh-CN" sz="1900" kern="1200" dirty="0"/>
            <a:t>：</a:t>
          </a:r>
          <a:r>
            <a:rPr lang="en-US" sz="1900" kern="1200" dirty="0"/>
            <a:t>Activity</a:t>
          </a:r>
          <a:r>
            <a:rPr lang="zh-CN" sz="1900" kern="1200" dirty="0"/>
            <a:t>获取了焦点，可以被点击，可见</a:t>
          </a:r>
        </a:p>
      </dsp:txBody>
      <dsp:txXfrm>
        <a:off x="2260854" y="3113607"/>
        <a:ext cx="8254746" cy="587473"/>
      </dsp:txXfrm>
    </dsp:sp>
    <dsp:sp modelId="{8E420C59-378D-4A48-8CFD-0A498D79B815}">
      <dsp:nvSpPr>
        <dsp:cNvPr id="0" name=""/>
        <dsp:cNvSpPr/>
      </dsp:nvSpPr>
      <dsp:spPr>
        <a:xfrm>
          <a:off x="2103120" y="3701080"/>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2A828C-0C75-4C7D-AC4A-BF883167D893}">
      <dsp:nvSpPr>
        <dsp:cNvPr id="0" name=""/>
        <dsp:cNvSpPr/>
      </dsp:nvSpPr>
      <dsp:spPr>
        <a:xfrm>
          <a:off x="2260854" y="3730454"/>
          <a:ext cx="8254746" cy="587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en-US" sz="1900" kern="1200"/>
            <a:t>void  onPause()</a:t>
          </a:r>
          <a:r>
            <a:rPr lang="zh-CN" sz="1900" kern="1200"/>
            <a:t>：</a:t>
          </a:r>
          <a:r>
            <a:rPr lang="en-US" sz="1900" kern="1200"/>
            <a:t>Activity</a:t>
          </a:r>
          <a:r>
            <a:rPr lang="zh-CN" sz="1900" kern="1200"/>
            <a:t>失去了焦点，不可被点击，但是还可见。</a:t>
          </a:r>
        </a:p>
      </dsp:txBody>
      <dsp:txXfrm>
        <a:off x="2260854" y="3730454"/>
        <a:ext cx="8254746" cy="587473"/>
      </dsp:txXfrm>
    </dsp:sp>
    <dsp:sp modelId="{03769BAA-BDB1-46B7-9716-8522C5B8122B}">
      <dsp:nvSpPr>
        <dsp:cNvPr id="0" name=""/>
        <dsp:cNvSpPr/>
      </dsp:nvSpPr>
      <dsp:spPr>
        <a:xfrm>
          <a:off x="2103120" y="4317927"/>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A9C26-6A76-4315-B0B9-314F73AC4287}">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11146A-D7E9-4386-8EBF-B9C2272E607F}">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zh-CN" sz="2300" kern="1200" dirty="0"/>
            <a:t>高版本</a:t>
          </a:r>
          <a:r>
            <a:rPr lang="en-US" sz="2300" kern="1200" dirty="0"/>
            <a:t>4.0</a:t>
          </a:r>
          <a:r>
            <a:rPr lang="zh-CN" sz="2300" kern="1200" dirty="0"/>
            <a:t>以上，</a:t>
          </a:r>
          <a:r>
            <a:rPr lang="en-US" sz="2300" kern="1200" dirty="0"/>
            <a:t>Activity</a:t>
          </a:r>
          <a:r>
            <a:rPr lang="zh-CN" sz="2300" kern="1200" dirty="0"/>
            <a:t>生命周期不会变化（三个）   </a:t>
          </a:r>
          <a:r>
            <a:rPr lang="en-US" sz="2300" kern="1200" dirty="0" err="1"/>
            <a:t>android:configChanges</a:t>
          </a:r>
          <a:r>
            <a:rPr lang="en-US" sz="2300" kern="1200" dirty="0"/>
            <a:t>="</a:t>
          </a:r>
          <a:r>
            <a:rPr lang="en-US" sz="2300" kern="1200" dirty="0" err="1"/>
            <a:t>orientation|keyboardHidden|screenSize</a:t>
          </a:r>
          <a:r>
            <a:rPr lang="en-US" sz="2300" kern="1200" dirty="0"/>
            <a:t>“</a:t>
          </a:r>
          <a:endParaRPr lang="zh-CN" sz="2300" kern="1200" dirty="0"/>
        </a:p>
      </dsp:txBody>
      <dsp:txXfrm>
        <a:off x="0" y="2124"/>
        <a:ext cx="10515600" cy="1449029"/>
      </dsp:txXfrm>
    </dsp:sp>
    <dsp:sp modelId="{7A77DE03-F78F-4519-BBCB-68401747F410}">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4451EF-08ED-43E6-B847-1E95138A232C}">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zh-CN" sz="2300" kern="1200"/>
            <a:t>低版本</a:t>
          </a:r>
          <a:r>
            <a:rPr lang="en-US" sz="2300" kern="1200"/>
            <a:t>4.0</a:t>
          </a:r>
          <a:r>
            <a:rPr lang="zh-CN" sz="2300" kern="1200"/>
            <a:t>一下，</a:t>
          </a:r>
          <a:r>
            <a:rPr lang="en-US" sz="2300" kern="1200"/>
            <a:t>Activity</a:t>
          </a:r>
          <a:r>
            <a:rPr lang="zh-CN" sz="2300" kern="1200"/>
            <a:t>生命周期不会变化（两个）    </a:t>
          </a:r>
          <a:r>
            <a:rPr lang="en-US" sz="2300" kern="1200"/>
            <a:t>android:configChanges="orientation|keyboardHidden“</a:t>
          </a:r>
          <a:endParaRPr lang="zh-CN" sz="2300" kern="1200"/>
        </a:p>
      </dsp:txBody>
      <dsp:txXfrm>
        <a:off x="0" y="1451154"/>
        <a:ext cx="10515600" cy="1449029"/>
      </dsp:txXfrm>
    </dsp:sp>
    <dsp:sp modelId="{24D61EA1-FC2C-420D-8C6E-85D8BE2FE49F}">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8FF7B-DD55-4408-AC1A-2FDA758A7C23}">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zh-CN" sz="2300" kern="1200" dirty="0"/>
            <a:t>横竖屏切换的时候 不会重新执行生命周期的方法</a:t>
          </a:r>
          <a:r>
            <a:rPr lang="en-US" sz="2300" kern="1200" dirty="0"/>
            <a:t>, </a:t>
          </a:r>
          <a:r>
            <a:rPr lang="zh-CN" sz="2300" kern="1200" dirty="0"/>
            <a:t>界面仍然会变化</a:t>
          </a:r>
          <a:br>
            <a:rPr lang="en-US" sz="2300" kern="1200" dirty="0"/>
          </a:br>
          <a:r>
            <a:rPr lang="en-US" sz="2300" kern="1200" dirty="0" err="1"/>
            <a:t>android:screenOrientation</a:t>
          </a:r>
          <a:r>
            <a:rPr lang="en-US" sz="2300" kern="1200" dirty="0"/>
            <a:t>="landscape"     </a:t>
          </a:r>
          <a:r>
            <a:rPr lang="en-US" sz="2300" kern="1200" dirty="0" err="1"/>
            <a:t>android:screenOrientation</a:t>
          </a:r>
          <a:r>
            <a:rPr lang="en-US" sz="2300" kern="1200" dirty="0"/>
            <a:t>="portrait“</a:t>
          </a:r>
          <a:br>
            <a:rPr lang="en-US" sz="2300" kern="1200" dirty="0"/>
          </a:br>
          <a:r>
            <a:rPr lang="zh-CN" sz="2300" kern="1200" dirty="0"/>
            <a:t>横竖屏切换界面 不再变化</a:t>
          </a:r>
          <a:r>
            <a:rPr lang="en-US" sz="2300" kern="1200" dirty="0"/>
            <a:t>.</a:t>
          </a:r>
          <a:endParaRPr lang="zh-CN" sz="2300" kern="1200" dirty="0"/>
        </a:p>
      </dsp:txBody>
      <dsp:txXfrm>
        <a:off x="0" y="2900183"/>
        <a:ext cx="10515600" cy="14490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586EA5-42DC-4BAF-9F4B-2D4B67258C78}">
      <dsp:nvSpPr>
        <dsp:cNvPr id="0" name=""/>
        <dsp:cNvSpPr/>
      </dsp:nvSpPr>
      <dsp:spPr>
        <a:xfrm>
          <a:off x="0" y="1305401"/>
          <a:ext cx="10515600" cy="1740535"/>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2B9667-ABD3-4088-93CB-9A6FB9107E3D}">
      <dsp:nvSpPr>
        <dsp:cNvPr id="0" name=""/>
        <dsp:cNvSpPr/>
      </dsp:nvSpPr>
      <dsp:spPr>
        <a:xfrm>
          <a:off x="115" y="0"/>
          <a:ext cx="4616492"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marL="0" lvl="0" indent="0" algn="ctr" defTabSz="711200" rtl="0">
            <a:lnSpc>
              <a:spcPct val="90000"/>
            </a:lnSpc>
            <a:spcBef>
              <a:spcPct val="0"/>
            </a:spcBef>
            <a:spcAft>
              <a:spcPct val="35000"/>
            </a:spcAft>
            <a:buNone/>
          </a:pPr>
          <a:r>
            <a:rPr lang="en-US" sz="1600" kern="1200" dirty="0" err="1"/>
            <a:t>startActivityForResult</a:t>
          </a:r>
          <a:r>
            <a:rPr lang="en-US" sz="1600" kern="1200" dirty="0"/>
            <a:t>(Intent </a:t>
          </a:r>
          <a:r>
            <a:rPr lang="en-US" sz="1600" kern="1200" dirty="0" err="1"/>
            <a:t>intent</a:t>
          </a:r>
          <a:r>
            <a:rPr lang="en-US" sz="1600" kern="1200" dirty="0"/>
            <a:t>, </a:t>
          </a:r>
          <a:r>
            <a:rPr lang="en-US" sz="1600" kern="1200" dirty="0" err="1"/>
            <a:t>int</a:t>
          </a:r>
          <a:r>
            <a:rPr lang="en-US" sz="1600" kern="1200" dirty="0"/>
            <a:t> </a:t>
          </a:r>
          <a:r>
            <a:rPr lang="en-US" sz="1600" kern="1200" dirty="0" err="1"/>
            <a:t>requestCode</a:t>
          </a:r>
          <a:r>
            <a:rPr lang="en-US" sz="1600" kern="1200" dirty="0"/>
            <a:t>)</a:t>
          </a:r>
          <a:r>
            <a:rPr lang="zh-CN" sz="1600" kern="1200" dirty="0"/>
            <a:t>方法打开新的</a:t>
          </a:r>
          <a:r>
            <a:rPr lang="en-US" sz="1600" kern="1200" dirty="0"/>
            <a:t>Activity</a:t>
          </a:r>
          <a:r>
            <a:rPr lang="zh-CN" sz="1600" kern="1200" dirty="0"/>
            <a:t>，新的</a:t>
          </a:r>
          <a:r>
            <a:rPr lang="en-US" sz="1600" kern="1200" dirty="0"/>
            <a:t>Activity </a:t>
          </a:r>
          <a:r>
            <a:rPr lang="zh-CN" sz="1600" kern="1200" dirty="0"/>
            <a:t>关闭后会向前面的</a:t>
          </a:r>
          <a:r>
            <a:rPr lang="en-US" sz="1600" kern="1200" dirty="0"/>
            <a:t>Activity </a:t>
          </a:r>
          <a:r>
            <a:rPr lang="zh-CN" sz="1600" kern="1200" dirty="0"/>
            <a:t>传回数据，为了得到传回的数据，你必须在前面的</a:t>
          </a:r>
          <a:r>
            <a:rPr lang="en-US" sz="1600" kern="1200" dirty="0"/>
            <a:t>Activity</a:t>
          </a:r>
          <a:r>
            <a:rPr lang="zh-CN" sz="1600" kern="1200" dirty="0"/>
            <a:t>中重写</a:t>
          </a:r>
          <a:r>
            <a:rPr lang="en-US" sz="1600" kern="1200" dirty="0" err="1"/>
            <a:t>onActivityResult</a:t>
          </a:r>
          <a:r>
            <a:rPr lang="en-US" sz="1600" kern="1200" dirty="0"/>
            <a:t>(</a:t>
          </a:r>
          <a:r>
            <a:rPr lang="en-US" sz="1600" kern="1200" dirty="0" err="1"/>
            <a:t>int</a:t>
          </a:r>
          <a:r>
            <a:rPr lang="en-US" sz="1600" kern="1200" dirty="0"/>
            <a:t> </a:t>
          </a:r>
          <a:r>
            <a:rPr lang="en-US" sz="1600" kern="1200" dirty="0" err="1"/>
            <a:t>requestCode</a:t>
          </a:r>
          <a:r>
            <a:rPr lang="en-US" sz="1600" kern="1200" dirty="0"/>
            <a:t>, </a:t>
          </a:r>
          <a:r>
            <a:rPr lang="en-US" sz="1600" kern="1200" dirty="0" err="1"/>
            <a:t>int</a:t>
          </a:r>
          <a:r>
            <a:rPr lang="en-US" sz="1600" kern="1200" dirty="0"/>
            <a:t> </a:t>
          </a:r>
          <a:r>
            <a:rPr lang="en-US" sz="1600" kern="1200" dirty="0" err="1"/>
            <a:t>resultCode</a:t>
          </a:r>
          <a:r>
            <a:rPr lang="en-US" sz="1600" kern="1200" dirty="0"/>
            <a:t>, Intent data)</a:t>
          </a:r>
          <a:r>
            <a:rPr lang="zh-CN" sz="1600" kern="1200" dirty="0"/>
            <a:t>方法： </a:t>
          </a:r>
        </a:p>
      </dsp:txBody>
      <dsp:txXfrm>
        <a:off x="115" y="0"/>
        <a:ext cx="4616492" cy="1740535"/>
      </dsp:txXfrm>
    </dsp:sp>
    <dsp:sp modelId="{5FBF6755-8162-4180-B69F-8D9C16387AA1}">
      <dsp:nvSpPr>
        <dsp:cNvPr id="0" name=""/>
        <dsp:cNvSpPr/>
      </dsp:nvSpPr>
      <dsp:spPr>
        <a:xfrm>
          <a:off x="2090794"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39683B-C116-431E-9BD3-DFC579A4A4A2}">
      <dsp:nvSpPr>
        <dsp:cNvPr id="0" name=""/>
        <dsp:cNvSpPr/>
      </dsp:nvSpPr>
      <dsp:spPr>
        <a:xfrm>
          <a:off x="4847432" y="2610802"/>
          <a:ext cx="4616492"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711200" rtl="0">
            <a:lnSpc>
              <a:spcPct val="90000"/>
            </a:lnSpc>
            <a:spcBef>
              <a:spcPct val="0"/>
            </a:spcBef>
            <a:spcAft>
              <a:spcPct val="35000"/>
            </a:spcAft>
            <a:buNone/>
          </a:pPr>
          <a:r>
            <a:rPr lang="zh-CN" sz="1600" kern="1200"/>
            <a:t>当新</a:t>
          </a:r>
          <a:r>
            <a:rPr lang="en-US" sz="1600" kern="1200"/>
            <a:t>Activity</a:t>
          </a:r>
          <a:r>
            <a:rPr lang="zh-CN" sz="1600" kern="1200"/>
            <a:t>关闭后，新</a:t>
          </a:r>
          <a:r>
            <a:rPr lang="en-US" sz="1600" kern="1200"/>
            <a:t>Activity</a:t>
          </a:r>
          <a:r>
            <a:rPr lang="zh-CN" sz="1600" kern="1200"/>
            <a:t>返回的数据通过</a:t>
          </a:r>
          <a:r>
            <a:rPr lang="en-US" sz="1600" kern="1200"/>
            <a:t>Intent</a:t>
          </a:r>
          <a:r>
            <a:rPr lang="zh-CN" sz="1600" kern="1200"/>
            <a:t>进行传递，</a:t>
          </a:r>
          <a:r>
            <a:rPr lang="en-US" sz="1600" kern="1200"/>
            <a:t>android</a:t>
          </a:r>
          <a:r>
            <a:rPr lang="zh-CN" sz="1600" kern="1200"/>
            <a:t>平台会调用前面</a:t>
          </a:r>
          <a:r>
            <a:rPr lang="en-US" sz="1600" kern="1200"/>
            <a:t>Activity </a:t>
          </a:r>
          <a:r>
            <a:rPr lang="zh-CN" sz="1600" kern="1200"/>
            <a:t>的</a:t>
          </a:r>
          <a:r>
            <a:rPr lang="en-US" sz="1600" kern="1200"/>
            <a:t>onActivityResult()</a:t>
          </a:r>
          <a:r>
            <a:rPr lang="zh-CN" sz="1600" kern="1200"/>
            <a:t>方法，把存放了返回数据的</a:t>
          </a:r>
          <a:r>
            <a:rPr lang="en-US" sz="1600" kern="1200"/>
            <a:t>Intent</a:t>
          </a:r>
          <a:r>
            <a:rPr lang="zh-CN" sz="1600" kern="1200"/>
            <a:t>作为第三个输入参数传入，在</a:t>
          </a:r>
          <a:r>
            <a:rPr lang="en-US" sz="1600" kern="1200"/>
            <a:t>onActivityResult()</a:t>
          </a:r>
          <a:r>
            <a:rPr lang="zh-CN" sz="1600" kern="1200"/>
            <a:t>方法中使用第三个输入参数可以取出新</a:t>
          </a:r>
          <a:r>
            <a:rPr lang="en-US" sz="1600" kern="1200"/>
            <a:t>Activity</a:t>
          </a:r>
          <a:r>
            <a:rPr lang="zh-CN" sz="1600" kern="1200"/>
            <a:t>返回的数据。</a:t>
          </a:r>
        </a:p>
      </dsp:txBody>
      <dsp:txXfrm>
        <a:off x="4847432" y="2610802"/>
        <a:ext cx="4616492" cy="1740535"/>
      </dsp:txXfrm>
    </dsp:sp>
    <dsp:sp modelId="{F03409D5-DDF9-4472-AD32-EC5A6DC1EFB8}">
      <dsp:nvSpPr>
        <dsp:cNvPr id="0" name=""/>
        <dsp:cNvSpPr/>
      </dsp:nvSpPr>
      <dsp:spPr>
        <a:xfrm>
          <a:off x="6938111"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7C260F-A21E-4768-9FE6-09F942F531BE}">
      <dsp:nvSpPr>
        <dsp:cNvPr id="0" name=""/>
        <dsp:cNvSpPr/>
      </dsp:nvSpPr>
      <dsp:spPr>
        <a:xfrm>
          <a:off x="0" y="258533"/>
          <a:ext cx="10515600" cy="633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rtl="0">
            <a:lnSpc>
              <a:spcPct val="90000"/>
            </a:lnSpc>
            <a:spcBef>
              <a:spcPct val="0"/>
            </a:spcBef>
            <a:spcAft>
              <a:spcPct val="35000"/>
            </a:spcAft>
            <a:buNone/>
          </a:pPr>
          <a:r>
            <a:rPr lang="en-US" sz="2200" kern="1200" dirty="0"/>
            <a:t>Android</a:t>
          </a:r>
          <a:r>
            <a:rPr lang="zh-CN" sz="2200" kern="1200" dirty="0"/>
            <a:t>的对话框有两种：</a:t>
          </a:r>
          <a:r>
            <a:rPr lang="en-US" sz="2200" kern="1200" dirty="0" err="1"/>
            <a:t>PopupWindow</a:t>
          </a:r>
          <a:r>
            <a:rPr lang="zh-CN" sz="2200" kern="1200" dirty="0"/>
            <a:t>和</a:t>
          </a:r>
          <a:r>
            <a:rPr lang="en-US" sz="2200" kern="1200" dirty="0" err="1"/>
            <a:t>AlertDialog</a:t>
          </a:r>
          <a:r>
            <a:rPr lang="zh-CN" sz="2200" kern="1200" dirty="0"/>
            <a:t>。它们的不同点在于：</a:t>
          </a:r>
        </a:p>
      </dsp:txBody>
      <dsp:txXfrm>
        <a:off x="0" y="258533"/>
        <a:ext cx="10515600" cy="633600"/>
      </dsp:txXfrm>
    </dsp:sp>
    <dsp:sp modelId="{3B44A966-5A44-43DB-A439-48495C0CA956}">
      <dsp:nvSpPr>
        <dsp:cNvPr id="0" name=""/>
        <dsp:cNvSpPr/>
      </dsp:nvSpPr>
      <dsp:spPr>
        <a:xfrm>
          <a:off x="0" y="892133"/>
          <a:ext cx="10515600" cy="320067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rtl="0">
            <a:lnSpc>
              <a:spcPct val="90000"/>
            </a:lnSpc>
            <a:spcBef>
              <a:spcPct val="0"/>
            </a:spcBef>
            <a:spcAft>
              <a:spcPct val="15000"/>
            </a:spcAft>
            <a:buChar char="•"/>
          </a:pPr>
          <a:r>
            <a:rPr lang="en-US" sz="2200" kern="1200" dirty="0" err="1"/>
            <a:t>AlertDialog</a:t>
          </a:r>
          <a:r>
            <a:rPr lang="zh-CN" sz="2200" kern="1200" dirty="0"/>
            <a:t>的位置固定，而</a:t>
          </a:r>
          <a:r>
            <a:rPr lang="en-US" sz="2200" kern="1200" dirty="0" err="1"/>
            <a:t>PopupWindow</a:t>
          </a:r>
          <a:r>
            <a:rPr lang="zh-CN" sz="2200" kern="1200" dirty="0"/>
            <a:t>的位置可以随意</a:t>
          </a:r>
        </a:p>
        <a:p>
          <a:pPr marL="228600" lvl="1" indent="-228600" algn="l" defTabSz="977900" rtl="0">
            <a:lnSpc>
              <a:spcPct val="90000"/>
            </a:lnSpc>
            <a:spcBef>
              <a:spcPct val="0"/>
            </a:spcBef>
            <a:spcAft>
              <a:spcPct val="15000"/>
            </a:spcAft>
            <a:buChar char="•"/>
          </a:pPr>
          <a:r>
            <a:rPr lang="en-US" sz="2200" kern="1200" dirty="0" err="1"/>
            <a:t>AlertDialog</a:t>
          </a:r>
          <a:r>
            <a:rPr lang="zh-CN" sz="2200" kern="1200" dirty="0"/>
            <a:t>是非阻塞线程的，而</a:t>
          </a:r>
          <a:r>
            <a:rPr lang="en-US" sz="2200" kern="1200" dirty="0" err="1"/>
            <a:t>PopupWindow</a:t>
          </a:r>
          <a:r>
            <a:rPr lang="zh-CN" sz="2200" kern="1200" dirty="0"/>
            <a:t>是阻塞线程的</a:t>
          </a:r>
        </a:p>
        <a:p>
          <a:pPr marL="228600" lvl="1" indent="-228600" algn="l" defTabSz="977900" rtl="0">
            <a:lnSpc>
              <a:spcPct val="90000"/>
            </a:lnSpc>
            <a:spcBef>
              <a:spcPct val="0"/>
            </a:spcBef>
            <a:spcAft>
              <a:spcPct val="15000"/>
            </a:spcAft>
            <a:buChar char="•"/>
          </a:pPr>
          <a:r>
            <a:rPr lang="en-US" sz="2200" kern="1200" dirty="0" err="1"/>
            <a:t>PopupWindow</a:t>
          </a:r>
          <a:r>
            <a:rPr lang="zh-CN" sz="2200" kern="1200" dirty="0"/>
            <a:t>的位置按照有无偏移分，可以分为偏移和无偏移两种；按照参照物的不同，可以分为相对于某个控件（</a:t>
          </a:r>
          <a:r>
            <a:rPr lang="en-US" sz="2200" kern="1200" dirty="0"/>
            <a:t>Anchor</a:t>
          </a:r>
          <a:r>
            <a:rPr lang="zh-CN" sz="2200" kern="1200" dirty="0"/>
            <a:t>锚）和相对于父控件。具体如下</a:t>
          </a:r>
        </a:p>
        <a:p>
          <a:pPr marL="228600" lvl="1" indent="-228600" algn="l" defTabSz="977900" rtl="0">
            <a:lnSpc>
              <a:spcPct val="90000"/>
            </a:lnSpc>
            <a:spcBef>
              <a:spcPct val="0"/>
            </a:spcBef>
            <a:spcAft>
              <a:spcPct val="15000"/>
            </a:spcAft>
            <a:buChar char="•"/>
          </a:pPr>
          <a:r>
            <a:rPr lang="en-US" sz="2200" kern="1200" dirty="0" err="1"/>
            <a:t>showAsDropDown</a:t>
          </a:r>
          <a:r>
            <a:rPr lang="en-US" sz="2200" kern="1200" dirty="0"/>
            <a:t>(View anchor)</a:t>
          </a:r>
          <a:r>
            <a:rPr lang="zh-CN" sz="2200" kern="1200" dirty="0"/>
            <a:t>：相对某个控件的位置（正左下方），无偏移</a:t>
          </a:r>
        </a:p>
        <a:p>
          <a:pPr marL="228600" lvl="1" indent="-228600" algn="l" defTabSz="977900" rtl="0">
            <a:lnSpc>
              <a:spcPct val="90000"/>
            </a:lnSpc>
            <a:spcBef>
              <a:spcPct val="0"/>
            </a:spcBef>
            <a:spcAft>
              <a:spcPct val="15000"/>
            </a:spcAft>
            <a:buChar char="•"/>
          </a:pPr>
          <a:r>
            <a:rPr lang="en-US" sz="2200" kern="1200" dirty="0" err="1"/>
            <a:t>showAsDropDown</a:t>
          </a:r>
          <a:r>
            <a:rPr lang="en-US" sz="2200" kern="1200" dirty="0"/>
            <a:t>(View anchor, </a:t>
          </a:r>
          <a:r>
            <a:rPr lang="en-US" sz="2200" kern="1200" dirty="0" err="1"/>
            <a:t>int</a:t>
          </a:r>
          <a:r>
            <a:rPr lang="en-US" sz="2200" kern="1200" dirty="0"/>
            <a:t> </a:t>
          </a:r>
          <a:r>
            <a:rPr lang="en-US" sz="2200" kern="1200" dirty="0" err="1"/>
            <a:t>xoff</a:t>
          </a:r>
          <a:r>
            <a:rPr lang="en-US" sz="2200" kern="1200" dirty="0"/>
            <a:t>, </a:t>
          </a:r>
          <a:r>
            <a:rPr lang="en-US" sz="2200" kern="1200" dirty="0" err="1"/>
            <a:t>int</a:t>
          </a:r>
          <a:r>
            <a:rPr lang="en-US" sz="2200" kern="1200" dirty="0"/>
            <a:t> </a:t>
          </a:r>
          <a:r>
            <a:rPr lang="en-US" sz="2200" kern="1200" dirty="0" err="1"/>
            <a:t>yoff</a:t>
          </a:r>
          <a:r>
            <a:rPr lang="en-US" sz="2200" kern="1200" dirty="0"/>
            <a:t>)</a:t>
          </a:r>
          <a:r>
            <a:rPr lang="zh-CN" sz="2200" kern="1200" dirty="0"/>
            <a:t>：相对某个控件的位置，有偏移</a:t>
          </a:r>
        </a:p>
        <a:p>
          <a:pPr marL="228600" lvl="1" indent="-228600" algn="l" defTabSz="977900" rtl="0">
            <a:lnSpc>
              <a:spcPct val="90000"/>
            </a:lnSpc>
            <a:spcBef>
              <a:spcPct val="0"/>
            </a:spcBef>
            <a:spcAft>
              <a:spcPct val="15000"/>
            </a:spcAft>
            <a:buChar char="•"/>
          </a:pPr>
          <a:r>
            <a:rPr lang="en-US" sz="2200" kern="1200"/>
            <a:t>showAtLocation(View parent, int gravity, int x, int y)</a:t>
          </a:r>
          <a:r>
            <a:rPr lang="zh-CN" sz="2200" kern="1200"/>
            <a:t>：相对于父控件的位置（例如正中央</a:t>
          </a:r>
          <a:r>
            <a:rPr lang="en-US" sz="2200" kern="1200"/>
            <a:t>Gravity.CENTER</a:t>
          </a:r>
          <a:r>
            <a:rPr lang="zh-CN" sz="2200" kern="1200"/>
            <a:t>，下方</a:t>
          </a:r>
          <a:r>
            <a:rPr lang="en-US" sz="2200" kern="1200"/>
            <a:t>Gravity.BOTTOM</a:t>
          </a:r>
          <a:r>
            <a:rPr lang="zh-CN" sz="2200" kern="1200"/>
            <a:t>等），可以设置偏移或无偏移</a:t>
          </a:r>
        </a:p>
      </dsp:txBody>
      <dsp:txXfrm>
        <a:off x="0" y="892133"/>
        <a:ext cx="10515600" cy="32006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9B6D6F-6CBD-4C68-A655-2420CBE89601}">
      <dsp:nvSpPr>
        <dsp:cNvPr id="0" name=""/>
        <dsp:cNvSpPr/>
      </dsp:nvSpPr>
      <dsp:spPr>
        <a:xfrm>
          <a:off x="0" y="475681"/>
          <a:ext cx="10515600" cy="452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zh-CN" altLang="en-US" sz="1800" kern="1200"/>
            <a:t>工作原理：</a:t>
          </a:r>
        </a:p>
      </dsp:txBody>
      <dsp:txXfrm>
        <a:off x="22103" y="497784"/>
        <a:ext cx="10471394" cy="408584"/>
      </dsp:txXfrm>
    </dsp:sp>
    <dsp:sp modelId="{451363B4-07F5-4990-B9FB-C4C660C5AE16}">
      <dsp:nvSpPr>
        <dsp:cNvPr id="0" name=""/>
        <dsp:cNvSpPr/>
      </dsp:nvSpPr>
      <dsp:spPr>
        <a:xfrm>
          <a:off x="0" y="928471"/>
          <a:ext cx="10515600" cy="1024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2860" rIns="128016" bIns="22860" numCol="1" spcCol="1270" anchor="t" anchorCtr="0">
          <a:noAutofit/>
        </a:bodyPr>
        <a:lstStyle/>
        <a:p>
          <a:pPr marL="114300" lvl="1" indent="-114300" algn="l" defTabSz="622300" rtl="0">
            <a:lnSpc>
              <a:spcPct val="90000"/>
            </a:lnSpc>
            <a:spcBef>
              <a:spcPct val="0"/>
            </a:spcBef>
            <a:spcAft>
              <a:spcPct val="20000"/>
            </a:spcAft>
            <a:buChar char="•"/>
          </a:pPr>
          <a:r>
            <a:rPr lang="zh-CN" sz="1400" kern="1200"/>
            <a:t>调用</a:t>
          </a:r>
          <a:r>
            <a:rPr lang="en-US" sz="1400" kern="1200"/>
            <a:t>Adapter</a:t>
          </a:r>
          <a:r>
            <a:rPr lang="zh-CN" sz="1400" kern="1200"/>
            <a:t>中的</a:t>
          </a:r>
          <a:r>
            <a:rPr lang="en-US" sz="1400" kern="1200"/>
            <a:t>getCount()</a:t>
          </a:r>
          <a:r>
            <a:rPr lang="zh-CN" sz="1400" kern="1200"/>
            <a:t>方法，返回要当前列表里有多个个条目</a:t>
          </a:r>
        </a:p>
        <a:p>
          <a:pPr marL="114300" lvl="1" indent="-114300" algn="l" defTabSz="622300" rtl="0">
            <a:lnSpc>
              <a:spcPct val="90000"/>
            </a:lnSpc>
            <a:spcBef>
              <a:spcPct val="0"/>
            </a:spcBef>
            <a:spcAft>
              <a:spcPct val="20000"/>
            </a:spcAft>
            <a:buChar char="•"/>
          </a:pPr>
          <a:r>
            <a:rPr lang="zh-CN" altLang="en-US" sz="1400" kern="1200"/>
            <a:t>计算每一个条目的高度</a:t>
          </a:r>
        </a:p>
        <a:p>
          <a:pPr marL="114300" lvl="1" indent="-114300" algn="l" defTabSz="622300" rtl="0">
            <a:lnSpc>
              <a:spcPct val="90000"/>
            </a:lnSpc>
            <a:spcBef>
              <a:spcPct val="0"/>
            </a:spcBef>
            <a:spcAft>
              <a:spcPct val="20000"/>
            </a:spcAft>
            <a:buChar char="•"/>
          </a:pPr>
          <a:r>
            <a:rPr lang="zh-CN" sz="1400" kern="1200"/>
            <a:t>计算出当前手机屏幕可以显示多少个</a:t>
          </a:r>
          <a:r>
            <a:rPr lang="en-US" sz="1400" kern="1200"/>
            <a:t>View</a:t>
          </a:r>
          <a:endParaRPr lang="zh-CN" sz="1400" kern="1200"/>
        </a:p>
        <a:p>
          <a:pPr marL="114300" lvl="1" indent="-114300" algn="l" defTabSz="622300" rtl="0">
            <a:lnSpc>
              <a:spcPct val="90000"/>
            </a:lnSpc>
            <a:spcBef>
              <a:spcPct val="0"/>
            </a:spcBef>
            <a:spcAft>
              <a:spcPct val="20000"/>
            </a:spcAft>
            <a:buChar char="•"/>
          </a:pPr>
          <a:r>
            <a:rPr lang="zh-CN" sz="1400" kern="1200"/>
            <a:t>调用</a:t>
          </a:r>
          <a:r>
            <a:rPr lang="en-US" sz="1400" kern="1200"/>
            <a:t>getView()</a:t>
          </a:r>
          <a:r>
            <a:rPr lang="zh-CN" sz="1400" kern="1200"/>
            <a:t>方法，将当前的</a:t>
          </a:r>
          <a:r>
            <a:rPr lang="en-US" sz="1400" kern="1200"/>
            <a:t>View</a:t>
          </a:r>
          <a:r>
            <a:rPr lang="zh-CN" sz="1400" kern="1200"/>
            <a:t>显示在手机上面。</a:t>
          </a:r>
        </a:p>
      </dsp:txBody>
      <dsp:txXfrm>
        <a:off x="0" y="928471"/>
        <a:ext cx="10515600" cy="1024650"/>
      </dsp:txXfrm>
    </dsp:sp>
    <dsp:sp modelId="{8F0EDC27-2C59-4297-8263-9F44974C985B}">
      <dsp:nvSpPr>
        <dsp:cNvPr id="0" name=""/>
        <dsp:cNvSpPr/>
      </dsp:nvSpPr>
      <dsp:spPr>
        <a:xfrm>
          <a:off x="0" y="1953121"/>
          <a:ext cx="10515600" cy="452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zh-CN" altLang="en-US" sz="1800" kern="1200"/>
            <a:t>关键方法 </a:t>
          </a:r>
        </a:p>
      </dsp:txBody>
      <dsp:txXfrm>
        <a:off x="22103" y="1975224"/>
        <a:ext cx="10471394" cy="408584"/>
      </dsp:txXfrm>
    </dsp:sp>
    <dsp:sp modelId="{FA3597B4-E41D-404D-80C9-323223200DB5}">
      <dsp:nvSpPr>
        <dsp:cNvPr id="0" name=""/>
        <dsp:cNvSpPr/>
      </dsp:nvSpPr>
      <dsp:spPr>
        <a:xfrm>
          <a:off x="0" y="2405911"/>
          <a:ext cx="10515600" cy="512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2860" rIns="128016" bIns="22860" numCol="1" spcCol="1270" anchor="t" anchorCtr="0">
          <a:noAutofit/>
        </a:bodyPr>
        <a:lstStyle/>
        <a:p>
          <a:pPr marL="114300" lvl="1" indent="-114300" algn="l" defTabSz="622300" rtl="0">
            <a:lnSpc>
              <a:spcPct val="90000"/>
            </a:lnSpc>
            <a:spcBef>
              <a:spcPct val="0"/>
            </a:spcBef>
            <a:spcAft>
              <a:spcPct val="20000"/>
            </a:spcAft>
            <a:buChar char="•"/>
          </a:pPr>
          <a:r>
            <a:rPr lang="zh-CN" sz="1400" kern="1200"/>
            <a:t>实现</a:t>
          </a:r>
          <a:r>
            <a:rPr lang="en-US" sz="1400" kern="1200"/>
            <a:t>getCount </a:t>
          </a:r>
          <a:r>
            <a:rPr lang="zh-CN" sz="1400" kern="1200"/>
            <a:t>返回总的个数</a:t>
          </a:r>
        </a:p>
        <a:p>
          <a:pPr marL="114300" lvl="1" indent="-114300" algn="l" defTabSz="622300" rtl="0">
            <a:lnSpc>
              <a:spcPct val="90000"/>
            </a:lnSpc>
            <a:spcBef>
              <a:spcPct val="0"/>
            </a:spcBef>
            <a:spcAft>
              <a:spcPct val="20000"/>
            </a:spcAft>
            <a:buChar char="•"/>
          </a:pPr>
          <a:r>
            <a:rPr lang="zh-CN" sz="1400" kern="1200"/>
            <a:t>实现</a:t>
          </a:r>
          <a:r>
            <a:rPr lang="en-US" sz="1400" kern="1200"/>
            <a:t>getView  </a:t>
          </a:r>
          <a:r>
            <a:rPr lang="zh-CN" sz="1400" kern="1200"/>
            <a:t>返回每个位置对应的</a:t>
          </a:r>
          <a:r>
            <a:rPr lang="en-US" sz="1400" kern="1200"/>
            <a:t>view</a:t>
          </a:r>
          <a:r>
            <a:rPr lang="zh-CN" sz="1400" kern="1200"/>
            <a:t>对象</a:t>
          </a:r>
          <a:r>
            <a:rPr lang="en-US" sz="1400" kern="1200"/>
            <a:t>.</a:t>
          </a:r>
          <a:endParaRPr lang="zh-CN" sz="1400" kern="1200"/>
        </a:p>
      </dsp:txBody>
      <dsp:txXfrm>
        <a:off x="0" y="2405911"/>
        <a:ext cx="10515600" cy="512325"/>
      </dsp:txXfrm>
    </dsp:sp>
    <dsp:sp modelId="{52A08643-01CD-45F5-B86B-A2555DA2A194}">
      <dsp:nvSpPr>
        <dsp:cNvPr id="0" name=""/>
        <dsp:cNvSpPr/>
      </dsp:nvSpPr>
      <dsp:spPr>
        <a:xfrm>
          <a:off x="0" y="2918236"/>
          <a:ext cx="10515600" cy="452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zh-CN" sz="1800" kern="1200"/>
            <a:t>屏幕上只显示固定的</a:t>
          </a:r>
          <a:r>
            <a:rPr lang="en-US" sz="1800" kern="1200"/>
            <a:t>view</a:t>
          </a:r>
          <a:r>
            <a:rPr lang="zh-CN" sz="1800" kern="1200"/>
            <a:t>，如果超出，将有一个新的</a:t>
          </a:r>
          <a:r>
            <a:rPr lang="en-US" sz="1800" kern="1200"/>
            <a:t>view</a:t>
          </a:r>
          <a:r>
            <a:rPr lang="zh-CN" sz="1800" kern="1200"/>
            <a:t>对象创建，那么就会有一个旧的</a:t>
          </a:r>
          <a:r>
            <a:rPr lang="en-US" sz="1800" kern="1200"/>
            <a:t>view</a:t>
          </a:r>
          <a:r>
            <a:rPr lang="zh-CN" sz="1800" kern="1200"/>
            <a:t>被回收</a:t>
          </a:r>
        </a:p>
      </dsp:txBody>
      <dsp:txXfrm>
        <a:off x="22103" y="2940339"/>
        <a:ext cx="10471394" cy="408584"/>
      </dsp:txXfrm>
    </dsp:sp>
    <dsp:sp modelId="{ACD06354-762A-4DA7-BCA5-FF0C1F3D4655}">
      <dsp:nvSpPr>
        <dsp:cNvPr id="0" name=""/>
        <dsp:cNvSpPr/>
      </dsp:nvSpPr>
      <dsp:spPr>
        <a:xfrm>
          <a:off x="0" y="3422866"/>
          <a:ext cx="10515600" cy="452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zh-CN" sz="1800" kern="1200"/>
            <a:t>注意：如果</a:t>
          </a:r>
          <a:r>
            <a:rPr lang="en-US" sz="1800" kern="1200"/>
            <a:t>ListView</a:t>
          </a:r>
          <a:r>
            <a:rPr lang="zh-CN" sz="1800" kern="1200"/>
            <a:t>，屏幕拖拽速度过快，会报异常，原因是垃圾回收机制，来不及回收销毁的</a:t>
          </a:r>
          <a:r>
            <a:rPr lang="en-US" sz="1800" kern="1200"/>
            <a:t>view</a:t>
          </a:r>
          <a:endParaRPr lang="zh-CN" sz="1800" kern="1200"/>
        </a:p>
      </dsp:txBody>
      <dsp:txXfrm>
        <a:off x="22103" y="3444969"/>
        <a:ext cx="10471394" cy="40858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68C77-47DB-46CD-9FD6-1E6466820BE0}">
      <dsp:nvSpPr>
        <dsp:cNvPr id="0" name=""/>
        <dsp:cNvSpPr/>
      </dsp:nvSpPr>
      <dsp:spPr>
        <a:xfrm>
          <a:off x="0" y="21091"/>
          <a:ext cx="5181600" cy="779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zh-CN" altLang="en-US" sz="3100" b="1" kern="1200"/>
            <a:t>内部存储：</a:t>
          </a:r>
          <a:endParaRPr lang="zh-CN" altLang="en-US" sz="3100" kern="1200"/>
        </a:p>
      </dsp:txBody>
      <dsp:txXfrm>
        <a:off x="38067" y="59158"/>
        <a:ext cx="5105466" cy="703671"/>
      </dsp:txXfrm>
    </dsp:sp>
    <dsp:sp modelId="{C23BE1FA-B2E7-469E-9C0F-1AD4D75828EE}">
      <dsp:nvSpPr>
        <dsp:cNvPr id="0" name=""/>
        <dsp:cNvSpPr/>
      </dsp:nvSpPr>
      <dsp:spPr>
        <a:xfrm>
          <a:off x="0" y="800896"/>
          <a:ext cx="5181600" cy="3529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516" tIns="39370" rIns="220472" bIns="39370" numCol="1" spcCol="1270" anchor="t" anchorCtr="0">
          <a:noAutofit/>
        </a:bodyPr>
        <a:lstStyle/>
        <a:p>
          <a:pPr marL="228600" lvl="1" indent="-228600" algn="l" defTabSz="1066800" rtl="0">
            <a:lnSpc>
              <a:spcPct val="90000"/>
            </a:lnSpc>
            <a:spcBef>
              <a:spcPct val="0"/>
            </a:spcBef>
            <a:spcAft>
              <a:spcPct val="20000"/>
            </a:spcAft>
            <a:buChar char="•"/>
          </a:pPr>
          <a:r>
            <a:rPr lang="zh-CN" altLang="en-US" sz="2400" kern="1200"/>
            <a:t>它始终可用。</a:t>
          </a:r>
        </a:p>
        <a:p>
          <a:pPr marL="228600" lvl="1" indent="-228600" algn="l" defTabSz="1066800" rtl="0">
            <a:lnSpc>
              <a:spcPct val="90000"/>
            </a:lnSpc>
            <a:spcBef>
              <a:spcPct val="0"/>
            </a:spcBef>
            <a:spcAft>
              <a:spcPct val="20000"/>
            </a:spcAft>
            <a:buChar char="•"/>
          </a:pPr>
          <a:r>
            <a:rPr lang="zh-CN" altLang="en-US" sz="2400" kern="1200"/>
            <a:t>默认情况下只有您的应用可以访问此处保存的文件。</a:t>
          </a:r>
        </a:p>
        <a:p>
          <a:pPr marL="228600" lvl="1" indent="-228600" algn="l" defTabSz="1066800" rtl="0">
            <a:lnSpc>
              <a:spcPct val="90000"/>
            </a:lnSpc>
            <a:spcBef>
              <a:spcPct val="0"/>
            </a:spcBef>
            <a:spcAft>
              <a:spcPct val="20000"/>
            </a:spcAft>
            <a:buChar char="•"/>
          </a:pPr>
          <a:r>
            <a:rPr lang="zh-CN" altLang="en-US" sz="2400" kern="1200"/>
            <a:t>当用户卸载您的应用时，系统会从内部存储中删除您的应用的所有文件。</a:t>
          </a:r>
        </a:p>
        <a:p>
          <a:pPr marL="228600" lvl="1" indent="-228600" algn="l" defTabSz="1066800" rtl="0">
            <a:lnSpc>
              <a:spcPct val="90000"/>
            </a:lnSpc>
            <a:spcBef>
              <a:spcPct val="0"/>
            </a:spcBef>
            <a:spcAft>
              <a:spcPct val="20000"/>
            </a:spcAft>
            <a:buChar char="•"/>
          </a:pPr>
          <a:r>
            <a:rPr lang="zh-CN" altLang="en-US" sz="2400" kern="1200"/>
            <a:t>当您希望确保用户或其他应用均无法访问您的文件时，内部存储是最佳选择。</a:t>
          </a:r>
        </a:p>
      </dsp:txBody>
      <dsp:txXfrm>
        <a:off x="0" y="800896"/>
        <a:ext cx="5181600" cy="35293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BA2300-79D8-4B73-A080-40B582BE2540}" type="datetimeFigureOut">
              <a:rPr lang="zh-CN" altLang="en-US" smtClean="0"/>
              <a:t>2018/3/26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B4B096-0FFF-447B-93A8-DC7FD0C9A5BC}" type="slidenum">
              <a:rPr lang="zh-CN" altLang="en-US" smtClean="0"/>
              <a:t>‹#›</a:t>
            </a:fld>
            <a:endParaRPr lang="zh-CN" altLang="en-US"/>
          </a:p>
        </p:txBody>
      </p:sp>
    </p:spTree>
    <p:extLst>
      <p:ext uri="{BB962C8B-B14F-4D97-AF65-F5344CB8AC3E}">
        <p14:creationId xmlns:p14="http://schemas.microsoft.com/office/powerpoint/2010/main" val="1592826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developer.android.com/reference/android/content/Context.html#MODE_WORLD_READABLE" TargetMode="External"/><Relationship Id="rId2" Type="http://schemas.openxmlformats.org/officeDocument/2006/relationships/slide" Target="../slides/slide74.xml"/><Relationship Id="rId1" Type="http://schemas.openxmlformats.org/officeDocument/2006/relationships/notesMaster" Target="../notesMasters/notesMaster1.xml"/><Relationship Id="rId4" Type="http://schemas.openxmlformats.org/officeDocument/2006/relationships/hyperlink" Target="https://developer.android.com/reference/android/content/Context.html#MODE_WORLD_WRITEABLE" TargetMode="Externa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developer.android.com/reference/android/content/Context.html#openFileOutput(java.lang.String, int)" TargetMode="External"/><Relationship Id="rId2" Type="http://schemas.openxmlformats.org/officeDocument/2006/relationships/slide" Target="../slides/slide80.xml"/><Relationship Id="rId1" Type="http://schemas.openxmlformats.org/officeDocument/2006/relationships/notesMaster" Target="../notesMasters/notesMaster1.xml"/><Relationship Id="rId6" Type="http://schemas.openxmlformats.org/officeDocument/2006/relationships/hyperlink" Target="https://developer.android.com/reference/java/net/URL.html" TargetMode="External"/><Relationship Id="rId5" Type="http://schemas.openxmlformats.org/officeDocument/2006/relationships/hyperlink" Target="https://developer.android.com/reference/java/io/File.html#createTempFile(java.lang.String, java.lang.String)" TargetMode="External"/><Relationship Id="rId4" Type="http://schemas.openxmlformats.org/officeDocument/2006/relationships/hyperlink" Target="https://developer.android.com/reference/java/io/FileOutputStream.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developer.android.com/reference/android/database/sqlite/SQLiteOpenHelper.html" TargetMode="External"/><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8" Type="http://schemas.openxmlformats.org/officeDocument/2006/relationships/hyperlink" Target="https://developer.android.com/reference/android/database/Cursor.html#getColumnIndexOrThrow(java.lang.String)" TargetMode="External"/><Relationship Id="rId3" Type="http://schemas.openxmlformats.org/officeDocument/2006/relationships/hyperlink" Target="https://developer.android.com/reference/android/database/Cursor.html" TargetMode="External"/><Relationship Id="rId7" Type="http://schemas.openxmlformats.org/officeDocument/2006/relationships/hyperlink" Target="https://developer.android.com/reference/android/database/Cursor.html#getColumnIndex(java.lang.String)" TargetMode="External"/><Relationship Id="rId2" Type="http://schemas.openxmlformats.org/officeDocument/2006/relationships/slide" Target="../slides/slide92.xml"/><Relationship Id="rId1" Type="http://schemas.openxmlformats.org/officeDocument/2006/relationships/notesMaster" Target="../notesMasters/notesMaster1.xml"/><Relationship Id="rId6" Type="http://schemas.openxmlformats.org/officeDocument/2006/relationships/hyperlink" Target="https://developer.android.com/reference/android/database/Cursor.html#getLong(int)" TargetMode="External"/><Relationship Id="rId5" Type="http://schemas.openxmlformats.org/officeDocument/2006/relationships/hyperlink" Target="https://developer.android.com/reference/android/database/Cursor.html#getString(int)" TargetMode="External"/><Relationship Id="rId4" Type="http://schemas.openxmlformats.org/officeDocument/2006/relationships/hyperlink" Target="https://developer.android.com/reference/android/database/Cursor.html#moveToFirst()" TargetMode="Externa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developer.android.com/reference/android/content/res/Resources.html"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developer.android.com/reference/android/content/Context.html#getResources()" TargetMode="External"/></Relationships>
</file>

<file path=ppt/notesSlides/_rels/notesSlide60.xml.rels><?xml version="1.0" encoding="UTF-8" standalone="yes"?>
<Relationships xmlns="http://schemas.openxmlformats.org/package/2006/relationships"><Relationship Id="rId3" Type="http://schemas.openxmlformats.org/officeDocument/2006/relationships/slide" Target="../slides/slide108.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3" Type="http://schemas.openxmlformats.org/officeDocument/2006/relationships/hyperlink" Target="http://developer.android.com/guide/topics/resources/animation-resource.html" TargetMode="External"/><Relationship Id="rId2" Type="http://schemas.openxmlformats.org/officeDocument/2006/relationships/slide" Target="../slides/slide134.xml"/><Relationship Id="rId1" Type="http://schemas.openxmlformats.org/officeDocument/2006/relationships/notesMaster" Target="../notesMasters/notesMaster1.xml"/><Relationship Id="rId4" Type="http://schemas.openxmlformats.org/officeDocument/2006/relationships/hyperlink" Target="http://schemas.android.com/apk/res/android%22" TargetMode="Externa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3" Type="http://schemas.openxmlformats.org/officeDocument/2006/relationships/hyperlink" Target="http://blog.csdn.net/ddna/article/details/Android/android-sdk-windows-1.5_r3/docs/reference/android/media/MediaPlayer.html#isPlaying()" TargetMode="External"/><Relationship Id="rId2" Type="http://schemas.openxmlformats.org/officeDocument/2006/relationships/slide" Target="../slides/slide141.xml"/><Relationship Id="rId1" Type="http://schemas.openxmlformats.org/officeDocument/2006/relationships/notesMaster" Target="../notesMasters/notesMaster1.xml"/><Relationship Id="rId4" Type="http://schemas.openxmlformats.org/officeDocument/2006/relationships/hyperlink" Target="http://blog.csdn.net/ddna/article/details/Android/android-sdk-windows-1.5_r3/docs/reference/android/media/MediaPlayer.html#setOnErrorListener(android.media.MediaPlayer.OnErrorListener)" TargetMode="Externa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developer.android.com/guide/topics/manifest/application-element.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a:solidFill>
              <a:srgbClr val="000000"/>
            </a:solidFill>
            <a:miter lim="800000"/>
            <a:headEnd/>
            <a:tailEnd/>
          </a:ln>
        </p:spPr>
      </p:sp>
      <p:sp>
        <p:nvSpPr>
          <p:cNvPr id="12291" name="Notes Placeholder 2"/>
          <p:cNvSpPr>
            <a:spLocks noGrp="1"/>
          </p:cNvSpPr>
          <p:nvPr>
            <p:ph type="body" idx="1"/>
          </p:nvPr>
        </p:nvSpPr>
        <p:spPr>
          <a:noFill/>
        </p:spPr>
        <p:txBody>
          <a:bodyPr anchor="t"/>
          <a:lstStyle/>
          <a:p>
            <a:pPr eaLnBrk="1" hangingPunct="1"/>
            <a:r>
              <a:rPr lang="en-US" altLang="zh-CN"/>
              <a:t>2007</a:t>
            </a:r>
            <a:r>
              <a:rPr lang="zh-CN" altLang="en-US"/>
              <a:t>年</a:t>
            </a:r>
            <a:r>
              <a:rPr lang="en-US" altLang="zh-CN"/>
              <a:t>11</a:t>
            </a:r>
            <a:r>
              <a:rPr lang="zh-CN" altLang="en-US"/>
              <a:t>月</a:t>
            </a:r>
            <a:r>
              <a:rPr lang="en-US" altLang="zh-CN"/>
              <a:t>5</a:t>
            </a:r>
            <a:r>
              <a:rPr lang="zh-CN" altLang="en-US"/>
              <a:t>日 基于</a:t>
            </a:r>
            <a:r>
              <a:rPr lang="en-US" altLang="zh-CN"/>
              <a:t>Linux</a:t>
            </a:r>
            <a:r>
              <a:rPr lang="zh-CN" altLang="en-US"/>
              <a:t>内核的软件平台和操作系统由</a:t>
            </a:r>
            <a:r>
              <a:rPr lang="en-US" altLang="zh-CN"/>
              <a:t>Google</a:t>
            </a:r>
            <a:r>
              <a:rPr lang="zh-CN" altLang="en-US"/>
              <a:t>正式发布，开启了一个新手机系统辉煌时代的开始。同时</a:t>
            </a:r>
            <a:r>
              <a:rPr lang="en-US" altLang="zh-CN"/>
              <a:t>Google</a:t>
            </a:r>
            <a:r>
              <a:rPr lang="zh-CN" altLang="en-US"/>
              <a:t>联合了</a:t>
            </a:r>
            <a:r>
              <a:rPr lang="en-US" altLang="zh-CN"/>
              <a:t>34</a:t>
            </a:r>
            <a:r>
              <a:rPr lang="zh-CN" altLang="en-US"/>
              <a:t>家厂商并成立了</a:t>
            </a:r>
            <a:r>
              <a:rPr lang="zh-CN" altLang="en-US">
                <a:latin typeface="Arial" panose="020B0604020202020204" pitchFamily="34" charset="0"/>
              </a:rPr>
              <a:t>“</a:t>
            </a:r>
            <a:r>
              <a:rPr lang="zh-CN" altLang="en-US"/>
              <a:t>开放手机联盟</a:t>
            </a:r>
            <a:r>
              <a:rPr lang="zh-CN" altLang="en-US">
                <a:latin typeface="Arial" panose="020B0604020202020204" pitchFamily="34" charset="0"/>
              </a:rPr>
              <a:t>”</a:t>
            </a:r>
            <a:r>
              <a:rPr lang="zh-CN" altLang="en-US"/>
              <a:t>，</a:t>
            </a:r>
            <a:r>
              <a:rPr lang="en-US" altLang="zh-CN" sz="1300"/>
              <a:t>(</a:t>
            </a:r>
            <a:r>
              <a:rPr lang="zh-CN" altLang="en-US" sz="1300"/>
              <a:t>包括</a:t>
            </a:r>
            <a:r>
              <a:rPr lang="zh-CN" altLang="en-US" sz="1300">
                <a:latin typeface="Arial" panose="020B0604020202020204" pitchFamily="34" charset="0"/>
              </a:rPr>
              <a:t> </a:t>
            </a:r>
            <a:r>
              <a:rPr lang="en-US" altLang="zh-CN" sz="1300"/>
              <a:t>Texas Instruments,</a:t>
            </a:r>
            <a:r>
              <a:rPr lang="en-US" altLang="zh-CN" sz="1300">
                <a:latin typeface="Arial" panose="020B0604020202020204" pitchFamily="34" charset="0"/>
              </a:rPr>
              <a:t> </a:t>
            </a:r>
            <a:r>
              <a:rPr lang="en-US" altLang="zh-CN" sz="1300"/>
              <a:t>Broadcom Corporation,</a:t>
            </a:r>
            <a:r>
              <a:rPr lang="en-US" altLang="zh-CN" sz="1300">
                <a:latin typeface="Arial" panose="020B0604020202020204" pitchFamily="34" charset="0"/>
              </a:rPr>
              <a:t> </a:t>
            </a:r>
            <a:r>
              <a:rPr lang="en-US" altLang="zh-CN" sz="1300"/>
              <a:t>Google,</a:t>
            </a:r>
            <a:r>
              <a:rPr lang="en-US" altLang="zh-CN" sz="1300">
                <a:latin typeface="Arial" panose="020B0604020202020204" pitchFamily="34" charset="0"/>
              </a:rPr>
              <a:t> </a:t>
            </a:r>
            <a:r>
              <a:rPr lang="en-US" altLang="zh-CN" sz="1300"/>
              <a:t>HTC,</a:t>
            </a:r>
            <a:r>
              <a:rPr lang="en-US" altLang="zh-CN" sz="1300">
                <a:latin typeface="Arial" panose="020B0604020202020204" pitchFamily="34" charset="0"/>
              </a:rPr>
              <a:t> </a:t>
            </a:r>
            <a:r>
              <a:rPr lang="en-US" altLang="zh-CN" sz="1300"/>
              <a:t>Intel,</a:t>
            </a:r>
            <a:r>
              <a:rPr lang="en-US" altLang="zh-CN" sz="1300">
                <a:latin typeface="Arial" panose="020B0604020202020204" pitchFamily="34" charset="0"/>
              </a:rPr>
              <a:t> </a:t>
            </a:r>
            <a:r>
              <a:rPr lang="en-US" altLang="zh-CN" sz="1300"/>
              <a:t>LG,</a:t>
            </a:r>
            <a:r>
              <a:rPr lang="en-US" altLang="zh-CN" sz="1300">
                <a:latin typeface="Arial" panose="020B0604020202020204" pitchFamily="34" charset="0"/>
              </a:rPr>
              <a:t> </a:t>
            </a:r>
            <a:r>
              <a:rPr lang="en-US" altLang="zh-CN" sz="1300"/>
              <a:t>Marvell Technology Group,</a:t>
            </a:r>
            <a:r>
              <a:rPr lang="en-US" altLang="zh-CN" sz="1300">
                <a:latin typeface="Arial" panose="020B0604020202020204" pitchFamily="34" charset="0"/>
              </a:rPr>
              <a:t> </a:t>
            </a:r>
            <a:r>
              <a:rPr lang="en-US" altLang="zh-CN" sz="1300"/>
              <a:t>Motorola,</a:t>
            </a:r>
            <a:r>
              <a:rPr lang="en-US" altLang="zh-CN" sz="1300">
                <a:latin typeface="Arial" panose="020B0604020202020204" pitchFamily="34" charset="0"/>
              </a:rPr>
              <a:t> </a:t>
            </a:r>
            <a:r>
              <a:rPr lang="en-US" altLang="zh-CN" sz="1300"/>
              <a:t>Nvidia,</a:t>
            </a:r>
            <a:r>
              <a:rPr lang="en-US" altLang="zh-CN" sz="1300">
                <a:latin typeface="Arial" panose="020B0604020202020204" pitchFamily="34" charset="0"/>
              </a:rPr>
              <a:t> </a:t>
            </a:r>
            <a:r>
              <a:rPr lang="en-US" altLang="zh-CN" sz="1300"/>
              <a:t>Qualcomm,</a:t>
            </a:r>
            <a:r>
              <a:rPr lang="en-US" altLang="zh-CN" sz="1300">
                <a:latin typeface="Arial" panose="020B0604020202020204" pitchFamily="34" charset="0"/>
              </a:rPr>
              <a:t> </a:t>
            </a:r>
            <a:r>
              <a:rPr lang="en-US" altLang="zh-CN" sz="1300"/>
              <a:t>Samsung Electronics,</a:t>
            </a:r>
            <a:r>
              <a:rPr lang="en-US" altLang="zh-CN" sz="1300">
                <a:latin typeface="Arial" panose="020B0604020202020204" pitchFamily="34" charset="0"/>
              </a:rPr>
              <a:t> </a:t>
            </a:r>
            <a:r>
              <a:rPr lang="en-US" altLang="zh-CN" sz="1300"/>
              <a:t>Sprint Nextel</a:t>
            </a:r>
            <a:r>
              <a:rPr lang="en-US" altLang="zh-CN" sz="1300">
                <a:latin typeface="Arial" panose="020B0604020202020204" pitchFamily="34" charset="0"/>
              </a:rPr>
              <a:t> </a:t>
            </a:r>
            <a:r>
              <a:rPr lang="en-US" altLang="zh-CN" sz="1300"/>
              <a:t>and</a:t>
            </a:r>
            <a:r>
              <a:rPr lang="en-US" altLang="zh-CN" sz="1300">
                <a:latin typeface="Arial" panose="020B0604020202020204" pitchFamily="34" charset="0"/>
              </a:rPr>
              <a:t> </a:t>
            </a:r>
            <a:r>
              <a:rPr lang="en-US" altLang="zh-CN" sz="1300"/>
              <a:t>T-Mobile)</a:t>
            </a:r>
            <a:r>
              <a:rPr lang="zh-CN" altLang="en-US"/>
              <a:t>开启了</a:t>
            </a:r>
            <a:r>
              <a:rPr lang="en-US" altLang="zh-CN"/>
              <a:t>Android</a:t>
            </a:r>
            <a:r>
              <a:rPr lang="zh-CN" altLang="en-US"/>
              <a:t>发展的最初标准和加盟支持原则。</a:t>
            </a:r>
          </a:p>
          <a:p>
            <a:pPr eaLnBrk="1" hangingPunct="1"/>
            <a:r>
              <a:rPr lang="en-US" altLang="zh-CN"/>
              <a:t>Android</a:t>
            </a:r>
            <a:r>
              <a:rPr lang="zh-CN" altLang="en-US"/>
              <a:t>系统的不断成长变化，不过值得一提的趣味是，不论怎么发布</a:t>
            </a:r>
            <a:r>
              <a:rPr lang="en-US" altLang="zh-CN"/>
              <a:t>,Android</a:t>
            </a:r>
            <a:r>
              <a:rPr lang="zh-CN" altLang="en-US"/>
              <a:t>系统版本都是以好吃的进行命名。</a:t>
            </a:r>
          </a:p>
        </p:txBody>
      </p:sp>
      <p:sp>
        <p:nvSpPr>
          <p:cNvPr id="12292" name="Slide Number Placeholder 3"/>
          <p:cNvSpPr txBox="1">
            <a:spLocks noGrp="1" noChangeArrowheads="1"/>
          </p:cNvSpPr>
          <p:nvPr/>
        </p:nvSpPr>
        <p:spPr bwMode="auto">
          <a:xfrm>
            <a:off x="3970338"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r" eaLnBrk="1" hangingPunct="1"/>
            <a:fld id="{9ED4252A-38DF-4442-A4C4-456B1CFDC4CC}" type="slidenum">
              <a:rPr lang="zh-CN" altLang="en-US" sz="1200"/>
              <a:pPr algn="r" eaLnBrk="1" hangingPunct="1"/>
              <a:t>3</a:t>
            </a:fld>
            <a:endParaRPr lang="en-US" altLang="zh-CN" sz="1200"/>
          </a:p>
        </p:txBody>
      </p:sp>
    </p:spTree>
    <p:extLst>
      <p:ext uri="{BB962C8B-B14F-4D97-AF65-F5344CB8AC3E}">
        <p14:creationId xmlns:p14="http://schemas.microsoft.com/office/powerpoint/2010/main" val="1369222866"/>
      </p:ext>
    </p:extLst>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effectLst/>
              </a:rPr>
              <a:t>Activity</a:t>
            </a:r>
            <a:r>
              <a:rPr lang="zh-CN" altLang="en-US" sz="1200" dirty="0">
                <a:effectLst/>
              </a:rPr>
              <a:t>的完整生命周期   </a:t>
            </a:r>
            <a:r>
              <a:rPr lang="en-US" altLang="zh-CN" sz="1200" dirty="0" err="1">
                <a:effectLst/>
              </a:rPr>
              <a:t>onCreate</a:t>
            </a:r>
            <a:r>
              <a:rPr lang="en-US" altLang="zh-CN" sz="1200" dirty="0">
                <a:effectLst/>
              </a:rPr>
              <a:t>()-&gt;</a:t>
            </a:r>
            <a:r>
              <a:rPr lang="en-US" altLang="zh-CN" sz="1200" dirty="0" err="1">
                <a:effectLst/>
              </a:rPr>
              <a:t>onDestroy</a:t>
            </a:r>
            <a:r>
              <a:rPr lang="en-US" altLang="zh-CN" sz="1200" dirty="0">
                <a:effectLst/>
              </a:rPr>
              <a:t>()</a:t>
            </a:r>
            <a:br>
              <a:rPr lang="en-US" altLang="zh-CN" sz="1200" dirty="0">
                <a:effectLst/>
              </a:rPr>
            </a:br>
            <a:r>
              <a:rPr lang="zh-CN" altLang="en-US" sz="1200" dirty="0">
                <a:effectLst/>
              </a:rPr>
              <a:t>自第一次调用</a:t>
            </a:r>
            <a:r>
              <a:rPr lang="en-US" altLang="zh-CN" sz="1200" dirty="0" err="1">
                <a:effectLst/>
              </a:rPr>
              <a:t>onCreate</a:t>
            </a:r>
            <a:r>
              <a:rPr lang="en-US" altLang="zh-CN" sz="1200" dirty="0">
                <a:effectLst/>
              </a:rPr>
              <a:t>()</a:t>
            </a:r>
            <a:r>
              <a:rPr lang="zh-CN" altLang="en-US" sz="1200" dirty="0">
                <a:effectLst/>
              </a:rPr>
              <a:t>开始，直至调用</a:t>
            </a:r>
            <a:r>
              <a:rPr lang="en-US" altLang="zh-CN" sz="1200" dirty="0" err="1">
                <a:effectLst/>
              </a:rPr>
              <a:t>onDestroy</a:t>
            </a:r>
            <a:r>
              <a:rPr lang="en-US" altLang="zh-CN" sz="1200" dirty="0">
                <a:effectLst/>
              </a:rPr>
              <a:t>()</a:t>
            </a:r>
            <a:r>
              <a:rPr lang="zh-CN" altLang="en-US" sz="1200" dirty="0">
                <a:effectLst/>
              </a:rPr>
              <a:t>为止。</a:t>
            </a:r>
            <a:r>
              <a:rPr lang="en-US" altLang="zh-CN" sz="1200" dirty="0">
                <a:effectLst/>
              </a:rPr>
              <a:t>Activity</a:t>
            </a:r>
            <a:r>
              <a:rPr lang="zh-CN" altLang="en-US" sz="1200" dirty="0">
                <a:effectLst/>
              </a:rPr>
              <a:t>在</a:t>
            </a:r>
            <a:r>
              <a:rPr lang="en-US" altLang="zh-CN" sz="1200" dirty="0" err="1">
                <a:effectLst/>
              </a:rPr>
              <a:t>onCreate</a:t>
            </a:r>
            <a:r>
              <a:rPr lang="en-US" altLang="zh-CN" sz="1200" dirty="0">
                <a:effectLst/>
              </a:rPr>
              <a:t>()</a:t>
            </a:r>
            <a:r>
              <a:rPr lang="zh-CN" altLang="en-US" sz="1200" dirty="0">
                <a:effectLst/>
              </a:rPr>
              <a:t>中设置所有“全局”状态以完成初始化，而在</a:t>
            </a:r>
            <a:r>
              <a:rPr lang="en-US" altLang="zh-CN" sz="1200" dirty="0" err="1">
                <a:effectLst/>
              </a:rPr>
              <a:t>onDestroy</a:t>
            </a:r>
            <a:r>
              <a:rPr lang="en-US" altLang="zh-CN" sz="1200" dirty="0">
                <a:effectLst/>
              </a:rPr>
              <a:t>()</a:t>
            </a:r>
            <a:r>
              <a:rPr lang="zh-CN" altLang="en-US" sz="1200" dirty="0">
                <a:effectLst/>
              </a:rPr>
              <a:t>中释放所有系统资源。</a:t>
            </a:r>
            <a:br>
              <a:rPr lang="zh-CN" altLang="en-US" sz="1200" dirty="0">
                <a:effectLst/>
              </a:rPr>
            </a:br>
            <a:r>
              <a:rPr lang="zh-CN" altLang="en-US" sz="1200" dirty="0">
                <a:effectLst/>
              </a:rPr>
              <a:t>例如，如果</a:t>
            </a:r>
            <a:r>
              <a:rPr lang="en-US" altLang="zh-CN" sz="1200" dirty="0">
                <a:effectLst/>
              </a:rPr>
              <a:t>Activity</a:t>
            </a:r>
            <a:r>
              <a:rPr lang="zh-CN" altLang="en-US" sz="1200" dirty="0">
                <a:effectLst/>
              </a:rPr>
              <a:t>有一个线程在后台运行从网络下载数据，它会在</a:t>
            </a:r>
            <a:r>
              <a:rPr lang="en-US" altLang="zh-CN" sz="1200" dirty="0" err="1">
                <a:effectLst/>
              </a:rPr>
              <a:t>onCreate</a:t>
            </a:r>
            <a:r>
              <a:rPr lang="en-US" altLang="zh-CN" sz="1200" dirty="0">
                <a:effectLst/>
              </a:rPr>
              <a:t>()</a:t>
            </a:r>
            <a:r>
              <a:rPr lang="zh-CN" altLang="en-US" sz="1200" dirty="0">
                <a:effectLst/>
              </a:rPr>
              <a:t>创建线程，而在 </a:t>
            </a:r>
            <a:r>
              <a:rPr lang="en-US" altLang="zh-CN" sz="1200" dirty="0" err="1">
                <a:effectLst/>
              </a:rPr>
              <a:t>onDestroy</a:t>
            </a:r>
            <a:r>
              <a:rPr lang="en-US" altLang="zh-CN" sz="1200" dirty="0">
                <a:effectLst/>
              </a:rPr>
              <a:t>()</a:t>
            </a:r>
            <a:r>
              <a:rPr lang="zh-CN" altLang="en-US" sz="1200" dirty="0">
                <a:effectLst/>
              </a:rPr>
              <a:t>销毁线程。</a:t>
            </a:r>
            <a:br>
              <a:rPr lang="zh-CN" altLang="en-US" sz="1200" dirty="0">
                <a:effectLst/>
              </a:rPr>
            </a:br>
            <a:br>
              <a:rPr lang="zh-CN" altLang="en-US" sz="1200" dirty="0">
                <a:effectLst/>
              </a:rPr>
            </a:br>
            <a:r>
              <a:rPr lang="en-US" altLang="zh-CN" sz="1200" dirty="0">
                <a:effectLst/>
              </a:rPr>
              <a:t>Activity</a:t>
            </a:r>
            <a:r>
              <a:rPr lang="zh-CN" altLang="en-US" sz="1200" dirty="0">
                <a:effectLst/>
              </a:rPr>
              <a:t>的可视生命周期   </a:t>
            </a:r>
            <a:r>
              <a:rPr lang="en-US" altLang="zh-CN" sz="1200" dirty="0" err="1">
                <a:effectLst/>
              </a:rPr>
              <a:t>onStart</a:t>
            </a:r>
            <a:r>
              <a:rPr lang="en-US" altLang="zh-CN" sz="1200" dirty="0">
                <a:effectLst/>
              </a:rPr>
              <a:t>()-&gt;</a:t>
            </a:r>
            <a:r>
              <a:rPr lang="en-US" altLang="zh-CN" sz="1200" dirty="0" err="1">
                <a:effectLst/>
              </a:rPr>
              <a:t>onStop</a:t>
            </a:r>
            <a:r>
              <a:rPr lang="en-US" altLang="zh-CN" sz="1200" dirty="0">
                <a:effectLst/>
              </a:rPr>
              <a:t>()</a:t>
            </a:r>
            <a:br>
              <a:rPr lang="en-US" altLang="zh-CN" sz="1200" dirty="0">
                <a:effectLst/>
              </a:rPr>
            </a:br>
            <a:r>
              <a:rPr lang="zh-CN" altLang="en-US" sz="1200" dirty="0">
                <a:effectLst/>
              </a:rPr>
              <a:t>自</a:t>
            </a:r>
            <a:r>
              <a:rPr lang="en-US" altLang="zh-CN" sz="1200" dirty="0" err="1">
                <a:effectLst/>
              </a:rPr>
              <a:t>onStart</a:t>
            </a:r>
            <a:r>
              <a:rPr lang="en-US" altLang="zh-CN" sz="1200" dirty="0">
                <a:effectLst/>
              </a:rPr>
              <a:t>()</a:t>
            </a:r>
            <a:r>
              <a:rPr lang="zh-CN" altLang="en-US" sz="1200" dirty="0">
                <a:effectLst/>
              </a:rPr>
              <a:t>调用开始直到相应的</a:t>
            </a:r>
            <a:r>
              <a:rPr lang="en-US" altLang="zh-CN" sz="1200" dirty="0" err="1">
                <a:effectLst/>
              </a:rPr>
              <a:t>onStop</a:t>
            </a:r>
            <a:r>
              <a:rPr lang="en-US" altLang="zh-CN" sz="1200" dirty="0">
                <a:effectLst/>
              </a:rPr>
              <a:t>()</a:t>
            </a:r>
            <a:r>
              <a:rPr lang="zh-CN" altLang="en-US" sz="1200" dirty="0">
                <a:effectLst/>
              </a:rPr>
              <a:t>调用结束。在此期间，用户可以在屏幕上看到</a:t>
            </a:r>
            <a:r>
              <a:rPr lang="en-US" altLang="zh-CN" sz="1200" dirty="0">
                <a:effectLst/>
              </a:rPr>
              <a:t>Activity</a:t>
            </a:r>
            <a:r>
              <a:rPr lang="zh-CN" altLang="en-US" sz="1200" dirty="0">
                <a:effectLst/>
              </a:rPr>
              <a:t>，尽管它也许并不是位于前台或者也不与用户进行交互。在这两个方法之间，我们可以保留用来向用户显示这个</a:t>
            </a:r>
            <a:r>
              <a:rPr lang="en-US" altLang="zh-CN" sz="1200" dirty="0">
                <a:effectLst/>
              </a:rPr>
              <a:t>Activity</a:t>
            </a:r>
            <a:r>
              <a:rPr lang="zh-CN" altLang="en-US" sz="1200" dirty="0">
                <a:effectLst/>
              </a:rPr>
              <a:t>所需的资源。</a:t>
            </a:r>
            <a:br>
              <a:rPr lang="zh-CN" altLang="en-US" sz="1200" dirty="0">
                <a:effectLst/>
              </a:rPr>
            </a:br>
            <a:r>
              <a:rPr lang="zh-CN" altLang="en-US" sz="1200" dirty="0">
                <a:effectLst/>
              </a:rPr>
              <a:t>例如，当用户不再看见我们显示的内容时，我们可以在</a:t>
            </a:r>
            <a:r>
              <a:rPr lang="en-US" altLang="zh-CN" sz="1200" dirty="0" err="1">
                <a:effectLst/>
              </a:rPr>
              <a:t>onStart</a:t>
            </a:r>
            <a:r>
              <a:rPr lang="en-US" altLang="zh-CN" sz="1200" dirty="0">
                <a:effectLst/>
              </a:rPr>
              <a:t>()</a:t>
            </a:r>
            <a:r>
              <a:rPr lang="zh-CN" altLang="en-US" sz="1200" dirty="0">
                <a:effectLst/>
              </a:rPr>
              <a:t>中注册一个</a:t>
            </a:r>
            <a:r>
              <a:rPr lang="en-US" altLang="zh-CN" sz="1200" dirty="0" err="1">
                <a:effectLst/>
              </a:rPr>
              <a:t>BroadcastReceiver</a:t>
            </a:r>
            <a:r>
              <a:rPr lang="zh-CN" altLang="en-US" sz="1200" dirty="0">
                <a:effectLst/>
              </a:rPr>
              <a:t>来监控会影响</a:t>
            </a:r>
            <a:r>
              <a:rPr lang="en-US" altLang="zh-CN" sz="1200" dirty="0">
                <a:effectLst/>
              </a:rPr>
              <a:t>UI</a:t>
            </a:r>
            <a:r>
              <a:rPr lang="zh-CN" altLang="en-US" sz="1200" dirty="0">
                <a:effectLst/>
              </a:rPr>
              <a:t>的变化，而在</a:t>
            </a:r>
            <a:r>
              <a:rPr lang="en-US" altLang="zh-CN" sz="1200" dirty="0" err="1">
                <a:effectLst/>
              </a:rPr>
              <a:t>onStop</a:t>
            </a:r>
            <a:r>
              <a:rPr lang="en-US" altLang="zh-CN" sz="1200" dirty="0">
                <a:effectLst/>
              </a:rPr>
              <a:t>()</a:t>
            </a:r>
            <a:r>
              <a:rPr lang="zh-CN" altLang="en-US" sz="1200" dirty="0">
                <a:effectLst/>
              </a:rPr>
              <a:t>中来注消。</a:t>
            </a:r>
            <a:r>
              <a:rPr lang="en-US" altLang="zh-CN" sz="1200" dirty="0" err="1">
                <a:effectLst/>
              </a:rPr>
              <a:t>onStart</a:t>
            </a:r>
            <a:r>
              <a:rPr lang="en-US" altLang="zh-CN" sz="1200" dirty="0">
                <a:effectLst/>
              </a:rPr>
              <a:t>() </a:t>
            </a:r>
            <a:r>
              <a:rPr lang="zh-CN" altLang="en-US" sz="1200" dirty="0">
                <a:effectLst/>
              </a:rPr>
              <a:t>和 </a:t>
            </a:r>
            <a:r>
              <a:rPr lang="en-US" altLang="zh-CN" sz="1200" dirty="0" err="1">
                <a:effectLst/>
              </a:rPr>
              <a:t>onStop</a:t>
            </a:r>
            <a:r>
              <a:rPr lang="en-US" altLang="zh-CN" sz="1200" dirty="0">
                <a:effectLst/>
              </a:rPr>
              <a:t>() </a:t>
            </a:r>
            <a:r>
              <a:rPr lang="zh-CN" altLang="en-US" sz="1200" dirty="0">
                <a:effectLst/>
              </a:rPr>
              <a:t>方法可以随着应用程序是否为用户可见而被多次调用。 </a:t>
            </a:r>
            <a:br>
              <a:rPr lang="zh-CN" altLang="en-US" sz="1200" dirty="0">
                <a:effectLst/>
              </a:rPr>
            </a:br>
            <a:br>
              <a:rPr lang="zh-CN" altLang="en-US" sz="1200" dirty="0">
                <a:effectLst/>
              </a:rPr>
            </a:br>
            <a:r>
              <a:rPr lang="en-US" altLang="zh-CN" sz="1200" dirty="0">
                <a:effectLst/>
              </a:rPr>
              <a:t>Activity</a:t>
            </a:r>
            <a:r>
              <a:rPr lang="zh-CN" altLang="en-US" sz="1200" dirty="0">
                <a:effectLst/>
              </a:rPr>
              <a:t>的前台生命周期    </a:t>
            </a:r>
            <a:r>
              <a:rPr lang="en-US" altLang="zh-CN" sz="1200" dirty="0" err="1">
                <a:effectLst/>
              </a:rPr>
              <a:t>onResume</a:t>
            </a:r>
            <a:r>
              <a:rPr lang="en-US" altLang="zh-CN" sz="1200" dirty="0">
                <a:effectLst/>
              </a:rPr>
              <a:t>()-&gt;</a:t>
            </a:r>
            <a:r>
              <a:rPr lang="en-US" altLang="zh-CN" sz="1200" dirty="0" err="1">
                <a:effectLst/>
              </a:rPr>
              <a:t>onPause</a:t>
            </a:r>
            <a:r>
              <a:rPr lang="en-US" altLang="zh-CN" sz="1200" dirty="0">
                <a:effectLst/>
              </a:rPr>
              <a:t>()</a:t>
            </a:r>
            <a:br>
              <a:rPr lang="en-US" altLang="zh-CN" sz="1200" dirty="0">
                <a:effectLst/>
              </a:rPr>
            </a:br>
            <a:r>
              <a:rPr lang="zh-CN" altLang="en-US" sz="1200" dirty="0">
                <a:effectLst/>
              </a:rPr>
              <a:t>自</a:t>
            </a:r>
            <a:r>
              <a:rPr lang="en-US" altLang="zh-CN" sz="1200" dirty="0" err="1">
                <a:effectLst/>
              </a:rPr>
              <a:t>onResume</a:t>
            </a:r>
            <a:r>
              <a:rPr lang="en-US" altLang="zh-CN" sz="1200" dirty="0">
                <a:effectLst/>
              </a:rPr>
              <a:t>()</a:t>
            </a:r>
            <a:r>
              <a:rPr lang="zh-CN" altLang="en-US" sz="1200" dirty="0">
                <a:effectLst/>
              </a:rPr>
              <a:t>调用起，至相应的</a:t>
            </a:r>
            <a:r>
              <a:rPr lang="en-US" altLang="zh-CN" sz="1200" dirty="0" err="1">
                <a:effectLst/>
              </a:rPr>
              <a:t>onPause</a:t>
            </a:r>
            <a:r>
              <a:rPr lang="en-US" altLang="zh-CN" sz="1200" dirty="0">
                <a:effectLst/>
              </a:rPr>
              <a:t>()</a:t>
            </a:r>
            <a:r>
              <a:rPr lang="zh-CN" altLang="en-US" sz="1200" dirty="0">
                <a:effectLst/>
              </a:rPr>
              <a:t>调用为止。在此期间，</a:t>
            </a:r>
            <a:r>
              <a:rPr lang="en-US" altLang="zh-CN" sz="1200" dirty="0">
                <a:effectLst/>
              </a:rPr>
              <a:t>Activity</a:t>
            </a:r>
            <a:r>
              <a:rPr lang="zh-CN" altLang="en-US" sz="1200" dirty="0">
                <a:effectLst/>
              </a:rPr>
              <a:t>位于前台最上面并与用户进行交互。</a:t>
            </a:r>
            <a:r>
              <a:rPr lang="en-US" altLang="zh-CN" sz="1200" dirty="0">
                <a:effectLst/>
              </a:rPr>
              <a:t>Activity</a:t>
            </a:r>
            <a:r>
              <a:rPr lang="zh-CN" altLang="en-US" sz="1200" dirty="0">
                <a:effectLst/>
              </a:rPr>
              <a:t>会经常在暂停和恢复之间进行状态转换。</a:t>
            </a:r>
            <a:br>
              <a:rPr lang="zh-CN" altLang="en-US" sz="1200" dirty="0">
                <a:effectLst/>
              </a:rPr>
            </a:br>
            <a:r>
              <a:rPr lang="zh-CN" altLang="en-US" sz="1200" dirty="0">
                <a:effectLst/>
              </a:rPr>
              <a:t>例如当设备转入休眠状态或者有新的</a:t>
            </a:r>
            <a:r>
              <a:rPr lang="en-US" altLang="zh-CN" sz="1200" dirty="0">
                <a:effectLst/>
              </a:rPr>
              <a:t>Activity</a:t>
            </a:r>
            <a:r>
              <a:rPr lang="zh-CN" altLang="en-US" sz="1200" dirty="0">
                <a:effectLst/>
              </a:rPr>
              <a:t>启动时，将调用</a:t>
            </a:r>
            <a:r>
              <a:rPr lang="en-US" altLang="zh-CN" sz="1200" dirty="0" err="1">
                <a:effectLst/>
              </a:rPr>
              <a:t>onPause</a:t>
            </a:r>
            <a:r>
              <a:rPr lang="en-US" altLang="zh-CN" sz="1200" dirty="0">
                <a:effectLst/>
              </a:rPr>
              <a:t>() </a:t>
            </a:r>
            <a:r>
              <a:rPr lang="zh-CN" altLang="en-US" sz="1200" dirty="0">
                <a:effectLst/>
              </a:rPr>
              <a:t>方法。当</a:t>
            </a:r>
            <a:r>
              <a:rPr lang="en-US" altLang="zh-CN" sz="1200" dirty="0">
                <a:effectLst/>
              </a:rPr>
              <a:t>Activity</a:t>
            </a:r>
            <a:r>
              <a:rPr lang="zh-CN" altLang="en-US" sz="1200" dirty="0">
                <a:effectLst/>
              </a:rPr>
              <a:t>获得结果或者接收到新的</a:t>
            </a:r>
            <a:r>
              <a:rPr lang="en-US" altLang="zh-CN" sz="1200" dirty="0">
                <a:effectLst/>
              </a:rPr>
              <a:t>Intent</a:t>
            </a:r>
            <a:r>
              <a:rPr lang="zh-CN" altLang="en-US" sz="1200" dirty="0">
                <a:effectLst/>
              </a:rPr>
              <a:t>时会调用</a:t>
            </a:r>
            <a:r>
              <a:rPr lang="en-US" altLang="zh-CN" sz="1200" dirty="0" err="1">
                <a:effectLst/>
              </a:rPr>
              <a:t>onResume</a:t>
            </a:r>
            <a:r>
              <a:rPr lang="en-US" altLang="zh-CN" sz="1200" dirty="0">
                <a:effectLst/>
              </a:rPr>
              <a:t>() </a:t>
            </a:r>
            <a:r>
              <a:rPr lang="zh-CN" altLang="en-US" sz="1200" dirty="0">
                <a:effectLst/>
              </a:rPr>
              <a:t>方法。关于前台生命周期循环的例子请见</a:t>
            </a:r>
            <a:r>
              <a:rPr lang="en-US" altLang="zh-CN" sz="1200" dirty="0">
                <a:effectLst/>
              </a:rPr>
              <a:t>PPT</a:t>
            </a:r>
            <a:r>
              <a:rPr lang="zh-CN" altLang="en-US" sz="1200" dirty="0">
                <a:effectLst/>
              </a:rPr>
              <a:t>下方备注栏。 </a:t>
            </a:r>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23</a:t>
            </a:fld>
            <a:endParaRPr lang="zh-CN" altLang="en-US"/>
          </a:p>
        </p:txBody>
      </p:sp>
    </p:spTree>
    <p:extLst>
      <p:ext uri="{BB962C8B-B14F-4D97-AF65-F5344CB8AC3E}">
        <p14:creationId xmlns:p14="http://schemas.microsoft.com/office/powerpoint/2010/main" val="2854827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chemeClr val="tx1"/>
                </a:solidFill>
                <a:effectLst/>
                <a:latin typeface="+mn-lt"/>
                <a:ea typeface="+mn-ea"/>
                <a:cs typeface="+mn-cs"/>
              </a:rPr>
              <a:t>public</a:t>
            </a:r>
            <a:r>
              <a:rPr lang="en-US" altLang="zh-CN" sz="1200" b="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class</a:t>
            </a:r>
            <a:r>
              <a:rPr lang="en-US" altLang="zh-CN" sz="1200" b="0" kern="1200" dirty="0">
                <a:solidFill>
                  <a:schemeClr val="tx1"/>
                </a:solidFill>
                <a:effectLst/>
                <a:latin typeface="+mn-lt"/>
                <a:ea typeface="+mn-ea"/>
                <a:cs typeface="+mn-cs"/>
              </a:rPr>
              <a:t> </a:t>
            </a:r>
            <a:r>
              <a:rPr lang="en-US" altLang="zh-CN" sz="1200" b="0" kern="1200" dirty="0" err="1">
                <a:solidFill>
                  <a:schemeClr val="tx1"/>
                </a:solidFill>
                <a:effectLst/>
                <a:latin typeface="+mn-lt"/>
                <a:ea typeface="+mn-ea"/>
                <a:cs typeface="+mn-cs"/>
              </a:rPr>
              <a:t>MainActivity</a:t>
            </a:r>
            <a:r>
              <a:rPr lang="en-US" altLang="zh-CN" sz="1200" b="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extends</a:t>
            </a:r>
            <a:r>
              <a:rPr lang="en-US" altLang="zh-CN" sz="1200" b="0" kern="1200" dirty="0">
                <a:solidFill>
                  <a:schemeClr val="tx1"/>
                </a:solidFill>
                <a:effectLst/>
                <a:latin typeface="+mn-lt"/>
                <a:ea typeface="+mn-ea"/>
                <a:cs typeface="+mn-cs"/>
              </a:rPr>
              <a:t> Activity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private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EditText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et_number</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private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EditText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et_content</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private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SharedPreferences</a:t>
            </a:r>
            <a:r>
              <a:rPr lang="en-US" altLang="zh-CN" sz="1200" kern="1200" dirty="0">
                <a:solidFill>
                  <a:schemeClr val="tx1"/>
                </a:solidFill>
                <a:effectLst/>
                <a:latin typeface="+mn-lt"/>
                <a:ea typeface="+mn-ea"/>
                <a:cs typeface="+mn-cs"/>
              </a:rPr>
              <a:t> pdf;</a:t>
            </a:r>
            <a:endParaRPr lang="en-US" altLang="zh-CN" sz="1200" dirty="0">
              <a:effectLst/>
            </a:endParaRPr>
          </a:p>
          <a:p>
            <a:br>
              <a:rPr lang="en-US" altLang="zh-CN" sz="1200" kern="1200" dirty="0">
                <a:solidFill>
                  <a:schemeClr val="tx1"/>
                </a:solidFill>
                <a:effectLst/>
                <a:latin typeface="+mn-lt"/>
                <a:ea typeface="+mn-ea"/>
                <a:cs typeface="+mn-cs"/>
              </a:rPr>
            </a:br>
            <a:endParaRPr lang="en-US" altLang="zh-CN" sz="1200" dirty="0">
              <a:effectLst/>
            </a:endParaRPr>
          </a:p>
          <a:p>
            <a:r>
              <a:rPr lang="en-US" altLang="zh-CN" sz="1200" kern="1200" dirty="0">
                <a:solidFill>
                  <a:schemeClr val="tx1"/>
                </a:solidFill>
                <a:effectLst/>
                <a:latin typeface="+mn-lt"/>
                <a:ea typeface="+mn-ea"/>
                <a:cs typeface="+mn-cs"/>
              </a:rPr>
              <a:t>    @Override</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protected</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onCreate</a:t>
            </a:r>
            <a:r>
              <a:rPr lang="en-US" altLang="zh-CN" sz="1200" kern="1200" dirty="0">
                <a:solidFill>
                  <a:schemeClr val="tx1"/>
                </a:solidFill>
                <a:effectLst/>
                <a:latin typeface="+mn-lt"/>
                <a:ea typeface="+mn-ea"/>
                <a:cs typeface="+mn-cs"/>
              </a:rPr>
              <a:t>(Bundle </a:t>
            </a:r>
            <a:r>
              <a:rPr lang="en-US" altLang="zh-CN" sz="1200" kern="1200" dirty="0" err="1">
                <a:solidFill>
                  <a:schemeClr val="tx1"/>
                </a:solidFill>
                <a:effectLst/>
                <a:latin typeface="+mn-lt"/>
                <a:ea typeface="+mn-ea"/>
                <a:cs typeface="+mn-cs"/>
              </a:rPr>
              <a:t>savedInstanceState</a:t>
            </a:r>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super</a:t>
            </a:r>
            <a:r>
              <a:rPr lang="en-US" altLang="zh-CN" sz="1200" kern="1200" dirty="0" err="1">
                <a:solidFill>
                  <a:schemeClr val="tx1"/>
                </a:solidFill>
                <a:effectLst/>
                <a:latin typeface="+mn-lt"/>
                <a:ea typeface="+mn-ea"/>
                <a:cs typeface="+mn-cs"/>
              </a:rPr>
              <a:t>.onCreate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savedInstanceState</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setContentView</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R.layout.</a:t>
            </a:r>
            <a:r>
              <a:rPr lang="en-US" altLang="zh-CN" sz="1200" i="1" kern="1200" dirty="0" err="1">
                <a:solidFill>
                  <a:schemeClr val="tx1"/>
                </a:solidFill>
                <a:effectLst/>
                <a:latin typeface="+mn-lt"/>
                <a:ea typeface="+mn-ea"/>
                <a:cs typeface="+mn-cs"/>
              </a:rPr>
              <a:t>activity_main</a:t>
            </a:r>
            <a:r>
              <a:rPr lang="en-US" altLang="zh-CN" sz="1200" kern="1200" dirty="0">
                <a:solidFill>
                  <a:schemeClr val="tx1"/>
                </a:solidFill>
                <a:effectLst/>
                <a:latin typeface="+mn-lt"/>
                <a:ea typeface="+mn-ea"/>
                <a:cs typeface="+mn-cs"/>
              </a:rPr>
              <a:t>);</a:t>
            </a:r>
            <a:endParaRPr lang="en-US" altLang="zh-CN" sz="1200" dirty="0">
              <a:effectLst/>
            </a:endParaRPr>
          </a:p>
          <a:p>
            <a:br>
              <a:rPr lang="en-US" altLang="zh-CN" sz="1200" kern="1200" dirty="0">
                <a:solidFill>
                  <a:schemeClr val="tx1"/>
                </a:solidFill>
                <a:effectLst/>
                <a:latin typeface="+mn-lt"/>
                <a:ea typeface="+mn-ea"/>
                <a:cs typeface="+mn-cs"/>
              </a:rPr>
            </a:br>
            <a:endParaRPr lang="en-US" altLang="zh-CN" sz="1200" dirty="0">
              <a:effectLst/>
            </a:endParaRPr>
          </a:p>
          <a:p>
            <a:r>
              <a:rPr lang="en-US" altLang="zh-CN" sz="1200" kern="1200" dirty="0">
                <a:solidFill>
                  <a:schemeClr val="tx1"/>
                </a:solidFill>
                <a:effectLst/>
                <a:latin typeface="+mn-lt"/>
                <a:ea typeface="+mn-ea"/>
                <a:cs typeface="+mn-cs"/>
              </a:rPr>
              <a:t>        pdf = </a:t>
            </a:r>
            <a:r>
              <a:rPr lang="en-US" altLang="zh-CN" sz="1200" b="1" kern="1200" dirty="0" err="1">
                <a:solidFill>
                  <a:schemeClr val="tx1"/>
                </a:solidFill>
                <a:effectLst/>
                <a:latin typeface="+mn-lt"/>
                <a:ea typeface="+mn-ea"/>
                <a:cs typeface="+mn-cs"/>
              </a:rPr>
              <a:t>this</a:t>
            </a:r>
            <a:r>
              <a:rPr lang="en-US" altLang="zh-CN" sz="1200" kern="1200" dirty="0" err="1">
                <a:solidFill>
                  <a:schemeClr val="tx1"/>
                </a:solidFill>
                <a:effectLst/>
                <a:latin typeface="+mn-lt"/>
                <a:ea typeface="+mn-ea"/>
                <a:cs typeface="+mn-cs"/>
              </a:rPr>
              <a:t>.getSharedPreferences</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smsinfo</a:t>
            </a:r>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MODE_PRIVATE</a:t>
            </a:r>
            <a:r>
              <a:rPr lang="en-US" altLang="zh-CN" sz="1200" kern="1200" dirty="0">
                <a:solidFill>
                  <a:schemeClr val="tx1"/>
                </a:solidFill>
                <a:effectLst/>
                <a:latin typeface="+mn-lt"/>
                <a:ea typeface="+mn-ea"/>
                <a:cs typeface="+mn-cs"/>
              </a:rPr>
              <a:t>);</a:t>
            </a:r>
            <a:endParaRPr lang="en-US" altLang="zh-CN" sz="1200" dirty="0">
              <a:effectLst/>
            </a:endParaRPr>
          </a:p>
          <a:p>
            <a:br>
              <a:rPr lang="en-US" altLang="zh-CN" sz="1200" kern="1200" dirty="0">
                <a:solidFill>
                  <a:schemeClr val="tx1"/>
                </a:solidFill>
                <a:effectLst/>
                <a:latin typeface="+mn-lt"/>
                <a:ea typeface="+mn-ea"/>
                <a:cs typeface="+mn-cs"/>
              </a:rPr>
            </a:b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et_number</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EditText</a:t>
            </a: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this</a:t>
            </a:r>
            <a:r>
              <a:rPr lang="en-US" altLang="zh-CN" sz="1200" kern="1200" dirty="0" err="1">
                <a:solidFill>
                  <a:schemeClr val="tx1"/>
                </a:solidFill>
                <a:effectLst/>
                <a:latin typeface="+mn-lt"/>
                <a:ea typeface="+mn-ea"/>
                <a:cs typeface="+mn-cs"/>
              </a:rPr>
              <a:t>.findViewById</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R.id.</a:t>
            </a:r>
            <a:r>
              <a:rPr lang="en-US" altLang="zh-CN" sz="1200" i="1" kern="1200" dirty="0" err="1">
                <a:solidFill>
                  <a:schemeClr val="tx1"/>
                </a:solidFill>
                <a:effectLst/>
                <a:latin typeface="+mn-lt"/>
                <a:ea typeface="+mn-ea"/>
                <a:cs typeface="+mn-cs"/>
              </a:rPr>
              <a:t>et_number</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et_content</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EditText</a:t>
            </a: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this</a:t>
            </a:r>
            <a:r>
              <a:rPr lang="en-US" altLang="zh-CN" sz="1200" kern="1200" dirty="0" err="1">
                <a:solidFill>
                  <a:schemeClr val="tx1"/>
                </a:solidFill>
                <a:effectLst/>
                <a:latin typeface="+mn-lt"/>
                <a:ea typeface="+mn-ea"/>
                <a:cs typeface="+mn-cs"/>
              </a:rPr>
              <a:t>.findViewById</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R.id.</a:t>
            </a:r>
            <a:r>
              <a:rPr lang="en-US" altLang="zh-CN" sz="1200" i="1" kern="1200" dirty="0" err="1">
                <a:solidFill>
                  <a:schemeClr val="tx1"/>
                </a:solidFill>
                <a:effectLst/>
                <a:latin typeface="+mn-lt"/>
                <a:ea typeface="+mn-ea"/>
                <a:cs typeface="+mn-cs"/>
              </a:rPr>
              <a:t>et_content</a:t>
            </a:r>
            <a:r>
              <a:rPr lang="en-US" altLang="zh-CN" sz="1200" kern="1200" dirty="0">
                <a:solidFill>
                  <a:schemeClr val="tx1"/>
                </a:solidFill>
                <a:effectLst/>
                <a:latin typeface="+mn-lt"/>
                <a:ea typeface="+mn-ea"/>
                <a:cs typeface="+mn-cs"/>
              </a:rPr>
              <a:t>);</a:t>
            </a:r>
            <a:endParaRPr lang="en-US" altLang="zh-CN" sz="1200" dirty="0">
              <a:effectLst/>
            </a:endParaRPr>
          </a:p>
          <a:p>
            <a:br>
              <a:rPr lang="en-US" altLang="zh-CN" sz="1200" kern="1200" dirty="0">
                <a:solidFill>
                  <a:schemeClr val="tx1"/>
                </a:solidFill>
                <a:effectLst/>
                <a:latin typeface="+mn-lt"/>
                <a:ea typeface="+mn-ea"/>
                <a:cs typeface="+mn-cs"/>
              </a:rPr>
            </a:br>
            <a:endParaRPr lang="en-US" altLang="zh-CN" sz="1200" dirty="0">
              <a:effectLst/>
            </a:endParaRPr>
          </a:p>
          <a:p>
            <a:r>
              <a:rPr lang="en-US" altLang="zh-CN" sz="1200" kern="1200" dirty="0">
                <a:solidFill>
                  <a:schemeClr val="tx1"/>
                </a:solidFill>
                <a:effectLst/>
                <a:latin typeface="+mn-lt"/>
                <a:ea typeface="+mn-ea"/>
                <a:cs typeface="+mn-cs"/>
              </a:rPr>
              <a:t>        // </a:t>
            </a:r>
            <a:r>
              <a:rPr lang="zh-CN" altLang="en-US" sz="1200" kern="1200" dirty="0">
                <a:solidFill>
                  <a:schemeClr val="tx1"/>
                </a:solidFill>
                <a:effectLst/>
                <a:latin typeface="+mn-lt"/>
                <a:ea typeface="+mn-ea"/>
                <a:cs typeface="+mn-cs"/>
              </a:rPr>
              <a:t>将数据回显过来</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String number = </a:t>
            </a:r>
            <a:r>
              <a:rPr lang="en-US" altLang="zh-CN" sz="1200" kern="1200" dirty="0" err="1">
                <a:solidFill>
                  <a:schemeClr val="tx1"/>
                </a:solidFill>
                <a:effectLst/>
                <a:latin typeface="+mn-lt"/>
                <a:ea typeface="+mn-ea"/>
                <a:cs typeface="+mn-cs"/>
              </a:rPr>
              <a:t>pdf.getString</a:t>
            </a:r>
            <a:r>
              <a:rPr lang="en-US" altLang="zh-CN" sz="1200" kern="1200" dirty="0">
                <a:solidFill>
                  <a:schemeClr val="tx1"/>
                </a:solidFill>
                <a:effectLst/>
                <a:latin typeface="+mn-lt"/>
                <a:ea typeface="+mn-ea"/>
                <a:cs typeface="+mn-cs"/>
              </a:rPr>
              <a:t>("number", "");</a:t>
            </a:r>
            <a:endParaRPr lang="en-US" altLang="zh-CN" sz="1200" dirty="0">
              <a:effectLst/>
            </a:endParaRPr>
          </a:p>
          <a:p>
            <a:r>
              <a:rPr lang="en-US" altLang="zh-CN" sz="1200" kern="1200" dirty="0">
                <a:solidFill>
                  <a:schemeClr val="tx1"/>
                </a:solidFill>
                <a:effectLst/>
                <a:latin typeface="+mn-lt"/>
                <a:ea typeface="+mn-ea"/>
                <a:cs typeface="+mn-cs"/>
              </a:rPr>
              <a:t>        String content = </a:t>
            </a:r>
            <a:r>
              <a:rPr lang="en-US" altLang="zh-CN" sz="1200" kern="1200" dirty="0" err="1">
                <a:solidFill>
                  <a:schemeClr val="tx1"/>
                </a:solidFill>
                <a:effectLst/>
                <a:latin typeface="+mn-lt"/>
                <a:ea typeface="+mn-ea"/>
                <a:cs typeface="+mn-cs"/>
              </a:rPr>
              <a:t>pdf.getString</a:t>
            </a:r>
            <a:r>
              <a:rPr lang="en-US" altLang="zh-CN" sz="1200" kern="1200" dirty="0">
                <a:solidFill>
                  <a:schemeClr val="tx1"/>
                </a:solidFill>
                <a:effectLst/>
                <a:latin typeface="+mn-lt"/>
                <a:ea typeface="+mn-ea"/>
                <a:cs typeface="+mn-cs"/>
              </a:rPr>
              <a:t>("content",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et_number.setText</a:t>
            </a:r>
            <a:r>
              <a:rPr lang="en-US" altLang="zh-CN" sz="1200" kern="1200" dirty="0">
                <a:solidFill>
                  <a:schemeClr val="tx1"/>
                </a:solidFill>
                <a:effectLst/>
                <a:latin typeface="+mn-lt"/>
                <a:ea typeface="+mn-ea"/>
                <a:cs typeface="+mn-cs"/>
              </a:rPr>
              <a:t>(number);</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et_content.setText</a:t>
            </a:r>
            <a:r>
              <a:rPr lang="en-US" altLang="zh-CN" sz="1200" kern="1200" dirty="0">
                <a:solidFill>
                  <a:schemeClr val="tx1"/>
                </a:solidFill>
                <a:effectLst/>
                <a:latin typeface="+mn-lt"/>
                <a:ea typeface="+mn-ea"/>
                <a:cs typeface="+mn-cs"/>
              </a:rPr>
              <a:t>(content);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 </a:t>
            </a:r>
            <a:r>
              <a:rPr lang="zh-CN" altLang="en-US" sz="1200" kern="1200" dirty="0">
                <a:solidFill>
                  <a:schemeClr val="tx1"/>
                </a:solidFill>
                <a:effectLst/>
                <a:latin typeface="+mn-lt"/>
                <a:ea typeface="+mn-ea"/>
                <a:cs typeface="+mn-cs"/>
              </a:rPr>
              <a:t>当该</a:t>
            </a:r>
            <a:r>
              <a:rPr lang="en-US" altLang="zh-CN" sz="1200" kern="1200" dirty="0">
                <a:solidFill>
                  <a:schemeClr val="tx1"/>
                </a:solidFill>
                <a:effectLst/>
                <a:latin typeface="+mn-lt"/>
                <a:ea typeface="+mn-ea"/>
                <a:cs typeface="+mn-cs"/>
              </a:rPr>
              <a:t>Activity</a:t>
            </a:r>
            <a:r>
              <a:rPr lang="zh-CN" altLang="en-US" sz="1200" kern="1200" dirty="0">
                <a:solidFill>
                  <a:schemeClr val="tx1"/>
                </a:solidFill>
                <a:effectLst/>
                <a:latin typeface="+mn-lt"/>
                <a:ea typeface="+mn-ea"/>
                <a:cs typeface="+mn-cs"/>
              </a:rPr>
              <a:t>被销毁的时候，进数据保存到</a:t>
            </a:r>
            <a:r>
              <a:rPr lang="en-US" altLang="zh-CN" sz="1200" kern="1200" dirty="0" err="1">
                <a:solidFill>
                  <a:schemeClr val="tx1"/>
                </a:solidFill>
                <a:effectLst/>
                <a:latin typeface="+mn-lt"/>
                <a:ea typeface="+mn-ea"/>
                <a:cs typeface="+mn-cs"/>
              </a:rPr>
              <a:t>SharedPreferences</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@Override</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protected</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onDestroy</a:t>
            </a:r>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super</a:t>
            </a:r>
            <a:r>
              <a:rPr lang="en-US" altLang="zh-CN" sz="1200" kern="1200" dirty="0" err="1">
                <a:solidFill>
                  <a:schemeClr val="tx1"/>
                </a:solidFill>
                <a:effectLst/>
                <a:latin typeface="+mn-lt"/>
                <a:ea typeface="+mn-ea"/>
                <a:cs typeface="+mn-cs"/>
              </a:rPr>
              <a:t>.onDestroy</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String number = </a:t>
            </a:r>
            <a:r>
              <a:rPr lang="en-US" altLang="zh-CN" sz="1200" kern="1200" dirty="0" err="1">
                <a:solidFill>
                  <a:schemeClr val="tx1"/>
                </a:solidFill>
                <a:effectLst/>
                <a:latin typeface="+mn-lt"/>
                <a:ea typeface="+mn-ea"/>
                <a:cs typeface="+mn-cs"/>
              </a:rPr>
              <a:t>et_number.getText</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toString</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String content = </a:t>
            </a:r>
            <a:r>
              <a:rPr lang="en-US" altLang="zh-CN" sz="1200" kern="1200" dirty="0" err="1">
                <a:solidFill>
                  <a:schemeClr val="tx1"/>
                </a:solidFill>
                <a:effectLst/>
                <a:latin typeface="+mn-lt"/>
                <a:ea typeface="+mn-ea"/>
                <a:cs typeface="+mn-cs"/>
              </a:rPr>
              <a:t>et_content.getText</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toString</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Editor edit = </a:t>
            </a:r>
            <a:r>
              <a:rPr lang="en-US" altLang="zh-CN" sz="1200" kern="1200" dirty="0" err="1">
                <a:solidFill>
                  <a:schemeClr val="tx1"/>
                </a:solidFill>
                <a:effectLst/>
                <a:latin typeface="+mn-lt"/>
                <a:ea typeface="+mn-ea"/>
                <a:cs typeface="+mn-cs"/>
              </a:rPr>
              <a:t>pdf.edit</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edit.putString</a:t>
            </a:r>
            <a:r>
              <a:rPr lang="en-US" altLang="zh-CN" sz="1200" kern="1200" dirty="0">
                <a:solidFill>
                  <a:schemeClr val="tx1"/>
                </a:solidFill>
                <a:effectLst/>
                <a:latin typeface="+mn-lt"/>
                <a:ea typeface="+mn-ea"/>
                <a:cs typeface="+mn-cs"/>
              </a:rPr>
              <a:t>("number", number);</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edit.putString</a:t>
            </a:r>
            <a:r>
              <a:rPr lang="en-US" altLang="zh-CN" sz="1200" kern="1200" dirty="0">
                <a:solidFill>
                  <a:schemeClr val="tx1"/>
                </a:solidFill>
                <a:effectLst/>
                <a:latin typeface="+mn-lt"/>
                <a:ea typeface="+mn-ea"/>
                <a:cs typeface="+mn-cs"/>
              </a:rPr>
              <a:t>("content", content);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edit.commit</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 </a:t>
            </a:r>
            <a:r>
              <a:rPr lang="zh-CN" altLang="en-US" sz="1200" kern="1200" dirty="0">
                <a:solidFill>
                  <a:schemeClr val="tx1"/>
                </a:solidFill>
                <a:effectLst/>
                <a:latin typeface="+mn-lt"/>
                <a:ea typeface="+mn-ea"/>
                <a:cs typeface="+mn-cs"/>
              </a:rPr>
              <a:t>发送短信</a:t>
            </a:r>
            <a:endParaRPr lang="zh-CN" altLang="en-US" sz="1200" dirty="0">
              <a:effectLst/>
            </a:endParaRPr>
          </a:p>
          <a:p>
            <a:r>
              <a:rPr lang="zh-CN" altLang="en-US" sz="1200" kern="1200" dirty="0">
                <a:solidFill>
                  <a:schemeClr val="tx1"/>
                </a:solidFill>
                <a:effectLst/>
                <a:latin typeface="+mn-lt"/>
                <a:ea typeface="+mn-ea"/>
                <a:cs typeface="+mn-cs"/>
              </a:rPr>
              <a:t>     * </a:t>
            </a:r>
            <a:endParaRPr lang="zh-CN" altLang="en-US" sz="1200" dirty="0">
              <a:effectLst/>
            </a:endParaRPr>
          </a:p>
          <a:p>
            <a:r>
              <a:rPr lang="zh-CN" altLang="en-US"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a:t>
            </a:r>
            <a:r>
              <a:rPr lang="en-US" altLang="zh-CN" sz="1200" b="1" kern="1200" dirty="0" err="1">
                <a:solidFill>
                  <a:schemeClr val="tx1"/>
                </a:solidFill>
                <a:effectLst/>
                <a:latin typeface="+mn-lt"/>
                <a:ea typeface="+mn-ea"/>
                <a:cs typeface="+mn-cs"/>
              </a:rPr>
              <a:t>param</a:t>
            </a:r>
            <a:r>
              <a:rPr lang="en-US" altLang="zh-CN" sz="1200" kern="1200" dirty="0">
                <a:solidFill>
                  <a:schemeClr val="tx1"/>
                </a:solidFill>
                <a:effectLst/>
                <a:latin typeface="+mn-lt"/>
                <a:ea typeface="+mn-ea"/>
                <a:cs typeface="+mn-cs"/>
              </a:rPr>
              <a:t> view</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sendSms</a:t>
            </a:r>
            <a:r>
              <a:rPr lang="en-US" altLang="zh-CN" sz="1200" kern="1200" dirty="0">
                <a:solidFill>
                  <a:schemeClr val="tx1"/>
                </a:solidFill>
                <a:effectLst/>
                <a:latin typeface="+mn-lt"/>
                <a:ea typeface="+mn-ea"/>
                <a:cs typeface="+mn-cs"/>
              </a:rPr>
              <a:t>(View view) {</a:t>
            </a:r>
            <a:endParaRPr lang="en-US" altLang="zh-CN" sz="1200" dirty="0">
              <a:effectLst/>
            </a:endParaRPr>
          </a:p>
          <a:p>
            <a:r>
              <a:rPr lang="en-US" altLang="zh-CN" sz="1200" kern="1200" dirty="0">
                <a:solidFill>
                  <a:schemeClr val="tx1"/>
                </a:solidFill>
                <a:effectLst/>
                <a:latin typeface="+mn-lt"/>
                <a:ea typeface="+mn-ea"/>
                <a:cs typeface="+mn-cs"/>
              </a:rPr>
              <a:t>        String number = </a:t>
            </a:r>
            <a:r>
              <a:rPr lang="en-US" altLang="zh-CN" sz="1200" kern="1200" dirty="0" err="1">
                <a:solidFill>
                  <a:schemeClr val="tx1"/>
                </a:solidFill>
                <a:effectLst/>
                <a:latin typeface="+mn-lt"/>
                <a:ea typeface="+mn-ea"/>
                <a:cs typeface="+mn-cs"/>
              </a:rPr>
              <a:t>et_number.getText</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toString</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String content = </a:t>
            </a:r>
            <a:r>
              <a:rPr lang="en-US" altLang="zh-CN" sz="1200" kern="1200" dirty="0" err="1">
                <a:solidFill>
                  <a:schemeClr val="tx1"/>
                </a:solidFill>
                <a:effectLst/>
                <a:latin typeface="+mn-lt"/>
                <a:ea typeface="+mn-ea"/>
                <a:cs typeface="+mn-cs"/>
              </a:rPr>
              <a:t>et_content.getText</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toString</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if</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TextUtils.</a:t>
            </a:r>
            <a:r>
              <a:rPr lang="en-US" altLang="zh-CN" sz="1200" i="1" kern="1200" dirty="0" err="1">
                <a:solidFill>
                  <a:schemeClr val="tx1"/>
                </a:solidFill>
                <a:effectLst/>
                <a:latin typeface="+mn-lt"/>
                <a:ea typeface="+mn-ea"/>
                <a:cs typeface="+mn-cs"/>
              </a:rPr>
              <a:t>isEmpty</a:t>
            </a:r>
            <a:r>
              <a:rPr lang="en-US" altLang="zh-CN" sz="1200" kern="1200" dirty="0">
                <a:solidFill>
                  <a:schemeClr val="tx1"/>
                </a:solidFill>
                <a:effectLst/>
                <a:latin typeface="+mn-lt"/>
                <a:ea typeface="+mn-ea"/>
                <a:cs typeface="+mn-cs"/>
              </a:rPr>
              <a:t>(number) || </a:t>
            </a:r>
            <a:r>
              <a:rPr lang="en-US" altLang="zh-CN" sz="1200" kern="1200" dirty="0" err="1">
                <a:solidFill>
                  <a:schemeClr val="tx1"/>
                </a:solidFill>
                <a:effectLst/>
                <a:latin typeface="+mn-lt"/>
                <a:ea typeface="+mn-ea"/>
                <a:cs typeface="+mn-cs"/>
              </a:rPr>
              <a:t>TextUtils.</a:t>
            </a:r>
            <a:r>
              <a:rPr lang="en-US" altLang="zh-CN" sz="1200" i="1" kern="1200" dirty="0" err="1">
                <a:solidFill>
                  <a:schemeClr val="tx1"/>
                </a:solidFill>
                <a:effectLst/>
                <a:latin typeface="+mn-lt"/>
                <a:ea typeface="+mn-ea"/>
                <a:cs typeface="+mn-cs"/>
              </a:rPr>
              <a:t>isEmpty</a:t>
            </a:r>
            <a:r>
              <a:rPr lang="en-US" altLang="zh-CN" sz="1200" kern="1200" dirty="0">
                <a:solidFill>
                  <a:schemeClr val="tx1"/>
                </a:solidFill>
                <a:effectLst/>
                <a:latin typeface="+mn-lt"/>
                <a:ea typeface="+mn-ea"/>
                <a:cs typeface="+mn-cs"/>
              </a:rPr>
              <a:t>(content))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Toast.</a:t>
            </a:r>
            <a:r>
              <a:rPr lang="en-US" altLang="zh-CN" sz="1200" i="1" kern="1200" dirty="0" err="1">
                <a:solidFill>
                  <a:schemeClr val="tx1"/>
                </a:solidFill>
                <a:effectLst/>
                <a:latin typeface="+mn-lt"/>
                <a:ea typeface="+mn-ea"/>
                <a:cs typeface="+mn-cs"/>
              </a:rPr>
              <a:t>makeText</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this</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号码或短信内容不能为空！</a:t>
            </a:r>
            <a:r>
              <a:rPr lang="en-US" altLang="zh-CN" sz="1200" kern="1200" dirty="0">
                <a:solidFill>
                  <a:schemeClr val="tx1"/>
                </a:solidFill>
                <a:effectLst/>
                <a:latin typeface="+mn-lt"/>
                <a:ea typeface="+mn-ea"/>
                <a:cs typeface="+mn-cs"/>
              </a:rPr>
              <a:t>", 0).show();</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retur</a:t>
            </a:r>
            <a:r>
              <a:rPr lang="en-US" altLang="zh-CN" sz="1200" b="1" u="sng"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SmsManager</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smsManager</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SmsManager.</a:t>
            </a:r>
            <a:r>
              <a:rPr lang="en-US" altLang="zh-CN" sz="1200" i="1" kern="1200" dirty="0" err="1">
                <a:solidFill>
                  <a:schemeClr val="tx1"/>
                </a:solidFill>
                <a:effectLst/>
                <a:latin typeface="+mn-lt"/>
                <a:ea typeface="+mn-ea"/>
                <a:cs typeface="+mn-cs"/>
              </a:rPr>
              <a:t>getDefault</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ArrayList</a:t>
            </a:r>
            <a:r>
              <a:rPr lang="en-US" altLang="zh-CN" sz="1200" kern="1200" dirty="0">
                <a:solidFill>
                  <a:schemeClr val="tx1"/>
                </a:solidFill>
                <a:effectLst/>
                <a:latin typeface="+mn-lt"/>
                <a:ea typeface="+mn-ea"/>
                <a:cs typeface="+mn-cs"/>
              </a:rPr>
              <a:t>&lt;String&gt; </a:t>
            </a:r>
            <a:r>
              <a:rPr lang="en-US" altLang="zh-CN" sz="1200" kern="1200" dirty="0" err="1">
                <a:solidFill>
                  <a:schemeClr val="tx1"/>
                </a:solidFill>
                <a:effectLst/>
                <a:latin typeface="+mn-lt"/>
                <a:ea typeface="+mn-ea"/>
                <a:cs typeface="+mn-cs"/>
              </a:rPr>
              <a:t>divideMessage</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smsManager.divideMessage</a:t>
            </a:r>
            <a:r>
              <a:rPr lang="en-US" altLang="zh-CN" sz="1200" kern="1200" dirty="0">
                <a:solidFill>
                  <a:schemeClr val="tx1"/>
                </a:solidFill>
                <a:effectLst/>
                <a:latin typeface="+mn-lt"/>
                <a:ea typeface="+mn-ea"/>
                <a:cs typeface="+mn-cs"/>
              </a:rPr>
              <a:t>(content);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for</a:t>
            </a:r>
            <a:r>
              <a:rPr lang="en-US" altLang="zh-CN" sz="1200" kern="1200" dirty="0">
                <a:solidFill>
                  <a:schemeClr val="tx1"/>
                </a:solidFill>
                <a:effectLst/>
                <a:latin typeface="+mn-lt"/>
                <a:ea typeface="+mn-ea"/>
                <a:cs typeface="+mn-cs"/>
              </a:rPr>
              <a:t> (String message : </a:t>
            </a:r>
            <a:r>
              <a:rPr lang="en-US" altLang="zh-CN" sz="1200" kern="1200" dirty="0" err="1">
                <a:solidFill>
                  <a:schemeClr val="tx1"/>
                </a:solidFill>
                <a:effectLst/>
                <a:latin typeface="+mn-lt"/>
                <a:ea typeface="+mn-ea"/>
                <a:cs typeface="+mn-cs"/>
              </a:rPr>
              <a:t>divideMessage</a:t>
            </a:r>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smsManager.sendTextMessage</a:t>
            </a:r>
            <a:r>
              <a:rPr lang="en-US" altLang="zh-CN" sz="1200" kern="1200" dirty="0">
                <a:solidFill>
                  <a:schemeClr val="tx1"/>
                </a:solidFill>
                <a:effectLst/>
                <a:latin typeface="+mn-lt"/>
                <a:ea typeface="+mn-ea"/>
                <a:cs typeface="+mn-cs"/>
              </a:rPr>
              <a:t>(number, </a:t>
            </a:r>
            <a:r>
              <a:rPr lang="en-US" altLang="zh-CN" sz="1200" b="1" kern="1200" dirty="0">
                <a:solidFill>
                  <a:schemeClr val="tx1"/>
                </a:solidFill>
                <a:effectLst/>
                <a:latin typeface="+mn-lt"/>
                <a:ea typeface="+mn-ea"/>
                <a:cs typeface="+mn-cs"/>
              </a:rPr>
              <a:t>null</a:t>
            </a:r>
            <a:r>
              <a:rPr lang="en-US" altLang="zh-CN" sz="1200" kern="1200" dirty="0">
                <a:solidFill>
                  <a:schemeClr val="tx1"/>
                </a:solidFill>
                <a:effectLst/>
                <a:latin typeface="+mn-lt"/>
                <a:ea typeface="+mn-ea"/>
                <a:cs typeface="+mn-cs"/>
              </a:rPr>
              <a:t>, message, </a:t>
            </a:r>
            <a:r>
              <a:rPr lang="en-US" altLang="zh-CN" sz="1200" b="1" kern="1200" dirty="0">
                <a:solidFill>
                  <a:schemeClr val="tx1"/>
                </a:solidFill>
                <a:effectLst/>
                <a:latin typeface="+mn-lt"/>
                <a:ea typeface="+mn-ea"/>
                <a:cs typeface="+mn-cs"/>
              </a:rPr>
              <a:t>null</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null</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Toast.</a:t>
            </a:r>
            <a:r>
              <a:rPr lang="en-US" altLang="zh-CN" sz="1200" i="1" kern="1200" dirty="0" err="1">
                <a:solidFill>
                  <a:schemeClr val="tx1"/>
                </a:solidFill>
                <a:effectLst/>
                <a:latin typeface="+mn-lt"/>
                <a:ea typeface="+mn-ea"/>
                <a:cs typeface="+mn-cs"/>
              </a:rPr>
              <a:t>makeText</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this</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短信发送成功！</a:t>
            </a:r>
            <a:r>
              <a:rPr lang="en-US" altLang="zh-CN" sz="1200" kern="1200" dirty="0">
                <a:solidFill>
                  <a:schemeClr val="tx1"/>
                </a:solidFill>
                <a:effectLst/>
                <a:latin typeface="+mn-lt"/>
                <a:ea typeface="+mn-ea"/>
                <a:cs typeface="+mn-cs"/>
              </a:rPr>
              <a:t>", 0).show();</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a:t>
            </a:r>
            <a:r>
              <a:rPr lang="en-US" altLang="zh-CN" sz="1200" dirty="0">
                <a:effectLst/>
              </a:rPr>
              <a:t>  </a:t>
            </a:r>
            <a:br>
              <a:rPr lang="en-US" altLang="zh-CN" sz="1200" dirty="0">
                <a:effectLst/>
              </a:rPr>
            </a:br>
            <a:endParaRPr lang="en-US" altLang="zh-CN" sz="1200" dirty="0">
              <a:effectLst/>
            </a:endParaRPr>
          </a:p>
          <a:p>
            <a:endParaRPr lang="en-US" altLang="zh-CN" sz="1200" dirty="0">
              <a:effectLst/>
            </a:endParaRPr>
          </a:p>
          <a:p>
            <a:endParaRPr lang="en-US" altLang="zh-CN" sz="1200" dirty="0">
              <a:effectLst/>
            </a:endParaRPr>
          </a:p>
          <a:p>
            <a:r>
              <a:rPr lang="zh-CN" altLang="en-US" sz="1200" dirty="0">
                <a:effectLst/>
              </a:rPr>
              <a:t>二、模拟视频播放器播放和暂停处理 </a:t>
            </a:r>
            <a:br>
              <a:rPr lang="zh-CN" altLang="en-US" sz="1200" dirty="0">
                <a:effectLst/>
              </a:rPr>
            </a:br>
            <a:br>
              <a:rPr lang="zh-CN" altLang="en-US" sz="1200" dirty="0">
                <a:effectLst/>
              </a:rPr>
            </a:br>
            <a:r>
              <a:rPr lang="en-US" altLang="zh-CN" sz="1200" b="1" kern="1200" dirty="0">
                <a:solidFill>
                  <a:schemeClr val="tx1"/>
                </a:solidFill>
                <a:effectLst/>
                <a:latin typeface="+mn-lt"/>
                <a:ea typeface="+mn-ea"/>
                <a:cs typeface="+mn-cs"/>
              </a:rPr>
              <a:t>public</a:t>
            </a:r>
            <a:r>
              <a:rPr lang="en-US" altLang="zh-CN" sz="1200" b="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class</a:t>
            </a:r>
            <a:r>
              <a:rPr lang="en-US" altLang="zh-CN" sz="1200" b="0" kern="1200" dirty="0">
                <a:solidFill>
                  <a:schemeClr val="tx1"/>
                </a:solidFill>
                <a:effectLst/>
                <a:latin typeface="+mn-lt"/>
                <a:ea typeface="+mn-ea"/>
                <a:cs typeface="+mn-cs"/>
              </a:rPr>
              <a:t> </a:t>
            </a:r>
            <a:r>
              <a:rPr lang="en-US" altLang="zh-CN" sz="1200" b="0" kern="1200" dirty="0" err="1">
                <a:solidFill>
                  <a:schemeClr val="tx1"/>
                </a:solidFill>
                <a:effectLst/>
                <a:latin typeface="+mn-lt"/>
                <a:ea typeface="+mn-ea"/>
                <a:cs typeface="+mn-cs"/>
              </a:rPr>
              <a:t>MainActivity</a:t>
            </a:r>
            <a:r>
              <a:rPr lang="en-US" altLang="zh-CN" sz="1200" b="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extends</a:t>
            </a:r>
            <a:r>
              <a:rPr lang="en-US" altLang="zh-CN" sz="1200" b="0" kern="1200" dirty="0">
                <a:solidFill>
                  <a:schemeClr val="tx1"/>
                </a:solidFill>
                <a:effectLst/>
                <a:latin typeface="+mn-lt"/>
                <a:ea typeface="+mn-ea"/>
                <a:cs typeface="+mn-cs"/>
              </a:rPr>
              <a:t> Activity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private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SharedPreferences</a:t>
            </a:r>
            <a:r>
              <a:rPr lang="en-US" altLang="zh-CN" sz="1200" kern="1200" dirty="0">
                <a:solidFill>
                  <a:schemeClr val="tx1"/>
                </a:solidFill>
                <a:effectLst/>
                <a:latin typeface="+mn-lt"/>
                <a:ea typeface="+mn-ea"/>
                <a:cs typeface="+mn-cs"/>
              </a:rPr>
              <a:t> pdf;</a:t>
            </a:r>
            <a:endParaRPr lang="en-US" altLang="zh-CN" sz="1200" dirty="0">
              <a:effectLst/>
            </a:endParaRPr>
          </a:p>
          <a:p>
            <a:r>
              <a:rPr lang="en-US" altLang="zh-CN" sz="1200" kern="1200" dirty="0">
                <a:solidFill>
                  <a:schemeClr val="tx1"/>
                </a:solidFill>
                <a:effectLst/>
                <a:latin typeface="+mn-lt"/>
                <a:ea typeface="+mn-ea"/>
                <a:cs typeface="+mn-cs"/>
              </a:rPr>
              <a:t>    @Override</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protected</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onCreate</a:t>
            </a:r>
            <a:r>
              <a:rPr lang="en-US" altLang="zh-CN" sz="1200" kern="1200" dirty="0">
                <a:solidFill>
                  <a:schemeClr val="tx1"/>
                </a:solidFill>
                <a:effectLst/>
                <a:latin typeface="+mn-lt"/>
                <a:ea typeface="+mn-ea"/>
                <a:cs typeface="+mn-cs"/>
              </a:rPr>
              <a:t>(Bundle </a:t>
            </a:r>
            <a:r>
              <a:rPr lang="en-US" altLang="zh-CN" sz="1200" kern="1200" dirty="0" err="1">
                <a:solidFill>
                  <a:schemeClr val="tx1"/>
                </a:solidFill>
                <a:effectLst/>
                <a:latin typeface="+mn-lt"/>
                <a:ea typeface="+mn-ea"/>
                <a:cs typeface="+mn-cs"/>
              </a:rPr>
              <a:t>savedInstanceState</a:t>
            </a:r>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super</a:t>
            </a:r>
            <a:r>
              <a:rPr lang="en-US" altLang="zh-CN" sz="1200" kern="1200" dirty="0" err="1">
                <a:solidFill>
                  <a:schemeClr val="tx1"/>
                </a:solidFill>
                <a:effectLst/>
                <a:latin typeface="+mn-lt"/>
                <a:ea typeface="+mn-ea"/>
                <a:cs typeface="+mn-cs"/>
              </a:rPr>
              <a:t>.onCreate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savedInstanceState</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setContentView</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R.layout.</a:t>
            </a:r>
            <a:r>
              <a:rPr lang="en-US" altLang="zh-CN" sz="1200" i="1" kern="1200" dirty="0" err="1">
                <a:solidFill>
                  <a:schemeClr val="tx1"/>
                </a:solidFill>
                <a:effectLst/>
                <a:latin typeface="+mn-lt"/>
                <a:ea typeface="+mn-ea"/>
                <a:cs typeface="+mn-cs"/>
              </a:rPr>
              <a:t>activity_main</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pdf = </a:t>
            </a:r>
            <a:r>
              <a:rPr lang="en-US" altLang="zh-CN" sz="1200" b="1" kern="1200" dirty="0" err="1">
                <a:solidFill>
                  <a:schemeClr val="tx1"/>
                </a:solidFill>
                <a:effectLst/>
                <a:latin typeface="+mn-lt"/>
                <a:ea typeface="+mn-ea"/>
                <a:cs typeface="+mn-cs"/>
              </a:rPr>
              <a:t>this</a:t>
            </a:r>
            <a:r>
              <a:rPr lang="en-US" altLang="zh-CN" sz="1200" kern="1200" dirty="0" err="1">
                <a:solidFill>
                  <a:schemeClr val="tx1"/>
                </a:solidFill>
                <a:effectLst/>
                <a:latin typeface="+mn-lt"/>
                <a:ea typeface="+mn-ea"/>
                <a:cs typeface="+mn-cs"/>
              </a:rPr>
              <a:t>.getSharedPreferences</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videoinfo</a:t>
            </a:r>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MODE_PRIVATE</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 </a:t>
            </a:r>
            <a:r>
              <a:rPr lang="zh-CN" altLang="en-US" sz="1200" kern="1200" dirty="0">
                <a:solidFill>
                  <a:schemeClr val="tx1"/>
                </a:solidFill>
                <a:effectLst/>
                <a:latin typeface="+mn-lt"/>
                <a:ea typeface="+mn-ea"/>
                <a:cs typeface="+mn-cs"/>
              </a:rPr>
              <a:t>当界面可见时，将视频恢复，从记录的位置播放。</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@Override</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protected</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onStart</a:t>
            </a:r>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super</a:t>
            </a:r>
            <a:r>
              <a:rPr lang="en-US" altLang="zh-CN" sz="1200" kern="1200" dirty="0" err="1">
                <a:solidFill>
                  <a:schemeClr val="tx1"/>
                </a:solidFill>
                <a:effectLst/>
                <a:latin typeface="+mn-lt"/>
                <a:ea typeface="+mn-ea"/>
                <a:cs typeface="+mn-cs"/>
              </a:rPr>
              <a:t>.onStart</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progress = </a:t>
            </a:r>
            <a:r>
              <a:rPr lang="en-US" altLang="zh-CN" sz="1200" kern="1200" dirty="0" err="1">
                <a:solidFill>
                  <a:schemeClr val="tx1"/>
                </a:solidFill>
                <a:effectLst/>
                <a:latin typeface="+mn-lt"/>
                <a:ea typeface="+mn-ea"/>
                <a:cs typeface="+mn-cs"/>
              </a:rPr>
              <a:t>pdf.getInt</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videoProgress</a:t>
            </a:r>
            <a:r>
              <a:rPr lang="en-US" altLang="zh-CN" sz="1200" kern="1200" dirty="0">
                <a:solidFill>
                  <a:schemeClr val="tx1"/>
                </a:solidFill>
                <a:effectLst/>
                <a:latin typeface="+mn-lt"/>
                <a:ea typeface="+mn-ea"/>
                <a:cs typeface="+mn-cs"/>
              </a:rPr>
              <a:t>", 0);</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if</a:t>
            </a:r>
            <a:r>
              <a:rPr lang="en-US" altLang="zh-CN" sz="1200" kern="1200" dirty="0">
                <a:solidFill>
                  <a:schemeClr val="tx1"/>
                </a:solidFill>
                <a:effectLst/>
                <a:latin typeface="+mn-lt"/>
                <a:ea typeface="+mn-ea"/>
                <a:cs typeface="+mn-cs"/>
              </a:rPr>
              <a:t> (progress &gt; 0)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Toast.</a:t>
            </a:r>
            <a:r>
              <a:rPr lang="en-US" altLang="zh-CN" sz="1200" i="1" kern="1200" dirty="0" err="1">
                <a:solidFill>
                  <a:schemeClr val="tx1"/>
                </a:solidFill>
                <a:effectLst/>
                <a:latin typeface="+mn-lt"/>
                <a:ea typeface="+mn-ea"/>
                <a:cs typeface="+mn-cs"/>
              </a:rPr>
              <a:t>makeText</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this</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视频恢复播放，从</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 progress + "</a:t>
            </a:r>
            <a:r>
              <a:rPr lang="zh-CN" altLang="en-US" sz="1200" kern="1200" dirty="0">
                <a:solidFill>
                  <a:schemeClr val="tx1"/>
                </a:solidFill>
                <a:effectLst/>
                <a:latin typeface="+mn-lt"/>
                <a:ea typeface="+mn-ea"/>
                <a:cs typeface="+mn-cs"/>
              </a:rPr>
              <a:t>位置开始播放</a:t>
            </a:r>
            <a:r>
              <a:rPr lang="en-US" altLang="zh-CN" sz="1200" kern="1200" dirty="0">
                <a:solidFill>
                  <a:schemeClr val="tx1"/>
                </a:solidFill>
                <a:effectLst/>
                <a:latin typeface="+mn-lt"/>
                <a:ea typeface="+mn-ea"/>
                <a:cs typeface="+mn-cs"/>
              </a:rPr>
              <a:t>", 0).show();</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 </a:t>
            </a:r>
            <a:r>
              <a:rPr lang="zh-CN" altLang="en-US" sz="1200" kern="1200" dirty="0">
                <a:solidFill>
                  <a:schemeClr val="tx1"/>
                </a:solidFill>
                <a:effectLst/>
                <a:latin typeface="+mn-lt"/>
                <a:ea typeface="+mn-ea"/>
                <a:cs typeface="+mn-cs"/>
              </a:rPr>
              <a:t>当界面不可见时，比如电话打进来，将视频暂停，并记录当前播放位置。</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@Override</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protected</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onStop</a:t>
            </a:r>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super</a:t>
            </a:r>
            <a:r>
              <a:rPr lang="en-US" altLang="zh-CN" sz="1200" kern="1200" dirty="0" err="1">
                <a:solidFill>
                  <a:schemeClr val="tx1"/>
                </a:solidFill>
                <a:effectLst/>
                <a:latin typeface="+mn-lt"/>
                <a:ea typeface="+mn-ea"/>
                <a:cs typeface="+mn-cs"/>
              </a:rPr>
              <a:t>.onStop</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position = 1000;</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Toast.</a:t>
            </a:r>
            <a:r>
              <a:rPr lang="en-US" altLang="zh-CN" sz="1200" i="1" kern="1200" dirty="0" err="1">
                <a:solidFill>
                  <a:schemeClr val="tx1"/>
                </a:solidFill>
                <a:effectLst/>
                <a:latin typeface="+mn-lt"/>
                <a:ea typeface="+mn-ea"/>
                <a:cs typeface="+mn-cs"/>
              </a:rPr>
              <a:t>makeText</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this</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视频暂停播放了</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位置为：</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 position, 0).show();</a:t>
            </a:r>
            <a:endParaRPr lang="en-US" altLang="zh-CN" sz="1200" dirty="0">
              <a:effectLst/>
            </a:endParaRPr>
          </a:p>
          <a:p>
            <a:r>
              <a:rPr lang="en-US" altLang="zh-CN" sz="1200" kern="1200" dirty="0">
                <a:solidFill>
                  <a:schemeClr val="tx1"/>
                </a:solidFill>
                <a:effectLst/>
                <a:latin typeface="+mn-lt"/>
                <a:ea typeface="+mn-ea"/>
                <a:cs typeface="+mn-cs"/>
              </a:rPr>
              <a:t>        Editor edit = </a:t>
            </a:r>
            <a:r>
              <a:rPr lang="en-US" altLang="zh-CN" sz="1200" kern="1200" dirty="0" err="1">
                <a:solidFill>
                  <a:schemeClr val="tx1"/>
                </a:solidFill>
                <a:effectLst/>
                <a:latin typeface="+mn-lt"/>
                <a:ea typeface="+mn-ea"/>
                <a:cs typeface="+mn-cs"/>
              </a:rPr>
              <a:t>pdf.edit</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ed</a:t>
            </a:r>
            <a:r>
              <a:rPr lang="en-US" altLang="zh-CN" sz="1200" u="sng" kern="1200" dirty="0" err="1">
                <a:solidFill>
                  <a:schemeClr val="tx1"/>
                </a:solidFill>
                <a:effectLst/>
                <a:latin typeface="+mn-lt"/>
                <a:ea typeface="+mn-ea"/>
                <a:cs typeface="+mn-cs"/>
              </a:rPr>
              <a:t>i</a:t>
            </a:r>
            <a:r>
              <a:rPr lang="en-US" altLang="zh-CN" sz="1200" kern="1200" dirty="0" err="1">
                <a:solidFill>
                  <a:schemeClr val="tx1"/>
                </a:solidFill>
                <a:effectLst/>
                <a:latin typeface="+mn-lt"/>
                <a:ea typeface="+mn-ea"/>
                <a:cs typeface="+mn-cs"/>
              </a:rPr>
              <a:t>t.putInt</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videoProgress</a:t>
            </a:r>
            <a:r>
              <a:rPr lang="en-US" altLang="zh-CN" sz="1200" kern="1200" dirty="0">
                <a:solidFill>
                  <a:schemeClr val="tx1"/>
                </a:solidFill>
                <a:effectLst/>
                <a:latin typeface="+mn-lt"/>
                <a:ea typeface="+mn-ea"/>
                <a:cs typeface="+mn-cs"/>
              </a:rPr>
              <a:t>", position);// </a:t>
            </a:r>
            <a:r>
              <a:rPr lang="zh-CN" altLang="en-US" sz="1200" kern="1200" dirty="0">
                <a:solidFill>
                  <a:schemeClr val="tx1"/>
                </a:solidFill>
                <a:effectLst/>
                <a:latin typeface="+mn-lt"/>
                <a:ea typeface="+mn-ea"/>
                <a:cs typeface="+mn-cs"/>
              </a:rPr>
              <a:t>保存当前视频播放的位置</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edit.commit</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a:t>
            </a:r>
            <a:r>
              <a:rPr lang="en-US" altLang="zh-CN" sz="1200" dirty="0">
                <a:effectLst/>
              </a:rPr>
              <a:t>  </a:t>
            </a:r>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25</a:t>
            </a:fld>
            <a:endParaRPr lang="zh-CN" altLang="en-US"/>
          </a:p>
        </p:txBody>
      </p:sp>
    </p:spTree>
    <p:extLst>
      <p:ext uri="{BB962C8B-B14F-4D97-AF65-F5344CB8AC3E}">
        <p14:creationId xmlns:p14="http://schemas.microsoft.com/office/powerpoint/2010/main" val="4217704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默认情况下，当“屏幕方向”或“键盘显示隐藏” 变化时都会销毁当前</a:t>
            </a:r>
            <a:r>
              <a:rPr lang="en-US" altLang="zh-CN" sz="1200" dirty="0">
                <a:effectLst/>
              </a:rPr>
              <a:t>Activity</a:t>
            </a:r>
            <a:r>
              <a:rPr lang="zh-CN" altLang="en-US" sz="1200" kern="1200" dirty="0">
                <a:solidFill>
                  <a:schemeClr val="tx1"/>
                </a:solidFill>
                <a:effectLst/>
                <a:latin typeface="+mn-lt"/>
                <a:ea typeface="+mn-ea"/>
                <a:cs typeface="+mn-cs"/>
              </a:rPr>
              <a:t>，创建新的</a:t>
            </a:r>
            <a:r>
              <a:rPr lang="en-US" altLang="zh-CN" sz="1200" dirty="0">
                <a:effectLst/>
              </a:rPr>
              <a:t>Activity</a:t>
            </a:r>
            <a:r>
              <a:rPr lang="zh-CN" altLang="en-US" sz="1200" kern="1200" dirty="0">
                <a:solidFill>
                  <a:schemeClr val="tx1"/>
                </a:solidFill>
                <a:effectLst/>
                <a:latin typeface="+mn-lt"/>
                <a:ea typeface="+mn-ea"/>
                <a:cs typeface="+mn-cs"/>
              </a:rPr>
              <a:t>。如果不希望重新创建</a:t>
            </a:r>
            <a:r>
              <a:rPr lang="en-US" altLang="zh-CN" sz="1200" dirty="0">
                <a:effectLst/>
              </a:rPr>
              <a:t>Activity</a:t>
            </a:r>
            <a:r>
              <a:rPr lang="zh-CN" altLang="en-US" sz="1200" kern="1200" dirty="0">
                <a:solidFill>
                  <a:schemeClr val="tx1"/>
                </a:solidFill>
                <a:effectLst/>
                <a:latin typeface="+mn-lt"/>
                <a:ea typeface="+mn-ea"/>
                <a:cs typeface="+mn-cs"/>
              </a:rPr>
              <a:t>实例，可以按如下配置</a:t>
            </a:r>
            <a:r>
              <a:rPr lang="en-US" altLang="zh-CN" sz="1200" dirty="0">
                <a:effectLst/>
              </a:rPr>
              <a:t>Activity</a:t>
            </a:r>
            <a:r>
              <a:rPr lang="zh-CN" altLang="en-US"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&lt;activity </a:t>
            </a:r>
            <a:r>
              <a:rPr lang="en-US" altLang="zh-CN" sz="1200" kern="1200" dirty="0" err="1">
                <a:solidFill>
                  <a:schemeClr val="tx1"/>
                </a:solidFill>
                <a:effectLst/>
                <a:latin typeface="+mn-lt"/>
                <a:ea typeface="+mn-ea"/>
                <a:cs typeface="+mn-cs"/>
              </a:rPr>
              <a:t>android:name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MainActivity</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android:configChanges</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keyboardHidden|orientation</a:t>
            </a:r>
            <a:r>
              <a:rPr lang="en-US" altLang="zh-CN" sz="1200" kern="1200" dirty="0">
                <a:solidFill>
                  <a:schemeClr val="tx1"/>
                </a:solidFill>
                <a:effectLst/>
                <a:latin typeface="+mn-lt"/>
                <a:ea typeface="+mn-ea"/>
                <a:cs typeface="+mn-cs"/>
              </a:rPr>
              <a:t>"</a:t>
            </a:r>
            <a:r>
              <a:rPr lang="en-US" altLang="zh-CN" sz="1200" dirty="0">
                <a:effectLst/>
              </a:rPr>
              <a:t>&gt;</a:t>
            </a:r>
            <a:r>
              <a:rPr lang="en-US" altLang="zh-CN" sz="1200" kern="1200" dirty="0">
                <a:solidFill>
                  <a:schemeClr val="tx1"/>
                </a:solidFill>
                <a:effectLst/>
                <a:latin typeface="+mn-lt"/>
                <a:ea typeface="+mn-ea"/>
                <a:cs typeface="+mn-cs"/>
              </a:rPr>
              <a:t> </a:t>
            </a:r>
            <a:endParaRPr lang="en-US" altLang="zh-CN" sz="1200" dirty="0">
              <a:effectLst/>
            </a:endParaRPr>
          </a:p>
          <a:p>
            <a:r>
              <a:rPr lang="zh-CN" altLang="en-US" sz="1200" kern="1200" dirty="0">
                <a:solidFill>
                  <a:schemeClr val="tx1"/>
                </a:solidFill>
                <a:effectLst/>
                <a:latin typeface="+mn-lt"/>
                <a:ea typeface="+mn-ea"/>
                <a:cs typeface="+mn-cs"/>
              </a:rPr>
              <a:t>上面的</a:t>
            </a:r>
            <a:r>
              <a:rPr lang="en-US" altLang="zh-CN" sz="1200" dirty="0" err="1">
                <a:effectLst/>
              </a:rPr>
              <a:t>android:configChanges</a:t>
            </a:r>
            <a:r>
              <a:rPr lang="zh-CN" altLang="en-US" sz="1200" kern="1200" dirty="0">
                <a:solidFill>
                  <a:schemeClr val="tx1"/>
                </a:solidFill>
                <a:effectLst/>
                <a:latin typeface="+mn-lt"/>
                <a:ea typeface="+mn-ea"/>
                <a:cs typeface="+mn-cs"/>
              </a:rPr>
              <a:t>属性指定了要捕获“屏幕方向”和“键盘显示隐藏”变化，当捕获到这些变化后会调用</a:t>
            </a:r>
            <a:r>
              <a:rPr lang="en-US" altLang="zh-CN" sz="1200" dirty="0">
                <a:effectLst/>
              </a:rPr>
              <a:t>Activity</a:t>
            </a:r>
            <a:r>
              <a:rPr lang="zh-CN" altLang="en-US" sz="1200" kern="1200" dirty="0">
                <a:solidFill>
                  <a:schemeClr val="tx1"/>
                </a:solidFill>
                <a:effectLst/>
                <a:latin typeface="+mn-lt"/>
                <a:ea typeface="+mn-ea"/>
                <a:cs typeface="+mn-cs"/>
              </a:rPr>
              <a:t>的</a:t>
            </a:r>
            <a:r>
              <a:rPr lang="en-US" altLang="zh-CN" sz="1200" dirty="0" err="1">
                <a:effectLst/>
              </a:rPr>
              <a:t>onConfigurationChanged</a:t>
            </a:r>
            <a:r>
              <a:rPr lang="en-US" altLang="zh-CN" sz="1200" dirty="0">
                <a:effectLst/>
              </a:rPr>
              <a:t>()</a:t>
            </a:r>
            <a:r>
              <a:rPr lang="zh-CN" altLang="en-US" sz="1200" kern="1200" dirty="0">
                <a:solidFill>
                  <a:schemeClr val="tx1"/>
                </a:solidFill>
                <a:effectLst/>
                <a:latin typeface="+mn-lt"/>
                <a:ea typeface="+mn-ea"/>
                <a:cs typeface="+mn-cs"/>
              </a:rPr>
              <a:t>方法。 </a:t>
            </a:r>
            <a:endParaRPr lang="zh-CN" altLang="en-US" sz="1200" dirty="0">
              <a:effectLst/>
            </a:endParaRPr>
          </a:p>
          <a:p>
            <a:r>
              <a:rPr lang="zh-CN" altLang="en-US" sz="1200" kern="1200" dirty="0">
                <a:solidFill>
                  <a:schemeClr val="tx1"/>
                </a:solidFill>
                <a:effectLst/>
                <a:latin typeface="+mn-lt"/>
                <a:ea typeface="+mn-ea"/>
                <a:cs typeface="+mn-cs"/>
              </a:rPr>
              <a:t>默认情况下</a:t>
            </a:r>
            <a:r>
              <a:rPr lang="en-US" altLang="zh-CN" sz="1200" dirty="0">
                <a:effectLst/>
              </a:rPr>
              <a:t>(</a:t>
            </a:r>
            <a:r>
              <a:rPr lang="zh-CN" altLang="en-US" sz="1200" kern="1200" dirty="0">
                <a:solidFill>
                  <a:schemeClr val="tx1"/>
                </a:solidFill>
                <a:effectLst/>
                <a:latin typeface="+mn-lt"/>
                <a:ea typeface="+mn-ea"/>
                <a:cs typeface="+mn-cs"/>
              </a:rPr>
              <a:t>没有配置</a:t>
            </a:r>
            <a:r>
              <a:rPr lang="en-US" altLang="zh-CN" sz="1200" dirty="0" err="1">
                <a:effectLst/>
              </a:rPr>
              <a:t>android:configChanges</a:t>
            </a:r>
            <a:r>
              <a:rPr lang="zh-CN" altLang="en-US" sz="1200" kern="1200" dirty="0">
                <a:solidFill>
                  <a:schemeClr val="tx1"/>
                </a:solidFill>
                <a:effectLst/>
                <a:latin typeface="+mn-lt"/>
                <a:ea typeface="+mn-ea"/>
                <a:cs typeface="+mn-cs"/>
              </a:rPr>
              <a:t>属性</a:t>
            </a:r>
            <a:r>
              <a:rPr lang="en-US" altLang="zh-CN" sz="1200" dirty="0">
                <a:effectLst/>
              </a:rPr>
              <a:t>)</a:t>
            </a:r>
            <a:r>
              <a:rPr lang="zh-CN" altLang="en-US" sz="1200" kern="1200" dirty="0">
                <a:solidFill>
                  <a:schemeClr val="tx1"/>
                </a:solidFill>
                <a:effectLst/>
                <a:latin typeface="+mn-lt"/>
                <a:ea typeface="+mn-ea"/>
                <a:cs typeface="+mn-cs"/>
              </a:rPr>
              <a:t>： </a:t>
            </a:r>
            <a:endParaRPr lang="zh-CN" altLang="en-US" sz="1200" dirty="0">
              <a:effectLst/>
            </a:endParaRPr>
          </a:p>
          <a:p>
            <a:r>
              <a:rPr lang="en-US" altLang="zh-CN" sz="1200" kern="1200" dirty="0">
                <a:solidFill>
                  <a:schemeClr val="tx1"/>
                </a:solidFill>
                <a:effectLst/>
                <a:latin typeface="+mn-lt"/>
                <a:ea typeface="+mn-ea"/>
                <a:cs typeface="+mn-cs"/>
              </a:rPr>
              <a:t>l</a:t>
            </a:r>
            <a:r>
              <a:rPr lang="zh-CN" altLang="en-US" sz="1200" kern="1200" dirty="0">
                <a:solidFill>
                  <a:schemeClr val="tx1"/>
                </a:solidFill>
                <a:effectLst/>
                <a:latin typeface="+mn-lt"/>
                <a:ea typeface="+mn-ea"/>
                <a:cs typeface="+mn-cs"/>
              </a:rPr>
              <a:t>竖屏切横屏，销毁当前</a:t>
            </a:r>
            <a:r>
              <a:rPr lang="en-US" altLang="zh-CN" sz="1200" dirty="0">
                <a:effectLst/>
              </a:rPr>
              <a:t>Activity</a:t>
            </a:r>
            <a:r>
              <a:rPr lang="zh-CN" altLang="en-US" sz="1200" kern="1200" dirty="0">
                <a:solidFill>
                  <a:schemeClr val="tx1"/>
                </a:solidFill>
                <a:effectLst/>
                <a:latin typeface="+mn-lt"/>
                <a:ea typeface="+mn-ea"/>
                <a:cs typeface="+mn-cs"/>
              </a:rPr>
              <a:t>之后，创建一个新</a:t>
            </a:r>
            <a:r>
              <a:rPr lang="en-US" altLang="zh-CN" sz="1200" dirty="0">
                <a:effectLst/>
              </a:rPr>
              <a:t>Activity</a:t>
            </a:r>
            <a:r>
              <a:rPr lang="zh-CN" altLang="en-US" sz="1200" kern="1200" dirty="0">
                <a:solidFill>
                  <a:schemeClr val="tx1"/>
                </a:solidFill>
                <a:effectLst/>
                <a:latin typeface="+mn-lt"/>
                <a:ea typeface="+mn-ea"/>
                <a:cs typeface="+mn-cs"/>
              </a:rPr>
              <a:t>实例。 </a:t>
            </a:r>
            <a:endParaRPr lang="zh-CN" altLang="en-US" sz="1200" dirty="0">
              <a:effectLst/>
            </a:endParaRPr>
          </a:p>
          <a:p>
            <a:r>
              <a:rPr lang="en-US" altLang="zh-CN" sz="1200" kern="1200" dirty="0">
                <a:solidFill>
                  <a:schemeClr val="tx1"/>
                </a:solidFill>
                <a:effectLst/>
                <a:latin typeface="+mn-lt"/>
                <a:ea typeface="+mn-ea"/>
                <a:cs typeface="+mn-cs"/>
              </a:rPr>
              <a:t>l</a:t>
            </a:r>
            <a:r>
              <a:rPr lang="zh-CN" altLang="en-US" sz="1200" kern="1200" dirty="0">
                <a:solidFill>
                  <a:schemeClr val="tx1"/>
                </a:solidFill>
                <a:effectLst/>
                <a:latin typeface="+mn-lt"/>
                <a:ea typeface="+mn-ea"/>
                <a:cs typeface="+mn-cs"/>
              </a:rPr>
              <a:t>横屏切竖屏，销毁当前</a:t>
            </a:r>
            <a:r>
              <a:rPr lang="en-US" altLang="zh-CN" sz="1200" dirty="0">
                <a:effectLst/>
              </a:rPr>
              <a:t>Activity</a:t>
            </a:r>
            <a:r>
              <a:rPr lang="zh-CN" altLang="en-US" sz="1200" kern="1200" dirty="0">
                <a:solidFill>
                  <a:schemeClr val="tx1"/>
                </a:solidFill>
                <a:effectLst/>
                <a:latin typeface="+mn-lt"/>
                <a:ea typeface="+mn-ea"/>
                <a:cs typeface="+mn-cs"/>
              </a:rPr>
              <a:t>之后，创建一个新</a:t>
            </a:r>
            <a:r>
              <a:rPr lang="en-US" altLang="zh-CN" sz="1200" dirty="0">
                <a:effectLst/>
              </a:rPr>
              <a:t>Activity</a:t>
            </a:r>
            <a:r>
              <a:rPr lang="zh-CN" altLang="en-US" sz="1200" kern="1200" dirty="0">
                <a:solidFill>
                  <a:schemeClr val="tx1"/>
                </a:solidFill>
                <a:effectLst/>
                <a:latin typeface="+mn-lt"/>
                <a:ea typeface="+mn-ea"/>
                <a:cs typeface="+mn-cs"/>
              </a:rPr>
              <a:t>实例，新的</a:t>
            </a:r>
            <a:r>
              <a:rPr lang="en-US" altLang="zh-CN" sz="1200" dirty="0">
                <a:effectLst/>
              </a:rPr>
              <a:t>Activity</a:t>
            </a:r>
            <a:r>
              <a:rPr lang="zh-CN" altLang="en-US" sz="1200" kern="1200" dirty="0">
                <a:solidFill>
                  <a:schemeClr val="tx1"/>
                </a:solidFill>
                <a:effectLst/>
                <a:latin typeface="+mn-lt"/>
                <a:ea typeface="+mn-ea"/>
                <a:cs typeface="+mn-cs"/>
              </a:rPr>
              <a:t>实例很快就被销毁，接着又会创建一个新</a:t>
            </a:r>
            <a:r>
              <a:rPr lang="en-US" altLang="zh-CN" sz="1200" dirty="0">
                <a:effectLst/>
              </a:rPr>
              <a:t>Activity</a:t>
            </a:r>
            <a:r>
              <a:rPr lang="zh-CN" altLang="en-US" sz="1200" kern="1200" dirty="0">
                <a:solidFill>
                  <a:schemeClr val="tx1"/>
                </a:solidFill>
                <a:effectLst/>
                <a:latin typeface="+mn-lt"/>
                <a:ea typeface="+mn-ea"/>
                <a:cs typeface="+mn-cs"/>
              </a:rPr>
              <a:t>实例。如果只希望创建一个实例，可以配置</a:t>
            </a:r>
            <a:r>
              <a:rPr lang="en-US" altLang="zh-CN" sz="1200" dirty="0" err="1">
                <a:effectLst/>
              </a:rPr>
              <a:t>android:configChanges</a:t>
            </a:r>
            <a:r>
              <a:rPr lang="en-US" altLang="zh-CN" sz="1200" dirty="0">
                <a:effectLst/>
              </a:rPr>
              <a:t>="orientation“</a:t>
            </a:r>
          </a:p>
          <a:p>
            <a:endParaRPr lang="en-US" altLang="zh-CN" sz="1200" dirty="0">
              <a:effectLst/>
            </a:endParaRPr>
          </a:p>
          <a:p>
            <a:r>
              <a:rPr lang="en-US" altLang="zh-CN" sz="1200" dirty="0">
                <a:effectLst/>
              </a:rPr>
              <a:t>AndroidManifest.xml</a:t>
            </a:r>
            <a:r>
              <a:rPr lang="zh-CN" altLang="en-US" sz="1200" dirty="0">
                <a:effectLst/>
              </a:rPr>
              <a:t>中配置 </a:t>
            </a:r>
            <a:br>
              <a:rPr lang="zh-CN" altLang="en-US" sz="1200" dirty="0">
                <a:effectLst/>
              </a:rPr>
            </a:br>
            <a:r>
              <a:rPr lang="en-US" altLang="zh-CN" sz="1200" kern="1200" dirty="0">
                <a:solidFill>
                  <a:schemeClr val="tx1"/>
                </a:solidFill>
                <a:effectLst/>
                <a:latin typeface="+mn-lt"/>
                <a:ea typeface="+mn-ea"/>
                <a:cs typeface="+mn-cs"/>
              </a:rPr>
              <a:t>a) </a:t>
            </a:r>
            <a:r>
              <a:rPr lang="en-US" altLang="zh-CN" sz="1200" kern="1200" dirty="0" err="1">
                <a:solidFill>
                  <a:schemeClr val="tx1"/>
                </a:solidFill>
                <a:effectLst/>
                <a:latin typeface="+mn-lt"/>
                <a:ea typeface="+mn-ea"/>
                <a:cs typeface="+mn-cs"/>
              </a:rPr>
              <a:t>android:screenOrientation</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"landscape"</a:t>
            </a:r>
            <a:r>
              <a:rPr lang="en-US" altLang="zh-CN" sz="1200" dirty="0">
                <a:effectLst/>
              </a:rPr>
              <a:t>  </a:t>
            </a:r>
            <a:r>
              <a:rPr lang="zh-CN" altLang="en-US" sz="1200" dirty="0">
                <a:effectLst/>
              </a:rPr>
              <a:t>横屏显示 </a:t>
            </a:r>
            <a:br>
              <a:rPr lang="zh-CN" altLang="en-US" sz="1200" dirty="0">
                <a:effectLst/>
              </a:rPr>
            </a:br>
            <a:br>
              <a:rPr lang="zh-CN" altLang="en-US" sz="1200" dirty="0">
                <a:effectLst/>
              </a:rPr>
            </a:br>
            <a:r>
              <a:rPr lang="en-US" altLang="zh-CN" sz="1200" kern="1200" dirty="0">
                <a:solidFill>
                  <a:schemeClr val="tx1"/>
                </a:solidFill>
                <a:effectLst/>
                <a:latin typeface="+mn-lt"/>
                <a:ea typeface="+mn-ea"/>
                <a:cs typeface="+mn-cs"/>
              </a:rPr>
              <a:t>b) </a:t>
            </a:r>
            <a:r>
              <a:rPr lang="en-US" altLang="zh-CN" sz="1200" kern="1200" dirty="0" err="1">
                <a:solidFill>
                  <a:schemeClr val="tx1"/>
                </a:solidFill>
                <a:effectLst/>
                <a:latin typeface="+mn-lt"/>
                <a:ea typeface="+mn-ea"/>
                <a:cs typeface="+mn-cs"/>
              </a:rPr>
              <a:t>android:screenOrientation</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"portrait" </a:t>
            </a:r>
            <a:r>
              <a:rPr lang="zh-CN" altLang="en-US" sz="1200" i="1" kern="1200" dirty="0">
                <a:solidFill>
                  <a:schemeClr val="tx1"/>
                </a:solidFill>
                <a:effectLst/>
                <a:latin typeface="+mn-lt"/>
                <a:ea typeface="+mn-ea"/>
                <a:cs typeface="+mn-cs"/>
              </a:rPr>
              <a:t>竖屏显示</a:t>
            </a:r>
            <a:br>
              <a:rPr lang="zh-CN" altLang="en-US" sz="1200" i="1"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c) </a:t>
            </a:r>
            <a:r>
              <a:rPr lang="en-US" altLang="zh-CN" sz="1200" kern="1200" dirty="0" err="1">
                <a:solidFill>
                  <a:schemeClr val="tx1"/>
                </a:solidFill>
                <a:effectLst/>
                <a:latin typeface="+mn-lt"/>
                <a:ea typeface="+mn-ea"/>
                <a:cs typeface="+mn-cs"/>
              </a:rPr>
              <a:t>android:screenOrientation</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"sensor" </a:t>
            </a:r>
            <a:r>
              <a:rPr lang="zh-CN" altLang="en-US" sz="1200" i="1" kern="1200" dirty="0">
                <a:solidFill>
                  <a:schemeClr val="tx1"/>
                </a:solidFill>
                <a:effectLst/>
                <a:latin typeface="+mn-lt"/>
                <a:ea typeface="+mn-ea"/>
                <a:cs typeface="+mn-cs"/>
              </a:rPr>
              <a:t>传感器，需要手机开启屏幕旋转功能</a:t>
            </a:r>
            <a:br>
              <a:rPr lang="zh-CN" altLang="en-US" sz="1200" i="1" kern="1200" dirty="0">
                <a:solidFill>
                  <a:schemeClr val="tx1"/>
                </a:solidFill>
                <a:effectLst/>
                <a:latin typeface="+mn-lt"/>
                <a:ea typeface="+mn-ea"/>
                <a:cs typeface="+mn-cs"/>
              </a:rPr>
            </a:br>
            <a:br>
              <a:rPr lang="zh-CN" altLang="en-US" sz="1200" i="1"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d) </a:t>
            </a:r>
            <a:r>
              <a:rPr lang="en-US" altLang="zh-CN" sz="1200" kern="1200" dirty="0" err="1">
                <a:solidFill>
                  <a:schemeClr val="tx1"/>
                </a:solidFill>
                <a:effectLst/>
                <a:latin typeface="+mn-lt"/>
                <a:ea typeface="+mn-ea"/>
                <a:cs typeface="+mn-cs"/>
              </a:rPr>
              <a:t>android:configChanges</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orientation|keyboardHidden|screenSize</a:t>
            </a:r>
            <a:r>
              <a:rPr lang="en-US" altLang="zh-CN" sz="1200" i="1" kern="1200" dirty="0">
                <a:solidFill>
                  <a:schemeClr val="tx1"/>
                </a:solidFill>
                <a:effectLst/>
                <a:latin typeface="+mn-lt"/>
                <a:ea typeface="+mn-ea"/>
                <a:cs typeface="+mn-cs"/>
              </a:rPr>
              <a:t>"</a:t>
            </a:r>
            <a:r>
              <a:rPr lang="en-US" altLang="zh-CN" sz="1200" dirty="0">
                <a:effectLst/>
              </a:rPr>
              <a:t>  </a:t>
            </a:r>
            <a:r>
              <a:rPr lang="en-US" altLang="zh-CN" sz="1200" i="1" kern="1200" dirty="0">
                <a:solidFill>
                  <a:schemeClr val="tx1"/>
                </a:solidFill>
                <a:effectLst/>
                <a:latin typeface="+mn-lt"/>
                <a:ea typeface="+mn-ea"/>
                <a:cs typeface="+mn-cs"/>
              </a:rPr>
              <a:t> </a:t>
            </a:r>
            <a:br>
              <a:rPr lang="en-US" altLang="zh-CN" sz="1200" i="1" kern="1200" dirty="0">
                <a:solidFill>
                  <a:schemeClr val="tx1"/>
                </a:solidFill>
                <a:effectLst/>
                <a:latin typeface="+mn-lt"/>
                <a:ea typeface="+mn-ea"/>
                <a:cs typeface="+mn-cs"/>
              </a:rPr>
            </a:br>
            <a:r>
              <a:rPr lang="zh-CN" altLang="en-US" sz="1200" i="1" kern="1200" dirty="0">
                <a:solidFill>
                  <a:schemeClr val="tx1"/>
                </a:solidFill>
                <a:effectLst/>
                <a:latin typeface="+mn-lt"/>
                <a:ea typeface="+mn-ea"/>
                <a:cs typeface="+mn-cs"/>
              </a:rPr>
              <a:t>表示对屏幕方向，屏幕键盘隐藏，屏幕大小不敏感了</a:t>
            </a:r>
            <a:br>
              <a:rPr lang="zh-CN" altLang="en-US" sz="1200" i="1" kern="1200" dirty="0">
                <a:solidFill>
                  <a:schemeClr val="tx1"/>
                </a:solidFill>
                <a:effectLst/>
                <a:latin typeface="+mn-lt"/>
                <a:ea typeface="+mn-ea"/>
                <a:cs typeface="+mn-cs"/>
              </a:rPr>
            </a:br>
            <a:r>
              <a:rPr lang="zh-CN" altLang="en-US" sz="1200" i="1" kern="1200" dirty="0">
                <a:solidFill>
                  <a:schemeClr val="tx1"/>
                </a:solidFill>
                <a:effectLst/>
                <a:latin typeface="+mn-lt"/>
                <a:ea typeface="+mn-ea"/>
                <a:cs typeface="+mn-cs"/>
              </a:rPr>
              <a:t>注意：</a:t>
            </a:r>
            <a:r>
              <a:rPr lang="en-US" altLang="zh-CN" sz="1200" i="1" kern="1200" dirty="0">
                <a:solidFill>
                  <a:schemeClr val="tx1"/>
                </a:solidFill>
                <a:effectLst/>
                <a:latin typeface="+mn-lt"/>
                <a:ea typeface="+mn-ea"/>
                <a:cs typeface="+mn-cs"/>
              </a:rPr>
              <a:t>Android2.3</a:t>
            </a:r>
            <a:r>
              <a:rPr lang="zh-CN" altLang="en-US" sz="1200" i="1" kern="1200" dirty="0">
                <a:solidFill>
                  <a:schemeClr val="tx1"/>
                </a:solidFill>
                <a:effectLst/>
                <a:latin typeface="+mn-lt"/>
                <a:ea typeface="+mn-ea"/>
                <a:cs typeface="+mn-cs"/>
              </a:rPr>
              <a:t>只需要</a:t>
            </a:r>
            <a:r>
              <a:rPr lang="en-US" altLang="zh-CN" sz="1200" kern="1200" dirty="0" err="1">
                <a:solidFill>
                  <a:schemeClr val="tx1"/>
                </a:solidFill>
                <a:effectLst/>
                <a:latin typeface="+mn-lt"/>
                <a:ea typeface="+mn-ea"/>
                <a:cs typeface="+mn-cs"/>
              </a:rPr>
              <a:t>android:configChanges</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orientation|keyboardHidden</a:t>
            </a:r>
            <a:r>
              <a:rPr lang="zh-CN" altLang="en-US" sz="1200" i="1" kern="1200" dirty="0">
                <a:solidFill>
                  <a:schemeClr val="tx1"/>
                </a:solidFill>
                <a:effectLst/>
                <a:latin typeface="+mn-lt"/>
                <a:ea typeface="+mn-ea"/>
                <a:cs typeface="+mn-cs"/>
              </a:rPr>
              <a:t>就可以了</a:t>
            </a:r>
            <a:br>
              <a:rPr lang="zh-CN" altLang="en-US" sz="1200" i="1" kern="1200" dirty="0">
                <a:solidFill>
                  <a:schemeClr val="tx1"/>
                </a:solidFill>
                <a:effectLst/>
                <a:latin typeface="+mn-lt"/>
                <a:ea typeface="+mn-ea"/>
                <a:cs typeface="+mn-cs"/>
              </a:rPr>
            </a:br>
            <a:r>
              <a:rPr lang="zh-CN" altLang="en-US" sz="1200" i="1" kern="1200" dirty="0">
                <a:solidFill>
                  <a:schemeClr val="tx1"/>
                </a:solidFill>
                <a:effectLst/>
                <a:latin typeface="+mn-lt"/>
                <a:ea typeface="+mn-ea"/>
                <a:cs typeface="+mn-cs"/>
              </a:rPr>
              <a:t>而</a:t>
            </a:r>
            <a:r>
              <a:rPr lang="en-US" altLang="zh-CN" sz="1200" i="1" kern="1200" dirty="0">
                <a:solidFill>
                  <a:schemeClr val="tx1"/>
                </a:solidFill>
                <a:effectLst/>
                <a:latin typeface="+mn-lt"/>
                <a:ea typeface="+mn-ea"/>
                <a:cs typeface="+mn-cs"/>
              </a:rPr>
              <a:t>Android4.0</a:t>
            </a:r>
            <a:r>
              <a:rPr lang="zh-CN" altLang="en-US" sz="1200" i="1" kern="1200" dirty="0">
                <a:solidFill>
                  <a:schemeClr val="tx1"/>
                </a:solidFill>
                <a:effectLst/>
                <a:latin typeface="+mn-lt"/>
                <a:ea typeface="+mn-ea"/>
                <a:cs typeface="+mn-cs"/>
              </a:rPr>
              <a:t>以上，需要配置以上三个</a:t>
            </a:r>
            <a:r>
              <a:rPr lang="en-US" altLang="zh-CN" sz="1200" kern="1200" dirty="0" err="1">
                <a:solidFill>
                  <a:schemeClr val="tx1"/>
                </a:solidFill>
                <a:effectLst/>
                <a:latin typeface="+mn-lt"/>
                <a:ea typeface="+mn-ea"/>
                <a:cs typeface="+mn-cs"/>
              </a:rPr>
              <a:t>android:configChanges</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orientation|keyboardHidden|screenSize</a:t>
            </a:r>
            <a:r>
              <a:rPr lang="en-US" altLang="zh-CN" sz="1200" i="1" kern="1200" dirty="0">
                <a:solidFill>
                  <a:schemeClr val="tx1"/>
                </a:solidFill>
                <a:effectLst/>
                <a:latin typeface="+mn-lt"/>
                <a:ea typeface="+mn-ea"/>
                <a:cs typeface="+mn-cs"/>
              </a:rPr>
              <a:t>"</a:t>
            </a:r>
            <a:r>
              <a:rPr lang="en-US" altLang="zh-CN" sz="1200" dirty="0">
                <a:effectLst/>
              </a:rPr>
              <a:t>  </a:t>
            </a:r>
            <a:br>
              <a:rPr lang="en-US" altLang="zh-CN" sz="1200" dirty="0">
                <a:effectLst/>
              </a:rPr>
            </a:br>
            <a:br>
              <a:rPr lang="en-US" altLang="zh-CN" sz="1200" dirty="0">
                <a:effectLst/>
              </a:rPr>
            </a:br>
            <a:r>
              <a:rPr lang="zh-CN" altLang="en-US" sz="1200" dirty="0">
                <a:effectLst/>
              </a:rPr>
              <a:t>样例：</a:t>
            </a:r>
            <a:br>
              <a:rPr lang="zh-CN" altLang="en-US" sz="1200" dirty="0">
                <a:effectLst/>
              </a:rPr>
            </a:br>
            <a:r>
              <a:rPr lang="en-US" altLang="zh-CN" sz="1200" kern="1200" dirty="0">
                <a:solidFill>
                  <a:schemeClr val="tx1"/>
                </a:solidFill>
                <a:effectLst/>
                <a:latin typeface="+mn-lt"/>
                <a:ea typeface="+mn-ea"/>
                <a:cs typeface="+mn-cs"/>
              </a:rPr>
              <a:t>&lt;activity</a:t>
            </a:r>
            <a:endParaRPr lang="en-US" altLang="zh-CN" sz="1200" dirty="0">
              <a:effectLst/>
            </a:endParaRPr>
          </a:p>
          <a:p>
            <a:r>
              <a:rPr lang="en-US" altLang="zh-CN" sz="1200" dirty="0">
                <a:effectLst/>
              </a:rPr>
              <a:t>    </a:t>
            </a:r>
            <a:r>
              <a:rPr lang="en-US" altLang="zh-CN" sz="1200" kern="1200" dirty="0" err="1">
                <a:solidFill>
                  <a:schemeClr val="tx1"/>
                </a:solidFill>
                <a:effectLst/>
                <a:latin typeface="+mn-lt"/>
                <a:ea typeface="+mn-ea"/>
                <a:cs typeface="+mn-cs"/>
              </a:rPr>
              <a:t>android:configChanges</a:t>
            </a:r>
            <a:r>
              <a:rPr lang="en-US" altLang="zh-CN" sz="1200" dirty="0">
                <a:effectLst/>
              </a:rPr>
              <a:t>=</a:t>
            </a:r>
            <a:r>
              <a:rPr lang="en-US" altLang="zh-CN" sz="1200" b="1" kern="1200" dirty="0">
                <a:solidFill>
                  <a:schemeClr val="tx1"/>
                </a:solidFill>
                <a:effectLst/>
                <a:latin typeface="+mn-lt"/>
                <a:ea typeface="+mn-ea"/>
                <a:cs typeface="+mn-cs"/>
              </a:rPr>
              <a:t>"</a:t>
            </a:r>
            <a:r>
              <a:rPr lang="en-US" altLang="zh-CN" sz="1200" b="1" kern="1200" dirty="0" err="1">
                <a:solidFill>
                  <a:schemeClr val="tx1"/>
                </a:solidFill>
                <a:effectLst/>
                <a:latin typeface="+mn-lt"/>
                <a:ea typeface="+mn-ea"/>
                <a:cs typeface="+mn-cs"/>
              </a:rPr>
              <a:t>orientation|keyboardHidden|screenSize</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kern="1200" dirty="0" err="1">
                <a:solidFill>
                  <a:schemeClr val="tx1"/>
                </a:solidFill>
                <a:effectLst/>
                <a:latin typeface="+mn-lt"/>
                <a:ea typeface="+mn-ea"/>
                <a:cs typeface="+mn-cs"/>
              </a:rPr>
              <a:t>android:name</a:t>
            </a:r>
            <a:r>
              <a:rPr lang="en-US" altLang="zh-CN" sz="1200" dirty="0">
                <a:effectLst/>
              </a:rPr>
              <a:t>=</a:t>
            </a:r>
            <a:r>
              <a:rPr lang="en-US" altLang="zh-CN" sz="1200" b="1" kern="1200" dirty="0">
                <a:solidFill>
                  <a:schemeClr val="tx1"/>
                </a:solidFill>
                <a:effectLst/>
                <a:latin typeface="+mn-lt"/>
                <a:ea typeface="+mn-ea"/>
                <a:cs typeface="+mn-cs"/>
              </a:rPr>
              <a:t>"</a:t>
            </a:r>
            <a:r>
              <a:rPr lang="en-US" altLang="zh-CN" sz="1200" b="1" kern="1200" dirty="0" err="1">
                <a:solidFill>
                  <a:schemeClr val="tx1"/>
                </a:solidFill>
                <a:effectLst/>
                <a:latin typeface="+mn-lt"/>
                <a:ea typeface="+mn-ea"/>
                <a:cs typeface="+mn-cs"/>
              </a:rPr>
              <a:t>cn.zengfansheng.activityLifeCycle.MainActivity</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kern="1200" dirty="0" err="1">
                <a:solidFill>
                  <a:schemeClr val="tx1"/>
                </a:solidFill>
                <a:effectLst/>
                <a:latin typeface="+mn-lt"/>
                <a:ea typeface="+mn-ea"/>
                <a:cs typeface="+mn-cs"/>
              </a:rPr>
              <a:t>android:label</a:t>
            </a:r>
            <a:r>
              <a:rPr lang="en-US" altLang="zh-CN" sz="1200" dirty="0">
                <a:effectLst/>
              </a:rPr>
              <a:t>=</a:t>
            </a:r>
            <a:r>
              <a:rPr lang="en-US" altLang="zh-CN" sz="1200" b="1" kern="1200" dirty="0">
                <a:solidFill>
                  <a:schemeClr val="tx1"/>
                </a:solidFill>
                <a:effectLst/>
                <a:latin typeface="+mn-lt"/>
                <a:ea typeface="+mn-ea"/>
                <a:cs typeface="+mn-cs"/>
              </a:rPr>
              <a:t>"@string/</a:t>
            </a:r>
            <a:r>
              <a:rPr lang="en-US" altLang="zh-CN" sz="1200" b="1" kern="1200" dirty="0" err="1">
                <a:solidFill>
                  <a:schemeClr val="tx1"/>
                </a:solidFill>
                <a:effectLst/>
                <a:latin typeface="+mn-lt"/>
                <a:ea typeface="+mn-ea"/>
                <a:cs typeface="+mn-cs"/>
              </a:rPr>
              <a:t>app_name</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kern="1200" dirty="0">
                <a:solidFill>
                  <a:schemeClr val="tx1"/>
                </a:solidFill>
                <a:effectLst/>
                <a:latin typeface="+mn-lt"/>
                <a:ea typeface="+mn-ea"/>
                <a:cs typeface="+mn-cs"/>
              </a:rPr>
              <a:t>&gt;</a:t>
            </a:r>
            <a:endParaRPr lang="en-US" altLang="zh-CN" sz="1200" dirty="0">
              <a:effectLst/>
            </a:endParaRPr>
          </a:p>
          <a:p>
            <a:r>
              <a:rPr lang="en-US" altLang="zh-CN" sz="1200" b="1" dirty="0">
                <a:effectLst/>
              </a:rPr>
              <a:t>    </a:t>
            </a:r>
            <a:r>
              <a:rPr lang="en-US" altLang="zh-CN" sz="1200" b="0" kern="1200" dirty="0">
                <a:solidFill>
                  <a:schemeClr val="tx1"/>
                </a:solidFill>
                <a:effectLst/>
                <a:latin typeface="+mn-lt"/>
                <a:ea typeface="+mn-ea"/>
                <a:cs typeface="+mn-cs"/>
              </a:rPr>
              <a:t>&lt;intent-filter&gt;</a:t>
            </a:r>
            <a:endParaRPr lang="en-US" altLang="zh-CN" sz="1200" dirty="0">
              <a:effectLst/>
            </a:endParaRPr>
          </a:p>
          <a:p>
            <a:r>
              <a:rPr lang="en-US" altLang="zh-CN" sz="1200" b="1" dirty="0">
                <a:effectLst/>
              </a:rPr>
              <a:t>        </a:t>
            </a:r>
            <a:r>
              <a:rPr lang="en-US" altLang="zh-CN" sz="1200" b="0" kern="1200" dirty="0">
                <a:solidFill>
                  <a:schemeClr val="tx1"/>
                </a:solidFill>
                <a:effectLst/>
                <a:latin typeface="+mn-lt"/>
                <a:ea typeface="+mn-ea"/>
                <a:cs typeface="+mn-cs"/>
              </a:rPr>
              <a:t>&lt;action </a:t>
            </a:r>
            <a:r>
              <a:rPr lang="en-US" altLang="zh-CN" sz="1200" b="0" kern="1200" dirty="0" err="1">
                <a:solidFill>
                  <a:schemeClr val="tx1"/>
                </a:solidFill>
                <a:effectLst/>
                <a:latin typeface="+mn-lt"/>
                <a:ea typeface="+mn-ea"/>
                <a:cs typeface="+mn-cs"/>
              </a:rPr>
              <a:t>android:name</a:t>
            </a:r>
            <a:r>
              <a:rPr lang="en-US" altLang="zh-CN" sz="1200" b="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a:t>
            </a:r>
            <a:r>
              <a:rPr lang="en-US" altLang="zh-CN" sz="1200" b="1" kern="1200" dirty="0" err="1">
                <a:solidFill>
                  <a:schemeClr val="tx1"/>
                </a:solidFill>
                <a:effectLst/>
                <a:latin typeface="+mn-lt"/>
                <a:ea typeface="+mn-ea"/>
                <a:cs typeface="+mn-cs"/>
              </a:rPr>
              <a:t>android.intent.action.MAIN</a:t>
            </a:r>
            <a:r>
              <a:rPr lang="en-US" altLang="zh-CN" sz="1200" b="1" kern="1200" dirty="0">
                <a:solidFill>
                  <a:schemeClr val="tx1"/>
                </a:solidFill>
                <a:effectLst/>
                <a:latin typeface="+mn-lt"/>
                <a:ea typeface="+mn-ea"/>
                <a:cs typeface="+mn-cs"/>
              </a:rPr>
              <a:t>"</a:t>
            </a:r>
            <a:r>
              <a:rPr lang="en-US" altLang="zh-CN" sz="1200" b="0" kern="1200" dirty="0">
                <a:solidFill>
                  <a:schemeClr val="tx1"/>
                </a:solidFill>
                <a:effectLst/>
                <a:latin typeface="+mn-lt"/>
                <a:ea typeface="+mn-ea"/>
                <a:cs typeface="+mn-cs"/>
              </a:rPr>
              <a:t> /&gt;</a:t>
            </a:r>
            <a:endParaRPr lang="en-US" altLang="zh-CN" sz="1200" dirty="0">
              <a:effectLst/>
            </a:endParaRPr>
          </a:p>
          <a:p>
            <a:r>
              <a:rPr lang="en-US" altLang="zh-CN" sz="1200" b="1" dirty="0">
                <a:effectLst/>
              </a:rPr>
              <a:t>        </a:t>
            </a:r>
            <a:r>
              <a:rPr lang="en-US" altLang="zh-CN" sz="1200" b="0" kern="1200" dirty="0">
                <a:solidFill>
                  <a:schemeClr val="tx1"/>
                </a:solidFill>
                <a:effectLst/>
                <a:latin typeface="+mn-lt"/>
                <a:ea typeface="+mn-ea"/>
                <a:cs typeface="+mn-cs"/>
              </a:rPr>
              <a:t>&lt;category </a:t>
            </a:r>
            <a:r>
              <a:rPr lang="en-US" altLang="zh-CN" sz="1200" b="0" kern="1200" dirty="0" err="1">
                <a:solidFill>
                  <a:schemeClr val="tx1"/>
                </a:solidFill>
                <a:effectLst/>
                <a:latin typeface="+mn-lt"/>
                <a:ea typeface="+mn-ea"/>
                <a:cs typeface="+mn-cs"/>
              </a:rPr>
              <a:t>android:name</a:t>
            </a:r>
            <a:r>
              <a:rPr lang="en-US" altLang="zh-CN" sz="1200" b="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a:t>
            </a:r>
            <a:r>
              <a:rPr lang="en-US" altLang="zh-CN" sz="1200" b="1" kern="1200" dirty="0" err="1">
                <a:solidFill>
                  <a:schemeClr val="tx1"/>
                </a:solidFill>
                <a:effectLst/>
                <a:latin typeface="+mn-lt"/>
                <a:ea typeface="+mn-ea"/>
                <a:cs typeface="+mn-cs"/>
              </a:rPr>
              <a:t>android.intent.category.LAUNCHER</a:t>
            </a:r>
            <a:r>
              <a:rPr lang="en-US" altLang="zh-CN" sz="1200" b="1" kern="1200" dirty="0">
                <a:solidFill>
                  <a:schemeClr val="tx1"/>
                </a:solidFill>
                <a:effectLst/>
                <a:latin typeface="+mn-lt"/>
                <a:ea typeface="+mn-ea"/>
                <a:cs typeface="+mn-cs"/>
              </a:rPr>
              <a:t>"</a:t>
            </a:r>
            <a:r>
              <a:rPr lang="en-US" altLang="zh-CN" sz="1200" b="0" kern="1200" dirty="0">
                <a:solidFill>
                  <a:schemeClr val="tx1"/>
                </a:solidFill>
                <a:effectLst/>
                <a:latin typeface="+mn-lt"/>
                <a:ea typeface="+mn-ea"/>
                <a:cs typeface="+mn-cs"/>
              </a:rPr>
              <a:t> /&gt;</a:t>
            </a:r>
            <a:endParaRPr lang="en-US" altLang="zh-CN" sz="1200" dirty="0">
              <a:effectLst/>
            </a:endParaRPr>
          </a:p>
          <a:p>
            <a:r>
              <a:rPr lang="en-US" altLang="zh-CN" sz="1200" b="1" dirty="0">
                <a:effectLst/>
              </a:rPr>
              <a:t>    </a:t>
            </a:r>
            <a:r>
              <a:rPr lang="en-US" altLang="zh-CN" sz="1200" b="0" kern="1200" dirty="0">
                <a:solidFill>
                  <a:schemeClr val="tx1"/>
                </a:solidFill>
                <a:effectLst/>
                <a:latin typeface="+mn-lt"/>
                <a:ea typeface="+mn-ea"/>
                <a:cs typeface="+mn-cs"/>
              </a:rPr>
              <a:t>&lt;/intent-filter&gt;</a:t>
            </a:r>
            <a:endParaRPr lang="en-US" altLang="zh-CN" sz="1200" dirty="0">
              <a:effectLst/>
            </a:endParaRPr>
          </a:p>
          <a:p>
            <a:r>
              <a:rPr lang="en-US" altLang="zh-CN" sz="1200" kern="1200" dirty="0">
                <a:solidFill>
                  <a:schemeClr val="tx1"/>
                </a:solidFill>
                <a:effectLst/>
                <a:latin typeface="+mn-lt"/>
                <a:ea typeface="+mn-ea"/>
                <a:cs typeface="+mn-cs"/>
              </a:rPr>
              <a:t>&lt;/activity&gt;</a:t>
            </a:r>
            <a:r>
              <a:rPr lang="en-US" altLang="zh-CN" sz="1200" dirty="0">
                <a:effectLst/>
              </a:rPr>
              <a:t> </a:t>
            </a:r>
          </a:p>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26</a:t>
            </a:fld>
            <a:endParaRPr lang="zh-CN" altLang="en-US"/>
          </a:p>
        </p:txBody>
      </p:sp>
    </p:spTree>
    <p:extLst>
      <p:ext uri="{BB962C8B-B14F-4D97-AF65-F5344CB8AC3E}">
        <p14:creationId xmlns:p14="http://schemas.microsoft.com/office/powerpoint/2010/main" val="2617483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class</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PreferencesActivity</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extends</a:t>
            </a:r>
            <a:r>
              <a:rPr lang="en-US" altLang="zh-CN" sz="1200" kern="1200" dirty="0">
                <a:solidFill>
                  <a:schemeClr val="tx1"/>
                </a:solidFill>
                <a:effectLst/>
                <a:latin typeface="+mn-lt"/>
                <a:ea typeface="+mn-ea"/>
                <a:cs typeface="+mn-cs"/>
              </a:rPr>
              <a:t> Activity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private</a:t>
            </a:r>
            <a:r>
              <a:rPr lang="en-US" altLang="zh-CN" sz="1200" kern="1200" dirty="0">
                <a:solidFill>
                  <a:schemeClr val="tx1"/>
                </a:solidFill>
                <a:effectLst/>
                <a:latin typeface="+mn-lt"/>
                <a:ea typeface="+mn-ea"/>
                <a:cs typeface="+mn-cs"/>
              </a:rPr>
              <a:t> String name;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protected</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onRestoreInstanceState</a:t>
            </a:r>
            <a:r>
              <a:rPr lang="en-US" altLang="zh-CN" sz="1200" kern="1200" dirty="0">
                <a:solidFill>
                  <a:schemeClr val="tx1"/>
                </a:solidFill>
                <a:effectLst/>
                <a:latin typeface="+mn-lt"/>
                <a:ea typeface="+mn-ea"/>
                <a:cs typeface="+mn-cs"/>
              </a:rPr>
              <a:t>(Bundle </a:t>
            </a:r>
            <a:r>
              <a:rPr lang="en-US" altLang="zh-CN" sz="1200" kern="1200" dirty="0" err="1">
                <a:solidFill>
                  <a:schemeClr val="tx1"/>
                </a:solidFill>
                <a:effectLst/>
                <a:latin typeface="+mn-lt"/>
                <a:ea typeface="+mn-ea"/>
                <a:cs typeface="+mn-cs"/>
              </a:rPr>
              <a:t>savedInstanceState</a:t>
            </a: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name = </a:t>
            </a:r>
            <a:r>
              <a:rPr lang="en-US" altLang="zh-CN" sz="1200" kern="1200" dirty="0" err="1">
                <a:solidFill>
                  <a:schemeClr val="tx1"/>
                </a:solidFill>
                <a:effectLst/>
                <a:latin typeface="+mn-lt"/>
                <a:ea typeface="+mn-ea"/>
                <a:cs typeface="+mn-cs"/>
              </a:rPr>
              <a:t>savedInstanceState.getString</a:t>
            </a:r>
            <a:r>
              <a:rPr lang="en-US" altLang="zh-CN" sz="1200" kern="1200" dirty="0">
                <a:solidFill>
                  <a:schemeClr val="tx1"/>
                </a:solidFill>
                <a:effectLst/>
                <a:latin typeface="+mn-lt"/>
                <a:ea typeface="+mn-ea"/>
                <a:cs typeface="+mn-cs"/>
              </a:rPr>
              <a:t>("name"); //</a:t>
            </a:r>
            <a:r>
              <a:rPr lang="zh-CN" altLang="en-US" sz="1200" kern="1200" dirty="0">
                <a:solidFill>
                  <a:schemeClr val="tx1"/>
                </a:solidFill>
                <a:effectLst/>
                <a:latin typeface="+mn-lt"/>
                <a:ea typeface="+mn-ea"/>
                <a:cs typeface="+mn-cs"/>
              </a:rPr>
              <a:t>被重新创建后恢复缓存的数据</a:t>
            </a:r>
            <a:br>
              <a:rPr lang="zh-CN" altLang="en-US" sz="1200" kern="1200" dirty="0">
                <a:solidFill>
                  <a:schemeClr val="tx1"/>
                </a:solidFill>
                <a:effectLst/>
                <a:latin typeface="+mn-lt"/>
                <a:ea typeface="+mn-ea"/>
                <a:cs typeface="+mn-cs"/>
              </a:rPr>
            </a:br>
            <a:r>
              <a:rPr lang="en-US" altLang="zh-CN" sz="1200" b="1" kern="1200" dirty="0" err="1">
                <a:solidFill>
                  <a:schemeClr val="tx1"/>
                </a:solidFill>
                <a:effectLst/>
                <a:latin typeface="+mn-lt"/>
                <a:ea typeface="+mn-ea"/>
                <a:cs typeface="+mn-cs"/>
              </a:rPr>
              <a:t>super</a:t>
            </a:r>
            <a:r>
              <a:rPr lang="en-US" altLang="zh-CN" sz="1200" kern="1200" dirty="0" err="1">
                <a:solidFill>
                  <a:schemeClr val="tx1"/>
                </a:solidFill>
                <a:effectLst/>
                <a:latin typeface="+mn-lt"/>
                <a:ea typeface="+mn-ea"/>
                <a:cs typeface="+mn-cs"/>
              </a:rPr>
              <a:t>.onRestoreInstanceState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savedInstanceState</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protected</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onSaveInstanceState</a:t>
            </a:r>
            <a:r>
              <a:rPr lang="en-US" altLang="zh-CN" sz="1200" kern="1200" dirty="0">
                <a:solidFill>
                  <a:schemeClr val="tx1"/>
                </a:solidFill>
                <a:effectLst/>
                <a:latin typeface="+mn-lt"/>
                <a:ea typeface="+mn-ea"/>
                <a:cs typeface="+mn-cs"/>
              </a:rPr>
              <a:t>(Bundle </a:t>
            </a:r>
            <a:r>
              <a:rPr lang="en-US" altLang="zh-CN" sz="1200" kern="1200" dirty="0" err="1">
                <a:solidFill>
                  <a:schemeClr val="tx1"/>
                </a:solidFill>
                <a:effectLst/>
                <a:latin typeface="+mn-lt"/>
                <a:ea typeface="+mn-ea"/>
                <a:cs typeface="+mn-cs"/>
              </a:rPr>
              <a:t>outState</a:t>
            </a: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err="1">
                <a:solidFill>
                  <a:schemeClr val="tx1"/>
                </a:solidFill>
                <a:effectLst/>
                <a:latin typeface="+mn-lt"/>
                <a:ea typeface="+mn-ea"/>
                <a:cs typeface="+mn-cs"/>
              </a:rPr>
              <a:t>outState.putString</a:t>
            </a:r>
            <a:r>
              <a:rPr lang="en-US" altLang="zh-CN" sz="1200" kern="1200" dirty="0">
                <a:solidFill>
                  <a:schemeClr val="tx1"/>
                </a:solidFill>
                <a:effectLst/>
                <a:latin typeface="+mn-lt"/>
                <a:ea typeface="+mn-ea"/>
                <a:cs typeface="+mn-cs"/>
              </a:rPr>
              <a:t>("name", "liming");//</a:t>
            </a:r>
            <a:r>
              <a:rPr lang="zh-CN" altLang="en-US" sz="1200" kern="1200" dirty="0">
                <a:solidFill>
                  <a:schemeClr val="tx1"/>
                </a:solidFill>
                <a:effectLst/>
                <a:latin typeface="+mn-lt"/>
                <a:ea typeface="+mn-ea"/>
                <a:cs typeface="+mn-cs"/>
              </a:rPr>
              <a:t>被摧毁前缓存一些数据</a:t>
            </a:r>
            <a:br>
              <a:rPr lang="zh-CN" altLang="en-US" sz="1200" kern="1200" dirty="0">
                <a:solidFill>
                  <a:schemeClr val="tx1"/>
                </a:solidFill>
                <a:effectLst/>
                <a:latin typeface="+mn-lt"/>
                <a:ea typeface="+mn-ea"/>
                <a:cs typeface="+mn-cs"/>
              </a:rPr>
            </a:br>
            <a:r>
              <a:rPr lang="en-US" altLang="zh-CN" sz="1200" b="1" kern="1200" dirty="0" err="1">
                <a:solidFill>
                  <a:schemeClr val="tx1"/>
                </a:solidFill>
                <a:effectLst/>
                <a:latin typeface="+mn-lt"/>
                <a:ea typeface="+mn-ea"/>
                <a:cs typeface="+mn-cs"/>
              </a:rPr>
              <a:t>super</a:t>
            </a:r>
            <a:r>
              <a:rPr lang="en-US" altLang="zh-CN" sz="1200" kern="1200" dirty="0" err="1">
                <a:solidFill>
                  <a:schemeClr val="tx1"/>
                </a:solidFill>
                <a:effectLst/>
                <a:latin typeface="+mn-lt"/>
                <a:ea typeface="+mn-ea"/>
                <a:cs typeface="+mn-cs"/>
              </a:rPr>
              <a:t>.onSaveInstanceState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outState</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27</a:t>
            </a:fld>
            <a:endParaRPr lang="zh-CN" altLang="en-US"/>
          </a:p>
        </p:txBody>
      </p:sp>
    </p:spTree>
    <p:extLst>
      <p:ext uri="{BB962C8B-B14F-4D97-AF65-F5344CB8AC3E}">
        <p14:creationId xmlns:p14="http://schemas.microsoft.com/office/powerpoint/2010/main" val="6146020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例如，在一个联系人维护的应用中，当我们在一个联系人列表屏幕</a:t>
            </a:r>
            <a:r>
              <a:rPr lang="en-US" altLang="zh-CN" dirty="0"/>
              <a:t>(</a:t>
            </a:r>
            <a:r>
              <a:rPr lang="zh-CN" altLang="en-US" dirty="0"/>
              <a:t>假设对应的</a:t>
            </a:r>
            <a:r>
              <a:rPr lang="en-US" altLang="zh-CN" dirty="0"/>
              <a:t>Activity</a:t>
            </a:r>
            <a:r>
              <a:rPr lang="zh-CN" altLang="en-US" dirty="0"/>
              <a:t>为</a:t>
            </a:r>
            <a:r>
              <a:rPr lang="en-US" altLang="zh-CN" dirty="0" err="1"/>
              <a:t>listActivity</a:t>
            </a:r>
            <a:r>
              <a:rPr lang="en-US" altLang="zh-CN" dirty="0"/>
              <a:t>)</a:t>
            </a:r>
            <a:r>
              <a:rPr lang="zh-CN" altLang="en-US" dirty="0"/>
              <a:t>上，点击某个联系人后，希望能够跳出此联系人的详细信息屏幕</a:t>
            </a:r>
            <a:r>
              <a:rPr lang="en-US" altLang="zh-CN" dirty="0"/>
              <a:t>(</a:t>
            </a:r>
            <a:r>
              <a:rPr lang="zh-CN" altLang="en-US" dirty="0"/>
              <a:t>假设对应的</a:t>
            </a:r>
            <a:r>
              <a:rPr lang="en-US" altLang="zh-CN" dirty="0"/>
              <a:t>Activity</a:t>
            </a:r>
            <a:r>
              <a:rPr lang="zh-CN" altLang="en-US" dirty="0"/>
              <a:t>为</a:t>
            </a:r>
            <a:r>
              <a:rPr lang="en-US" altLang="zh-CN" dirty="0" err="1"/>
              <a:t>detailActivity</a:t>
            </a:r>
            <a:r>
              <a:rPr lang="en-US" altLang="zh-CN" dirty="0"/>
              <a:t>)</a:t>
            </a:r>
            <a:br>
              <a:rPr lang="en-US" altLang="zh-CN" dirty="0"/>
            </a:br>
            <a:r>
              <a:rPr lang="zh-CN" altLang="en-US" sz="1200" dirty="0">
                <a:solidFill>
                  <a:srgbClr val="0E457D"/>
                </a:solidFill>
                <a:ea typeface="宋体" panose="02010600030101010101" pitchFamily="2" charset="-122"/>
              </a:rPr>
              <a:t>为了实现这个目的，</a:t>
            </a:r>
            <a:r>
              <a:rPr lang="en-US" altLang="zh-CN" sz="1200" dirty="0" err="1">
                <a:solidFill>
                  <a:srgbClr val="0E457D"/>
                </a:solidFill>
                <a:ea typeface="宋体" panose="02010600030101010101" pitchFamily="2" charset="-122"/>
              </a:rPr>
              <a:t>listActivity</a:t>
            </a:r>
            <a:r>
              <a:rPr lang="zh-CN" altLang="en-US" sz="1200" dirty="0">
                <a:solidFill>
                  <a:srgbClr val="0E457D"/>
                </a:solidFill>
                <a:ea typeface="宋体" panose="02010600030101010101" pitchFamily="2" charset="-122"/>
              </a:rPr>
              <a:t>需要构造一个 </a:t>
            </a:r>
            <a:r>
              <a:rPr lang="en-US" altLang="zh-CN" sz="1200" dirty="0">
                <a:solidFill>
                  <a:srgbClr val="0E457D"/>
                </a:solidFill>
                <a:ea typeface="宋体" panose="02010600030101010101" pitchFamily="2" charset="-122"/>
              </a:rPr>
              <a:t>Intent</a:t>
            </a:r>
            <a:r>
              <a:rPr lang="zh-CN" altLang="en-US" sz="1200" dirty="0">
                <a:solidFill>
                  <a:srgbClr val="0E457D"/>
                </a:solidFill>
                <a:ea typeface="宋体" panose="02010600030101010101" pitchFamily="2" charset="-122"/>
              </a:rPr>
              <a:t>，这个</a:t>
            </a:r>
            <a:r>
              <a:rPr lang="en-US" altLang="zh-CN" sz="1200" dirty="0">
                <a:solidFill>
                  <a:srgbClr val="0E457D"/>
                </a:solidFill>
                <a:ea typeface="宋体" panose="02010600030101010101" pitchFamily="2" charset="-122"/>
              </a:rPr>
              <a:t>Intent</a:t>
            </a:r>
            <a:r>
              <a:rPr lang="zh-CN" altLang="en-US" sz="1200" dirty="0">
                <a:solidFill>
                  <a:srgbClr val="0E457D"/>
                </a:solidFill>
                <a:ea typeface="宋体" panose="02010600030101010101" pitchFamily="2" charset="-122"/>
              </a:rPr>
              <a:t>用于告诉系统，我们要做“查看”动作，此动作对应的查看对象是“某联系人”，然后调用</a:t>
            </a:r>
            <a:r>
              <a:rPr lang="en-US" altLang="zh-CN" sz="1200" dirty="0" err="1">
                <a:solidFill>
                  <a:srgbClr val="0E457D"/>
                </a:solidFill>
                <a:ea typeface="宋体" panose="02010600030101010101" pitchFamily="2" charset="-122"/>
              </a:rPr>
              <a:t>startActivity</a:t>
            </a:r>
            <a:r>
              <a:rPr lang="en-US" altLang="zh-CN" sz="1200" dirty="0">
                <a:solidFill>
                  <a:srgbClr val="0E457D"/>
                </a:solidFill>
                <a:ea typeface="宋体" panose="02010600030101010101" pitchFamily="2" charset="-122"/>
              </a:rPr>
              <a:t> (Intent intent)</a:t>
            </a:r>
            <a:r>
              <a:rPr lang="zh-CN" altLang="en-US" sz="1200" dirty="0">
                <a:solidFill>
                  <a:srgbClr val="0E457D"/>
                </a:solidFill>
                <a:ea typeface="宋体" panose="02010600030101010101" pitchFamily="2" charset="-122"/>
              </a:rPr>
              <a:t>，</a:t>
            </a:r>
            <a:br>
              <a:rPr lang="zh-CN" altLang="en-US" sz="1200" dirty="0">
                <a:solidFill>
                  <a:srgbClr val="0E457D"/>
                </a:solidFill>
                <a:ea typeface="宋体" panose="02010600030101010101" pitchFamily="2" charset="-122"/>
              </a:rPr>
            </a:br>
            <a:r>
              <a:rPr lang="zh-CN" altLang="en-US" sz="1200" dirty="0">
                <a:solidFill>
                  <a:srgbClr val="0E457D"/>
                </a:solidFill>
                <a:ea typeface="宋体" panose="02010600030101010101" pitchFamily="2" charset="-122"/>
              </a:rPr>
              <a:t>将构造的</a:t>
            </a:r>
            <a:r>
              <a:rPr lang="en-US" altLang="zh-CN" sz="1200" dirty="0">
                <a:solidFill>
                  <a:srgbClr val="0E457D"/>
                </a:solidFill>
                <a:ea typeface="宋体" panose="02010600030101010101" pitchFamily="2" charset="-122"/>
              </a:rPr>
              <a:t>Intent</a:t>
            </a:r>
            <a:r>
              <a:rPr lang="zh-CN" altLang="en-US" sz="1200" dirty="0">
                <a:solidFill>
                  <a:srgbClr val="0E457D"/>
                </a:solidFill>
                <a:ea typeface="宋体" panose="02010600030101010101" pitchFamily="2" charset="-122"/>
              </a:rPr>
              <a:t>传入，系统会根据此</a:t>
            </a:r>
            <a:r>
              <a:rPr lang="en-US" altLang="zh-CN" sz="1200" dirty="0">
                <a:solidFill>
                  <a:srgbClr val="0E457D"/>
                </a:solidFill>
                <a:ea typeface="宋体" panose="02010600030101010101" pitchFamily="2" charset="-122"/>
              </a:rPr>
              <a:t>Intent</a:t>
            </a:r>
            <a:r>
              <a:rPr lang="zh-CN" altLang="en-US" sz="1200" dirty="0">
                <a:solidFill>
                  <a:srgbClr val="0E457D"/>
                </a:solidFill>
                <a:ea typeface="宋体" panose="02010600030101010101" pitchFamily="2" charset="-122"/>
              </a:rPr>
              <a:t>中的描述，到</a:t>
            </a:r>
            <a:r>
              <a:rPr lang="en-US" altLang="zh-CN" sz="1200" dirty="0" err="1">
                <a:solidFill>
                  <a:srgbClr val="0E457D"/>
                </a:solidFill>
                <a:ea typeface="宋体" panose="02010600030101010101" pitchFamily="2" charset="-122"/>
              </a:rPr>
              <a:t>ManiFest</a:t>
            </a:r>
            <a:r>
              <a:rPr lang="zh-CN" altLang="en-US" sz="1200" dirty="0">
                <a:solidFill>
                  <a:srgbClr val="0E457D"/>
                </a:solidFill>
                <a:ea typeface="宋体" panose="02010600030101010101" pitchFamily="2" charset="-122"/>
              </a:rPr>
              <a:t>中找到满足此</a:t>
            </a:r>
            <a:r>
              <a:rPr lang="en-US" altLang="zh-CN" sz="1200" dirty="0">
                <a:solidFill>
                  <a:srgbClr val="0E457D"/>
                </a:solidFill>
                <a:ea typeface="宋体" panose="02010600030101010101" pitchFamily="2" charset="-122"/>
              </a:rPr>
              <a:t>Intent</a:t>
            </a:r>
            <a:r>
              <a:rPr lang="zh-CN" altLang="en-US" sz="1200" dirty="0">
                <a:solidFill>
                  <a:srgbClr val="0E457D"/>
                </a:solidFill>
                <a:ea typeface="宋体" panose="02010600030101010101" pitchFamily="2" charset="-122"/>
              </a:rPr>
              <a:t>要求的</a:t>
            </a:r>
            <a:r>
              <a:rPr lang="en-US" altLang="zh-CN" sz="1200" dirty="0">
                <a:solidFill>
                  <a:srgbClr val="0E457D"/>
                </a:solidFill>
                <a:ea typeface="宋体" panose="02010600030101010101" pitchFamily="2" charset="-122"/>
              </a:rPr>
              <a:t>Activity</a:t>
            </a:r>
            <a:r>
              <a:rPr lang="zh-CN" altLang="en-US" sz="1200" dirty="0">
                <a:solidFill>
                  <a:srgbClr val="0E457D"/>
                </a:solidFill>
                <a:ea typeface="宋体" panose="02010600030101010101" pitchFamily="2" charset="-122"/>
              </a:rPr>
              <a:t>，系统会调用找到的 </a:t>
            </a:r>
            <a:r>
              <a:rPr lang="en-US" altLang="zh-CN" sz="1200" dirty="0">
                <a:solidFill>
                  <a:srgbClr val="0E457D"/>
                </a:solidFill>
                <a:ea typeface="宋体" panose="02010600030101010101" pitchFamily="2" charset="-122"/>
              </a:rPr>
              <a:t>Activity</a:t>
            </a:r>
            <a:r>
              <a:rPr lang="zh-CN" altLang="en-US" sz="1200" dirty="0">
                <a:solidFill>
                  <a:srgbClr val="0E457D"/>
                </a:solidFill>
                <a:ea typeface="宋体" panose="02010600030101010101" pitchFamily="2" charset="-122"/>
              </a:rPr>
              <a:t>，即为</a:t>
            </a:r>
            <a:r>
              <a:rPr lang="en-US" altLang="zh-CN" sz="1200" dirty="0" err="1">
                <a:solidFill>
                  <a:srgbClr val="0E457D"/>
                </a:solidFill>
                <a:ea typeface="宋体" panose="02010600030101010101" pitchFamily="2" charset="-122"/>
              </a:rPr>
              <a:t>detailActivity</a:t>
            </a:r>
            <a:r>
              <a:rPr lang="zh-CN" altLang="en-US" sz="1200" dirty="0">
                <a:solidFill>
                  <a:srgbClr val="0E457D"/>
                </a:solidFill>
                <a:ea typeface="宋体" panose="02010600030101010101" pitchFamily="2" charset="-122"/>
              </a:rPr>
              <a:t>，最终传入</a:t>
            </a:r>
            <a:r>
              <a:rPr lang="en-US" altLang="zh-CN" sz="1200" dirty="0">
                <a:solidFill>
                  <a:srgbClr val="0E457D"/>
                </a:solidFill>
                <a:ea typeface="宋体" panose="02010600030101010101" pitchFamily="2" charset="-122"/>
              </a:rPr>
              <a:t>Intent</a:t>
            </a:r>
            <a:r>
              <a:rPr lang="zh-CN" altLang="en-US" sz="1200" dirty="0">
                <a:solidFill>
                  <a:srgbClr val="0E457D"/>
                </a:solidFill>
                <a:ea typeface="宋体" panose="02010600030101010101" pitchFamily="2" charset="-122"/>
              </a:rPr>
              <a:t>，</a:t>
            </a:r>
            <a:r>
              <a:rPr lang="en-US" altLang="zh-CN" sz="1200" dirty="0" err="1">
                <a:solidFill>
                  <a:srgbClr val="0E457D"/>
                </a:solidFill>
                <a:ea typeface="宋体" panose="02010600030101010101" pitchFamily="2" charset="-122"/>
              </a:rPr>
              <a:t>detailActivity</a:t>
            </a:r>
            <a:r>
              <a:rPr lang="zh-CN" altLang="en-US" sz="1200" dirty="0">
                <a:solidFill>
                  <a:srgbClr val="0E457D"/>
                </a:solidFill>
                <a:ea typeface="宋体" panose="02010600030101010101" pitchFamily="2" charset="-122"/>
              </a:rPr>
              <a:t>则会根据此</a:t>
            </a:r>
            <a:r>
              <a:rPr lang="en-US" altLang="zh-CN" sz="1200" dirty="0">
                <a:solidFill>
                  <a:srgbClr val="0E457D"/>
                </a:solidFill>
                <a:ea typeface="宋体" panose="02010600030101010101" pitchFamily="2" charset="-122"/>
              </a:rPr>
              <a:t>Intent</a:t>
            </a:r>
            <a:r>
              <a:rPr lang="zh-CN" altLang="en-US" sz="1200" dirty="0">
                <a:solidFill>
                  <a:srgbClr val="0E457D"/>
                </a:solidFill>
                <a:ea typeface="宋体" panose="02010600030101010101" pitchFamily="2" charset="-122"/>
              </a:rPr>
              <a:t>中的描述，执行相应的操作。</a:t>
            </a:r>
          </a:p>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28</a:t>
            </a:fld>
            <a:endParaRPr lang="zh-CN" altLang="en-US"/>
          </a:p>
        </p:txBody>
      </p:sp>
    </p:spTree>
    <p:extLst>
      <p:ext uri="{BB962C8B-B14F-4D97-AF65-F5344CB8AC3E}">
        <p14:creationId xmlns:p14="http://schemas.microsoft.com/office/powerpoint/2010/main" val="25468570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29</a:t>
            </a:fld>
            <a:endParaRPr lang="zh-CN" altLang="en-US"/>
          </a:p>
        </p:txBody>
      </p:sp>
    </p:spTree>
    <p:extLst>
      <p:ext uri="{BB962C8B-B14F-4D97-AF65-F5344CB8AC3E}">
        <p14:creationId xmlns:p14="http://schemas.microsoft.com/office/powerpoint/2010/main" val="1719170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public class</a:t>
            </a:r>
            <a:r>
              <a:rPr lang="en-US" altLang="zh-CN" sz="1200" dirty="0">
                <a:effectLst/>
              </a:rPr>
              <a:t> </a:t>
            </a:r>
            <a:r>
              <a:rPr lang="en-US" altLang="zh-CN" sz="1200" dirty="0" err="1">
                <a:effectLst/>
              </a:rPr>
              <a:t>MainActivity</a:t>
            </a:r>
            <a:r>
              <a:rPr lang="en-US" altLang="zh-CN" sz="1200" dirty="0">
                <a:effectLst/>
              </a:rPr>
              <a:t> </a:t>
            </a:r>
            <a:r>
              <a:rPr lang="en-US" altLang="zh-CN" sz="1200" kern="1200" dirty="0">
                <a:solidFill>
                  <a:schemeClr val="tx1"/>
                </a:solidFill>
                <a:effectLst/>
                <a:latin typeface="+mn-lt"/>
                <a:ea typeface="+mn-ea"/>
                <a:cs typeface="+mn-cs"/>
              </a:rPr>
              <a:t>extends</a:t>
            </a:r>
            <a:r>
              <a:rPr lang="en-US" altLang="zh-CN" sz="1200" dirty="0">
                <a:effectLst/>
              </a:rPr>
              <a:t> Activity { </a:t>
            </a:r>
          </a:p>
          <a:p>
            <a:r>
              <a:rPr lang="en-US" altLang="zh-CN" sz="1200" dirty="0">
                <a:effectLst/>
              </a:rPr>
              <a:t>  </a:t>
            </a:r>
            <a:r>
              <a:rPr lang="en-US" altLang="zh-CN" sz="1200" kern="1200" dirty="0">
                <a:solidFill>
                  <a:schemeClr val="tx1"/>
                </a:solidFill>
                <a:effectLst/>
                <a:latin typeface="+mn-lt"/>
                <a:ea typeface="+mn-ea"/>
                <a:cs typeface="+mn-cs"/>
              </a:rPr>
              <a:t>@Override protected void</a:t>
            </a:r>
            <a:r>
              <a:rPr lang="en-US" altLang="zh-CN" sz="1200" dirty="0">
                <a:effectLst/>
              </a:rPr>
              <a:t> </a:t>
            </a:r>
            <a:r>
              <a:rPr lang="en-US" altLang="zh-CN" sz="1200" dirty="0" err="1">
                <a:effectLst/>
              </a:rPr>
              <a:t>onCreate</a:t>
            </a:r>
            <a:r>
              <a:rPr lang="en-US" altLang="zh-CN" sz="1200" dirty="0">
                <a:effectLst/>
              </a:rPr>
              <a:t>(Bundle </a:t>
            </a:r>
            <a:r>
              <a:rPr lang="en-US" altLang="zh-CN" sz="1200" dirty="0" err="1">
                <a:effectLst/>
              </a:rPr>
              <a:t>savedInstanceState</a:t>
            </a:r>
            <a:r>
              <a:rPr lang="en-US" altLang="zh-CN" sz="1200" dirty="0">
                <a:effectLst/>
              </a:rPr>
              <a:t>) { </a:t>
            </a:r>
          </a:p>
          <a:p>
            <a:r>
              <a:rPr lang="en-US" altLang="zh-CN" sz="1200" kern="1200" dirty="0">
                <a:solidFill>
                  <a:schemeClr val="tx1"/>
                </a:solidFill>
                <a:effectLst/>
                <a:latin typeface="+mn-lt"/>
                <a:ea typeface="+mn-ea"/>
                <a:cs typeface="+mn-cs"/>
              </a:rPr>
              <a:t>	  .......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button.setOnClickListener</a:t>
            </a:r>
            <a:r>
              <a:rPr lang="en-US" altLang="zh-CN" sz="1200" kern="1200" dirty="0">
                <a:solidFill>
                  <a:schemeClr val="tx1"/>
                </a:solidFill>
                <a:effectLst/>
                <a:latin typeface="+mn-lt"/>
                <a:ea typeface="+mn-ea"/>
                <a:cs typeface="+mn-cs"/>
              </a:rPr>
              <a:t>(new </a:t>
            </a:r>
            <a:r>
              <a:rPr lang="en-US" altLang="zh-CN" sz="1200" kern="1200" dirty="0" err="1">
                <a:solidFill>
                  <a:schemeClr val="tx1"/>
                </a:solidFill>
                <a:effectLst/>
                <a:latin typeface="+mn-lt"/>
                <a:ea typeface="+mn-ea"/>
                <a:cs typeface="+mn-cs"/>
              </a:rPr>
              <a:t>View.OnClickListener</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点击该按钮会打开一个新的</a:t>
            </a:r>
            <a:r>
              <a:rPr lang="en-US" altLang="zh-CN" sz="1200" kern="1200" dirty="0">
                <a:solidFill>
                  <a:schemeClr val="tx1"/>
                </a:solidFill>
                <a:effectLst/>
                <a:latin typeface="+mn-lt"/>
                <a:ea typeface="+mn-ea"/>
                <a:cs typeface="+mn-cs"/>
              </a:rPr>
              <a:t>Activity </a:t>
            </a:r>
            <a:endParaRPr lang="en-US" altLang="zh-CN" sz="1200" dirty="0">
              <a:effectLst/>
            </a:endParaRPr>
          </a:p>
          <a:p>
            <a:r>
              <a:rPr lang="en-US" altLang="zh-CN" sz="1200" kern="1200" dirty="0">
                <a:solidFill>
                  <a:schemeClr val="tx1"/>
                </a:solidFill>
                <a:effectLst/>
                <a:latin typeface="+mn-lt"/>
                <a:ea typeface="+mn-ea"/>
                <a:cs typeface="+mn-cs"/>
              </a:rPr>
              <a:t>	        public void </a:t>
            </a:r>
            <a:r>
              <a:rPr lang="en-US" altLang="zh-CN" sz="1200" kern="1200" dirty="0" err="1">
                <a:solidFill>
                  <a:schemeClr val="tx1"/>
                </a:solidFill>
                <a:effectLst/>
                <a:latin typeface="+mn-lt"/>
                <a:ea typeface="+mn-ea"/>
                <a:cs typeface="+mn-cs"/>
              </a:rPr>
              <a:t>onClick</a:t>
            </a:r>
            <a:r>
              <a:rPr lang="en-US" altLang="zh-CN" sz="1200" kern="1200" dirty="0">
                <a:solidFill>
                  <a:schemeClr val="tx1"/>
                </a:solidFill>
                <a:effectLst/>
                <a:latin typeface="+mn-lt"/>
                <a:ea typeface="+mn-ea"/>
                <a:cs typeface="+mn-cs"/>
              </a:rPr>
              <a:t>(View v) { </a:t>
            </a:r>
            <a:endParaRPr lang="en-US" altLang="zh-CN" sz="1200" dirty="0">
              <a:effectLst/>
            </a:endParaRPr>
          </a:p>
          <a:p>
            <a:r>
              <a:rPr lang="en-US" altLang="zh-CN" sz="1200" kern="1200" dirty="0">
                <a:solidFill>
                  <a:schemeClr val="tx1"/>
                </a:solidFill>
                <a:effectLst/>
                <a:latin typeface="+mn-lt"/>
                <a:ea typeface="+mn-ea"/>
                <a:cs typeface="+mn-cs"/>
              </a:rPr>
              <a:t>	            Intent </a:t>
            </a:r>
            <a:r>
              <a:rPr lang="en-US" altLang="zh-CN" sz="1200" kern="1200" dirty="0" err="1">
                <a:solidFill>
                  <a:schemeClr val="tx1"/>
                </a:solidFill>
                <a:effectLst/>
                <a:latin typeface="+mn-lt"/>
                <a:ea typeface="+mn-ea"/>
                <a:cs typeface="+mn-cs"/>
              </a:rPr>
              <a:t>intent</a:t>
            </a:r>
            <a:r>
              <a:rPr lang="en-US" altLang="zh-CN" sz="1200" kern="1200" dirty="0">
                <a:solidFill>
                  <a:schemeClr val="tx1"/>
                </a:solidFill>
                <a:effectLst/>
                <a:latin typeface="+mn-lt"/>
                <a:ea typeface="+mn-ea"/>
                <a:cs typeface="+mn-cs"/>
              </a:rPr>
              <a:t> = new Intent(</a:t>
            </a:r>
            <a:r>
              <a:rPr lang="en-US" altLang="zh-CN" sz="1200" kern="1200" dirty="0" err="1">
                <a:solidFill>
                  <a:schemeClr val="tx1"/>
                </a:solidFill>
                <a:effectLst/>
                <a:latin typeface="+mn-lt"/>
                <a:ea typeface="+mn-ea"/>
                <a:cs typeface="+mn-cs"/>
              </a:rPr>
              <a:t>MainActivity.this</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NewActivity.class</a:t>
            </a:r>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Bundle </a:t>
            </a:r>
            <a:r>
              <a:rPr lang="en-US" altLang="zh-CN" sz="1200" kern="1200" dirty="0" err="1">
                <a:solidFill>
                  <a:schemeClr val="tx1"/>
                </a:solidFill>
                <a:effectLst/>
                <a:latin typeface="+mn-lt"/>
                <a:ea typeface="+mn-ea"/>
                <a:cs typeface="+mn-cs"/>
              </a:rPr>
              <a:t>bundle</a:t>
            </a:r>
            <a:r>
              <a:rPr lang="en-US" altLang="zh-CN" sz="1200" kern="1200" dirty="0">
                <a:solidFill>
                  <a:schemeClr val="tx1"/>
                </a:solidFill>
                <a:effectLst/>
                <a:latin typeface="+mn-lt"/>
                <a:ea typeface="+mn-ea"/>
                <a:cs typeface="+mn-cs"/>
              </a:rPr>
              <a:t> = new Bundle();//</a:t>
            </a:r>
            <a:r>
              <a:rPr lang="zh-CN" altLang="en-US" sz="1200" kern="1200" dirty="0">
                <a:solidFill>
                  <a:schemeClr val="tx1"/>
                </a:solidFill>
                <a:effectLst/>
                <a:latin typeface="+mn-lt"/>
                <a:ea typeface="+mn-ea"/>
                <a:cs typeface="+mn-cs"/>
              </a:rPr>
              <a:t>该类用作携带数据 </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bundle.putString</a:t>
            </a:r>
            <a:r>
              <a:rPr lang="en-US" altLang="zh-CN" sz="1200" kern="1200" dirty="0">
                <a:solidFill>
                  <a:schemeClr val="tx1"/>
                </a:solidFill>
                <a:effectLst/>
                <a:latin typeface="+mn-lt"/>
                <a:ea typeface="+mn-ea"/>
                <a:cs typeface="+mn-cs"/>
              </a:rPr>
              <a:t>("name", “</a:t>
            </a:r>
            <a:r>
              <a:rPr lang="en-US" altLang="zh-CN" sz="1200" kern="1200" dirty="0" err="1">
                <a:solidFill>
                  <a:schemeClr val="tx1"/>
                </a:solidFill>
                <a:effectLst/>
                <a:latin typeface="+mn-lt"/>
                <a:ea typeface="+mn-ea"/>
                <a:cs typeface="+mn-cs"/>
              </a:rPr>
              <a:t>zhangnsa</a:t>
            </a:r>
            <a:r>
              <a:rPr lang="en-US" altLang="zh-CN" sz="1200" kern="1200" dirty="0">
                <a:solidFill>
                  <a:schemeClr val="tx1"/>
                </a:solidFill>
                <a:effectLst/>
                <a:latin typeface="+mn-lt"/>
                <a:ea typeface="+mn-ea"/>
                <a:cs typeface="+mn-cs"/>
              </a:rPr>
              <a:t>"); </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bundle.putInt</a:t>
            </a:r>
            <a:r>
              <a:rPr lang="en-US" altLang="zh-CN" sz="1200" kern="1200" dirty="0">
                <a:solidFill>
                  <a:schemeClr val="tx1"/>
                </a:solidFill>
                <a:effectLst/>
                <a:latin typeface="+mn-lt"/>
                <a:ea typeface="+mn-ea"/>
                <a:cs typeface="+mn-cs"/>
              </a:rPr>
              <a:t>("age", 4);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intent.putExtras</a:t>
            </a:r>
            <a:r>
              <a:rPr lang="en-US" altLang="zh-CN" sz="1200" kern="1200" dirty="0">
                <a:solidFill>
                  <a:schemeClr val="tx1"/>
                </a:solidFill>
                <a:effectLst/>
                <a:latin typeface="+mn-lt"/>
                <a:ea typeface="+mn-ea"/>
                <a:cs typeface="+mn-cs"/>
              </a:rPr>
              <a:t>(bundle);//</a:t>
            </a:r>
            <a:r>
              <a:rPr lang="zh-CN" altLang="en-US" sz="1200" kern="1200" dirty="0">
                <a:solidFill>
                  <a:schemeClr val="tx1"/>
                </a:solidFill>
                <a:effectLst/>
                <a:latin typeface="+mn-lt"/>
                <a:ea typeface="+mn-ea"/>
                <a:cs typeface="+mn-cs"/>
              </a:rPr>
              <a:t>附带上额外的数据 </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startActivity</a:t>
            </a:r>
            <a:r>
              <a:rPr lang="en-US" altLang="zh-CN" sz="1200" kern="1200" dirty="0">
                <a:solidFill>
                  <a:schemeClr val="tx1"/>
                </a:solidFill>
                <a:effectLst/>
                <a:latin typeface="+mn-lt"/>
                <a:ea typeface="+mn-ea"/>
                <a:cs typeface="+mn-cs"/>
              </a:rPr>
              <a:t>(intent); </a:t>
            </a:r>
            <a:endParaRPr lang="en-US" altLang="zh-CN" sz="1200" dirty="0">
              <a:effectLst/>
            </a:endParaRPr>
          </a:p>
          <a:p>
            <a:r>
              <a:rPr lang="en-US" altLang="zh-CN" sz="1200" kern="1200" dirty="0">
                <a:solidFill>
                  <a:schemeClr val="tx1"/>
                </a:solidFill>
                <a:effectLst/>
                <a:latin typeface="+mn-lt"/>
                <a:ea typeface="+mn-ea"/>
                <a:cs typeface="+mn-cs"/>
              </a:rPr>
              <a:t>	    }}); } </a:t>
            </a:r>
            <a:endParaRPr lang="en-US" altLang="zh-CN" sz="1200" dirty="0">
              <a:effectLst/>
            </a:endParaRPr>
          </a:p>
          <a:p>
            <a:r>
              <a:rPr lang="en-US" altLang="zh-CN" sz="1200" dirty="0">
                <a:effectLst/>
              </a:rPr>
              <a:t>} </a:t>
            </a:r>
          </a:p>
          <a:p>
            <a:r>
              <a:rPr lang="zh-CN" altLang="en-US" sz="1200" kern="1200" dirty="0">
                <a:solidFill>
                  <a:schemeClr val="tx1"/>
                </a:solidFill>
                <a:effectLst/>
                <a:latin typeface="+mn-lt"/>
                <a:ea typeface="+mn-ea"/>
                <a:cs typeface="+mn-cs"/>
              </a:rPr>
              <a:t>在新的</a:t>
            </a:r>
            <a:r>
              <a:rPr lang="en-US" altLang="zh-CN" sz="1200" dirty="0">
                <a:effectLst/>
              </a:rPr>
              <a:t>Activity</a:t>
            </a:r>
            <a:r>
              <a:rPr lang="zh-CN" altLang="en-US" sz="1200" kern="1200" dirty="0">
                <a:solidFill>
                  <a:schemeClr val="tx1"/>
                </a:solidFill>
                <a:effectLst/>
                <a:latin typeface="+mn-lt"/>
                <a:ea typeface="+mn-ea"/>
                <a:cs typeface="+mn-cs"/>
              </a:rPr>
              <a:t>中接收前面</a:t>
            </a:r>
            <a:r>
              <a:rPr lang="en-US" altLang="zh-CN" sz="1200" dirty="0">
                <a:effectLst/>
              </a:rPr>
              <a:t>Activity</a:t>
            </a:r>
            <a:r>
              <a:rPr lang="zh-CN" altLang="en-US" sz="1200" kern="1200" dirty="0">
                <a:solidFill>
                  <a:schemeClr val="tx1"/>
                </a:solidFill>
                <a:effectLst/>
                <a:latin typeface="+mn-lt"/>
                <a:ea typeface="+mn-ea"/>
                <a:cs typeface="+mn-cs"/>
              </a:rPr>
              <a:t>传递过来的参数： </a:t>
            </a:r>
            <a:endParaRPr lang="zh-CN" altLang="en-US" sz="1200" dirty="0">
              <a:effectLst/>
            </a:endParaRPr>
          </a:p>
          <a:p>
            <a:r>
              <a:rPr lang="en-US" altLang="zh-CN" sz="1200" kern="1200" dirty="0">
                <a:solidFill>
                  <a:schemeClr val="tx1"/>
                </a:solidFill>
                <a:effectLst/>
                <a:latin typeface="+mn-lt"/>
                <a:ea typeface="+mn-ea"/>
                <a:cs typeface="+mn-cs"/>
              </a:rPr>
              <a:t>public class </a:t>
            </a:r>
            <a:r>
              <a:rPr lang="en-US" altLang="zh-CN" sz="1200" dirty="0" err="1">
                <a:effectLst/>
              </a:rPr>
              <a:t>NewActivity</a:t>
            </a:r>
            <a:r>
              <a:rPr lang="en-US" altLang="zh-CN" sz="1200" dirty="0">
                <a:effectLst/>
              </a:rPr>
              <a:t> </a:t>
            </a:r>
            <a:r>
              <a:rPr lang="en-US" altLang="zh-CN" sz="1200" kern="1200" dirty="0">
                <a:solidFill>
                  <a:schemeClr val="tx1"/>
                </a:solidFill>
                <a:effectLst/>
                <a:latin typeface="+mn-lt"/>
                <a:ea typeface="+mn-ea"/>
                <a:cs typeface="+mn-cs"/>
              </a:rPr>
              <a:t>extends</a:t>
            </a:r>
            <a:r>
              <a:rPr lang="en-US" altLang="zh-CN" sz="1200" dirty="0">
                <a:effectLst/>
              </a:rPr>
              <a:t> Activity { </a:t>
            </a:r>
          </a:p>
          <a:p>
            <a:r>
              <a:rPr lang="en-US" altLang="zh-CN" sz="1200" kern="1200" dirty="0">
                <a:solidFill>
                  <a:schemeClr val="tx1"/>
                </a:solidFill>
                <a:effectLst/>
                <a:latin typeface="+mn-lt"/>
                <a:ea typeface="+mn-ea"/>
                <a:cs typeface="+mn-cs"/>
              </a:rPr>
              <a:t>     @Override </a:t>
            </a:r>
            <a:endParaRPr lang="en-US" altLang="zh-CN" sz="1200" dirty="0">
              <a:effectLst/>
            </a:endParaRPr>
          </a:p>
          <a:p>
            <a:r>
              <a:rPr lang="en-US" altLang="zh-CN" sz="1200" kern="1200" dirty="0">
                <a:solidFill>
                  <a:schemeClr val="tx1"/>
                </a:solidFill>
                <a:effectLst/>
                <a:latin typeface="+mn-lt"/>
                <a:ea typeface="+mn-ea"/>
                <a:cs typeface="+mn-cs"/>
              </a:rPr>
              <a:t>     protected void </a:t>
            </a:r>
            <a:r>
              <a:rPr lang="en-US" altLang="zh-CN" sz="1200" dirty="0" err="1">
                <a:effectLst/>
              </a:rPr>
              <a:t>onCreate</a:t>
            </a:r>
            <a:r>
              <a:rPr lang="en-US" altLang="zh-CN" sz="1200" dirty="0">
                <a:effectLst/>
              </a:rPr>
              <a:t>(Bundle </a:t>
            </a:r>
            <a:r>
              <a:rPr lang="en-US" altLang="zh-CN" sz="1200" dirty="0" err="1">
                <a:effectLst/>
              </a:rPr>
              <a:t>savedInstanceState</a:t>
            </a:r>
            <a:r>
              <a:rPr lang="en-US" altLang="zh-CN" sz="1200" dirty="0">
                <a:effectLst/>
              </a:rPr>
              <a:t>) { </a:t>
            </a:r>
          </a:p>
          <a:p>
            <a:r>
              <a:rPr lang="en-US" altLang="zh-CN" sz="1200" kern="1200" dirty="0">
                <a:solidFill>
                  <a:schemeClr val="tx1"/>
                </a:solidFill>
                <a:effectLst/>
                <a:latin typeface="+mn-lt"/>
                <a:ea typeface="+mn-ea"/>
                <a:cs typeface="+mn-cs"/>
              </a:rPr>
              <a:t>	</a:t>
            </a:r>
            <a:r>
              <a:rPr lang="en-US" altLang="zh-CN" sz="1200" dirty="0">
                <a:effectLst/>
              </a:rPr>
              <a:t>             ........	</a:t>
            </a:r>
          </a:p>
          <a:p>
            <a:r>
              <a:rPr lang="en-US" altLang="zh-CN" sz="1200" kern="1200" dirty="0">
                <a:solidFill>
                  <a:schemeClr val="tx1"/>
                </a:solidFill>
                <a:effectLst/>
                <a:latin typeface="+mn-lt"/>
                <a:ea typeface="+mn-ea"/>
                <a:cs typeface="+mn-cs"/>
              </a:rPr>
              <a:t>	             Bundle </a:t>
            </a:r>
            <a:r>
              <a:rPr lang="en-US" altLang="zh-CN" sz="1200" kern="1200" dirty="0" err="1">
                <a:solidFill>
                  <a:schemeClr val="tx1"/>
                </a:solidFill>
                <a:effectLst/>
                <a:latin typeface="+mn-lt"/>
                <a:ea typeface="+mn-ea"/>
                <a:cs typeface="+mn-cs"/>
              </a:rPr>
              <a:t>bundle</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this.getIntent</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getExtras</a:t>
            </a:r>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String name = </a:t>
            </a:r>
            <a:r>
              <a:rPr lang="en-US" altLang="zh-CN" sz="1200" kern="1200" dirty="0" err="1">
                <a:solidFill>
                  <a:schemeClr val="tx1"/>
                </a:solidFill>
                <a:effectLst/>
                <a:latin typeface="+mn-lt"/>
                <a:ea typeface="+mn-ea"/>
                <a:cs typeface="+mn-cs"/>
              </a:rPr>
              <a:t>bundle.getString</a:t>
            </a:r>
            <a:r>
              <a:rPr lang="en-US" altLang="zh-CN" sz="1200" kern="1200" dirty="0">
                <a:solidFill>
                  <a:schemeClr val="tx1"/>
                </a:solidFill>
                <a:effectLst/>
                <a:latin typeface="+mn-lt"/>
                <a:ea typeface="+mn-ea"/>
                <a:cs typeface="+mn-cs"/>
              </a:rPr>
              <a:t>("name");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age = </a:t>
            </a:r>
            <a:r>
              <a:rPr lang="en-US" altLang="zh-CN" sz="1200" kern="1200" dirty="0" err="1">
                <a:solidFill>
                  <a:schemeClr val="tx1"/>
                </a:solidFill>
                <a:effectLst/>
                <a:latin typeface="+mn-lt"/>
                <a:ea typeface="+mn-ea"/>
                <a:cs typeface="+mn-cs"/>
              </a:rPr>
              <a:t>bundle.getInt</a:t>
            </a:r>
            <a:r>
              <a:rPr lang="en-US" altLang="zh-CN" sz="1200" kern="1200" dirty="0">
                <a:solidFill>
                  <a:schemeClr val="tx1"/>
                </a:solidFill>
                <a:effectLst/>
                <a:latin typeface="+mn-lt"/>
                <a:ea typeface="+mn-ea"/>
                <a:cs typeface="+mn-cs"/>
              </a:rPr>
              <a:t>("age"); </a:t>
            </a:r>
            <a:endParaRPr lang="en-US" altLang="zh-CN" sz="1200" dirty="0">
              <a:effectLst/>
            </a:endParaRPr>
          </a:p>
          <a:p>
            <a:r>
              <a:rPr lang="en-US" altLang="zh-CN" sz="1200" kern="1200" dirty="0">
                <a:solidFill>
                  <a:schemeClr val="tx1"/>
                </a:solidFill>
                <a:effectLst/>
                <a:latin typeface="+mn-lt"/>
                <a:ea typeface="+mn-ea"/>
                <a:cs typeface="+mn-cs"/>
              </a:rPr>
              <a:t>          } </a:t>
            </a:r>
            <a:endParaRPr lang="en-US" altLang="zh-CN" sz="1200" dirty="0">
              <a:effectLst/>
            </a:endParaRPr>
          </a:p>
          <a:p>
            <a:r>
              <a:rPr lang="en-US" altLang="zh-CN" sz="1200" dirty="0">
                <a:effectLst/>
              </a:rPr>
              <a:t>} </a:t>
            </a:r>
          </a:p>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30</a:t>
            </a:fld>
            <a:endParaRPr lang="zh-CN" altLang="en-US"/>
          </a:p>
        </p:txBody>
      </p:sp>
    </p:spTree>
    <p:extLst>
      <p:ext uri="{BB962C8B-B14F-4D97-AF65-F5344CB8AC3E}">
        <p14:creationId xmlns:p14="http://schemas.microsoft.com/office/powerpoint/2010/main" val="2421060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31</a:t>
            </a:fld>
            <a:endParaRPr lang="zh-CN" altLang="en-US"/>
          </a:p>
        </p:txBody>
      </p:sp>
    </p:spTree>
    <p:extLst>
      <p:ext uri="{BB962C8B-B14F-4D97-AF65-F5344CB8AC3E}">
        <p14:creationId xmlns:p14="http://schemas.microsoft.com/office/powerpoint/2010/main" val="434115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effectLst/>
              </a:rPr>
              <a:t>@Override  </a:t>
            </a:r>
          </a:p>
          <a:p>
            <a:r>
              <a:rPr lang="en-US" altLang="zh-CN" sz="1200" kern="1200" dirty="0">
                <a:solidFill>
                  <a:schemeClr val="tx1"/>
                </a:solidFill>
                <a:effectLst/>
                <a:latin typeface="+mn-lt"/>
                <a:ea typeface="+mn-ea"/>
                <a:cs typeface="+mn-cs"/>
              </a:rPr>
              <a:t>public void </a:t>
            </a:r>
            <a:r>
              <a:rPr lang="en-US" altLang="zh-CN" sz="1200" kern="1200" dirty="0" err="1">
                <a:solidFill>
                  <a:schemeClr val="tx1"/>
                </a:solidFill>
                <a:effectLst/>
                <a:latin typeface="+mn-lt"/>
                <a:ea typeface="+mn-ea"/>
                <a:cs typeface="+mn-cs"/>
              </a:rPr>
              <a:t>onCreate</a:t>
            </a:r>
            <a:r>
              <a:rPr lang="en-US" altLang="zh-CN" sz="1200" b="1"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Bundle </a:t>
            </a:r>
            <a:r>
              <a:rPr lang="en-US" altLang="zh-CN" sz="1200" kern="1200" dirty="0" err="1">
                <a:solidFill>
                  <a:schemeClr val="tx1"/>
                </a:solidFill>
                <a:effectLst/>
                <a:latin typeface="+mn-lt"/>
                <a:ea typeface="+mn-ea"/>
                <a:cs typeface="+mn-cs"/>
              </a:rPr>
              <a:t>savedInstanceState</a:t>
            </a:r>
            <a:r>
              <a:rPr lang="en-US" altLang="zh-CN" sz="1200" b="1"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button1</a:t>
            </a:r>
            <a:r>
              <a:rPr lang="en-US" altLang="zh-CN" sz="1200" b="1" kern="1200" dirty="0">
                <a:solidFill>
                  <a:schemeClr val="tx1"/>
                </a:solidFill>
                <a:effectLst/>
                <a:latin typeface="+mn-lt"/>
                <a:ea typeface="+mn-ea"/>
                <a:cs typeface="+mn-cs"/>
              </a:rPr>
              <a:t>.</a:t>
            </a:r>
            <a:r>
              <a:rPr lang="en-US" altLang="zh-CN" sz="1200" dirty="0">
                <a:effectLst/>
              </a:rPr>
              <a:t>setOnClickListener</a:t>
            </a:r>
            <a:r>
              <a:rPr lang="en-US" altLang="zh-CN" sz="1200" b="1" kern="1200" dirty="0">
                <a:solidFill>
                  <a:schemeClr val="tx1"/>
                </a:solidFill>
                <a:effectLst/>
                <a:latin typeface="+mn-lt"/>
                <a:ea typeface="+mn-ea"/>
                <a:cs typeface="+mn-cs"/>
              </a:rPr>
              <a:t>(new</a:t>
            </a:r>
            <a:r>
              <a:rPr lang="en-US" altLang="zh-CN" sz="1200" dirty="0">
                <a:effectLst/>
              </a:rPr>
              <a:t> </a:t>
            </a:r>
            <a:r>
              <a:rPr lang="en-US" altLang="zh-CN" sz="1200" dirty="0" err="1">
                <a:effectLst/>
              </a:rPr>
              <a:t>View</a:t>
            </a:r>
            <a:r>
              <a:rPr lang="en-US" altLang="zh-CN" sz="1200" b="1" kern="1200" dirty="0" err="1">
                <a:solidFill>
                  <a:schemeClr val="tx1"/>
                </a:solidFill>
                <a:effectLst/>
                <a:latin typeface="+mn-lt"/>
                <a:ea typeface="+mn-ea"/>
                <a:cs typeface="+mn-cs"/>
              </a:rPr>
              <a:t>.</a:t>
            </a:r>
            <a:r>
              <a:rPr lang="en-US" altLang="zh-CN" sz="1200" dirty="0" err="1">
                <a:effectLst/>
              </a:rPr>
              <a:t>OnClickListener</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kern="1200" dirty="0">
                <a:solidFill>
                  <a:schemeClr val="tx1"/>
                </a:solidFill>
                <a:effectLst/>
                <a:latin typeface="+mn-lt"/>
                <a:ea typeface="+mn-ea"/>
                <a:cs typeface="+mn-cs"/>
              </a:rPr>
              <a:t>public</a:t>
            </a:r>
            <a:r>
              <a:rPr lang="en-US" altLang="zh-CN" sz="1200" dirty="0">
                <a:effectLst/>
              </a:rPr>
              <a:t> </a:t>
            </a:r>
            <a:r>
              <a:rPr lang="en-US" altLang="zh-CN" sz="1200" kern="1200" dirty="0">
                <a:solidFill>
                  <a:schemeClr val="tx1"/>
                </a:solidFill>
                <a:effectLst/>
                <a:latin typeface="+mn-lt"/>
                <a:ea typeface="+mn-ea"/>
                <a:cs typeface="+mn-cs"/>
              </a:rPr>
              <a:t>void</a:t>
            </a:r>
            <a:r>
              <a:rPr lang="en-US" altLang="zh-CN" sz="1200" dirty="0">
                <a:effectLst/>
              </a:rPr>
              <a:t> </a:t>
            </a:r>
            <a:r>
              <a:rPr lang="en-US" altLang="zh-CN" sz="1200" dirty="0" err="1">
                <a:effectLst/>
              </a:rPr>
              <a:t>onClick</a:t>
            </a:r>
            <a:r>
              <a:rPr lang="en-US" altLang="zh-CN" sz="1200" b="1" kern="1200" dirty="0">
                <a:solidFill>
                  <a:schemeClr val="tx1"/>
                </a:solidFill>
                <a:effectLst/>
                <a:latin typeface="+mn-lt"/>
                <a:ea typeface="+mn-ea"/>
                <a:cs typeface="+mn-cs"/>
              </a:rPr>
              <a:t>(</a:t>
            </a:r>
            <a:r>
              <a:rPr lang="en-US" altLang="zh-CN" sz="1200" dirty="0">
                <a:effectLst/>
              </a:rPr>
              <a:t>View v</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dirty="0" err="1">
                <a:effectLst/>
              </a:rPr>
              <a:t>startActivityForResult</a:t>
            </a:r>
            <a:r>
              <a:rPr lang="en-US" altLang="zh-CN" sz="1200" dirty="0">
                <a:effectLst/>
              </a:rPr>
              <a:t> </a:t>
            </a:r>
            <a:r>
              <a:rPr lang="en-US" altLang="zh-CN" sz="1200" b="1" kern="1200" dirty="0">
                <a:solidFill>
                  <a:schemeClr val="tx1"/>
                </a:solidFill>
                <a:effectLst/>
                <a:latin typeface="+mn-lt"/>
                <a:ea typeface="+mn-ea"/>
                <a:cs typeface="+mn-cs"/>
              </a:rPr>
              <a:t>(new</a:t>
            </a:r>
            <a:r>
              <a:rPr lang="en-US" altLang="zh-CN" sz="1200" dirty="0">
                <a:effectLst/>
              </a:rPr>
              <a:t> Intent</a:t>
            </a:r>
            <a:r>
              <a:rPr lang="en-US" altLang="zh-CN" sz="1200" b="1" kern="1200" dirty="0">
                <a:solidFill>
                  <a:schemeClr val="tx1"/>
                </a:solidFill>
                <a:effectLst/>
                <a:latin typeface="+mn-lt"/>
                <a:ea typeface="+mn-ea"/>
                <a:cs typeface="+mn-cs"/>
              </a:rPr>
              <a:t>(</a:t>
            </a:r>
            <a:r>
              <a:rPr lang="en-US" altLang="zh-CN" sz="1200" dirty="0" err="1">
                <a:effectLst/>
              </a:rPr>
              <a:t>MainActivity</a:t>
            </a:r>
            <a:r>
              <a:rPr lang="en-US" altLang="zh-CN" sz="1200" b="1" kern="1200" dirty="0" err="1">
                <a:solidFill>
                  <a:schemeClr val="tx1"/>
                </a:solidFill>
                <a:effectLst/>
                <a:latin typeface="+mn-lt"/>
                <a:ea typeface="+mn-ea"/>
                <a:cs typeface="+mn-cs"/>
              </a:rPr>
              <a:t>.this</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dirty="0" err="1">
                <a:effectLst/>
              </a:rPr>
              <a:t>NewActivity</a:t>
            </a:r>
            <a:r>
              <a:rPr lang="en-US" altLang="zh-CN" sz="1200" b="1" kern="1200" dirty="0" err="1">
                <a:solidFill>
                  <a:schemeClr val="tx1"/>
                </a:solidFill>
                <a:effectLst/>
                <a:latin typeface="+mn-lt"/>
                <a:ea typeface="+mn-ea"/>
                <a:cs typeface="+mn-cs"/>
              </a:rPr>
              <a:t>.</a:t>
            </a:r>
            <a:r>
              <a:rPr lang="en-US" altLang="zh-CN" sz="1200" b="0" kern="1200" dirty="0" err="1">
                <a:solidFill>
                  <a:schemeClr val="tx1"/>
                </a:solidFill>
                <a:effectLst/>
                <a:latin typeface="+mn-lt"/>
                <a:ea typeface="+mn-ea"/>
                <a:cs typeface="+mn-cs"/>
              </a:rPr>
              <a:t>class</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kern="1200" dirty="0">
                <a:solidFill>
                  <a:schemeClr val="tx1"/>
                </a:solidFill>
                <a:effectLst/>
                <a:latin typeface="+mn-lt"/>
                <a:ea typeface="+mn-ea"/>
                <a:cs typeface="+mn-cs"/>
              </a:rPr>
              <a:t>1</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button2</a:t>
            </a:r>
            <a:r>
              <a:rPr lang="en-US" altLang="zh-CN" sz="1200" b="1" kern="1200" dirty="0">
                <a:solidFill>
                  <a:schemeClr val="tx1"/>
                </a:solidFill>
                <a:effectLst/>
                <a:latin typeface="+mn-lt"/>
                <a:ea typeface="+mn-ea"/>
                <a:cs typeface="+mn-cs"/>
              </a:rPr>
              <a:t>.</a:t>
            </a:r>
            <a:r>
              <a:rPr lang="en-US" altLang="zh-CN" sz="1200" dirty="0">
                <a:effectLst/>
              </a:rPr>
              <a:t>setOnClickListener</a:t>
            </a:r>
            <a:r>
              <a:rPr lang="en-US" altLang="zh-CN" sz="1200" b="1" kern="1200" dirty="0">
                <a:solidFill>
                  <a:schemeClr val="tx1"/>
                </a:solidFill>
                <a:effectLst/>
                <a:latin typeface="+mn-lt"/>
                <a:ea typeface="+mn-ea"/>
                <a:cs typeface="+mn-cs"/>
              </a:rPr>
              <a:t>(new</a:t>
            </a:r>
            <a:r>
              <a:rPr lang="en-US" altLang="zh-CN" sz="1200" dirty="0">
                <a:effectLst/>
              </a:rPr>
              <a:t> </a:t>
            </a:r>
            <a:r>
              <a:rPr lang="en-US" altLang="zh-CN" sz="1200" dirty="0" err="1">
                <a:effectLst/>
              </a:rPr>
              <a:t>View</a:t>
            </a:r>
            <a:r>
              <a:rPr lang="en-US" altLang="zh-CN" sz="1200" b="1" kern="1200" dirty="0" err="1">
                <a:solidFill>
                  <a:schemeClr val="tx1"/>
                </a:solidFill>
                <a:effectLst/>
                <a:latin typeface="+mn-lt"/>
                <a:ea typeface="+mn-ea"/>
                <a:cs typeface="+mn-cs"/>
              </a:rPr>
              <a:t>.</a:t>
            </a:r>
            <a:r>
              <a:rPr lang="en-US" altLang="zh-CN" sz="1200" dirty="0" err="1">
                <a:effectLst/>
              </a:rPr>
              <a:t>OnClickListener</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kern="1200" dirty="0">
                <a:solidFill>
                  <a:schemeClr val="tx1"/>
                </a:solidFill>
                <a:effectLst/>
                <a:latin typeface="+mn-lt"/>
                <a:ea typeface="+mn-ea"/>
                <a:cs typeface="+mn-cs"/>
              </a:rPr>
              <a:t>public</a:t>
            </a:r>
            <a:r>
              <a:rPr lang="en-US" altLang="zh-CN" sz="1200" dirty="0">
                <a:effectLst/>
              </a:rPr>
              <a:t> </a:t>
            </a:r>
            <a:r>
              <a:rPr lang="en-US" altLang="zh-CN" sz="1200" kern="1200" dirty="0">
                <a:solidFill>
                  <a:schemeClr val="tx1"/>
                </a:solidFill>
                <a:effectLst/>
                <a:latin typeface="+mn-lt"/>
                <a:ea typeface="+mn-ea"/>
                <a:cs typeface="+mn-cs"/>
              </a:rPr>
              <a:t>void</a:t>
            </a:r>
            <a:r>
              <a:rPr lang="en-US" altLang="zh-CN" sz="1200" dirty="0">
                <a:effectLst/>
              </a:rPr>
              <a:t> </a:t>
            </a:r>
            <a:r>
              <a:rPr lang="en-US" altLang="zh-CN" sz="1200" dirty="0" err="1">
                <a:effectLst/>
              </a:rPr>
              <a:t>onClick</a:t>
            </a:r>
            <a:r>
              <a:rPr lang="en-US" altLang="zh-CN" sz="1200" b="1" kern="1200" dirty="0">
                <a:solidFill>
                  <a:schemeClr val="tx1"/>
                </a:solidFill>
                <a:effectLst/>
                <a:latin typeface="+mn-lt"/>
                <a:ea typeface="+mn-ea"/>
                <a:cs typeface="+mn-cs"/>
              </a:rPr>
              <a:t>(</a:t>
            </a:r>
            <a:r>
              <a:rPr lang="en-US" altLang="zh-CN" sz="1200" dirty="0">
                <a:effectLst/>
              </a:rPr>
              <a:t>View v</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dirty="0" err="1">
                <a:effectLst/>
              </a:rPr>
              <a:t>startActivityForResult</a:t>
            </a:r>
            <a:r>
              <a:rPr lang="en-US" altLang="zh-CN" sz="1200" dirty="0">
                <a:effectLst/>
              </a:rPr>
              <a:t> </a:t>
            </a:r>
            <a:r>
              <a:rPr lang="en-US" altLang="zh-CN" sz="1200" b="1" kern="1200" dirty="0">
                <a:solidFill>
                  <a:schemeClr val="tx1"/>
                </a:solidFill>
                <a:effectLst/>
                <a:latin typeface="+mn-lt"/>
                <a:ea typeface="+mn-ea"/>
                <a:cs typeface="+mn-cs"/>
              </a:rPr>
              <a:t>(new</a:t>
            </a:r>
            <a:r>
              <a:rPr lang="en-US" altLang="zh-CN" sz="1200" dirty="0">
                <a:effectLst/>
              </a:rPr>
              <a:t> Intent</a:t>
            </a:r>
            <a:r>
              <a:rPr lang="en-US" altLang="zh-CN" sz="1200" b="1" kern="1200" dirty="0">
                <a:solidFill>
                  <a:schemeClr val="tx1"/>
                </a:solidFill>
                <a:effectLst/>
                <a:latin typeface="+mn-lt"/>
                <a:ea typeface="+mn-ea"/>
                <a:cs typeface="+mn-cs"/>
              </a:rPr>
              <a:t>(</a:t>
            </a:r>
            <a:r>
              <a:rPr lang="en-US" altLang="zh-CN" sz="1200" dirty="0" err="1">
                <a:effectLst/>
              </a:rPr>
              <a:t>MainActivity</a:t>
            </a:r>
            <a:r>
              <a:rPr lang="en-US" altLang="zh-CN" sz="1200" b="1" kern="1200" dirty="0" err="1">
                <a:solidFill>
                  <a:schemeClr val="tx1"/>
                </a:solidFill>
                <a:effectLst/>
                <a:latin typeface="+mn-lt"/>
                <a:ea typeface="+mn-ea"/>
                <a:cs typeface="+mn-cs"/>
              </a:rPr>
              <a:t>.this</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dirty="0" err="1">
                <a:effectLst/>
              </a:rPr>
              <a:t>NewActivity</a:t>
            </a:r>
            <a:r>
              <a:rPr lang="en-US" altLang="zh-CN" sz="1200" b="1" kern="1200" dirty="0" err="1">
                <a:solidFill>
                  <a:schemeClr val="tx1"/>
                </a:solidFill>
                <a:effectLst/>
                <a:latin typeface="+mn-lt"/>
                <a:ea typeface="+mn-ea"/>
                <a:cs typeface="+mn-cs"/>
              </a:rPr>
              <a:t>.</a:t>
            </a:r>
            <a:r>
              <a:rPr lang="en-US" altLang="zh-CN" sz="1200" b="0" kern="1200" dirty="0" err="1">
                <a:solidFill>
                  <a:schemeClr val="tx1"/>
                </a:solidFill>
                <a:effectLst/>
                <a:latin typeface="+mn-lt"/>
                <a:ea typeface="+mn-ea"/>
                <a:cs typeface="+mn-cs"/>
              </a:rPr>
              <a:t>class</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kern="1200" dirty="0">
                <a:solidFill>
                  <a:schemeClr val="tx1"/>
                </a:solidFill>
                <a:effectLst/>
                <a:latin typeface="+mn-lt"/>
                <a:ea typeface="+mn-ea"/>
                <a:cs typeface="+mn-cs"/>
              </a:rPr>
              <a:t>2</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b="1" kern="1200" dirty="0">
                <a:solidFill>
                  <a:schemeClr val="tx1"/>
                </a:solidFill>
                <a:effectLst/>
                <a:latin typeface="+mn-lt"/>
                <a:ea typeface="+mn-ea"/>
                <a:cs typeface="+mn-cs"/>
              </a:rPr>
              <a:t>);</a:t>
            </a:r>
            <a:r>
              <a:rPr lang="en-US" altLang="zh-CN" sz="1200" dirty="0">
                <a:effectLst/>
              </a:rPr>
              <a:t> </a:t>
            </a:r>
          </a:p>
          <a:p>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@Override </a:t>
            </a:r>
          </a:p>
          <a:p>
            <a:r>
              <a:rPr lang="en-US" altLang="zh-CN" sz="1200" kern="1200" dirty="0">
                <a:solidFill>
                  <a:schemeClr val="tx1"/>
                </a:solidFill>
                <a:effectLst/>
                <a:latin typeface="+mn-lt"/>
                <a:ea typeface="+mn-ea"/>
                <a:cs typeface="+mn-cs"/>
              </a:rPr>
              <a:t>protected void </a:t>
            </a:r>
            <a:r>
              <a:rPr lang="en-US" altLang="zh-CN" sz="1200" kern="1200" dirty="0" err="1">
                <a:solidFill>
                  <a:schemeClr val="tx1"/>
                </a:solidFill>
                <a:effectLst/>
                <a:latin typeface="+mn-lt"/>
                <a:ea typeface="+mn-ea"/>
                <a:cs typeface="+mn-cs"/>
              </a:rPr>
              <a:t>onActivityResult</a:t>
            </a:r>
            <a:r>
              <a:rPr lang="en-US" altLang="zh-CN" sz="1200" b="1"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requestCode</a:t>
            </a:r>
            <a:r>
              <a:rPr lang="en-US" altLang="zh-CN" sz="1200" b="1"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resultCode</a:t>
            </a:r>
            <a:r>
              <a:rPr lang="en-US" altLang="zh-CN" sz="1200" b="1"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Intent data</a:t>
            </a:r>
            <a:r>
              <a:rPr lang="en-US" altLang="zh-CN" sz="1200" b="1"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b="1" kern="1200" dirty="0">
                <a:solidFill>
                  <a:schemeClr val="tx1"/>
                </a:solidFill>
                <a:effectLst/>
                <a:latin typeface="+mn-lt"/>
                <a:ea typeface="+mn-ea"/>
                <a:cs typeface="+mn-cs"/>
              </a:rPr>
              <a:t>switch(</a:t>
            </a:r>
            <a:r>
              <a:rPr lang="en-US" altLang="zh-CN" sz="1200" b="0" kern="1200" dirty="0" err="1">
                <a:solidFill>
                  <a:schemeClr val="tx1"/>
                </a:solidFill>
                <a:effectLst/>
                <a:latin typeface="+mn-lt"/>
                <a:ea typeface="+mn-ea"/>
                <a:cs typeface="+mn-cs"/>
              </a:rPr>
              <a:t>requestCode</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b="1" kern="1200" dirty="0">
                <a:solidFill>
                  <a:schemeClr val="tx1"/>
                </a:solidFill>
                <a:effectLst/>
                <a:latin typeface="+mn-lt"/>
                <a:ea typeface="+mn-ea"/>
                <a:cs typeface="+mn-cs"/>
              </a:rPr>
              <a:t>case</a:t>
            </a:r>
            <a:r>
              <a:rPr lang="en-US" altLang="zh-CN" sz="1200" dirty="0">
                <a:effectLst/>
              </a:rPr>
              <a:t> </a:t>
            </a:r>
            <a:r>
              <a:rPr lang="en-US" altLang="zh-CN" sz="1200" kern="1200" dirty="0">
                <a:solidFill>
                  <a:schemeClr val="tx1"/>
                </a:solidFill>
                <a:effectLst/>
                <a:latin typeface="+mn-lt"/>
                <a:ea typeface="+mn-ea"/>
                <a:cs typeface="+mn-cs"/>
              </a:rPr>
              <a:t>1</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来自按钮</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的请求，作相应业务处理</a:t>
            </a:r>
            <a:endParaRPr lang="zh-CN" altLang="en-US" sz="1200" dirty="0">
              <a:effectLst/>
            </a:endParaRPr>
          </a:p>
          <a:p>
            <a:r>
              <a:rPr lang="zh-CN" altLang="en-US" sz="1200" dirty="0">
                <a:effectLst/>
              </a:rPr>
              <a:t>       </a:t>
            </a:r>
            <a:r>
              <a:rPr lang="en-US" altLang="zh-CN" sz="1200" b="1" kern="1200" dirty="0">
                <a:solidFill>
                  <a:schemeClr val="tx1"/>
                </a:solidFill>
                <a:effectLst/>
                <a:latin typeface="+mn-lt"/>
                <a:ea typeface="+mn-ea"/>
                <a:cs typeface="+mn-cs"/>
              </a:rPr>
              <a:t>case</a:t>
            </a:r>
            <a:r>
              <a:rPr lang="en-US" altLang="zh-CN" sz="1200" dirty="0">
                <a:effectLst/>
              </a:rPr>
              <a:t> </a:t>
            </a:r>
            <a:r>
              <a:rPr lang="en-US" altLang="zh-CN" sz="1200" kern="1200" dirty="0">
                <a:solidFill>
                  <a:schemeClr val="tx1"/>
                </a:solidFill>
                <a:effectLst/>
                <a:latin typeface="+mn-lt"/>
                <a:ea typeface="+mn-ea"/>
                <a:cs typeface="+mn-cs"/>
              </a:rPr>
              <a:t>2</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来自按钮</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的请求，作相应业务处理</a:t>
            </a:r>
            <a:endParaRPr lang="zh-CN" altLang="en-US" sz="1200" dirty="0">
              <a:effectLst/>
            </a:endParaRPr>
          </a:p>
          <a:p>
            <a:r>
              <a:rPr lang="zh-CN" altLang="en-US" sz="1200" dirty="0">
                <a:effectLst/>
              </a:rPr>
              <a:t>    </a:t>
            </a:r>
            <a:r>
              <a:rPr lang="en-US" altLang="zh-CN" sz="1200" b="1" kern="1200" dirty="0">
                <a:solidFill>
                  <a:schemeClr val="tx1"/>
                </a:solidFill>
                <a:effectLst/>
                <a:latin typeface="+mn-lt"/>
                <a:ea typeface="+mn-ea"/>
                <a:cs typeface="+mn-cs"/>
              </a:rPr>
              <a:t>}</a:t>
            </a:r>
            <a:endParaRPr lang="zh-CN" altLang="en-US" sz="1200" dirty="0">
              <a:effectLst/>
            </a:endParaRPr>
          </a:p>
          <a:p>
            <a:r>
              <a:rPr lang="zh-CN" altLang="en-US" sz="1200" dirty="0">
                <a:effectLst/>
              </a:rPr>
              <a:t>  </a:t>
            </a:r>
            <a:r>
              <a:rPr lang="en-US" altLang="zh-CN" sz="1200" b="1" kern="1200" dirty="0">
                <a:solidFill>
                  <a:schemeClr val="tx1"/>
                </a:solidFill>
                <a:effectLst/>
                <a:latin typeface="+mn-lt"/>
                <a:ea typeface="+mn-ea"/>
                <a:cs typeface="+mn-cs"/>
              </a:rPr>
              <a:t>}</a:t>
            </a:r>
            <a:endParaRPr lang="zh-CN" altLang="en-US" sz="1200" dirty="0">
              <a:effectLst/>
            </a:endParaRPr>
          </a:p>
          <a:p>
            <a:r>
              <a:rPr lang="en-US" altLang="zh-CN" sz="1200" b="1" kern="1200" dirty="0">
                <a:solidFill>
                  <a:schemeClr val="tx1"/>
                </a:solidFill>
                <a:effectLst/>
                <a:latin typeface="+mn-lt"/>
                <a:ea typeface="+mn-ea"/>
                <a:cs typeface="+mn-cs"/>
              </a:rPr>
              <a:t>}</a:t>
            </a:r>
            <a:r>
              <a:rPr lang="zh-CN" altLang="en-US" sz="1200" dirty="0">
                <a:effectLst/>
              </a:rPr>
              <a:t> </a:t>
            </a:r>
            <a:endParaRPr lang="en-US" altLang="zh-CN" sz="1200" dirty="0">
              <a:effectLst/>
            </a:endParaRPr>
          </a:p>
          <a:p>
            <a:endParaRPr lang="en-US" altLang="zh-CN" sz="1200" dirty="0">
              <a:effectLst/>
            </a:endParaRPr>
          </a:p>
          <a:p>
            <a:endParaRPr lang="en-US" altLang="zh-CN" sz="1200" dirty="0">
              <a:effectLst/>
            </a:endParaRPr>
          </a:p>
          <a:p>
            <a:endParaRPr lang="en-US" altLang="zh-CN" sz="1200" dirty="0">
              <a:effectLst/>
            </a:endParaRP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在一个</a:t>
            </a:r>
            <a:r>
              <a:rPr lang="en-US" altLang="zh-CN" sz="1200" kern="1200" dirty="0">
                <a:solidFill>
                  <a:schemeClr val="tx1"/>
                </a:solidFill>
                <a:effectLst/>
                <a:latin typeface="+mn-lt"/>
                <a:ea typeface="+mn-ea"/>
                <a:cs typeface="+mn-cs"/>
              </a:rPr>
              <a:t>Activity</a:t>
            </a:r>
            <a:r>
              <a:rPr lang="zh-CN" altLang="en-US" sz="1200" kern="1200" dirty="0">
                <a:solidFill>
                  <a:schemeClr val="tx1"/>
                </a:solidFill>
                <a:effectLst/>
                <a:latin typeface="+mn-lt"/>
                <a:ea typeface="+mn-ea"/>
                <a:cs typeface="+mn-cs"/>
              </a:rPr>
              <a:t>中，可能会使用</a:t>
            </a:r>
            <a:r>
              <a:rPr lang="en-US" altLang="zh-CN" sz="1200" kern="1200" dirty="0" err="1">
                <a:solidFill>
                  <a:schemeClr val="tx1"/>
                </a:solidFill>
                <a:effectLst/>
                <a:latin typeface="+mn-lt"/>
                <a:ea typeface="+mn-ea"/>
                <a:cs typeface="+mn-cs"/>
              </a:rPr>
              <a:t>startActivityForResult</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方法打开多个不同的</a:t>
            </a:r>
            <a:r>
              <a:rPr lang="en-US" altLang="zh-CN" sz="1200" kern="1200" dirty="0">
                <a:solidFill>
                  <a:schemeClr val="tx1"/>
                </a:solidFill>
                <a:effectLst/>
                <a:latin typeface="+mn-lt"/>
                <a:ea typeface="+mn-ea"/>
                <a:cs typeface="+mn-cs"/>
              </a:rPr>
              <a:t>Activity</a:t>
            </a:r>
            <a:r>
              <a:rPr lang="zh-CN" altLang="en-US" sz="1200" kern="1200" dirty="0">
                <a:solidFill>
                  <a:schemeClr val="tx1"/>
                </a:solidFill>
                <a:effectLst/>
                <a:latin typeface="+mn-lt"/>
                <a:ea typeface="+mn-ea"/>
                <a:cs typeface="+mn-cs"/>
              </a:rPr>
              <a:t>处理不同的业务，</a:t>
            </a:r>
            <a:endParaRPr lang="zh-CN" altLang="en-US" sz="1200" dirty="0">
              <a:effectLst/>
            </a:endParaRPr>
          </a:p>
          <a:p>
            <a:r>
              <a:rPr lang="zh-CN" altLang="en-US" sz="1200" kern="1200" dirty="0">
                <a:solidFill>
                  <a:schemeClr val="tx1"/>
                </a:solidFill>
                <a:effectLst/>
                <a:latin typeface="+mn-lt"/>
                <a:ea typeface="+mn-ea"/>
                <a:cs typeface="+mn-cs"/>
              </a:rPr>
              <a:t>当这些新</a:t>
            </a:r>
            <a:r>
              <a:rPr lang="en-US" altLang="zh-CN" sz="1200" kern="1200" dirty="0">
                <a:solidFill>
                  <a:schemeClr val="tx1"/>
                </a:solidFill>
                <a:effectLst/>
                <a:latin typeface="+mn-lt"/>
                <a:ea typeface="+mn-ea"/>
                <a:cs typeface="+mn-cs"/>
              </a:rPr>
              <a:t>Activity</a:t>
            </a:r>
            <a:r>
              <a:rPr lang="zh-CN" altLang="en-US" sz="1200" kern="1200" dirty="0">
                <a:solidFill>
                  <a:schemeClr val="tx1"/>
                </a:solidFill>
                <a:effectLst/>
                <a:latin typeface="+mn-lt"/>
                <a:ea typeface="+mn-ea"/>
                <a:cs typeface="+mn-cs"/>
              </a:rPr>
              <a:t>关闭后，系统都会调用前面</a:t>
            </a:r>
            <a:r>
              <a:rPr lang="en-US" altLang="zh-CN" sz="1200" kern="1200" dirty="0">
                <a:solidFill>
                  <a:schemeClr val="tx1"/>
                </a:solidFill>
                <a:effectLst/>
                <a:latin typeface="+mn-lt"/>
                <a:ea typeface="+mn-ea"/>
                <a:cs typeface="+mn-cs"/>
              </a:rPr>
              <a:t>Activity</a:t>
            </a:r>
            <a:r>
              <a:rPr lang="zh-CN" altLang="en-US"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onActivityResult</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requestCode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resultCode</a:t>
            </a:r>
            <a:r>
              <a:rPr lang="en-US" altLang="zh-CN" sz="1200" kern="1200" dirty="0">
                <a:solidFill>
                  <a:schemeClr val="tx1"/>
                </a:solidFill>
                <a:effectLst/>
                <a:latin typeface="+mn-lt"/>
                <a:ea typeface="+mn-ea"/>
                <a:cs typeface="+mn-cs"/>
              </a:rPr>
              <a:t>, Intent data)</a:t>
            </a:r>
            <a:r>
              <a:rPr lang="zh-CN" altLang="en-US" sz="1200" kern="1200" dirty="0">
                <a:solidFill>
                  <a:schemeClr val="tx1"/>
                </a:solidFill>
                <a:effectLst/>
                <a:latin typeface="+mn-lt"/>
                <a:ea typeface="+mn-ea"/>
                <a:cs typeface="+mn-cs"/>
              </a:rPr>
              <a:t>方法。</a:t>
            </a:r>
            <a:endParaRPr lang="zh-CN" altLang="en-US" sz="1200" dirty="0">
              <a:effectLst/>
            </a:endParaRPr>
          </a:p>
          <a:p>
            <a:r>
              <a:rPr lang="zh-CN" altLang="en-US" sz="1200" kern="1200" dirty="0">
                <a:solidFill>
                  <a:schemeClr val="tx1"/>
                </a:solidFill>
                <a:effectLst/>
                <a:latin typeface="+mn-lt"/>
                <a:ea typeface="+mn-ea"/>
                <a:cs typeface="+mn-cs"/>
              </a:rPr>
              <a:t>为了知道返回的数据来自于哪个新</a:t>
            </a:r>
            <a:r>
              <a:rPr lang="en-US" altLang="zh-CN" sz="1200" kern="1200" dirty="0">
                <a:solidFill>
                  <a:schemeClr val="tx1"/>
                </a:solidFill>
                <a:effectLst/>
                <a:latin typeface="+mn-lt"/>
                <a:ea typeface="+mn-ea"/>
                <a:cs typeface="+mn-cs"/>
              </a:rPr>
              <a:t>Activity</a:t>
            </a:r>
            <a:r>
              <a:rPr lang="zh-CN" altLang="en-US" sz="1200" kern="1200" dirty="0">
                <a:solidFill>
                  <a:schemeClr val="tx1"/>
                </a:solidFill>
                <a:effectLst/>
                <a:latin typeface="+mn-lt"/>
                <a:ea typeface="+mn-ea"/>
                <a:cs typeface="+mn-cs"/>
              </a:rPr>
              <a:t>，在</a:t>
            </a:r>
            <a:r>
              <a:rPr lang="en-US" altLang="zh-CN" sz="1200" kern="1200" dirty="0" err="1">
                <a:solidFill>
                  <a:schemeClr val="tx1"/>
                </a:solidFill>
                <a:effectLst/>
                <a:latin typeface="+mn-lt"/>
                <a:ea typeface="+mn-ea"/>
                <a:cs typeface="+mn-cs"/>
              </a:rPr>
              <a:t>onActivityResult</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方法中可以这样做</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ResultActivity</a:t>
            </a:r>
            <a:r>
              <a:rPr lang="zh-CN" altLang="en-US"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NewActivity</a:t>
            </a:r>
            <a:r>
              <a:rPr lang="zh-CN" altLang="en-US" sz="1200" kern="1200" dirty="0">
                <a:solidFill>
                  <a:schemeClr val="tx1"/>
                </a:solidFill>
                <a:effectLst/>
                <a:latin typeface="+mn-lt"/>
                <a:ea typeface="+mn-ea"/>
                <a:cs typeface="+mn-cs"/>
              </a:rPr>
              <a:t>为要打开的新</a:t>
            </a:r>
            <a:r>
              <a:rPr lang="en-US" altLang="zh-CN" sz="1200" kern="1200" dirty="0">
                <a:solidFill>
                  <a:schemeClr val="tx1"/>
                </a:solidFill>
                <a:effectLst/>
                <a:latin typeface="+mn-lt"/>
                <a:ea typeface="+mn-ea"/>
                <a:cs typeface="+mn-cs"/>
              </a:rPr>
              <a:t>Activity)</a:t>
            </a:r>
            <a:r>
              <a:rPr lang="zh-CN" altLang="en-US"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public class </a:t>
            </a:r>
            <a:r>
              <a:rPr lang="en-US" altLang="zh-CN" sz="1200" kern="1200" dirty="0" err="1">
                <a:solidFill>
                  <a:schemeClr val="tx1"/>
                </a:solidFill>
                <a:effectLst/>
                <a:latin typeface="+mn-lt"/>
                <a:ea typeface="+mn-ea"/>
                <a:cs typeface="+mn-cs"/>
              </a:rPr>
              <a:t>ResultActivity</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extends</a:t>
            </a:r>
            <a:r>
              <a:rPr lang="en-US" altLang="zh-CN" sz="1200" kern="1200" dirty="0">
                <a:solidFill>
                  <a:schemeClr val="tx1"/>
                </a:solidFill>
                <a:effectLst/>
                <a:latin typeface="+mn-lt"/>
                <a:ea typeface="+mn-ea"/>
                <a:cs typeface="+mn-cs"/>
              </a:rPr>
              <a:t> Activity </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dirty="0" err="1">
                <a:effectLst/>
              </a:rPr>
              <a:t>ResultActivity</a:t>
            </a:r>
            <a:r>
              <a:rPr lang="en-US" altLang="zh-CN" sz="1200" b="1" kern="1200" dirty="0" err="1">
                <a:solidFill>
                  <a:schemeClr val="tx1"/>
                </a:solidFill>
                <a:effectLst/>
                <a:latin typeface="+mn-lt"/>
                <a:ea typeface="+mn-ea"/>
                <a:cs typeface="+mn-cs"/>
              </a:rPr>
              <a:t>.this.</a:t>
            </a:r>
            <a:r>
              <a:rPr lang="en-US" altLang="zh-CN" sz="1200" dirty="0" err="1">
                <a:effectLst/>
              </a:rPr>
              <a:t>setResult</a:t>
            </a:r>
            <a:r>
              <a:rPr lang="en-US" altLang="zh-CN" sz="1200" b="1" kern="1200" dirty="0">
                <a:solidFill>
                  <a:schemeClr val="tx1"/>
                </a:solidFill>
                <a:effectLst/>
                <a:latin typeface="+mn-lt"/>
                <a:ea typeface="+mn-ea"/>
                <a:cs typeface="+mn-cs"/>
              </a:rPr>
              <a:t>(</a:t>
            </a:r>
            <a:r>
              <a:rPr lang="en-US" altLang="zh-CN" sz="1200" b="0" kern="1200" dirty="0">
                <a:solidFill>
                  <a:schemeClr val="tx1"/>
                </a:solidFill>
                <a:effectLst/>
                <a:latin typeface="+mn-lt"/>
                <a:ea typeface="+mn-ea"/>
                <a:cs typeface="+mn-cs"/>
              </a:rPr>
              <a:t>1</a:t>
            </a:r>
            <a:r>
              <a:rPr lang="en-US" altLang="zh-CN" sz="1200" b="1" kern="1200" dirty="0">
                <a:solidFill>
                  <a:schemeClr val="tx1"/>
                </a:solidFill>
                <a:effectLst/>
                <a:latin typeface="+mn-lt"/>
                <a:ea typeface="+mn-ea"/>
                <a:cs typeface="+mn-cs"/>
              </a:rPr>
              <a:t>,</a:t>
            </a:r>
            <a:r>
              <a:rPr lang="en-US" altLang="zh-CN" sz="1200" dirty="0">
                <a:effectLst/>
              </a:rPr>
              <a:t> intent</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dirty="0" err="1">
                <a:effectLst/>
              </a:rPr>
              <a:t>ResultActivity</a:t>
            </a:r>
            <a:r>
              <a:rPr lang="en-US" altLang="zh-CN" sz="1200" b="1" kern="1200" dirty="0" err="1">
                <a:solidFill>
                  <a:schemeClr val="tx1"/>
                </a:solidFill>
                <a:effectLst/>
                <a:latin typeface="+mn-lt"/>
                <a:ea typeface="+mn-ea"/>
                <a:cs typeface="+mn-cs"/>
              </a:rPr>
              <a:t>.this.</a:t>
            </a:r>
            <a:r>
              <a:rPr lang="en-US" altLang="zh-CN" sz="1200" dirty="0" err="1">
                <a:effectLst/>
              </a:rPr>
              <a:t>finish</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public class </a:t>
            </a:r>
            <a:r>
              <a:rPr lang="en-US" altLang="zh-CN" sz="1200" kern="1200" dirty="0" err="1">
                <a:solidFill>
                  <a:schemeClr val="tx1"/>
                </a:solidFill>
                <a:effectLst/>
                <a:latin typeface="+mn-lt"/>
                <a:ea typeface="+mn-ea"/>
                <a:cs typeface="+mn-cs"/>
              </a:rPr>
              <a:t>NewActivity</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extends</a:t>
            </a:r>
            <a:r>
              <a:rPr lang="en-US" altLang="zh-CN" sz="1200" kern="1200" dirty="0">
                <a:solidFill>
                  <a:schemeClr val="tx1"/>
                </a:solidFill>
                <a:effectLst/>
                <a:latin typeface="+mn-lt"/>
                <a:ea typeface="+mn-ea"/>
                <a:cs typeface="+mn-cs"/>
              </a:rPr>
              <a:t> Activity </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dirty="0" err="1">
                <a:effectLst/>
              </a:rPr>
              <a:t>NewActivity</a:t>
            </a:r>
            <a:r>
              <a:rPr lang="en-US" altLang="zh-CN" sz="1200" b="1" kern="1200" dirty="0" err="1">
                <a:solidFill>
                  <a:schemeClr val="tx1"/>
                </a:solidFill>
                <a:effectLst/>
                <a:latin typeface="+mn-lt"/>
                <a:ea typeface="+mn-ea"/>
                <a:cs typeface="+mn-cs"/>
              </a:rPr>
              <a:t>.this.</a:t>
            </a:r>
            <a:r>
              <a:rPr lang="en-US" altLang="zh-CN" sz="1200" dirty="0" err="1">
                <a:effectLst/>
              </a:rPr>
              <a:t>setResult</a:t>
            </a:r>
            <a:r>
              <a:rPr lang="en-US" altLang="zh-CN" sz="1200" b="1" kern="1200" dirty="0">
                <a:solidFill>
                  <a:schemeClr val="tx1"/>
                </a:solidFill>
                <a:effectLst/>
                <a:latin typeface="+mn-lt"/>
                <a:ea typeface="+mn-ea"/>
                <a:cs typeface="+mn-cs"/>
              </a:rPr>
              <a:t>(</a:t>
            </a:r>
            <a:r>
              <a:rPr lang="en-US" altLang="zh-CN" sz="1200" b="0" kern="1200" dirty="0">
                <a:solidFill>
                  <a:schemeClr val="tx1"/>
                </a:solidFill>
                <a:effectLst/>
                <a:latin typeface="+mn-lt"/>
                <a:ea typeface="+mn-ea"/>
                <a:cs typeface="+mn-cs"/>
              </a:rPr>
              <a:t>2</a:t>
            </a:r>
            <a:r>
              <a:rPr lang="en-US" altLang="zh-CN" sz="1200" b="1" kern="1200" dirty="0">
                <a:solidFill>
                  <a:schemeClr val="tx1"/>
                </a:solidFill>
                <a:effectLst/>
                <a:latin typeface="+mn-lt"/>
                <a:ea typeface="+mn-ea"/>
                <a:cs typeface="+mn-cs"/>
              </a:rPr>
              <a:t>,</a:t>
            </a:r>
            <a:r>
              <a:rPr lang="en-US" altLang="zh-CN" sz="1200" dirty="0">
                <a:effectLst/>
              </a:rPr>
              <a:t> intent</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dirty="0" err="1">
                <a:effectLst/>
              </a:rPr>
              <a:t>NewActivity</a:t>
            </a:r>
            <a:r>
              <a:rPr lang="en-US" altLang="zh-CN" sz="1200" b="1" kern="1200" dirty="0" err="1">
                <a:solidFill>
                  <a:schemeClr val="tx1"/>
                </a:solidFill>
                <a:effectLst/>
                <a:latin typeface="+mn-lt"/>
                <a:ea typeface="+mn-ea"/>
                <a:cs typeface="+mn-cs"/>
              </a:rPr>
              <a:t>.this.</a:t>
            </a:r>
            <a:r>
              <a:rPr lang="en-US" altLang="zh-CN" sz="1200" dirty="0" err="1">
                <a:effectLst/>
              </a:rPr>
              <a:t>finish</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public class </a:t>
            </a:r>
            <a:r>
              <a:rPr lang="en-US" altLang="zh-CN" sz="1200" kern="1200" dirty="0" err="1">
                <a:solidFill>
                  <a:schemeClr val="tx1"/>
                </a:solidFill>
                <a:effectLst/>
                <a:latin typeface="+mn-lt"/>
                <a:ea typeface="+mn-ea"/>
                <a:cs typeface="+mn-cs"/>
              </a:rPr>
              <a:t>MainActivity</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extends</a:t>
            </a:r>
            <a:r>
              <a:rPr lang="en-US" altLang="zh-CN" sz="1200" kern="1200" dirty="0">
                <a:solidFill>
                  <a:schemeClr val="tx1"/>
                </a:solidFill>
                <a:effectLst/>
                <a:latin typeface="+mn-lt"/>
                <a:ea typeface="+mn-ea"/>
                <a:cs typeface="+mn-cs"/>
              </a:rPr>
              <a:t> Activity </a:t>
            </a:r>
            <a:r>
              <a:rPr lang="en-US" altLang="zh-CN" sz="1200" b="1"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 </a:t>
            </a:r>
            <a:r>
              <a:rPr lang="zh-CN" altLang="en-US" sz="1200" kern="1200" dirty="0">
                <a:solidFill>
                  <a:schemeClr val="tx1"/>
                </a:solidFill>
                <a:effectLst/>
                <a:latin typeface="+mn-lt"/>
                <a:ea typeface="+mn-ea"/>
                <a:cs typeface="+mn-cs"/>
              </a:rPr>
              <a:t>在该</a:t>
            </a:r>
            <a:r>
              <a:rPr lang="en-US" altLang="zh-CN" sz="1200" kern="1200" dirty="0">
                <a:solidFill>
                  <a:schemeClr val="tx1"/>
                </a:solidFill>
                <a:effectLst/>
                <a:latin typeface="+mn-lt"/>
                <a:ea typeface="+mn-ea"/>
                <a:cs typeface="+mn-cs"/>
              </a:rPr>
              <a:t>Activity</a:t>
            </a:r>
            <a:r>
              <a:rPr lang="zh-CN" altLang="en-US" sz="1200" kern="1200" dirty="0">
                <a:solidFill>
                  <a:schemeClr val="tx1"/>
                </a:solidFill>
                <a:effectLst/>
                <a:latin typeface="+mn-lt"/>
                <a:ea typeface="+mn-ea"/>
                <a:cs typeface="+mn-cs"/>
              </a:rPr>
              <a:t>会打开</a:t>
            </a:r>
            <a:r>
              <a:rPr lang="en-US" altLang="zh-CN" sz="1200" kern="1200" dirty="0" err="1">
                <a:solidFill>
                  <a:schemeClr val="tx1"/>
                </a:solidFill>
                <a:effectLst/>
                <a:latin typeface="+mn-lt"/>
                <a:ea typeface="+mn-ea"/>
                <a:cs typeface="+mn-cs"/>
              </a:rPr>
              <a:t>ResultActivity</a:t>
            </a:r>
            <a:r>
              <a:rPr lang="zh-CN" altLang="en-US"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NewActivity</a:t>
            </a:r>
            <a:endParaRPr lang="en-US" altLang="zh-CN" sz="1200" dirty="0">
              <a:effectLst/>
            </a:endParaRPr>
          </a:p>
          <a:p>
            <a:r>
              <a:rPr lang="en-US" altLang="zh-CN" sz="1200" dirty="0">
                <a:effectLst/>
              </a:rPr>
              <a:t>    @Override </a:t>
            </a:r>
          </a:p>
          <a:p>
            <a:r>
              <a:rPr lang="en-US" altLang="zh-CN" sz="1200" dirty="0">
                <a:effectLst/>
              </a:rPr>
              <a:t>    </a:t>
            </a:r>
            <a:r>
              <a:rPr lang="en-US" altLang="zh-CN" sz="1200" kern="1200" dirty="0">
                <a:solidFill>
                  <a:schemeClr val="tx1"/>
                </a:solidFill>
                <a:effectLst/>
                <a:latin typeface="+mn-lt"/>
                <a:ea typeface="+mn-ea"/>
                <a:cs typeface="+mn-cs"/>
              </a:rPr>
              <a:t>protected</a:t>
            </a:r>
            <a:r>
              <a:rPr lang="en-US" altLang="zh-CN" sz="1200" dirty="0">
                <a:effectLst/>
              </a:rPr>
              <a:t> </a:t>
            </a:r>
            <a:r>
              <a:rPr lang="en-US" altLang="zh-CN" sz="1200" kern="1200" dirty="0">
                <a:solidFill>
                  <a:schemeClr val="tx1"/>
                </a:solidFill>
                <a:effectLst/>
                <a:latin typeface="+mn-lt"/>
                <a:ea typeface="+mn-ea"/>
                <a:cs typeface="+mn-cs"/>
              </a:rPr>
              <a:t>void</a:t>
            </a:r>
            <a:r>
              <a:rPr lang="en-US" altLang="zh-CN" sz="1200" dirty="0">
                <a:effectLst/>
              </a:rPr>
              <a:t> </a:t>
            </a:r>
            <a:r>
              <a:rPr lang="en-US" altLang="zh-CN" sz="1200" dirty="0" err="1">
                <a:effectLst/>
              </a:rPr>
              <a:t>onActivityResult</a:t>
            </a:r>
            <a:r>
              <a:rPr lang="en-US" altLang="zh-CN" sz="1200" b="1" kern="1200" dirty="0">
                <a:solidFill>
                  <a:schemeClr val="tx1"/>
                </a:solidFill>
                <a:effectLst/>
                <a:latin typeface="+mn-lt"/>
                <a:ea typeface="+mn-ea"/>
                <a:cs typeface="+mn-cs"/>
              </a:rPr>
              <a:t>(</a:t>
            </a:r>
            <a:r>
              <a:rPr lang="en-US" altLang="zh-CN" sz="1200" b="0" kern="1200" dirty="0" err="1">
                <a:solidFill>
                  <a:schemeClr val="tx1"/>
                </a:solidFill>
                <a:effectLst/>
                <a:latin typeface="+mn-lt"/>
                <a:ea typeface="+mn-ea"/>
                <a:cs typeface="+mn-cs"/>
              </a:rPr>
              <a:t>int</a:t>
            </a:r>
            <a:r>
              <a:rPr lang="en-US" altLang="zh-CN" sz="1200" dirty="0">
                <a:effectLst/>
              </a:rPr>
              <a:t> </a:t>
            </a:r>
            <a:r>
              <a:rPr lang="en-US" altLang="zh-CN" sz="1200" dirty="0" err="1">
                <a:effectLst/>
              </a:rPr>
              <a:t>requestCode</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kern="1200" dirty="0" err="1">
                <a:solidFill>
                  <a:schemeClr val="tx1"/>
                </a:solidFill>
                <a:effectLst/>
                <a:latin typeface="+mn-lt"/>
                <a:ea typeface="+mn-ea"/>
                <a:cs typeface="+mn-cs"/>
              </a:rPr>
              <a:t>int</a:t>
            </a:r>
            <a:r>
              <a:rPr lang="en-US" altLang="zh-CN" sz="1200" dirty="0">
                <a:effectLst/>
              </a:rPr>
              <a:t> </a:t>
            </a:r>
            <a:r>
              <a:rPr lang="en-US" altLang="zh-CN" sz="1200" dirty="0" err="1">
                <a:effectLst/>
              </a:rPr>
              <a:t>resultCode</a:t>
            </a:r>
            <a:r>
              <a:rPr lang="en-US" altLang="zh-CN" sz="1200" b="1" kern="1200" dirty="0">
                <a:solidFill>
                  <a:schemeClr val="tx1"/>
                </a:solidFill>
                <a:effectLst/>
                <a:latin typeface="+mn-lt"/>
                <a:ea typeface="+mn-ea"/>
                <a:cs typeface="+mn-cs"/>
              </a:rPr>
              <a:t>,</a:t>
            </a:r>
            <a:r>
              <a:rPr lang="en-US" altLang="zh-CN" sz="1200" dirty="0">
                <a:effectLst/>
              </a:rPr>
              <a:t> Intent data</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b="1" kern="1200" dirty="0">
                <a:solidFill>
                  <a:schemeClr val="tx1"/>
                </a:solidFill>
                <a:effectLst/>
                <a:latin typeface="+mn-lt"/>
                <a:ea typeface="+mn-ea"/>
                <a:cs typeface="+mn-cs"/>
              </a:rPr>
              <a:t>switch(</a:t>
            </a:r>
            <a:r>
              <a:rPr lang="en-US" altLang="zh-CN" sz="1200" b="0" kern="1200" dirty="0" err="1">
                <a:solidFill>
                  <a:schemeClr val="tx1"/>
                </a:solidFill>
                <a:effectLst/>
                <a:latin typeface="+mn-lt"/>
                <a:ea typeface="+mn-ea"/>
                <a:cs typeface="+mn-cs"/>
              </a:rPr>
              <a:t>resultCode</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b="1" kern="1200" dirty="0">
                <a:solidFill>
                  <a:schemeClr val="tx1"/>
                </a:solidFill>
                <a:effectLst/>
                <a:latin typeface="+mn-lt"/>
                <a:ea typeface="+mn-ea"/>
                <a:cs typeface="+mn-cs"/>
              </a:rPr>
              <a:t>case</a:t>
            </a:r>
            <a:r>
              <a:rPr lang="en-US" altLang="zh-CN" sz="1200" dirty="0">
                <a:effectLst/>
              </a:rPr>
              <a:t> </a:t>
            </a:r>
            <a:r>
              <a:rPr lang="en-US" altLang="zh-CN" sz="1200" kern="1200" dirty="0">
                <a:solidFill>
                  <a:schemeClr val="tx1"/>
                </a:solidFill>
                <a:effectLst/>
                <a:latin typeface="+mn-lt"/>
                <a:ea typeface="+mn-ea"/>
                <a:cs typeface="+mn-cs"/>
              </a:rPr>
              <a:t>1</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ResultActivity</a:t>
            </a:r>
            <a:r>
              <a:rPr lang="zh-CN" altLang="en-US" sz="1200" kern="1200" dirty="0">
                <a:solidFill>
                  <a:schemeClr val="tx1"/>
                </a:solidFill>
                <a:effectLst/>
                <a:latin typeface="+mn-lt"/>
                <a:ea typeface="+mn-ea"/>
                <a:cs typeface="+mn-cs"/>
              </a:rPr>
              <a:t>的返回数据</a:t>
            </a:r>
            <a:endParaRPr lang="zh-CN" altLang="en-US" sz="1200" dirty="0">
              <a:effectLst/>
            </a:endParaRPr>
          </a:p>
          <a:p>
            <a:r>
              <a:rPr lang="zh-CN" altLang="en-US" sz="1200" dirty="0">
                <a:effectLst/>
              </a:rPr>
              <a:t>            </a:t>
            </a:r>
            <a:r>
              <a:rPr lang="en-US" altLang="zh-CN" sz="1200" b="1" kern="1200" dirty="0">
                <a:solidFill>
                  <a:schemeClr val="tx1"/>
                </a:solidFill>
                <a:effectLst/>
                <a:latin typeface="+mn-lt"/>
                <a:ea typeface="+mn-ea"/>
                <a:cs typeface="+mn-cs"/>
              </a:rPr>
              <a:t>case</a:t>
            </a:r>
            <a:r>
              <a:rPr lang="en-US" altLang="zh-CN" sz="1200" dirty="0">
                <a:effectLst/>
              </a:rPr>
              <a:t> </a:t>
            </a:r>
            <a:r>
              <a:rPr lang="en-US" altLang="zh-CN" sz="1200" kern="1200" dirty="0">
                <a:solidFill>
                  <a:schemeClr val="tx1"/>
                </a:solidFill>
                <a:effectLst/>
                <a:latin typeface="+mn-lt"/>
                <a:ea typeface="+mn-ea"/>
                <a:cs typeface="+mn-cs"/>
              </a:rPr>
              <a:t>2</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NewActivity</a:t>
            </a:r>
            <a:r>
              <a:rPr lang="zh-CN" altLang="en-US" sz="1200" kern="1200" dirty="0">
                <a:solidFill>
                  <a:schemeClr val="tx1"/>
                </a:solidFill>
                <a:effectLst/>
                <a:latin typeface="+mn-lt"/>
                <a:ea typeface="+mn-ea"/>
                <a:cs typeface="+mn-cs"/>
              </a:rPr>
              <a:t>的返回数据</a:t>
            </a:r>
            <a:endParaRPr lang="zh-CN" altLang="en-US" sz="1200" dirty="0">
              <a:effectLst/>
            </a:endParaRPr>
          </a:p>
          <a:p>
            <a:r>
              <a:rPr lang="zh-CN" altLang="en-US" sz="1200" dirty="0">
                <a:effectLst/>
              </a:rPr>
              <a:t>        </a:t>
            </a:r>
            <a:r>
              <a:rPr lang="en-US" altLang="zh-CN" sz="1200" b="1" kern="1200" dirty="0">
                <a:solidFill>
                  <a:schemeClr val="tx1"/>
                </a:solidFill>
                <a:effectLst/>
                <a:latin typeface="+mn-lt"/>
                <a:ea typeface="+mn-ea"/>
                <a:cs typeface="+mn-cs"/>
              </a:rPr>
              <a:t>}</a:t>
            </a:r>
            <a:endParaRPr lang="zh-CN" altLang="en-US" sz="1200" dirty="0">
              <a:effectLst/>
            </a:endParaRPr>
          </a:p>
          <a:p>
            <a:r>
              <a:rPr lang="zh-CN" altLang="en-US" sz="1200" dirty="0">
                <a:effectLst/>
              </a:rPr>
              <a:t>    </a:t>
            </a:r>
            <a:r>
              <a:rPr lang="en-US" altLang="zh-CN" sz="1200" b="1" kern="1200" dirty="0">
                <a:solidFill>
                  <a:schemeClr val="tx1"/>
                </a:solidFill>
                <a:effectLst/>
                <a:latin typeface="+mn-lt"/>
                <a:ea typeface="+mn-ea"/>
                <a:cs typeface="+mn-cs"/>
              </a:rPr>
              <a:t>}</a:t>
            </a:r>
            <a:endParaRPr lang="zh-CN" altLang="en-US" sz="1200" dirty="0">
              <a:effectLst/>
            </a:endParaRPr>
          </a:p>
          <a:p>
            <a:r>
              <a:rPr lang="en-US" altLang="zh-CN" sz="1200" b="1" kern="1200" dirty="0">
                <a:solidFill>
                  <a:schemeClr val="tx1"/>
                </a:solidFill>
                <a:effectLst/>
                <a:latin typeface="+mn-lt"/>
                <a:ea typeface="+mn-ea"/>
                <a:cs typeface="+mn-cs"/>
              </a:rPr>
              <a:t>}</a:t>
            </a:r>
            <a:r>
              <a:rPr lang="zh-CN" altLang="en-US" sz="1200" dirty="0">
                <a:effectLst/>
              </a:rPr>
              <a:t> </a:t>
            </a:r>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32</a:t>
            </a:fld>
            <a:endParaRPr lang="zh-CN" altLang="en-US"/>
          </a:p>
        </p:txBody>
      </p:sp>
    </p:spTree>
    <p:extLst>
      <p:ext uri="{BB962C8B-B14F-4D97-AF65-F5344CB8AC3E}">
        <p14:creationId xmlns:p14="http://schemas.microsoft.com/office/powerpoint/2010/main" val="1019782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tx1"/>
                </a:solidFill>
                <a:effectLst/>
                <a:latin typeface="+mn-lt"/>
                <a:ea typeface="+mn-ea"/>
                <a:cs typeface="+mn-cs"/>
              </a:rPr>
              <a:t>Singletop</a:t>
            </a:r>
            <a:r>
              <a:rPr lang="zh-CN" altLang="en-US" sz="1200" kern="1200" dirty="0">
                <a:solidFill>
                  <a:schemeClr val="tx1"/>
                </a:solidFill>
                <a:effectLst/>
                <a:latin typeface="+mn-lt"/>
                <a:ea typeface="+mn-ea"/>
                <a:cs typeface="+mn-cs"/>
              </a:rPr>
              <a:t>应用场景</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避免重复的打开和重复的激活，例如：浏览器的书签是这个模式，防止恶意的网站提示用户多次添加书签带来的不好的用户体验</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SingleTask</a:t>
            </a:r>
            <a:r>
              <a:rPr lang="zh-CN" altLang="en-US" sz="1200" kern="1200" dirty="0">
                <a:solidFill>
                  <a:schemeClr val="tx1"/>
                </a:solidFill>
                <a:effectLst/>
                <a:latin typeface="+mn-lt"/>
                <a:ea typeface="+mn-ea"/>
                <a:cs typeface="+mn-cs"/>
              </a:rPr>
              <a:t>应用场景：浏览器这样的耗内存资源的应用，适合这种模式。</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SingleInstance</a:t>
            </a:r>
            <a:r>
              <a:rPr lang="zh-CN" altLang="en-US" sz="1200" kern="1200" dirty="0">
                <a:solidFill>
                  <a:schemeClr val="tx1"/>
                </a:solidFill>
                <a:effectLst/>
                <a:latin typeface="+mn-lt"/>
                <a:ea typeface="+mn-ea"/>
                <a:cs typeface="+mn-cs"/>
              </a:rPr>
              <a:t>应用：呼叫界面，紧急呼叫界面，有道快速取词</a:t>
            </a:r>
            <a:endParaRPr lang="zh-CN" altLang="en-US" sz="1200" dirty="0">
              <a:effectLst/>
            </a:endParaRPr>
          </a:p>
          <a:p>
            <a:r>
              <a:rPr lang="zh-CN" altLang="en-US" sz="1200" dirty="0">
                <a:effectLst/>
              </a:rPr>
              <a:t>注意：</a:t>
            </a:r>
            <a:r>
              <a:rPr lang="zh-CN" altLang="en-US" sz="1200" kern="1200" dirty="0">
                <a:solidFill>
                  <a:schemeClr val="tx1"/>
                </a:solidFill>
                <a:effectLst/>
                <a:latin typeface="+mn-lt"/>
                <a:ea typeface="+mn-ea"/>
                <a:cs typeface="+mn-cs"/>
              </a:rPr>
              <a:t>一般情况，一个应用程序只对应一个</a:t>
            </a:r>
            <a:r>
              <a:rPr lang="en-US" altLang="zh-CN" sz="1200" kern="1200" dirty="0">
                <a:solidFill>
                  <a:schemeClr val="tx1"/>
                </a:solidFill>
                <a:effectLst/>
                <a:latin typeface="+mn-lt"/>
                <a:ea typeface="+mn-ea"/>
                <a:cs typeface="+mn-cs"/>
              </a:rPr>
              <a:t>A</a:t>
            </a:r>
            <a:r>
              <a:rPr lang="en-US" altLang="zh-CN" sz="1200" dirty="0">
                <a:effectLst/>
              </a:rPr>
              <a:t>ctivity  </a:t>
            </a:r>
            <a:r>
              <a:rPr lang="en-US" altLang="zh-CN" sz="1200" kern="1200" dirty="0">
                <a:solidFill>
                  <a:schemeClr val="tx1"/>
                </a:solidFill>
                <a:effectLst/>
                <a:latin typeface="+mn-lt"/>
                <a:ea typeface="+mn-ea"/>
                <a:cs typeface="+mn-cs"/>
              </a:rPr>
              <a:t>Task</a:t>
            </a:r>
            <a:r>
              <a:rPr lang="zh-CN" altLang="en-US" sz="1200" kern="1200" dirty="0">
                <a:solidFill>
                  <a:schemeClr val="tx1"/>
                </a:solidFill>
                <a:effectLst/>
                <a:latin typeface="+mn-lt"/>
                <a:ea typeface="+mn-ea"/>
                <a:cs typeface="+mn-cs"/>
              </a:rPr>
              <a:t>，但对于</a:t>
            </a:r>
            <a:r>
              <a:rPr lang="en-US" altLang="zh-CN" sz="1200" kern="1200" dirty="0" err="1">
                <a:solidFill>
                  <a:schemeClr val="tx1"/>
                </a:solidFill>
                <a:effectLst/>
                <a:latin typeface="+mn-lt"/>
                <a:ea typeface="+mn-ea"/>
                <a:cs typeface="+mn-cs"/>
              </a:rPr>
              <a:t>singleinstance</a:t>
            </a:r>
            <a:r>
              <a:rPr lang="zh-CN" altLang="en-US" sz="1200" kern="1200" dirty="0">
                <a:solidFill>
                  <a:schemeClr val="tx1"/>
                </a:solidFill>
                <a:effectLst/>
                <a:latin typeface="+mn-lt"/>
                <a:ea typeface="+mn-ea"/>
                <a:cs typeface="+mn-cs"/>
              </a:rPr>
              <a:t>配置的，一个应用程序会对应多个</a:t>
            </a:r>
            <a:r>
              <a:rPr lang="en-US" altLang="zh-CN" sz="1200" kern="1200" dirty="0">
                <a:solidFill>
                  <a:schemeClr val="tx1"/>
                </a:solidFill>
                <a:effectLst/>
                <a:latin typeface="+mn-lt"/>
                <a:ea typeface="+mn-ea"/>
                <a:cs typeface="+mn-cs"/>
              </a:rPr>
              <a:t>A</a:t>
            </a:r>
            <a:r>
              <a:rPr lang="en-US" altLang="zh-CN" sz="1200" dirty="0">
                <a:effectLst/>
              </a:rPr>
              <a:t>ctivity   </a:t>
            </a:r>
            <a:r>
              <a:rPr lang="en-US" altLang="zh-CN" sz="1200" kern="1200" dirty="0">
                <a:solidFill>
                  <a:schemeClr val="tx1"/>
                </a:solidFill>
                <a:effectLst/>
                <a:latin typeface="+mn-lt"/>
                <a:ea typeface="+mn-ea"/>
                <a:cs typeface="+mn-cs"/>
              </a:rPr>
              <a:t>Task,</a:t>
            </a:r>
            <a:r>
              <a:rPr lang="zh-CN" altLang="en-US" sz="1200" kern="1200" dirty="0">
                <a:solidFill>
                  <a:schemeClr val="tx1"/>
                </a:solidFill>
                <a:effectLst/>
                <a:latin typeface="+mn-lt"/>
                <a:ea typeface="+mn-ea"/>
                <a:cs typeface="+mn-cs"/>
              </a:rPr>
              <a:t>配置了</a:t>
            </a:r>
            <a:r>
              <a:rPr lang="en-US" altLang="zh-CN" sz="1200" kern="1200" dirty="0" err="1">
                <a:solidFill>
                  <a:schemeClr val="tx1"/>
                </a:solidFill>
                <a:effectLst/>
                <a:latin typeface="+mn-lt"/>
                <a:ea typeface="+mn-ea"/>
                <a:cs typeface="+mn-cs"/>
              </a:rPr>
              <a:t>singleInstance</a:t>
            </a:r>
            <a:r>
              <a:rPr lang="zh-CN" altLang="en-US"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activity</a:t>
            </a:r>
            <a:r>
              <a:rPr lang="zh-CN" altLang="en-US" sz="1200" kern="1200" dirty="0">
                <a:solidFill>
                  <a:schemeClr val="tx1"/>
                </a:solidFill>
                <a:effectLst/>
                <a:latin typeface="+mn-lt"/>
                <a:ea typeface="+mn-ea"/>
                <a:cs typeface="+mn-cs"/>
              </a:rPr>
              <a:t>，外界的应用访问其，都是从这个</a:t>
            </a:r>
            <a:r>
              <a:rPr lang="en-US" altLang="zh-CN" sz="1200" kern="1200" dirty="0">
                <a:solidFill>
                  <a:schemeClr val="tx1"/>
                </a:solidFill>
                <a:effectLst/>
                <a:latin typeface="+mn-lt"/>
                <a:ea typeface="+mn-ea"/>
                <a:cs typeface="+mn-cs"/>
              </a:rPr>
              <a:t>A</a:t>
            </a:r>
            <a:r>
              <a:rPr lang="en-US" altLang="zh-CN" sz="1200" dirty="0">
                <a:effectLst/>
              </a:rPr>
              <a:t>ctivity  </a:t>
            </a:r>
            <a:r>
              <a:rPr lang="en-US" altLang="zh-CN" sz="1200" kern="1200" dirty="0">
                <a:solidFill>
                  <a:schemeClr val="tx1"/>
                </a:solidFill>
                <a:effectLst/>
                <a:latin typeface="+mn-lt"/>
                <a:ea typeface="+mn-ea"/>
                <a:cs typeface="+mn-cs"/>
              </a:rPr>
              <a:t>task</a:t>
            </a:r>
            <a:r>
              <a:rPr lang="zh-CN" altLang="en-US" sz="1200" kern="1200" dirty="0">
                <a:solidFill>
                  <a:schemeClr val="tx1"/>
                </a:solidFill>
                <a:effectLst/>
                <a:latin typeface="+mn-lt"/>
                <a:ea typeface="+mn-ea"/>
                <a:cs typeface="+mn-cs"/>
              </a:rPr>
              <a:t>，保证了内存中只存在一个该</a:t>
            </a:r>
            <a:r>
              <a:rPr lang="en-US" altLang="zh-CN" sz="1200" kern="1200" dirty="0">
                <a:solidFill>
                  <a:schemeClr val="tx1"/>
                </a:solidFill>
                <a:effectLst/>
                <a:latin typeface="+mn-lt"/>
                <a:ea typeface="+mn-ea"/>
                <a:cs typeface="+mn-cs"/>
              </a:rPr>
              <a:t>activity</a:t>
            </a:r>
            <a:r>
              <a:rPr lang="zh-CN" altLang="en-US" sz="1200" kern="1200" dirty="0">
                <a:solidFill>
                  <a:schemeClr val="tx1"/>
                </a:solidFill>
                <a:effectLst/>
                <a:latin typeface="+mn-lt"/>
                <a:ea typeface="+mn-ea"/>
                <a:cs typeface="+mn-cs"/>
              </a:rPr>
              <a:t>实例，类似</a:t>
            </a:r>
            <a:r>
              <a:rPr lang="en-US" altLang="zh-CN" sz="1200" kern="1200" dirty="0">
                <a:solidFill>
                  <a:schemeClr val="tx1"/>
                </a:solidFill>
                <a:effectLst/>
                <a:latin typeface="+mn-lt"/>
                <a:ea typeface="+mn-ea"/>
                <a:cs typeface="+mn-cs"/>
              </a:rPr>
              <a:t>java</a:t>
            </a:r>
            <a:r>
              <a:rPr lang="zh-CN" altLang="en-US" sz="1200" kern="1200" dirty="0">
                <a:solidFill>
                  <a:schemeClr val="tx1"/>
                </a:solidFill>
                <a:effectLst/>
                <a:latin typeface="+mn-lt"/>
                <a:ea typeface="+mn-ea"/>
                <a:cs typeface="+mn-cs"/>
              </a:rPr>
              <a:t>中单例。</a:t>
            </a:r>
            <a:endParaRPr lang="zh-CN" altLang="en-US" sz="1200" dirty="0">
              <a:effectLst/>
            </a:endParaRPr>
          </a:p>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33</a:t>
            </a:fld>
            <a:endParaRPr lang="zh-CN" altLang="en-US"/>
          </a:p>
        </p:txBody>
      </p:sp>
    </p:spTree>
    <p:extLst>
      <p:ext uri="{BB962C8B-B14F-4D97-AF65-F5344CB8AC3E}">
        <p14:creationId xmlns:p14="http://schemas.microsoft.com/office/powerpoint/2010/main" val="2816735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4</a:t>
            </a:fld>
            <a:endParaRPr lang="zh-CN" altLang="en-US"/>
          </a:p>
        </p:txBody>
      </p:sp>
    </p:spTree>
    <p:extLst>
      <p:ext uri="{BB962C8B-B14F-4D97-AF65-F5344CB8AC3E}">
        <p14:creationId xmlns:p14="http://schemas.microsoft.com/office/powerpoint/2010/main" val="1181500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34</a:t>
            </a:fld>
            <a:endParaRPr lang="zh-CN" altLang="en-US"/>
          </a:p>
        </p:txBody>
      </p:sp>
    </p:spTree>
    <p:extLst>
      <p:ext uri="{BB962C8B-B14F-4D97-AF65-F5344CB8AC3E}">
        <p14:creationId xmlns:p14="http://schemas.microsoft.com/office/powerpoint/2010/main" val="35875542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a:t>如下设置</a:t>
            </a:r>
          </a:p>
          <a:p>
            <a:pPr marL="0" indent="0">
              <a:buNone/>
            </a:pPr>
            <a:r>
              <a:rPr lang="en-US" altLang="zh-CN" dirty="0"/>
              <a:t>&lt;activity  </a:t>
            </a:r>
            <a:r>
              <a:rPr lang="en-US" altLang="zh-CN" dirty="0" err="1"/>
              <a:t>android:label</a:t>
            </a:r>
            <a:r>
              <a:rPr lang="en-US" altLang="zh-CN" dirty="0"/>
              <a:t>="@string/</a:t>
            </a:r>
            <a:r>
              <a:rPr lang="en-US" altLang="zh-CN" dirty="0" err="1"/>
              <a:t>app_name</a:t>
            </a:r>
            <a:r>
              <a:rPr lang="en-US" altLang="zh-CN" dirty="0"/>
              <a:t>“ </a:t>
            </a:r>
            <a:r>
              <a:rPr lang="en-US" altLang="zh-CN" dirty="0" err="1"/>
              <a:t>android:name</a:t>
            </a:r>
            <a:r>
              <a:rPr lang="en-US" altLang="zh-CN" dirty="0"/>
              <a:t>=".</a:t>
            </a:r>
            <a:r>
              <a:rPr lang="en-US" altLang="zh-CN" dirty="0" err="1"/>
              <a:t>MainActivity</a:t>
            </a:r>
            <a:r>
              <a:rPr lang="en-US" altLang="zh-CN" dirty="0"/>
              <a:t>" &gt;</a:t>
            </a:r>
          </a:p>
          <a:p>
            <a:pPr marL="0" indent="0">
              <a:buNone/>
            </a:pPr>
            <a:r>
              <a:rPr lang="en-US" altLang="zh-CN" dirty="0"/>
              <a:t>	&lt;intent-filter &gt;</a:t>
            </a:r>
          </a:p>
          <a:p>
            <a:pPr marL="0" indent="0">
              <a:buNone/>
            </a:pPr>
            <a:r>
              <a:rPr lang="en-US" altLang="zh-CN" dirty="0"/>
              <a:t>		&lt;action </a:t>
            </a:r>
            <a:r>
              <a:rPr lang="en-US" altLang="zh-CN" dirty="0" err="1"/>
              <a:t>android:name</a:t>
            </a:r>
            <a:r>
              <a:rPr lang="en-US" altLang="zh-CN" dirty="0"/>
              <a:t>="</a:t>
            </a:r>
            <a:r>
              <a:rPr lang="en-US" altLang="zh-CN" dirty="0" err="1"/>
              <a:t>android.intent.action.MAIN</a:t>
            </a:r>
            <a:r>
              <a:rPr lang="en-US" altLang="zh-CN" dirty="0"/>
              <a:t>" /&gt;</a:t>
            </a:r>
          </a:p>
          <a:p>
            <a:pPr marL="0" indent="0">
              <a:buNone/>
            </a:pPr>
            <a:r>
              <a:rPr lang="en-US" altLang="zh-CN" dirty="0"/>
              <a:t>		&lt;category </a:t>
            </a:r>
            <a:r>
              <a:rPr lang="en-US" altLang="zh-CN" dirty="0" err="1"/>
              <a:t>android:name</a:t>
            </a:r>
            <a:r>
              <a:rPr lang="en-US" altLang="zh-CN" dirty="0"/>
              <a:t>="</a:t>
            </a:r>
            <a:r>
              <a:rPr lang="en-US" altLang="zh-CN" dirty="0" err="1"/>
              <a:t>android.intent.category.LAUNCHER</a:t>
            </a:r>
            <a:r>
              <a:rPr lang="en-US" altLang="zh-CN" dirty="0"/>
              <a:t>" /&gt;</a:t>
            </a:r>
          </a:p>
          <a:p>
            <a:pPr marL="0" indent="0">
              <a:buNone/>
            </a:pPr>
            <a:r>
              <a:rPr lang="en-US" altLang="zh-CN" dirty="0"/>
              <a:t>	&lt;/intent-filter&gt;</a:t>
            </a:r>
          </a:p>
          <a:p>
            <a:pPr marL="0" indent="0">
              <a:buNone/>
            </a:pPr>
            <a:r>
              <a:rPr lang="en-US" altLang="zh-CN" dirty="0"/>
              <a:t>&lt;/activity&gt;</a:t>
            </a:r>
          </a:p>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35</a:t>
            </a:fld>
            <a:endParaRPr lang="zh-CN" altLang="en-US"/>
          </a:p>
        </p:txBody>
      </p:sp>
    </p:spTree>
    <p:extLst>
      <p:ext uri="{BB962C8B-B14F-4D97-AF65-F5344CB8AC3E}">
        <p14:creationId xmlns:p14="http://schemas.microsoft.com/office/powerpoint/2010/main" val="20486728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spcBef>
                <a:spcPct val="20000"/>
              </a:spcBef>
              <a:buFont typeface="Wingdings" panose="05000000000000000000" pitchFamily="2" charset="2"/>
              <a:buNone/>
            </a:pPr>
            <a:r>
              <a:rPr lang="zh-CN" altLang="en-US" sz="1200" dirty="0">
                <a:solidFill>
                  <a:srgbClr val="0E457D"/>
                </a:solidFill>
                <a:ea typeface="宋体" panose="02010600030101010101" pitchFamily="2" charset="-122"/>
              </a:rPr>
              <a:t>设计技巧：</a:t>
            </a:r>
            <a:endParaRPr lang="en-US" altLang="zh-CN" sz="1200" dirty="0">
              <a:solidFill>
                <a:srgbClr val="0E457D"/>
              </a:solidFill>
              <a:ea typeface="宋体" panose="02010600030101010101" pitchFamily="2" charset="-122"/>
            </a:endParaRPr>
          </a:p>
          <a:p>
            <a:pPr>
              <a:lnSpc>
                <a:spcPct val="90000"/>
              </a:lnSpc>
              <a:spcBef>
                <a:spcPct val="20000"/>
              </a:spcBef>
              <a:buFont typeface="Wingdings" panose="05000000000000000000" pitchFamily="2" charset="2"/>
              <a:buChar char="Ø"/>
            </a:pPr>
            <a:endParaRPr lang="zh-CN" altLang="en-US" sz="1200" dirty="0">
              <a:solidFill>
                <a:srgbClr val="0E457D"/>
              </a:solidFill>
              <a:ea typeface="宋体" panose="02010600030101010101" pitchFamily="2" charset="-122"/>
            </a:endParaRPr>
          </a:p>
          <a:p>
            <a:pPr>
              <a:lnSpc>
                <a:spcPct val="90000"/>
              </a:lnSpc>
              <a:spcBef>
                <a:spcPct val="20000"/>
              </a:spcBef>
              <a:buFont typeface="Wingdings" panose="05000000000000000000" pitchFamily="2" charset="2"/>
              <a:buNone/>
            </a:pPr>
            <a:r>
              <a:rPr lang="zh-CN" altLang="en-US" sz="1200" dirty="0">
                <a:solidFill>
                  <a:srgbClr val="0E457D"/>
                </a:solidFill>
                <a:ea typeface="宋体" panose="02010600030101010101" pitchFamily="2" charset="-122"/>
              </a:rPr>
              <a:t>如果设置表示长度、高度等属性时可以使用</a:t>
            </a:r>
            <a:r>
              <a:rPr lang="en-US" altLang="zh-CN" sz="1200" dirty="0" err="1">
                <a:solidFill>
                  <a:srgbClr val="0E457D"/>
                </a:solidFill>
                <a:ea typeface="宋体" panose="02010600030101010101" pitchFamily="2" charset="-122"/>
              </a:rPr>
              <a:t>dp</a:t>
            </a:r>
            <a:r>
              <a:rPr lang="en-US" altLang="zh-CN" sz="1200" dirty="0">
                <a:solidFill>
                  <a:srgbClr val="0E457D"/>
                </a:solidFill>
                <a:ea typeface="宋体" panose="02010600030101010101" pitchFamily="2" charset="-122"/>
              </a:rPr>
              <a:t> </a:t>
            </a:r>
            <a:r>
              <a:rPr lang="zh-CN" altLang="en-US" sz="1200" dirty="0">
                <a:solidFill>
                  <a:srgbClr val="0E457D"/>
                </a:solidFill>
                <a:ea typeface="宋体" panose="02010600030101010101" pitchFamily="2" charset="-122"/>
              </a:rPr>
              <a:t>或</a:t>
            </a:r>
            <a:r>
              <a:rPr lang="en-US" altLang="zh-CN" sz="1200" dirty="0" err="1">
                <a:solidFill>
                  <a:srgbClr val="0E457D"/>
                </a:solidFill>
                <a:ea typeface="宋体" panose="02010600030101010101" pitchFamily="2" charset="-122"/>
              </a:rPr>
              <a:t>sp</a:t>
            </a:r>
            <a:r>
              <a:rPr lang="zh-CN" altLang="en-US" sz="1200" dirty="0">
                <a:solidFill>
                  <a:srgbClr val="0E457D"/>
                </a:solidFill>
                <a:ea typeface="宋体" panose="02010600030101010101" pitchFamily="2" charset="-122"/>
              </a:rPr>
              <a:t>。但如果设置字体，需要使用</a:t>
            </a:r>
            <a:r>
              <a:rPr lang="en-US" altLang="zh-CN" sz="1200" dirty="0" err="1">
                <a:solidFill>
                  <a:srgbClr val="0E457D"/>
                </a:solidFill>
                <a:ea typeface="宋体" panose="02010600030101010101" pitchFamily="2" charset="-122"/>
              </a:rPr>
              <a:t>sp</a:t>
            </a:r>
            <a:r>
              <a:rPr lang="zh-CN" altLang="en-US" sz="1200" dirty="0">
                <a:solidFill>
                  <a:srgbClr val="0E457D"/>
                </a:solidFill>
                <a:ea typeface="宋体" panose="02010600030101010101" pitchFamily="2" charset="-122"/>
              </a:rPr>
              <a:t>。</a:t>
            </a:r>
            <a:endParaRPr lang="en-US" altLang="zh-CN" sz="1200" dirty="0">
              <a:solidFill>
                <a:srgbClr val="0E457D"/>
              </a:solidFill>
              <a:ea typeface="宋体" panose="02010600030101010101" pitchFamily="2" charset="-122"/>
            </a:endParaRPr>
          </a:p>
          <a:p>
            <a:pPr>
              <a:lnSpc>
                <a:spcPct val="90000"/>
              </a:lnSpc>
              <a:spcBef>
                <a:spcPct val="20000"/>
              </a:spcBef>
              <a:buFont typeface="Wingdings" panose="05000000000000000000" pitchFamily="2" charset="2"/>
              <a:buChar char="Ø"/>
            </a:pPr>
            <a:endParaRPr lang="en-US" altLang="zh-CN" sz="1200" dirty="0">
              <a:solidFill>
                <a:srgbClr val="0E457D"/>
              </a:solidFill>
              <a:ea typeface="宋体" panose="02010600030101010101" pitchFamily="2" charset="-122"/>
            </a:endParaRPr>
          </a:p>
          <a:p>
            <a:pPr>
              <a:lnSpc>
                <a:spcPct val="90000"/>
              </a:lnSpc>
              <a:spcBef>
                <a:spcPct val="20000"/>
              </a:spcBef>
              <a:buFont typeface="Wingdings" panose="05000000000000000000" pitchFamily="2" charset="2"/>
              <a:buNone/>
            </a:pPr>
            <a:r>
              <a:rPr lang="en-US" altLang="zh-CN" sz="1200" dirty="0" err="1">
                <a:solidFill>
                  <a:srgbClr val="0E457D"/>
                </a:solidFill>
                <a:ea typeface="宋体" panose="02010600030101010101" pitchFamily="2" charset="-122"/>
              </a:rPr>
              <a:t>dp</a:t>
            </a:r>
            <a:r>
              <a:rPr lang="zh-CN" altLang="en-US" sz="1200" dirty="0">
                <a:solidFill>
                  <a:srgbClr val="0E457D"/>
                </a:solidFill>
                <a:ea typeface="宋体" panose="02010600030101010101" pitchFamily="2" charset="-122"/>
              </a:rPr>
              <a:t>是与密度无关，</a:t>
            </a:r>
            <a:r>
              <a:rPr lang="en-US" altLang="zh-CN" sz="1200" dirty="0" err="1">
                <a:solidFill>
                  <a:srgbClr val="0E457D"/>
                </a:solidFill>
                <a:ea typeface="宋体" panose="02010600030101010101" pitchFamily="2" charset="-122"/>
              </a:rPr>
              <a:t>sp</a:t>
            </a:r>
            <a:r>
              <a:rPr lang="zh-CN" altLang="en-US" sz="1200" dirty="0">
                <a:solidFill>
                  <a:srgbClr val="0E457D"/>
                </a:solidFill>
                <a:ea typeface="宋体" panose="02010600030101010101" pitchFamily="2" charset="-122"/>
              </a:rPr>
              <a:t>除了与密度无关外，还与</a:t>
            </a:r>
            <a:r>
              <a:rPr lang="en-US" altLang="zh-CN" sz="1200" dirty="0">
                <a:solidFill>
                  <a:srgbClr val="0E457D"/>
                </a:solidFill>
                <a:ea typeface="宋体" panose="02010600030101010101" pitchFamily="2" charset="-122"/>
              </a:rPr>
              <a:t>scale</a:t>
            </a:r>
            <a:r>
              <a:rPr lang="zh-CN" altLang="en-US" sz="1200" dirty="0">
                <a:solidFill>
                  <a:srgbClr val="0E457D"/>
                </a:solidFill>
                <a:ea typeface="宋体" panose="02010600030101010101" pitchFamily="2" charset="-122"/>
              </a:rPr>
              <a:t>无关</a:t>
            </a:r>
            <a:endParaRPr lang="en-US" altLang="zh-CN" sz="1200" dirty="0">
              <a:solidFill>
                <a:srgbClr val="0E457D"/>
              </a:solidFill>
              <a:ea typeface="宋体" panose="02010600030101010101" pitchFamily="2" charset="-122"/>
            </a:endParaRPr>
          </a:p>
          <a:p>
            <a:pPr>
              <a:lnSpc>
                <a:spcPct val="90000"/>
              </a:lnSpc>
              <a:spcBef>
                <a:spcPct val="20000"/>
              </a:spcBef>
              <a:buFont typeface="Wingdings" panose="05000000000000000000" pitchFamily="2" charset="2"/>
              <a:buChar char="Ø"/>
            </a:pPr>
            <a:endParaRPr lang="en-US" altLang="zh-CN" sz="1200" dirty="0">
              <a:solidFill>
                <a:srgbClr val="0E457D"/>
              </a:solidFill>
              <a:ea typeface="宋体" panose="02010600030101010101" pitchFamily="2" charset="-122"/>
            </a:endParaRPr>
          </a:p>
          <a:p>
            <a:pPr>
              <a:lnSpc>
                <a:spcPct val="90000"/>
              </a:lnSpc>
              <a:spcBef>
                <a:spcPct val="20000"/>
              </a:spcBef>
              <a:buFont typeface="Wingdings" panose="05000000000000000000" pitchFamily="2" charset="2"/>
              <a:buNone/>
            </a:pPr>
            <a:r>
              <a:rPr lang="zh-CN" altLang="en-US" sz="1200" dirty="0">
                <a:solidFill>
                  <a:srgbClr val="0E457D"/>
                </a:solidFill>
                <a:ea typeface="宋体" panose="02010600030101010101" pitchFamily="2" charset="-122"/>
              </a:rPr>
              <a:t>如果使用</a:t>
            </a:r>
            <a:r>
              <a:rPr lang="en-US" altLang="zh-CN" sz="1200" dirty="0" err="1">
                <a:solidFill>
                  <a:srgbClr val="0E457D"/>
                </a:solidFill>
                <a:ea typeface="宋体" panose="02010600030101010101" pitchFamily="2" charset="-122"/>
              </a:rPr>
              <a:t>dp</a:t>
            </a:r>
            <a:r>
              <a:rPr lang="zh-CN" altLang="en-US" sz="1200" dirty="0">
                <a:solidFill>
                  <a:srgbClr val="0E457D"/>
                </a:solidFill>
                <a:ea typeface="宋体" panose="02010600030101010101" pitchFamily="2" charset="-122"/>
              </a:rPr>
              <a:t>和</a:t>
            </a:r>
            <a:r>
              <a:rPr lang="en-US" altLang="zh-CN" sz="1200" dirty="0" err="1">
                <a:solidFill>
                  <a:srgbClr val="0E457D"/>
                </a:solidFill>
                <a:ea typeface="宋体" panose="02010600030101010101" pitchFamily="2" charset="-122"/>
              </a:rPr>
              <a:t>sp</a:t>
            </a:r>
            <a:r>
              <a:rPr lang="zh-CN" altLang="en-US" sz="1200" dirty="0">
                <a:solidFill>
                  <a:srgbClr val="0E457D"/>
                </a:solidFill>
                <a:ea typeface="宋体" panose="02010600030101010101" pitchFamily="2" charset="-122"/>
              </a:rPr>
              <a:t>，系统会根据屏幕密度的变化自动进行转换</a:t>
            </a:r>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38</a:t>
            </a:fld>
            <a:endParaRPr lang="zh-CN" altLang="en-US"/>
          </a:p>
        </p:txBody>
      </p:sp>
    </p:spTree>
    <p:extLst>
      <p:ext uri="{BB962C8B-B14F-4D97-AF65-F5344CB8AC3E}">
        <p14:creationId xmlns:p14="http://schemas.microsoft.com/office/powerpoint/2010/main" val="8999914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39</a:t>
            </a:fld>
            <a:endParaRPr lang="zh-CN" altLang="en-US"/>
          </a:p>
        </p:txBody>
      </p:sp>
    </p:spTree>
    <p:extLst>
      <p:ext uri="{BB962C8B-B14F-4D97-AF65-F5344CB8AC3E}">
        <p14:creationId xmlns:p14="http://schemas.microsoft.com/office/powerpoint/2010/main" val="29753812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41</a:t>
            </a:fld>
            <a:endParaRPr lang="zh-CN" altLang="en-US"/>
          </a:p>
        </p:txBody>
      </p:sp>
    </p:spTree>
    <p:extLst>
      <p:ext uri="{BB962C8B-B14F-4D97-AF65-F5344CB8AC3E}">
        <p14:creationId xmlns:p14="http://schemas.microsoft.com/office/powerpoint/2010/main" val="3585230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43</a:t>
            </a:fld>
            <a:endParaRPr lang="zh-CN" altLang="en-US"/>
          </a:p>
        </p:txBody>
      </p:sp>
    </p:spTree>
    <p:extLst>
      <p:ext uri="{BB962C8B-B14F-4D97-AF65-F5344CB8AC3E}">
        <p14:creationId xmlns:p14="http://schemas.microsoft.com/office/powerpoint/2010/main" val="21432969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46</a:t>
            </a:fld>
            <a:endParaRPr lang="zh-CN" altLang="en-US"/>
          </a:p>
        </p:txBody>
      </p:sp>
    </p:spTree>
    <p:extLst>
      <p:ext uri="{BB962C8B-B14F-4D97-AF65-F5344CB8AC3E}">
        <p14:creationId xmlns:p14="http://schemas.microsoft.com/office/powerpoint/2010/main" val="28404229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public class Main extends Activity {</a:t>
            </a:r>
          </a:p>
          <a:p>
            <a:r>
              <a:rPr lang="en-US" altLang="zh-CN" dirty="0"/>
              <a:t>	/** Called when the activity is first created. */</a:t>
            </a:r>
          </a:p>
          <a:p>
            <a:r>
              <a:rPr lang="en-US" altLang="zh-CN" dirty="0"/>
              <a:t>	public </a:t>
            </a:r>
            <a:r>
              <a:rPr lang="en-US" altLang="zh-CN" dirty="0" err="1"/>
              <a:t>int</a:t>
            </a:r>
            <a:r>
              <a:rPr lang="en-US" altLang="zh-CN" dirty="0"/>
              <a:t> </a:t>
            </a:r>
            <a:r>
              <a:rPr lang="en-US" altLang="zh-CN" dirty="0" err="1"/>
              <a:t>getResourceId</a:t>
            </a:r>
            <a:r>
              <a:rPr lang="en-US" altLang="zh-CN" dirty="0"/>
              <a:t>(String name) {</a:t>
            </a:r>
          </a:p>
          <a:p>
            <a:r>
              <a:rPr lang="en-US" altLang="zh-CN" dirty="0"/>
              <a:t>		try {</a:t>
            </a:r>
          </a:p>
          <a:p>
            <a:r>
              <a:rPr lang="en-US" altLang="zh-CN" dirty="0"/>
              <a:t>			// </a:t>
            </a:r>
            <a:r>
              <a:rPr lang="zh-CN" altLang="en-US" dirty="0"/>
              <a:t>根据资源的</a:t>
            </a:r>
            <a:r>
              <a:rPr lang="en-US" altLang="zh-CN" dirty="0"/>
              <a:t>ID</a:t>
            </a:r>
            <a:r>
              <a:rPr lang="zh-CN" altLang="en-US" dirty="0"/>
              <a:t>的变量名获得</a:t>
            </a:r>
            <a:r>
              <a:rPr lang="en-US" altLang="zh-CN" dirty="0"/>
              <a:t>Field</a:t>
            </a:r>
            <a:r>
              <a:rPr lang="zh-CN" altLang="en-US" dirty="0"/>
              <a:t>的对象</a:t>
            </a:r>
            <a:r>
              <a:rPr lang="en-US" altLang="zh-CN" dirty="0"/>
              <a:t>,</a:t>
            </a:r>
            <a:r>
              <a:rPr lang="zh-CN" altLang="en-US" dirty="0"/>
              <a:t>使用反射机制来实现的</a:t>
            </a:r>
          </a:p>
          <a:p>
            <a:r>
              <a:rPr lang="zh-CN" altLang="en-US" dirty="0"/>
              <a:t>			</a:t>
            </a:r>
            <a:r>
              <a:rPr lang="en-US" altLang="zh-CN" dirty="0"/>
              <a:t>Field </a:t>
            </a:r>
            <a:r>
              <a:rPr lang="en-US" altLang="zh-CN" dirty="0" err="1"/>
              <a:t>field</a:t>
            </a:r>
            <a:r>
              <a:rPr lang="en-US" altLang="zh-CN" dirty="0"/>
              <a:t> = </a:t>
            </a:r>
            <a:r>
              <a:rPr lang="en-US" altLang="zh-CN" dirty="0" err="1"/>
              <a:t>R.drawable.class.getField</a:t>
            </a:r>
            <a:r>
              <a:rPr lang="en-US" altLang="zh-CN" dirty="0"/>
              <a:t>(name);</a:t>
            </a:r>
          </a:p>
          <a:p>
            <a:r>
              <a:rPr lang="en-US" altLang="zh-CN" dirty="0"/>
              <a:t>			// </a:t>
            </a:r>
            <a:r>
              <a:rPr lang="zh-CN" altLang="en-US" dirty="0"/>
              <a:t>取得并返回资源的</a:t>
            </a:r>
            <a:r>
              <a:rPr lang="en-US" altLang="zh-CN" dirty="0"/>
              <a:t>id</a:t>
            </a:r>
            <a:r>
              <a:rPr lang="zh-CN" altLang="en-US" dirty="0"/>
              <a:t>的字段</a:t>
            </a:r>
            <a:r>
              <a:rPr lang="en-US" altLang="zh-CN" dirty="0"/>
              <a:t>(</a:t>
            </a:r>
            <a:r>
              <a:rPr lang="zh-CN" altLang="en-US" dirty="0"/>
              <a:t>静态变量</a:t>
            </a:r>
            <a:r>
              <a:rPr lang="en-US" altLang="zh-CN" dirty="0"/>
              <a:t>)</a:t>
            </a:r>
            <a:r>
              <a:rPr lang="zh-CN" altLang="en-US" dirty="0"/>
              <a:t>的值，使用反射机制</a:t>
            </a:r>
          </a:p>
          <a:p>
            <a:r>
              <a:rPr lang="zh-CN" altLang="en-US" dirty="0"/>
              <a:t>			</a:t>
            </a:r>
            <a:r>
              <a:rPr lang="en-US" altLang="zh-CN" dirty="0"/>
              <a:t>return </a:t>
            </a:r>
            <a:r>
              <a:rPr lang="en-US" altLang="zh-CN" dirty="0" err="1"/>
              <a:t>Integer.parseInt</a:t>
            </a:r>
            <a:r>
              <a:rPr lang="en-US" altLang="zh-CN" dirty="0"/>
              <a:t>(</a:t>
            </a:r>
            <a:r>
              <a:rPr lang="en-US" altLang="zh-CN" dirty="0" err="1"/>
              <a:t>field.get</a:t>
            </a:r>
            <a:r>
              <a:rPr lang="en-US" altLang="zh-CN" dirty="0"/>
              <a:t>(null).</a:t>
            </a:r>
            <a:r>
              <a:rPr lang="en-US" altLang="zh-CN" dirty="0" err="1"/>
              <a:t>toString</a:t>
            </a:r>
            <a:r>
              <a:rPr lang="en-US" altLang="zh-CN" dirty="0"/>
              <a:t>());</a:t>
            </a:r>
          </a:p>
          <a:p>
            <a:r>
              <a:rPr lang="en-US" altLang="zh-CN" dirty="0"/>
              <a:t>		} catch (Exception e) {</a:t>
            </a:r>
          </a:p>
          <a:p>
            <a:r>
              <a:rPr lang="en-US" altLang="zh-CN" dirty="0"/>
              <a:t>			// TODO: handle exception</a:t>
            </a:r>
          </a:p>
          <a:p>
            <a:r>
              <a:rPr lang="en-US" altLang="zh-CN" dirty="0"/>
              <a:t>		}</a:t>
            </a:r>
          </a:p>
          <a:p>
            <a:r>
              <a:rPr lang="en-US" altLang="zh-CN" dirty="0"/>
              <a:t>		return 0;</a:t>
            </a:r>
          </a:p>
          <a:p>
            <a:r>
              <a:rPr lang="en-US" altLang="zh-CN" dirty="0"/>
              <a:t>	}</a:t>
            </a:r>
          </a:p>
          <a:p>
            <a:endParaRPr lang="en-US" altLang="zh-CN" dirty="0"/>
          </a:p>
          <a:p>
            <a:r>
              <a:rPr lang="en-US" altLang="zh-CN" dirty="0"/>
              <a:t>	@Override</a:t>
            </a:r>
          </a:p>
          <a:p>
            <a:r>
              <a:rPr lang="en-US" altLang="zh-CN" dirty="0"/>
              <a:t>	public void </a:t>
            </a:r>
            <a:r>
              <a:rPr lang="en-US" altLang="zh-CN" dirty="0" err="1"/>
              <a:t>onCreate</a:t>
            </a:r>
            <a:r>
              <a:rPr lang="en-US" altLang="zh-CN" dirty="0"/>
              <a:t>(Bundle </a:t>
            </a:r>
            <a:r>
              <a:rPr lang="en-US" altLang="zh-CN" dirty="0" err="1"/>
              <a:t>savedInstanceState</a:t>
            </a:r>
            <a:r>
              <a:rPr lang="en-US" altLang="zh-CN" dirty="0"/>
              <a:t>) {</a:t>
            </a:r>
          </a:p>
          <a:p>
            <a:r>
              <a:rPr lang="en-US" altLang="zh-CN" dirty="0"/>
              <a:t>		</a:t>
            </a:r>
            <a:r>
              <a:rPr lang="en-US" altLang="zh-CN" dirty="0" err="1"/>
              <a:t>super.onCreate</a:t>
            </a:r>
            <a:r>
              <a:rPr lang="en-US" altLang="zh-CN" dirty="0"/>
              <a:t>(</a:t>
            </a:r>
            <a:r>
              <a:rPr lang="en-US" altLang="zh-CN" dirty="0" err="1"/>
              <a:t>savedInstanceState</a:t>
            </a:r>
            <a:r>
              <a:rPr lang="en-US" altLang="zh-CN" dirty="0"/>
              <a:t>);</a:t>
            </a:r>
          </a:p>
          <a:p>
            <a:r>
              <a:rPr lang="en-US" altLang="zh-CN" dirty="0"/>
              <a:t>		</a:t>
            </a:r>
            <a:r>
              <a:rPr lang="en-US" altLang="zh-CN" dirty="0" err="1"/>
              <a:t>setContentView</a:t>
            </a:r>
            <a:r>
              <a:rPr lang="en-US" altLang="zh-CN" dirty="0"/>
              <a:t>(</a:t>
            </a:r>
            <a:r>
              <a:rPr lang="en-US" altLang="zh-CN" dirty="0" err="1"/>
              <a:t>R.layout.main</a:t>
            </a:r>
            <a:r>
              <a:rPr lang="en-US" altLang="zh-CN" dirty="0"/>
              <a:t>);</a:t>
            </a:r>
          </a:p>
          <a:p>
            <a:r>
              <a:rPr lang="en-US" altLang="zh-CN" dirty="0"/>
              <a:t>		</a:t>
            </a:r>
            <a:r>
              <a:rPr lang="en-US" altLang="zh-CN" dirty="0" err="1"/>
              <a:t>TextView</a:t>
            </a:r>
            <a:r>
              <a:rPr lang="en-US" altLang="zh-CN" dirty="0"/>
              <a:t> </a:t>
            </a:r>
            <a:r>
              <a:rPr lang="en-US" altLang="zh-CN" dirty="0" err="1"/>
              <a:t>textView</a:t>
            </a:r>
            <a:r>
              <a:rPr lang="en-US" altLang="zh-CN" dirty="0"/>
              <a:t> = (</a:t>
            </a:r>
            <a:r>
              <a:rPr lang="en-US" altLang="zh-CN" dirty="0" err="1"/>
              <a:t>TextView</a:t>
            </a:r>
            <a:r>
              <a:rPr lang="en-US" altLang="zh-CN" dirty="0"/>
              <a:t>) </a:t>
            </a:r>
            <a:r>
              <a:rPr lang="en-US" altLang="zh-CN" dirty="0" err="1"/>
              <a:t>this.findViewById</a:t>
            </a:r>
            <a:r>
              <a:rPr lang="en-US" altLang="zh-CN" dirty="0"/>
              <a:t>(</a:t>
            </a:r>
            <a:r>
              <a:rPr lang="en-US" altLang="zh-CN" dirty="0" err="1"/>
              <a:t>R.id.textview</a:t>
            </a:r>
            <a:r>
              <a:rPr lang="en-US" altLang="zh-CN" dirty="0"/>
              <a:t>);</a:t>
            </a:r>
          </a:p>
          <a:p>
            <a:r>
              <a:rPr lang="en-US" altLang="zh-CN" dirty="0"/>
              <a:t>		</a:t>
            </a:r>
            <a:r>
              <a:rPr lang="en-US" altLang="zh-CN" dirty="0" err="1"/>
              <a:t>textView.setTextColor</a:t>
            </a:r>
            <a:r>
              <a:rPr lang="en-US" altLang="zh-CN" dirty="0"/>
              <a:t>(</a:t>
            </a:r>
            <a:r>
              <a:rPr lang="en-US" altLang="zh-CN" dirty="0" err="1"/>
              <a:t>Color.BLACK</a:t>
            </a:r>
            <a:r>
              <a:rPr lang="en-US" altLang="zh-CN" dirty="0"/>
              <a:t>);</a:t>
            </a:r>
          </a:p>
          <a:p>
            <a:r>
              <a:rPr lang="en-US" altLang="zh-CN" dirty="0"/>
              <a:t>		</a:t>
            </a:r>
            <a:r>
              <a:rPr lang="en-US" altLang="zh-CN" dirty="0" err="1"/>
              <a:t>textView.setBackgroundColor</a:t>
            </a:r>
            <a:r>
              <a:rPr lang="en-US" altLang="zh-CN" dirty="0"/>
              <a:t>(</a:t>
            </a:r>
            <a:r>
              <a:rPr lang="en-US" altLang="zh-CN" dirty="0" err="1"/>
              <a:t>Color.WHITE</a:t>
            </a:r>
            <a:r>
              <a:rPr lang="en-US" altLang="zh-CN" dirty="0"/>
              <a:t>);</a:t>
            </a:r>
          </a:p>
          <a:p>
            <a:r>
              <a:rPr lang="en-US" altLang="zh-CN" dirty="0"/>
              <a:t>		</a:t>
            </a:r>
            <a:r>
              <a:rPr lang="en-US" altLang="zh-CN" dirty="0" err="1"/>
              <a:t>textView.setTextSize</a:t>
            </a:r>
            <a:r>
              <a:rPr lang="en-US" altLang="zh-CN" dirty="0"/>
              <a:t>(20);// </a:t>
            </a:r>
            <a:r>
              <a:rPr lang="zh-CN" altLang="en-US" dirty="0"/>
              <a:t>设置字体的大小</a:t>
            </a:r>
          </a:p>
          <a:p>
            <a:r>
              <a:rPr lang="zh-CN" altLang="en-US" dirty="0"/>
              <a:t>		</a:t>
            </a:r>
            <a:r>
              <a:rPr lang="en-US" altLang="zh-CN" dirty="0"/>
              <a:t>String html = "</a:t>
            </a:r>
            <a:r>
              <a:rPr lang="zh-CN" altLang="en-US" dirty="0"/>
              <a:t>图像</a:t>
            </a:r>
            <a:r>
              <a:rPr lang="en-US" altLang="zh-CN" dirty="0"/>
              <a:t>1&lt;</a:t>
            </a:r>
            <a:r>
              <a:rPr lang="en-US" altLang="zh-CN" dirty="0" err="1"/>
              <a:t>img</a:t>
            </a:r>
            <a:r>
              <a:rPr lang="en-US" altLang="zh-CN" dirty="0"/>
              <a:t> </a:t>
            </a:r>
            <a:r>
              <a:rPr lang="en-US" altLang="zh-CN" dirty="0" err="1"/>
              <a:t>src</a:t>
            </a:r>
            <a:r>
              <a:rPr lang="en-US" altLang="zh-CN" dirty="0"/>
              <a:t>='image1'/&gt;</a:t>
            </a:r>
            <a:r>
              <a:rPr lang="zh-CN" altLang="en-US" dirty="0"/>
              <a:t>图像</a:t>
            </a:r>
            <a:r>
              <a:rPr lang="en-US" altLang="zh-CN" dirty="0"/>
              <a:t>2&lt;</a:t>
            </a:r>
            <a:r>
              <a:rPr lang="en-US" altLang="zh-CN" dirty="0" err="1"/>
              <a:t>img</a:t>
            </a:r>
            <a:r>
              <a:rPr lang="en-US" altLang="zh-CN" dirty="0"/>
              <a:t> </a:t>
            </a:r>
            <a:r>
              <a:rPr lang="en-US" altLang="zh-CN" dirty="0" err="1"/>
              <a:t>src</a:t>
            </a:r>
            <a:r>
              <a:rPr lang="en-US" altLang="zh-CN" dirty="0"/>
              <a:t>='image2'/&gt;</a:t>
            </a:r>
            <a:r>
              <a:rPr lang="zh-CN" altLang="en-US" dirty="0"/>
              <a:t>图像</a:t>
            </a:r>
            <a:r>
              <a:rPr lang="en-US" altLang="zh-CN" dirty="0"/>
              <a:t>3&lt;</a:t>
            </a:r>
            <a:r>
              <a:rPr lang="en-US" altLang="zh-CN" dirty="0" err="1"/>
              <a:t>img</a:t>
            </a:r>
            <a:r>
              <a:rPr lang="en-US" altLang="zh-CN" dirty="0"/>
              <a:t> </a:t>
            </a:r>
            <a:r>
              <a:rPr lang="en-US" altLang="zh-CN" dirty="0" err="1"/>
              <a:t>src</a:t>
            </a:r>
            <a:r>
              <a:rPr lang="en-US" altLang="zh-CN" dirty="0"/>
              <a:t>='image3'/&gt;&lt;p&gt;";</a:t>
            </a:r>
          </a:p>
          <a:p>
            <a:r>
              <a:rPr lang="en-US" altLang="zh-CN" dirty="0"/>
              <a:t>		html += "</a:t>
            </a:r>
            <a:r>
              <a:rPr lang="zh-CN" altLang="en-US" dirty="0"/>
              <a:t>图像</a:t>
            </a:r>
            <a:r>
              <a:rPr lang="en-US" altLang="zh-CN" dirty="0"/>
              <a:t>4&lt;a </a:t>
            </a:r>
            <a:r>
              <a:rPr lang="en-US" altLang="zh-CN" dirty="0" err="1"/>
              <a:t>href</a:t>
            </a:r>
            <a:r>
              <a:rPr lang="en-US" altLang="zh-CN" dirty="0"/>
              <a:t>='http://www.baidu.com'&gt;&lt;img </a:t>
            </a:r>
            <a:r>
              <a:rPr lang="en-US" altLang="zh-CN" dirty="0" err="1"/>
              <a:t>src</a:t>
            </a:r>
            <a:r>
              <a:rPr lang="en-US" altLang="zh-CN" dirty="0"/>
              <a:t>='image4'&gt;&lt;/a&gt;</a:t>
            </a:r>
            <a:r>
              <a:rPr lang="zh-CN" altLang="en-US" dirty="0"/>
              <a:t>图像</a:t>
            </a:r>
            <a:r>
              <a:rPr lang="en-US" altLang="zh-CN" dirty="0"/>
              <a:t>5&lt;</a:t>
            </a:r>
            <a:r>
              <a:rPr lang="en-US" altLang="zh-CN" dirty="0" err="1"/>
              <a:t>img</a:t>
            </a:r>
            <a:r>
              <a:rPr lang="en-US" altLang="zh-CN" dirty="0"/>
              <a:t> </a:t>
            </a:r>
            <a:r>
              <a:rPr lang="en-US" altLang="zh-CN" dirty="0" err="1"/>
              <a:t>src</a:t>
            </a:r>
            <a:r>
              <a:rPr lang="en-US" altLang="zh-CN" dirty="0"/>
              <a:t>='image5'/&gt;";</a:t>
            </a:r>
          </a:p>
          <a:p>
            <a:endParaRPr lang="en-US" altLang="zh-CN" dirty="0"/>
          </a:p>
          <a:p>
            <a:r>
              <a:rPr lang="en-US" altLang="zh-CN" dirty="0"/>
              <a:t>		</a:t>
            </a:r>
            <a:r>
              <a:rPr lang="en-US" altLang="zh-CN" dirty="0" err="1"/>
              <a:t>CharSequence</a:t>
            </a:r>
            <a:r>
              <a:rPr lang="en-US" altLang="zh-CN" dirty="0"/>
              <a:t> </a:t>
            </a:r>
            <a:r>
              <a:rPr lang="en-US" altLang="zh-CN" dirty="0" err="1"/>
              <a:t>charSequence</a:t>
            </a:r>
            <a:r>
              <a:rPr lang="en-US" altLang="zh-CN" dirty="0"/>
              <a:t> = </a:t>
            </a:r>
            <a:r>
              <a:rPr lang="en-US" altLang="zh-CN" dirty="0" err="1"/>
              <a:t>Html.fromHtml</a:t>
            </a:r>
            <a:r>
              <a:rPr lang="en-US" altLang="zh-CN" dirty="0"/>
              <a:t>(html, new </a:t>
            </a:r>
            <a:r>
              <a:rPr lang="en-US" altLang="zh-CN" dirty="0" err="1"/>
              <a:t>ImageGetter</a:t>
            </a:r>
            <a:r>
              <a:rPr lang="en-US" altLang="zh-CN" dirty="0"/>
              <a:t>() {</a:t>
            </a:r>
          </a:p>
          <a:p>
            <a:endParaRPr lang="en-US" altLang="zh-CN" dirty="0"/>
          </a:p>
          <a:p>
            <a:r>
              <a:rPr lang="en-US" altLang="zh-CN" dirty="0"/>
              <a:t>			@Override</a:t>
            </a:r>
          </a:p>
          <a:p>
            <a:r>
              <a:rPr lang="en-US" altLang="zh-CN" dirty="0"/>
              <a:t>			public </a:t>
            </a:r>
            <a:r>
              <a:rPr lang="en-US" altLang="zh-CN" dirty="0" err="1"/>
              <a:t>Drawable</a:t>
            </a:r>
            <a:r>
              <a:rPr lang="en-US" altLang="zh-CN" dirty="0"/>
              <a:t> </a:t>
            </a:r>
            <a:r>
              <a:rPr lang="en-US" altLang="zh-CN" dirty="0" err="1"/>
              <a:t>getDrawable</a:t>
            </a:r>
            <a:r>
              <a:rPr lang="en-US" altLang="zh-CN" dirty="0"/>
              <a:t>(String source) {</a:t>
            </a:r>
          </a:p>
          <a:p>
            <a:r>
              <a:rPr lang="en-US" altLang="zh-CN" dirty="0"/>
              <a:t>				// TODO Auto-generated method stub</a:t>
            </a:r>
          </a:p>
          <a:p>
            <a:r>
              <a:rPr lang="en-US" altLang="zh-CN" dirty="0"/>
              <a:t>				// </a:t>
            </a:r>
            <a:r>
              <a:rPr lang="zh-CN" altLang="en-US" dirty="0"/>
              <a:t>获得系统资源的信息，比如图片信息</a:t>
            </a:r>
          </a:p>
          <a:p>
            <a:r>
              <a:rPr lang="zh-CN" altLang="en-US" dirty="0"/>
              <a:t>				</a:t>
            </a:r>
            <a:r>
              <a:rPr lang="en-US" altLang="zh-CN" dirty="0" err="1"/>
              <a:t>Drawable</a:t>
            </a:r>
            <a:r>
              <a:rPr lang="en-US" altLang="zh-CN" dirty="0"/>
              <a:t> </a:t>
            </a:r>
            <a:r>
              <a:rPr lang="en-US" altLang="zh-CN" dirty="0" err="1"/>
              <a:t>drawable</a:t>
            </a:r>
            <a:r>
              <a:rPr lang="en-US" altLang="zh-CN" dirty="0"/>
              <a:t> = </a:t>
            </a:r>
            <a:r>
              <a:rPr lang="en-US" altLang="zh-CN" dirty="0" err="1"/>
              <a:t>getResources</a:t>
            </a:r>
            <a:r>
              <a:rPr lang="en-US" altLang="zh-CN" dirty="0"/>
              <a:t>().</a:t>
            </a:r>
            <a:r>
              <a:rPr lang="en-US" altLang="zh-CN" dirty="0" err="1"/>
              <a:t>getDrawable</a:t>
            </a:r>
            <a:r>
              <a:rPr lang="en-US" altLang="zh-CN" dirty="0"/>
              <a:t>(</a:t>
            </a:r>
          </a:p>
          <a:p>
            <a:r>
              <a:rPr lang="en-US" altLang="zh-CN" dirty="0"/>
              <a:t>						</a:t>
            </a:r>
            <a:r>
              <a:rPr lang="en-US" altLang="zh-CN" dirty="0" err="1"/>
              <a:t>getResourceId</a:t>
            </a:r>
            <a:r>
              <a:rPr lang="en-US" altLang="zh-CN" dirty="0"/>
              <a:t>(source));</a:t>
            </a:r>
          </a:p>
          <a:p>
            <a:r>
              <a:rPr lang="en-US" altLang="zh-CN" dirty="0"/>
              <a:t>				// </a:t>
            </a:r>
            <a:r>
              <a:rPr lang="zh-CN" altLang="en-US" dirty="0"/>
              <a:t>第三个图片文件按照</a:t>
            </a:r>
            <a:r>
              <a:rPr lang="en-US" altLang="zh-CN" dirty="0"/>
              <a:t>50%</a:t>
            </a:r>
            <a:r>
              <a:rPr lang="zh-CN" altLang="en-US" dirty="0"/>
              <a:t>的比例进行压缩</a:t>
            </a:r>
          </a:p>
          <a:p>
            <a:r>
              <a:rPr lang="zh-CN" altLang="en-US" dirty="0"/>
              <a:t>				</a:t>
            </a:r>
            <a:r>
              <a:rPr lang="en-US" altLang="zh-CN" dirty="0"/>
              <a:t>if (</a:t>
            </a:r>
            <a:r>
              <a:rPr lang="en-US" altLang="zh-CN" dirty="0" err="1"/>
              <a:t>source.equals</a:t>
            </a:r>
            <a:r>
              <a:rPr lang="en-US" altLang="zh-CN" dirty="0"/>
              <a:t>("image3")) {</a:t>
            </a:r>
          </a:p>
          <a:p>
            <a:r>
              <a:rPr lang="en-US" altLang="zh-CN" dirty="0"/>
              <a:t>					</a:t>
            </a:r>
            <a:r>
              <a:rPr lang="en-US" altLang="zh-CN" dirty="0" err="1"/>
              <a:t>drawable.setBounds</a:t>
            </a:r>
            <a:r>
              <a:rPr lang="en-US" altLang="zh-CN" dirty="0"/>
              <a:t>(0, 0, </a:t>
            </a:r>
            <a:r>
              <a:rPr lang="en-US" altLang="zh-CN" dirty="0" err="1"/>
              <a:t>drawable.getIntrinsicWidth</a:t>
            </a:r>
            <a:r>
              <a:rPr lang="en-US" altLang="zh-CN" dirty="0"/>
              <a:t>() / 2,</a:t>
            </a:r>
          </a:p>
          <a:p>
            <a:r>
              <a:rPr lang="en-US" altLang="zh-CN" dirty="0"/>
              <a:t>							</a:t>
            </a:r>
            <a:r>
              <a:rPr lang="en-US" altLang="zh-CN" dirty="0" err="1"/>
              <a:t>drawable.getIntrinsicHeight</a:t>
            </a:r>
            <a:r>
              <a:rPr lang="en-US" altLang="zh-CN" dirty="0"/>
              <a:t>() / 2);</a:t>
            </a:r>
          </a:p>
          <a:p>
            <a:r>
              <a:rPr lang="en-US" altLang="zh-CN" dirty="0"/>
              <a:t>				} else {</a:t>
            </a:r>
          </a:p>
          <a:p>
            <a:r>
              <a:rPr lang="en-US" altLang="zh-CN" dirty="0"/>
              <a:t>					</a:t>
            </a:r>
            <a:r>
              <a:rPr lang="en-US" altLang="zh-CN" dirty="0" err="1"/>
              <a:t>drawable.setBounds</a:t>
            </a:r>
            <a:r>
              <a:rPr lang="en-US" altLang="zh-CN" dirty="0"/>
              <a:t>(0, 0, </a:t>
            </a:r>
            <a:r>
              <a:rPr lang="en-US" altLang="zh-CN" dirty="0" err="1"/>
              <a:t>drawable.getIntrinsicWidth</a:t>
            </a:r>
            <a:r>
              <a:rPr lang="en-US" altLang="zh-CN" dirty="0"/>
              <a:t>(),</a:t>
            </a:r>
          </a:p>
          <a:p>
            <a:r>
              <a:rPr lang="en-US" altLang="zh-CN" dirty="0"/>
              <a:t>							</a:t>
            </a:r>
            <a:r>
              <a:rPr lang="en-US" altLang="zh-CN" dirty="0" err="1"/>
              <a:t>drawable.getIntrinsicHeight</a:t>
            </a:r>
            <a:r>
              <a:rPr lang="en-US" altLang="zh-CN" dirty="0"/>
              <a:t>());</a:t>
            </a:r>
          </a:p>
          <a:p>
            <a:r>
              <a:rPr lang="en-US" altLang="zh-CN" dirty="0"/>
              <a:t>				}</a:t>
            </a:r>
          </a:p>
          <a:p>
            <a:r>
              <a:rPr lang="en-US" altLang="zh-CN" dirty="0"/>
              <a:t>				return </a:t>
            </a:r>
            <a:r>
              <a:rPr lang="en-US" altLang="zh-CN" dirty="0" err="1"/>
              <a:t>drawable</a:t>
            </a:r>
            <a:r>
              <a:rPr lang="en-US" altLang="zh-CN" dirty="0"/>
              <a:t>;</a:t>
            </a:r>
          </a:p>
          <a:p>
            <a:r>
              <a:rPr lang="en-US" altLang="zh-CN" dirty="0"/>
              <a:t>			}</a:t>
            </a:r>
          </a:p>
          <a:p>
            <a:r>
              <a:rPr lang="en-US" altLang="zh-CN" dirty="0"/>
              <a:t>		}, null);</a:t>
            </a:r>
          </a:p>
          <a:p>
            <a:r>
              <a:rPr lang="en-US" altLang="zh-CN" dirty="0"/>
              <a:t>		</a:t>
            </a:r>
            <a:r>
              <a:rPr lang="en-US" altLang="zh-CN" dirty="0" err="1"/>
              <a:t>textView.setText</a:t>
            </a:r>
            <a:r>
              <a:rPr lang="en-US" altLang="zh-CN" dirty="0"/>
              <a:t>(</a:t>
            </a:r>
            <a:r>
              <a:rPr lang="en-US" altLang="zh-CN" dirty="0" err="1"/>
              <a:t>charSequence</a:t>
            </a:r>
            <a:r>
              <a:rPr lang="en-US" altLang="zh-CN" dirty="0"/>
              <a:t>);</a:t>
            </a:r>
          </a:p>
          <a:p>
            <a:r>
              <a:rPr lang="en-US" altLang="zh-CN" dirty="0"/>
              <a:t>		</a:t>
            </a:r>
            <a:r>
              <a:rPr lang="en-US" altLang="zh-CN" dirty="0" err="1"/>
              <a:t>textView.setMovementMethod</a:t>
            </a:r>
            <a:r>
              <a:rPr lang="en-US" altLang="zh-CN" dirty="0"/>
              <a:t>(</a:t>
            </a:r>
            <a:r>
              <a:rPr lang="en-US" altLang="zh-CN" dirty="0" err="1"/>
              <a:t>LinkMovementMethod.getInstance</a:t>
            </a:r>
            <a:r>
              <a:rPr lang="en-US" altLang="zh-CN" dirty="0"/>
              <a:t>());</a:t>
            </a:r>
          </a:p>
          <a:p>
            <a:r>
              <a:rPr lang="en-US" altLang="zh-CN" dirty="0"/>
              <a:t>	}</a:t>
            </a:r>
          </a:p>
          <a:p>
            <a:r>
              <a:rPr lang="en-US" altLang="zh-CN" dirty="0"/>
              <a:t>}</a:t>
            </a:r>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48</a:t>
            </a:fld>
            <a:endParaRPr lang="zh-CN" altLang="en-US"/>
          </a:p>
        </p:txBody>
      </p:sp>
    </p:spTree>
    <p:extLst>
      <p:ext uri="{BB962C8B-B14F-4D97-AF65-F5344CB8AC3E}">
        <p14:creationId xmlns:p14="http://schemas.microsoft.com/office/powerpoint/2010/main" val="31723946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mn-lt"/>
                <a:ea typeface="+mn-ea"/>
                <a:cs typeface="+mn-cs"/>
              </a:rPr>
              <a:t>mSubjectDetailView</a:t>
            </a:r>
            <a:r>
              <a:rPr lang="en-US" altLang="zh-CN" sz="1200" b="0" i="0" kern="1200" dirty="0">
                <a:solidFill>
                  <a:schemeClr val="tx1"/>
                </a:solidFill>
                <a:effectLst/>
                <a:latin typeface="+mn-lt"/>
                <a:ea typeface="+mn-ea"/>
                <a:cs typeface="+mn-cs"/>
              </a:rPr>
              <a:t> = (</a:t>
            </a:r>
            <a:r>
              <a:rPr lang="en-US" altLang="zh-CN" sz="1200" b="0" i="0" kern="1200" dirty="0" err="1">
                <a:solidFill>
                  <a:schemeClr val="tx1"/>
                </a:solidFill>
                <a:effectLst/>
                <a:latin typeface="+mn-lt"/>
                <a:ea typeface="+mn-ea"/>
                <a:cs typeface="+mn-cs"/>
              </a:rPr>
              <a:t>TextView</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findViewById</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R.id.subject_detail</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p>
          <a:p>
            <a:r>
              <a:rPr lang="en-US" altLang="zh-CN" sz="1200" b="0" i="0" kern="1200" dirty="0" err="1">
                <a:solidFill>
                  <a:schemeClr val="tx1"/>
                </a:solidFill>
                <a:effectLst/>
                <a:latin typeface="+mn-lt"/>
                <a:ea typeface="+mn-ea"/>
                <a:cs typeface="+mn-cs"/>
              </a:rPr>
              <a:t>CharSequence</a:t>
            </a:r>
            <a:r>
              <a:rPr lang="en-US" altLang="zh-CN" sz="1200" b="0" i="0" kern="1200" dirty="0">
                <a:solidFill>
                  <a:schemeClr val="tx1"/>
                </a:solidFill>
                <a:effectLst/>
                <a:latin typeface="+mn-lt"/>
                <a:ea typeface="+mn-ea"/>
                <a:cs typeface="+mn-cs"/>
              </a:rPr>
              <a:t> text = "</a:t>
            </a:r>
            <a:r>
              <a:rPr lang="zh-CN" altLang="en-US" sz="1200" b="0" i="0" kern="1200" dirty="0">
                <a:solidFill>
                  <a:schemeClr val="tx1"/>
                </a:solidFill>
                <a:effectLst/>
                <a:latin typeface="+mn-lt"/>
                <a:ea typeface="+mn-ea"/>
                <a:cs typeface="+mn-cs"/>
              </a:rPr>
              <a:t>如图所示★，</a:t>
            </a:r>
            <a:r>
              <a:rPr lang="en-US" altLang="zh-CN" sz="1200" b="0" i="0" kern="1200" dirty="0" err="1">
                <a:solidFill>
                  <a:schemeClr val="tx1"/>
                </a:solidFill>
                <a:effectLst/>
                <a:latin typeface="+mn-lt"/>
                <a:ea typeface="+mn-ea"/>
                <a:cs typeface="+mn-cs"/>
              </a:rPr>
              <a:t>dsfdsfdddd</a:t>
            </a:r>
            <a:r>
              <a:rPr lang="zh-CN" altLang="en-US" sz="1200" b="0" i="0" kern="1200" dirty="0">
                <a:solidFill>
                  <a:schemeClr val="tx1"/>
                </a:solidFill>
                <a:effectLst/>
                <a:latin typeface="+mn-lt"/>
                <a:ea typeface="+mn-ea"/>
                <a:cs typeface="+mn-cs"/>
              </a:rPr>
              <a:t>，如果</a:t>
            </a:r>
            <a:r>
              <a:rPr lang="en-US" altLang="zh-CN" sz="1200" b="0" i="0" kern="1200" dirty="0" err="1">
                <a:solidFill>
                  <a:schemeClr val="tx1"/>
                </a:solidFill>
                <a:effectLst/>
                <a:latin typeface="+mn-lt"/>
                <a:ea typeface="+mn-ea"/>
                <a:cs typeface="+mn-cs"/>
              </a:rPr>
              <a:t>fdsfs</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东东</a:t>
            </a:r>
            <a:r>
              <a:rPr lang="en-US" altLang="zh-CN" sz="1200" b="0" i="0" kern="1200" dirty="0">
                <a:solidFill>
                  <a:schemeClr val="tx1"/>
                </a:solidFill>
                <a:effectLst/>
                <a:latin typeface="+mn-lt"/>
                <a:ea typeface="+mn-ea"/>
                <a:cs typeface="+mn-cs"/>
              </a:rPr>
              <a:t>";  </a:t>
            </a:r>
            <a:endParaRPr lang="zh-CN" altLang="en-US"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SpannableStringBuilder</a:t>
            </a:r>
            <a:r>
              <a:rPr lang="en-US" altLang="zh-CN" sz="1200" b="0" i="0" kern="1200" dirty="0">
                <a:solidFill>
                  <a:schemeClr val="tx1"/>
                </a:solidFill>
                <a:effectLst/>
                <a:latin typeface="+mn-lt"/>
                <a:ea typeface="+mn-ea"/>
                <a:cs typeface="+mn-cs"/>
              </a:rPr>
              <a:t> builder = </a:t>
            </a:r>
            <a:r>
              <a:rPr lang="en-US" altLang="zh-CN" sz="1200" b="1" i="0" kern="1200" dirty="0">
                <a:solidFill>
                  <a:schemeClr val="tx1"/>
                </a:solidFill>
                <a:effectLst/>
                <a:latin typeface="+mn-lt"/>
                <a:ea typeface="+mn-ea"/>
                <a:cs typeface="+mn-cs"/>
              </a:rPr>
              <a:t>new</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SpannableStringBuilder</a:t>
            </a:r>
            <a:r>
              <a:rPr lang="en-US" altLang="zh-CN" sz="1200" b="0" i="0" kern="1200" dirty="0">
                <a:solidFill>
                  <a:schemeClr val="tx1"/>
                </a:solidFill>
                <a:effectLst/>
                <a:latin typeface="+mn-lt"/>
                <a:ea typeface="+mn-ea"/>
                <a:cs typeface="+mn-cs"/>
              </a:rPr>
              <a:t>(text);  </a:t>
            </a:r>
          </a:p>
          <a:p>
            <a:r>
              <a:rPr lang="en-US" altLang="zh-CN" sz="1200" b="0" i="0" kern="1200" dirty="0">
                <a:solidFill>
                  <a:schemeClr val="tx1"/>
                </a:solidFill>
                <a:effectLst/>
                <a:latin typeface="+mn-lt"/>
                <a:ea typeface="+mn-ea"/>
                <a:cs typeface="+mn-cs"/>
              </a:rPr>
              <a:t>String </a:t>
            </a:r>
            <a:r>
              <a:rPr lang="en-US" altLang="zh-CN" sz="1200" b="0" i="0" kern="1200" dirty="0" err="1">
                <a:solidFill>
                  <a:schemeClr val="tx1"/>
                </a:solidFill>
                <a:effectLst/>
                <a:latin typeface="+mn-lt"/>
                <a:ea typeface="+mn-ea"/>
                <a:cs typeface="+mn-cs"/>
              </a:rPr>
              <a:t>rexgString</a:t>
            </a:r>
            <a:r>
              <a:rPr lang="en-US" altLang="zh-CN" sz="1200" b="0" i="0" kern="1200" dirty="0">
                <a:solidFill>
                  <a:schemeClr val="tx1"/>
                </a:solidFill>
                <a:effectLst/>
                <a:latin typeface="+mn-lt"/>
                <a:ea typeface="+mn-ea"/>
                <a:cs typeface="+mn-cs"/>
              </a:rPr>
              <a:t> = "★";  </a:t>
            </a:r>
          </a:p>
          <a:p>
            <a:r>
              <a:rPr lang="en-US" altLang="zh-CN" sz="1200" b="0" i="0" kern="1200" dirty="0">
                <a:solidFill>
                  <a:schemeClr val="tx1"/>
                </a:solidFill>
                <a:effectLst/>
                <a:latin typeface="+mn-lt"/>
                <a:ea typeface="+mn-ea"/>
                <a:cs typeface="+mn-cs"/>
              </a:rPr>
              <a:t>Pattern </a:t>
            </a:r>
            <a:r>
              <a:rPr lang="en-US" altLang="zh-CN" sz="1200" b="0" i="0" kern="1200" dirty="0" err="1">
                <a:solidFill>
                  <a:schemeClr val="tx1"/>
                </a:solidFill>
                <a:effectLst/>
                <a:latin typeface="+mn-lt"/>
                <a:ea typeface="+mn-ea"/>
                <a:cs typeface="+mn-cs"/>
              </a:rPr>
              <a:t>pattern</a:t>
            </a:r>
            <a:r>
              <a:rPr lang="en-US" altLang="zh-CN" sz="1200" b="0" i="0" kern="1200" dirty="0">
                <a:solidFill>
                  <a:schemeClr val="tx1"/>
                </a:solidFill>
                <a:effectLst/>
                <a:latin typeface="+mn-lt"/>
                <a:ea typeface="+mn-ea"/>
                <a:cs typeface="+mn-cs"/>
              </a:rPr>
              <a:t> = </a:t>
            </a:r>
            <a:r>
              <a:rPr lang="en-US" altLang="zh-CN" sz="1200" b="0" i="0" kern="1200" dirty="0" err="1">
                <a:solidFill>
                  <a:schemeClr val="tx1"/>
                </a:solidFill>
                <a:effectLst/>
                <a:latin typeface="+mn-lt"/>
                <a:ea typeface="+mn-ea"/>
                <a:cs typeface="+mn-cs"/>
              </a:rPr>
              <a:t>Pattern.compile</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rexgString</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Matcher </a:t>
            </a:r>
            <a:r>
              <a:rPr lang="en-US" altLang="zh-CN" sz="1200" b="0" i="0" kern="1200" dirty="0" err="1">
                <a:solidFill>
                  <a:schemeClr val="tx1"/>
                </a:solidFill>
                <a:effectLst/>
                <a:latin typeface="+mn-lt"/>
                <a:ea typeface="+mn-ea"/>
                <a:cs typeface="+mn-cs"/>
              </a:rPr>
              <a:t>matcher</a:t>
            </a:r>
            <a:r>
              <a:rPr lang="en-US" altLang="zh-CN" sz="1200" b="0" i="0" kern="1200" dirty="0">
                <a:solidFill>
                  <a:schemeClr val="tx1"/>
                </a:solidFill>
                <a:effectLst/>
                <a:latin typeface="+mn-lt"/>
                <a:ea typeface="+mn-ea"/>
                <a:cs typeface="+mn-cs"/>
              </a:rPr>
              <a:t> = </a:t>
            </a:r>
            <a:r>
              <a:rPr lang="en-US" altLang="zh-CN" sz="1200" b="0" i="0" kern="1200" dirty="0" err="1">
                <a:solidFill>
                  <a:schemeClr val="tx1"/>
                </a:solidFill>
                <a:effectLst/>
                <a:latin typeface="+mn-lt"/>
                <a:ea typeface="+mn-ea"/>
                <a:cs typeface="+mn-cs"/>
              </a:rPr>
              <a:t>pattern.matcher</a:t>
            </a:r>
            <a:r>
              <a:rPr lang="en-US" altLang="zh-CN" sz="1200" b="0" i="0" kern="1200" dirty="0">
                <a:solidFill>
                  <a:schemeClr val="tx1"/>
                </a:solidFill>
                <a:effectLst/>
                <a:latin typeface="+mn-lt"/>
                <a:ea typeface="+mn-ea"/>
                <a:cs typeface="+mn-cs"/>
              </a:rPr>
              <a:t>(text);  </a:t>
            </a:r>
          </a:p>
          <a:p>
            <a:r>
              <a:rPr lang="en-US" altLang="zh-CN" sz="1200" b="0" i="0" kern="1200" dirty="0">
                <a:solidFill>
                  <a:schemeClr val="tx1"/>
                </a:solidFill>
                <a:effectLst/>
                <a:latin typeface="+mn-lt"/>
                <a:ea typeface="+mn-ea"/>
                <a:cs typeface="+mn-cs"/>
              </a:rPr>
              <a:t>  </a:t>
            </a:r>
          </a:p>
          <a:p>
            <a:r>
              <a:rPr lang="en-US" altLang="zh-CN" sz="1200" b="1" i="0" kern="1200" dirty="0">
                <a:solidFill>
                  <a:schemeClr val="tx1"/>
                </a:solidFill>
                <a:effectLst/>
                <a:latin typeface="+mn-lt"/>
                <a:ea typeface="+mn-ea"/>
                <a:cs typeface="+mn-cs"/>
              </a:rPr>
              <a:t>while</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matcher.find</a:t>
            </a:r>
            <a:r>
              <a:rPr lang="en-US" altLang="zh-CN" sz="1200" b="0" i="0" kern="1200" dirty="0">
                <a:solidFill>
                  <a:schemeClr val="tx1"/>
                </a:solidFill>
                <a:effectLst/>
                <a:latin typeface="+mn-lt"/>
                <a:ea typeface="+mn-ea"/>
                <a:cs typeface="+mn-cs"/>
              </a:rPr>
              <a:t>()) {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builder.setSpan</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new</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ImageSpan</a:t>
            </a:r>
            <a:r>
              <a:rPr lang="en-US" altLang="zh-CN" sz="1200" b="0" i="0" kern="1200" dirty="0">
                <a:solidFill>
                  <a:schemeClr val="tx1"/>
                </a:solidFill>
                <a:effectLst/>
                <a:latin typeface="+mn-lt"/>
                <a:ea typeface="+mn-ea"/>
                <a:cs typeface="+mn-cs"/>
              </a:rPr>
              <a:t>(</a:t>
            </a:r>
            <a:r>
              <a:rPr lang="en-US" altLang="zh-CN" sz="1200" b="1" i="0" kern="1200" dirty="0">
                <a:solidFill>
                  <a:schemeClr val="tx1"/>
                </a:solidFill>
                <a:effectLst/>
                <a:latin typeface="+mn-lt"/>
                <a:ea typeface="+mn-ea"/>
                <a:cs typeface="+mn-cs"/>
              </a:rPr>
              <a:t>this</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R.drawable.ic_launcher</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matcher.start</a:t>
            </a:r>
            <a:r>
              <a:rPr lang="en-US" altLang="zh-CN" sz="1200" b="0" i="0" kern="1200" dirty="0">
                <a:solidFill>
                  <a:schemeClr val="tx1"/>
                </a:solidFill>
                <a:effectLst/>
                <a:latin typeface="+mn-lt"/>
                <a:ea typeface="+mn-ea"/>
                <a:cs typeface="+mn-cs"/>
              </a:rPr>
              <a:t>(), matcher  </a:t>
            </a:r>
          </a:p>
          <a:p>
            <a:r>
              <a:rPr lang="en-US" altLang="zh-CN" sz="1200" b="0" i="0" kern="1200" dirty="0">
                <a:solidFill>
                  <a:schemeClr val="tx1"/>
                </a:solidFill>
                <a:effectLst/>
                <a:latin typeface="+mn-lt"/>
                <a:ea typeface="+mn-ea"/>
                <a:cs typeface="+mn-cs"/>
              </a:rPr>
              <a:t>                    .end(), </a:t>
            </a:r>
            <a:r>
              <a:rPr lang="en-US" altLang="zh-CN" sz="1200" b="0" i="0" kern="1200" dirty="0" err="1">
                <a:solidFill>
                  <a:schemeClr val="tx1"/>
                </a:solidFill>
                <a:effectLst/>
                <a:latin typeface="+mn-lt"/>
                <a:ea typeface="+mn-ea"/>
                <a:cs typeface="+mn-cs"/>
              </a:rPr>
              <a:t>Spannable.SPAN_EXCLUSIVE_EXCLUSIVE</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p>
          <a:p>
            <a:r>
              <a:rPr lang="en-US" altLang="zh-CN" sz="1200" b="0" i="0" kern="1200" dirty="0" err="1">
                <a:solidFill>
                  <a:schemeClr val="tx1"/>
                </a:solidFill>
                <a:effectLst/>
                <a:latin typeface="+mn-lt"/>
                <a:ea typeface="+mn-ea"/>
                <a:cs typeface="+mn-cs"/>
              </a:rPr>
              <a:t>mSubjectDetailView.setText</a:t>
            </a:r>
            <a:r>
              <a:rPr lang="en-US" altLang="zh-CN" sz="1200" b="0" i="0" kern="1200" dirty="0">
                <a:solidFill>
                  <a:schemeClr val="tx1"/>
                </a:solidFill>
                <a:effectLst/>
                <a:latin typeface="+mn-lt"/>
                <a:ea typeface="+mn-ea"/>
                <a:cs typeface="+mn-cs"/>
              </a:rPr>
              <a:t>(builder);  </a:t>
            </a:r>
          </a:p>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49</a:t>
            </a:fld>
            <a:endParaRPr lang="zh-CN" altLang="en-US"/>
          </a:p>
        </p:txBody>
      </p:sp>
    </p:spTree>
    <p:extLst>
      <p:ext uri="{BB962C8B-B14F-4D97-AF65-F5344CB8AC3E}">
        <p14:creationId xmlns:p14="http://schemas.microsoft.com/office/powerpoint/2010/main" val="21139280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public class Main extends Activity {</a:t>
            </a:r>
          </a:p>
          <a:p>
            <a:r>
              <a:rPr lang="en-US" altLang="zh-CN" dirty="0"/>
              <a:t>	/** Called when the activity is first created. */</a:t>
            </a:r>
          </a:p>
          <a:p>
            <a:r>
              <a:rPr lang="en-US" altLang="zh-CN" dirty="0"/>
              <a:t>	private </a:t>
            </a:r>
            <a:r>
              <a:rPr lang="en-US" altLang="zh-CN" dirty="0" err="1"/>
              <a:t>AutoCompleteTextView</a:t>
            </a:r>
            <a:r>
              <a:rPr lang="en-US" altLang="zh-CN" dirty="0"/>
              <a:t> auto;</a:t>
            </a:r>
          </a:p>
          <a:p>
            <a:r>
              <a:rPr lang="en-US" altLang="zh-CN" dirty="0"/>
              <a:t>	private </a:t>
            </a:r>
            <a:r>
              <a:rPr lang="en-US" altLang="zh-CN" dirty="0" err="1"/>
              <a:t>MultiAutoCompleteTextView</a:t>
            </a:r>
            <a:r>
              <a:rPr lang="en-US" altLang="zh-CN" dirty="0"/>
              <a:t> </a:t>
            </a:r>
            <a:r>
              <a:rPr lang="en-US" altLang="zh-CN" dirty="0" err="1"/>
              <a:t>mul</a:t>
            </a:r>
            <a:r>
              <a:rPr lang="en-US" altLang="zh-CN" dirty="0"/>
              <a:t>;</a:t>
            </a:r>
          </a:p>
          <a:p>
            <a:endParaRPr lang="en-US" altLang="zh-CN" dirty="0"/>
          </a:p>
          <a:p>
            <a:r>
              <a:rPr lang="en-US" altLang="zh-CN" dirty="0"/>
              <a:t>	@Override</a:t>
            </a:r>
          </a:p>
          <a:p>
            <a:r>
              <a:rPr lang="en-US" altLang="zh-CN" dirty="0"/>
              <a:t>	public void </a:t>
            </a:r>
            <a:r>
              <a:rPr lang="en-US" altLang="zh-CN" dirty="0" err="1"/>
              <a:t>onCreate</a:t>
            </a:r>
            <a:r>
              <a:rPr lang="en-US" altLang="zh-CN" dirty="0"/>
              <a:t>(Bundle </a:t>
            </a:r>
            <a:r>
              <a:rPr lang="en-US" altLang="zh-CN" dirty="0" err="1"/>
              <a:t>savedInstanceState</a:t>
            </a:r>
            <a:r>
              <a:rPr lang="en-US" altLang="zh-CN" dirty="0"/>
              <a:t>) {</a:t>
            </a:r>
          </a:p>
          <a:p>
            <a:r>
              <a:rPr lang="en-US" altLang="zh-CN" dirty="0"/>
              <a:t>		</a:t>
            </a:r>
            <a:r>
              <a:rPr lang="en-US" altLang="zh-CN" dirty="0" err="1"/>
              <a:t>super.onCreate</a:t>
            </a:r>
            <a:r>
              <a:rPr lang="en-US" altLang="zh-CN" dirty="0"/>
              <a:t>(</a:t>
            </a:r>
            <a:r>
              <a:rPr lang="en-US" altLang="zh-CN" dirty="0" err="1"/>
              <a:t>savedInstanceState</a:t>
            </a:r>
            <a:r>
              <a:rPr lang="en-US" altLang="zh-CN" dirty="0"/>
              <a:t>);</a:t>
            </a:r>
          </a:p>
          <a:p>
            <a:r>
              <a:rPr lang="en-US" altLang="zh-CN" dirty="0"/>
              <a:t>		</a:t>
            </a:r>
            <a:r>
              <a:rPr lang="en-US" altLang="zh-CN" dirty="0" err="1"/>
              <a:t>setContentView</a:t>
            </a:r>
            <a:r>
              <a:rPr lang="en-US" altLang="zh-CN" dirty="0"/>
              <a:t>(</a:t>
            </a:r>
            <a:r>
              <a:rPr lang="en-US" altLang="zh-CN" dirty="0" err="1"/>
              <a:t>R.layout.main</a:t>
            </a:r>
            <a:r>
              <a:rPr lang="en-US" altLang="zh-CN" dirty="0"/>
              <a:t>);</a:t>
            </a:r>
          </a:p>
          <a:p>
            <a:r>
              <a:rPr lang="en-US" altLang="zh-CN" dirty="0"/>
              <a:t>		auto = (</a:t>
            </a:r>
            <a:r>
              <a:rPr lang="en-US" altLang="zh-CN" dirty="0" err="1"/>
              <a:t>AutoCompleteTextView</a:t>
            </a:r>
            <a:r>
              <a:rPr lang="en-US" altLang="zh-CN" dirty="0"/>
              <a:t>) </a:t>
            </a:r>
            <a:r>
              <a:rPr lang="en-US" altLang="zh-CN" dirty="0" err="1"/>
              <a:t>this.findViewById</a:t>
            </a:r>
            <a:r>
              <a:rPr lang="en-US" altLang="zh-CN" dirty="0"/>
              <a:t>(</a:t>
            </a:r>
            <a:r>
              <a:rPr lang="en-US" altLang="zh-CN" dirty="0" err="1"/>
              <a:t>R.id.autotext</a:t>
            </a:r>
            <a:r>
              <a:rPr lang="en-US" altLang="zh-CN" dirty="0"/>
              <a:t>);</a:t>
            </a:r>
          </a:p>
          <a:p>
            <a:r>
              <a:rPr lang="en-US" altLang="zh-CN" dirty="0"/>
              <a:t>		String[] </a:t>
            </a:r>
            <a:r>
              <a:rPr lang="en-US" altLang="zh-CN" dirty="0" err="1"/>
              <a:t>autoStrings</a:t>
            </a:r>
            <a:r>
              <a:rPr lang="en-US" altLang="zh-CN" dirty="0"/>
              <a:t> = new String[] { "</a:t>
            </a:r>
            <a:r>
              <a:rPr lang="zh-CN" altLang="en-US" dirty="0"/>
              <a:t>联合国</a:t>
            </a:r>
            <a:r>
              <a:rPr lang="en-US" altLang="zh-CN" dirty="0"/>
              <a:t>", "</a:t>
            </a:r>
            <a:r>
              <a:rPr lang="zh-CN" altLang="en-US" dirty="0"/>
              <a:t>联合国安理会</a:t>
            </a:r>
            <a:r>
              <a:rPr lang="en-US" altLang="zh-CN" dirty="0"/>
              <a:t>", "</a:t>
            </a:r>
            <a:r>
              <a:rPr lang="zh-CN" altLang="en-US" dirty="0"/>
              <a:t>联合国五个常任理事国</a:t>
            </a:r>
            <a:r>
              <a:rPr lang="en-US" altLang="zh-CN" dirty="0"/>
              <a:t>",</a:t>
            </a:r>
          </a:p>
          <a:p>
            <a:r>
              <a:rPr lang="en-US" altLang="zh-CN" dirty="0"/>
              <a:t>				"Google", "Google Map" };</a:t>
            </a:r>
          </a:p>
          <a:p>
            <a:r>
              <a:rPr lang="en-US" altLang="zh-CN" dirty="0"/>
              <a:t>		// </a:t>
            </a:r>
            <a:r>
              <a:rPr lang="zh-CN" altLang="en-US" dirty="0"/>
              <a:t>第二个参数表示适配器的下拉风格</a:t>
            </a:r>
          </a:p>
          <a:p>
            <a:r>
              <a:rPr lang="zh-CN" altLang="en-US" dirty="0"/>
              <a:t>		</a:t>
            </a:r>
            <a:r>
              <a:rPr lang="en-US" altLang="zh-CN" dirty="0" err="1"/>
              <a:t>ArrayAdapter</a:t>
            </a:r>
            <a:r>
              <a:rPr lang="en-US" altLang="zh-CN" dirty="0"/>
              <a:t>&lt;String&gt; adapter = new </a:t>
            </a:r>
            <a:r>
              <a:rPr lang="en-US" altLang="zh-CN" dirty="0" err="1"/>
              <a:t>ArrayAdapter</a:t>
            </a:r>
            <a:r>
              <a:rPr lang="en-US" altLang="zh-CN" dirty="0"/>
              <a:t>&lt;String&gt;(</a:t>
            </a:r>
            <a:r>
              <a:rPr lang="en-US" altLang="zh-CN" dirty="0" err="1"/>
              <a:t>Main.this</a:t>
            </a:r>
            <a:r>
              <a:rPr lang="en-US" altLang="zh-CN" dirty="0"/>
              <a:t>,</a:t>
            </a:r>
          </a:p>
          <a:p>
            <a:r>
              <a:rPr lang="en-US" altLang="zh-CN" dirty="0"/>
              <a:t>				android.R.layout.simple_dropdown_item_1line, </a:t>
            </a:r>
            <a:r>
              <a:rPr lang="en-US" altLang="zh-CN" dirty="0" err="1"/>
              <a:t>autoStrings</a:t>
            </a:r>
            <a:r>
              <a:rPr lang="en-US" altLang="zh-CN" dirty="0"/>
              <a:t>);</a:t>
            </a:r>
          </a:p>
          <a:p>
            <a:r>
              <a:rPr lang="en-US" altLang="zh-CN" dirty="0"/>
              <a:t>		</a:t>
            </a:r>
            <a:r>
              <a:rPr lang="en-US" altLang="zh-CN" dirty="0" err="1"/>
              <a:t>auto.setAdapter</a:t>
            </a:r>
            <a:r>
              <a:rPr lang="en-US" altLang="zh-CN" dirty="0"/>
              <a:t>(adapter);</a:t>
            </a:r>
          </a:p>
          <a:p>
            <a:endParaRPr lang="en-US" altLang="zh-CN" dirty="0"/>
          </a:p>
          <a:p>
            <a:r>
              <a:rPr lang="en-US" altLang="zh-CN" dirty="0"/>
              <a:t>		</a:t>
            </a:r>
            <a:r>
              <a:rPr lang="en-US" altLang="zh-CN" dirty="0" err="1"/>
              <a:t>mul</a:t>
            </a:r>
            <a:r>
              <a:rPr lang="en-US" altLang="zh-CN" dirty="0"/>
              <a:t> = (</a:t>
            </a:r>
            <a:r>
              <a:rPr lang="en-US" altLang="zh-CN" dirty="0" err="1"/>
              <a:t>MultiAutoCompleteTextView</a:t>
            </a:r>
            <a:r>
              <a:rPr lang="en-US" altLang="zh-CN" dirty="0"/>
              <a:t>) </a:t>
            </a:r>
            <a:r>
              <a:rPr lang="en-US" altLang="zh-CN" dirty="0" err="1"/>
              <a:t>this.findViewById</a:t>
            </a:r>
            <a:r>
              <a:rPr lang="en-US" altLang="zh-CN" dirty="0"/>
              <a:t>(</a:t>
            </a:r>
            <a:r>
              <a:rPr lang="en-US" altLang="zh-CN" dirty="0" err="1"/>
              <a:t>R.id.mul</a:t>
            </a:r>
            <a:r>
              <a:rPr lang="en-US" altLang="zh-CN" dirty="0"/>
              <a:t>);</a:t>
            </a:r>
          </a:p>
          <a:p>
            <a:r>
              <a:rPr lang="en-US" altLang="zh-CN" dirty="0"/>
              <a:t>		</a:t>
            </a:r>
            <a:r>
              <a:rPr lang="en-US" altLang="zh-CN" dirty="0" err="1"/>
              <a:t>mul.setAdapter</a:t>
            </a:r>
            <a:r>
              <a:rPr lang="en-US" altLang="zh-CN" dirty="0"/>
              <a:t>(adapter);</a:t>
            </a:r>
          </a:p>
          <a:p>
            <a:r>
              <a:rPr lang="en-US" altLang="zh-CN" dirty="0"/>
              <a:t>		</a:t>
            </a:r>
            <a:r>
              <a:rPr lang="en-US" altLang="zh-CN" dirty="0" err="1"/>
              <a:t>mul.setTokenizer</a:t>
            </a:r>
            <a:r>
              <a:rPr lang="en-US" altLang="zh-CN" dirty="0"/>
              <a:t>(new </a:t>
            </a:r>
            <a:r>
              <a:rPr lang="en-US" altLang="zh-CN" dirty="0" err="1"/>
              <a:t>MultiAutoCompleteTextView.CommaTokenizer</a:t>
            </a:r>
            <a:r>
              <a:rPr lang="en-US" altLang="zh-CN" dirty="0"/>
              <a:t>());// </a:t>
            </a:r>
            <a:r>
              <a:rPr lang="zh-CN" altLang="en-US" dirty="0"/>
              <a:t>完成对选项的拆分的功能，以逗号进行拆分</a:t>
            </a:r>
          </a:p>
          <a:p>
            <a:endParaRPr lang="zh-CN" altLang="en-US" dirty="0"/>
          </a:p>
          <a:p>
            <a:r>
              <a:rPr lang="zh-CN" altLang="en-US" dirty="0"/>
              <a:t>	</a:t>
            </a:r>
            <a:r>
              <a:rPr lang="en-US" altLang="zh-CN" dirty="0"/>
              <a:t>}</a:t>
            </a:r>
          </a:p>
          <a:p>
            <a:r>
              <a:rPr lang="en-US" altLang="zh-CN" dirty="0"/>
              <a:t>}</a:t>
            </a:r>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50</a:t>
            </a:fld>
            <a:endParaRPr lang="zh-CN" altLang="en-US"/>
          </a:p>
        </p:txBody>
      </p:sp>
    </p:spTree>
    <p:extLst>
      <p:ext uri="{BB962C8B-B14F-4D97-AF65-F5344CB8AC3E}">
        <p14:creationId xmlns:p14="http://schemas.microsoft.com/office/powerpoint/2010/main" val="3441195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8</a:t>
            </a:fld>
            <a:endParaRPr lang="zh-CN" altLang="en-US"/>
          </a:p>
        </p:txBody>
      </p:sp>
    </p:spTree>
    <p:extLst>
      <p:ext uri="{BB962C8B-B14F-4D97-AF65-F5344CB8AC3E}">
        <p14:creationId xmlns:p14="http://schemas.microsoft.com/office/powerpoint/2010/main" val="15710368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51</a:t>
            </a:fld>
            <a:endParaRPr lang="zh-CN" altLang="en-US"/>
          </a:p>
        </p:txBody>
      </p:sp>
    </p:spTree>
    <p:extLst>
      <p:ext uri="{BB962C8B-B14F-4D97-AF65-F5344CB8AC3E}">
        <p14:creationId xmlns:p14="http://schemas.microsoft.com/office/powerpoint/2010/main" val="35601113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59</a:t>
            </a:fld>
            <a:endParaRPr lang="zh-CN" altLang="en-US"/>
          </a:p>
        </p:txBody>
      </p:sp>
    </p:spTree>
    <p:extLst>
      <p:ext uri="{BB962C8B-B14F-4D97-AF65-F5344CB8AC3E}">
        <p14:creationId xmlns:p14="http://schemas.microsoft.com/office/powerpoint/2010/main" val="37153665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60</a:t>
            </a:fld>
            <a:endParaRPr lang="zh-CN" altLang="en-US"/>
          </a:p>
        </p:txBody>
      </p:sp>
    </p:spTree>
    <p:extLst>
      <p:ext uri="{BB962C8B-B14F-4D97-AF65-F5344CB8AC3E}">
        <p14:creationId xmlns:p14="http://schemas.microsoft.com/office/powerpoint/2010/main" val="21006331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a:t>
            </a:r>
            <a:r>
              <a:rPr lang="en-US" altLang="zh-CN" dirty="0" err="1"/>
              <a:t>TODOList</a:t>
            </a:r>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67</a:t>
            </a:fld>
            <a:endParaRPr lang="zh-CN" altLang="en-US"/>
          </a:p>
        </p:txBody>
      </p:sp>
    </p:spTree>
    <p:extLst>
      <p:ext uri="{BB962C8B-B14F-4D97-AF65-F5344CB8AC3E}">
        <p14:creationId xmlns:p14="http://schemas.microsoft.com/office/powerpoint/2010/main" val="3310846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68</a:t>
            </a:fld>
            <a:endParaRPr lang="zh-CN" altLang="en-US"/>
          </a:p>
        </p:txBody>
      </p:sp>
    </p:spTree>
    <p:extLst>
      <p:ext uri="{BB962C8B-B14F-4D97-AF65-F5344CB8AC3E}">
        <p14:creationId xmlns:p14="http://schemas.microsoft.com/office/powerpoint/2010/main" val="16680632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a:p>
            <a:r>
              <a:rPr lang="en-US" altLang="zh-CN" sz="1200" kern="1200" dirty="0">
                <a:solidFill>
                  <a:schemeClr val="tx1"/>
                </a:solidFill>
                <a:effectLst/>
                <a:latin typeface="+mn-lt"/>
                <a:ea typeface="+mn-ea"/>
                <a:cs typeface="+mn-cs"/>
              </a:rPr>
              <a:t>list_view.xml </a:t>
            </a:r>
          </a:p>
          <a:p>
            <a:r>
              <a:rPr lang="en-US" altLang="zh-CN" sz="1200" kern="1200" dirty="0">
                <a:solidFill>
                  <a:schemeClr val="tx1"/>
                </a:solidFill>
                <a:effectLst/>
                <a:latin typeface="+mn-lt"/>
                <a:ea typeface="+mn-ea"/>
                <a:cs typeface="+mn-cs"/>
              </a:rPr>
              <a:t>&lt;?xml version=</a:t>
            </a:r>
            <a:r>
              <a:rPr lang="en-US" altLang="zh-CN" sz="1200" i="1" kern="1200" dirty="0">
                <a:solidFill>
                  <a:schemeClr val="tx1"/>
                </a:solidFill>
                <a:effectLst/>
                <a:latin typeface="+mn-lt"/>
                <a:ea typeface="+mn-ea"/>
                <a:cs typeface="+mn-cs"/>
              </a:rPr>
              <a:t>"1.0"</a:t>
            </a:r>
            <a:r>
              <a:rPr lang="en-US" altLang="zh-CN" sz="1200" kern="1200" dirty="0">
                <a:solidFill>
                  <a:schemeClr val="tx1"/>
                </a:solidFill>
                <a:effectLst/>
                <a:latin typeface="+mn-lt"/>
                <a:ea typeface="+mn-ea"/>
                <a:cs typeface="+mn-cs"/>
              </a:rPr>
              <a:t> encoding=</a:t>
            </a:r>
            <a:r>
              <a:rPr lang="en-US" altLang="zh-CN" sz="1200" i="1" kern="1200" dirty="0">
                <a:solidFill>
                  <a:schemeClr val="tx1"/>
                </a:solidFill>
                <a:effectLst/>
                <a:latin typeface="+mn-lt"/>
                <a:ea typeface="+mn-ea"/>
                <a:cs typeface="+mn-cs"/>
              </a:rPr>
              <a:t>"utf-8"</a:t>
            </a:r>
            <a:r>
              <a:rPr lang="en-US" altLang="zh-CN" sz="1200" kern="1200" dirty="0">
                <a:solidFill>
                  <a:schemeClr val="tx1"/>
                </a:solidFill>
                <a:effectLst/>
                <a:latin typeface="+mn-lt"/>
                <a:ea typeface="+mn-ea"/>
                <a:cs typeface="+mn-cs"/>
              </a:rPr>
              <a:t>?&gt;</a:t>
            </a:r>
          </a:p>
          <a:p>
            <a:r>
              <a:rPr lang="en-US" altLang="zh-CN" sz="1200" kern="1200" dirty="0">
                <a:solidFill>
                  <a:schemeClr val="tx1"/>
                </a:solidFill>
                <a:effectLst/>
                <a:latin typeface="+mn-lt"/>
                <a:ea typeface="+mn-ea"/>
                <a:cs typeface="+mn-cs"/>
              </a:rPr>
              <a:t>&lt;</a:t>
            </a:r>
            <a:r>
              <a:rPr lang="en-US" altLang="zh-CN" sz="1200" kern="1200" dirty="0" err="1">
                <a:solidFill>
                  <a:schemeClr val="tx1"/>
                </a:solidFill>
                <a:effectLst/>
                <a:latin typeface="+mn-lt"/>
                <a:ea typeface="+mn-ea"/>
                <a:cs typeface="+mn-cs"/>
              </a:rPr>
              <a:t>LinearLayout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xmlns:android</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"http://schemas.android.com/</a:t>
            </a:r>
            <a:r>
              <a:rPr lang="en-US" altLang="zh-CN" sz="1200" i="1" kern="1200" dirty="0" err="1">
                <a:solidFill>
                  <a:schemeClr val="tx1"/>
                </a:solidFill>
                <a:effectLst/>
                <a:latin typeface="+mn-lt"/>
                <a:ea typeface="+mn-ea"/>
                <a:cs typeface="+mn-cs"/>
              </a:rPr>
              <a:t>apk</a:t>
            </a:r>
            <a:r>
              <a:rPr lang="en-US" altLang="zh-CN" sz="1200" i="1" kern="1200" dirty="0">
                <a:solidFill>
                  <a:schemeClr val="tx1"/>
                </a:solidFill>
                <a:effectLst/>
                <a:latin typeface="+mn-lt"/>
                <a:ea typeface="+mn-ea"/>
                <a:cs typeface="+mn-cs"/>
              </a:rPr>
              <a:t>/res/android"</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android:layout_width</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match_parent</a:t>
            </a:r>
            <a:r>
              <a:rPr lang="en-US" altLang="zh-CN" sz="1200" i="1"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android:layout_height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match_parent</a:t>
            </a:r>
            <a:r>
              <a:rPr lang="en-US" altLang="zh-CN" sz="1200" i="1"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android:orientation</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"horizontal"</a:t>
            </a:r>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    &gt;</a:t>
            </a:r>
          </a:p>
          <a:p>
            <a:r>
              <a:rPr lang="en-US" altLang="zh-CN" sz="1200" kern="1200" dirty="0">
                <a:solidFill>
                  <a:schemeClr val="tx1"/>
                </a:solidFill>
                <a:effectLst/>
                <a:latin typeface="+mn-lt"/>
                <a:ea typeface="+mn-ea"/>
                <a:cs typeface="+mn-cs"/>
              </a:rPr>
              <a:t>    &lt;</a:t>
            </a:r>
            <a:r>
              <a:rPr lang="en-US" altLang="zh-CN" sz="1200" kern="1200" dirty="0" err="1">
                <a:solidFill>
                  <a:schemeClr val="tx1"/>
                </a:solidFill>
                <a:effectLst/>
                <a:latin typeface="+mn-lt"/>
                <a:ea typeface="+mn-ea"/>
                <a:cs typeface="+mn-cs"/>
              </a:rPr>
              <a:t>TextView</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android:id</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"@+id/</a:t>
            </a:r>
            <a:r>
              <a:rPr lang="en-US" altLang="zh-CN" sz="1200" i="1" kern="1200" dirty="0" err="1">
                <a:solidFill>
                  <a:schemeClr val="tx1"/>
                </a:solidFill>
                <a:effectLst/>
                <a:latin typeface="+mn-lt"/>
                <a:ea typeface="+mn-ea"/>
                <a:cs typeface="+mn-cs"/>
              </a:rPr>
              <a:t>tv_personid</a:t>
            </a:r>
            <a:r>
              <a:rPr lang="en-US" altLang="zh-CN" sz="1200" i="1"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android:layout_width</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"0dip"</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android:layout_height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wrap_content</a:t>
            </a:r>
            <a:r>
              <a:rPr lang="en-US" altLang="zh-CN" sz="1200" i="1"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android:layout_weight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"1"</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android:gravity</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center_horizontal</a:t>
            </a:r>
            <a:r>
              <a:rPr lang="en-US" altLang="zh-CN" sz="1200" i="1"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android:shadowColor</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"#ff0000"</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android:shadowDx</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"1"</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android:shadowDy</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"1"</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android:shadowRadius</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"1"</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android:textColor</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"#aa5544"</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android:textSize</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"17sp"</a:t>
            </a:r>
            <a:r>
              <a:rPr lang="en-US" altLang="zh-CN" sz="1200" kern="1200" dirty="0">
                <a:solidFill>
                  <a:schemeClr val="tx1"/>
                </a:solidFill>
                <a:effectLst/>
                <a:latin typeface="+mn-lt"/>
                <a:ea typeface="+mn-ea"/>
                <a:cs typeface="+mn-cs"/>
              </a:rPr>
              <a:t> /&gt;</a:t>
            </a:r>
          </a:p>
          <a:p>
            <a:r>
              <a:rPr lang="en-US" altLang="zh-CN" sz="1200" kern="1200" dirty="0">
                <a:solidFill>
                  <a:schemeClr val="tx1"/>
                </a:solidFill>
                <a:effectLst/>
                <a:latin typeface="+mn-lt"/>
                <a:ea typeface="+mn-ea"/>
                <a:cs typeface="+mn-cs"/>
              </a:rPr>
              <a:t>    &lt;</a:t>
            </a:r>
            <a:r>
              <a:rPr lang="en-US" altLang="zh-CN" sz="1200" kern="1200" dirty="0" err="1">
                <a:solidFill>
                  <a:schemeClr val="tx1"/>
                </a:solidFill>
                <a:effectLst/>
                <a:latin typeface="+mn-lt"/>
                <a:ea typeface="+mn-ea"/>
                <a:cs typeface="+mn-cs"/>
              </a:rPr>
              <a:t>TextView</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android:id</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"@+id/</a:t>
            </a:r>
            <a:r>
              <a:rPr lang="en-US" altLang="zh-CN" sz="1200" i="1" kern="1200" dirty="0" err="1">
                <a:solidFill>
                  <a:schemeClr val="tx1"/>
                </a:solidFill>
                <a:effectLst/>
                <a:latin typeface="+mn-lt"/>
                <a:ea typeface="+mn-ea"/>
                <a:cs typeface="+mn-cs"/>
              </a:rPr>
              <a:t>tv_personname</a:t>
            </a:r>
            <a:r>
              <a:rPr lang="en-US" altLang="zh-CN" sz="1200" i="1"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android:layout_width</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"10dip"</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android:layout_height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wrap_content</a:t>
            </a:r>
            <a:r>
              <a:rPr lang="en-US" altLang="zh-CN" sz="1200" i="1"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android:layout_weight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"1"</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android:gravity</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center_horizontal</a:t>
            </a:r>
            <a:r>
              <a:rPr lang="en-US" altLang="zh-CN" sz="1200" i="1"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android:shadowColor</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"#ff0000"</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android:shadowDx</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"2"</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android:shadowDy</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"2"</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android:shadowRadius</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"1"</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android:textColor</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"#009900"</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android:textSize</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"20sp"</a:t>
            </a:r>
            <a:r>
              <a:rPr lang="en-US" altLang="zh-CN" sz="1200" kern="1200" dirty="0">
                <a:solidFill>
                  <a:schemeClr val="tx1"/>
                </a:solidFill>
                <a:effectLst/>
                <a:latin typeface="+mn-lt"/>
                <a:ea typeface="+mn-ea"/>
                <a:cs typeface="+mn-cs"/>
              </a:rPr>
              <a:t> /&gt;</a:t>
            </a:r>
          </a:p>
          <a:p>
            <a:r>
              <a:rPr lang="en-US" altLang="zh-CN" sz="1200" kern="1200" dirty="0">
                <a:solidFill>
                  <a:schemeClr val="tx1"/>
                </a:solidFill>
                <a:effectLst/>
                <a:latin typeface="+mn-lt"/>
                <a:ea typeface="+mn-ea"/>
                <a:cs typeface="+mn-cs"/>
              </a:rPr>
              <a:t>    &lt;</a:t>
            </a:r>
            <a:r>
              <a:rPr lang="en-US" altLang="zh-CN" sz="1200" kern="1200" dirty="0" err="1">
                <a:solidFill>
                  <a:schemeClr val="tx1"/>
                </a:solidFill>
                <a:effectLst/>
                <a:latin typeface="+mn-lt"/>
                <a:ea typeface="+mn-ea"/>
                <a:cs typeface="+mn-cs"/>
              </a:rPr>
              <a:t>TextView</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android:id</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"@+id/</a:t>
            </a:r>
            <a:r>
              <a:rPr lang="en-US" altLang="zh-CN" sz="1200" i="1" kern="1200" dirty="0" err="1">
                <a:solidFill>
                  <a:schemeClr val="tx1"/>
                </a:solidFill>
                <a:effectLst/>
                <a:latin typeface="+mn-lt"/>
                <a:ea typeface="+mn-ea"/>
                <a:cs typeface="+mn-cs"/>
              </a:rPr>
              <a:t>tv_personphone</a:t>
            </a:r>
            <a:r>
              <a:rPr lang="en-US" altLang="zh-CN" sz="1200" i="1"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android:layout_width</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"0dip"</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android:layout_height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wrap_content</a:t>
            </a:r>
            <a:r>
              <a:rPr lang="en-US" altLang="zh-CN" sz="1200" i="1"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android:layout_weight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"1"</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android:gravity</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center_horizontal</a:t>
            </a:r>
            <a:r>
              <a:rPr lang="en-US" altLang="zh-CN" sz="1200" i="1"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android:shadowColor</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"#ff0000"</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android:shadowDx</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"2"</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android:shadowDy</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"2"</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android:shadowRadius</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"1"</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android:textColor</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"#ff8811"</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android:textSize</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"20sp"</a:t>
            </a:r>
            <a:r>
              <a:rPr lang="en-US" altLang="zh-CN" sz="1200" kern="1200" dirty="0">
                <a:solidFill>
                  <a:schemeClr val="tx1"/>
                </a:solidFill>
                <a:effectLst/>
                <a:latin typeface="+mn-lt"/>
                <a:ea typeface="+mn-ea"/>
                <a:cs typeface="+mn-cs"/>
              </a:rPr>
              <a:t> /&gt;</a:t>
            </a:r>
          </a:p>
          <a:p>
            <a:r>
              <a:rPr lang="en-US" altLang="zh-CN" sz="1200" kern="1200" dirty="0">
                <a:solidFill>
                  <a:schemeClr val="tx1"/>
                </a:solidFill>
                <a:effectLst/>
                <a:latin typeface="+mn-lt"/>
                <a:ea typeface="+mn-ea"/>
                <a:cs typeface="+mn-cs"/>
              </a:rPr>
              <a:t>&lt;/</a:t>
            </a:r>
            <a:r>
              <a:rPr lang="en-US" altLang="zh-CN" sz="1200" kern="1200" dirty="0" err="1">
                <a:solidFill>
                  <a:schemeClr val="tx1"/>
                </a:solidFill>
                <a:effectLst/>
                <a:latin typeface="+mn-lt"/>
                <a:ea typeface="+mn-ea"/>
                <a:cs typeface="+mn-cs"/>
              </a:rPr>
              <a:t>LinearLayout</a:t>
            </a:r>
            <a:r>
              <a:rPr lang="en-US" altLang="zh-CN" sz="1200" kern="1200" dirty="0">
                <a:solidFill>
                  <a:schemeClr val="tx1"/>
                </a:solidFill>
                <a:effectLst/>
                <a:latin typeface="+mn-lt"/>
                <a:ea typeface="+mn-ea"/>
                <a:cs typeface="+mn-cs"/>
              </a:rPr>
              <a:t>&gt;</a:t>
            </a:r>
          </a:p>
          <a:p>
            <a:r>
              <a:rPr lang="en-US" altLang="zh-CN" sz="1200" b="1" kern="1200" dirty="0">
                <a:solidFill>
                  <a:schemeClr val="tx1"/>
                </a:solidFill>
                <a:effectLst/>
                <a:latin typeface="+mn-lt"/>
                <a:ea typeface="+mn-ea"/>
                <a:cs typeface="+mn-cs"/>
              </a:rPr>
              <a:t>MainActivity.java</a:t>
            </a:r>
            <a:endParaRPr lang="en-US"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import</a:t>
            </a:r>
            <a:r>
              <a:rPr lang="en-US" altLang="zh-CN" sz="1200" b="0" kern="1200" dirty="0">
                <a:solidFill>
                  <a:schemeClr val="tx1"/>
                </a:solidFill>
                <a:effectLst/>
                <a:latin typeface="+mn-lt"/>
                <a:ea typeface="+mn-ea"/>
                <a:cs typeface="+mn-cs"/>
              </a:rPr>
              <a:t> </a:t>
            </a:r>
            <a:r>
              <a:rPr lang="en-US" altLang="zh-CN" sz="1200" b="0" kern="1200" dirty="0" err="1">
                <a:solidFill>
                  <a:schemeClr val="tx1"/>
                </a:solidFill>
                <a:effectLst/>
                <a:latin typeface="+mn-lt"/>
                <a:ea typeface="+mn-ea"/>
                <a:cs typeface="+mn-cs"/>
              </a:rPr>
              <a:t>java.util.List</a:t>
            </a:r>
            <a:r>
              <a:rPr lang="en-US" altLang="zh-CN" sz="1200" b="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import</a:t>
            </a:r>
            <a:r>
              <a:rPr lang="en-US" altLang="zh-CN" sz="1200" b="0" kern="1200" dirty="0">
                <a:solidFill>
                  <a:schemeClr val="tx1"/>
                </a:solidFill>
                <a:effectLst/>
                <a:latin typeface="+mn-lt"/>
                <a:ea typeface="+mn-ea"/>
                <a:cs typeface="+mn-cs"/>
              </a:rPr>
              <a:t> </a:t>
            </a:r>
            <a:r>
              <a:rPr lang="en-US" altLang="zh-CN" sz="1200" b="0" kern="1200" dirty="0" err="1">
                <a:solidFill>
                  <a:schemeClr val="tx1"/>
                </a:solidFill>
                <a:effectLst/>
                <a:latin typeface="+mn-lt"/>
                <a:ea typeface="+mn-ea"/>
                <a:cs typeface="+mn-cs"/>
              </a:rPr>
              <a:t>android.app.Activity</a:t>
            </a:r>
            <a:r>
              <a:rPr lang="en-US" altLang="zh-CN" sz="1200" b="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import</a:t>
            </a:r>
            <a:r>
              <a:rPr lang="en-US" altLang="zh-CN" sz="1200" b="0" kern="1200" dirty="0">
                <a:solidFill>
                  <a:schemeClr val="tx1"/>
                </a:solidFill>
                <a:effectLst/>
                <a:latin typeface="+mn-lt"/>
                <a:ea typeface="+mn-ea"/>
                <a:cs typeface="+mn-cs"/>
              </a:rPr>
              <a:t> </a:t>
            </a:r>
            <a:r>
              <a:rPr lang="en-US" altLang="zh-CN" sz="1200" b="0" kern="1200" dirty="0" err="1">
                <a:solidFill>
                  <a:schemeClr val="tx1"/>
                </a:solidFill>
                <a:effectLst/>
                <a:latin typeface="+mn-lt"/>
                <a:ea typeface="+mn-ea"/>
                <a:cs typeface="+mn-cs"/>
              </a:rPr>
              <a:t>android.content.Context</a:t>
            </a:r>
            <a:r>
              <a:rPr lang="en-US" altLang="zh-CN" sz="1200" b="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import</a:t>
            </a:r>
            <a:r>
              <a:rPr lang="en-US" altLang="zh-CN" sz="1200" b="0" kern="1200" dirty="0">
                <a:solidFill>
                  <a:schemeClr val="tx1"/>
                </a:solidFill>
                <a:effectLst/>
                <a:latin typeface="+mn-lt"/>
                <a:ea typeface="+mn-ea"/>
                <a:cs typeface="+mn-cs"/>
              </a:rPr>
              <a:t> </a:t>
            </a:r>
            <a:r>
              <a:rPr lang="en-US" altLang="zh-CN" sz="1200" b="0" kern="1200" dirty="0" err="1">
                <a:solidFill>
                  <a:schemeClr val="tx1"/>
                </a:solidFill>
                <a:effectLst/>
                <a:latin typeface="+mn-lt"/>
                <a:ea typeface="+mn-ea"/>
                <a:cs typeface="+mn-cs"/>
              </a:rPr>
              <a:t>android.os.Bundle</a:t>
            </a:r>
            <a:r>
              <a:rPr lang="en-US" altLang="zh-CN" sz="1200" b="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import</a:t>
            </a:r>
            <a:r>
              <a:rPr lang="en-US" altLang="zh-CN" sz="1200" b="0" kern="1200" dirty="0">
                <a:solidFill>
                  <a:schemeClr val="tx1"/>
                </a:solidFill>
                <a:effectLst/>
                <a:latin typeface="+mn-lt"/>
                <a:ea typeface="+mn-ea"/>
                <a:cs typeface="+mn-cs"/>
              </a:rPr>
              <a:t> </a:t>
            </a:r>
            <a:r>
              <a:rPr lang="en-US" altLang="zh-CN" sz="1200" b="0" kern="1200" dirty="0" err="1">
                <a:solidFill>
                  <a:schemeClr val="tx1"/>
                </a:solidFill>
                <a:effectLst/>
                <a:latin typeface="+mn-lt"/>
                <a:ea typeface="+mn-ea"/>
                <a:cs typeface="+mn-cs"/>
              </a:rPr>
              <a:t>android.view.LayoutInflater</a:t>
            </a:r>
            <a:r>
              <a:rPr lang="en-US" altLang="zh-CN" sz="1200" b="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import</a:t>
            </a:r>
            <a:r>
              <a:rPr lang="en-US" altLang="zh-CN" sz="1200" b="0" kern="1200" dirty="0">
                <a:solidFill>
                  <a:schemeClr val="tx1"/>
                </a:solidFill>
                <a:effectLst/>
                <a:latin typeface="+mn-lt"/>
                <a:ea typeface="+mn-ea"/>
                <a:cs typeface="+mn-cs"/>
              </a:rPr>
              <a:t> </a:t>
            </a:r>
            <a:r>
              <a:rPr lang="en-US" altLang="zh-CN" sz="1200" b="0" kern="1200" dirty="0" err="1">
                <a:solidFill>
                  <a:schemeClr val="tx1"/>
                </a:solidFill>
                <a:effectLst/>
                <a:latin typeface="+mn-lt"/>
                <a:ea typeface="+mn-ea"/>
                <a:cs typeface="+mn-cs"/>
              </a:rPr>
              <a:t>android.view.View</a:t>
            </a:r>
            <a:r>
              <a:rPr lang="en-US" altLang="zh-CN" sz="1200" b="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import</a:t>
            </a:r>
            <a:r>
              <a:rPr lang="en-US" altLang="zh-CN" sz="1200" b="0" kern="1200" dirty="0">
                <a:solidFill>
                  <a:schemeClr val="tx1"/>
                </a:solidFill>
                <a:effectLst/>
                <a:latin typeface="+mn-lt"/>
                <a:ea typeface="+mn-ea"/>
                <a:cs typeface="+mn-cs"/>
              </a:rPr>
              <a:t> </a:t>
            </a:r>
            <a:r>
              <a:rPr lang="en-US" altLang="zh-CN" sz="1200" b="0" kern="1200" dirty="0" err="1">
                <a:solidFill>
                  <a:schemeClr val="tx1"/>
                </a:solidFill>
                <a:effectLst/>
                <a:latin typeface="+mn-lt"/>
                <a:ea typeface="+mn-ea"/>
                <a:cs typeface="+mn-cs"/>
              </a:rPr>
              <a:t>android.view.ViewGroup</a:t>
            </a:r>
            <a:r>
              <a:rPr lang="en-US" altLang="zh-CN" sz="1200" b="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import</a:t>
            </a:r>
            <a:r>
              <a:rPr lang="en-US" altLang="zh-CN" sz="1200" b="0" kern="1200" dirty="0">
                <a:solidFill>
                  <a:schemeClr val="tx1"/>
                </a:solidFill>
                <a:effectLst/>
                <a:latin typeface="+mn-lt"/>
                <a:ea typeface="+mn-ea"/>
                <a:cs typeface="+mn-cs"/>
              </a:rPr>
              <a:t> </a:t>
            </a:r>
            <a:r>
              <a:rPr lang="en-US" altLang="zh-CN" sz="1200" b="0" kern="1200" dirty="0" err="1">
                <a:solidFill>
                  <a:schemeClr val="tx1"/>
                </a:solidFill>
                <a:effectLst/>
                <a:latin typeface="+mn-lt"/>
                <a:ea typeface="+mn-ea"/>
                <a:cs typeface="+mn-cs"/>
              </a:rPr>
              <a:t>android.widget.BaseAdapter</a:t>
            </a:r>
            <a:r>
              <a:rPr lang="en-US" altLang="zh-CN" sz="1200" b="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import</a:t>
            </a:r>
            <a:r>
              <a:rPr lang="en-US" altLang="zh-CN" sz="1200" b="0" kern="1200" dirty="0">
                <a:solidFill>
                  <a:schemeClr val="tx1"/>
                </a:solidFill>
                <a:effectLst/>
                <a:latin typeface="+mn-lt"/>
                <a:ea typeface="+mn-ea"/>
                <a:cs typeface="+mn-cs"/>
              </a:rPr>
              <a:t> </a:t>
            </a:r>
            <a:r>
              <a:rPr lang="en-US" altLang="zh-CN" sz="1200" b="0" kern="1200" dirty="0" err="1">
                <a:solidFill>
                  <a:schemeClr val="tx1"/>
                </a:solidFill>
                <a:effectLst/>
                <a:latin typeface="+mn-lt"/>
                <a:ea typeface="+mn-ea"/>
                <a:cs typeface="+mn-cs"/>
              </a:rPr>
              <a:t>android.widget.ListView</a:t>
            </a:r>
            <a:r>
              <a:rPr lang="en-US" altLang="zh-CN" sz="1200" b="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import</a:t>
            </a:r>
            <a:r>
              <a:rPr lang="en-US" altLang="zh-CN" sz="1200" b="0" kern="1200" dirty="0">
                <a:solidFill>
                  <a:schemeClr val="tx1"/>
                </a:solidFill>
                <a:effectLst/>
                <a:latin typeface="+mn-lt"/>
                <a:ea typeface="+mn-ea"/>
                <a:cs typeface="+mn-cs"/>
              </a:rPr>
              <a:t> </a:t>
            </a:r>
            <a:r>
              <a:rPr lang="en-US" altLang="zh-CN" sz="1200" b="0" kern="1200" dirty="0" err="1">
                <a:solidFill>
                  <a:schemeClr val="tx1"/>
                </a:solidFill>
                <a:effectLst/>
                <a:latin typeface="+mn-lt"/>
                <a:ea typeface="+mn-ea"/>
                <a:cs typeface="+mn-cs"/>
              </a:rPr>
              <a:t>android.widget.TextView</a:t>
            </a:r>
            <a:r>
              <a:rPr lang="en-US" altLang="zh-CN" sz="1200" b="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import</a:t>
            </a:r>
            <a:r>
              <a:rPr lang="en-US" altLang="zh-CN" sz="1200" b="0" kern="1200" dirty="0">
                <a:solidFill>
                  <a:schemeClr val="tx1"/>
                </a:solidFill>
                <a:effectLst/>
                <a:latin typeface="+mn-lt"/>
                <a:ea typeface="+mn-ea"/>
                <a:cs typeface="+mn-cs"/>
              </a:rPr>
              <a:t> </a:t>
            </a:r>
            <a:r>
              <a:rPr lang="en-US" altLang="zh-CN" sz="1200" b="0" kern="1200" dirty="0" err="1">
                <a:solidFill>
                  <a:schemeClr val="tx1"/>
                </a:solidFill>
                <a:effectLst/>
                <a:latin typeface="+mn-lt"/>
                <a:ea typeface="+mn-ea"/>
                <a:cs typeface="+mn-cs"/>
              </a:rPr>
              <a:t>cn.zengfansheng.domain.Person</a:t>
            </a:r>
            <a:r>
              <a:rPr lang="en-US" altLang="zh-CN" sz="1200" b="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import</a:t>
            </a:r>
            <a:r>
              <a:rPr lang="en-US" altLang="zh-CN" sz="1200" b="0" kern="1200" dirty="0">
                <a:solidFill>
                  <a:schemeClr val="tx1"/>
                </a:solidFill>
                <a:effectLst/>
                <a:latin typeface="+mn-lt"/>
                <a:ea typeface="+mn-ea"/>
                <a:cs typeface="+mn-cs"/>
              </a:rPr>
              <a:t> cn.zengfansheng.personDao.PersonDao2;</a:t>
            </a:r>
            <a:endParaRPr lang="en-US"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public</a:t>
            </a:r>
            <a:r>
              <a:rPr lang="en-US" altLang="zh-CN" sz="1200" b="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class</a:t>
            </a:r>
            <a:r>
              <a:rPr lang="en-US" altLang="zh-CN" sz="1200" b="0" kern="1200" dirty="0">
                <a:solidFill>
                  <a:schemeClr val="tx1"/>
                </a:solidFill>
                <a:effectLst/>
                <a:latin typeface="+mn-lt"/>
                <a:ea typeface="+mn-ea"/>
                <a:cs typeface="+mn-cs"/>
              </a:rPr>
              <a:t> </a:t>
            </a:r>
            <a:r>
              <a:rPr lang="en-US" altLang="zh-CN" sz="1200" b="0" kern="1200" dirty="0" err="1">
                <a:solidFill>
                  <a:schemeClr val="tx1"/>
                </a:solidFill>
                <a:effectLst/>
                <a:latin typeface="+mn-lt"/>
                <a:ea typeface="+mn-ea"/>
                <a:cs typeface="+mn-cs"/>
              </a:rPr>
              <a:t>MainActivity</a:t>
            </a:r>
            <a:r>
              <a:rPr lang="en-US" altLang="zh-CN" sz="1200" b="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extends</a:t>
            </a:r>
            <a:r>
              <a:rPr lang="en-US" altLang="zh-CN" sz="1200" b="0" kern="1200" dirty="0">
                <a:solidFill>
                  <a:schemeClr val="tx1"/>
                </a:solidFill>
                <a:effectLst/>
                <a:latin typeface="+mn-lt"/>
                <a:ea typeface="+mn-ea"/>
                <a:cs typeface="+mn-cs"/>
              </a:rPr>
              <a:t> Activity {</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private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ListView</a:t>
            </a:r>
            <a:r>
              <a:rPr lang="en-US" altLang="zh-CN" sz="1200" kern="1200" dirty="0">
                <a:solidFill>
                  <a:schemeClr val="tx1"/>
                </a:solidFill>
                <a:effectLst/>
                <a:latin typeface="+mn-lt"/>
                <a:ea typeface="+mn-ea"/>
                <a:cs typeface="+mn-cs"/>
              </a:rPr>
              <a:t> lv;</a:t>
            </a:r>
          </a:p>
          <a:p>
            <a:r>
              <a:rPr lang="en-US" altLang="zh-CN" sz="1200" kern="1200" dirty="0">
                <a:solidFill>
                  <a:schemeClr val="tx1"/>
                </a:solidFill>
                <a:effectLst/>
                <a:latin typeface="+mn-lt"/>
                <a:ea typeface="+mn-ea"/>
                <a:cs typeface="+mn-cs"/>
              </a:rPr>
              <a:t>    List&lt;Person&gt; persons = </a:t>
            </a:r>
            <a:r>
              <a:rPr lang="en-US" altLang="zh-CN" sz="1200" b="1" kern="1200" dirty="0">
                <a:solidFill>
                  <a:schemeClr val="tx1"/>
                </a:solidFill>
                <a:effectLst/>
                <a:latin typeface="+mn-lt"/>
                <a:ea typeface="+mn-ea"/>
                <a:cs typeface="+mn-cs"/>
              </a:rPr>
              <a:t>null</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@Override</a:t>
            </a: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protected</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onCreate</a:t>
            </a:r>
            <a:r>
              <a:rPr lang="en-US" altLang="zh-CN" sz="1200" kern="1200" dirty="0">
                <a:solidFill>
                  <a:schemeClr val="tx1"/>
                </a:solidFill>
                <a:effectLst/>
                <a:latin typeface="+mn-lt"/>
                <a:ea typeface="+mn-ea"/>
                <a:cs typeface="+mn-cs"/>
              </a:rPr>
              <a:t>(Bundle </a:t>
            </a:r>
            <a:r>
              <a:rPr lang="en-US" altLang="zh-CN" sz="1200" kern="1200" dirty="0" err="1">
                <a:solidFill>
                  <a:schemeClr val="tx1"/>
                </a:solidFill>
                <a:effectLst/>
                <a:latin typeface="+mn-lt"/>
                <a:ea typeface="+mn-ea"/>
                <a:cs typeface="+mn-cs"/>
              </a:rPr>
              <a:t>savedInstanceState</a:t>
            </a:r>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super</a:t>
            </a:r>
            <a:r>
              <a:rPr lang="en-US" altLang="zh-CN" sz="1200" kern="1200" dirty="0" err="1">
                <a:solidFill>
                  <a:schemeClr val="tx1"/>
                </a:solidFill>
                <a:effectLst/>
                <a:latin typeface="+mn-lt"/>
                <a:ea typeface="+mn-ea"/>
                <a:cs typeface="+mn-cs"/>
              </a:rPr>
              <a:t>.onCreate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savedInstanceState</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setContentView</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R.layout.</a:t>
            </a:r>
            <a:r>
              <a:rPr lang="en-US" altLang="zh-CN" sz="1200" i="1" kern="1200" dirty="0" err="1">
                <a:solidFill>
                  <a:schemeClr val="tx1"/>
                </a:solidFill>
                <a:effectLst/>
                <a:latin typeface="+mn-lt"/>
                <a:ea typeface="+mn-ea"/>
                <a:cs typeface="+mn-cs"/>
              </a:rPr>
              <a:t>activity_main</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        lv = (</a:t>
            </a:r>
            <a:r>
              <a:rPr lang="en-US" altLang="zh-CN" sz="1200" kern="1200" dirty="0" err="1">
                <a:solidFill>
                  <a:schemeClr val="tx1"/>
                </a:solidFill>
                <a:effectLst/>
                <a:latin typeface="+mn-lt"/>
                <a:ea typeface="+mn-ea"/>
                <a:cs typeface="+mn-cs"/>
              </a:rPr>
              <a:t>ListView</a:t>
            </a: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this</a:t>
            </a:r>
            <a:r>
              <a:rPr lang="en-US" altLang="zh-CN" sz="1200" kern="1200" dirty="0" err="1">
                <a:solidFill>
                  <a:schemeClr val="tx1"/>
                </a:solidFill>
                <a:effectLst/>
                <a:latin typeface="+mn-lt"/>
                <a:ea typeface="+mn-ea"/>
                <a:cs typeface="+mn-cs"/>
              </a:rPr>
              <a:t>.findViewById</a:t>
            </a:r>
            <a:r>
              <a:rPr lang="en-US" altLang="zh-CN" sz="1200" kern="1200" dirty="0">
                <a:solidFill>
                  <a:schemeClr val="tx1"/>
                </a:solidFill>
                <a:effectLst/>
                <a:latin typeface="+mn-lt"/>
                <a:ea typeface="+mn-ea"/>
                <a:cs typeface="+mn-cs"/>
              </a:rPr>
              <a:t>(R.id.</a:t>
            </a:r>
            <a:r>
              <a:rPr lang="en-US" altLang="zh-CN" sz="1200" i="1" kern="1200" dirty="0">
                <a:solidFill>
                  <a:schemeClr val="tx1"/>
                </a:solidFill>
                <a:effectLst/>
                <a:latin typeface="+mn-lt"/>
                <a:ea typeface="+mn-ea"/>
                <a:cs typeface="+mn-cs"/>
              </a:rPr>
              <a:t>lv</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        PersonDao2 pdDao2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PersonDao2(</a:t>
            </a:r>
            <a:r>
              <a:rPr lang="en-US" altLang="zh-CN" sz="1200" b="1" kern="1200" dirty="0">
                <a:solidFill>
                  <a:schemeClr val="tx1"/>
                </a:solidFill>
                <a:effectLst/>
                <a:latin typeface="+mn-lt"/>
                <a:ea typeface="+mn-ea"/>
                <a:cs typeface="+mn-cs"/>
              </a:rPr>
              <a:t>this</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persons = pdDao2.findAllPersons();</a:t>
            </a: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lv.setAdapter</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MyListAdapter</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private</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class</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MyListAdapter</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extends</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BaseAdapter</a:t>
            </a:r>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        // </a:t>
            </a:r>
            <a:r>
              <a:rPr lang="zh-CN" altLang="en-US" sz="1200" kern="1200" dirty="0">
                <a:solidFill>
                  <a:schemeClr val="tx1"/>
                </a:solidFill>
                <a:effectLst/>
                <a:latin typeface="+mn-lt"/>
                <a:ea typeface="+mn-ea"/>
                <a:cs typeface="+mn-cs"/>
              </a:rPr>
              <a:t>控制</a:t>
            </a:r>
            <a:r>
              <a:rPr lang="en-US" altLang="zh-CN" sz="1200" u="sng" kern="1200" dirty="0" err="1">
                <a:solidFill>
                  <a:schemeClr val="tx1"/>
                </a:solidFill>
                <a:effectLst/>
                <a:latin typeface="+mn-lt"/>
                <a:ea typeface="+mn-ea"/>
                <a:cs typeface="+mn-cs"/>
              </a:rPr>
              <a:t>listview</a:t>
            </a:r>
            <a:r>
              <a:rPr lang="zh-CN" altLang="en-US" sz="1200" kern="1200" dirty="0">
                <a:solidFill>
                  <a:schemeClr val="tx1"/>
                </a:solidFill>
                <a:effectLst/>
                <a:latin typeface="+mn-lt"/>
                <a:ea typeface="+mn-ea"/>
                <a:cs typeface="+mn-cs"/>
              </a:rPr>
              <a:t>里面一共有多少个条目</a:t>
            </a: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@Override</a:t>
            </a: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getCount</a:t>
            </a:r>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if</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persons.size</a:t>
            </a:r>
            <a:r>
              <a:rPr lang="en-US" altLang="zh-CN" sz="1200" kern="1200" dirty="0">
                <a:solidFill>
                  <a:schemeClr val="tx1"/>
                </a:solidFill>
                <a:effectLst/>
                <a:latin typeface="+mn-lt"/>
                <a:ea typeface="+mn-ea"/>
                <a:cs typeface="+mn-cs"/>
              </a:rPr>
              <a:t>() &gt; 0) {</a:t>
            </a: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return</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persons.size</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return</a:t>
            </a:r>
            <a:r>
              <a:rPr lang="en-US" altLang="zh-CN" sz="1200" kern="1200" dirty="0">
                <a:solidFill>
                  <a:schemeClr val="tx1"/>
                </a:solidFill>
                <a:effectLst/>
                <a:latin typeface="+mn-lt"/>
                <a:ea typeface="+mn-ea"/>
                <a:cs typeface="+mn-cs"/>
              </a:rPr>
              <a:t> 0;</a:t>
            </a:r>
          </a:p>
          <a:p>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        @Override</a:t>
            </a: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Object </a:t>
            </a:r>
            <a:r>
              <a:rPr lang="en-US" altLang="zh-CN" sz="1200" kern="1200" dirty="0" err="1">
                <a:solidFill>
                  <a:schemeClr val="tx1"/>
                </a:solidFill>
                <a:effectLst/>
                <a:latin typeface="+mn-lt"/>
                <a:ea typeface="+mn-ea"/>
                <a:cs typeface="+mn-cs"/>
              </a:rPr>
              <a:t>getItem</a:t>
            </a:r>
            <a:r>
              <a:rPr lang="en-US" altLang="zh-CN" sz="1200" kern="1200" dirty="0">
                <a:solidFill>
                  <a:schemeClr val="tx1"/>
                </a:solidFill>
                <a:effectLst/>
                <a:latin typeface="+mn-lt"/>
                <a:ea typeface="+mn-ea"/>
                <a:cs typeface="+mn-cs"/>
              </a:rPr>
              <a:t>(</a:t>
            </a:r>
            <a:r>
              <a:rPr lang="en-US" altLang="zh-CN" sz="1200" b="1"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position) {</a:t>
            </a: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return</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null</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        @Override</a:t>
            </a: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long</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getItemId</a:t>
            </a:r>
            <a:r>
              <a:rPr lang="en-US" altLang="zh-CN" sz="1200" kern="1200" dirty="0">
                <a:solidFill>
                  <a:schemeClr val="tx1"/>
                </a:solidFill>
                <a:effectLst/>
                <a:latin typeface="+mn-lt"/>
                <a:ea typeface="+mn-ea"/>
                <a:cs typeface="+mn-cs"/>
              </a:rPr>
              <a:t>(</a:t>
            </a:r>
            <a:r>
              <a:rPr lang="en-US" altLang="zh-CN" sz="1200" b="1"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position) {</a:t>
            </a: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return</a:t>
            </a:r>
            <a:r>
              <a:rPr lang="en-US" altLang="zh-CN" sz="1200" kern="1200" dirty="0">
                <a:solidFill>
                  <a:schemeClr val="tx1"/>
                </a:solidFill>
                <a:effectLst/>
                <a:latin typeface="+mn-lt"/>
                <a:ea typeface="+mn-ea"/>
                <a:cs typeface="+mn-cs"/>
              </a:rPr>
              <a:t> 0;</a:t>
            </a:r>
          </a:p>
          <a:p>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        @Override</a:t>
            </a: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View </a:t>
            </a:r>
            <a:r>
              <a:rPr lang="en-US" altLang="zh-CN" sz="1200" kern="1200" dirty="0" err="1">
                <a:solidFill>
                  <a:schemeClr val="tx1"/>
                </a:solidFill>
                <a:effectLst/>
                <a:latin typeface="+mn-lt"/>
                <a:ea typeface="+mn-ea"/>
                <a:cs typeface="+mn-cs"/>
              </a:rPr>
              <a:t>getView</a:t>
            </a:r>
            <a:r>
              <a:rPr lang="en-US" altLang="zh-CN" sz="1200" kern="1200" dirty="0">
                <a:solidFill>
                  <a:schemeClr val="tx1"/>
                </a:solidFill>
                <a:effectLst/>
                <a:latin typeface="+mn-lt"/>
                <a:ea typeface="+mn-ea"/>
                <a:cs typeface="+mn-cs"/>
              </a:rPr>
              <a:t>(</a:t>
            </a:r>
            <a:r>
              <a:rPr lang="en-US" altLang="zh-CN" sz="1200" b="1"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position, View </a:t>
            </a:r>
            <a:r>
              <a:rPr lang="en-US" altLang="zh-CN" sz="1200" kern="1200" dirty="0" err="1">
                <a:solidFill>
                  <a:schemeClr val="tx1"/>
                </a:solidFill>
                <a:effectLst/>
                <a:latin typeface="+mn-lt"/>
                <a:ea typeface="+mn-ea"/>
                <a:cs typeface="+mn-cs"/>
              </a:rPr>
              <a:t>convertView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ViewGroup</a:t>
            </a:r>
            <a:r>
              <a:rPr lang="en-US" altLang="zh-CN" sz="1200" kern="1200" dirty="0">
                <a:solidFill>
                  <a:schemeClr val="tx1"/>
                </a:solidFill>
                <a:effectLst/>
                <a:latin typeface="+mn-lt"/>
                <a:ea typeface="+mn-ea"/>
                <a:cs typeface="+mn-cs"/>
              </a:rPr>
              <a:t> parent) {</a:t>
            </a:r>
          </a:p>
          <a:p>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getCount</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返回值为多少，</a:t>
            </a:r>
            <a:r>
              <a:rPr lang="en-US" altLang="zh-CN" sz="1200" kern="1200" dirty="0" err="1">
                <a:solidFill>
                  <a:schemeClr val="tx1"/>
                </a:solidFill>
                <a:effectLst/>
                <a:latin typeface="+mn-lt"/>
                <a:ea typeface="+mn-ea"/>
                <a:cs typeface="+mn-cs"/>
              </a:rPr>
              <a:t>getView</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就执行几次</a:t>
            </a: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希望把每一个条目 按照</a:t>
            </a:r>
            <a:r>
              <a:rPr lang="en-US" altLang="zh-CN" sz="1200" kern="1200" dirty="0" err="1">
                <a:solidFill>
                  <a:schemeClr val="tx1"/>
                </a:solidFill>
                <a:effectLst/>
                <a:latin typeface="+mn-lt"/>
                <a:ea typeface="+mn-ea"/>
                <a:cs typeface="+mn-cs"/>
              </a:rPr>
              <a:t>list_item</a:t>
            </a:r>
            <a:r>
              <a:rPr lang="zh-CN" altLang="en-US" sz="1200" kern="1200" dirty="0">
                <a:solidFill>
                  <a:schemeClr val="tx1"/>
                </a:solidFill>
                <a:effectLst/>
                <a:latin typeface="+mn-lt"/>
                <a:ea typeface="+mn-ea"/>
                <a:cs typeface="+mn-cs"/>
              </a:rPr>
              <a:t>去显示</a:t>
            </a:r>
            <a:r>
              <a:rPr lang="en-US" altLang="zh-CN" sz="1200" kern="1200" dirty="0">
                <a:solidFill>
                  <a:schemeClr val="tx1"/>
                </a:solidFill>
                <a:effectLst/>
                <a:latin typeface="+mn-lt"/>
                <a:ea typeface="+mn-ea"/>
                <a:cs typeface="+mn-cs"/>
              </a:rPr>
              <a:t>.</a:t>
            </a:r>
            <a:endParaRPr lang="zh-CN" alt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把</a:t>
            </a:r>
            <a:r>
              <a:rPr lang="en-US" altLang="zh-CN" sz="1200" kern="1200" dirty="0">
                <a:solidFill>
                  <a:schemeClr val="tx1"/>
                </a:solidFill>
                <a:effectLst/>
                <a:latin typeface="+mn-lt"/>
                <a:ea typeface="+mn-ea"/>
                <a:cs typeface="+mn-cs"/>
              </a:rPr>
              <a:t>list_item.xml </a:t>
            </a:r>
            <a:r>
              <a:rPr lang="zh-CN" altLang="en-US" sz="1200" kern="1200" dirty="0">
                <a:solidFill>
                  <a:schemeClr val="tx1"/>
                </a:solidFill>
                <a:effectLst/>
                <a:latin typeface="+mn-lt"/>
                <a:ea typeface="+mn-ea"/>
                <a:cs typeface="+mn-cs"/>
              </a:rPr>
              <a:t>转化成</a:t>
            </a:r>
            <a:r>
              <a:rPr lang="en-US" altLang="zh-CN" sz="1200" kern="1200" dirty="0">
                <a:solidFill>
                  <a:schemeClr val="tx1"/>
                </a:solidFill>
                <a:effectLst/>
                <a:latin typeface="+mn-lt"/>
                <a:ea typeface="+mn-ea"/>
                <a:cs typeface="+mn-cs"/>
              </a:rPr>
              <a:t>view</a:t>
            </a:r>
            <a:r>
              <a:rPr lang="zh-CN" altLang="en-US" sz="1200" kern="1200" dirty="0">
                <a:solidFill>
                  <a:schemeClr val="tx1"/>
                </a:solidFill>
                <a:effectLst/>
                <a:latin typeface="+mn-lt"/>
                <a:ea typeface="+mn-ea"/>
                <a:cs typeface="+mn-cs"/>
              </a:rPr>
              <a:t>对象</a:t>
            </a:r>
            <a:r>
              <a:rPr lang="en-US" altLang="zh-CN" sz="1200" kern="1200" dirty="0">
                <a:solidFill>
                  <a:schemeClr val="tx1"/>
                </a:solidFill>
                <a:effectLst/>
                <a:latin typeface="+mn-lt"/>
                <a:ea typeface="+mn-ea"/>
                <a:cs typeface="+mn-cs"/>
              </a:rPr>
              <a:t>.</a:t>
            </a:r>
            <a:endParaRPr lang="zh-CN" alt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一、获取一个打气筒</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布局填充器</a:t>
            </a:r>
          </a:p>
          <a:p>
            <a:r>
              <a:rPr lang="zh-CN" altLang="en-US"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方式一：原始方式：</a:t>
            </a:r>
            <a:r>
              <a:rPr lang="en-US" altLang="zh-CN" sz="1200" kern="1200" dirty="0" err="1">
                <a:solidFill>
                  <a:schemeClr val="tx1"/>
                </a:solidFill>
                <a:effectLst/>
                <a:latin typeface="+mn-lt"/>
                <a:ea typeface="+mn-ea"/>
                <a:cs typeface="+mn-cs"/>
              </a:rPr>
              <a:t>Context.getSystemService</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服务名</a:t>
            </a:r>
            <a:r>
              <a:rPr lang="en-US" altLang="zh-CN" sz="1200" kern="1200" dirty="0">
                <a:solidFill>
                  <a:schemeClr val="tx1"/>
                </a:solidFill>
                <a:effectLst/>
                <a:latin typeface="+mn-lt"/>
                <a:ea typeface="+mn-ea"/>
                <a:cs typeface="+mn-cs"/>
              </a:rPr>
              <a:t>")</a:t>
            </a:r>
            <a:endParaRPr lang="zh-CN" alt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LayoutInflater</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inflater</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LayoutInflater</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MainActivity.</a:t>
            </a:r>
            <a:r>
              <a:rPr lang="en-US" altLang="zh-CN" sz="1200" b="1" kern="1200" dirty="0" err="1">
                <a:solidFill>
                  <a:schemeClr val="tx1"/>
                </a:solidFill>
                <a:effectLst/>
                <a:latin typeface="+mn-lt"/>
                <a:ea typeface="+mn-ea"/>
                <a:cs typeface="+mn-cs"/>
              </a:rPr>
              <a:t>this</a:t>
            </a:r>
            <a:r>
              <a:rPr lang="en-US" altLang="zh-CN" sz="1200" kern="1200" dirty="0" err="1">
                <a:solidFill>
                  <a:schemeClr val="tx1"/>
                </a:solidFill>
                <a:effectLst/>
                <a:latin typeface="+mn-lt"/>
                <a:ea typeface="+mn-ea"/>
                <a:cs typeface="+mn-cs"/>
              </a:rPr>
              <a:t>.getSystemService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Context.</a:t>
            </a:r>
            <a:r>
              <a:rPr lang="en-US" altLang="zh-CN" sz="1200" i="1" kern="1200" dirty="0" err="1">
                <a:solidFill>
                  <a:schemeClr val="tx1"/>
                </a:solidFill>
                <a:effectLst/>
                <a:latin typeface="+mn-lt"/>
                <a:ea typeface="+mn-ea"/>
                <a:cs typeface="+mn-cs"/>
              </a:rPr>
              <a:t>LAYOUT_INFLATER_SERVICE</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获取系统布局填充器的服务</a:t>
            </a: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 View </a:t>
            </a:r>
            <a:r>
              <a:rPr lang="en-US" altLang="zh-CN" sz="1200" kern="1200" dirty="0" err="1">
                <a:solidFill>
                  <a:schemeClr val="tx1"/>
                </a:solidFill>
                <a:effectLst/>
                <a:latin typeface="+mn-lt"/>
                <a:ea typeface="+mn-ea"/>
                <a:cs typeface="+mn-cs"/>
              </a:rPr>
              <a:t>list_item</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inflater.inflate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R.id.list_item</a:t>
            </a:r>
            <a:r>
              <a:rPr lang="en-US" altLang="zh-CN" sz="1200" kern="1200" dirty="0">
                <a:solidFill>
                  <a:schemeClr val="tx1"/>
                </a:solidFill>
                <a:effectLst/>
                <a:latin typeface="+mn-lt"/>
                <a:ea typeface="+mn-ea"/>
                <a:cs typeface="+mn-cs"/>
              </a:rPr>
              <a:t>, null);//</a:t>
            </a:r>
            <a:r>
              <a:rPr lang="zh-CN" altLang="en-US" sz="1200" kern="1200" dirty="0">
                <a:solidFill>
                  <a:schemeClr val="tx1"/>
                </a:solidFill>
                <a:effectLst/>
                <a:latin typeface="+mn-lt"/>
                <a:ea typeface="+mn-ea"/>
                <a:cs typeface="+mn-cs"/>
              </a:rPr>
              <a:t>不是</a:t>
            </a:r>
            <a:r>
              <a:rPr lang="en-US" altLang="zh-CN" sz="1200" kern="1200" dirty="0">
                <a:solidFill>
                  <a:schemeClr val="tx1"/>
                </a:solidFill>
                <a:effectLst/>
                <a:latin typeface="+mn-lt"/>
                <a:ea typeface="+mn-ea"/>
                <a:cs typeface="+mn-cs"/>
              </a:rPr>
              <a:t>id</a:t>
            </a:r>
            <a:r>
              <a:rPr lang="zh-CN" altLang="en-US" sz="1200" kern="1200" dirty="0">
                <a:solidFill>
                  <a:schemeClr val="tx1"/>
                </a:solidFill>
                <a:effectLst/>
                <a:latin typeface="+mn-lt"/>
                <a:ea typeface="+mn-ea"/>
                <a:cs typeface="+mn-cs"/>
              </a:rPr>
              <a:t>中的</a:t>
            </a:r>
            <a:r>
              <a:rPr lang="en-US" altLang="zh-CN" sz="1200" kern="1200" dirty="0" err="1">
                <a:solidFill>
                  <a:schemeClr val="tx1"/>
                </a:solidFill>
                <a:effectLst/>
                <a:latin typeface="+mn-lt"/>
                <a:ea typeface="+mn-ea"/>
                <a:cs typeface="+mn-cs"/>
              </a:rPr>
              <a:t>list_item</a:t>
            </a:r>
            <a:r>
              <a:rPr lang="zh-CN" altLang="en-US" sz="1200" kern="1200" dirty="0">
                <a:solidFill>
                  <a:schemeClr val="tx1"/>
                </a:solidFill>
                <a:effectLst/>
                <a:latin typeface="+mn-lt"/>
                <a:ea typeface="+mn-ea"/>
                <a:cs typeface="+mn-cs"/>
              </a:rPr>
              <a:t>而是</a:t>
            </a:r>
            <a:r>
              <a:rPr lang="en-US" altLang="zh-CN" sz="1200" kern="1200" dirty="0">
                <a:solidFill>
                  <a:schemeClr val="tx1"/>
                </a:solidFill>
                <a:effectLst/>
                <a:latin typeface="+mn-lt"/>
                <a:ea typeface="+mn-ea"/>
                <a:cs typeface="+mn-cs"/>
              </a:rPr>
              <a:t>layout</a:t>
            </a:r>
            <a:r>
              <a:rPr lang="zh-CN" altLang="en-US" sz="1200" kern="1200" dirty="0">
                <a:solidFill>
                  <a:schemeClr val="tx1"/>
                </a:solidFill>
                <a:effectLst/>
                <a:latin typeface="+mn-lt"/>
                <a:ea typeface="+mn-ea"/>
                <a:cs typeface="+mn-cs"/>
              </a:rPr>
              <a:t>中的</a:t>
            </a:r>
            <a:r>
              <a:rPr lang="en-US" altLang="zh-CN" sz="1200" kern="1200" dirty="0" err="1">
                <a:solidFill>
                  <a:schemeClr val="tx1"/>
                </a:solidFill>
                <a:effectLst/>
                <a:latin typeface="+mn-lt"/>
                <a:ea typeface="+mn-ea"/>
                <a:cs typeface="+mn-cs"/>
              </a:rPr>
              <a:t>list_item</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View </a:t>
            </a:r>
            <a:r>
              <a:rPr lang="en-US" altLang="zh-CN" sz="1200" kern="1200" dirty="0" err="1">
                <a:solidFill>
                  <a:schemeClr val="tx1"/>
                </a:solidFill>
                <a:effectLst/>
                <a:latin typeface="+mn-lt"/>
                <a:ea typeface="+mn-ea"/>
                <a:cs typeface="+mn-cs"/>
              </a:rPr>
              <a:t>list_item</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inflater.inflate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R.layout.</a:t>
            </a:r>
            <a:r>
              <a:rPr lang="en-US" altLang="zh-CN" sz="1200" i="1" kern="1200" dirty="0" err="1">
                <a:solidFill>
                  <a:schemeClr val="tx1"/>
                </a:solidFill>
                <a:effectLst/>
                <a:latin typeface="+mn-lt"/>
                <a:ea typeface="+mn-ea"/>
                <a:cs typeface="+mn-cs"/>
              </a:rPr>
              <a:t>list_item</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null</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参数</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表示是否独立</a:t>
            </a:r>
          </a:p>
          <a:p>
            <a:r>
              <a:rPr lang="zh-CN" altLang="en-US"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方式二：</a:t>
            </a:r>
            <a:r>
              <a:rPr lang="en-US" altLang="zh-CN" sz="1200" kern="1200" dirty="0" err="1">
                <a:solidFill>
                  <a:schemeClr val="tx1"/>
                </a:solidFill>
                <a:effectLst/>
                <a:latin typeface="+mn-lt"/>
                <a:ea typeface="+mn-ea"/>
                <a:cs typeface="+mn-cs"/>
              </a:rPr>
              <a:t>LayoutInflater.from</a:t>
            </a:r>
            <a:r>
              <a:rPr lang="en-US" altLang="zh-CN" sz="1200" kern="1200" dirty="0">
                <a:solidFill>
                  <a:schemeClr val="tx1"/>
                </a:solidFill>
                <a:effectLst/>
                <a:latin typeface="+mn-lt"/>
                <a:ea typeface="+mn-ea"/>
                <a:cs typeface="+mn-cs"/>
              </a:rPr>
              <a:t>(Context)</a:t>
            </a: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LayoutInflater</a:t>
            </a:r>
            <a:r>
              <a:rPr lang="en-US" altLang="zh-CN" sz="1200" kern="1200" dirty="0">
                <a:solidFill>
                  <a:schemeClr val="tx1"/>
                </a:solidFill>
                <a:effectLst/>
                <a:latin typeface="+mn-lt"/>
                <a:ea typeface="+mn-ea"/>
                <a:cs typeface="+mn-cs"/>
              </a:rPr>
              <a:t> inflater2 = </a:t>
            </a:r>
            <a:r>
              <a:rPr lang="en-US" altLang="zh-CN" sz="1200" kern="1200" dirty="0" err="1">
                <a:solidFill>
                  <a:schemeClr val="tx1"/>
                </a:solidFill>
                <a:effectLst/>
                <a:latin typeface="+mn-lt"/>
                <a:ea typeface="+mn-ea"/>
                <a:cs typeface="+mn-cs"/>
              </a:rPr>
              <a:t>LayoutInflater.from</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MainActivity.this</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View </a:t>
            </a:r>
            <a:r>
              <a:rPr lang="en-US" altLang="zh-CN" sz="1200" kern="1200" dirty="0" err="1">
                <a:solidFill>
                  <a:schemeClr val="tx1"/>
                </a:solidFill>
                <a:effectLst/>
                <a:latin typeface="+mn-lt"/>
                <a:ea typeface="+mn-ea"/>
                <a:cs typeface="+mn-cs"/>
              </a:rPr>
              <a:t>list_item</a:t>
            </a:r>
            <a:r>
              <a:rPr lang="en-US" altLang="zh-CN" sz="1200" kern="1200" dirty="0">
                <a:solidFill>
                  <a:schemeClr val="tx1"/>
                </a:solidFill>
                <a:effectLst/>
                <a:latin typeface="+mn-lt"/>
                <a:ea typeface="+mn-ea"/>
                <a:cs typeface="+mn-cs"/>
              </a:rPr>
              <a:t> = inflater2.inflate(</a:t>
            </a:r>
            <a:r>
              <a:rPr lang="en-US" altLang="zh-CN" sz="1200" kern="1200" dirty="0" err="1">
                <a:solidFill>
                  <a:schemeClr val="tx1"/>
                </a:solidFill>
                <a:effectLst/>
                <a:latin typeface="+mn-lt"/>
                <a:ea typeface="+mn-ea"/>
                <a:cs typeface="+mn-cs"/>
              </a:rPr>
              <a:t>R.layout.list_item</a:t>
            </a:r>
            <a:r>
              <a:rPr lang="en-US" altLang="zh-CN" sz="1200" kern="1200" dirty="0">
                <a:solidFill>
                  <a:schemeClr val="tx1"/>
                </a:solidFill>
                <a:effectLst/>
                <a:latin typeface="+mn-lt"/>
                <a:ea typeface="+mn-ea"/>
                <a:cs typeface="+mn-cs"/>
              </a:rPr>
              <a:t>, null);</a:t>
            </a:r>
          </a:p>
          <a:p>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            // </a:t>
            </a:r>
            <a:r>
              <a:rPr lang="zh-CN" altLang="en-US" sz="1200" kern="1200" dirty="0">
                <a:solidFill>
                  <a:schemeClr val="tx1"/>
                </a:solidFill>
                <a:effectLst/>
                <a:latin typeface="+mn-lt"/>
                <a:ea typeface="+mn-ea"/>
                <a:cs typeface="+mn-cs"/>
              </a:rPr>
              <a:t>方式三：</a:t>
            </a:r>
          </a:p>
          <a:p>
            <a:r>
              <a:rPr lang="en-US" altLang="zh-CN" sz="1200" kern="1200" dirty="0">
                <a:solidFill>
                  <a:schemeClr val="tx1"/>
                </a:solidFill>
                <a:effectLst/>
                <a:latin typeface="+mn-lt"/>
                <a:ea typeface="+mn-ea"/>
                <a:cs typeface="+mn-cs"/>
              </a:rPr>
              <a:t>//            View </a:t>
            </a:r>
            <a:r>
              <a:rPr lang="en-US" altLang="zh-CN" sz="1200" kern="1200" dirty="0" err="1">
                <a:solidFill>
                  <a:schemeClr val="tx1"/>
                </a:solidFill>
                <a:effectLst/>
                <a:latin typeface="+mn-lt"/>
                <a:ea typeface="+mn-ea"/>
                <a:cs typeface="+mn-cs"/>
              </a:rPr>
              <a:t>list_item</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View.inflate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MainActivity.this</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R.layout.list_item</a:t>
            </a:r>
            <a:r>
              <a:rPr lang="en-US" altLang="zh-CN" sz="1200" kern="1200" dirty="0">
                <a:solidFill>
                  <a:schemeClr val="tx1"/>
                </a:solidFill>
                <a:effectLst/>
                <a:latin typeface="+mn-lt"/>
                <a:ea typeface="+mn-ea"/>
                <a:cs typeface="+mn-cs"/>
              </a:rPr>
              <a:t>, null);</a:t>
            </a:r>
          </a:p>
          <a:p>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            // </a:t>
            </a:r>
            <a:r>
              <a:rPr lang="zh-CN" altLang="en-US" sz="1200" kern="1200" dirty="0">
                <a:solidFill>
                  <a:schemeClr val="tx1"/>
                </a:solidFill>
                <a:effectLst/>
                <a:latin typeface="+mn-lt"/>
                <a:ea typeface="+mn-ea"/>
                <a:cs typeface="+mn-cs"/>
              </a:rPr>
              <a:t>二、修改</a:t>
            </a:r>
            <a:r>
              <a:rPr lang="en-US" altLang="zh-CN" sz="1200" kern="1200" dirty="0">
                <a:solidFill>
                  <a:schemeClr val="tx1"/>
                </a:solidFill>
                <a:effectLst/>
                <a:latin typeface="+mn-lt"/>
                <a:ea typeface="+mn-ea"/>
                <a:cs typeface="+mn-cs"/>
              </a:rPr>
              <a:t>view</a:t>
            </a:r>
            <a:r>
              <a:rPr lang="zh-CN" altLang="en-US" sz="1200" kern="1200" dirty="0">
                <a:solidFill>
                  <a:schemeClr val="tx1"/>
                </a:solidFill>
                <a:effectLst/>
                <a:latin typeface="+mn-lt"/>
                <a:ea typeface="+mn-ea"/>
                <a:cs typeface="+mn-cs"/>
              </a:rPr>
              <a:t>对象里面的内容 在</a:t>
            </a:r>
            <a:r>
              <a:rPr lang="en-US" altLang="zh-CN" sz="1200" kern="1200" dirty="0">
                <a:solidFill>
                  <a:schemeClr val="tx1"/>
                </a:solidFill>
                <a:effectLst/>
                <a:latin typeface="+mn-lt"/>
                <a:ea typeface="+mn-ea"/>
                <a:cs typeface="+mn-cs"/>
              </a:rPr>
              <a:t>view</a:t>
            </a:r>
            <a:r>
              <a:rPr lang="zh-CN" altLang="en-US" sz="1200" kern="1200" dirty="0">
                <a:solidFill>
                  <a:schemeClr val="tx1"/>
                </a:solidFill>
                <a:effectLst/>
                <a:latin typeface="+mn-lt"/>
                <a:ea typeface="+mn-ea"/>
                <a:cs typeface="+mn-cs"/>
              </a:rPr>
              <a:t>对象里面查找孩子</a:t>
            </a:r>
            <a:r>
              <a:rPr lang="en-US" altLang="zh-CN" sz="1200" kern="1200" dirty="0">
                <a:solidFill>
                  <a:schemeClr val="tx1"/>
                </a:solidFill>
                <a:effectLst/>
                <a:latin typeface="+mn-lt"/>
                <a:ea typeface="+mn-ea"/>
                <a:cs typeface="+mn-cs"/>
              </a:rPr>
              <a:t>id</a:t>
            </a: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TextView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personid</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TextView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list_item.findViewById</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R.id.</a:t>
            </a:r>
            <a:r>
              <a:rPr lang="en-US" altLang="zh-CN" sz="1200" i="1" kern="1200" dirty="0" err="1">
                <a:solidFill>
                  <a:schemeClr val="tx1"/>
                </a:solidFill>
                <a:effectLst/>
                <a:latin typeface="+mn-lt"/>
                <a:ea typeface="+mn-ea"/>
                <a:cs typeface="+mn-cs"/>
              </a:rPr>
              <a:t>tv_personid</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TextView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personname</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TextView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list_item.findViewById</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R.id.</a:t>
            </a:r>
            <a:r>
              <a:rPr lang="en-US" altLang="zh-CN" sz="1200" i="1" kern="1200" dirty="0" err="1">
                <a:solidFill>
                  <a:schemeClr val="tx1"/>
                </a:solidFill>
                <a:effectLst/>
                <a:latin typeface="+mn-lt"/>
                <a:ea typeface="+mn-ea"/>
                <a:cs typeface="+mn-cs"/>
              </a:rPr>
              <a:t>tv_personname</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TextView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personphone</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TextView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list_item.findViewById</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R.id.</a:t>
            </a:r>
            <a:r>
              <a:rPr lang="en-US" altLang="zh-CN" sz="1200" i="1" kern="1200" dirty="0" err="1">
                <a:solidFill>
                  <a:schemeClr val="tx1"/>
                </a:solidFill>
                <a:effectLst/>
                <a:latin typeface="+mn-lt"/>
                <a:ea typeface="+mn-ea"/>
                <a:cs typeface="+mn-cs"/>
              </a:rPr>
              <a:t>tv_personphone</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            // </a:t>
            </a:r>
            <a:r>
              <a:rPr lang="zh-CN" altLang="en-US" sz="1200" kern="1200" dirty="0">
                <a:solidFill>
                  <a:schemeClr val="tx1"/>
                </a:solidFill>
                <a:effectLst/>
                <a:latin typeface="+mn-lt"/>
                <a:ea typeface="+mn-ea"/>
                <a:cs typeface="+mn-cs"/>
              </a:rPr>
              <a:t>三、获取当前位置的</a:t>
            </a:r>
            <a:r>
              <a:rPr lang="en-US" altLang="zh-CN" sz="1200" kern="1200" dirty="0">
                <a:solidFill>
                  <a:schemeClr val="tx1"/>
                </a:solidFill>
                <a:effectLst/>
                <a:latin typeface="+mn-lt"/>
                <a:ea typeface="+mn-ea"/>
                <a:cs typeface="+mn-cs"/>
              </a:rPr>
              <a:t>person</a:t>
            </a:r>
            <a:r>
              <a:rPr lang="zh-CN" altLang="en-US" sz="1200" kern="1200" dirty="0">
                <a:solidFill>
                  <a:schemeClr val="tx1"/>
                </a:solidFill>
                <a:effectLst/>
                <a:latin typeface="+mn-lt"/>
                <a:ea typeface="+mn-ea"/>
                <a:cs typeface="+mn-cs"/>
              </a:rPr>
              <a:t>对象</a:t>
            </a: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Person </a:t>
            </a:r>
            <a:r>
              <a:rPr lang="en-US" altLang="zh-CN" sz="1200" kern="1200" dirty="0" err="1">
                <a:solidFill>
                  <a:schemeClr val="tx1"/>
                </a:solidFill>
                <a:effectLst/>
                <a:latin typeface="+mn-lt"/>
                <a:ea typeface="+mn-ea"/>
                <a:cs typeface="+mn-cs"/>
              </a:rPr>
              <a:t>person</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persons.get</a:t>
            </a:r>
            <a:r>
              <a:rPr lang="en-US" altLang="zh-CN" sz="1200" kern="1200" dirty="0">
                <a:solidFill>
                  <a:schemeClr val="tx1"/>
                </a:solidFill>
                <a:effectLst/>
                <a:latin typeface="+mn-lt"/>
                <a:ea typeface="+mn-ea"/>
                <a:cs typeface="+mn-cs"/>
              </a:rPr>
              <a:t>(position);</a:t>
            </a:r>
          </a:p>
          <a:p>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personid.setText</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person.getId</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personid.setText</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personid.getId</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personname.setText</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person.getName</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personphone.setText</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person.getPhone</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return</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list_item</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69</a:t>
            </a:fld>
            <a:endParaRPr lang="zh-CN" altLang="en-US"/>
          </a:p>
        </p:txBody>
      </p:sp>
    </p:spTree>
    <p:extLst>
      <p:ext uri="{BB962C8B-B14F-4D97-AF65-F5344CB8AC3E}">
        <p14:creationId xmlns:p14="http://schemas.microsoft.com/office/powerpoint/2010/main" val="38317834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effectLst/>
              </a:rPr>
              <a:t>1</a:t>
            </a:r>
            <a:r>
              <a:rPr lang="zh-CN" altLang="en-US" sz="1200" dirty="0">
                <a:effectLst/>
              </a:rPr>
              <a:t>、</a:t>
            </a:r>
            <a:r>
              <a:rPr lang="en-US" altLang="zh-CN" sz="1200" dirty="0">
                <a:effectLst/>
              </a:rPr>
              <a:t>list_item.xml </a:t>
            </a:r>
          </a:p>
          <a:p>
            <a:r>
              <a:rPr lang="en-US" altLang="zh-CN" sz="1200" kern="1200" dirty="0">
                <a:solidFill>
                  <a:schemeClr val="tx1"/>
                </a:solidFill>
                <a:effectLst/>
                <a:latin typeface="+mn-lt"/>
                <a:ea typeface="+mn-ea"/>
                <a:cs typeface="+mn-cs"/>
              </a:rPr>
              <a:t>&lt;?xml version=</a:t>
            </a:r>
            <a:r>
              <a:rPr lang="en-US" altLang="zh-CN" sz="1200" i="1" kern="1200" dirty="0">
                <a:solidFill>
                  <a:schemeClr val="tx1"/>
                </a:solidFill>
                <a:effectLst/>
                <a:latin typeface="+mn-lt"/>
                <a:ea typeface="+mn-ea"/>
                <a:cs typeface="+mn-cs"/>
              </a:rPr>
              <a:t>"1.0"</a:t>
            </a:r>
            <a:r>
              <a:rPr lang="en-US" altLang="zh-CN" sz="1200" kern="1200" dirty="0">
                <a:solidFill>
                  <a:schemeClr val="tx1"/>
                </a:solidFill>
                <a:effectLst/>
                <a:latin typeface="+mn-lt"/>
                <a:ea typeface="+mn-ea"/>
                <a:cs typeface="+mn-cs"/>
              </a:rPr>
              <a:t> encoding=</a:t>
            </a:r>
            <a:r>
              <a:rPr lang="en-US" altLang="zh-CN" sz="1200" i="1" kern="1200" dirty="0">
                <a:solidFill>
                  <a:schemeClr val="tx1"/>
                </a:solidFill>
                <a:effectLst/>
                <a:latin typeface="+mn-lt"/>
                <a:ea typeface="+mn-ea"/>
                <a:cs typeface="+mn-cs"/>
              </a:rPr>
              <a:t>"utf-8"</a:t>
            </a:r>
            <a:r>
              <a:rPr lang="en-US" altLang="zh-CN" sz="1200" kern="1200" dirty="0">
                <a:solidFill>
                  <a:schemeClr val="tx1"/>
                </a:solidFill>
                <a:effectLst/>
                <a:latin typeface="+mn-lt"/>
                <a:ea typeface="+mn-ea"/>
                <a:cs typeface="+mn-cs"/>
              </a:rPr>
              <a:t>?&gt;</a:t>
            </a:r>
            <a:endParaRPr lang="en-US" altLang="zh-CN" sz="1200" dirty="0">
              <a:effectLst/>
            </a:endParaRPr>
          </a:p>
          <a:p>
            <a:r>
              <a:rPr lang="en-US" altLang="zh-CN" sz="1200" kern="1200" dirty="0">
                <a:solidFill>
                  <a:schemeClr val="tx1"/>
                </a:solidFill>
                <a:effectLst/>
                <a:latin typeface="+mn-lt"/>
                <a:ea typeface="+mn-ea"/>
                <a:cs typeface="+mn-cs"/>
              </a:rPr>
              <a:t>&lt;</a:t>
            </a:r>
            <a:r>
              <a:rPr lang="en-US" altLang="zh-CN" sz="1200" kern="1200" dirty="0" err="1">
                <a:solidFill>
                  <a:schemeClr val="tx1"/>
                </a:solidFill>
                <a:effectLst/>
                <a:latin typeface="+mn-lt"/>
                <a:ea typeface="+mn-ea"/>
                <a:cs typeface="+mn-cs"/>
              </a:rPr>
              <a:t>LinearLayout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xmlns:android</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"http://schemas.android.com/</a:t>
            </a:r>
            <a:r>
              <a:rPr lang="en-US" altLang="zh-CN" sz="1200" i="1" kern="1200" dirty="0" err="1">
                <a:solidFill>
                  <a:schemeClr val="tx1"/>
                </a:solidFill>
                <a:effectLst/>
                <a:latin typeface="+mn-lt"/>
                <a:ea typeface="+mn-ea"/>
                <a:cs typeface="+mn-cs"/>
              </a:rPr>
              <a:t>apk</a:t>
            </a:r>
            <a:r>
              <a:rPr lang="en-US" altLang="zh-CN" sz="1200" i="1" kern="1200" dirty="0">
                <a:solidFill>
                  <a:schemeClr val="tx1"/>
                </a:solidFill>
                <a:effectLst/>
                <a:latin typeface="+mn-lt"/>
                <a:ea typeface="+mn-ea"/>
                <a:cs typeface="+mn-cs"/>
              </a:rPr>
              <a:t>/res/android"</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android:layout_width</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match_parent</a:t>
            </a:r>
            <a:r>
              <a:rPr lang="en-US" altLang="zh-CN" sz="1200" i="1"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android:layout_height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match_parent</a:t>
            </a:r>
            <a:r>
              <a:rPr lang="en-US" altLang="zh-CN" sz="1200" i="1"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&gt;</a:t>
            </a:r>
            <a:endParaRPr lang="en-US" altLang="zh-CN" sz="1200" dirty="0">
              <a:effectLst/>
            </a:endParaRPr>
          </a:p>
          <a:p>
            <a:r>
              <a:rPr lang="en-US" altLang="zh-CN" sz="1200" kern="1200" dirty="0">
                <a:solidFill>
                  <a:schemeClr val="tx1"/>
                </a:solidFill>
                <a:effectLst/>
                <a:latin typeface="+mn-lt"/>
                <a:ea typeface="+mn-ea"/>
                <a:cs typeface="+mn-cs"/>
              </a:rPr>
              <a:t>    &lt;</a:t>
            </a:r>
            <a:r>
              <a:rPr lang="en-US" altLang="zh-CN" sz="1200" kern="1200" dirty="0" err="1">
                <a:solidFill>
                  <a:schemeClr val="tx1"/>
                </a:solidFill>
                <a:effectLst/>
                <a:latin typeface="+mn-lt"/>
                <a:ea typeface="+mn-ea"/>
                <a:cs typeface="+mn-cs"/>
              </a:rPr>
              <a:t>ImageView</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android:layout_width</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"30dip"</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android:layout_height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"30dip"</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android:src</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drawable</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ic_launcher</a:t>
            </a:r>
            <a:r>
              <a:rPr lang="en-US" altLang="zh-CN" sz="1200" i="1"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/&gt;</a:t>
            </a:r>
            <a:endParaRPr lang="en-US" altLang="zh-CN" sz="1200" dirty="0">
              <a:effectLst/>
            </a:endParaRPr>
          </a:p>
          <a:p>
            <a:r>
              <a:rPr lang="en-US" altLang="zh-CN" sz="1200" kern="1200" dirty="0">
                <a:solidFill>
                  <a:schemeClr val="tx1"/>
                </a:solidFill>
                <a:effectLst/>
                <a:latin typeface="+mn-lt"/>
                <a:ea typeface="+mn-ea"/>
                <a:cs typeface="+mn-cs"/>
              </a:rPr>
              <a:t>    &lt;</a:t>
            </a:r>
            <a:r>
              <a:rPr lang="en-US" altLang="zh-CN" sz="1200" kern="1200" dirty="0" err="1">
                <a:solidFill>
                  <a:schemeClr val="tx1"/>
                </a:solidFill>
                <a:effectLst/>
                <a:latin typeface="+mn-lt"/>
                <a:ea typeface="+mn-ea"/>
                <a:cs typeface="+mn-cs"/>
              </a:rPr>
              <a:t>TextView</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android:id</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"@+id/</a:t>
            </a:r>
            <a:r>
              <a:rPr lang="en-US" altLang="zh-CN" sz="1200" i="1" kern="1200" dirty="0" err="1">
                <a:solidFill>
                  <a:schemeClr val="tx1"/>
                </a:solidFill>
                <a:effectLst/>
                <a:latin typeface="+mn-lt"/>
                <a:ea typeface="+mn-ea"/>
                <a:cs typeface="+mn-cs"/>
              </a:rPr>
              <a:t>tv_info</a:t>
            </a:r>
            <a:r>
              <a:rPr lang="en-US" altLang="zh-CN" sz="1200" i="1"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android:layout_width</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wrap_content</a:t>
            </a:r>
            <a:r>
              <a:rPr lang="en-US" altLang="zh-CN" sz="1200" i="1"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android:layout_height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wrap_content</a:t>
            </a:r>
            <a:r>
              <a:rPr lang="en-US" altLang="zh-CN" sz="1200" i="1"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android:layout_marginLeft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"10dip"</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android:text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a:t>
            </a:r>
            <a:r>
              <a:rPr lang="zh-CN" altLang="en-US" sz="1200" i="1" kern="1200" dirty="0">
                <a:solidFill>
                  <a:schemeClr val="tx1"/>
                </a:solidFill>
                <a:effectLst/>
                <a:latin typeface="+mn-lt"/>
                <a:ea typeface="+mn-ea"/>
                <a:cs typeface="+mn-cs"/>
              </a:rPr>
              <a:t>文本</a:t>
            </a:r>
            <a:r>
              <a:rPr lang="en-US" altLang="zh-CN" sz="1200" i="1"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android:textSize</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"20sp"</a:t>
            </a:r>
            <a:r>
              <a:rPr lang="en-US" altLang="zh-CN" sz="1200" kern="1200" dirty="0">
                <a:solidFill>
                  <a:schemeClr val="tx1"/>
                </a:solidFill>
                <a:effectLst/>
                <a:latin typeface="+mn-lt"/>
                <a:ea typeface="+mn-ea"/>
                <a:cs typeface="+mn-cs"/>
              </a:rPr>
              <a:t> /&gt;</a:t>
            </a:r>
            <a:endParaRPr lang="en-US" altLang="zh-CN" sz="1200" dirty="0">
              <a:effectLst/>
            </a:endParaRPr>
          </a:p>
          <a:p>
            <a:r>
              <a:rPr lang="en-US" altLang="zh-CN" sz="1200" kern="1200" dirty="0">
                <a:solidFill>
                  <a:schemeClr val="tx1"/>
                </a:solidFill>
                <a:effectLst/>
                <a:latin typeface="+mn-lt"/>
                <a:ea typeface="+mn-ea"/>
                <a:cs typeface="+mn-cs"/>
              </a:rPr>
              <a:t>&lt;/</a:t>
            </a:r>
            <a:r>
              <a:rPr lang="en-US" altLang="zh-CN" sz="1200" kern="1200" dirty="0" err="1">
                <a:solidFill>
                  <a:schemeClr val="tx1"/>
                </a:solidFill>
                <a:effectLst/>
                <a:latin typeface="+mn-lt"/>
                <a:ea typeface="+mn-ea"/>
                <a:cs typeface="+mn-cs"/>
              </a:rPr>
              <a:t>LinearLayout</a:t>
            </a:r>
            <a:r>
              <a:rPr lang="en-US" altLang="zh-CN" sz="1200" kern="1200" dirty="0">
                <a:solidFill>
                  <a:schemeClr val="tx1"/>
                </a:solidFill>
                <a:effectLst/>
                <a:latin typeface="+mn-lt"/>
                <a:ea typeface="+mn-ea"/>
                <a:cs typeface="+mn-cs"/>
              </a:rPr>
              <a:t>&gt;</a:t>
            </a:r>
            <a:endParaRPr lang="en-US" altLang="zh-CN" sz="1200" dirty="0">
              <a:effectLst/>
            </a:endParaRPr>
          </a:p>
          <a:p>
            <a:r>
              <a:rPr lang="en-US" altLang="zh-CN" sz="1200" dirty="0">
                <a:effectLst/>
              </a:rPr>
              <a:t> </a:t>
            </a: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MainActivity.java </a:t>
            </a:r>
            <a:endParaRPr lang="en-US" altLang="zh-CN" sz="1200" dirty="0">
              <a:effectLst/>
            </a:endParaRPr>
          </a:p>
          <a:p>
            <a:r>
              <a:rPr lang="en-US" altLang="zh-CN" sz="1200" b="1" kern="1200" dirty="0">
                <a:solidFill>
                  <a:schemeClr val="tx1"/>
                </a:solidFill>
                <a:effectLst/>
                <a:latin typeface="+mn-lt"/>
                <a:ea typeface="+mn-ea"/>
                <a:cs typeface="+mn-cs"/>
              </a:rPr>
              <a:t>import</a:t>
            </a:r>
            <a:r>
              <a:rPr lang="en-US" altLang="zh-CN" sz="1200" b="0" kern="1200" dirty="0">
                <a:solidFill>
                  <a:schemeClr val="tx1"/>
                </a:solidFill>
                <a:effectLst/>
                <a:latin typeface="+mn-lt"/>
                <a:ea typeface="+mn-ea"/>
                <a:cs typeface="+mn-cs"/>
              </a:rPr>
              <a:t> </a:t>
            </a:r>
            <a:r>
              <a:rPr lang="en-US" altLang="zh-CN" sz="1200" b="0" kern="1200" dirty="0" err="1">
                <a:solidFill>
                  <a:schemeClr val="tx1"/>
                </a:solidFill>
                <a:effectLst/>
                <a:latin typeface="+mn-lt"/>
                <a:ea typeface="+mn-ea"/>
                <a:cs typeface="+mn-cs"/>
              </a:rPr>
              <a:t>android.app.Activity</a:t>
            </a:r>
            <a:r>
              <a:rPr lang="en-US" altLang="zh-CN" sz="1200" b="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import</a:t>
            </a:r>
            <a:r>
              <a:rPr lang="en-US" altLang="zh-CN" sz="1200" b="0" kern="1200" dirty="0">
                <a:solidFill>
                  <a:schemeClr val="tx1"/>
                </a:solidFill>
                <a:effectLst/>
                <a:latin typeface="+mn-lt"/>
                <a:ea typeface="+mn-ea"/>
                <a:cs typeface="+mn-cs"/>
              </a:rPr>
              <a:t> </a:t>
            </a:r>
            <a:r>
              <a:rPr lang="en-US" altLang="zh-CN" sz="1200" b="0" kern="1200" dirty="0" err="1">
                <a:solidFill>
                  <a:schemeClr val="tx1"/>
                </a:solidFill>
                <a:effectLst/>
                <a:latin typeface="+mn-lt"/>
                <a:ea typeface="+mn-ea"/>
                <a:cs typeface="+mn-cs"/>
              </a:rPr>
              <a:t>android.os.Bundle</a:t>
            </a:r>
            <a:r>
              <a:rPr lang="en-US" altLang="zh-CN" sz="1200" b="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import</a:t>
            </a:r>
            <a:r>
              <a:rPr lang="en-US" altLang="zh-CN" sz="1200" b="0" kern="1200" dirty="0">
                <a:solidFill>
                  <a:schemeClr val="tx1"/>
                </a:solidFill>
                <a:effectLst/>
                <a:latin typeface="+mn-lt"/>
                <a:ea typeface="+mn-ea"/>
                <a:cs typeface="+mn-cs"/>
              </a:rPr>
              <a:t> </a:t>
            </a:r>
            <a:r>
              <a:rPr lang="en-US" altLang="zh-CN" sz="1200" b="0" kern="1200" dirty="0" err="1">
                <a:solidFill>
                  <a:schemeClr val="tx1"/>
                </a:solidFill>
                <a:effectLst/>
                <a:latin typeface="+mn-lt"/>
                <a:ea typeface="+mn-ea"/>
                <a:cs typeface="+mn-cs"/>
              </a:rPr>
              <a:t>android.widget.ArrayAdapter</a:t>
            </a:r>
            <a:r>
              <a:rPr lang="en-US" altLang="zh-CN" sz="1200" b="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import</a:t>
            </a:r>
            <a:r>
              <a:rPr lang="en-US" altLang="zh-CN" sz="1200" b="0" kern="1200" dirty="0">
                <a:solidFill>
                  <a:schemeClr val="tx1"/>
                </a:solidFill>
                <a:effectLst/>
                <a:latin typeface="+mn-lt"/>
                <a:ea typeface="+mn-ea"/>
                <a:cs typeface="+mn-cs"/>
              </a:rPr>
              <a:t> </a:t>
            </a:r>
            <a:r>
              <a:rPr lang="en-US" altLang="zh-CN" sz="1200" b="0" kern="1200" dirty="0" err="1">
                <a:solidFill>
                  <a:schemeClr val="tx1"/>
                </a:solidFill>
                <a:effectLst/>
                <a:latin typeface="+mn-lt"/>
                <a:ea typeface="+mn-ea"/>
                <a:cs typeface="+mn-cs"/>
              </a:rPr>
              <a:t>android.widget.ListView</a:t>
            </a:r>
            <a:r>
              <a:rPr lang="en-US" altLang="zh-CN" sz="1200" b="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public</a:t>
            </a:r>
            <a:r>
              <a:rPr lang="en-US" altLang="zh-CN" sz="1200" b="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class</a:t>
            </a:r>
            <a:r>
              <a:rPr lang="en-US" altLang="zh-CN" sz="1200" b="0" kern="1200" dirty="0">
                <a:solidFill>
                  <a:schemeClr val="tx1"/>
                </a:solidFill>
                <a:effectLst/>
                <a:latin typeface="+mn-lt"/>
                <a:ea typeface="+mn-ea"/>
                <a:cs typeface="+mn-cs"/>
              </a:rPr>
              <a:t> </a:t>
            </a:r>
            <a:r>
              <a:rPr lang="en-US" altLang="zh-CN" sz="1200" b="0" kern="1200" dirty="0" err="1">
                <a:solidFill>
                  <a:schemeClr val="tx1"/>
                </a:solidFill>
                <a:effectLst/>
                <a:latin typeface="+mn-lt"/>
                <a:ea typeface="+mn-ea"/>
                <a:cs typeface="+mn-cs"/>
              </a:rPr>
              <a:t>MainActivity</a:t>
            </a:r>
            <a:r>
              <a:rPr lang="en-US" altLang="zh-CN" sz="1200" b="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extends</a:t>
            </a:r>
            <a:r>
              <a:rPr lang="en-US" altLang="zh-CN" sz="1200" b="0" kern="1200" dirty="0">
                <a:solidFill>
                  <a:schemeClr val="tx1"/>
                </a:solidFill>
                <a:effectLst/>
                <a:latin typeface="+mn-lt"/>
                <a:ea typeface="+mn-ea"/>
                <a:cs typeface="+mn-cs"/>
              </a:rPr>
              <a:t> Activity {</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private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ListView</a:t>
            </a:r>
            <a:r>
              <a:rPr lang="en-US" altLang="zh-CN" sz="1200" kern="1200" dirty="0">
                <a:solidFill>
                  <a:schemeClr val="tx1"/>
                </a:solidFill>
                <a:effectLst/>
                <a:latin typeface="+mn-lt"/>
                <a:ea typeface="+mn-ea"/>
                <a:cs typeface="+mn-cs"/>
              </a:rPr>
              <a:t> lv;</a:t>
            </a:r>
          </a:p>
          <a:p>
            <a:r>
              <a:rPr lang="en-US" altLang="zh-CN" sz="1200" kern="1200" dirty="0">
                <a:solidFill>
                  <a:schemeClr val="tx1"/>
                </a:solidFill>
                <a:effectLst/>
                <a:latin typeface="+mn-lt"/>
                <a:ea typeface="+mn-ea"/>
                <a:cs typeface="+mn-cs"/>
              </a:rPr>
              <a:t>    @Override</a:t>
            </a: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protected</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onCreate</a:t>
            </a:r>
            <a:r>
              <a:rPr lang="en-US" altLang="zh-CN" sz="1200" kern="1200" dirty="0">
                <a:solidFill>
                  <a:schemeClr val="tx1"/>
                </a:solidFill>
                <a:effectLst/>
                <a:latin typeface="+mn-lt"/>
                <a:ea typeface="+mn-ea"/>
                <a:cs typeface="+mn-cs"/>
              </a:rPr>
              <a:t>(Bundle </a:t>
            </a:r>
            <a:r>
              <a:rPr lang="en-US" altLang="zh-CN" sz="1200" kern="1200" dirty="0" err="1">
                <a:solidFill>
                  <a:schemeClr val="tx1"/>
                </a:solidFill>
                <a:effectLst/>
                <a:latin typeface="+mn-lt"/>
                <a:ea typeface="+mn-ea"/>
                <a:cs typeface="+mn-cs"/>
              </a:rPr>
              <a:t>savedInstanceState</a:t>
            </a:r>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super</a:t>
            </a:r>
            <a:r>
              <a:rPr lang="en-US" altLang="zh-CN" sz="1200" kern="1200" dirty="0" err="1">
                <a:solidFill>
                  <a:schemeClr val="tx1"/>
                </a:solidFill>
                <a:effectLst/>
                <a:latin typeface="+mn-lt"/>
                <a:ea typeface="+mn-ea"/>
                <a:cs typeface="+mn-cs"/>
              </a:rPr>
              <a:t>.onCreate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savedInstanceState</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setContentView</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R.layout.</a:t>
            </a:r>
            <a:r>
              <a:rPr lang="en-US" altLang="zh-CN" sz="1200" i="1" kern="1200" dirty="0" err="1">
                <a:solidFill>
                  <a:schemeClr val="tx1"/>
                </a:solidFill>
                <a:effectLst/>
                <a:latin typeface="+mn-lt"/>
                <a:ea typeface="+mn-ea"/>
                <a:cs typeface="+mn-cs"/>
              </a:rPr>
              <a:t>activity_main</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lv = (</a:t>
            </a:r>
            <a:r>
              <a:rPr lang="en-US" altLang="zh-CN" sz="1200" kern="1200" dirty="0" err="1">
                <a:solidFill>
                  <a:schemeClr val="tx1"/>
                </a:solidFill>
                <a:effectLst/>
                <a:latin typeface="+mn-lt"/>
                <a:ea typeface="+mn-ea"/>
                <a:cs typeface="+mn-cs"/>
              </a:rPr>
              <a:t>ListView</a:t>
            </a: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this</a:t>
            </a:r>
            <a:r>
              <a:rPr lang="en-US" altLang="zh-CN" sz="1200" kern="1200" dirty="0" err="1">
                <a:solidFill>
                  <a:schemeClr val="tx1"/>
                </a:solidFill>
                <a:effectLst/>
                <a:latin typeface="+mn-lt"/>
                <a:ea typeface="+mn-ea"/>
                <a:cs typeface="+mn-cs"/>
              </a:rPr>
              <a:t>.findViewById</a:t>
            </a:r>
            <a:r>
              <a:rPr lang="en-US" altLang="zh-CN" sz="1200" kern="1200" dirty="0">
                <a:solidFill>
                  <a:schemeClr val="tx1"/>
                </a:solidFill>
                <a:effectLst/>
                <a:latin typeface="+mn-lt"/>
                <a:ea typeface="+mn-ea"/>
                <a:cs typeface="+mn-cs"/>
              </a:rPr>
              <a:t>(R.id.</a:t>
            </a:r>
            <a:r>
              <a:rPr lang="en-US" altLang="zh-CN" sz="1200" i="1" kern="1200" dirty="0">
                <a:solidFill>
                  <a:schemeClr val="tx1"/>
                </a:solidFill>
                <a:effectLst/>
                <a:latin typeface="+mn-lt"/>
                <a:ea typeface="+mn-ea"/>
                <a:cs typeface="+mn-cs"/>
              </a:rPr>
              <a:t>lv</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String[] objects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String[100];</a:t>
            </a: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for</a:t>
            </a: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a:t>
            </a:r>
            <a:r>
              <a:rPr lang="en-US" altLang="zh-CN" sz="1200" kern="1200" dirty="0">
                <a:solidFill>
                  <a:schemeClr val="tx1"/>
                </a:solidFill>
                <a:effectLst/>
                <a:latin typeface="+mn-lt"/>
                <a:ea typeface="+mn-ea"/>
                <a:cs typeface="+mn-cs"/>
              </a:rPr>
              <a:t> = 0; </a:t>
            </a:r>
            <a:r>
              <a:rPr lang="en-US" altLang="zh-CN" sz="1200" kern="1200" dirty="0" err="1">
                <a:solidFill>
                  <a:schemeClr val="tx1"/>
                </a:solidFill>
                <a:effectLst/>
                <a:latin typeface="+mn-lt"/>
                <a:ea typeface="+mn-ea"/>
                <a:cs typeface="+mn-cs"/>
              </a:rPr>
              <a:t>i</a:t>
            </a:r>
            <a:r>
              <a:rPr lang="en-US" altLang="zh-CN" sz="1200" kern="1200" dirty="0">
                <a:solidFill>
                  <a:schemeClr val="tx1"/>
                </a:solidFill>
                <a:effectLst/>
                <a:latin typeface="+mn-lt"/>
                <a:ea typeface="+mn-ea"/>
                <a:cs typeface="+mn-cs"/>
              </a:rPr>
              <a:t> &lt; 100; </a:t>
            </a:r>
            <a:r>
              <a:rPr lang="en-US" altLang="zh-CN" sz="1200" kern="1200" dirty="0" err="1">
                <a:solidFill>
                  <a:schemeClr val="tx1"/>
                </a:solidFill>
                <a:effectLst/>
                <a:latin typeface="+mn-lt"/>
                <a:ea typeface="+mn-ea"/>
                <a:cs typeface="+mn-cs"/>
              </a:rPr>
              <a:t>i</a:t>
            </a:r>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            objects[</a:t>
            </a:r>
            <a:r>
              <a:rPr lang="en-US" altLang="zh-CN" sz="1200" kern="1200" dirty="0" err="1">
                <a:solidFill>
                  <a:schemeClr val="tx1"/>
                </a:solidFill>
                <a:effectLst/>
                <a:latin typeface="+mn-lt"/>
                <a:ea typeface="+mn-ea"/>
                <a:cs typeface="+mn-cs"/>
              </a:rPr>
              <a:t>i</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hacket</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i</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lv.setAdapter</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ArrayAdapter</a:t>
            </a:r>
            <a:r>
              <a:rPr lang="en-US" altLang="zh-CN" sz="1200" kern="1200" dirty="0">
                <a:solidFill>
                  <a:schemeClr val="tx1"/>
                </a:solidFill>
                <a:effectLst/>
                <a:latin typeface="+mn-lt"/>
                <a:ea typeface="+mn-ea"/>
                <a:cs typeface="+mn-cs"/>
              </a:rPr>
              <a:t>&lt;String&gt;(</a:t>
            </a:r>
            <a:r>
              <a:rPr lang="en-US" altLang="zh-CN" sz="1200" b="1" kern="1200" dirty="0">
                <a:solidFill>
                  <a:schemeClr val="tx1"/>
                </a:solidFill>
                <a:effectLst/>
                <a:latin typeface="+mn-lt"/>
                <a:ea typeface="+mn-ea"/>
                <a:cs typeface="+mn-cs"/>
              </a:rPr>
              <a:t>this</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R.layout.</a:t>
            </a:r>
            <a:r>
              <a:rPr lang="en-US" altLang="zh-CN" sz="1200" i="1" kern="1200" dirty="0" err="1">
                <a:solidFill>
                  <a:schemeClr val="tx1"/>
                </a:solidFill>
                <a:effectLst/>
                <a:latin typeface="+mn-lt"/>
                <a:ea typeface="+mn-ea"/>
                <a:cs typeface="+mn-cs"/>
              </a:rPr>
              <a:t>list_item</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R.id.</a:t>
            </a:r>
            <a:r>
              <a:rPr lang="en-US" altLang="zh-CN" sz="1200" i="1" kern="1200" dirty="0" err="1">
                <a:solidFill>
                  <a:schemeClr val="tx1"/>
                </a:solidFill>
                <a:effectLst/>
                <a:latin typeface="+mn-lt"/>
                <a:ea typeface="+mn-ea"/>
                <a:cs typeface="+mn-cs"/>
              </a:rPr>
              <a:t>tv_info</a:t>
            </a:r>
            <a:r>
              <a:rPr lang="en-US" altLang="zh-CN" sz="1200" kern="1200" dirty="0">
                <a:solidFill>
                  <a:schemeClr val="tx1"/>
                </a:solidFill>
                <a:effectLst/>
                <a:latin typeface="+mn-lt"/>
                <a:ea typeface="+mn-ea"/>
                <a:cs typeface="+mn-cs"/>
              </a:rPr>
              <a:t>, objects ));</a:t>
            </a:r>
          </a:p>
          <a:p>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a:t>
            </a:r>
            <a:endParaRPr lang="en-US" altLang="zh-CN" sz="1200" dirty="0">
              <a:effectLst/>
            </a:endParaRPr>
          </a:p>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70</a:t>
            </a:fld>
            <a:endParaRPr lang="zh-CN" altLang="en-US"/>
          </a:p>
        </p:txBody>
      </p:sp>
    </p:spTree>
    <p:extLst>
      <p:ext uri="{BB962C8B-B14F-4D97-AF65-F5344CB8AC3E}">
        <p14:creationId xmlns:p14="http://schemas.microsoft.com/office/powerpoint/2010/main" val="8536027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effectLst/>
              </a:rPr>
              <a:t>1</a:t>
            </a:r>
            <a:r>
              <a:rPr lang="zh-CN" altLang="en-US" sz="1200" dirty="0">
                <a:effectLst/>
              </a:rPr>
              <a:t>、</a:t>
            </a:r>
            <a:r>
              <a:rPr lang="en-US" altLang="zh-CN" sz="1200" dirty="0">
                <a:effectLst/>
              </a:rPr>
              <a:t>layout_item.xml </a:t>
            </a:r>
          </a:p>
          <a:p>
            <a:r>
              <a:rPr lang="en-US" altLang="zh-CN" sz="1200" kern="1200" dirty="0">
                <a:solidFill>
                  <a:schemeClr val="tx1"/>
                </a:solidFill>
                <a:effectLst/>
                <a:latin typeface="+mn-lt"/>
                <a:ea typeface="+mn-ea"/>
                <a:cs typeface="+mn-cs"/>
              </a:rPr>
              <a:t>&lt;?xml version=</a:t>
            </a:r>
            <a:r>
              <a:rPr lang="en-US" altLang="zh-CN" sz="1200" i="1" kern="1200" dirty="0">
                <a:solidFill>
                  <a:schemeClr val="tx1"/>
                </a:solidFill>
                <a:effectLst/>
                <a:latin typeface="+mn-lt"/>
                <a:ea typeface="+mn-ea"/>
                <a:cs typeface="+mn-cs"/>
              </a:rPr>
              <a:t>"1.0"</a:t>
            </a:r>
            <a:r>
              <a:rPr lang="en-US" altLang="zh-CN" sz="1200" kern="1200" dirty="0">
                <a:solidFill>
                  <a:schemeClr val="tx1"/>
                </a:solidFill>
                <a:effectLst/>
                <a:latin typeface="+mn-lt"/>
                <a:ea typeface="+mn-ea"/>
                <a:cs typeface="+mn-cs"/>
              </a:rPr>
              <a:t> encoding=</a:t>
            </a:r>
            <a:r>
              <a:rPr lang="en-US" altLang="zh-CN" sz="1200" i="1" kern="1200" dirty="0">
                <a:solidFill>
                  <a:schemeClr val="tx1"/>
                </a:solidFill>
                <a:effectLst/>
                <a:latin typeface="+mn-lt"/>
                <a:ea typeface="+mn-ea"/>
                <a:cs typeface="+mn-cs"/>
              </a:rPr>
              <a:t>"utf-8"</a:t>
            </a:r>
            <a:r>
              <a:rPr lang="en-US" altLang="zh-CN" sz="1200" kern="1200" dirty="0">
                <a:solidFill>
                  <a:schemeClr val="tx1"/>
                </a:solidFill>
                <a:effectLst/>
                <a:latin typeface="+mn-lt"/>
                <a:ea typeface="+mn-ea"/>
                <a:cs typeface="+mn-cs"/>
              </a:rPr>
              <a:t>?&gt;</a:t>
            </a:r>
            <a:endParaRPr lang="en-US" altLang="zh-CN" sz="1200" dirty="0">
              <a:effectLst/>
            </a:endParaRPr>
          </a:p>
          <a:p>
            <a:r>
              <a:rPr lang="en-US" altLang="zh-CN" sz="1200" kern="1200" dirty="0">
                <a:solidFill>
                  <a:schemeClr val="tx1"/>
                </a:solidFill>
                <a:effectLst/>
                <a:latin typeface="+mn-lt"/>
                <a:ea typeface="+mn-ea"/>
                <a:cs typeface="+mn-cs"/>
              </a:rPr>
              <a:t>&lt;</a:t>
            </a:r>
            <a:r>
              <a:rPr lang="en-US" altLang="zh-CN" sz="1200" kern="1200" dirty="0" err="1">
                <a:solidFill>
                  <a:schemeClr val="tx1"/>
                </a:solidFill>
                <a:effectLst/>
                <a:latin typeface="+mn-lt"/>
                <a:ea typeface="+mn-ea"/>
                <a:cs typeface="+mn-cs"/>
              </a:rPr>
              <a:t>LinearLayout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xmlns:android</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"http://schemas.android.com/</a:t>
            </a:r>
            <a:r>
              <a:rPr lang="en-US" altLang="zh-CN" sz="1200" i="1" kern="1200" dirty="0" err="1">
                <a:solidFill>
                  <a:schemeClr val="tx1"/>
                </a:solidFill>
                <a:effectLst/>
                <a:latin typeface="+mn-lt"/>
                <a:ea typeface="+mn-ea"/>
                <a:cs typeface="+mn-cs"/>
              </a:rPr>
              <a:t>apk</a:t>
            </a:r>
            <a:r>
              <a:rPr lang="en-US" altLang="zh-CN" sz="1200" i="1" kern="1200" dirty="0">
                <a:solidFill>
                  <a:schemeClr val="tx1"/>
                </a:solidFill>
                <a:effectLst/>
                <a:latin typeface="+mn-lt"/>
                <a:ea typeface="+mn-ea"/>
                <a:cs typeface="+mn-cs"/>
              </a:rPr>
              <a:t>/res/android"</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android:layout_width</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match_parent</a:t>
            </a:r>
            <a:r>
              <a:rPr lang="en-US" altLang="zh-CN" sz="1200" i="1"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android:layout_height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match_parent</a:t>
            </a:r>
            <a:r>
              <a:rPr lang="en-US" altLang="zh-CN" sz="1200" i="1"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android:orientation</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"horizontal"</a:t>
            </a:r>
            <a:r>
              <a:rPr lang="en-US" altLang="zh-CN" sz="1200" kern="1200" dirty="0">
                <a:solidFill>
                  <a:schemeClr val="tx1"/>
                </a:solidFill>
                <a:effectLst/>
                <a:latin typeface="+mn-lt"/>
                <a:ea typeface="+mn-ea"/>
                <a:cs typeface="+mn-cs"/>
              </a:rPr>
              <a:t> &gt;</a:t>
            </a:r>
            <a:endParaRPr lang="en-US" altLang="zh-CN" sz="1200" dirty="0">
              <a:effectLst/>
            </a:endParaRPr>
          </a:p>
          <a:p>
            <a:r>
              <a:rPr lang="en-US" altLang="zh-CN" sz="1200" kern="1200" dirty="0">
                <a:solidFill>
                  <a:schemeClr val="tx1"/>
                </a:solidFill>
                <a:effectLst/>
                <a:latin typeface="+mn-lt"/>
                <a:ea typeface="+mn-ea"/>
                <a:cs typeface="+mn-cs"/>
              </a:rPr>
              <a:t>    &lt;</a:t>
            </a:r>
            <a:r>
              <a:rPr lang="en-US" altLang="zh-CN" sz="1200" kern="1200" dirty="0" err="1">
                <a:solidFill>
                  <a:schemeClr val="tx1"/>
                </a:solidFill>
                <a:effectLst/>
                <a:latin typeface="+mn-lt"/>
                <a:ea typeface="+mn-ea"/>
                <a:cs typeface="+mn-cs"/>
              </a:rPr>
              <a:t>ImageView</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android:id</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"@+id/iv"</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android:layout_width</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"0dip"</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android:layout_height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wrap_content</a:t>
            </a:r>
            <a:r>
              <a:rPr lang="en-US" altLang="zh-CN" sz="1200" i="1"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android:layout_gravity</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center_horizontal</a:t>
            </a:r>
            <a:r>
              <a:rPr lang="en-US" altLang="zh-CN" sz="1200" i="1"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android:layout_weight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"1"</a:t>
            </a:r>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android:src</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drawable</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emo_im_tongue_sticking_out</a:t>
            </a:r>
            <a:r>
              <a:rPr lang="en-US" altLang="zh-CN" sz="1200" i="1" kern="1200" dirty="0">
                <a:solidFill>
                  <a:schemeClr val="tx1"/>
                </a:solidFill>
                <a:effectLst/>
                <a:latin typeface="+mn-lt"/>
                <a:ea typeface="+mn-ea"/>
                <a:cs typeface="+mn-cs"/>
              </a:rPr>
              <a:t>"</a:t>
            </a:r>
            <a:endParaRPr lang="en-US" altLang="zh-CN" sz="1200" dirty="0">
              <a:effectLst/>
            </a:endParaRPr>
          </a:p>
          <a:p>
            <a:r>
              <a:rPr lang="en-US" altLang="zh-CN" sz="1200" i="1" kern="1200" dirty="0">
                <a:solidFill>
                  <a:schemeClr val="tx1"/>
                </a:solidFill>
                <a:effectLst/>
                <a:latin typeface="+mn-lt"/>
                <a:ea typeface="+mn-ea"/>
                <a:cs typeface="+mn-cs"/>
              </a:rPr>
              <a:t>        </a:t>
            </a:r>
            <a:r>
              <a:rPr lang="en-US" altLang="zh-CN" sz="1200" i="0" u="sng" kern="1200" dirty="0" err="1">
                <a:solidFill>
                  <a:schemeClr val="tx1"/>
                </a:solidFill>
                <a:effectLst/>
                <a:latin typeface="+mn-lt"/>
                <a:ea typeface="+mn-ea"/>
                <a:cs typeface="+mn-cs"/>
              </a:rPr>
              <a:t>android:contentDescription</a:t>
            </a:r>
            <a:r>
              <a:rPr lang="en-US" altLang="zh-CN" sz="1200" i="0" u="sng" kern="1200" dirty="0">
                <a:solidFill>
                  <a:schemeClr val="tx1"/>
                </a:solidFill>
                <a:effectLst/>
                <a:latin typeface="+mn-lt"/>
                <a:ea typeface="+mn-ea"/>
                <a:cs typeface="+mn-cs"/>
              </a:rPr>
              <a:t>=</a:t>
            </a:r>
            <a:r>
              <a:rPr lang="en-US" altLang="zh-CN" sz="1200" i="1" u="sng" kern="1200" dirty="0">
                <a:solidFill>
                  <a:schemeClr val="tx1"/>
                </a:solidFill>
                <a:effectLst/>
                <a:latin typeface="+mn-lt"/>
                <a:ea typeface="+mn-ea"/>
                <a:cs typeface="+mn-cs"/>
              </a:rPr>
              <a:t>"</a:t>
            </a:r>
            <a:r>
              <a:rPr lang="en-US" altLang="zh-CN" sz="1200" i="1" u="sng" kern="1200" dirty="0" err="1">
                <a:solidFill>
                  <a:schemeClr val="tx1"/>
                </a:solidFill>
                <a:effectLst/>
                <a:latin typeface="+mn-lt"/>
                <a:ea typeface="+mn-ea"/>
                <a:cs typeface="+mn-cs"/>
              </a:rPr>
              <a:t>tupian</a:t>
            </a:r>
            <a:r>
              <a:rPr lang="en-US" altLang="zh-CN" sz="1200" i="1" u="sng" kern="1200" dirty="0">
                <a:solidFill>
                  <a:schemeClr val="tx1"/>
                </a:solidFill>
                <a:effectLst/>
                <a:latin typeface="+mn-lt"/>
                <a:ea typeface="+mn-ea"/>
                <a:cs typeface="+mn-cs"/>
              </a:rPr>
              <a:t>"</a:t>
            </a:r>
            <a:r>
              <a:rPr lang="en-US" altLang="zh-CN" sz="1200" i="0" u="none" strike="noStrike" kern="1200" dirty="0">
                <a:solidFill>
                  <a:schemeClr val="tx1"/>
                </a:solidFill>
                <a:effectLst/>
                <a:latin typeface="+mn-lt"/>
                <a:ea typeface="+mn-ea"/>
                <a:cs typeface="+mn-cs"/>
              </a:rPr>
              <a:t>/&gt;</a:t>
            </a:r>
            <a:endParaRPr lang="en-US" altLang="zh-CN" sz="1200" dirty="0">
              <a:effectLst/>
            </a:endParaRPr>
          </a:p>
          <a:p>
            <a:r>
              <a:rPr lang="en-US" altLang="zh-CN" sz="1200" kern="1200" dirty="0">
                <a:solidFill>
                  <a:schemeClr val="tx1"/>
                </a:solidFill>
                <a:effectLst/>
                <a:latin typeface="+mn-lt"/>
                <a:ea typeface="+mn-ea"/>
                <a:cs typeface="+mn-cs"/>
              </a:rPr>
              <a:t>    &lt;</a:t>
            </a:r>
            <a:r>
              <a:rPr lang="en-US" altLang="zh-CN" sz="1200" kern="1200" dirty="0" err="1">
                <a:solidFill>
                  <a:schemeClr val="tx1"/>
                </a:solidFill>
                <a:effectLst/>
                <a:latin typeface="+mn-lt"/>
                <a:ea typeface="+mn-ea"/>
                <a:cs typeface="+mn-cs"/>
              </a:rPr>
              <a:t>TextView</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android:id</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"@+id/tv_text1"</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android:layout_width</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"0dip"</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android:layout_height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wrap_content</a:t>
            </a:r>
            <a:r>
              <a:rPr lang="en-US" altLang="zh-CN" sz="1200" i="1"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android:gravity</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center_horizontal</a:t>
            </a:r>
            <a:r>
              <a:rPr lang="en-US" altLang="zh-CN" sz="1200" i="1"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android:layout_gravity</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center_horizontal</a:t>
            </a:r>
            <a:r>
              <a:rPr lang="en-US" altLang="zh-CN" sz="1200" i="1"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android:layout_weight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"1"</a:t>
            </a:r>
            <a:r>
              <a:rPr lang="en-US" altLang="zh-CN" sz="1200" kern="1200" dirty="0">
                <a:solidFill>
                  <a:schemeClr val="tx1"/>
                </a:solidFill>
                <a:effectLst/>
                <a:latin typeface="+mn-lt"/>
                <a:ea typeface="+mn-ea"/>
                <a:cs typeface="+mn-cs"/>
              </a:rPr>
              <a:t> /&gt;</a:t>
            </a:r>
            <a:endParaRPr lang="en-US" altLang="zh-CN" sz="1200" dirty="0">
              <a:effectLst/>
            </a:endParaRPr>
          </a:p>
          <a:p>
            <a:r>
              <a:rPr lang="en-US" altLang="zh-CN" sz="1200" kern="1200" dirty="0">
                <a:solidFill>
                  <a:schemeClr val="tx1"/>
                </a:solidFill>
                <a:effectLst/>
                <a:latin typeface="+mn-lt"/>
                <a:ea typeface="+mn-ea"/>
                <a:cs typeface="+mn-cs"/>
              </a:rPr>
              <a:t>    &lt;</a:t>
            </a:r>
            <a:r>
              <a:rPr lang="en-US" altLang="zh-CN" sz="1200" kern="1200" dirty="0" err="1">
                <a:solidFill>
                  <a:schemeClr val="tx1"/>
                </a:solidFill>
                <a:effectLst/>
                <a:latin typeface="+mn-lt"/>
                <a:ea typeface="+mn-ea"/>
                <a:cs typeface="+mn-cs"/>
              </a:rPr>
              <a:t>TextView</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android:id</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"@+id/tv_text2"</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android:layout_width</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"0dip"</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android:layout_height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wrap_content</a:t>
            </a:r>
            <a:r>
              <a:rPr lang="en-US" altLang="zh-CN" sz="1200" i="1"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android:gravity</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center_horizontal</a:t>
            </a:r>
            <a:r>
              <a:rPr lang="en-US" altLang="zh-CN" sz="1200" i="1"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android:layout_gravity</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center_horizontal</a:t>
            </a:r>
            <a:r>
              <a:rPr lang="en-US" altLang="zh-CN" sz="1200" i="1"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android:layout_weight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"1"</a:t>
            </a:r>
            <a:r>
              <a:rPr lang="en-US" altLang="zh-CN" sz="1200" kern="1200" dirty="0">
                <a:solidFill>
                  <a:schemeClr val="tx1"/>
                </a:solidFill>
                <a:effectLst/>
                <a:latin typeface="+mn-lt"/>
                <a:ea typeface="+mn-ea"/>
                <a:cs typeface="+mn-cs"/>
              </a:rPr>
              <a:t> /&gt;</a:t>
            </a:r>
            <a:endParaRPr lang="en-US" altLang="zh-CN" sz="1200" dirty="0">
              <a:effectLst/>
            </a:endParaRPr>
          </a:p>
          <a:p>
            <a:r>
              <a:rPr lang="en-US" altLang="zh-CN" sz="1200" kern="1200" dirty="0">
                <a:solidFill>
                  <a:schemeClr val="tx1"/>
                </a:solidFill>
                <a:effectLst/>
                <a:latin typeface="+mn-lt"/>
                <a:ea typeface="+mn-ea"/>
                <a:cs typeface="+mn-cs"/>
              </a:rPr>
              <a:t>&lt;/</a:t>
            </a:r>
            <a:r>
              <a:rPr lang="en-US" altLang="zh-CN" sz="1200" kern="1200" dirty="0" err="1">
                <a:solidFill>
                  <a:schemeClr val="tx1"/>
                </a:solidFill>
                <a:effectLst/>
                <a:latin typeface="+mn-lt"/>
                <a:ea typeface="+mn-ea"/>
                <a:cs typeface="+mn-cs"/>
              </a:rPr>
              <a:t>LinearLayout</a:t>
            </a:r>
            <a:r>
              <a:rPr lang="en-US" altLang="zh-CN" sz="1200" kern="1200" dirty="0">
                <a:solidFill>
                  <a:schemeClr val="tx1"/>
                </a:solidFill>
                <a:effectLst/>
                <a:latin typeface="+mn-lt"/>
                <a:ea typeface="+mn-ea"/>
                <a:cs typeface="+mn-cs"/>
              </a:rPr>
              <a:t>&gt;</a:t>
            </a:r>
            <a:endParaRPr lang="en-US" altLang="zh-CN" sz="1200" dirty="0">
              <a:effectLst/>
            </a:endParaRPr>
          </a:p>
          <a:p>
            <a:r>
              <a:rPr lang="en-US" altLang="zh-CN" sz="1200" dirty="0">
                <a:effectLst/>
              </a:rPr>
              <a:t> </a:t>
            </a: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MainActivity.java </a:t>
            </a:r>
            <a:endParaRPr lang="en-US" altLang="zh-CN" sz="1200" dirty="0">
              <a:effectLst/>
            </a:endParaRPr>
          </a:p>
          <a:p>
            <a:r>
              <a:rPr lang="en-US" altLang="zh-CN" sz="1200" b="1" kern="1200" dirty="0">
                <a:solidFill>
                  <a:schemeClr val="tx1"/>
                </a:solidFill>
                <a:effectLst/>
                <a:latin typeface="+mn-lt"/>
                <a:ea typeface="+mn-ea"/>
                <a:cs typeface="+mn-cs"/>
              </a:rPr>
              <a:t>import</a:t>
            </a:r>
            <a:r>
              <a:rPr lang="en-US" altLang="zh-CN" sz="1200" b="0" kern="1200" dirty="0">
                <a:solidFill>
                  <a:schemeClr val="tx1"/>
                </a:solidFill>
                <a:effectLst/>
                <a:latin typeface="+mn-lt"/>
                <a:ea typeface="+mn-ea"/>
                <a:cs typeface="+mn-cs"/>
              </a:rPr>
              <a:t> </a:t>
            </a:r>
            <a:r>
              <a:rPr lang="en-US" altLang="zh-CN" sz="1200" b="0" kern="1200" dirty="0" err="1">
                <a:solidFill>
                  <a:schemeClr val="tx1"/>
                </a:solidFill>
                <a:effectLst/>
                <a:latin typeface="+mn-lt"/>
                <a:ea typeface="+mn-ea"/>
                <a:cs typeface="+mn-cs"/>
              </a:rPr>
              <a:t>java.util.ArrayList</a:t>
            </a:r>
            <a:r>
              <a:rPr lang="en-US" altLang="zh-CN" sz="1200" b="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import</a:t>
            </a:r>
            <a:r>
              <a:rPr lang="en-US" altLang="zh-CN" sz="1200" b="0" kern="1200" dirty="0">
                <a:solidFill>
                  <a:schemeClr val="tx1"/>
                </a:solidFill>
                <a:effectLst/>
                <a:latin typeface="+mn-lt"/>
                <a:ea typeface="+mn-ea"/>
                <a:cs typeface="+mn-cs"/>
              </a:rPr>
              <a:t> </a:t>
            </a:r>
            <a:r>
              <a:rPr lang="en-US" altLang="zh-CN" sz="1200" b="0" kern="1200" dirty="0" err="1">
                <a:solidFill>
                  <a:schemeClr val="tx1"/>
                </a:solidFill>
                <a:effectLst/>
                <a:latin typeface="+mn-lt"/>
                <a:ea typeface="+mn-ea"/>
                <a:cs typeface="+mn-cs"/>
              </a:rPr>
              <a:t>java.util.HashMap</a:t>
            </a:r>
            <a:r>
              <a:rPr lang="en-US" altLang="zh-CN" sz="1200" b="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import</a:t>
            </a:r>
            <a:r>
              <a:rPr lang="en-US" altLang="zh-CN" sz="1200" b="0" kern="1200" dirty="0">
                <a:solidFill>
                  <a:schemeClr val="tx1"/>
                </a:solidFill>
                <a:effectLst/>
                <a:latin typeface="+mn-lt"/>
                <a:ea typeface="+mn-ea"/>
                <a:cs typeface="+mn-cs"/>
              </a:rPr>
              <a:t> </a:t>
            </a:r>
            <a:r>
              <a:rPr lang="en-US" altLang="zh-CN" sz="1200" b="0" kern="1200" dirty="0" err="1">
                <a:solidFill>
                  <a:schemeClr val="tx1"/>
                </a:solidFill>
                <a:effectLst/>
                <a:latin typeface="+mn-lt"/>
                <a:ea typeface="+mn-ea"/>
                <a:cs typeface="+mn-cs"/>
              </a:rPr>
              <a:t>java.util.List</a:t>
            </a:r>
            <a:r>
              <a:rPr lang="en-US" altLang="zh-CN" sz="1200" b="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import</a:t>
            </a:r>
            <a:r>
              <a:rPr lang="en-US" altLang="zh-CN" sz="1200" b="0" kern="1200" dirty="0">
                <a:solidFill>
                  <a:schemeClr val="tx1"/>
                </a:solidFill>
                <a:effectLst/>
                <a:latin typeface="+mn-lt"/>
                <a:ea typeface="+mn-ea"/>
                <a:cs typeface="+mn-cs"/>
              </a:rPr>
              <a:t> </a:t>
            </a:r>
            <a:r>
              <a:rPr lang="en-US" altLang="zh-CN" sz="1200" b="0" kern="1200" dirty="0" err="1">
                <a:solidFill>
                  <a:schemeClr val="tx1"/>
                </a:solidFill>
                <a:effectLst/>
                <a:latin typeface="+mn-lt"/>
                <a:ea typeface="+mn-ea"/>
                <a:cs typeface="+mn-cs"/>
              </a:rPr>
              <a:t>java.util.Map</a:t>
            </a:r>
            <a:r>
              <a:rPr lang="en-US" altLang="zh-CN" sz="1200" b="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import</a:t>
            </a:r>
            <a:r>
              <a:rPr lang="en-US" altLang="zh-CN" sz="1200" b="0" kern="1200" dirty="0">
                <a:solidFill>
                  <a:schemeClr val="tx1"/>
                </a:solidFill>
                <a:effectLst/>
                <a:latin typeface="+mn-lt"/>
                <a:ea typeface="+mn-ea"/>
                <a:cs typeface="+mn-cs"/>
              </a:rPr>
              <a:t> </a:t>
            </a:r>
            <a:r>
              <a:rPr lang="en-US" altLang="zh-CN" sz="1200" b="0" kern="1200" dirty="0" err="1">
                <a:solidFill>
                  <a:schemeClr val="tx1"/>
                </a:solidFill>
                <a:effectLst/>
                <a:latin typeface="+mn-lt"/>
                <a:ea typeface="+mn-ea"/>
                <a:cs typeface="+mn-cs"/>
              </a:rPr>
              <a:t>android.app.Activity</a:t>
            </a:r>
            <a:r>
              <a:rPr lang="en-US" altLang="zh-CN" sz="1200" b="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import</a:t>
            </a:r>
            <a:r>
              <a:rPr lang="en-US" altLang="zh-CN" sz="1200" b="0" kern="1200" dirty="0">
                <a:solidFill>
                  <a:schemeClr val="tx1"/>
                </a:solidFill>
                <a:effectLst/>
                <a:latin typeface="+mn-lt"/>
                <a:ea typeface="+mn-ea"/>
                <a:cs typeface="+mn-cs"/>
              </a:rPr>
              <a:t> </a:t>
            </a:r>
            <a:r>
              <a:rPr lang="en-US" altLang="zh-CN" sz="1200" b="0" kern="1200" dirty="0" err="1">
                <a:solidFill>
                  <a:schemeClr val="tx1"/>
                </a:solidFill>
                <a:effectLst/>
                <a:latin typeface="+mn-lt"/>
                <a:ea typeface="+mn-ea"/>
                <a:cs typeface="+mn-cs"/>
              </a:rPr>
              <a:t>android.os.Bundle</a:t>
            </a:r>
            <a:r>
              <a:rPr lang="en-US" altLang="zh-CN" sz="1200" b="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import</a:t>
            </a:r>
            <a:r>
              <a:rPr lang="en-US" altLang="zh-CN" sz="1200" b="0" kern="1200" dirty="0">
                <a:solidFill>
                  <a:schemeClr val="tx1"/>
                </a:solidFill>
                <a:effectLst/>
                <a:latin typeface="+mn-lt"/>
                <a:ea typeface="+mn-ea"/>
                <a:cs typeface="+mn-cs"/>
              </a:rPr>
              <a:t> </a:t>
            </a:r>
            <a:r>
              <a:rPr lang="en-US" altLang="zh-CN" sz="1200" b="0" kern="1200" dirty="0" err="1">
                <a:solidFill>
                  <a:schemeClr val="tx1"/>
                </a:solidFill>
                <a:effectLst/>
                <a:latin typeface="+mn-lt"/>
                <a:ea typeface="+mn-ea"/>
                <a:cs typeface="+mn-cs"/>
              </a:rPr>
              <a:t>android.widget.ListView</a:t>
            </a:r>
            <a:r>
              <a:rPr lang="en-US" altLang="zh-CN" sz="1200" b="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import</a:t>
            </a:r>
            <a:r>
              <a:rPr lang="en-US" altLang="zh-CN" sz="1200" b="0" kern="1200" dirty="0">
                <a:solidFill>
                  <a:schemeClr val="tx1"/>
                </a:solidFill>
                <a:effectLst/>
                <a:latin typeface="+mn-lt"/>
                <a:ea typeface="+mn-ea"/>
                <a:cs typeface="+mn-cs"/>
              </a:rPr>
              <a:t> </a:t>
            </a:r>
            <a:r>
              <a:rPr lang="en-US" altLang="zh-CN" sz="1200" b="0" kern="1200" dirty="0" err="1">
                <a:solidFill>
                  <a:schemeClr val="tx1"/>
                </a:solidFill>
                <a:effectLst/>
                <a:latin typeface="+mn-lt"/>
                <a:ea typeface="+mn-ea"/>
                <a:cs typeface="+mn-cs"/>
              </a:rPr>
              <a:t>android.widget.SimpleAdapter</a:t>
            </a:r>
            <a:r>
              <a:rPr lang="en-US" altLang="zh-CN" sz="1200" b="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p>
          <a:p>
            <a:r>
              <a:rPr lang="en-US" altLang="zh-CN" sz="1200" b="1" kern="1200" dirty="0">
                <a:solidFill>
                  <a:schemeClr val="tx1"/>
                </a:solidFill>
                <a:effectLst/>
                <a:latin typeface="+mn-lt"/>
                <a:ea typeface="+mn-ea"/>
                <a:cs typeface="+mn-cs"/>
              </a:rPr>
              <a:t>public</a:t>
            </a:r>
            <a:r>
              <a:rPr lang="en-US" altLang="zh-CN" sz="1200" b="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class</a:t>
            </a:r>
            <a:r>
              <a:rPr lang="en-US" altLang="zh-CN" sz="1200" b="0" kern="1200" dirty="0">
                <a:solidFill>
                  <a:schemeClr val="tx1"/>
                </a:solidFill>
                <a:effectLst/>
                <a:latin typeface="+mn-lt"/>
                <a:ea typeface="+mn-ea"/>
                <a:cs typeface="+mn-cs"/>
              </a:rPr>
              <a:t> </a:t>
            </a:r>
            <a:r>
              <a:rPr lang="en-US" altLang="zh-CN" sz="1200" b="0" kern="1200" dirty="0" err="1">
                <a:solidFill>
                  <a:schemeClr val="tx1"/>
                </a:solidFill>
                <a:effectLst/>
                <a:latin typeface="+mn-lt"/>
                <a:ea typeface="+mn-ea"/>
                <a:cs typeface="+mn-cs"/>
              </a:rPr>
              <a:t>MainActivity</a:t>
            </a:r>
            <a:r>
              <a:rPr lang="en-US" altLang="zh-CN" sz="1200" b="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extends</a:t>
            </a:r>
            <a:r>
              <a:rPr lang="en-US" altLang="zh-CN" sz="1200" b="0" kern="1200" dirty="0">
                <a:solidFill>
                  <a:schemeClr val="tx1"/>
                </a:solidFill>
                <a:effectLst/>
                <a:latin typeface="+mn-lt"/>
                <a:ea typeface="+mn-ea"/>
                <a:cs typeface="+mn-cs"/>
              </a:rPr>
              <a:t> Activity {</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private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ListView</a:t>
            </a:r>
            <a:r>
              <a:rPr lang="en-US" altLang="zh-CN" sz="1200" kern="1200" dirty="0">
                <a:solidFill>
                  <a:schemeClr val="tx1"/>
                </a:solidFill>
                <a:effectLst/>
                <a:latin typeface="+mn-lt"/>
                <a:ea typeface="+mn-ea"/>
                <a:cs typeface="+mn-cs"/>
              </a:rPr>
              <a:t> lv;</a:t>
            </a:r>
          </a:p>
          <a:p>
            <a:r>
              <a:rPr lang="en-US" altLang="zh-CN" sz="1200" kern="1200" dirty="0">
                <a:solidFill>
                  <a:schemeClr val="tx1"/>
                </a:solidFill>
                <a:effectLst/>
                <a:latin typeface="+mn-lt"/>
                <a:ea typeface="+mn-ea"/>
                <a:cs typeface="+mn-cs"/>
              </a:rPr>
              <a:t>    @Override</a:t>
            </a: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protected</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onCreate</a:t>
            </a:r>
            <a:r>
              <a:rPr lang="en-US" altLang="zh-CN" sz="1200" kern="1200" dirty="0">
                <a:solidFill>
                  <a:schemeClr val="tx1"/>
                </a:solidFill>
                <a:effectLst/>
                <a:latin typeface="+mn-lt"/>
                <a:ea typeface="+mn-ea"/>
                <a:cs typeface="+mn-cs"/>
              </a:rPr>
              <a:t>(Bundle </a:t>
            </a:r>
            <a:r>
              <a:rPr lang="en-US" altLang="zh-CN" sz="1200" kern="1200" dirty="0" err="1">
                <a:solidFill>
                  <a:schemeClr val="tx1"/>
                </a:solidFill>
                <a:effectLst/>
                <a:latin typeface="+mn-lt"/>
                <a:ea typeface="+mn-ea"/>
                <a:cs typeface="+mn-cs"/>
              </a:rPr>
              <a:t>savedInstanceState</a:t>
            </a:r>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super</a:t>
            </a:r>
            <a:r>
              <a:rPr lang="en-US" altLang="zh-CN" sz="1200" kern="1200" dirty="0" err="1">
                <a:solidFill>
                  <a:schemeClr val="tx1"/>
                </a:solidFill>
                <a:effectLst/>
                <a:latin typeface="+mn-lt"/>
                <a:ea typeface="+mn-ea"/>
                <a:cs typeface="+mn-cs"/>
              </a:rPr>
              <a:t>.onCreate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savedInstanceState</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setContentView</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R.layout.</a:t>
            </a:r>
            <a:r>
              <a:rPr lang="en-US" altLang="zh-CN" sz="1200" i="1" kern="1200" dirty="0" err="1">
                <a:solidFill>
                  <a:schemeClr val="tx1"/>
                </a:solidFill>
                <a:effectLst/>
                <a:latin typeface="+mn-lt"/>
                <a:ea typeface="+mn-ea"/>
                <a:cs typeface="+mn-cs"/>
              </a:rPr>
              <a:t>activity_main</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        lv = (</a:t>
            </a:r>
            <a:r>
              <a:rPr lang="en-US" altLang="zh-CN" sz="1200" kern="1200" dirty="0" err="1">
                <a:solidFill>
                  <a:schemeClr val="tx1"/>
                </a:solidFill>
                <a:effectLst/>
                <a:latin typeface="+mn-lt"/>
                <a:ea typeface="+mn-ea"/>
                <a:cs typeface="+mn-cs"/>
              </a:rPr>
              <a:t>ListView</a:t>
            </a: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this</a:t>
            </a:r>
            <a:r>
              <a:rPr lang="en-US" altLang="zh-CN" sz="1200" kern="1200" dirty="0" err="1">
                <a:solidFill>
                  <a:schemeClr val="tx1"/>
                </a:solidFill>
                <a:effectLst/>
                <a:latin typeface="+mn-lt"/>
                <a:ea typeface="+mn-ea"/>
                <a:cs typeface="+mn-cs"/>
              </a:rPr>
              <a:t>.findViewById</a:t>
            </a:r>
            <a:r>
              <a:rPr lang="en-US" altLang="zh-CN" sz="1200" kern="1200" dirty="0">
                <a:solidFill>
                  <a:schemeClr val="tx1"/>
                </a:solidFill>
                <a:effectLst/>
                <a:latin typeface="+mn-lt"/>
                <a:ea typeface="+mn-ea"/>
                <a:cs typeface="+mn-cs"/>
              </a:rPr>
              <a:t>(R.id.</a:t>
            </a:r>
            <a:r>
              <a:rPr lang="en-US" altLang="zh-CN" sz="1200" i="1" kern="1200" dirty="0">
                <a:solidFill>
                  <a:schemeClr val="tx1"/>
                </a:solidFill>
                <a:effectLst/>
                <a:latin typeface="+mn-lt"/>
                <a:ea typeface="+mn-ea"/>
                <a:cs typeface="+mn-cs"/>
              </a:rPr>
              <a:t>lv</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        List&lt;Map&lt;String, Object&gt;&gt; data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ArrayList</a:t>
            </a:r>
            <a:r>
              <a:rPr lang="en-US" altLang="zh-CN" sz="1200" kern="1200" dirty="0">
                <a:solidFill>
                  <a:schemeClr val="tx1"/>
                </a:solidFill>
                <a:effectLst/>
                <a:latin typeface="+mn-lt"/>
                <a:ea typeface="+mn-ea"/>
                <a:cs typeface="+mn-cs"/>
              </a:rPr>
              <a:t>&lt;Map&lt;String, Object&gt;&gt;();</a:t>
            </a:r>
          </a:p>
          <a:p>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HashMap</a:t>
            </a:r>
            <a:r>
              <a:rPr lang="en-US" altLang="zh-CN" sz="1200" kern="1200" dirty="0">
                <a:solidFill>
                  <a:schemeClr val="tx1"/>
                </a:solidFill>
                <a:effectLst/>
                <a:latin typeface="+mn-lt"/>
                <a:ea typeface="+mn-ea"/>
                <a:cs typeface="+mn-cs"/>
              </a:rPr>
              <a:t>&lt;String, Object&gt; map1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HashMap</a:t>
            </a:r>
            <a:r>
              <a:rPr lang="en-US" altLang="zh-CN" sz="1200" kern="1200" dirty="0">
                <a:solidFill>
                  <a:schemeClr val="tx1"/>
                </a:solidFill>
                <a:effectLst/>
                <a:latin typeface="+mn-lt"/>
                <a:ea typeface="+mn-ea"/>
                <a:cs typeface="+mn-cs"/>
              </a:rPr>
              <a:t>&lt;String, Object&gt;();</a:t>
            </a:r>
          </a:p>
          <a:p>
            <a:r>
              <a:rPr lang="en-US" altLang="zh-CN" sz="1200" kern="1200" dirty="0">
                <a:solidFill>
                  <a:schemeClr val="tx1"/>
                </a:solidFill>
                <a:effectLst/>
                <a:latin typeface="+mn-lt"/>
                <a:ea typeface="+mn-ea"/>
                <a:cs typeface="+mn-cs"/>
              </a:rPr>
              <a:t>        map1.put("</a:t>
            </a:r>
            <a:r>
              <a:rPr lang="en-US" altLang="zh-CN" sz="1200" kern="1200" dirty="0" err="1">
                <a:solidFill>
                  <a:schemeClr val="tx1"/>
                </a:solidFill>
                <a:effectLst/>
                <a:latin typeface="+mn-lt"/>
                <a:ea typeface="+mn-ea"/>
                <a:cs typeface="+mn-cs"/>
              </a:rPr>
              <a:t>img</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R.drawable.</a:t>
            </a:r>
            <a:r>
              <a:rPr lang="en-US" altLang="zh-CN" sz="1200" i="1" kern="1200" dirty="0" err="1">
                <a:solidFill>
                  <a:schemeClr val="tx1"/>
                </a:solidFill>
                <a:effectLst/>
                <a:latin typeface="+mn-lt"/>
                <a:ea typeface="+mn-ea"/>
                <a:cs typeface="+mn-cs"/>
              </a:rPr>
              <a:t>emo_im_tongue_sticking_out</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map1.put("name", "</a:t>
            </a:r>
            <a:r>
              <a:rPr lang="en-US" altLang="zh-CN" sz="1200" kern="1200" dirty="0" err="1">
                <a:solidFill>
                  <a:schemeClr val="tx1"/>
                </a:solidFill>
                <a:effectLst/>
                <a:latin typeface="+mn-lt"/>
                <a:ea typeface="+mn-ea"/>
                <a:cs typeface="+mn-cs"/>
              </a:rPr>
              <a:t>hacket</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map1.put("address", "</a:t>
            </a:r>
            <a:r>
              <a:rPr lang="zh-CN" altLang="en-US" sz="1200" kern="1200" dirty="0">
                <a:solidFill>
                  <a:schemeClr val="tx1"/>
                </a:solidFill>
                <a:effectLst/>
                <a:latin typeface="+mn-lt"/>
                <a:ea typeface="+mn-ea"/>
                <a:cs typeface="+mn-cs"/>
              </a:rPr>
              <a:t>永州</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HashMap</a:t>
            </a:r>
            <a:r>
              <a:rPr lang="en-US" altLang="zh-CN" sz="1200" kern="1200" dirty="0">
                <a:solidFill>
                  <a:schemeClr val="tx1"/>
                </a:solidFill>
                <a:effectLst/>
                <a:latin typeface="+mn-lt"/>
                <a:ea typeface="+mn-ea"/>
                <a:cs typeface="+mn-cs"/>
              </a:rPr>
              <a:t>&lt;String, Object&gt; map2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HashMap</a:t>
            </a:r>
            <a:r>
              <a:rPr lang="en-US" altLang="zh-CN" sz="1200" kern="1200" dirty="0">
                <a:solidFill>
                  <a:schemeClr val="tx1"/>
                </a:solidFill>
                <a:effectLst/>
                <a:latin typeface="+mn-lt"/>
                <a:ea typeface="+mn-ea"/>
                <a:cs typeface="+mn-cs"/>
              </a:rPr>
              <a:t>&lt;String, Object&gt;();</a:t>
            </a:r>
          </a:p>
          <a:p>
            <a:r>
              <a:rPr lang="en-US" altLang="zh-CN" sz="1200" kern="1200" dirty="0">
                <a:solidFill>
                  <a:schemeClr val="tx1"/>
                </a:solidFill>
                <a:effectLst/>
                <a:latin typeface="+mn-lt"/>
                <a:ea typeface="+mn-ea"/>
                <a:cs typeface="+mn-cs"/>
              </a:rPr>
              <a:t>        map2.put("</a:t>
            </a:r>
            <a:r>
              <a:rPr lang="en-US" altLang="zh-CN" sz="1200" kern="1200" dirty="0" err="1">
                <a:solidFill>
                  <a:schemeClr val="tx1"/>
                </a:solidFill>
                <a:effectLst/>
                <a:latin typeface="+mn-lt"/>
                <a:ea typeface="+mn-ea"/>
                <a:cs typeface="+mn-cs"/>
              </a:rPr>
              <a:t>img</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R.drawable.</a:t>
            </a:r>
            <a:r>
              <a:rPr lang="en-US" altLang="zh-CN" sz="1200" i="1" kern="1200" dirty="0" err="1">
                <a:solidFill>
                  <a:schemeClr val="tx1"/>
                </a:solidFill>
                <a:effectLst/>
                <a:latin typeface="+mn-lt"/>
                <a:ea typeface="+mn-ea"/>
                <a:cs typeface="+mn-cs"/>
              </a:rPr>
              <a:t>emo_im_undecided</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map2.put("name", "</a:t>
            </a:r>
            <a:r>
              <a:rPr lang="en-US" altLang="zh-CN" sz="1200" kern="1200" dirty="0" err="1">
                <a:solidFill>
                  <a:schemeClr val="tx1"/>
                </a:solidFill>
                <a:effectLst/>
                <a:latin typeface="+mn-lt"/>
                <a:ea typeface="+mn-ea"/>
                <a:cs typeface="+mn-cs"/>
              </a:rPr>
              <a:t>xiaosheng</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map2.put("address", "</a:t>
            </a:r>
            <a:r>
              <a:rPr lang="zh-CN" altLang="en-US" sz="1200" kern="1200" dirty="0">
                <a:solidFill>
                  <a:schemeClr val="tx1"/>
                </a:solidFill>
                <a:effectLst/>
                <a:latin typeface="+mn-lt"/>
                <a:ea typeface="+mn-ea"/>
                <a:cs typeface="+mn-cs"/>
              </a:rPr>
              <a:t>深圳</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HashMap</a:t>
            </a:r>
            <a:r>
              <a:rPr lang="en-US" altLang="zh-CN" sz="1200" kern="1200" dirty="0">
                <a:solidFill>
                  <a:schemeClr val="tx1"/>
                </a:solidFill>
                <a:effectLst/>
                <a:latin typeface="+mn-lt"/>
                <a:ea typeface="+mn-ea"/>
                <a:cs typeface="+mn-cs"/>
              </a:rPr>
              <a:t>&lt;String, Object&gt; map3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HashMap</a:t>
            </a:r>
            <a:r>
              <a:rPr lang="en-US" altLang="zh-CN" sz="1200" kern="1200" dirty="0">
                <a:solidFill>
                  <a:schemeClr val="tx1"/>
                </a:solidFill>
                <a:effectLst/>
                <a:latin typeface="+mn-lt"/>
                <a:ea typeface="+mn-ea"/>
                <a:cs typeface="+mn-cs"/>
              </a:rPr>
              <a:t>&lt;String, Object&gt;();</a:t>
            </a:r>
          </a:p>
          <a:p>
            <a:r>
              <a:rPr lang="en-US" altLang="zh-CN" sz="1200" kern="1200" dirty="0">
                <a:solidFill>
                  <a:schemeClr val="tx1"/>
                </a:solidFill>
                <a:effectLst/>
                <a:latin typeface="+mn-lt"/>
                <a:ea typeface="+mn-ea"/>
                <a:cs typeface="+mn-cs"/>
              </a:rPr>
              <a:t>        map3.put("</a:t>
            </a:r>
            <a:r>
              <a:rPr lang="en-US" altLang="zh-CN" sz="1200" kern="1200" dirty="0" err="1">
                <a:solidFill>
                  <a:schemeClr val="tx1"/>
                </a:solidFill>
                <a:effectLst/>
                <a:latin typeface="+mn-lt"/>
                <a:ea typeface="+mn-ea"/>
                <a:cs typeface="+mn-cs"/>
              </a:rPr>
              <a:t>img</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R.drawable.</a:t>
            </a:r>
            <a:r>
              <a:rPr lang="en-US" altLang="zh-CN" sz="1200" i="1" kern="1200" dirty="0" err="1">
                <a:solidFill>
                  <a:schemeClr val="tx1"/>
                </a:solidFill>
                <a:effectLst/>
                <a:latin typeface="+mn-lt"/>
                <a:ea typeface="+mn-ea"/>
                <a:cs typeface="+mn-cs"/>
              </a:rPr>
              <a:t>emo_im_winking</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map3.put("name", "</a:t>
            </a:r>
            <a:r>
              <a:rPr lang="zh-CN" altLang="en-US" sz="1200" kern="1200" dirty="0">
                <a:solidFill>
                  <a:schemeClr val="tx1"/>
                </a:solidFill>
                <a:effectLst/>
                <a:latin typeface="+mn-lt"/>
                <a:ea typeface="+mn-ea"/>
                <a:cs typeface="+mn-cs"/>
              </a:rPr>
              <a:t>小胜</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map3.put("address", "</a:t>
            </a:r>
            <a:r>
              <a:rPr lang="zh-CN" altLang="en-US" sz="1200" kern="1200" dirty="0">
                <a:solidFill>
                  <a:schemeClr val="tx1"/>
                </a:solidFill>
                <a:effectLst/>
                <a:latin typeface="+mn-lt"/>
                <a:ea typeface="+mn-ea"/>
                <a:cs typeface="+mn-cs"/>
              </a:rPr>
              <a:t>北京</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data.add</a:t>
            </a:r>
            <a:r>
              <a:rPr lang="en-US" altLang="zh-CN" sz="1200" kern="1200" dirty="0">
                <a:solidFill>
                  <a:schemeClr val="tx1"/>
                </a:solidFill>
                <a:effectLst/>
                <a:latin typeface="+mn-lt"/>
                <a:ea typeface="+mn-ea"/>
                <a:cs typeface="+mn-cs"/>
              </a:rPr>
              <a:t>(map1);</a:t>
            </a: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data.add</a:t>
            </a:r>
            <a:r>
              <a:rPr lang="en-US" altLang="zh-CN" sz="1200" kern="1200" dirty="0">
                <a:solidFill>
                  <a:schemeClr val="tx1"/>
                </a:solidFill>
                <a:effectLst/>
                <a:latin typeface="+mn-lt"/>
                <a:ea typeface="+mn-ea"/>
                <a:cs typeface="+mn-cs"/>
              </a:rPr>
              <a:t>(map2);</a:t>
            </a: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data.add</a:t>
            </a:r>
            <a:r>
              <a:rPr lang="en-US" altLang="zh-CN" sz="1200" kern="1200" dirty="0">
                <a:solidFill>
                  <a:schemeClr val="tx1"/>
                </a:solidFill>
                <a:effectLst/>
                <a:latin typeface="+mn-lt"/>
                <a:ea typeface="+mn-ea"/>
                <a:cs typeface="+mn-cs"/>
              </a:rPr>
              <a:t>(map3);</a:t>
            </a:r>
          </a:p>
          <a:p>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        String[] from = { "</a:t>
            </a:r>
            <a:r>
              <a:rPr lang="en-US" altLang="zh-CN" sz="1200" kern="1200" dirty="0" err="1">
                <a:solidFill>
                  <a:schemeClr val="tx1"/>
                </a:solidFill>
                <a:effectLst/>
                <a:latin typeface="+mn-lt"/>
                <a:ea typeface="+mn-ea"/>
                <a:cs typeface="+mn-cs"/>
              </a:rPr>
              <a:t>img</a:t>
            </a:r>
            <a:r>
              <a:rPr lang="en-US" altLang="zh-CN" sz="1200" kern="1200" dirty="0">
                <a:solidFill>
                  <a:schemeClr val="tx1"/>
                </a:solidFill>
                <a:effectLst/>
                <a:latin typeface="+mn-lt"/>
                <a:ea typeface="+mn-ea"/>
                <a:cs typeface="+mn-cs"/>
              </a:rPr>
              <a:t>", "name", "address" };</a:t>
            </a:r>
          </a:p>
          <a:p>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to = { </a:t>
            </a:r>
            <a:r>
              <a:rPr lang="en-US" altLang="zh-CN" sz="1200" kern="1200" dirty="0" err="1">
                <a:solidFill>
                  <a:schemeClr val="tx1"/>
                </a:solidFill>
                <a:effectLst/>
                <a:latin typeface="+mn-lt"/>
                <a:ea typeface="+mn-ea"/>
                <a:cs typeface="+mn-cs"/>
              </a:rPr>
              <a:t>R.id.</a:t>
            </a:r>
            <a:r>
              <a:rPr lang="en-US" altLang="zh-CN" sz="1200" i="1" kern="1200" dirty="0" err="1">
                <a:solidFill>
                  <a:schemeClr val="tx1"/>
                </a:solidFill>
                <a:effectLst/>
                <a:latin typeface="+mn-lt"/>
                <a:ea typeface="+mn-ea"/>
                <a:cs typeface="+mn-cs"/>
              </a:rPr>
              <a:t>iv</a:t>
            </a:r>
            <a:r>
              <a:rPr lang="en-US" altLang="zh-CN" sz="1200" kern="1200" dirty="0">
                <a:solidFill>
                  <a:schemeClr val="tx1"/>
                </a:solidFill>
                <a:effectLst/>
                <a:latin typeface="+mn-lt"/>
                <a:ea typeface="+mn-ea"/>
                <a:cs typeface="+mn-cs"/>
              </a:rPr>
              <a:t>, R.id.</a:t>
            </a:r>
            <a:r>
              <a:rPr lang="en-US" altLang="zh-CN" sz="1200" i="1" kern="1200" dirty="0">
                <a:solidFill>
                  <a:schemeClr val="tx1"/>
                </a:solidFill>
                <a:effectLst/>
                <a:latin typeface="+mn-lt"/>
                <a:ea typeface="+mn-ea"/>
                <a:cs typeface="+mn-cs"/>
              </a:rPr>
              <a:t>tv_text1</a:t>
            </a:r>
            <a:r>
              <a:rPr lang="en-US" altLang="zh-CN" sz="1200" kern="1200" dirty="0">
                <a:solidFill>
                  <a:schemeClr val="tx1"/>
                </a:solidFill>
                <a:effectLst/>
                <a:latin typeface="+mn-lt"/>
                <a:ea typeface="+mn-ea"/>
                <a:cs typeface="+mn-cs"/>
              </a:rPr>
              <a:t>, R.id.</a:t>
            </a:r>
            <a:r>
              <a:rPr lang="en-US" altLang="zh-CN" sz="1200" i="1" kern="1200" dirty="0">
                <a:solidFill>
                  <a:schemeClr val="tx1"/>
                </a:solidFill>
                <a:effectLst/>
                <a:latin typeface="+mn-lt"/>
                <a:ea typeface="+mn-ea"/>
                <a:cs typeface="+mn-cs"/>
              </a:rPr>
              <a:t>tv_text2</a:t>
            </a:r>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lv.setAdapter</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SimpleAdapter</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this</a:t>
            </a:r>
            <a:r>
              <a:rPr lang="en-US" altLang="zh-CN" sz="1200" kern="1200" dirty="0">
                <a:solidFill>
                  <a:schemeClr val="tx1"/>
                </a:solidFill>
                <a:effectLst/>
                <a:latin typeface="+mn-lt"/>
                <a:ea typeface="+mn-ea"/>
                <a:cs typeface="+mn-cs"/>
              </a:rPr>
              <a:t>, data, </a:t>
            </a:r>
            <a:r>
              <a:rPr lang="en-US" altLang="zh-CN" sz="1200" kern="1200" dirty="0" err="1">
                <a:solidFill>
                  <a:schemeClr val="tx1"/>
                </a:solidFill>
                <a:effectLst/>
                <a:latin typeface="+mn-lt"/>
                <a:ea typeface="+mn-ea"/>
                <a:cs typeface="+mn-cs"/>
              </a:rPr>
              <a:t>R.layout.</a:t>
            </a:r>
            <a:r>
              <a:rPr lang="en-US" altLang="zh-CN" sz="1200" i="1" kern="1200" dirty="0" err="1">
                <a:solidFill>
                  <a:schemeClr val="tx1"/>
                </a:solidFill>
                <a:effectLst/>
                <a:latin typeface="+mn-lt"/>
                <a:ea typeface="+mn-ea"/>
                <a:cs typeface="+mn-cs"/>
              </a:rPr>
              <a:t>layout_item</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from,to</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         * data : </a:t>
            </a:r>
            <a:r>
              <a:rPr lang="zh-CN" altLang="en-US" sz="1200" kern="1200" dirty="0">
                <a:solidFill>
                  <a:schemeClr val="tx1"/>
                </a:solidFill>
                <a:effectLst/>
                <a:latin typeface="+mn-lt"/>
                <a:ea typeface="+mn-ea"/>
                <a:cs typeface="+mn-cs"/>
              </a:rPr>
              <a:t>每一行数据是一个</a:t>
            </a:r>
            <a:r>
              <a:rPr lang="en-US" altLang="zh-CN" sz="1200" kern="1200" dirty="0">
                <a:solidFill>
                  <a:schemeClr val="tx1"/>
                </a:solidFill>
                <a:effectLst/>
                <a:latin typeface="+mn-lt"/>
                <a:ea typeface="+mn-ea"/>
                <a:cs typeface="+mn-cs"/>
              </a:rPr>
              <a:t>map</a:t>
            </a:r>
            <a:r>
              <a:rPr lang="zh-CN" altLang="en-US" sz="1200" kern="1200" dirty="0">
                <a:solidFill>
                  <a:schemeClr val="tx1"/>
                </a:solidFill>
                <a:effectLst/>
                <a:latin typeface="+mn-lt"/>
                <a:ea typeface="+mn-ea"/>
                <a:cs typeface="+mn-cs"/>
              </a:rPr>
              <a:t>，多行数据放到一个 </a:t>
            </a:r>
            <a:r>
              <a:rPr lang="en-US" altLang="zh-CN" sz="1200" kern="1200" dirty="0">
                <a:solidFill>
                  <a:schemeClr val="tx1"/>
                </a:solidFill>
                <a:effectLst/>
                <a:latin typeface="+mn-lt"/>
                <a:ea typeface="+mn-ea"/>
                <a:cs typeface="+mn-cs"/>
              </a:rPr>
              <a:t>list</a:t>
            </a:r>
            <a:r>
              <a:rPr lang="zh-CN" altLang="en-US" sz="1200" kern="1200" dirty="0">
                <a:solidFill>
                  <a:schemeClr val="tx1"/>
                </a:solidFill>
                <a:effectLst/>
                <a:latin typeface="+mn-lt"/>
                <a:ea typeface="+mn-ea"/>
                <a:cs typeface="+mn-cs"/>
              </a:rPr>
              <a:t>中</a:t>
            </a:r>
          </a:p>
          <a:p>
            <a:r>
              <a:rPr lang="zh-CN" altLang="en-US" sz="1200" kern="1200" dirty="0">
                <a:solidFill>
                  <a:schemeClr val="tx1"/>
                </a:solidFill>
                <a:effectLst/>
                <a:latin typeface="+mn-lt"/>
                <a:ea typeface="+mn-ea"/>
                <a:cs typeface="+mn-cs"/>
              </a:rPr>
              <a:t>         * </a:t>
            </a:r>
            <a:r>
              <a:rPr lang="en-US" altLang="zh-CN" sz="1200" kern="1200" dirty="0">
                <a:solidFill>
                  <a:schemeClr val="tx1"/>
                </a:solidFill>
                <a:effectLst/>
                <a:latin typeface="+mn-lt"/>
                <a:ea typeface="+mn-ea"/>
                <a:cs typeface="+mn-cs"/>
              </a:rPr>
              <a:t>resource </a:t>
            </a:r>
            <a:r>
              <a:rPr lang="zh-CN" altLang="en-US" sz="1200" kern="1200" dirty="0">
                <a:solidFill>
                  <a:schemeClr val="tx1"/>
                </a:solidFill>
                <a:effectLst/>
                <a:latin typeface="+mn-lt"/>
                <a:ea typeface="+mn-ea"/>
                <a:cs typeface="+mn-cs"/>
              </a:rPr>
              <a:t>资源文件</a:t>
            </a:r>
            <a:r>
              <a:rPr lang="en-US" altLang="zh-CN" sz="1200" u="sng" kern="1200" dirty="0">
                <a:solidFill>
                  <a:schemeClr val="tx1"/>
                </a:solidFill>
                <a:effectLst/>
                <a:latin typeface="+mn-lt"/>
                <a:ea typeface="+mn-ea"/>
                <a:cs typeface="+mn-cs"/>
              </a:rPr>
              <a:t>xml</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 from   A list of column names that will be added to the Map associated with each item.</a:t>
            </a:r>
          </a:p>
          <a:p>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一系列的</a:t>
            </a:r>
            <a:r>
              <a:rPr lang="en-US" altLang="zh-CN" sz="1200" kern="1200" dirty="0">
                <a:solidFill>
                  <a:schemeClr val="tx1"/>
                </a:solidFill>
                <a:effectLst/>
                <a:latin typeface="+mn-lt"/>
                <a:ea typeface="+mn-ea"/>
                <a:cs typeface="+mn-cs"/>
              </a:rPr>
              <a:t>names</a:t>
            </a:r>
            <a:r>
              <a:rPr lang="zh-CN" altLang="en-US" sz="1200" kern="1200" dirty="0">
                <a:solidFill>
                  <a:schemeClr val="tx1"/>
                </a:solidFill>
                <a:effectLst/>
                <a:latin typeface="+mn-lt"/>
                <a:ea typeface="+mn-ea"/>
                <a:cs typeface="+mn-cs"/>
              </a:rPr>
              <a:t>，这些将被加到</a:t>
            </a:r>
            <a:r>
              <a:rPr lang="en-US" altLang="zh-CN" sz="1200" kern="1200" dirty="0">
                <a:solidFill>
                  <a:schemeClr val="tx1"/>
                </a:solidFill>
                <a:effectLst/>
                <a:latin typeface="+mn-lt"/>
                <a:ea typeface="+mn-ea"/>
                <a:cs typeface="+mn-cs"/>
              </a:rPr>
              <a:t>map</a:t>
            </a:r>
            <a:r>
              <a:rPr lang="zh-CN" altLang="en-US" sz="1200" kern="1200" dirty="0">
                <a:solidFill>
                  <a:schemeClr val="tx1"/>
                </a:solidFill>
                <a:effectLst/>
                <a:latin typeface="+mn-lt"/>
                <a:ea typeface="+mn-ea"/>
                <a:cs typeface="+mn-cs"/>
              </a:rPr>
              <a:t>集合中去的，也就是</a:t>
            </a:r>
            <a:r>
              <a:rPr lang="en-US" altLang="zh-CN" sz="1200" kern="1200" dirty="0">
                <a:solidFill>
                  <a:schemeClr val="tx1"/>
                </a:solidFill>
                <a:effectLst/>
                <a:latin typeface="+mn-lt"/>
                <a:ea typeface="+mn-ea"/>
                <a:cs typeface="+mn-cs"/>
              </a:rPr>
              <a:t>map</a:t>
            </a:r>
            <a:r>
              <a:rPr lang="zh-CN" altLang="en-US"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key</a:t>
            </a:r>
          </a:p>
          <a:p>
            <a:r>
              <a:rPr lang="en-US" altLang="zh-CN" sz="1200" kern="1200" dirty="0">
                <a:solidFill>
                  <a:schemeClr val="tx1"/>
                </a:solidFill>
                <a:effectLst/>
                <a:latin typeface="+mn-lt"/>
                <a:ea typeface="+mn-ea"/>
                <a:cs typeface="+mn-cs"/>
              </a:rPr>
              <a:t>         * to </a:t>
            </a:r>
            <a:r>
              <a:rPr lang="zh-CN" altLang="en-US" sz="1200" kern="1200" dirty="0">
                <a:solidFill>
                  <a:schemeClr val="tx1"/>
                </a:solidFill>
                <a:effectLst/>
                <a:latin typeface="+mn-lt"/>
                <a:ea typeface="+mn-ea"/>
                <a:cs typeface="+mn-cs"/>
              </a:rPr>
              <a:t>每一列要显示的数据的</a:t>
            </a:r>
            <a:r>
              <a:rPr lang="en-US" altLang="zh-CN" sz="1200" kern="1200" dirty="0">
                <a:solidFill>
                  <a:schemeClr val="tx1"/>
                </a:solidFill>
                <a:effectLst/>
                <a:latin typeface="+mn-lt"/>
                <a:ea typeface="+mn-ea"/>
                <a:cs typeface="+mn-cs"/>
              </a:rPr>
              <a:t>id</a:t>
            </a:r>
            <a:r>
              <a:rPr lang="zh-CN" altLang="en-US" sz="1200" kern="1200" dirty="0">
                <a:solidFill>
                  <a:schemeClr val="tx1"/>
                </a:solidFill>
                <a:effectLst/>
                <a:latin typeface="+mn-lt"/>
                <a:ea typeface="+mn-ea"/>
                <a:cs typeface="+mn-cs"/>
              </a:rPr>
              <a:t>，要和</a:t>
            </a:r>
            <a:r>
              <a:rPr lang="en-US" altLang="zh-CN" sz="1200" kern="1200" dirty="0">
                <a:solidFill>
                  <a:schemeClr val="tx1"/>
                </a:solidFill>
                <a:effectLst/>
                <a:latin typeface="+mn-lt"/>
                <a:ea typeface="+mn-ea"/>
                <a:cs typeface="+mn-cs"/>
              </a:rPr>
              <a:t>from</a:t>
            </a:r>
            <a:r>
              <a:rPr lang="zh-CN" altLang="en-US" sz="1200" kern="1200" dirty="0">
                <a:solidFill>
                  <a:schemeClr val="tx1"/>
                </a:solidFill>
                <a:effectLst/>
                <a:latin typeface="+mn-lt"/>
                <a:ea typeface="+mn-ea"/>
                <a:cs typeface="+mn-cs"/>
              </a:rPr>
              <a:t>中的列资源对应起来</a:t>
            </a: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t>
            </a:r>
            <a:endParaRPr lang="zh-CN" alt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71</a:t>
            </a:fld>
            <a:endParaRPr lang="zh-CN" altLang="en-US"/>
          </a:p>
        </p:txBody>
      </p:sp>
    </p:spTree>
    <p:extLst>
      <p:ext uri="{BB962C8B-B14F-4D97-AF65-F5344CB8AC3E}">
        <p14:creationId xmlns:p14="http://schemas.microsoft.com/office/powerpoint/2010/main" val="872216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Context </a:t>
            </a:r>
            <a:r>
              <a:rPr lang="en-US" altLang="zh-CN" sz="1200" kern="1200" dirty="0" err="1">
                <a:solidFill>
                  <a:schemeClr val="tx1"/>
                </a:solidFill>
                <a:effectLst/>
                <a:latin typeface="+mn-lt"/>
                <a:ea typeface="+mn-ea"/>
                <a:cs typeface="+mn-cs"/>
              </a:rPr>
              <a:t>context</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getActivity</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err="1">
                <a:solidFill>
                  <a:schemeClr val="tx1"/>
                </a:solidFill>
                <a:effectLst/>
                <a:latin typeface="+mn-lt"/>
                <a:ea typeface="+mn-ea"/>
                <a:cs typeface="+mn-cs"/>
              </a:rPr>
              <a:t>SharedPreferences</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sharedPref</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context.getSharedPreferences</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getString</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R.string.preference_file_key</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Context.MODE_PRIVATE</a:t>
            </a:r>
            <a:r>
              <a:rPr lang="en-US" altLang="zh-CN" sz="1200" kern="1200" dirty="0">
                <a:solidFill>
                  <a:schemeClr val="tx1"/>
                </a:solidFill>
                <a:effectLst/>
                <a:latin typeface="+mn-lt"/>
                <a:ea typeface="+mn-ea"/>
                <a:cs typeface="+mn-cs"/>
              </a:rPr>
              <a:t>);</a:t>
            </a:r>
          </a:p>
          <a:p>
            <a:endParaRPr lang="en-US"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SharedPreferences</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sharedPref</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getActivity</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getPreferences</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Context.MODE_PRIVATE</a:t>
            </a:r>
            <a:r>
              <a:rPr lang="en-US" altLang="zh-CN" sz="1200" kern="1200" dirty="0">
                <a:solidFill>
                  <a:schemeClr val="tx1"/>
                </a:solidFill>
                <a:effectLst/>
                <a:latin typeface="+mn-lt"/>
                <a:ea typeface="+mn-ea"/>
                <a:cs typeface="+mn-cs"/>
              </a:rPr>
              <a:t>);</a:t>
            </a:r>
          </a:p>
          <a:p>
            <a:endParaRPr lang="en-US" altLang="zh-CN" sz="120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Caution:</a:t>
            </a:r>
            <a:r>
              <a:rPr lang="en-US" altLang="zh-CN" sz="1200" b="0" i="0" kern="1200" dirty="0">
                <a:solidFill>
                  <a:schemeClr val="tx1"/>
                </a:solidFill>
                <a:effectLst/>
                <a:latin typeface="+mn-lt"/>
                <a:ea typeface="+mn-ea"/>
                <a:cs typeface="+mn-cs"/>
              </a:rPr>
              <a:t> If you create a shared preferences file with </a:t>
            </a:r>
            <a:r>
              <a:rPr lang="en-US" altLang="zh-CN" sz="1200" u="none" strike="noStrike" kern="1200" dirty="0">
                <a:solidFill>
                  <a:schemeClr val="tx1"/>
                </a:solidFill>
                <a:effectLst/>
                <a:latin typeface="+mn-lt"/>
                <a:ea typeface="+mn-ea"/>
                <a:cs typeface="+mn-cs"/>
                <a:hlinkClick r:id="rId3"/>
              </a:rPr>
              <a:t>MODE_WORLD_READABLE</a:t>
            </a:r>
            <a:r>
              <a:rPr lang="en-US" altLang="zh-CN" sz="1200" b="0" i="0" kern="1200" dirty="0">
                <a:solidFill>
                  <a:schemeClr val="tx1"/>
                </a:solidFill>
                <a:effectLst/>
                <a:latin typeface="+mn-lt"/>
                <a:ea typeface="+mn-ea"/>
                <a:cs typeface="+mn-cs"/>
              </a:rPr>
              <a:t> or </a:t>
            </a:r>
            <a:r>
              <a:rPr lang="en-US" altLang="zh-CN" sz="1200" u="none" strike="noStrike" kern="1200" dirty="0">
                <a:solidFill>
                  <a:schemeClr val="tx1"/>
                </a:solidFill>
                <a:effectLst/>
                <a:latin typeface="+mn-lt"/>
                <a:ea typeface="+mn-ea"/>
                <a:cs typeface="+mn-cs"/>
                <a:hlinkClick r:id="rId4"/>
              </a:rPr>
              <a:t>MODE_WORLD_WRITEABLE</a:t>
            </a:r>
            <a:r>
              <a:rPr lang="en-US" altLang="zh-CN" sz="1200" b="0" i="0" kern="1200" dirty="0">
                <a:solidFill>
                  <a:schemeClr val="tx1"/>
                </a:solidFill>
                <a:effectLst/>
                <a:latin typeface="+mn-lt"/>
                <a:ea typeface="+mn-ea"/>
                <a:cs typeface="+mn-cs"/>
              </a:rPr>
              <a:t>, then any other apps that know the file identifier can access your data.</a:t>
            </a:r>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74</a:t>
            </a:fld>
            <a:endParaRPr lang="zh-CN" altLang="en-US"/>
          </a:p>
        </p:txBody>
      </p:sp>
    </p:spTree>
    <p:extLst>
      <p:ext uri="{BB962C8B-B14F-4D97-AF65-F5344CB8AC3E}">
        <p14:creationId xmlns:p14="http://schemas.microsoft.com/office/powerpoint/2010/main" val="6867024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您可以调用 </a:t>
            </a:r>
            <a:r>
              <a:rPr lang="en-US" altLang="zh-CN" sz="1200" u="none" strike="noStrike" kern="1200" dirty="0" err="1">
                <a:solidFill>
                  <a:schemeClr val="tx1"/>
                </a:solidFill>
                <a:effectLst/>
                <a:latin typeface="+mn-lt"/>
                <a:ea typeface="+mn-ea"/>
                <a:cs typeface="+mn-cs"/>
                <a:hlinkClick r:id="rId3"/>
              </a:rPr>
              <a:t>openFileOutput</a:t>
            </a:r>
            <a:r>
              <a:rPr lang="en-US" altLang="zh-CN" sz="1200" u="none" strike="noStrike" kern="1200" dirty="0">
                <a:solidFill>
                  <a:schemeClr val="tx1"/>
                </a:solidFill>
                <a:effectLst/>
                <a:latin typeface="+mn-lt"/>
                <a:ea typeface="+mn-ea"/>
                <a:cs typeface="+mn-cs"/>
                <a:hlinkClick r:id="rId3"/>
              </a:rPr>
              <a: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获取写入到内部目录中的文件的 </a:t>
            </a:r>
            <a:r>
              <a:rPr lang="en-US" altLang="zh-CN" sz="1200" u="none" strike="noStrike" kern="1200" dirty="0" err="1">
                <a:solidFill>
                  <a:schemeClr val="tx1"/>
                </a:solidFill>
                <a:effectLst/>
                <a:latin typeface="+mn-lt"/>
                <a:ea typeface="+mn-ea"/>
                <a:cs typeface="+mn-cs"/>
                <a:hlinkClick r:id="rId4"/>
              </a:rPr>
              <a:t>FileOutputStream</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。例如，此处显示如何向文件写入一些文本：</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String filename = "</a:t>
            </a:r>
            <a:r>
              <a:rPr lang="en-US" altLang="zh-CN" sz="1200" kern="1200" dirty="0" err="1">
                <a:solidFill>
                  <a:schemeClr val="tx1"/>
                </a:solidFill>
                <a:effectLst/>
                <a:latin typeface="+mn-lt"/>
                <a:ea typeface="+mn-ea"/>
                <a:cs typeface="+mn-cs"/>
              </a:rPr>
              <a:t>myfile</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String </a:t>
            </a:r>
            <a:r>
              <a:rPr lang="en-US" altLang="zh-CN" sz="1200" kern="1200" dirty="0" err="1">
                <a:solidFill>
                  <a:schemeClr val="tx1"/>
                </a:solidFill>
                <a:effectLst/>
                <a:latin typeface="+mn-lt"/>
                <a:ea typeface="+mn-ea"/>
                <a:cs typeface="+mn-cs"/>
              </a:rPr>
              <a:t>string</a:t>
            </a:r>
            <a:r>
              <a:rPr lang="en-US" altLang="zh-CN" sz="1200" kern="1200" dirty="0">
                <a:solidFill>
                  <a:schemeClr val="tx1"/>
                </a:solidFill>
                <a:effectLst/>
                <a:latin typeface="+mn-lt"/>
                <a:ea typeface="+mn-ea"/>
                <a:cs typeface="+mn-cs"/>
              </a:rPr>
              <a:t> = "Hello world!";</a:t>
            </a:r>
            <a:br>
              <a:rPr lang="en-US" altLang="zh-CN" sz="1200" kern="1200" dirty="0">
                <a:solidFill>
                  <a:schemeClr val="tx1"/>
                </a:solidFill>
                <a:effectLst/>
                <a:latin typeface="+mn-lt"/>
                <a:ea typeface="+mn-ea"/>
                <a:cs typeface="+mn-cs"/>
              </a:rPr>
            </a:br>
            <a:r>
              <a:rPr lang="en-US" altLang="zh-CN" sz="1200" kern="1200" dirty="0" err="1">
                <a:solidFill>
                  <a:schemeClr val="tx1"/>
                </a:solidFill>
                <a:effectLst/>
                <a:latin typeface="+mn-lt"/>
                <a:ea typeface="+mn-ea"/>
                <a:cs typeface="+mn-cs"/>
              </a:rPr>
              <a:t>FileOutputStream</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outputStream</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try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outputStream</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openFileOutput</a:t>
            </a:r>
            <a:r>
              <a:rPr lang="en-US" altLang="zh-CN" sz="1200" kern="1200" dirty="0">
                <a:solidFill>
                  <a:schemeClr val="tx1"/>
                </a:solidFill>
                <a:effectLst/>
                <a:latin typeface="+mn-lt"/>
                <a:ea typeface="+mn-ea"/>
                <a:cs typeface="+mn-cs"/>
              </a:rPr>
              <a:t>(filename, </a:t>
            </a:r>
            <a:r>
              <a:rPr lang="en-US" altLang="zh-CN" sz="1200" kern="1200" dirty="0" err="1">
                <a:solidFill>
                  <a:schemeClr val="tx1"/>
                </a:solidFill>
                <a:effectLst/>
                <a:latin typeface="+mn-lt"/>
                <a:ea typeface="+mn-ea"/>
                <a:cs typeface="+mn-cs"/>
              </a:rPr>
              <a:t>Context.MODE_PRIVATE</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outputStream.write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string.getBytes</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outputStream.close</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catch (Exception e)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e.printStackTrace</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如果您需要缓存某些文件，您应改用 </a:t>
            </a:r>
            <a:r>
              <a:rPr lang="en-US" altLang="zh-CN" sz="1200" u="none" strike="noStrike" kern="1200" dirty="0" err="1">
                <a:solidFill>
                  <a:schemeClr val="tx1"/>
                </a:solidFill>
                <a:effectLst/>
                <a:latin typeface="+mn-lt"/>
                <a:ea typeface="+mn-ea"/>
                <a:cs typeface="+mn-cs"/>
                <a:hlinkClick r:id="rId5"/>
              </a:rPr>
              <a:t>createTempFile</a:t>
            </a:r>
            <a:r>
              <a:rPr lang="en-US" altLang="zh-CN" sz="1200" u="none" strike="noStrike" kern="1200" dirty="0">
                <a:solidFill>
                  <a:schemeClr val="tx1"/>
                </a:solidFill>
                <a:effectLst/>
                <a:latin typeface="+mn-lt"/>
                <a:ea typeface="+mn-ea"/>
                <a:cs typeface="+mn-cs"/>
                <a:hlinkClick r:id="rId5"/>
              </a:rPr>
              <a:t>()</a:t>
            </a:r>
            <a:r>
              <a:rPr lang="zh-CN" altLang="en-US" sz="1200" b="0" i="0" kern="1200" dirty="0">
                <a:solidFill>
                  <a:schemeClr val="tx1"/>
                </a:solidFill>
                <a:effectLst/>
                <a:latin typeface="+mn-lt"/>
                <a:ea typeface="+mn-ea"/>
                <a:cs typeface="+mn-cs"/>
              </a:rPr>
              <a:t>。例如，以下方法从 </a:t>
            </a:r>
            <a:r>
              <a:rPr lang="en-US" altLang="zh-CN" sz="1200" u="none" strike="noStrike" kern="1200" dirty="0">
                <a:solidFill>
                  <a:schemeClr val="tx1"/>
                </a:solidFill>
                <a:effectLst/>
                <a:latin typeface="+mn-lt"/>
                <a:ea typeface="+mn-ea"/>
                <a:cs typeface="+mn-cs"/>
                <a:hlinkClick r:id="rId6"/>
              </a:rPr>
              <a:t>URL</a:t>
            </a:r>
            <a:r>
              <a:rPr lang="zh-CN" altLang="en-US" sz="1200" b="0" i="0" kern="1200" dirty="0">
                <a:solidFill>
                  <a:schemeClr val="tx1"/>
                </a:solidFill>
                <a:effectLst/>
                <a:latin typeface="+mn-lt"/>
                <a:ea typeface="+mn-ea"/>
                <a:cs typeface="+mn-cs"/>
              </a:rPr>
              <a:t> 提取文件名并在您的应用的内部缓存目录中以该名称创建文件：</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public File </a:t>
            </a:r>
            <a:r>
              <a:rPr lang="en-US" altLang="zh-CN" sz="1200" kern="1200" dirty="0" err="1">
                <a:solidFill>
                  <a:schemeClr val="tx1"/>
                </a:solidFill>
                <a:effectLst/>
                <a:latin typeface="+mn-lt"/>
                <a:ea typeface="+mn-ea"/>
                <a:cs typeface="+mn-cs"/>
              </a:rPr>
              <a:t>getTempFile</a:t>
            </a:r>
            <a:r>
              <a:rPr lang="en-US" altLang="zh-CN" sz="1200" kern="1200" dirty="0">
                <a:solidFill>
                  <a:schemeClr val="tx1"/>
                </a:solidFill>
                <a:effectLst/>
                <a:latin typeface="+mn-lt"/>
                <a:ea typeface="+mn-ea"/>
                <a:cs typeface="+mn-cs"/>
              </a:rPr>
              <a:t>(Context </a:t>
            </a:r>
            <a:r>
              <a:rPr lang="en-US" altLang="zh-CN" sz="1200" kern="1200" dirty="0" err="1">
                <a:solidFill>
                  <a:schemeClr val="tx1"/>
                </a:solidFill>
                <a:effectLst/>
                <a:latin typeface="+mn-lt"/>
                <a:ea typeface="+mn-ea"/>
                <a:cs typeface="+mn-cs"/>
              </a:rPr>
              <a:t>context</a:t>
            </a:r>
            <a:r>
              <a:rPr lang="en-US" altLang="zh-CN" sz="1200" kern="1200" dirty="0">
                <a:solidFill>
                  <a:schemeClr val="tx1"/>
                </a:solidFill>
                <a:effectLst/>
                <a:latin typeface="+mn-lt"/>
                <a:ea typeface="+mn-ea"/>
                <a:cs typeface="+mn-cs"/>
              </a:rPr>
              <a:t>, String </a:t>
            </a:r>
            <a:r>
              <a:rPr lang="en-US" altLang="zh-CN" sz="1200" kern="1200" dirty="0" err="1">
                <a:solidFill>
                  <a:schemeClr val="tx1"/>
                </a:solidFill>
                <a:effectLst/>
                <a:latin typeface="+mn-lt"/>
                <a:ea typeface="+mn-ea"/>
                <a:cs typeface="+mn-cs"/>
              </a:rPr>
              <a:t>url</a:t>
            </a: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File </a:t>
            </a:r>
            <a:r>
              <a:rPr lang="en-US" altLang="zh-CN" sz="1200" kern="1200" dirty="0" err="1">
                <a:solidFill>
                  <a:schemeClr val="tx1"/>
                </a:solidFill>
                <a:effectLst/>
                <a:latin typeface="+mn-lt"/>
                <a:ea typeface="+mn-ea"/>
                <a:cs typeface="+mn-cs"/>
              </a:rPr>
              <a:t>file</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try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String </a:t>
            </a:r>
            <a:r>
              <a:rPr lang="en-US" altLang="zh-CN" sz="1200" kern="1200" dirty="0" err="1">
                <a:solidFill>
                  <a:schemeClr val="tx1"/>
                </a:solidFill>
                <a:effectLst/>
                <a:latin typeface="+mn-lt"/>
                <a:ea typeface="+mn-ea"/>
                <a:cs typeface="+mn-cs"/>
              </a:rPr>
              <a:t>fileName</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Uri.parse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url</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getLastPathSegment</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file = </a:t>
            </a:r>
            <a:r>
              <a:rPr lang="en-US" altLang="zh-CN" sz="1200" kern="1200" dirty="0" err="1">
                <a:solidFill>
                  <a:schemeClr val="tx1"/>
                </a:solidFill>
                <a:effectLst/>
                <a:latin typeface="+mn-lt"/>
                <a:ea typeface="+mn-ea"/>
                <a:cs typeface="+mn-cs"/>
              </a:rPr>
              <a:t>File.createTempFile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fileName</a:t>
            </a:r>
            <a:r>
              <a:rPr lang="en-US" altLang="zh-CN" sz="1200" kern="1200" dirty="0">
                <a:solidFill>
                  <a:schemeClr val="tx1"/>
                </a:solidFill>
                <a:effectLst/>
                <a:latin typeface="+mn-lt"/>
                <a:ea typeface="+mn-ea"/>
                <a:cs typeface="+mn-cs"/>
              </a:rPr>
              <a:t>, null, </a:t>
            </a:r>
            <a:r>
              <a:rPr lang="en-US" altLang="zh-CN" sz="1200" kern="1200" dirty="0" err="1">
                <a:solidFill>
                  <a:schemeClr val="tx1"/>
                </a:solidFill>
                <a:effectLst/>
                <a:latin typeface="+mn-lt"/>
                <a:ea typeface="+mn-ea"/>
                <a:cs typeface="+mn-cs"/>
              </a:rPr>
              <a:t>context.getCacheDir</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catch (</a:t>
            </a:r>
            <a:r>
              <a:rPr lang="en-US" altLang="zh-CN" sz="1200" kern="1200" dirty="0" err="1">
                <a:solidFill>
                  <a:schemeClr val="tx1"/>
                </a:solidFill>
                <a:effectLst/>
                <a:latin typeface="+mn-lt"/>
                <a:ea typeface="+mn-ea"/>
                <a:cs typeface="+mn-cs"/>
              </a:rPr>
              <a:t>IOException</a:t>
            </a:r>
            <a:r>
              <a:rPr lang="en-US" altLang="zh-CN" sz="1200" kern="1200" dirty="0">
                <a:solidFill>
                  <a:schemeClr val="tx1"/>
                </a:solidFill>
                <a:effectLst/>
                <a:latin typeface="+mn-lt"/>
                <a:ea typeface="+mn-ea"/>
                <a:cs typeface="+mn-cs"/>
              </a:rPr>
              <a:t> e)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dirty="0"/>
              <a:t>// Error while creating file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return file;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80</a:t>
            </a:fld>
            <a:endParaRPr lang="zh-CN" altLang="en-US"/>
          </a:p>
        </p:txBody>
      </p:sp>
    </p:spTree>
    <p:extLst>
      <p:ext uri="{BB962C8B-B14F-4D97-AF65-F5344CB8AC3E}">
        <p14:creationId xmlns:p14="http://schemas.microsoft.com/office/powerpoint/2010/main" val="3195865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Run your app from the command line</a:t>
            </a:r>
          </a:p>
          <a:p>
            <a:pPr marL="228600" indent="-228600">
              <a:buFont typeface="+mj-lt"/>
              <a:buAutoNum type="arabicPeriod"/>
            </a:pPr>
            <a:r>
              <a:rPr lang="en-US" altLang="zh-CN" sz="1200" b="0" i="0" kern="1200" dirty="0">
                <a:solidFill>
                  <a:schemeClr val="tx1"/>
                </a:solidFill>
                <a:effectLst/>
                <a:latin typeface="+mn-lt"/>
                <a:ea typeface="+mn-ea"/>
                <a:cs typeface="+mn-cs"/>
              </a:rPr>
              <a:t>Build the project from the command line. The output APK for the app module is located </a:t>
            </a:r>
            <a:r>
              <a:rPr lang="en-US" altLang="zh-CN" sz="1200" b="0" i="0" kern="1200" dirty="0" err="1">
                <a:solidFill>
                  <a:schemeClr val="tx1"/>
                </a:solidFill>
                <a:effectLst/>
                <a:latin typeface="+mn-lt"/>
                <a:ea typeface="+mn-ea"/>
                <a:cs typeface="+mn-cs"/>
              </a:rPr>
              <a:t>inapp</a:t>
            </a:r>
            <a:r>
              <a:rPr lang="en-US" altLang="zh-CN" sz="1200" b="0" i="0" kern="1200" dirty="0">
                <a:solidFill>
                  <a:schemeClr val="tx1"/>
                </a:solidFill>
                <a:effectLst/>
                <a:latin typeface="+mn-lt"/>
                <a:ea typeface="+mn-ea"/>
                <a:cs typeface="+mn-cs"/>
              </a:rPr>
              <a:t>/build/outputs/</a:t>
            </a:r>
            <a:r>
              <a:rPr lang="en-US" altLang="zh-CN" sz="1200" b="0" i="0" kern="1200" dirty="0" err="1">
                <a:solidFill>
                  <a:schemeClr val="tx1"/>
                </a:solidFill>
                <a:effectLst/>
                <a:latin typeface="+mn-lt"/>
                <a:ea typeface="+mn-ea"/>
                <a:cs typeface="+mn-cs"/>
              </a:rPr>
              <a:t>apk</a:t>
            </a:r>
            <a:r>
              <a:rPr lang="en-US" altLang="zh-CN" sz="1200" b="0" i="0" kern="1200" dirty="0">
                <a:solidFill>
                  <a:schemeClr val="tx1"/>
                </a:solidFill>
                <a:effectLst/>
                <a:latin typeface="+mn-lt"/>
                <a:ea typeface="+mn-ea"/>
                <a:cs typeface="+mn-cs"/>
              </a:rPr>
              <a:t>/.</a:t>
            </a:r>
          </a:p>
          <a:p>
            <a:pPr marL="228600" indent="-228600">
              <a:buFont typeface="+mj-lt"/>
              <a:buAutoNum type="arabicPeriod"/>
            </a:pPr>
            <a:r>
              <a:rPr lang="en-US" altLang="zh-CN" sz="1200" b="0" i="0" kern="1200" dirty="0">
                <a:solidFill>
                  <a:schemeClr val="tx1"/>
                </a:solidFill>
                <a:effectLst/>
                <a:latin typeface="+mn-lt"/>
                <a:ea typeface="+mn-ea"/>
                <a:cs typeface="+mn-cs"/>
              </a:rPr>
              <a:t>Make sure the Android SDK platform-tools/ directory is included in your PATH environment variable.</a:t>
            </a:r>
          </a:p>
          <a:p>
            <a:pPr marL="228600" indent="-228600">
              <a:buFont typeface="+mj-lt"/>
              <a:buAutoNum type="arabicPeriod"/>
            </a:pPr>
            <a:r>
              <a:rPr lang="en-US" altLang="zh-CN" sz="1200" b="0" i="0" kern="1200" dirty="0">
                <a:solidFill>
                  <a:schemeClr val="tx1"/>
                </a:solidFill>
                <a:effectLst/>
                <a:latin typeface="+mn-lt"/>
                <a:ea typeface="+mn-ea"/>
                <a:cs typeface="+mn-cs"/>
              </a:rPr>
              <a:t>Execute this command:	</a:t>
            </a:r>
          </a:p>
          <a:p>
            <a:pPr marL="457200" lvl="1" indent="0">
              <a:buFont typeface="+mj-lt"/>
              <a:buNone/>
            </a:pP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adb</a:t>
            </a:r>
            <a:r>
              <a:rPr lang="en-US" altLang="zh-CN" sz="1200" b="0" i="0" kern="1200" dirty="0">
                <a:solidFill>
                  <a:schemeClr val="tx1"/>
                </a:solidFill>
                <a:effectLst/>
                <a:latin typeface="+mn-lt"/>
                <a:ea typeface="+mn-ea"/>
                <a:cs typeface="+mn-cs"/>
              </a:rPr>
              <a:t> install app/build/outputs/</a:t>
            </a:r>
            <a:r>
              <a:rPr lang="en-US" altLang="zh-CN" sz="1200" b="0" i="0" kern="1200" dirty="0" err="1">
                <a:solidFill>
                  <a:schemeClr val="tx1"/>
                </a:solidFill>
                <a:effectLst/>
                <a:latin typeface="+mn-lt"/>
                <a:ea typeface="+mn-ea"/>
                <a:cs typeface="+mn-cs"/>
              </a:rPr>
              <a:t>apk</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apk-debug.apk</a:t>
            </a:r>
            <a:endParaRPr lang="en-US" altLang="zh-CN" sz="1200" b="0" i="0" kern="1200" dirty="0">
              <a:solidFill>
                <a:schemeClr val="tx1"/>
              </a:solidFill>
              <a:effectLst/>
              <a:latin typeface="+mn-lt"/>
              <a:ea typeface="+mn-ea"/>
              <a:cs typeface="+mn-cs"/>
            </a:endParaRPr>
          </a:p>
          <a:p>
            <a:pPr marL="228600" indent="-228600">
              <a:buFont typeface="+mj-lt"/>
              <a:buAutoNum type="arabicPeriod"/>
            </a:pPr>
            <a:r>
              <a:rPr lang="en-US" altLang="zh-CN" sz="1200" b="0" i="0" kern="1200" dirty="0">
                <a:solidFill>
                  <a:schemeClr val="tx1"/>
                </a:solidFill>
                <a:effectLst/>
                <a:latin typeface="+mn-lt"/>
                <a:ea typeface="+mn-ea"/>
                <a:cs typeface="+mn-cs"/>
              </a:rPr>
              <a:t>On the emulator, locate </a:t>
            </a:r>
            <a:r>
              <a:rPr lang="en-US" altLang="zh-CN" sz="1200" b="0" i="1" kern="1200" dirty="0" err="1">
                <a:solidFill>
                  <a:schemeClr val="tx1"/>
                </a:solidFill>
                <a:effectLst/>
                <a:latin typeface="+mn-lt"/>
                <a:ea typeface="+mn-ea"/>
                <a:cs typeface="+mn-cs"/>
              </a:rPr>
              <a:t>MyFirstApp</a:t>
            </a:r>
            <a:r>
              <a:rPr lang="en-US" altLang="zh-CN" sz="1200" b="0" i="0" kern="1200" dirty="0">
                <a:solidFill>
                  <a:schemeClr val="tx1"/>
                </a:solidFill>
                <a:effectLst/>
                <a:latin typeface="+mn-lt"/>
                <a:ea typeface="+mn-ea"/>
                <a:cs typeface="+mn-cs"/>
              </a:rPr>
              <a:t> and open it.</a:t>
            </a:r>
          </a:p>
          <a:p>
            <a:pPr marL="228600" indent="-228600">
              <a:buFont typeface="+mj-lt"/>
              <a:buAutoNum type="arabicPeriod"/>
            </a:pPr>
            <a:r>
              <a:rPr lang="en-US" altLang="zh-CN" sz="1200" b="0" i="0" kern="1200" dirty="0">
                <a:solidFill>
                  <a:schemeClr val="tx1"/>
                </a:solidFill>
                <a:effectLst/>
                <a:latin typeface="+mn-lt"/>
                <a:ea typeface="+mn-ea"/>
                <a:cs typeface="+mn-cs"/>
              </a:rPr>
              <a:t>That's how you build and run your Android app on the emu</a:t>
            </a:r>
          </a:p>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11</a:t>
            </a:fld>
            <a:endParaRPr lang="zh-CN" altLang="en-US"/>
          </a:p>
        </p:txBody>
      </p:sp>
    </p:spTree>
    <p:extLst>
      <p:ext uri="{BB962C8B-B14F-4D97-AF65-F5344CB8AC3E}">
        <p14:creationId xmlns:p14="http://schemas.microsoft.com/office/powerpoint/2010/main" val="8593563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Checks if external storage is available for read and write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public </a:t>
            </a:r>
            <a:r>
              <a:rPr lang="en-US" altLang="zh-CN" sz="1200" kern="1200" dirty="0" err="1">
                <a:solidFill>
                  <a:schemeClr val="tx1"/>
                </a:solidFill>
                <a:effectLst/>
                <a:latin typeface="+mn-lt"/>
                <a:ea typeface="+mn-ea"/>
                <a:cs typeface="+mn-cs"/>
              </a:rPr>
              <a:t>boolean</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isExternalStorageWritable</a:t>
            </a: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String state = </a:t>
            </a:r>
            <a:r>
              <a:rPr lang="en-US" altLang="zh-CN" sz="1200" kern="1200" dirty="0" err="1">
                <a:solidFill>
                  <a:schemeClr val="tx1"/>
                </a:solidFill>
                <a:effectLst/>
                <a:latin typeface="+mn-lt"/>
                <a:ea typeface="+mn-ea"/>
                <a:cs typeface="+mn-cs"/>
              </a:rPr>
              <a:t>Environment.getExternalStorageState</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if (</a:t>
            </a:r>
            <a:r>
              <a:rPr lang="en-US" altLang="zh-CN" sz="1200" kern="1200" dirty="0" err="1">
                <a:solidFill>
                  <a:schemeClr val="tx1"/>
                </a:solidFill>
                <a:effectLst/>
                <a:latin typeface="+mn-lt"/>
                <a:ea typeface="+mn-ea"/>
                <a:cs typeface="+mn-cs"/>
              </a:rPr>
              <a:t>Environment.MEDIA_MOUNTED.equals</a:t>
            </a:r>
            <a:r>
              <a:rPr lang="en-US" altLang="zh-CN" sz="1200" kern="1200" dirty="0">
                <a:solidFill>
                  <a:schemeClr val="tx1"/>
                </a:solidFill>
                <a:effectLst/>
                <a:latin typeface="+mn-lt"/>
                <a:ea typeface="+mn-ea"/>
                <a:cs typeface="+mn-cs"/>
              </a:rPr>
              <a:t>(state))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return true;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return false;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br>
              <a:rPr lang="en-US" altLang="zh-CN" sz="1200" kern="1200" dirty="0">
                <a:solidFill>
                  <a:schemeClr val="tx1"/>
                </a:solidFill>
                <a:effectLst/>
                <a:latin typeface="+mn-lt"/>
                <a:ea typeface="+mn-ea"/>
                <a:cs typeface="+mn-cs"/>
              </a:rPr>
            </a:br>
            <a:r>
              <a:rPr lang="en-US" altLang="zh-CN" dirty="0"/>
              <a:t>/* Checks if external storage is available to at least read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public </a:t>
            </a:r>
            <a:r>
              <a:rPr lang="en-US" altLang="zh-CN" sz="1200" kern="1200" dirty="0" err="1">
                <a:solidFill>
                  <a:schemeClr val="tx1"/>
                </a:solidFill>
                <a:effectLst/>
                <a:latin typeface="+mn-lt"/>
                <a:ea typeface="+mn-ea"/>
                <a:cs typeface="+mn-cs"/>
              </a:rPr>
              <a:t>boolean</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isExternalStorageReadable</a:t>
            </a: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String state = </a:t>
            </a:r>
            <a:r>
              <a:rPr lang="en-US" altLang="zh-CN" sz="1200" kern="1200" dirty="0" err="1">
                <a:solidFill>
                  <a:schemeClr val="tx1"/>
                </a:solidFill>
                <a:effectLst/>
                <a:latin typeface="+mn-lt"/>
                <a:ea typeface="+mn-ea"/>
                <a:cs typeface="+mn-cs"/>
              </a:rPr>
              <a:t>Environment.getExternalStorageState</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if (</a:t>
            </a:r>
            <a:r>
              <a:rPr lang="en-US" altLang="zh-CN" sz="1200" kern="1200" dirty="0" err="1">
                <a:solidFill>
                  <a:schemeClr val="tx1"/>
                </a:solidFill>
                <a:effectLst/>
                <a:latin typeface="+mn-lt"/>
                <a:ea typeface="+mn-ea"/>
                <a:cs typeface="+mn-cs"/>
              </a:rPr>
              <a:t>Environment.MEDIA_MOUNTED.equals</a:t>
            </a:r>
            <a:r>
              <a:rPr lang="en-US" altLang="zh-CN" sz="1200" kern="1200" dirty="0">
                <a:solidFill>
                  <a:schemeClr val="tx1"/>
                </a:solidFill>
                <a:effectLst/>
                <a:latin typeface="+mn-lt"/>
                <a:ea typeface="+mn-ea"/>
                <a:cs typeface="+mn-cs"/>
              </a:rPr>
              <a:t>(state)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Environment.MEDIA_MOUNTED_READ_ONLY.equals</a:t>
            </a:r>
            <a:r>
              <a:rPr lang="en-US" altLang="zh-CN" sz="1200" kern="1200" dirty="0">
                <a:solidFill>
                  <a:schemeClr val="tx1"/>
                </a:solidFill>
                <a:effectLst/>
                <a:latin typeface="+mn-lt"/>
                <a:ea typeface="+mn-ea"/>
                <a:cs typeface="+mn-cs"/>
              </a:rPr>
              <a:t>(state))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return true;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return false;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81</a:t>
            </a:fld>
            <a:endParaRPr lang="zh-CN" altLang="en-US"/>
          </a:p>
        </p:txBody>
      </p:sp>
    </p:spTree>
    <p:extLst>
      <p:ext uri="{BB962C8B-B14F-4D97-AF65-F5344CB8AC3E}">
        <p14:creationId xmlns:p14="http://schemas.microsoft.com/office/powerpoint/2010/main" val="20455409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83</a:t>
            </a:fld>
            <a:endParaRPr lang="zh-CN" altLang="en-US"/>
          </a:p>
        </p:txBody>
      </p:sp>
    </p:spTree>
    <p:extLst>
      <p:ext uri="{BB962C8B-B14F-4D97-AF65-F5344CB8AC3E}">
        <p14:creationId xmlns:p14="http://schemas.microsoft.com/office/powerpoint/2010/main" val="18805051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87</a:t>
            </a:fld>
            <a:endParaRPr lang="zh-CN" altLang="en-US"/>
          </a:p>
        </p:txBody>
      </p:sp>
    </p:spTree>
    <p:extLst>
      <p:ext uri="{BB962C8B-B14F-4D97-AF65-F5344CB8AC3E}">
        <p14:creationId xmlns:p14="http://schemas.microsoft.com/office/powerpoint/2010/main" val="4551315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public final class </a:t>
            </a:r>
            <a:r>
              <a:rPr lang="en-US" altLang="zh-CN" sz="1200" kern="1200" dirty="0" err="1">
                <a:solidFill>
                  <a:schemeClr val="tx1"/>
                </a:solidFill>
                <a:effectLst/>
                <a:latin typeface="+mn-lt"/>
                <a:ea typeface="+mn-ea"/>
                <a:cs typeface="+mn-cs"/>
              </a:rPr>
              <a:t>FeedReaderContract</a:t>
            </a: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dirty="0"/>
              <a:t>// To prevent someone from accidentally instantiating the contract class,</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dirty="0"/>
              <a:t>// give it an empty constructor.</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public </a:t>
            </a:r>
            <a:r>
              <a:rPr lang="en-US" altLang="zh-CN" sz="1200" kern="1200" dirty="0" err="1">
                <a:solidFill>
                  <a:schemeClr val="tx1"/>
                </a:solidFill>
                <a:effectLst/>
                <a:latin typeface="+mn-lt"/>
                <a:ea typeface="+mn-ea"/>
                <a:cs typeface="+mn-cs"/>
              </a:rPr>
              <a:t>FeedReaderContract</a:t>
            </a: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dirty="0"/>
              <a:t>/* Inner class that defines the table contents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public static abstract class </a:t>
            </a:r>
            <a:r>
              <a:rPr lang="en-US" altLang="zh-CN" sz="1200" kern="1200" dirty="0" err="1">
                <a:solidFill>
                  <a:schemeClr val="tx1"/>
                </a:solidFill>
                <a:effectLst/>
                <a:latin typeface="+mn-lt"/>
                <a:ea typeface="+mn-ea"/>
                <a:cs typeface="+mn-cs"/>
              </a:rPr>
              <a:t>FeedEntry</a:t>
            </a:r>
            <a:r>
              <a:rPr lang="en-US" altLang="zh-CN" sz="1200" kern="1200" dirty="0">
                <a:solidFill>
                  <a:schemeClr val="tx1"/>
                </a:solidFill>
                <a:effectLst/>
                <a:latin typeface="+mn-lt"/>
                <a:ea typeface="+mn-ea"/>
                <a:cs typeface="+mn-cs"/>
              </a:rPr>
              <a:t> implements </a:t>
            </a:r>
            <a:r>
              <a:rPr lang="en-US" altLang="zh-CN" sz="1200" kern="1200" dirty="0" err="1">
                <a:solidFill>
                  <a:schemeClr val="tx1"/>
                </a:solidFill>
                <a:effectLst/>
                <a:latin typeface="+mn-lt"/>
                <a:ea typeface="+mn-ea"/>
                <a:cs typeface="+mn-cs"/>
              </a:rPr>
              <a:t>BaseColumns</a:t>
            </a: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public static final String TABLE_NAME = "entry";</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public static final String COLUMN_NAME_ENTRY_ID = "</a:t>
            </a:r>
            <a:r>
              <a:rPr lang="en-US" altLang="zh-CN" sz="1200" kern="1200" dirty="0" err="1">
                <a:solidFill>
                  <a:schemeClr val="tx1"/>
                </a:solidFill>
                <a:effectLst/>
                <a:latin typeface="+mn-lt"/>
                <a:ea typeface="+mn-ea"/>
                <a:cs typeface="+mn-cs"/>
              </a:rPr>
              <a:t>entryid</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public static final String COLUMN_NAME_TITLE = "title";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public static final String COLUMN_NAME_SUBTITLE = "subtitle";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88</a:t>
            </a:fld>
            <a:endParaRPr lang="zh-CN" altLang="en-US"/>
          </a:p>
        </p:txBody>
      </p:sp>
    </p:spTree>
    <p:extLst>
      <p:ext uri="{BB962C8B-B14F-4D97-AF65-F5344CB8AC3E}">
        <p14:creationId xmlns:p14="http://schemas.microsoft.com/office/powerpoint/2010/main" val="3659095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89</a:t>
            </a:fld>
            <a:endParaRPr lang="zh-CN" altLang="en-US"/>
          </a:p>
        </p:txBody>
      </p:sp>
    </p:spTree>
    <p:extLst>
      <p:ext uri="{BB962C8B-B14F-4D97-AF65-F5344CB8AC3E}">
        <p14:creationId xmlns:p14="http://schemas.microsoft.com/office/powerpoint/2010/main" val="2858652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public class </a:t>
            </a:r>
            <a:r>
              <a:rPr lang="en-US" altLang="zh-CN" sz="1200" kern="1200" dirty="0" err="1">
                <a:solidFill>
                  <a:schemeClr val="tx1"/>
                </a:solidFill>
                <a:effectLst/>
                <a:latin typeface="+mn-lt"/>
                <a:ea typeface="+mn-ea"/>
                <a:cs typeface="+mn-cs"/>
              </a:rPr>
              <a:t>FeedReaderDbHelper</a:t>
            </a:r>
            <a:r>
              <a:rPr lang="en-US" altLang="zh-CN" sz="1200" kern="1200" dirty="0">
                <a:solidFill>
                  <a:schemeClr val="tx1"/>
                </a:solidFill>
                <a:effectLst/>
                <a:latin typeface="+mn-lt"/>
                <a:ea typeface="+mn-ea"/>
                <a:cs typeface="+mn-cs"/>
              </a:rPr>
              <a:t> extends </a:t>
            </a:r>
            <a:r>
              <a:rPr lang="en-US" altLang="zh-CN" sz="1200" kern="1200" dirty="0" err="1">
                <a:solidFill>
                  <a:schemeClr val="tx1"/>
                </a:solidFill>
                <a:effectLst/>
                <a:latin typeface="+mn-lt"/>
                <a:ea typeface="+mn-ea"/>
                <a:cs typeface="+mn-cs"/>
              </a:rPr>
              <a:t>SQLiteOpenHelper</a:t>
            </a: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dirty="0"/>
              <a:t>// If you change the database schema, you must increment the database version.</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public static final </a:t>
            </a:r>
            <a:r>
              <a:rPr lang="en-US" altLang="zh-CN" sz="1200"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DATABASE_VERSION = 1;</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public static final String DATABASE_NAME = "</a:t>
            </a:r>
            <a:r>
              <a:rPr lang="en-US" altLang="zh-CN" sz="1200" kern="1200" dirty="0" err="1">
                <a:solidFill>
                  <a:schemeClr val="tx1"/>
                </a:solidFill>
                <a:effectLst/>
                <a:latin typeface="+mn-lt"/>
                <a:ea typeface="+mn-ea"/>
                <a:cs typeface="+mn-cs"/>
              </a:rPr>
              <a:t>FeedReader.db</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public </a:t>
            </a:r>
            <a:r>
              <a:rPr lang="en-US" altLang="zh-CN" sz="1200" kern="1200" dirty="0" err="1">
                <a:solidFill>
                  <a:schemeClr val="tx1"/>
                </a:solidFill>
                <a:effectLst/>
                <a:latin typeface="+mn-lt"/>
                <a:ea typeface="+mn-ea"/>
                <a:cs typeface="+mn-cs"/>
              </a:rPr>
              <a:t>FeedReaderDbHelper</a:t>
            </a:r>
            <a:r>
              <a:rPr lang="en-US" altLang="zh-CN" sz="1200" kern="1200" dirty="0">
                <a:solidFill>
                  <a:schemeClr val="tx1"/>
                </a:solidFill>
                <a:effectLst/>
                <a:latin typeface="+mn-lt"/>
                <a:ea typeface="+mn-ea"/>
                <a:cs typeface="+mn-cs"/>
              </a:rPr>
              <a:t>(Context context)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super(context, DATABASE_NAME, null, DATABASE_VERSION);</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public void </a:t>
            </a:r>
            <a:r>
              <a:rPr lang="en-US" altLang="zh-CN" sz="1200" kern="1200" dirty="0" err="1">
                <a:solidFill>
                  <a:schemeClr val="tx1"/>
                </a:solidFill>
                <a:effectLst/>
                <a:latin typeface="+mn-lt"/>
                <a:ea typeface="+mn-ea"/>
                <a:cs typeface="+mn-cs"/>
              </a:rPr>
              <a:t>onCreate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SQLiteDatabase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db</a:t>
            </a: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db.execSQL</a:t>
            </a:r>
            <a:r>
              <a:rPr lang="en-US" altLang="zh-CN" sz="1200" kern="1200" dirty="0">
                <a:solidFill>
                  <a:schemeClr val="tx1"/>
                </a:solidFill>
                <a:effectLst/>
                <a:latin typeface="+mn-lt"/>
                <a:ea typeface="+mn-ea"/>
                <a:cs typeface="+mn-cs"/>
              </a:rPr>
              <a:t>(SQL_CREATE_ENTRIES);</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public void </a:t>
            </a:r>
            <a:r>
              <a:rPr lang="en-US" altLang="zh-CN" sz="1200" kern="1200" dirty="0" err="1">
                <a:solidFill>
                  <a:schemeClr val="tx1"/>
                </a:solidFill>
                <a:effectLst/>
                <a:latin typeface="+mn-lt"/>
                <a:ea typeface="+mn-ea"/>
                <a:cs typeface="+mn-cs"/>
              </a:rPr>
              <a:t>onUpgrade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SQLiteDatabase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db</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oldVersion</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newVersion</a:t>
            </a: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dirty="0"/>
              <a:t>// This database is only a cache for online data, so its upgrade policy is</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dirty="0"/>
              <a:t>// to simply to discard the data and start over</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db.execSQL</a:t>
            </a:r>
            <a:r>
              <a:rPr lang="en-US" altLang="zh-CN" sz="1200" kern="1200" dirty="0">
                <a:solidFill>
                  <a:schemeClr val="tx1"/>
                </a:solidFill>
                <a:effectLst/>
                <a:latin typeface="+mn-lt"/>
                <a:ea typeface="+mn-ea"/>
                <a:cs typeface="+mn-cs"/>
              </a:rPr>
              <a:t>(SQL_DELETE_ENTRIES);</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onCreate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db</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public void </a:t>
            </a:r>
            <a:r>
              <a:rPr lang="en-US" altLang="zh-CN" sz="1200" kern="1200" dirty="0" err="1">
                <a:solidFill>
                  <a:schemeClr val="tx1"/>
                </a:solidFill>
                <a:effectLst/>
                <a:latin typeface="+mn-lt"/>
                <a:ea typeface="+mn-ea"/>
                <a:cs typeface="+mn-cs"/>
              </a:rPr>
              <a:t>onDowngrade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SQLiteDatabase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db</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oldVersion</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newVersion</a:t>
            </a: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onUpgrade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db</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oldVersion</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newVersion</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要访问您的数据库，请实例化 </a:t>
            </a:r>
            <a:r>
              <a:rPr lang="en-US" altLang="zh-CN" sz="1200" b="0" i="0" u="none" strike="noStrike" kern="1200" dirty="0" err="1">
                <a:solidFill>
                  <a:schemeClr val="tx1"/>
                </a:solidFill>
                <a:effectLst/>
                <a:latin typeface="+mn-lt"/>
                <a:ea typeface="+mn-ea"/>
                <a:cs typeface="+mn-cs"/>
                <a:hlinkClick r:id="rId3"/>
              </a:rPr>
              <a:t>SQLiteOpenHelper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的子类：</a:t>
            </a:r>
          </a:p>
          <a:p>
            <a:r>
              <a:rPr lang="en-US" altLang="zh-CN" sz="1200" kern="1200" dirty="0" err="1">
                <a:solidFill>
                  <a:schemeClr val="tx1"/>
                </a:solidFill>
                <a:effectLst/>
                <a:latin typeface="+mn-lt"/>
                <a:ea typeface="+mn-ea"/>
                <a:cs typeface="+mn-cs"/>
              </a:rPr>
              <a:t>FeedReaderDbHelper</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mDbHelper</a:t>
            </a:r>
            <a:r>
              <a:rPr lang="en-US" altLang="zh-CN" sz="1200" kern="1200" dirty="0">
                <a:solidFill>
                  <a:schemeClr val="tx1"/>
                </a:solidFill>
                <a:effectLst/>
                <a:latin typeface="+mn-lt"/>
                <a:ea typeface="+mn-ea"/>
                <a:cs typeface="+mn-cs"/>
              </a:rPr>
              <a:t> = new </a:t>
            </a:r>
            <a:r>
              <a:rPr lang="en-US" altLang="zh-CN" sz="1200" kern="1200" dirty="0" err="1">
                <a:solidFill>
                  <a:schemeClr val="tx1"/>
                </a:solidFill>
                <a:effectLst/>
                <a:latin typeface="+mn-lt"/>
                <a:ea typeface="+mn-ea"/>
                <a:cs typeface="+mn-cs"/>
              </a:rPr>
              <a:t>FeedReaderDbHelper</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getContext</a:t>
            </a:r>
            <a:r>
              <a:rPr lang="en-US" altLang="zh-CN"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90</a:t>
            </a:fld>
            <a:endParaRPr lang="zh-CN" altLang="en-US"/>
          </a:p>
        </p:txBody>
      </p:sp>
    </p:spTree>
    <p:extLst>
      <p:ext uri="{BB962C8B-B14F-4D97-AF65-F5344CB8AC3E}">
        <p14:creationId xmlns:p14="http://schemas.microsoft.com/office/powerpoint/2010/main" val="8069766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91</a:t>
            </a:fld>
            <a:endParaRPr lang="zh-CN" altLang="en-US"/>
          </a:p>
        </p:txBody>
      </p:sp>
    </p:spTree>
    <p:extLst>
      <p:ext uri="{BB962C8B-B14F-4D97-AF65-F5344CB8AC3E}">
        <p14:creationId xmlns:p14="http://schemas.microsoft.com/office/powerpoint/2010/main" val="17045449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a:solidFill>
                  <a:schemeClr val="tx1"/>
                </a:solidFill>
                <a:effectLst/>
                <a:latin typeface="+mn-lt"/>
                <a:ea typeface="+mn-ea"/>
                <a:cs typeface="+mn-cs"/>
              </a:rPr>
              <a:t>SQLiteDatabase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db</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mDbHelper.getReadableDatabase</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br>
              <a:rPr lang="en-US" altLang="zh-CN" sz="1200" kern="1200" dirty="0">
                <a:solidFill>
                  <a:schemeClr val="tx1"/>
                </a:solidFill>
                <a:effectLst/>
                <a:latin typeface="+mn-lt"/>
                <a:ea typeface="+mn-ea"/>
                <a:cs typeface="+mn-cs"/>
              </a:rPr>
            </a:br>
            <a:r>
              <a:rPr lang="en-US" altLang="zh-CN" dirty="0"/>
              <a:t>// Define a </a:t>
            </a:r>
            <a:r>
              <a:rPr lang="en-US" altLang="zh-CN" i="1" dirty="0">
                <a:effectLst/>
              </a:rPr>
              <a:t>projection</a:t>
            </a:r>
            <a:r>
              <a:rPr lang="en-US" altLang="zh-CN" dirty="0"/>
              <a:t> that specifies which columns from the database</a:t>
            </a:r>
            <a:br>
              <a:rPr lang="en-US" altLang="zh-CN" sz="1200" kern="1200" dirty="0">
                <a:solidFill>
                  <a:schemeClr val="tx1"/>
                </a:solidFill>
                <a:effectLst/>
                <a:latin typeface="+mn-lt"/>
                <a:ea typeface="+mn-ea"/>
                <a:cs typeface="+mn-cs"/>
              </a:rPr>
            </a:br>
            <a:r>
              <a:rPr lang="en-US" altLang="zh-CN" dirty="0"/>
              <a:t>// you will actually use after this query.</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String[] projection =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FeedEntry</a:t>
            </a:r>
            <a:r>
              <a:rPr lang="en-US" altLang="zh-CN" sz="1200" kern="1200" dirty="0">
                <a:solidFill>
                  <a:schemeClr val="tx1"/>
                </a:solidFill>
                <a:effectLst/>
                <a:latin typeface="+mn-lt"/>
                <a:ea typeface="+mn-ea"/>
                <a:cs typeface="+mn-cs"/>
              </a:rPr>
              <a:t>._ID,</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FeedEntry.COLUMN_NAME_TITLE</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FeedEntry.COLUMN_NAME_UPDATED</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br>
              <a:rPr lang="en-US" altLang="zh-CN" sz="1200" kern="1200" dirty="0">
                <a:solidFill>
                  <a:schemeClr val="tx1"/>
                </a:solidFill>
                <a:effectLst/>
                <a:latin typeface="+mn-lt"/>
                <a:ea typeface="+mn-ea"/>
                <a:cs typeface="+mn-cs"/>
              </a:rPr>
            </a:br>
            <a:r>
              <a:rPr lang="en-US" altLang="zh-CN" dirty="0"/>
              <a:t>// How you want the results sorted in the resulting Cursor</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String </a:t>
            </a:r>
            <a:r>
              <a:rPr lang="en-US" altLang="zh-CN" sz="1200" kern="1200" dirty="0" err="1">
                <a:solidFill>
                  <a:schemeClr val="tx1"/>
                </a:solidFill>
                <a:effectLst/>
                <a:latin typeface="+mn-lt"/>
                <a:ea typeface="+mn-ea"/>
                <a:cs typeface="+mn-cs"/>
              </a:rPr>
              <a:t>sortOrder</a:t>
            </a: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FeedEntry.COLUMN_NAME_UPDATED</a:t>
            </a:r>
            <a:r>
              <a:rPr lang="en-US" altLang="zh-CN" sz="1200" kern="1200" dirty="0">
                <a:solidFill>
                  <a:schemeClr val="tx1"/>
                </a:solidFill>
                <a:effectLst/>
                <a:latin typeface="+mn-lt"/>
                <a:ea typeface="+mn-ea"/>
                <a:cs typeface="+mn-cs"/>
              </a:rPr>
              <a:t> + " DESC";</a:t>
            </a:r>
            <a:br>
              <a:rPr lang="en-US" altLang="zh-CN" sz="1200" kern="1200" dirty="0">
                <a:solidFill>
                  <a:schemeClr val="tx1"/>
                </a:solidFill>
                <a:effectLst/>
                <a:latin typeface="+mn-lt"/>
                <a:ea typeface="+mn-ea"/>
                <a:cs typeface="+mn-cs"/>
              </a:rPr>
            </a:b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Cursor c = </a:t>
            </a:r>
            <a:r>
              <a:rPr lang="en-US" altLang="zh-CN" sz="1200" kern="1200" dirty="0" err="1">
                <a:solidFill>
                  <a:schemeClr val="tx1"/>
                </a:solidFill>
                <a:effectLst/>
                <a:latin typeface="+mn-lt"/>
                <a:ea typeface="+mn-ea"/>
                <a:cs typeface="+mn-cs"/>
              </a:rPr>
              <a:t>db.query</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FeedEntry.TABLE_NAME</a:t>
            </a:r>
            <a:r>
              <a:rPr lang="en-US" altLang="zh-CN" sz="1200" kern="1200" dirty="0">
                <a:solidFill>
                  <a:schemeClr val="tx1"/>
                </a:solidFill>
                <a:effectLst/>
                <a:latin typeface="+mn-lt"/>
                <a:ea typeface="+mn-ea"/>
                <a:cs typeface="+mn-cs"/>
              </a:rPr>
              <a:t>,  </a:t>
            </a:r>
            <a:r>
              <a:rPr lang="en-US" altLang="zh-CN" dirty="0"/>
              <a:t>// The table to query</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projection,                               </a:t>
            </a:r>
            <a:r>
              <a:rPr lang="en-US" altLang="zh-CN" dirty="0"/>
              <a:t>// The columns to return</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selection,                                </a:t>
            </a:r>
            <a:r>
              <a:rPr lang="en-US" altLang="zh-CN" dirty="0"/>
              <a:t>// The columns for the WHERE clause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selectionArgs</a:t>
            </a:r>
            <a:r>
              <a:rPr lang="en-US" altLang="zh-CN" sz="1200" kern="1200" dirty="0">
                <a:solidFill>
                  <a:schemeClr val="tx1"/>
                </a:solidFill>
                <a:effectLst/>
                <a:latin typeface="+mn-lt"/>
                <a:ea typeface="+mn-ea"/>
                <a:cs typeface="+mn-cs"/>
              </a:rPr>
              <a:t>,                            </a:t>
            </a:r>
            <a:r>
              <a:rPr lang="en-US" altLang="zh-CN" dirty="0"/>
              <a:t>// The values for the WHERE clause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null,                                     </a:t>
            </a:r>
            <a:r>
              <a:rPr lang="en-US" altLang="zh-CN" dirty="0"/>
              <a:t>// don't group the rows</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null,                                     </a:t>
            </a:r>
            <a:r>
              <a:rPr lang="en-US" altLang="zh-CN" dirty="0"/>
              <a:t>// don't filter by row groups</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sortOrder</a:t>
            </a:r>
            <a:r>
              <a:rPr lang="en-US" altLang="zh-CN" sz="1200" kern="1200" dirty="0">
                <a:solidFill>
                  <a:schemeClr val="tx1"/>
                </a:solidFill>
                <a:effectLst/>
                <a:latin typeface="+mn-lt"/>
                <a:ea typeface="+mn-ea"/>
                <a:cs typeface="+mn-cs"/>
              </a:rPr>
              <a:t>                                 </a:t>
            </a:r>
            <a:r>
              <a:rPr lang="en-US" altLang="zh-CN" dirty="0"/>
              <a:t>// The sort order</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p>
          <a:p>
            <a:endParaRPr lang="en-US" altLang="zh-CN" sz="120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要查看游标中的某一行，请使用 </a:t>
            </a:r>
            <a:r>
              <a:rPr lang="en-US" altLang="zh-CN" sz="1200" b="0" i="0" u="none" strike="noStrike" kern="1200" dirty="0">
                <a:solidFill>
                  <a:schemeClr val="tx1"/>
                </a:solidFill>
                <a:effectLst/>
                <a:latin typeface="+mn-lt"/>
                <a:ea typeface="+mn-ea"/>
                <a:cs typeface="+mn-cs"/>
                <a:hlinkClick r:id="rId3"/>
              </a:rPr>
              <a:t>Cursor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移动方法之一，您必须在开始读取值之前始终调用这些方法。 一般情况下，您应通过调用 </a:t>
            </a:r>
            <a:r>
              <a:rPr lang="en-US" altLang="zh-CN" sz="1200" b="0" i="0" u="none" strike="noStrike" kern="1200" dirty="0" err="1">
                <a:solidFill>
                  <a:schemeClr val="tx1"/>
                </a:solidFill>
                <a:effectLst/>
                <a:latin typeface="+mn-lt"/>
                <a:ea typeface="+mn-ea"/>
                <a:cs typeface="+mn-cs"/>
                <a:hlinkClick r:id="rId4"/>
              </a:rPr>
              <a:t>moveToFirst</a:t>
            </a:r>
            <a:r>
              <a:rPr lang="en-US" altLang="zh-CN" sz="1200" b="0" i="0" u="none" strike="noStrike" kern="1200" dirty="0">
                <a:solidFill>
                  <a:schemeClr val="tx1"/>
                </a:solidFill>
                <a:effectLst/>
                <a:latin typeface="+mn-lt"/>
                <a:ea typeface="+mn-ea"/>
                <a:cs typeface="+mn-cs"/>
                <a:hlinkClick r:id="rId4"/>
              </a:rPr>
              <a: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开始，其将“读取位置”置于结果中的第一个条目中。 对于每一行，您可以通过调用 </a:t>
            </a:r>
            <a:r>
              <a:rPr lang="en-US" altLang="zh-CN" sz="1200" b="0" i="0" u="none" strike="noStrike" kern="1200" dirty="0">
                <a:solidFill>
                  <a:schemeClr val="tx1"/>
                </a:solidFill>
                <a:effectLst/>
                <a:latin typeface="+mn-lt"/>
                <a:ea typeface="+mn-ea"/>
                <a:cs typeface="+mn-cs"/>
                <a:hlinkClick r:id="rId3"/>
              </a:rPr>
              <a:t>Cursor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获取方法之一读取列的值，比如 </a:t>
            </a:r>
            <a:r>
              <a:rPr lang="en-US" altLang="zh-CN" sz="1200" b="0" i="0" u="none" strike="noStrike" kern="1200" dirty="0" err="1">
                <a:solidFill>
                  <a:schemeClr val="tx1"/>
                </a:solidFill>
                <a:effectLst/>
                <a:latin typeface="+mn-lt"/>
                <a:ea typeface="+mn-ea"/>
                <a:cs typeface="+mn-cs"/>
                <a:hlinkClick r:id="rId5"/>
              </a:rPr>
              <a:t>getString</a:t>
            </a:r>
            <a:r>
              <a:rPr lang="en-US" altLang="zh-CN" sz="1200" b="0" i="0" u="none" strike="noStrike" kern="1200" dirty="0">
                <a:solidFill>
                  <a:schemeClr val="tx1"/>
                </a:solidFill>
                <a:effectLst/>
                <a:latin typeface="+mn-lt"/>
                <a:ea typeface="+mn-ea"/>
                <a:cs typeface="+mn-cs"/>
                <a:hlinkClick r:id="rId5"/>
              </a:rPr>
              <a: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或 </a:t>
            </a:r>
            <a:r>
              <a:rPr lang="en-US" altLang="zh-CN" sz="1200" b="0" i="0" u="none" strike="noStrike" kern="1200" dirty="0" err="1">
                <a:solidFill>
                  <a:schemeClr val="tx1"/>
                </a:solidFill>
                <a:effectLst/>
                <a:latin typeface="+mn-lt"/>
                <a:ea typeface="+mn-ea"/>
                <a:cs typeface="+mn-cs"/>
                <a:hlinkClick r:id="rId6"/>
              </a:rPr>
              <a:t>getLong</a:t>
            </a:r>
            <a:r>
              <a:rPr lang="en-US" altLang="zh-CN" sz="1200" b="0" i="0" u="none" strike="noStrike" kern="1200" dirty="0">
                <a:solidFill>
                  <a:schemeClr val="tx1"/>
                </a:solidFill>
                <a:effectLst/>
                <a:latin typeface="+mn-lt"/>
                <a:ea typeface="+mn-ea"/>
                <a:cs typeface="+mn-cs"/>
                <a:hlinkClick r:id="rId6"/>
              </a:rPr>
              <a:t>()</a:t>
            </a:r>
            <a:r>
              <a:rPr lang="zh-CN" altLang="en-US" sz="1200" b="0" i="0" kern="1200" dirty="0">
                <a:solidFill>
                  <a:schemeClr val="tx1"/>
                </a:solidFill>
                <a:effectLst/>
                <a:latin typeface="+mn-lt"/>
                <a:ea typeface="+mn-ea"/>
                <a:cs typeface="+mn-cs"/>
              </a:rPr>
              <a:t>。对于每种获取方法，您必须传递所需列的索引位置，您可以通过调用 </a:t>
            </a:r>
            <a:r>
              <a:rPr lang="en-US" altLang="zh-CN" sz="1200" b="0" i="0" u="none" strike="noStrike" kern="1200" dirty="0" err="1">
                <a:solidFill>
                  <a:schemeClr val="tx1"/>
                </a:solidFill>
                <a:effectLst/>
                <a:latin typeface="+mn-lt"/>
                <a:ea typeface="+mn-ea"/>
                <a:cs typeface="+mn-cs"/>
                <a:hlinkClick r:id="rId7"/>
              </a:rPr>
              <a:t>getColumnIndex</a:t>
            </a:r>
            <a:r>
              <a:rPr lang="en-US" altLang="zh-CN" sz="1200" b="0" i="0" u="none" strike="noStrike" kern="1200" dirty="0">
                <a:solidFill>
                  <a:schemeClr val="tx1"/>
                </a:solidFill>
                <a:effectLst/>
                <a:latin typeface="+mn-lt"/>
                <a:ea typeface="+mn-ea"/>
                <a:cs typeface="+mn-cs"/>
                <a:hlinkClick r:id="rId7"/>
              </a:rPr>
              <a: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或 </a:t>
            </a:r>
            <a:r>
              <a:rPr lang="en-US" altLang="zh-CN" sz="1200" b="0" i="0" u="none" strike="noStrike" kern="1200" dirty="0" err="1">
                <a:solidFill>
                  <a:schemeClr val="tx1"/>
                </a:solidFill>
                <a:effectLst/>
                <a:latin typeface="+mn-lt"/>
                <a:ea typeface="+mn-ea"/>
                <a:cs typeface="+mn-cs"/>
                <a:hlinkClick r:id="rId8"/>
              </a:rPr>
              <a:t>getColumnIndexOrThrow</a:t>
            </a:r>
            <a:r>
              <a:rPr lang="en-US" altLang="zh-CN" sz="1200" b="0" i="0" u="none" strike="noStrike" kern="1200" dirty="0">
                <a:solidFill>
                  <a:schemeClr val="tx1"/>
                </a:solidFill>
                <a:effectLst/>
                <a:latin typeface="+mn-lt"/>
                <a:ea typeface="+mn-ea"/>
                <a:cs typeface="+mn-cs"/>
                <a:hlinkClick r:id="rId8"/>
              </a:rPr>
              <a: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获取。例如：</a:t>
            </a:r>
          </a:p>
          <a:p>
            <a:r>
              <a:rPr lang="en-US" altLang="zh-CN" sz="1200" kern="1200" dirty="0" err="1">
                <a:solidFill>
                  <a:schemeClr val="tx1"/>
                </a:solidFill>
                <a:effectLst/>
                <a:latin typeface="+mn-lt"/>
                <a:ea typeface="+mn-ea"/>
                <a:cs typeface="+mn-cs"/>
              </a:rPr>
              <a:t>cursor.moveToFirst</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long </a:t>
            </a:r>
            <a:r>
              <a:rPr lang="en-US" altLang="zh-CN" sz="1200" kern="1200" dirty="0" err="1">
                <a:solidFill>
                  <a:schemeClr val="tx1"/>
                </a:solidFill>
                <a:effectLst/>
                <a:latin typeface="+mn-lt"/>
                <a:ea typeface="+mn-ea"/>
                <a:cs typeface="+mn-cs"/>
              </a:rPr>
              <a:t>itemId</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cursor.getLong</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cursor.getColumnIndexOrThrow</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FeedEntry</a:t>
            </a:r>
            <a:r>
              <a:rPr lang="en-US" altLang="zh-CN" sz="1200" kern="1200" dirty="0">
                <a:solidFill>
                  <a:schemeClr val="tx1"/>
                </a:solidFill>
                <a:effectLst/>
                <a:latin typeface="+mn-lt"/>
                <a:ea typeface="+mn-ea"/>
                <a:cs typeface="+mn-cs"/>
              </a:rPr>
              <a:t>._ID)</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92</a:t>
            </a:fld>
            <a:endParaRPr lang="zh-CN" altLang="en-US"/>
          </a:p>
        </p:txBody>
      </p:sp>
    </p:spTree>
    <p:extLst>
      <p:ext uri="{BB962C8B-B14F-4D97-AF65-F5344CB8AC3E}">
        <p14:creationId xmlns:p14="http://schemas.microsoft.com/office/powerpoint/2010/main" val="12995989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Define 'where' part of query.</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String selection = </a:t>
            </a:r>
            <a:r>
              <a:rPr lang="en-US" altLang="zh-CN" sz="1200" kern="1200" dirty="0" err="1">
                <a:solidFill>
                  <a:schemeClr val="tx1"/>
                </a:solidFill>
                <a:effectLst/>
                <a:latin typeface="+mn-lt"/>
                <a:ea typeface="+mn-ea"/>
                <a:cs typeface="+mn-cs"/>
              </a:rPr>
              <a:t>FeedEntry.COLUMN_NAME_ENTRY_ID</a:t>
            </a:r>
            <a:r>
              <a:rPr lang="en-US" altLang="zh-CN" sz="1200" kern="1200" dirty="0">
                <a:solidFill>
                  <a:schemeClr val="tx1"/>
                </a:solidFill>
                <a:effectLst/>
                <a:latin typeface="+mn-lt"/>
                <a:ea typeface="+mn-ea"/>
                <a:cs typeface="+mn-cs"/>
              </a:rPr>
              <a:t> + " LIKE ?";</a:t>
            </a:r>
            <a:br>
              <a:rPr lang="en-US" altLang="zh-CN" sz="1200" kern="1200" dirty="0">
                <a:solidFill>
                  <a:schemeClr val="tx1"/>
                </a:solidFill>
                <a:effectLst/>
                <a:latin typeface="+mn-lt"/>
                <a:ea typeface="+mn-ea"/>
                <a:cs typeface="+mn-cs"/>
              </a:rPr>
            </a:br>
            <a:r>
              <a:rPr lang="en-US" altLang="zh-CN" dirty="0"/>
              <a:t>// Specify arguments in placeholder order.</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String[] </a:t>
            </a:r>
            <a:r>
              <a:rPr lang="en-US" altLang="zh-CN" sz="1200" kern="1200" dirty="0" err="1">
                <a:solidFill>
                  <a:schemeClr val="tx1"/>
                </a:solidFill>
                <a:effectLst/>
                <a:latin typeface="+mn-lt"/>
                <a:ea typeface="+mn-ea"/>
                <a:cs typeface="+mn-cs"/>
              </a:rPr>
              <a:t>selectionArgs</a:t>
            </a:r>
            <a:r>
              <a:rPr lang="en-US" altLang="zh-CN" sz="1200" kern="1200" dirty="0">
                <a:solidFill>
                  <a:schemeClr val="tx1"/>
                </a:solidFill>
                <a:effectLst/>
                <a:latin typeface="+mn-lt"/>
                <a:ea typeface="+mn-ea"/>
                <a:cs typeface="+mn-cs"/>
              </a:rPr>
              <a:t> = { </a:t>
            </a:r>
            <a:r>
              <a:rPr lang="en-US" altLang="zh-CN" sz="1200" kern="1200" dirty="0" err="1">
                <a:solidFill>
                  <a:schemeClr val="tx1"/>
                </a:solidFill>
                <a:effectLst/>
                <a:latin typeface="+mn-lt"/>
                <a:ea typeface="+mn-ea"/>
                <a:cs typeface="+mn-cs"/>
              </a:rPr>
              <a:t>String.valueOf</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rowId</a:t>
            </a: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dirty="0"/>
              <a:t>// Issue SQL statement.</a:t>
            </a:r>
            <a:br>
              <a:rPr lang="en-US" altLang="zh-CN" sz="1200" kern="1200" dirty="0">
                <a:solidFill>
                  <a:schemeClr val="tx1"/>
                </a:solidFill>
                <a:effectLst/>
                <a:latin typeface="+mn-lt"/>
                <a:ea typeface="+mn-ea"/>
                <a:cs typeface="+mn-cs"/>
              </a:rPr>
            </a:br>
            <a:r>
              <a:rPr lang="en-US" altLang="zh-CN" sz="1200" kern="1200" dirty="0" err="1">
                <a:solidFill>
                  <a:schemeClr val="tx1"/>
                </a:solidFill>
                <a:effectLst/>
                <a:latin typeface="+mn-lt"/>
                <a:ea typeface="+mn-ea"/>
                <a:cs typeface="+mn-cs"/>
              </a:rPr>
              <a:t>db.delete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table_name</a:t>
            </a:r>
            <a:r>
              <a:rPr lang="en-US" altLang="zh-CN" sz="1200" kern="1200" dirty="0">
                <a:solidFill>
                  <a:schemeClr val="tx1"/>
                </a:solidFill>
                <a:effectLst/>
                <a:latin typeface="+mn-lt"/>
                <a:ea typeface="+mn-ea"/>
                <a:cs typeface="+mn-cs"/>
              </a:rPr>
              <a:t>, selection, </a:t>
            </a:r>
            <a:r>
              <a:rPr lang="en-US" altLang="zh-CN" sz="1200" kern="1200" dirty="0" err="1">
                <a:solidFill>
                  <a:schemeClr val="tx1"/>
                </a:solidFill>
                <a:effectLst/>
                <a:latin typeface="+mn-lt"/>
                <a:ea typeface="+mn-ea"/>
                <a:cs typeface="+mn-cs"/>
              </a:rPr>
              <a:t>selectionArgs</a:t>
            </a:r>
            <a:r>
              <a:rPr lang="en-US" altLang="zh-CN"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93</a:t>
            </a:fld>
            <a:endParaRPr lang="zh-CN" altLang="en-US"/>
          </a:p>
        </p:txBody>
      </p:sp>
    </p:spTree>
    <p:extLst>
      <p:ext uri="{BB962C8B-B14F-4D97-AF65-F5344CB8AC3E}">
        <p14:creationId xmlns:p14="http://schemas.microsoft.com/office/powerpoint/2010/main" val="42703678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94</a:t>
            </a:fld>
            <a:endParaRPr lang="zh-CN" altLang="en-US"/>
          </a:p>
        </p:txBody>
      </p:sp>
    </p:spTree>
    <p:extLst>
      <p:ext uri="{BB962C8B-B14F-4D97-AF65-F5344CB8AC3E}">
        <p14:creationId xmlns:p14="http://schemas.microsoft.com/office/powerpoint/2010/main" val="2094422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&lt;Button</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android:layout_width</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wrap_content</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android:layout_height</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wrap_content</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android:text</a:t>
            </a:r>
            <a:r>
              <a:rPr lang="en-US" altLang="zh-CN" sz="1200" kern="1200" dirty="0">
                <a:solidFill>
                  <a:schemeClr val="tx1"/>
                </a:solidFill>
                <a:effectLst/>
                <a:latin typeface="+mn-lt"/>
                <a:ea typeface="+mn-ea"/>
                <a:cs typeface="+mn-cs"/>
              </a:rPr>
              <a:t>="@string/</a:t>
            </a:r>
            <a:r>
              <a:rPr lang="en-US" altLang="zh-CN" sz="1200" kern="1200" dirty="0" err="1">
                <a:solidFill>
                  <a:schemeClr val="tx1"/>
                </a:solidFill>
                <a:effectLst/>
                <a:latin typeface="+mn-lt"/>
                <a:ea typeface="+mn-ea"/>
                <a:cs typeface="+mn-cs"/>
              </a:rPr>
              <a:t>button_send</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android:onClick</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sendMessage</a:t>
            </a:r>
            <a:r>
              <a:rPr lang="en-US" altLang="zh-CN" sz="1200" kern="1200" dirty="0">
                <a:solidFill>
                  <a:schemeClr val="tx1"/>
                </a:solidFill>
                <a:effectLst/>
                <a:latin typeface="+mn-lt"/>
                <a:ea typeface="+mn-ea"/>
                <a:cs typeface="+mn-cs"/>
              </a:rPr>
              <a:t>" /&gt;</a:t>
            </a: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public final static String EXTRA_MESSAGE = "</a:t>
            </a:r>
            <a:r>
              <a:rPr lang="en-US" altLang="zh-CN" sz="1200" kern="1200" dirty="0" err="1">
                <a:solidFill>
                  <a:schemeClr val="tx1"/>
                </a:solidFill>
                <a:effectLst/>
                <a:latin typeface="+mn-lt"/>
                <a:ea typeface="+mn-ea"/>
                <a:cs typeface="+mn-cs"/>
              </a:rPr>
              <a:t>com.mycompany.myfirstapp.MESSAGE</a:t>
            </a:r>
            <a:r>
              <a:rPr lang="en-US" altLang="zh-CN" sz="1200" kern="1200" dirty="0">
                <a:solidFill>
                  <a:schemeClr val="tx1"/>
                </a:solidFill>
                <a:effectLst/>
                <a:latin typeface="+mn-lt"/>
                <a:ea typeface="+mn-ea"/>
                <a:cs typeface="+mn-cs"/>
              </a:rPr>
              <a:t>";</a:t>
            </a:r>
          </a:p>
          <a:p>
            <a:r>
              <a:rPr lang="en-US" altLang="zh-CN" dirty="0"/>
              <a:t>/** Called when the user clicks the Send button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public void </a:t>
            </a:r>
            <a:r>
              <a:rPr lang="en-US" altLang="zh-CN" sz="1200" kern="1200" dirty="0" err="1">
                <a:solidFill>
                  <a:schemeClr val="tx1"/>
                </a:solidFill>
                <a:effectLst/>
                <a:latin typeface="+mn-lt"/>
                <a:ea typeface="+mn-ea"/>
                <a:cs typeface="+mn-cs"/>
              </a:rPr>
              <a:t>sendMessage</a:t>
            </a:r>
            <a:r>
              <a:rPr lang="en-US" altLang="zh-CN" sz="1200" kern="1200" dirty="0">
                <a:solidFill>
                  <a:schemeClr val="tx1"/>
                </a:solidFill>
                <a:effectLst/>
                <a:latin typeface="+mn-lt"/>
                <a:ea typeface="+mn-ea"/>
                <a:cs typeface="+mn-cs"/>
              </a:rPr>
              <a:t>(View view)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Intent </a:t>
            </a:r>
            <a:r>
              <a:rPr lang="en-US" altLang="zh-CN" sz="1200" kern="1200" dirty="0" err="1">
                <a:solidFill>
                  <a:schemeClr val="tx1"/>
                </a:solidFill>
                <a:effectLst/>
                <a:latin typeface="+mn-lt"/>
                <a:ea typeface="+mn-ea"/>
                <a:cs typeface="+mn-cs"/>
              </a:rPr>
              <a:t>intent</a:t>
            </a:r>
            <a:r>
              <a:rPr lang="en-US" altLang="zh-CN" sz="1200" kern="1200" dirty="0">
                <a:solidFill>
                  <a:schemeClr val="tx1"/>
                </a:solidFill>
                <a:effectLst/>
                <a:latin typeface="+mn-lt"/>
                <a:ea typeface="+mn-ea"/>
                <a:cs typeface="+mn-cs"/>
              </a:rPr>
              <a:t> = new Intent(this, </a:t>
            </a:r>
            <a:r>
              <a:rPr lang="en-US" altLang="zh-CN" sz="1200" kern="1200" dirty="0" err="1">
                <a:solidFill>
                  <a:schemeClr val="tx1"/>
                </a:solidFill>
                <a:effectLst/>
                <a:latin typeface="+mn-lt"/>
                <a:ea typeface="+mn-ea"/>
                <a:cs typeface="+mn-cs"/>
              </a:rPr>
              <a:t>DisplayMessageActivity.class</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EditText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editText</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EditText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findViewById</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R.id.edit_message</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String message = </a:t>
            </a:r>
            <a:r>
              <a:rPr lang="en-US" altLang="zh-CN" sz="1200" kern="1200" dirty="0" err="1">
                <a:solidFill>
                  <a:schemeClr val="tx1"/>
                </a:solidFill>
                <a:effectLst/>
                <a:latin typeface="+mn-lt"/>
                <a:ea typeface="+mn-ea"/>
                <a:cs typeface="+mn-cs"/>
              </a:rPr>
              <a:t>editText.getText</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toString</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intent.putExtra</a:t>
            </a:r>
            <a:r>
              <a:rPr lang="en-US" altLang="zh-CN" sz="1200" kern="1200" dirty="0">
                <a:solidFill>
                  <a:schemeClr val="tx1"/>
                </a:solidFill>
                <a:effectLst/>
                <a:latin typeface="+mn-lt"/>
                <a:ea typeface="+mn-ea"/>
                <a:cs typeface="+mn-cs"/>
              </a:rPr>
              <a:t>(EXTRA_MESSAGE, message);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startActivity</a:t>
            </a:r>
            <a:r>
              <a:rPr lang="en-US" altLang="zh-CN" sz="1200" kern="1200" dirty="0">
                <a:solidFill>
                  <a:schemeClr val="tx1"/>
                </a:solidFill>
                <a:effectLst/>
                <a:latin typeface="+mn-lt"/>
                <a:ea typeface="+mn-ea"/>
                <a:cs typeface="+mn-cs"/>
              </a:rPr>
              <a:t>(intent);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a:t>
            </a: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public class </a:t>
            </a:r>
            <a:r>
              <a:rPr lang="en-US" altLang="zh-CN" sz="1200" kern="1200" dirty="0" err="1">
                <a:solidFill>
                  <a:schemeClr val="tx1"/>
                </a:solidFill>
                <a:effectLst/>
                <a:latin typeface="+mn-lt"/>
                <a:ea typeface="+mn-ea"/>
                <a:cs typeface="+mn-cs"/>
              </a:rPr>
              <a:t>DisplayMessageActivity</a:t>
            </a:r>
            <a:r>
              <a:rPr lang="en-US" altLang="zh-CN" sz="1200" kern="1200" dirty="0">
                <a:solidFill>
                  <a:schemeClr val="tx1"/>
                </a:solidFill>
                <a:effectLst/>
                <a:latin typeface="+mn-lt"/>
                <a:ea typeface="+mn-ea"/>
                <a:cs typeface="+mn-cs"/>
              </a:rPr>
              <a:t> extends </a:t>
            </a:r>
            <a:r>
              <a:rPr lang="en-US" altLang="zh-CN" sz="1200" kern="1200" dirty="0" err="1">
                <a:solidFill>
                  <a:schemeClr val="tx1"/>
                </a:solidFill>
                <a:effectLst/>
                <a:latin typeface="+mn-lt"/>
                <a:ea typeface="+mn-ea"/>
                <a:cs typeface="+mn-cs"/>
              </a:rPr>
              <a:t>AppCompatActivity</a:t>
            </a: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@Override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@Override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protected void </a:t>
            </a:r>
            <a:r>
              <a:rPr lang="en-US" altLang="zh-CN" sz="1200" kern="1200" dirty="0" err="1">
                <a:solidFill>
                  <a:schemeClr val="tx1"/>
                </a:solidFill>
                <a:effectLst/>
                <a:latin typeface="+mn-lt"/>
                <a:ea typeface="+mn-ea"/>
                <a:cs typeface="+mn-cs"/>
              </a:rPr>
              <a:t>onCreate</a:t>
            </a:r>
            <a:r>
              <a:rPr lang="en-US" altLang="zh-CN" sz="1200" kern="1200" dirty="0">
                <a:solidFill>
                  <a:schemeClr val="tx1"/>
                </a:solidFill>
                <a:effectLst/>
                <a:latin typeface="+mn-lt"/>
                <a:ea typeface="+mn-ea"/>
                <a:cs typeface="+mn-cs"/>
              </a:rPr>
              <a:t>(Bundle </a:t>
            </a:r>
            <a:r>
              <a:rPr lang="en-US" altLang="zh-CN" sz="1200" kern="1200" dirty="0" err="1">
                <a:solidFill>
                  <a:schemeClr val="tx1"/>
                </a:solidFill>
                <a:effectLst/>
                <a:latin typeface="+mn-lt"/>
                <a:ea typeface="+mn-ea"/>
                <a:cs typeface="+mn-cs"/>
              </a:rPr>
              <a:t>savedInstanceState</a:t>
            </a: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super.onCreate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savedInstanceState</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setContentView</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R.layout.activity_display_message</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Toolbar </a:t>
            </a:r>
            <a:r>
              <a:rPr lang="en-US" altLang="zh-CN" sz="1200" kern="1200" dirty="0" err="1">
                <a:solidFill>
                  <a:schemeClr val="tx1"/>
                </a:solidFill>
                <a:effectLst/>
                <a:latin typeface="+mn-lt"/>
                <a:ea typeface="+mn-ea"/>
                <a:cs typeface="+mn-cs"/>
              </a:rPr>
              <a:t>toolbar</a:t>
            </a:r>
            <a:r>
              <a:rPr lang="en-US" altLang="zh-CN" sz="1200" kern="1200" dirty="0">
                <a:solidFill>
                  <a:schemeClr val="tx1"/>
                </a:solidFill>
                <a:effectLst/>
                <a:latin typeface="+mn-lt"/>
                <a:ea typeface="+mn-ea"/>
                <a:cs typeface="+mn-cs"/>
              </a:rPr>
              <a:t> = (Toolbar) </a:t>
            </a:r>
            <a:r>
              <a:rPr lang="en-US" altLang="zh-CN" sz="1200" kern="1200" dirty="0" err="1">
                <a:solidFill>
                  <a:schemeClr val="tx1"/>
                </a:solidFill>
                <a:effectLst/>
                <a:latin typeface="+mn-lt"/>
                <a:ea typeface="+mn-ea"/>
                <a:cs typeface="+mn-cs"/>
              </a:rPr>
              <a:t>findViewById</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R.id.toolbar</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setSupportActionBar</a:t>
            </a:r>
            <a:r>
              <a:rPr lang="en-US" altLang="zh-CN" sz="1200" kern="1200" dirty="0">
                <a:solidFill>
                  <a:schemeClr val="tx1"/>
                </a:solidFill>
                <a:effectLst/>
                <a:latin typeface="+mn-lt"/>
                <a:ea typeface="+mn-ea"/>
                <a:cs typeface="+mn-cs"/>
              </a:rPr>
              <a:t>(toolbar);</a:t>
            </a:r>
            <a:br>
              <a:rPr lang="en-US" altLang="zh-CN" sz="1200" kern="1200" dirty="0">
                <a:solidFill>
                  <a:schemeClr val="tx1"/>
                </a:solidFill>
                <a:effectLst/>
                <a:latin typeface="+mn-lt"/>
                <a:ea typeface="+mn-ea"/>
                <a:cs typeface="+mn-cs"/>
              </a:rPr>
            </a:b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FloatingActionButton</a:t>
            </a:r>
            <a:r>
              <a:rPr lang="en-US" altLang="zh-CN" sz="1200" kern="1200" dirty="0">
                <a:solidFill>
                  <a:schemeClr val="tx1"/>
                </a:solidFill>
                <a:effectLst/>
                <a:latin typeface="+mn-lt"/>
                <a:ea typeface="+mn-ea"/>
                <a:cs typeface="+mn-cs"/>
              </a:rPr>
              <a:t> fab = (</a:t>
            </a:r>
            <a:r>
              <a:rPr lang="en-US" altLang="zh-CN" sz="1200" kern="1200" dirty="0" err="1">
                <a:solidFill>
                  <a:schemeClr val="tx1"/>
                </a:solidFill>
                <a:effectLst/>
                <a:latin typeface="+mn-lt"/>
                <a:ea typeface="+mn-ea"/>
                <a:cs typeface="+mn-cs"/>
              </a:rPr>
              <a:t>FloatingActionButton</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findViewById</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R.id.fab</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fab.setOnClickListener</a:t>
            </a:r>
            <a:r>
              <a:rPr lang="en-US" altLang="zh-CN" sz="1200" kern="1200" dirty="0">
                <a:solidFill>
                  <a:schemeClr val="tx1"/>
                </a:solidFill>
                <a:effectLst/>
                <a:latin typeface="+mn-lt"/>
                <a:ea typeface="+mn-ea"/>
                <a:cs typeface="+mn-cs"/>
              </a:rPr>
              <a:t>(new </a:t>
            </a:r>
            <a:r>
              <a:rPr lang="en-US" altLang="zh-CN" sz="1200" kern="1200" dirty="0" err="1">
                <a:solidFill>
                  <a:schemeClr val="tx1"/>
                </a:solidFill>
                <a:effectLst/>
                <a:latin typeface="+mn-lt"/>
                <a:ea typeface="+mn-ea"/>
                <a:cs typeface="+mn-cs"/>
              </a:rPr>
              <a:t>View.OnClickListener</a:t>
            </a: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@Override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public void </a:t>
            </a:r>
            <a:r>
              <a:rPr lang="en-US" altLang="zh-CN" sz="1200" kern="1200" dirty="0" err="1">
                <a:solidFill>
                  <a:schemeClr val="tx1"/>
                </a:solidFill>
                <a:effectLst/>
                <a:latin typeface="+mn-lt"/>
                <a:ea typeface="+mn-ea"/>
                <a:cs typeface="+mn-cs"/>
              </a:rPr>
              <a:t>onClick</a:t>
            </a:r>
            <a:r>
              <a:rPr lang="en-US" altLang="zh-CN" sz="1200" kern="1200" dirty="0">
                <a:solidFill>
                  <a:schemeClr val="tx1"/>
                </a:solidFill>
                <a:effectLst/>
                <a:latin typeface="+mn-lt"/>
                <a:ea typeface="+mn-ea"/>
                <a:cs typeface="+mn-cs"/>
              </a:rPr>
              <a:t>(View view)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Snackbar.make</a:t>
            </a:r>
            <a:r>
              <a:rPr lang="en-US" altLang="zh-CN" sz="1200" kern="1200" dirty="0">
                <a:solidFill>
                  <a:schemeClr val="tx1"/>
                </a:solidFill>
                <a:effectLst/>
                <a:latin typeface="+mn-lt"/>
                <a:ea typeface="+mn-ea"/>
                <a:cs typeface="+mn-cs"/>
              </a:rPr>
              <a:t>(view, "Replace with your own action", </a:t>
            </a:r>
            <a:r>
              <a:rPr lang="en-US" altLang="zh-CN" sz="1200" kern="1200" dirty="0" err="1">
                <a:solidFill>
                  <a:schemeClr val="tx1"/>
                </a:solidFill>
                <a:effectLst/>
                <a:latin typeface="+mn-lt"/>
                <a:ea typeface="+mn-ea"/>
                <a:cs typeface="+mn-cs"/>
              </a:rPr>
              <a:t>Snackbar.LENGTH_LONG</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setAction</a:t>
            </a:r>
            <a:r>
              <a:rPr lang="en-US" altLang="zh-CN" sz="1200" kern="1200" dirty="0">
                <a:solidFill>
                  <a:schemeClr val="tx1"/>
                </a:solidFill>
                <a:effectLst/>
                <a:latin typeface="+mn-lt"/>
                <a:ea typeface="+mn-ea"/>
                <a:cs typeface="+mn-cs"/>
              </a:rPr>
              <a:t>("Action", null)</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.show();</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getSupportActionBar</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setDisplayHomeAsUpEnabled</a:t>
            </a:r>
            <a:r>
              <a:rPr lang="en-US" altLang="zh-CN" sz="1200" kern="1200" dirty="0">
                <a:solidFill>
                  <a:schemeClr val="tx1"/>
                </a:solidFill>
                <a:effectLst/>
                <a:latin typeface="+mn-lt"/>
                <a:ea typeface="+mn-ea"/>
                <a:cs typeface="+mn-cs"/>
              </a:rPr>
              <a:t>(true);</a:t>
            </a:r>
            <a:br>
              <a:rPr lang="en-US" altLang="zh-CN" sz="1200" kern="1200" dirty="0">
                <a:solidFill>
                  <a:schemeClr val="tx1"/>
                </a:solidFill>
                <a:effectLst/>
                <a:latin typeface="+mn-lt"/>
                <a:ea typeface="+mn-ea"/>
                <a:cs typeface="+mn-cs"/>
              </a:rPr>
            </a:b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Intent </a:t>
            </a:r>
            <a:r>
              <a:rPr lang="en-US" altLang="zh-CN" sz="1200" kern="1200" dirty="0" err="1">
                <a:solidFill>
                  <a:schemeClr val="tx1"/>
                </a:solidFill>
                <a:effectLst/>
                <a:latin typeface="+mn-lt"/>
                <a:ea typeface="+mn-ea"/>
                <a:cs typeface="+mn-cs"/>
              </a:rPr>
              <a:t>intent</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getIntent</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String message = </a:t>
            </a:r>
            <a:r>
              <a:rPr lang="en-US" altLang="zh-CN" sz="1200" kern="1200" dirty="0" err="1">
                <a:solidFill>
                  <a:schemeClr val="tx1"/>
                </a:solidFill>
                <a:effectLst/>
                <a:latin typeface="+mn-lt"/>
                <a:ea typeface="+mn-ea"/>
                <a:cs typeface="+mn-cs"/>
              </a:rPr>
              <a:t>intent.getStringExtra</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MyActivity.EXTRA_MESSAGE</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TextView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textView</a:t>
            </a:r>
            <a:r>
              <a:rPr lang="en-US" altLang="zh-CN" sz="1200" kern="1200" dirty="0">
                <a:solidFill>
                  <a:schemeClr val="tx1"/>
                </a:solidFill>
                <a:effectLst/>
                <a:latin typeface="+mn-lt"/>
                <a:ea typeface="+mn-ea"/>
                <a:cs typeface="+mn-cs"/>
              </a:rPr>
              <a:t> = new </a:t>
            </a:r>
            <a:r>
              <a:rPr lang="en-US" altLang="zh-CN" sz="1200" kern="1200" dirty="0" err="1">
                <a:solidFill>
                  <a:schemeClr val="tx1"/>
                </a:solidFill>
                <a:effectLst/>
                <a:latin typeface="+mn-lt"/>
                <a:ea typeface="+mn-ea"/>
                <a:cs typeface="+mn-cs"/>
              </a:rPr>
              <a:t>TextView</a:t>
            </a:r>
            <a:r>
              <a:rPr lang="en-US" altLang="zh-CN" sz="1200" kern="1200" dirty="0">
                <a:solidFill>
                  <a:schemeClr val="tx1"/>
                </a:solidFill>
                <a:effectLst/>
                <a:latin typeface="+mn-lt"/>
                <a:ea typeface="+mn-ea"/>
                <a:cs typeface="+mn-cs"/>
              </a:rPr>
              <a:t>(this);</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textView.setTextSize</a:t>
            </a:r>
            <a:r>
              <a:rPr lang="en-US" altLang="zh-CN" sz="1200" kern="1200" dirty="0">
                <a:solidFill>
                  <a:schemeClr val="tx1"/>
                </a:solidFill>
                <a:effectLst/>
                <a:latin typeface="+mn-lt"/>
                <a:ea typeface="+mn-ea"/>
                <a:cs typeface="+mn-cs"/>
              </a:rPr>
              <a:t>(40);</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textView.setText</a:t>
            </a:r>
            <a:r>
              <a:rPr lang="en-US" altLang="zh-CN" sz="1200" kern="1200" dirty="0">
                <a:solidFill>
                  <a:schemeClr val="tx1"/>
                </a:solidFill>
                <a:effectLst/>
                <a:latin typeface="+mn-lt"/>
                <a:ea typeface="+mn-ea"/>
                <a:cs typeface="+mn-cs"/>
              </a:rPr>
              <a:t>(message);</a:t>
            </a:r>
            <a:br>
              <a:rPr lang="en-US" altLang="zh-CN" sz="1200" kern="1200" dirty="0">
                <a:solidFill>
                  <a:schemeClr val="tx1"/>
                </a:solidFill>
                <a:effectLst/>
                <a:latin typeface="+mn-lt"/>
                <a:ea typeface="+mn-ea"/>
                <a:cs typeface="+mn-cs"/>
              </a:rPr>
            </a:b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RelativeLayout</a:t>
            </a:r>
            <a:r>
              <a:rPr lang="en-US" altLang="zh-CN" sz="1200" kern="1200" dirty="0">
                <a:solidFill>
                  <a:schemeClr val="tx1"/>
                </a:solidFill>
                <a:effectLst/>
                <a:latin typeface="+mn-lt"/>
                <a:ea typeface="+mn-ea"/>
                <a:cs typeface="+mn-cs"/>
              </a:rPr>
              <a:t> layout = (</a:t>
            </a:r>
            <a:r>
              <a:rPr lang="en-US" altLang="zh-CN" sz="1200" kern="1200" dirty="0" err="1">
                <a:solidFill>
                  <a:schemeClr val="tx1"/>
                </a:solidFill>
                <a:effectLst/>
                <a:latin typeface="+mn-lt"/>
                <a:ea typeface="+mn-ea"/>
                <a:cs typeface="+mn-cs"/>
              </a:rPr>
              <a:t>RelativeLayout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findViewById</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R.id.content</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layout.addView</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textView</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@Override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public </a:t>
            </a:r>
            <a:r>
              <a:rPr lang="en-US" altLang="zh-CN" sz="1200" kern="1200" dirty="0" err="1">
                <a:solidFill>
                  <a:schemeClr val="tx1"/>
                </a:solidFill>
                <a:effectLst/>
                <a:latin typeface="+mn-lt"/>
                <a:ea typeface="+mn-ea"/>
                <a:cs typeface="+mn-cs"/>
              </a:rPr>
              <a:t>boolean</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onOptionsItemSelected</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MenuItem</a:t>
            </a:r>
            <a:r>
              <a:rPr lang="en-US" altLang="zh-CN" sz="1200" kern="1200" dirty="0">
                <a:solidFill>
                  <a:schemeClr val="tx1"/>
                </a:solidFill>
                <a:effectLst/>
                <a:latin typeface="+mn-lt"/>
                <a:ea typeface="+mn-ea"/>
                <a:cs typeface="+mn-cs"/>
              </a:rPr>
              <a:t> item)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dirty="0"/>
              <a:t>// Handle app bar item clicks here. The app bar</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dirty="0"/>
              <a:t>// automatically handles clicks on the Home/Up button, so long</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dirty="0"/>
              <a:t>// as you specify a parent activity in AndroidManifest.xml.</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id = </a:t>
            </a:r>
            <a:r>
              <a:rPr lang="en-US" altLang="zh-CN" sz="1200" kern="1200" dirty="0" err="1">
                <a:solidFill>
                  <a:schemeClr val="tx1"/>
                </a:solidFill>
                <a:effectLst/>
                <a:latin typeface="+mn-lt"/>
                <a:ea typeface="+mn-ea"/>
                <a:cs typeface="+mn-cs"/>
              </a:rPr>
              <a:t>item.getItemId</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if (id == </a:t>
            </a:r>
            <a:r>
              <a:rPr lang="en-US" altLang="zh-CN" sz="1200" kern="1200" dirty="0" err="1">
                <a:solidFill>
                  <a:schemeClr val="tx1"/>
                </a:solidFill>
                <a:effectLst/>
                <a:latin typeface="+mn-lt"/>
                <a:ea typeface="+mn-ea"/>
                <a:cs typeface="+mn-cs"/>
              </a:rPr>
              <a:t>R.id.action_settings</a:t>
            </a: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return true;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return </a:t>
            </a:r>
            <a:r>
              <a:rPr lang="en-US" altLang="zh-CN" sz="1200" kern="1200" dirty="0" err="1">
                <a:solidFill>
                  <a:schemeClr val="tx1"/>
                </a:solidFill>
                <a:effectLst/>
                <a:latin typeface="+mn-lt"/>
                <a:ea typeface="+mn-ea"/>
                <a:cs typeface="+mn-cs"/>
              </a:rPr>
              <a:t>super.onOptionsItemSelected</a:t>
            </a:r>
            <a:r>
              <a:rPr lang="en-US" altLang="zh-CN" sz="1200" kern="1200" dirty="0">
                <a:solidFill>
                  <a:schemeClr val="tx1"/>
                </a:solidFill>
                <a:effectLst/>
                <a:latin typeface="+mn-lt"/>
                <a:ea typeface="+mn-ea"/>
                <a:cs typeface="+mn-cs"/>
              </a:rPr>
              <a:t>(item);</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dirty="0"/>
              <a:t>/**</a:t>
            </a:r>
            <a:br>
              <a:rPr lang="en-US" altLang="zh-CN" dirty="0"/>
            </a:br>
            <a:r>
              <a:rPr lang="en-US" altLang="zh-CN" dirty="0"/>
              <a:t>     * A placeholder fragment containing a simple view.</a:t>
            </a:r>
            <a:br>
              <a:rPr lang="en-US" altLang="zh-CN" dirty="0"/>
            </a:br>
            <a:r>
              <a:rPr lang="en-US" altLang="zh-CN" dirty="0"/>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public static class </a:t>
            </a:r>
            <a:r>
              <a:rPr lang="en-US" altLang="zh-CN" sz="1200" kern="1200" dirty="0" err="1">
                <a:solidFill>
                  <a:schemeClr val="tx1"/>
                </a:solidFill>
                <a:effectLst/>
                <a:latin typeface="+mn-lt"/>
                <a:ea typeface="+mn-ea"/>
                <a:cs typeface="+mn-cs"/>
              </a:rPr>
              <a:t>PlaceholderFragment</a:t>
            </a:r>
            <a:r>
              <a:rPr lang="en-US" altLang="zh-CN" sz="1200" kern="1200" dirty="0">
                <a:solidFill>
                  <a:schemeClr val="tx1"/>
                </a:solidFill>
                <a:effectLst/>
                <a:latin typeface="+mn-lt"/>
                <a:ea typeface="+mn-ea"/>
                <a:cs typeface="+mn-cs"/>
              </a:rPr>
              <a:t> extends Fragment {</a:t>
            </a:r>
            <a:br>
              <a:rPr lang="en-US" altLang="zh-CN" sz="1200" kern="1200" dirty="0">
                <a:solidFill>
                  <a:schemeClr val="tx1"/>
                </a:solidFill>
                <a:effectLst/>
                <a:latin typeface="+mn-lt"/>
                <a:ea typeface="+mn-ea"/>
                <a:cs typeface="+mn-cs"/>
              </a:rPr>
            </a:b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public </a:t>
            </a:r>
            <a:r>
              <a:rPr lang="en-US" altLang="zh-CN" sz="1200" kern="1200" dirty="0" err="1">
                <a:solidFill>
                  <a:schemeClr val="tx1"/>
                </a:solidFill>
                <a:effectLst/>
                <a:latin typeface="+mn-lt"/>
                <a:ea typeface="+mn-ea"/>
                <a:cs typeface="+mn-cs"/>
              </a:rPr>
              <a:t>PlaceholderFragment</a:t>
            </a:r>
            <a:r>
              <a:rPr lang="en-US" altLang="zh-CN" sz="1200" kern="1200" dirty="0">
                <a:solidFill>
                  <a:schemeClr val="tx1"/>
                </a:solidFill>
                <a:effectLst/>
                <a:latin typeface="+mn-lt"/>
                <a:ea typeface="+mn-ea"/>
                <a:cs typeface="+mn-cs"/>
              </a:rPr>
              <a:t>() { }</a:t>
            </a:r>
            <a:br>
              <a:rPr lang="en-US" altLang="zh-CN" sz="1200" kern="1200" dirty="0">
                <a:solidFill>
                  <a:schemeClr val="tx1"/>
                </a:solidFill>
                <a:effectLst/>
                <a:latin typeface="+mn-lt"/>
                <a:ea typeface="+mn-ea"/>
                <a:cs typeface="+mn-cs"/>
              </a:rPr>
            </a:b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@Override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public View </a:t>
            </a:r>
            <a:r>
              <a:rPr lang="en-US" altLang="zh-CN" sz="1200" kern="1200" dirty="0" err="1">
                <a:solidFill>
                  <a:schemeClr val="tx1"/>
                </a:solidFill>
                <a:effectLst/>
                <a:latin typeface="+mn-lt"/>
                <a:ea typeface="+mn-ea"/>
                <a:cs typeface="+mn-cs"/>
              </a:rPr>
              <a:t>onCreateView</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LayoutInflater</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inflater</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ViewGroup</a:t>
            </a:r>
            <a:r>
              <a:rPr lang="en-US" altLang="zh-CN" sz="1200" kern="1200" dirty="0">
                <a:solidFill>
                  <a:schemeClr val="tx1"/>
                </a:solidFill>
                <a:effectLst/>
                <a:latin typeface="+mn-lt"/>
                <a:ea typeface="+mn-ea"/>
                <a:cs typeface="+mn-cs"/>
              </a:rPr>
              <a:t> container,</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Bundle </a:t>
            </a:r>
            <a:r>
              <a:rPr lang="en-US" altLang="zh-CN" sz="1200" kern="1200" dirty="0" err="1">
                <a:solidFill>
                  <a:schemeClr val="tx1"/>
                </a:solidFill>
                <a:effectLst/>
                <a:latin typeface="+mn-lt"/>
                <a:ea typeface="+mn-ea"/>
                <a:cs typeface="+mn-cs"/>
              </a:rPr>
              <a:t>savedInstanceState</a:t>
            </a: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View </a:t>
            </a:r>
            <a:r>
              <a:rPr lang="en-US" altLang="zh-CN" sz="1200" kern="1200" dirty="0" err="1">
                <a:solidFill>
                  <a:schemeClr val="tx1"/>
                </a:solidFill>
                <a:effectLst/>
                <a:latin typeface="+mn-lt"/>
                <a:ea typeface="+mn-ea"/>
                <a:cs typeface="+mn-cs"/>
              </a:rPr>
              <a:t>rootView</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inflater.inflate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R.layout.fragment_display_message</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container, false);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return </a:t>
            </a:r>
            <a:r>
              <a:rPr lang="en-US" altLang="zh-CN" sz="1200" kern="1200" dirty="0" err="1">
                <a:solidFill>
                  <a:schemeClr val="tx1"/>
                </a:solidFill>
                <a:effectLst/>
                <a:latin typeface="+mn-lt"/>
                <a:ea typeface="+mn-ea"/>
                <a:cs typeface="+mn-cs"/>
              </a:rPr>
              <a:t>rootView</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16</a:t>
            </a:fld>
            <a:endParaRPr lang="zh-CN" altLang="en-US"/>
          </a:p>
        </p:txBody>
      </p:sp>
    </p:spTree>
    <p:extLst>
      <p:ext uri="{BB962C8B-B14F-4D97-AF65-F5344CB8AC3E}">
        <p14:creationId xmlns:p14="http://schemas.microsoft.com/office/powerpoint/2010/main" val="2632830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SQLiteDatabase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db</a:t>
            </a:r>
            <a:r>
              <a:rPr lang="en-US" altLang="zh-CN" sz="1200" kern="1200" dirty="0">
                <a:solidFill>
                  <a:schemeClr val="tx1"/>
                </a:solidFill>
                <a:effectLst/>
                <a:latin typeface="+mn-lt"/>
                <a:ea typeface="+mn-ea"/>
                <a:cs typeface="+mn-cs"/>
              </a:rPr>
              <a:t> = ....; </a:t>
            </a:r>
            <a:endParaRPr lang="en-US" altLang="zh-CN" sz="1200" dirty="0">
              <a:effectLst/>
            </a:endParaRPr>
          </a:p>
          <a:p>
            <a:r>
              <a:rPr lang="en-US" altLang="zh-CN" sz="1200" kern="1200" dirty="0" err="1">
                <a:solidFill>
                  <a:schemeClr val="tx1"/>
                </a:solidFill>
                <a:effectLst/>
                <a:latin typeface="+mn-lt"/>
                <a:ea typeface="+mn-ea"/>
                <a:cs typeface="+mn-cs"/>
              </a:rPr>
              <a:t>db.beginTransaction</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开始事务 </a:t>
            </a:r>
            <a:endParaRPr lang="zh-CN" altLang="en-US" sz="1200" dirty="0">
              <a:effectLst/>
            </a:endParaRPr>
          </a:p>
          <a:p>
            <a:r>
              <a:rPr lang="en-US" altLang="zh-CN" sz="1200" kern="1200" dirty="0">
                <a:solidFill>
                  <a:schemeClr val="tx1"/>
                </a:solidFill>
                <a:effectLst/>
                <a:latin typeface="+mn-lt"/>
                <a:ea typeface="+mn-ea"/>
                <a:cs typeface="+mn-cs"/>
              </a:rPr>
              <a:t>try {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db.execSQL</a:t>
            </a:r>
            <a:r>
              <a:rPr lang="en-US" altLang="zh-CN" sz="1200" kern="1200" dirty="0">
                <a:solidFill>
                  <a:schemeClr val="tx1"/>
                </a:solidFill>
                <a:effectLst/>
                <a:latin typeface="+mn-lt"/>
                <a:ea typeface="+mn-ea"/>
                <a:cs typeface="+mn-cs"/>
              </a:rPr>
              <a:t>("insert into person(name, age) values(?,?)", new Object[]{“</a:t>
            </a:r>
            <a:r>
              <a:rPr lang="en-US" altLang="zh-CN" sz="1200" kern="1200" dirty="0" err="1">
                <a:solidFill>
                  <a:schemeClr val="tx1"/>
                </a:solidFill>
                <a:effectLst/>
                <a:latin typeface="+mn-lt"/>
                <a:ea typeface="+mn-ea"/>
                <a:cs typeface="+mn-cs"/>
              </a:rPr>
              <a:t>zhangsan</a:t>
            </a:r>
            <a:r>
              <a:rPr lang="en-US" altLang="zh-CN" sz="1200" kern="1200" dirty="0">
                <a:solidFill>
                  <a:schemeClr val="tx1"/>
                </a:solidFill>
                <a:effectLst/>
                <a:latin typeface="+mn-lt"/>
                <a:ea typeface="+mn-ea"/>
                <a:cs typeface="+mn-cs"/>
              </a:rPr>
              <a:t>", 4}); </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db.execSQL</a:t>
            </a:r>
            <a:r>
              <a:rPr lang="en-US" altLang="zh-CN" sz="1200" kern="1200" dirty="0">
                <a:solidFill>
                  <a:schemeClr val="tx1"/>
                </a:solidFill>
                <a:effectLst/>
                <a:latin typeface="+mn-lt"/>
                <a:ea typeface="+mn-ea"/>
                <a:cs typeface="+mn-cs"/>
              </a:rPr>
              <a:t>("update person set name=? where </a:t>
            </a:r>
            <a:r>
              <a:rPr lang="en-US" altLang="zh-CN" sz="1200" kern="1200" dirty="0" err="1">
                <a:solidFill>
                  <a:schemeClr val="tx1"/>
                </a:solidFill>
                <a:effectLst/>
                <a:latin typeface="+mn-lt"/>
                <a:ea typeface="+mn-ea"/>
                <a:cs typeface="+mn-cs"/>
              </a:rPr>
              <a:t>personid</a:t>
            </a:r>
            <a:r>
              <a:rPr lang="en-US" altLang="zh-CN" sz="1200" kern="1200" dirty="0">
                <a:solidFill>
                  <a:schemeClr val="tx1"/>
                </a:solidFill>
                <a:effectLst/>
                <a:latin typeface="+mn-lt"/>
                <a:ea typeface="+mn-ea"/>
                <a:cs typeface="+mn-cs"/>
              </a:rPr>
              <a:t>=?", new Object[]{“</a:t>
            </a:r>
            <a:r>
              <a:rPr lang="en-US" altLang="zh-CN" sz="1200" kern="1200">
                <a:solidFill>
                  <a:schemeClr val="tx1"/>
                </a:solidFill>
                <a:effectLst/>
                <a:latin typeface="+mn-lt"/>
                <a:ea typeface="+mn-ea"/>
                <a:cs typeface="+mn-cs"/>
              </a:rPr>
              <a:t>lisi", </a:t>
            </a:r>
            <a:r>
              <a:rPr lang="en-US" altLang="zh-CN" sz="1200" kern="1200" dirty="0">
                <a:solidFill>
                  <a:schemeClr val="tx1"/>
                </a:solidFill>
                <a:effectLst/>
                <a:latin typeface="+mn-lt"/>
                <a:ea typeface="+mn-ea"/>
                <a:cs typeface="+mn-cs"/>
              </a:rPr>
              <a:t>1}); </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db.setTransactionSuccessful</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调用此方法会在执行到</a:t>
            </a:r>
            <a:r>
              <a:rPr lang="en-US" altLang="zh-CN" sz="1200" kern="1200" dirty="0" err="1">
                <a:solidFill>
                  <a:schemeClr val="tx1"/>
                </a:solidFill>
                <a:effectLst/>
                <a:latin typeface="+mn-lt"/>
                <a:ea typeface="+mn-ea"/>
                <a:cs typeface="+mn-cs"/>
              </a:rPr>
              <a:t>endTransaction</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时提交当前事务，如果不调用此方法会回滚事务 </a:t>
            </a:r>
            <a:endParaRPr lang="zh-CN" altLang="en-US" sz="1200" dirty="0">
              <a:effectLst/>
            </a:endParaRPr>
          </a:p>
          <a:p>
            <a:r>
              <a:rPr lang="en-US" altLang="zh-CN" sz="1200" kern="1200" dirty="0">
                <a:solidFill>
                  <a:schemeClr val="tx1"/>
                </a:solidFill>
                <a:effectLst/>
                <a:latin typeface="+mn-lt"/>
                <a:ea typeface="+mn-ea"/>
                <a:cs typeface="+mn-cs"/>
              </a:rPr>
              <a:t>} finally {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db.endTransaction</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由事务的标志决定是提交事务，还是回滚事务 </a:t>
            </a:r>
            <a:endParaRPr lang="zh-CN" altLang="en-US" sz="1200" dirty="0">
              <a:effectLst/>
            </a:endParaRPr>
          </a:p>
          <a:p>
            <a:r>
              <a:rPr lang="en-US" altLang="zh-CN" sz="1200" kern="1200" dirty="0">
                <a:solidFill>
                  <a:schemeClr val="tx1"/>
                </a:solidFill>
                <a:effectLst/>
                <a:latin typeface="+mn-lt"/>
                <a:ea typeface="+mn-ea"/>
                <a:cs typeface="+mn-cs"/>
              </a:rPr>
              <a:t>} </a:t>
            </a:r>
            <a:endParaRPr lang="zh-CN" altLang="en-US" sz="1200" dirty="0">
              <a:effectLst/>
            </a:endParaRPr>
          </a:p>
          <a:p>
            <a:r>
              <a:rPr lang="en-US" altLang="zh-CN" sz="1200" kern="1200" dirty="0" err="1">
                <a:solidFill>
                  <a:schemeClr val="tx1"/>
                </a:solidFill>
                <a:effectLst/>
                <a:latin typeface="+mn-lt"/>
                <a:ea typeface="+mn-ea"/>
                <a:cs typeface="+mn-cs"/>
              </a:rPr>
              <a:t>db.close</a:t>
            </a:r>
            <a:r>
              <a:rPr lang="en-US" altLang="zh-CN" sz="1200" kern="1200" dirty="0">
                <a:solidFill>
                  <a:schemeClr val="tx1"/>
                </a:solidFill>
                <a:effectLst/>
                <a:latin typeface="+mn-lt"/>
                <a:ea typeface="+mn-ea"/>
                <a:cs typeface="+mn-cs"/>
              </a:rPr>
              <a:t>(); </a:t>
            </a:r>
            <a:endParaRPr lang="en-US" altLang="zh-CN" sz="1200" dirty="0">
              <a:effectLst/>
            </a:endParaRPr>
          </a:p>
          <a:p>
            <a:endParaRPr lang="en-US" altLang="zh-CN" dirty="0"/>
          </a:p>
          <a:p>
            <a:endParaRPr lang="en-US" altLang="zh-CN" dirty="0"/>
          </a:p>
          <a:p>
            <a:r>
              <a:rPr lang="en-US" altLang="zh-CN" sz="1200" b="1" kern="1200" dirty="0">
                <a:solidFill>
                  <a:schemeClr val="tx1"/>
                </a:solidFill>
                <a:effectLst/>
                <a:latin typeface="+mn-lt"/>
                <a:ea typeface="+mn-ea"/>
                <a:cs typeface="+mn-cs"/>
              </a:rPr>
              <a:t>public</a:t>
            </a:r>
            <a:r>
              <a:rPr lang="en-US" altLang="zh-CN" sz="1200" b="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class</a:t>
            </a:r>
            <a:r>
              <a:rPr lang="en-US" altLang="zh-CN" sz="1200" b="0" kern="1200" dirty="0">
                <a:solidFill>
                  <a:schemeClr val="tx1"/>
                </a:solidFill>
                <a:effectLst/>
                <a:latin typeface="+mn-lt"/>
                <a:ea typeface="+mn-ea"/>
                <a:cs typeface="+mn-cs"/>
              </a:rPr>
              <a:t> </a:t>
            </a:r>
            <a:r>
              <a:rPr lang="en-US" altLang="zh-CN" sz="1200" b="0" kern="1200" dirty="0" err="1">
                <a:solidFill>
                  <a:schemeClr val="tx1"/>
                </a:solidFill>
                <a:effectLst/>
                <a:latin typeface="+mn-lt"/>
                <a:ea typeface="+mn-ea"/>
                <a:cs typeface="+mn-cs"/>
              </a:rPr>
              <a:t>TestTransaction</a:t>
            </a:r>
            <a:r>
              <a:rPr lang="en-US" altLang="zh-CN" sz="1200" b="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extends</a:t>
            </a:r>
            <a:r>
              <a:rPr lang="en-US" altLang="zh-CN" sz="1200" b="0" kern="1200" dirty="0">
                <a:solidFill>
                  <a:schemeClr val="tx1"/>
                </a:solidFill>
                <a:effectLst/>
                <a:latin typeface="+mn-lt"/>
                <a:ea typeface="+mn-ea"/>
                <a:cs typeface="+mn-cs"/>
              </a:rPr>
              <a:t> </a:t>
            </a:r>
            <a:r>
              <a:rPr lang="en-US" altLang="zh-CN" sz="1200" b="0" kern="1200" dirty="0" err="1">
                <a:solidFill>
                  <a:schemeClr val="tx1"/>
                </a:solidFill>
                <a:effectLst/>
                <a:latin typeface="+mn-lt"/>
                <a:ea typeface="+mn-ea"/>
                <a:cs typeface="+mn-cs"/>
              </a:rPr>
              <a:t>AndroidTestCase</a:t>
            </a:r>
            <a:r>
              <a:rPr lang="en-US" altLang="zh-CN" sz="1200" b="0" kern="1200" dirty="0">
                <a:solidFill>
                  <a:schemeClr val="tx1"/>
                </a:solidFill>
                <a:effectLst/>
                <a:latin typeface="+mn-lt"/>
                <a:ea typeface="+mn-ea"/>
                <a:cs typeface="+mn-cs"/>
              </a:rPr>
              <a:t> {</a:t>
            </a:r>
            <a:endParaRPr lang="en-US" altLang="zh-CN" sz="1200" dirty="0">
              <a:effectLst/>
            </a:endParaRPr>
          </a:p>
          <a:p>
            <a:r>
              <a:rPr lang="en-US" altLang="zh-CN" sz="1200" dirty="0">
                <a:effectLst/>
              </a:rPr>
              <a:t> </a:t>
            </a:r>
          </a:p>
          <a:p>
            <a:r>
              <a:rPr lang="en-US" altLang="zh-CN" sz="1200" kern="1200" dirty="0">
                <a:solidFill>
                  <a:schemeClr val="tx1"/>
                </a:solidFill>
                <a:effectLst/>
                <a:latin typeface="+mn-lt"/>
                <a:ea typeface="+mn-ea"/>
                <a:cs typeface="+mn-cs"/>
              </a:rPr>
              <a:t>    String s;</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test() </a:t>
            </a:r>
            <a:r>
              <a:rPr lang="en-US" altLang="zh-CN" sz="1200" b="1" kern="1200" dirty="0">
                <a:solidFill>
                  <a:schemeClr val="tx1"/>
                </a:solidFill>
                <a:effectLst/>
                <a:latin typeface="+mn-lt"/>
                <a:ea typeface="+mn-ea"/>
                <a:cs typeface="+mn-cs"/>
              </a:rPr>
              <a:t>throws</a:t>
            </a:r>
            <a:r>
              <a:rPr lang="en-US" altLang="zh-CN" sz="1200" kern="1200" dirty="0">
                <a:solidFill>
                  <a:schemeClr val="tx1"/>
                </a:solidFill>
                <a:effectLst/>
                <a:latin typeface="+mn-lt"/>
                <a:ea typeface="+mn-ea"/>
                <a:cs typeface="+mn-cs"/>
              </a:rPr>
              <a:t> Exception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PersonDBOpenHelper</a:t>
            </a:r>
            <a:r>
              <a:rPr lang="en-US" altLang="zh-CN" sz="1200" kern="1200" dirty="0">
                <a:solidFill>
                  <a:schemeClr val="tx1"/>
                </a:solidFill>
                <a:effectLst/>
                <a:latin typeface="+mn-lt"/>
                <a:ea typeface="+mn-ea"/>
                <a:cs typeface="+mn-cs"/>
              </a:rPr>
              <a:t> helper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PersonDBOpenHelper</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getContext</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SQLiteDatabase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db</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helper.getWritableDatabase</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db.beginTransaction</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开始数据库的事务</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try</a:t>
            </a:r>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db.execSQL</a:t>
            </a:r>
            <a:r>
              <a:rPr lang="en-US" altLang="zh-CN" sz="1200" kern="1200" dirty="0">
                <a:solidFill>
                  <a:schemeClr val="tx1"/>
                </a:solidFill>
                <a:effectLst/>
                <a:latin typeface="+mn-lt"/>
                <a:ea typeface="+mn-ea"/>
                <a:cs typeface="+mn-cs"/>
              </a:rPr>
              <a:t>("update person set account = account-100 where name='</a:t>
            </a:r>
            <a:r>
              <a:rPr lang="en-US" altLang="zh-CN" sz="1200" kern="1200" dirty="0" err="1">
                <a:solidFill>
                  <a:schemeClr val="tx1"/>
                </a:solidFill>
                <a:effectLst/>
                <a:latin typeface="+mn-lt"/>
                <a:ea typeface="+mn-ea"/>
                <a:cs typeface="+mn-cs"/>
              </a:rPr>
              <a:t>zhangsan</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s.equals</a:t>
            </a:r>
            <a:r>
              <a:rPr lang="en-US" altLang="zh-CN" sz="1200" kern="1200" dirty="0">
                <a:solidFill>
                  <a:schemeClr val="tx1"/>
                </a:solidFill>
                <a:effectLst/>
                <a:latin typeface="+mn-lt"/>
                <a:ea typeface="+mn-ea"/>
                <a:cs typeface="+mn-cs"/>
              </a:rPr>
              <a:t>("</a:t>
            </a:r>
            <a:r>
              <a:rPr lang="en-US" altLang="zh-CN" sz="1200" u="sng" kern="1200" dirty="0" err="1">
                <a:solidFill>
                  <a:schemeClr val="tx1"/>
                </a:solidFill>
                <a:effectLst/>
                <a:latin typeface="+mn-lt"/>
                <a:ea typeface="+mn-ea"/>
                <a:cs typeface="+mn-cs"/>
              </a:rPr>
              <a:t>haha</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db.execSQL</a:t>
            </a:r>
            <a:r>
              <a:rPr lang="en-US" altLang="zh-CN" sz="1200" kern="1200" dirty="0">
                <a:solidFill>
                  <a:schemeClr val="tx1"/>
                </a:solidFill>
                <a:effectLst/>
                <a:latin typeface="+mn-lt"/>
                <a:ea typeface="+mn-ea"/>
                <a:cs typeface="+mn-cs"/>
              </a:rPr>
              <a:t>("update person set account = account+100 where name='zhangsan0'");</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db.setTransactionSuccessful</a:t>
            </a:r>
            <a:r>
              <a:rPr lang="en-US" altLang="zh-CN" sz="1200" kern="1200" dirty="0">
                <a:solidFill>
                  <a:schemeClr val="tx1"/>
                </a:solidFill>
                <a:effectLst/>
                <a:latin typeface="+mn-lt"/>
                <a:ea typeface="+mn-ea"/>
                <a:cs typeface="+mn-cs"/>
              </a:rPr>
              <a:t>(); // </a:t>
            </a:r>
            <a:r>
              <a:rPr lang="zh-CN" altLang="en-US" sz="1200" kern="1200" dirty="0">
                <a:solidFill>
                  <a:schemeClr val="tx1"/>
                </a:solidFill>
                <a:effectLst/>
                <a:latin typeface="+mn-lt"/>
                <a:ea typeface="+mn-ea"/>
                <a:cs typeface="+mn-cs"/>
              </a:rPr>
              <a:t>如果没有标记数据库事务成功 </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数据会回滚</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finally</a:t>
            </a:r>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db.endTransaction</a:t>
            </a:r>
            <a:r>
              <a:rPr lang="en-US" altLang="zh-CN" sz="1200" kern="1200" dirty="0">
                <a:solidFill>
                  <a:schemeClr val="tx1"/>
                </a:solidFill>
                <a:effectLst/>
                <a:latin typeface="+mn-lt"/>
                <a:ea typeface="+mn-ea"/>
                <a:cs typeface="+mn-cs"/>
              </a:rPr>
              <a:t>(); // </a:t>
            </a:r>
            <a:r>
              <a:rPr lang="zh-CN" altLang="en-US" sz="1200" kern="1200" dirty="0">
                <a:solidFill>
                  <a:schemeClr val="tx1"/>
                </a:solidFill>
                <a:effectLst/>
                <a:latin typeface="+mn-lt"/>
                <a:ea typeface="+mn-ea"/>
                <a:cs typeface="+mn-cs"/>
              </a:rPr>
              <a:t>检查是否设置了事务成功的</a:t>
            </a:r>
            <a:r>
              <a:rPr lang="en-US" altLang="zh-CN" sz="1200" kern="1200" dirty="0">
                <a:solidFill>
                  <a:schemeClr val="tx1"/>
                </a:solidFill>
                <a:effectLst/>
                <a:latin typeface="+mn-lt"/>
                <a:ea typeface="+mn-ea"/>
                <a:cs typeface="+mn-cs"/>
              </a:rPr>
              <a:t>flag</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db.close</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95</a:t>
            </a:fld>
            <a:endParaRPr lang="zh-CN" altLang="en-US"/>
          </a:p>
        </p:txBody>
      </p:sp>
    </p:spTree>
    <p:extLst>
      <p:ext uri="{BB962C8B-B14F-4D97-AF65-F5344CB8AC3E}">
        <p14:creationId xmlns:p14="http://schemas.microsoft.com/office/powerpoint/2010/main" val="26295710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mn-lt"/>
                <a:ea typeface="+mn-ea"/>
                <a:cs typeface="+mn-cs"/>
              </a:rPr>
              <a:t>SQLiteExpert</a:t>
            </a:r>
            <a:r>
              <a:rPr lang="en-US" altLang="zh-CN" sz="1200" b="0" i="0" kern="1200" dirty="0">
                <a:solidFill>
                  <a:schemeClr val="tx1"/>
                </a:solidFill>
                <a:effectLst/>
                <a:latin typeface="+mn-lt"/>
                <a:ea typeface="+mn-ea"/>
                <a:cs typeface="+mn-cs"/>
              </a:rPr>
              <a:t> </a:t>
            </a:r>
          </a:p>
          <a:p>
            <a:r>
              <a:rPr lang="en-US" altLang="zh-CN" sz="1200" b="0" i="0" kern="1200" dirty="0" err="1">
                <a:solidFill>
                  <a:schemeClr val="tx1"/>
                </a:solidFill>
                <a:effectLst/>
                <a:latin typeface="+mn-lt"/>
                <a:ea typeface="+mn-ea"/>
                <a:cs typeface="+mn-cs"/>
              </a:rPr>
              <a:t>Sqlite.Developer</a:t>
            </a:r>
            <a:r>
              <a:rPr lang="en-US" altLang="zh-CN" sz="1200" b="0" i="0" kern="1200" dirty="0">
                <a:solidFill>
                  <a:schemeClr val="tx1"/>
                </a:solidFill>
                <a:effectLst/>
                <a:latin typeface="+mn-lt"/>
                <a:ea typeface="+mn-ea"/>
                <a:cs typeface="+mn-cs"/>
              </a:rPr>
              <a:t> </a:t>
            </a:r>
          </a:p>
          <a:p>
            <a:r>
              <a:rPr lang="en-US" altLang="zh-CN" sz="1200" b="0" i="0" kern="1200" dirty="0" err="1">
                <a:solidFill>
                  <a:schemeClr val="tx1"/>
                </a:solidFill>
                <a:effectLst/>
                <a:latin typeface="+mn-lt"/>
                <a:ea typeface="+mn-ea"/>
                <a:cs typeface="+mn-cs"/>
              </a:rPr>
              <a:t>Navicat</a:t>
            </a:r>
            <a:r>
              <a:rPr lang="en-US" altLang="zh-CN" sz="1200" b="0" i="0" kern="1200" dirty="0">
                <a:solidFill>
                  <a:schemeClr val="tx1"/>
                </a:solidFill>
                <a:effectLst/>
                <a:latin typeface="+mn-lt"/>
                <a:ea typeface="+mn-ea"/>
                <a:cs typeface="+mn-cs"/>
              </a:rPr>
              <a:t> for SQLite</a:t>
            </a:r>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96</a:t>
            </a:fld>
            <a:endParaRPr lang="zh-CN" altLang="en-US"/>
          </a:p>
        </p:txBody>
      </p:sp>
    </p:spTree>
    <p:extLst>
      <p:ext uri="{BB962C8B-B14F-4D97-AF65-F5344CB8AC3E}">
        <p14:creationId xmlns:p14="http://schemas.microsoft.com/office/powerpoint/2010/main" val="35194348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关于数据共享，以前我们学习过文件操作模式，知道通过指定文件的操作模式为</a:t>
            </a:r>
            <a:r>
              <a:rPr lang="en-US" altLang="zh-CN" dirty="0" err="1"/>
              <a:t>Context.MODE_WORLD_READABLE</a:t>
            </a:r>
            <a:r>
              <a:rPr lang="en-US" altLang="zh-CN" dirty="0"/>
              <a:t> </a:t>
            </a:r>
            <a:r>
              <a:rPr lang="zh-CN" altLang="en-US" dirty="0"/>
              <a:t>或</a:t>
            </a:r>
            <a:r>
              <a:rPr lang="en-US" altLang="zh-CN" dirty="0" err="1"/>
              <a:t>Context.MODE_WORLD_WRITEABLE</a:t>
            </a:r>
            <a:r>
              <a:rPr lang="zh-CN" altLang="en-US" dirty="0"/>
              <a:t>同样也可以对外共享数据。那么，这里为何要使用</a:t>
            </a:r>
            <a:r>
              <a:rPr lang="en-US" altLang="zh-CN" dirty="0" err="1"/>
              <a:t>ContentProvider</a:t>
            </a:r>
            <a:r>
              <a:rPr lang="en-US" altLang="zh-CN" dirty="0"/>
              <a:t> </a:t>
            </a:r>
            <a:r>
              <a:rPr lang="zh-CN" altLang="en-US" dirty="0"/>
              <a:t>对外共享数据呢？是这样的，如果采用文件操作模式对外共享数据，数据的访问方式会因数据存储的方式而不同，导致数据的访问方式无法统一，如：采用</a:t>
            </a:r>
            <a:r>
              <a:rPr lang="en-US" altLang="zh-CN" dirty="0"/>
              <a:t>xml</a:t>
            </a:r>
            <a:r>
              <a:rPr lang="zh-CN" altLang="en-US" dirty="0"/>
              <a:t>文件对外共享数据，需要进行</a:t>
            </a:r>
            <a:r>
              <a:rPr lang="en-US" altLang="zh-CN" dirty="0"/>
              <a:t>xml</a:t>
            </a:r>
            <a:r>
              <a:rPr lang="zh-CN" altLang="en-US" dirty="0"/>
              <a:t>解析才能读取数据；采用</a:t>
            </a:r>
            <a:r>
              <a:rPr lang="en-US" altLang="zh-CN" dirty="0" err="1"/>
              <a:t>sharedpreferences</a:t>
            </a:r>
            <a:r>
              <a:rPr lang="zh-CN" altLang="en-US" dirty="0"/>
              <a:t>共享数据，需要使用</a:t>
            </a:r>
            <a:r>
              <a:rPr lang="en-US" altLang="zh-CN" dirty="0" err="1"/>
              <a:t>sharedpreferences</a:t>
            </a:r>
            <a:r>
              <a:rPr lang="en-US" altLang="zh-CN" dirty="0"/>
              <a:t> API</a:t>
            </a:r>
            <a:r>
              <a:rPr lang="zh-CN" altLang="en-US" dirty="0"/>
              <a:t>读取数据。 </a:t>
            </a:r>
          </a:p>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98</a:t>
            </a:fld>
            <a:endParaRPr lang="zh-CN" altLang="en-US"/>
          </a:p>
        </p:txBody>
      </p:sp>
    </p:spTree>
    <p:extLst>
      <p:ext uri="{BB962C8B-B14F-4D97-AF65-F5344CB8AC3E}">
        <p14:creationId xmlns:p14="http://schemas.microsoft.com/office/powerpoint/2010/main" val="34372289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第一步需要继承</a:t>
            </a:r>
            <a:r>
              <a:rPr lang="en-US" altLang="zh-CN" sz="1200" kern="1200" dirty="0" err="1">
                <a:solidFill>
                  <a:schemeClr val="tx1"/>
                </a:solidFill>
                <a:effectLst/>
                <a:latin typeface="+mn-lt"/>
                <a:ea typeface="+mn-ea"/>
                <a:cs typeface="+mn-cs"/>
              </a:rPr>
              <a:t>ContentProvider</a:t>
            </a:r>
            <a:r>
              <a:rPr lang="zh-CN" altLang="en-US" sz="1200" kern="1200" dirty="0">
                <a:solidFill>
                  <a:schemeClr val="tx1"/>
                </a:solidFill>
                <a:effectLst/>
                <a:latin typeface="+mn-lt"/>
                <a:ea typeface="+mn-ea"/>
                <a:cs typeface="+mn-cs"/>
              </a:rPr>
              <a:t>并重写下面方法： </a:t>
            </a:r>
            <a:endParaRPr lang="zh-CN" altLang="en-US" sz="1200" dirty="0">
              <a:effectLst/>
            </a:endParaRPr>
          </a:p>
          <a:p>
            <a:r>
              <a:rPr lang="en-US" altLang="zh-CN" sz="1200" kern="1200" dirty="0">
                <a:solidFill>
                  <a:schemeClr val="tx1"/>
                </a:solidFill>
                <a:effectLst/>
                <a:latin typeface="+mn-lt"/>
                <a:ea typeface="+mn-ea"/>
                <a:cs typeface="+mn-cs"/>
              </a:rPr>
              <a:t>public class </a:t>
            </a:r>
            <a:r>
              <a:rPr lang="en-US" altLang="zh-CN" sz="1200" kern="1200" dirty="0" err="1">
                <a:solidFill>
                  <a:schemeClr val="tx1"/>
                </a:solidFill>
                <a:effectLst/>
                <a:latin typeface="+mn-lt"/>
                <a:ea typeface="+mn-ea"/>
                <a:cs typeface="+mn-cs"/>
              </a:rPr>
              <a:t>PersonContentProvider</a:t>
            </a:r>
            <a:r>
              <a:rPr lang="en-US" altLang="zh-CN" sz="1200" kern="1200" dirty="0">
                <a:solidFill>
                  <a:schemeClr val="tx1"/>
                </a:solidFill>
                <a:effectLst/>
                <a:latin typeface="+mn-lt"/>
                <a:ea typeface="+mn-ea"/>
                <a:cs typeface="+mn-cs"/>
              </a:rPr>
              <a:t> extends </a:t>
            </a:r>
            <a:r>
              <a:rPr lang="en-US" altLang="zh-CN" sz="1200" kern="1200" dirty="0" err="1">
                <a:solidFill>
                  <a:schemeClr val="tx1"/>
                </a:solidFill>
                <a:effectLst/>
                <a:latin typeface="+mn-lt"/>
                <a:ea typeface="+mn-ea"/>
                <a:cs typeface="+mn-cs"/>
              </a:rPr>
              <a:t>ContentProvider</a:t>
            </a:r>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public </a:t>
            </a:r>
            <a:r>
              <a:rPr lang="en-US" altLang="zh-CN" sz="1200" kern="1200" dirty="0" err="1">
                <a:solidFill>
                  <a:schemeClr val="tx1"/>
                </a:solidFill>
                <a:effectLst/>
                <a:latin typeface="+mn-lt"/>
                <a:ea typeface="+mn-ea"/>
                <a:cs typeface="+mn-cs"/>
              </a:rPr>
              <a:t>boolean</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onCreate</a:t>
            </a:r>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public Uri insert(Uri </a:t>
            </a:r>
            <a:r>
              <a:rPr lang="en-US" altLang="zh-CN" sz="1200" kern="1200" dirty="0" err="1">
                <a:solidFill>
                  <a:schemeClr val="tx1"/>
                </a:solidFill>
                <a:effectLst/>
                <a:latin typeface="+mn-lt"/>
                <a:ea typeface="+mn-ea"/>
                <a:cs typeface="+mn-cs"/>
              </a:rPr>
              <a:t>uri</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ContentValues</a:t>
            </a:r>
            <a:r>
              <a:rPr lang="en-US" altLang="zh-CN" sz="1200" kern="1200" dirty="0">
                <a:solidFill>
                  <a:schemeClr val="tx1"/>
                </a:solidFill>
                <a:effectLst/>
                <a:latin typeface="+mn-lt"/>
                <a:ea typeface="+mn-ea"/>
                <a:cs typeface="+mn-cs"/>
              </a:rPr>
              <a:t> values) </a:t>
            </a:r>
            <a:endParaRPr lang="en-US" altLang="zh-CN" sz="1200" dirty="0">
              <a:effectLst/>
            </a:endParaRPr>
          </a:p>
          <a:p>
            <a:r>
              <a:rPr lang="en-US" altLang="zh-CN" sz="1200" kern="1200" dirty="0">
                <a:solidFill>
                  <a:schemeClr val="tx1"/>
                </a:solidFill>
                <a:effectLst/>
                <a:latin typeface="+mn-lt"/>
                <a:ea typeface="+mn-ea"/>
                <a:cs typeface="+mn-cs"/>
              </a:rPr>
              <a:t>   public </a:t>
            </a:r>
            <a:r>
              <a:rPr lang="en-US" altLang="zh-CN" sz="1200"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delete(Uri </a:t>
            </a:r>
            <a:r>
              <a:rPr lang="en-US" altLang="zh-CN" sz="1200" kern="1200" dirty="0" err="1">
                <a:solidFill>
                  <a:schemeClr val="tx1"/>
                </a:solidFill>
                <a:effectLst/>
                <a:latin typeface="+mn-lt"/>
                <a:ea typeface="+mn-ea"/>
                <a:cs typeface="+mn-cs"/>
              </a:rPr>
              <a:t>uri</a:t>
            </a:r>
            <a:r>
              <a:rPr lang="en-US" altLang="zh-CN" sz="1200" kern="1200" dirty="0">
                <a:solidFill>
                  <a:schemeClr val="tx1"/>
                </a:solidFill>
                <a:effectLst/>
                <a:latin typeface="+mn-lt"/>
                <a:ea typeface="+mn-ea"/>
                <a:cs typeface="+mn-cs"/>
              </a:rPr>
              <a:t>, String selection, String[] </a:t>
            </a:r>
            <a:r>
              <a:rPr lang="en-US" altLang="zh-CN" sz="1200" kern="1200" dirty="0" err="1">
                <a:solidFill>
                  <a:schemeClr val="tx1"/>
                </a:solidFill>
                <a:effectLst/>
                <a:latin typeface="+mn-lt"/>
                <a:ea typeface="+mn-ea"/>
                <a:cs typeface="+mn-cs"/>
              </a:rPr>
              <a:t>selectionArgs</a:t>
            </a:r>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public </a:t>
            </a:r>
            <a:r>
              <a:rPr lang="en-US" altLang="zh-CN" sz="1200"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update(Uri </a:t>
            </a:r>
            <a:r>
              <a:rPr lang="en-US" altLang="zh-CN" sz="1200" kern="1200" dirty="0" err="1">
                <a:solidFill>
                  <a:schemeClr val="tx1"/>
                </a:solidFill>
                <a:effectLst/>
                <a:latin typeface="+mn-lt"/>
                <a:ea typeface="+mn-ea"/>
                <a:cs typeface="+mn-cs"/>
              </a:rPr>
              <a:t>uri</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ContentValues</a:t>
            </a:r>
            <a:r>
              <a:rPr lang="en-US" altLang="zh-CN" sz="1200" kern="1200" dirty="0">
                <a:solidFill>
                  <a:schemeClr val="tx1"/>
                </a:solidFill>
                <a:effectLst/>
                <a:latin typeface="+mn-lt"/>
                <a:ea typeface="+mn-ea"/>
                <a:cs typeface="+mn-cs"/>
              </a:rPr>
              <a:t> values, String selection, String[] </a:t>
            </a:r>
            <a:r>
              <a:rPr lang="en-US" altLang="zh-CN" sz="1200" kern="1200" dirty="0" err="1">
                <a:solidFill>
                  <a:schemeClr val="tx1"/>
                </a:solidFill>
                <a:effectLst/>
                <a:latin typeface="+mn-lt"/>
                <a:ea typeface="+mn-ea"/>
                <a:cs typeface="+mn-cs"/>
              </a:rPr>
              <a:t>selectionArgs</a:t>
            </a:r>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public Cursor query(Uri </a:t>
            </a:r>
            <a:r>
              <a:rPr lang="en-US" altLang="zh-CN" sz="1200" kern="1200" dirty="0" err="1">
                <a:solidFill>
                  <a:schemeClr val="tx1"/>
                </a:solidFill>
                <a:effectLst/>
                <a:latin typeface="+mn-lt"/>
                <a:ea typeface="+mn-ea"/>
                <a:cs typeface="+mn-cs"/>
              </a:rPr>
              <a:t>uri</a:t>
            </a:r>
            <a:r>
              <a:rPr lang="en-US" altLang="zh-CN" sz="1200" kern="1200" dirty="0">
                <a:solidFill>
                  <a:schemeClr val="tx1"/>
                </a:solidFill>
                <a:effectLst/>
                <a:latin typeface="+mn-lt"/>
                <a:ea typeface="+mn-ea"/>
                <a:cs typeface="+mn-cs"/>
              </a:rPr>
              <a:t>, String[] projection, String selection, String[] </a:t>
            </a:r>
            <a:r>
              <a:rPr lang="en-US" altLang="zh-CN" sz="1200" kern="1200" dirty="0" err="1">
                <a:solidFill>
                  <a:schemeClr val="tx1"/>
                </a:solidFill>
                <a:effectLst/>
                <a:latin typeface="+mn-lt"/>
                <a:ea typeface="+mn-ea"/>
                <a:cs typeface="+mn-cs"/>
              </a:rPr>
              <a:t>selectionArgs</a:t>
            </a:r>
            <a:r>
              <a:rPr lang="en-US" altLang="zh-CN" sz="1200" kern="1200" dirty="0">
                <a:solidFill>
                  <a:schemeClr val="tx1"/>
                </a:solidFill>
                <a:effectLst/>
                <a:latin typeface="+mn-lt"/>
                <a:ea typeface="+mn-ea"/>
                <a:cs typeface="+mn-cs"/>
              </a:rPr>
              <a:t>, String </a:t>
            </a:r>
            <a:r>
              <a:rPr lang="en-US" altLang="zh-CN" sz="1200" kern="1200" dirty="0" err="1">
                <a:solidFill>
                  <a:schemeClr val="tx1"/>
                </a:solidFill>
                <a:effectLst/>
                <a:latin typeface="+mn-lt"/>
                <a:ea typeface="+mn-ea"/>
                <a:cs typeface="+mn-cs"/>
              </a:rPr>
              <a:t>sortOrder</a:t>
            </a:r>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public String </a:t>
            </a:r>
            <a:r>
              <a:rPr lang="en-US" altLang="zh-CN" sz="1200" kern="1200" dirty="0" err="1">
                <a:solidFill>
                  <a:schemeClr val="tx1"/>
                </a:solidFill>
                <a:effectLst/>
                <a:latin typeface="+mn-lt"/>
                <a:ea typeface="+mn-ea"/>
                <a:cs typeface="+mn-cs"/>
              </a:rPr>
              <a:t>getType</a:t>
            </a:r>
            <a:r>
              <a:rPr lang="en-US" altLang="zh-CN" sz="1200" kern="1200" dirty="0">
                <a:solidFill>
                  <a:schemeClr val="tx1"/>
                </a:solidFill>
                <a:effectLst/>
                <a:latin typeface="+mn-lt"/>
                <a:ea typeface="+mn-ea"/>
                <a:cs typeface="+mn-cs"/>
              </a:rPr>
              <a:t>(Uri </a:t>
            </a:r>
            <a:r>
              <a:rPr lang="en-US" altLang="zh-CN" sz="1200" kern="1200" dirty="0" err="1">
                <a:solidFill>
                  <a:schemeClr val="tx1"/>
                </a:solidFill>
                <a:effectLst/>
                <a:latin typeface="+mn-lt"/>
                <a:ea typeface="+mn-ea"/>
                <a:cs typeface="+mn-cs"/>
              </a:rPr>
              <a:t>uri</a:t>
            </a:r>
            <a:r>
              <a:rPr lang="en-US" altLang="zh-CN" sz="1200" kern="1200" dirty="0">
                <a:solidFill>
                  <a:schemeClr val="tx1"/>
                </a:solidFill>
                <a:effectLst/>
                <a:latin typeface="+mn-lt"/>
                <a:ea typeface="+mn-ea"/>
                <a:cs typeface="+mn-cs"/>
              </a:rPr>
              <a:t>)} </a:t>
            </a:r>
          </a:p>
          <a:p>
            <a:endParaRPr lang="en-US" altLang="zh-CN" sz="1200" kern="1200" dirty="0">
              <a:solidFill>
                <a:schemeClr val="tx1"/>
              </a:solidFill>
              <a:effectLst/>
              <a:latin typeface="+mn-lt"/>
              <a:ea typeface="+mn-ea"/>
              <a:cs typeface="+mn-cs"/>
            </a:endParaRPr>
          </a:p>
          <a:p>
            <a:endParaRPr lang="en-US" altLang="zh-CN" sz="1200" dirty="0">
              <a:effectLst/>
            </a:endParaRPr>
          </a:p>
          <a:p>
            <a:r>
              <a:rPr lang="zh-CN" altLang="en-US" sz="1200" kern="1200" dirty="0">
                <a:solidFill>
                  <a:schemeClr val="tx1"/>
                </a:solidFill>
                <a:effectLst/>
                <a:latin typeface="+mn-lt"/>
                <a:ea typeface="+mn-ea"/>
                <a:cs typeface="+mn-cs"/>
              </a:rPr>
              <a:t>第二步</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&lt;manifest .... &gt; </a:t>
            </a:r>
            <a:endParaRPr lang="en-US" altLang="zh-CN" sz="1200" dirty="0">
              <a:effectLst/>
            </a:endParaRPr>
          </a:p>
          <a:p>
            <a:r>
              <a:rPr lang="en-US" altLang="zh-CN" sz="1200" kern="1200" dirty="0">
                <a:solidFill>
                  <a:schemeClr val="tx1"/>
                </a:solidFill>
                <a:effectLst/>
                <a:latin typeface="+mn-lt"/>
                <a:ea typeface="+mn-ea"/>
                <a:cs typeface="+mn-cs"/>
              </a:rPr>
              <a:t>    &lt;application </a:t>
            </a:r>
            <a:r>
              <a:rPr lang="en-US" altLang="zh-CN" sz="1200" kern="1200" dirty="0" err="1">
                <a:solidFill>
                  <a:schemeClr val="tx1"/>
                </a:solidFill>
                <a:effectLst/>
                <a:latin typeface="+mn-lt"/>
                <a:ea typeface="+mn-ea"/>
                <a:cs typeface="+mn-cs"/>
              </a:rPr>
              <a:t>android:icon</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drawable</a:t>
            </a:r>
            <a:r>
              <a:rPr lang="en-US" altLang="zh-CN" sz="1200" kern="1200" dirty="0">
                <a:solidFill>
                  <a:schemeClr val="tx1"/>
                </a:solidFill>
                <a:effectLst/>
                <a:latin typeface="+mn-lt"/>
                <a:ea typeface="+mn-ea"/>
                <a:cs typeface="+mn-cs"/>
              </a:rPr>
              <a:t>/icon" </a:t>
            </a:r>
            <a:r>
              <a:rPr lang="en-US" altLang="zh-CN" sz="1200" kern="1200" dirty="0" err="1">
                <a:solidFill>
                  <a:schemeClr val="tx1"/>
                </a:solidFill>
                <a:effectLst/>
                <a:latin typeface="+mn-lt"/>
                <a:ea typeface="+mn-ea"/>
                <a:cs typeface="+mn-cs"/>
              </a:rPr>
              <a:t>android:label</a:t>
            </a:r>
            <a:r>
              <a:rPr lang="en-US" altLang="zh-CN" sz="1200" kern="1200" dirty="0">
                <a:solidFill>
                  <a:schemeClr val="tx1"/>
                </a:solidFill>
                <a:effectLst/>
                <a:latin typeface="+mn-lt"/>
                <a:ea typeface="+mn-ea"/>
                <a:cs typeface="+mn-cs"/>
              </a:rPr>
              <a:t>="@string/</a:t>
            </a:r>
            <a:r>
              <a:rPr lang="en-US" altLang="zh-CN" sz="1200" kern="1200" dirty="0" err="1">
                <a:solidFill>
                  <a:schemeClr val="tx1"/>
                </a:solidFill>
                <a:effectLst/>
                <a:latin typeface="+mn-lt"/>
                <a:ea typeface="+mn-ea"/>
                <a:cs typeface="+mn-cs"/>
              </a:rPr>
              <a:t>app_name</a:t>
            </a:r>
            <a:r>
              <a:rPr lang="en-US" altLang="zh-CN" sz="1200" kern="1200" dirty="0">
                <a:solidFill>
                  <a:schemeClr val="tx1"/>
                </a:solidFill>
                <a:effectLst/>
                <a:latin typeface="+mn-lt"/>
                <a:ea typeface="+mn-ea"/>
                <a:cs typeface="+mn-cs"/>
              </a:rPr>
              <a:t>"&gt; </a:t>
            </a:r>
            <a:endParaRPr lang="en-US" altLang="zh-CN" sz="1200" dirty="0">
              <a:effectLst/>
            </a:endParaRPr>
          </a:p>
          <a:p>
            <a:r>
              <a:rPr lang="en-US" altLang="zh-CN" sz="1200" kern="1200" dirty="0">
                <a:solidFill>
                  <a:schemeClr val="tx1"/>
                </a:solidFill>
                <a:effectLst/>
                <a:latin typeface="+mn-lt"/>
                <a:ea typeface="+mn-ea"/>
                <a:cs typeface="+mn-cs"/>
              </a:rPr>
              <a:t>        &lt;provider </a:t>
            </a:r>
            <a:r>
              <a:rPr lang="en-US" altLang="zh-CN" sz="1200" kern="1200" dirty="0" err="1">
                <a:solidFill>
                  <a:schemeClr val="tx1"/>
                </a:solidFill>
                <a:effectLst/>
                <a:latin typeface="+mn-lt"/>
                <a:ea typeface="+mn-ea"/>
                <a:cs typeface="+mn-cs"/>
              </a:rPr>
              <a:t>android:name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PersonContentProvider</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android:authorities</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me.itfollow.providers.personprovider</a:t>
            </a:r>
            <a:r>
              <a:rPr lang="en-US" altLang="zh-CN" sz="1200" kern="1200" dirty="0">
                <a:solidFill>
                  <a:schemeClr val="tx1"/>
                </a:solidFill>
                <a:effectLst/>
                <a:latin typeface="+mn-lt"/>
                <a:ea typeface="+mn-ea"/>
                <a:cs typeface="+mn-cs"/>
              </a:rPr>
              <a:t>"/&gt; </a:t>
            </a:r>
            <a:endParaRPr lang="en-US" altLang="zh-CN" sz="1200" dirty="0">
              <a:effectLst/>
            </a:endParaRPr>
          </a:p>
          <a:p>
            <a:r>
              <a:rPr lang="en-US" altLang="zh-CN" sz="1200" kern="1200" dirty="0">
                <a:solidFill>
                  <a:schemeClr val="tx1"/>
                </a:solidFill>
                <a:effectLst/>
                <a:latin typeface="+mn-lt"/>
                <a:ea typeface="+mn-ea"/>
                <a:cs typeface="+mn-cs"/>
              </a:rPr>
              <a:t>    &lt;/application&gt; </a:t>
            </a:r>
            <a:endParaRPr lang="en-US" altLang="zh-CN" sz="1200" dirty="0">
              <a:effectLst/>
            </a:endParaRPr>
          </a:p>
          <a:p>
            <a:r>
              <a:rPr lang="en-US" altLang="zh-CN" sz="1200" kern="1200" dirty="0">
                <a:solidFill>
                  <a:schemeClr val="tx1"/>
                </a:solidFill>
                <a:effectLst/>
                <a:latin typeface="+mn-lt"/>
                <a:ea typeface="+mn-ea"/>
                <a:cs typeface="+mn-cs"/>
              </a:rPr>
              <a:t>&lt;/manifest&gt; </a:t>
            </a:r>
            <a:endParaRPr lang="en-US" altLang="zh-CN" sz="1200" dirty="0">
              <a:effectLst/>
            </a:endParaRPr>
          </a:p>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99</a:t>
            </a:fld>
            <a:endParaRPr lang="zh-CN" altLang="en-US"/>
          </a:p>
        </p:txBody>
      </p:sp>
    </p:spTree>
    <p:extLst>
      <p:ext uri="{BB962C8B-B14F-4D97-AF65-F5344CB8AC3E}">
        <p14:creationId xmlns:p14="http://schemas.microsoft.com/office/powerpoint/2010/main" val="24014016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spcBef>
                <a:spcPct val="20000"/>
              </a:spcBef>
              <a:buClr>
                <a:schemeClr val="tx1"/>
              </a:buClr>
              <a:buSzPct val="70000"/>
              <a:buFont typeface="Wingdings" panose="05000000000000000000" pitchFamily="2" charset="2"/>
              <a:buNone/>
            </a:pPr>
            <a:r>
              <a:rPr lang="zh-CN" altLang="en-US" sz="1200" b="0" dirty="0">
                <a:solidFill>
                  <a:srgbClr val="0070C0"/>
                </a:solidFill>
              </a:rPr>
              <a:t>要操作</a:t>
            </a:r>
            <a:r>
              <a:rPr lang="en-US" altLang="zh-CN" sz="1200" b="0" dirty="0">
                <a:solidFill>
                  <a:srgbClr val="0070C0"/>
                </a:solidFill>
              </a:rPr>
              <a:t>person</a:t>
            </a:r>
            <a:r>
              <a:rPr lang="zh-CN" altLang="en-US" sz="1200" b="0" dirty="0">
                <a:solidFill>
                  <a:srgbClr val="0070C0"/>
                </a:solidFill>
              </a:rPr>
              <a:t>表中</a:t>
            </a:r>
            <a:r>
              <a:rPr lang="en-US" altLang="zh-CN" sz="1200" b="0" dirty="0">
                <a:solidFill>
                  <a:srgbClr val="0070C0"/>
                </a:solidFill>
              </a:rPr>
              <a:t>id</a:t>
            </a:r>
            <a:r>
              <a:rPr lang="zh-CN" altLang="en-US" sz="1200" b="0" dirty="0">
                <a:solidFill>
                  <a:srgbClr val="0070C0"/>
                </a:solidFill>
              </a:rPr>
              <a:t>为</a:t>
            </a:r>
            <a:r>
              <a:rPr lang="en-US" altLang="zh-CN" sz="1200" b="0" dirty="0">
                <a:solidFill>
                  <a:srgbClr val="0070C0"/>
                </a:solidFill>
              </a:rPr>
              <a:t>10</a:t>
            </a:r>
            <a:r>
              <a:rPr lang="zh-CN" altLang="en-US" sz="1200" b="0" dirty="0">
                <a:solidFill>
                  <a:srgbClr val="0070C0"/>
                </a:solidFill>
              </a:rPr>
              <a:t>的记录，可以构建这样的路径</a:t>
            </a:r>
            <a:r>
              <a:rPr lang="en-US" altLang="zh-CN" sz="1200" b="0" dirty="0">
                <a:solidFill>
                  <a:srgbClr val="0070C0"/>
                </a:solidFill>
              </a:rPr>
              <a:t>:/person/10</a:t>
            </a:r>
          </a:p>
          <a:p>
            <a:pPr eaLnBrk="1" hangingPunct="1">
              <a:lnSpc>
                <a:spcPct val="90000"/>
              </a:lnSpc>
              <a:spcBef>
                <a:spcPct val="20000"/>
              </a:spcBef>
              <a:buClr>
                <a:schemeClr val="tx1"/>
              </a:buClr>
              <a:buSzPct val="70000"/>
              <a:buFont typeface="Wingdings" panose="05000000000000000000" pitchFamily="2" charset="2"/>
              <a:buNone/>
            </a:pPr>
            <a:r>
              <a:rPr lang="zh-CN" altLang="en-US" sz="1200" b="0" dirty="0">
                <a:solidFill>
                  <a:srgbClr val="0070C0"/>
                </a:solidFill>
              </a:rPr>
              <a:t>要操作</a:t>
            </a:r>
            <a:r>
              <a:rPr lang="en-US" altLang="zh-CN" sz="1200" b="0" dirty="0">
                <a:solidFill>
                  <a:srgbClr val="0070C0"/>
                </a:solidFill>
              </a:rPr>
              <a:t>person</a:t>
            </a:r>
            <a:r>
              <a:rPr lang="zh-CN" altLang="en-US" sz="1200" b="0" dirty="0">
                <a:solidFill>
                  <a:srgbClr val="0070C0"/>
                </a:solidFill>
              </a:rPr>
              <a:t>表中</a:t>
            </a:r>
            <a:r>
              <a:rPr lang="en-US" altLang="zh-CN" sz="1200" b="0" dirty="0">
                <a:solidFill>
                  <a:srgbClr val="0070C0"/>
                </a:solidFill>
              </a:rPr>
              <a:t>id</a:t>
            </a:r>
            <a:r>
              <a:rPr lang="zh-CN" altLang="en-US" sz="1200" b="0" dirty="0">
                <a:solidFill>
                  <a:srgbClr val="0070C0"/>
                </a:solidFill>
              </a:rPr>
              <a:t>为</a:t>
            </a:r>
            <a:r>
              <a:rPr lang="en-US" altLang="zh-CN" sz="1200" b="0" dirty="0">
                <a:solidFill>
                  <a:srgbClr val="0070C0"/>
                </a:solidFill>
              </a:rPr>
              <a:t>10</a:t>
            </a:r>
            <a:r>
              <a:rPr lang="zh-CN" altLang="en-US" sz="1200" b="0" dirty="0">
                <a:solidFill>
                  <a:srgbClr val="0070C0"/>
                </a:solidFill>
              </a:rPr>
              <a:t>的记录的</a:t>
            </a:r>
            <a:r>
              <a:rPr lang="en-US" altLang="zh-CN" sz="1200" b="0" dirty="0">
                <a:solidFill>
                  <a:srgbClr val="0070C0"/>
                </a:solidFill>
              </a:rPr>
              <a:t>name</a:t>
            </a:r>
            <a:r>
              <a:rPr lang="zh-CN" altLang="en-US" sz="1200" b="0" dirty="0">
                <a:solidFill>
                  <a:srgbClr val="0070C0"/>
                </a:solidFill>
              </a:rPr>
              <a:t>字段， </a:t>
            </a:r>
            <a:r>
              <a:rPr lang="en-US" altLang="zh-CN" sz="1200" b="0" dirty="0">
                <a:solidFill>
                  <a:srgbClr val="0070C0"/>
                </a:solidFill>
              </a:rPr>
              <a:t>person/10/name</a:t>
            </a:r>
          </a:p>
          <a:p>
            <a:pPr eaLnBrk="1" hangingPunct="1">
              <a:lnSpc>
                <a:spcPct val="90000"/>
              </a:lnSpc>
              <a:spcBef>
                <a:spcPct val="20000"/>
              </a:spcBef>
              <a:buClr>
                <a:schemeClr val="tx1"/>
              </a:buClr>
              <a:buSzPct val="70000"/>
              <a:buFont typeface="Wingdings" panose="05000000000000000000" pitchFamily="2" charset="2"/>
              <a:buNone/>
            </a:pPr>
            <a:r>
              <a:rPr lang="zh-CN" altLang="en-US" sz="1200" b="0" dirty="0">
                <a:solidFill>
                  <a:srgbClr val="0070C0"/>
                </a:solidFill>
              </a:rPr>
              <a:t>要操作</a:t>
            </a:r>
            <a:r>
              <a:rPr lang="en-US" altLang="zh-CN" sz="1200" b="0" dirty="0">
                <a:solidFill>
                  <a:srgbClr val="0070C0"/>
                </a:solidFill>
              </a:rPr>
              <a:t>person</a:t>
            </a:r>
            <a:r>
              <a:rPr lang="zh-CN" altLang="en-US" sz="1200" b="0" dirty="0">
                <a:solidFill>
                  <a:srgbClr val="0070C0"/>
                </a:solidFill>
              </a:rPr>
              <a:t>表中的所有记录，可以构建这样的路径</a:t>
            </a:r>
            <a:r>
              <a:rPr lang="en-US" altLang="zh-CN" sz="1200" b="0" dirty="0">
                <a:solidFill>
                  <a:srgbClr val="0070C0"/>
                </a:solidFill>
              </a:rPr>
              <a:t>:/person</a:t>
            </a:r>
          </a:p>
          <a:p>
            <a:pPr eaLnBrk="1" hangingPunct="1">
              <a:lnSpc>
                <a:spcPct val="90000"/>
              </a:lnSpc>
              <a:spcBef>
                <a:spcPct val="20000"/>
              </a:spcBef>
              <a:buClr>
                <a:schemeClr val="tx1"/>
              </a:buClr>
              <a:buSzPct val="70000"/>
              <a:buFont typeface="Wingdings" panose="05000000000000000000" pitchFamily="2" charset="2"/>
              <a:buNone/>
            </a:pPr>
            <a:r>
              <a:rPr lang="zh-CN" altLang="en-US" sz="1200" b="0" dirty="0">
                <a:solidFill>
                  <a:srgbClr val="0070C0"/>
                </a:solidFill>
              </a:rPr>
              <a:t>要操作</a:t>
            </a:r>
            <a:r>
              <a:rPr lang="en-US" altLang="zh-CN" sz="1200" b="0" dirty="0">
                <a:solidFill>
                  <a:srgbClr val="0070C0"/>
                </a:solidFill>
              </a:rPr>
              <a:t>xxx</a:t>
            </a:r>
            <a:r>
              <a:rPr lang="zh-CN" altLang="en-US" sz="1200" b="0" dirty="0">
                <a:solidFill>
                  <a:srgbClr val="0070C0"/>
                </a:solidFill>
              </a:rPr>
              <a:t>表中的记录，可以构建这样的路径</a:t>
            </a:r>
            <a:r>
              <a:rPr lang="en-US" altLang="zh-CN" sz="1200" b="0" dirty="0">
                <a:solidFill>
                  <a:srgbClr val="0070C0"/>
                </a:solidFill>
              </a:rPr>
              <a:t>:/xxx</a:t>
            </a:r>
            <a:endParaRPr lang="en-US" altLang="zh-CN" sz="1200" b="0" dirty="0"/>
          </a:p>
          <a:p>
            <a:pPr eaLnBrk="1" hangingPunct="1">
              <a:lnSpc>
                <a:spcPct val="90000"/>
              </a:lnSpc>
              <a:spcBef>
                <a:spcPct val="20000"/>
              </a:spcBef>
              <a:buClr>
                <a:schemeClr val="tx1"/>
              </a:buClr>
              <a:buSzPct val="70000"/>
              <a:buFont typeface="Wingdings" panose="05000000000000000000" pitchFamily="2" charset="2"/>
              <a:buNone/>
            </a:pPr>
            <a:r>
              <a:rPr lang="zh-CN" altLang="en-US" sz="1200" b="0" dirty="0">
                <a:solidFill>
                  <a:srgbClr val="0070C0"/>
                </a:solidFill>
              </a:rPr>
              <a:t>要操作</a:t>
            </a:r>
            <a:r>
              <a:rPr lang="en-US" altLang="zh-CN" sz="1200" b="0" dirty="0">
                <a:solidFill>
                  <a:srgbClr val="0070C0"/>
                </a:solidFill>
              </a:rPr>
              <a:t>xml</a:t>
            </a:r>
            <a:r>
              <a:rPr lang="zh-CN" altLang="en-US" sz="1200" b="0" dirty="0">
                <a:solidFill>
                  <a:srgbClr val="0070C0"/>
                </a:solidFill>
              </a:rPr>
              <a:t>文件中</a:t>
            </a:r>
            <a:r>
              <a:rPr lang="en-US" altLang="zh-CN" sz="1200" b="0" dirty="0">
                <a:solidFill>
                  <a:srgbClr val="0070C0"/>
                </a:solidFill>
              </a:rPr>
              <a:t>person</a:t>
            </a:r>
            <a:r>
              <a:rPr lang="zh-CN" altLang="en-US" sz="1200" b="0" dirty="0">
                <a:solidFill>
                  <a:srgbClr val="0070C0"/>
                </a:solidFill>
              </a:rPr>
              <a:t>节点下的</a:t>
            </a:r>
            <a:r>
              <a:rPr lang="en-US" altLang="zh-CN" sz="1200" b="0" dirty="0">
                <a:solidFill>
                  <a:srgbClr val="0070C0"/>
                </a:solidFill>
              </a:rPr>
              <a:t>name</a:t>
            </a:r>
            <a:r>
              <a:rPr lang="zh-CN" altLang="en-US" sz="1200" b="0" dirty="0">
                <a:solidFill>
                  <a:srgbClr val="0070C0"/>
                </a:solidFill>
              </a:rPr>
              <a:t>节点，可以构建这样的路径：</a:t>
            </a:r>
            <a:r>
              <a:rPr lang="en-US" altLang="zh-CN" sz="1200" b="0" dirty="0">
                <a:solidFill>
                  <a:srgbClr val="0070C0"/>
                </a:solidFill>
              </a:rPr>
              <a:t>/person/name</a:t>
            </a:r>
          </a:p>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100</a:t>
            </a:fld>
            <a:endParaRPr lang="zh-CN" altLang="en-US"/>
          </a:p>
        </p:txBody>
      </p:sp>
    </p:spTree>
    <p:extLst>
      <p:ext uri="{BB962C8B-B14F-4D97-AF65-F5344CB8AC3E}">
        <p14:creationId xmlns:p14="http://schemas.microsoft.com/office/powerpoint/2010/main" val="36201338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101</a:t>
            </a:fld>
            <a:endParaRPr lang="zh-CN" altLang="en-US"/>
          </a:p>
        </p:txBody>
      </p:sp>
    </p:spTree>
    <p:extLst>
      <p:ext uri="{BB962C8B-B14F-4D97-AF65-F5344CB8AC3E}">
        <p14:creationId xmlns:p14="http://schemas.microsoft.com/office/powerpoint/2010/main" val="33597493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例如：要得到所有</a:t>
            </a:r>
            <a:r>
              <a:rPr lang="en-US" altLang="zh-CN" sz="1200" dirty="0"/>
              <a:t>person</a:t>
            </a:r>
            <a:r>
              <a:rPr lang="zh-CN" altLang="en-US" sz="1200" dirty="0"/>
              <a:t>记录的</a:t>
            </a:r>
            <a:r>
              <a:rPr lang="en-US" altLang="zh-CN" sz="1200" dirty="0"/>
              <a:t>Uri</a:t>
            </a:r>
            <a:r>
              <a:rPr lang="zh-CN" altLang="en-US" sz="1200" dirty="0"/>
              <a:t>为</a:t>
            </a:r>
            <a:r>
              <a:rPr lang="en-US" altLang="zh-CN" sz="1200" dirty="0"/>
              <a:t>content://me.itfollow.provider.personprovider/person</a:t>
            </a:r>
            <a:r>
              <a:rPr lang="zh-CN" altLang="en-US" sz="1200" dirty="0"/>
              <a:t>，那么返回的</a:t>
            </a:r>
            <a:r>
              <a:rPr lang="en-US" altLang="zh-CN" sz="1200" dirty="0"/>
              <a:t>MIME</a:t>
            </a:r>
            <a:r>
              <a:rPr lang="zh-CN" altLang="en-US" sz="1200" dirty="0"/>
              <a:t>类型字符串应该为：“</a:t>
            </a:r>
            <a:r>
              <a:rPr lang="en-US" altLang="zh-CN" sz="1200" dirty="0" err="1"/>
              <a:t>vnd.android.cursor.dir</a:t>
            </a:r>
            <a:r>
              <a:rPr lang="en-US" altLang="zh-CN" sz="1200" dirty="0"/>
              <a:t>/person”</a:t>
            </a:r>
            <a:r>
              <a:rPr lang="zh-CN" altLang="en-US" sz="1200" dirty="0"/>
              <a:t>。如果要操作的数据属于非集合类型数据，那么</a:t>
            </a:r>
            <a:r>
              <a:rPr lang="en-US" altLang="zh-CN" sz="1200" dirty="0"/>
              <a:t>MIME</a:t>
            </a:r>
            <a:r>
              <a:rPr lang="zh-CN" altLang="en-US" sz="1200" dirty="0"/>
              <a:t>类型字符串应该以</a:t>
            </a:r>
            <a:r>
              <a:rPr lang="en-US" altLang="zh-CN" sz="1200" dirty="0" err="1">
                <a:solidFill>
                  <a:srgbClr val="FF0000"/>
                </a:solidFill>
              </a:rPr>
              <a:t>vnd.android.cursor.item</a:t>
            </a:r>
            <a:r>
              <a:rPr lang="en-US" altLang="zh-CN" sz="1200" dirty="0">
                <a:solidFill>
                  <a:srgbClr val="FF0000"/>
                </a:solidFill>
              </a:rPr>
              <a:t>/</a:t>
            </a:r>
            <a:r>
              <a:rPr lang="zh-CN" altLang="en-US" sz="1200" dirty="0"/>
              <a:t>开头，例如：得到</a:t>
            </a:r>
            <a:r>
              <a:rPr lang="en-US" altLang="zh-CN" sz="1200" dirty="0"/>
              <a:t>id</a:t>
            </a:r>
            <a:r>
              <a:rPr lang="zh-CN" altLang="en-US" sz="1200" dirty="0"/>
              <a:t>为</a:t>
            </a:r>
            <a:r>
              <a:rPr lang="en-US" altLang="zh-CN" sz="1200" dirty="0"/>
              <a:t>10</a:t>
            </a:r>
            <a:r>
              <a:rPr lang="zh-CN" altLang="en-US" sz="1200" dirty="0"/>
              <a:t>的</a:t>
            </a:r>
            <a:r>
              <a:rPr lang="en-US" altLang="zh-CN" sz="1200" dirty="0"/>
              <a:t>person</a:t>
            </a:r>
            <a:r>
              <a:rPr lang="zh-CN" altLang="en-US" sz="1200" dirty="0"/>
              <a:t>记录，</a:t>
            </a:r>
            <a:r>
              <a:rPr lang="en-US" altLang="zh-CN" sz="1200" dirty="0"/>
              <a:t>Uri</a:t>
            </a:r>
            <a:r>
              <a:rPr lang="zh-CN" altLang="en-US" sz="1200" dirty="0"/>
              <a:t>为</a:t>
            </a:r>
            <a:r>
              <a:rPr lang="en-US" altLang="zh-CN" sz="1200" dirty="0"/>
              <a:t>content://me.itfollow.provider.personprovider/person/10</a:t>
            </a:r>
            <a:r>
              <a:rPr lang="zh-CN" altLang="en-US" sz="1200" dirty="0"/>
              <a:t>，那么返回的</a:t>
            </a:r>
            <a:r>
              <a:rPr lang="en-US" altLang="zh-CN" sz="1200" dirty="0"/>
              <a:t>MIME</a:t>
            </a:r>
            <a:r>
              <a:rPr lang="zh-CN" altLang="en-US" sz="1200" dirty="0"/>
              <a:t>类型字符串应该为：“</a:t>
            </a:r>
            <a:r>
              <a:rPr lang="en-US" altLang="zh-CN" sz="1200" dirty="0" err="1"/>
              <a:t>vnd.android.cursor.item</a:t>
            </a:r>
            <a:r>
              <a:rPr lang="en-US" altLang="zh-CN" sz="1200" dirty="0"/>
              <a:t>/person”</a:t>
            </a:r>
            <a:r>
              <a:rPr lang="zh-CN" altLang="en-US" sz="1200" dirty="0"/>
              <a:t>。</a:t>
            </a:r>
          </a:p>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103</a:t>
            </a:fld>
            <a:endParaRPr lang="zh-CN" altLang="en-US"/>
          </a:p>
        </p:txBody>
      </p:sp>
    </p:spTree>
    <p:extLst>
      <p:ext uri="{BB962C8B-B14F-4D97-AF65-F5344CB8AC3E}">
        <p14:creationId xmlns:p14="http://schemas.microsoft.com/office/powerpoint/2010/main" val="13420725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104</a:t>
            </a:fld>
            <a:endParaRPr lang="zh-CN" altLang="en-US"/>
          </a:p>
        </p:txBody>
      </p:sp>
    </p:spTree>
    <p:extLst>
      <p:ext uri="{BB962C8B-B14F-4D97-AF65-F5344CB8AC3E}">
        <p14:creationId xmlns:p14="http://schemas.microsoft.com/office/powerpoint/2010/main" val="20108926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chemeClr val="tx1"/>
                </a:solidFill>
                <a:effectLst/>
                <a:latin typeface="+mn-lt"/>
                <a:ea typeface="+mn-ea"/>
                <a:cs typeface="+mn-cs"/>
              </a:rPr>
              <a:t>public</a:t>
            </a:r>
            <a:r>
              <a:rPr lang="en-US" altLang="zh-CN" sz="1200" b="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class</a:t>
            </a:r>
            <a:r>
              <a:rPr lang="en-US" altLang="zh-CN" sz="1200" b="0" kern="1200" dirty="0">
                <a:solidFill>
                  <a:schemeClr val="tx1"/>
                </a:solidFill>
                <a:effectLst/>
                <a:latin typeface="+mn-lt"/>
                <a:ea typeface="+mn-ea"/>
                <a:cs typeface="+mn-cs"/>
              </a:rPr>
              <a:t> </a:t>
            </a:r>
            <a:r>
              <a:rPr lang="en-US" altLang="zh-CN" sz="1200" b="0" kern="1200" dirty="0" err="1">
                <a:solidFill>
                  <a:schemeClr val="tx1"/>
                </a:solidFill>
                <a:effectLst/>
                <a:latin typeface="+mn-lt"/>
                <a:ea typeface="+mn-ea"/>
                <a:cs typeface="+mn-cs"/>
              </a:rPr>
              <a:t>MainActivity</a:t>
            </a:r>
            <a:r>
              <a:rPr lang="en-US" altLang="zh-CN" sz="1200" b="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extends</a:t>
            </a:r>
            <a:r>
              <a:rPr lang="en-US" altLang="zh-CN" sz="1200" b="0" kern="1200" dirty="0">
                <a:solidFill>
                  <a:schemeClr val="tx1"/>
                </a:solidFill>
                <a:effectLst/>
                <a:latin typeface="+mn-lt"/>
                <a:ea typeface="+mn-ea"/>
                <a:cs typeface="+mn-cs"/>
              </a:rPr>
              <a:t> Activity {</a:t>
            </a:r>
            <a:endParaRPr lang="en-US" altLang="zh-CN" sz="1200" dirty="0">
              <a:effectLst/>
            </a:endParaRPr>
          </a:p>
          <a:p>
            <a:r>
              <a:rPr lang="en-US" altLang="zh-CN" sz="1200" kern="1200" dirty="0">
                <a:solidFill>
                  <a:schemeClr val="tx1"/>
                </a:solidFill>
                <a:effectLst/>
                <a:latin typeface="+mn-lt"/>
                <a:ea typeface="+mn-ea"/>
                <a:cs typeface="+mn-cs"/>
              </a:rPr>
              <a:t>    @Override</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protected</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onCreate</a:t>
            </a:r>
            <a:r>
              <a:rPr lang="en-US" altLang="zh-CN" sz="1200" kern="1200" dirty="0">
                <a:solidFill>
                  <a:schemeClr val="tx1"/>
                </a:solidFill>
                <a:effectLst/>
                <a:latin typeface="+mn-lt"/>
                <a:ea typeface="+mn-ea"/>
                <a:cs typeface="+mn-cs"/>
              </a:rPr>
              <a:t>(Bundle </a:t>
            </a:r>
            <a:r>
              <a:rPr lang="en-US" altLang="zh-CN" sz="1200" kern="1200" dirty="0" err="1">
                <a:solidFill>
                  <a:schemeClr val="tx1"/>
                </a:solidFill>
                <a:effectLst/>
                <a:latin typeface="+mn-lt"/>
                <a:ea typeface="+mn-ea"/>
                <a:cs typeface="+mn-cs"/>
              </a:rPr>
              <a:t>savedInstanceState</a:t>
            </a:r>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super</a:t>
            </a:r>
            <a:r>
              <a:rPr lang="en-US" altLang="zh-CN" sz="1200" kern="1200" dirty="0" err="1">
                <a:solidFill>
                  <a:schemeClr val="tx1"/>
                </a:solidFill>
                <a:effectLst/>
                <a:latin typeface="+mn-lt"/>
                <a:ea typeface="+mn-ea"/>
                <a:cs typeface="+mn-cs"/>
              </a:rPr>
              <a:t>.onCreate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savedInstanceState</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setContentView</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R.layout.</a:t>
            </a:r>
            <a:r>
              <a:rPr lang="en-US" altLang="zh-CN" sz="1200" i="1" kern="1200" dirty="0" err="1">
                <a:solidFill>
                  <a:schemeClr val="tx1"/>
                </a:solidFill>
                <a:effectLst/>
                <a:latin typeface="+mn-lt"/>
                <a:ea typeface="+mn-ea"/>
                <a:cs typeface="+mn-cs"/>
              </a:rPr>
              <a:t>activity_main</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 </a:t>
            </a:r>
            <a:r>
              <a:rPr lang="zh-CN" altLang="en-US" sz="1200" kern="1200" dirty="0">
                <a:solidFill>
                  <a:schemeClr val="tx1"/>
                </a:solidFill>
                <a:effectLst/>
                <a:latin typeface="+mn-lt"/>
                <a:ea typeface="+mn-ea"/>
                <a:cs typeface="+mn-cs"/>
              </a:rPr>
              <a:t>当用户点击。就向其注册一个内容观察者，监听短信的数据变化</a:t>
            </a:r>
            <a:endParaRPr lang="zh-CN" altLang="en-US" sz="1200" dirty="0">
              <a:effectLst/>
            </a:endParaRPr>
          </a:p>
          <a:p>
            <a:r>
              <a:rPr lang="zh-CN" altLang="en-US" sz="1200" kern="1200" dirty="0">
                <a:solidFill>
                  <a:schemeClr val="tx1"/>
                </a:solidFill>
                <a:effectLst/>
                <a:latin typeface="+mn-lt"/>
                <a:ea typeface="+mn-ea"/>
                <a:cs typeface="+mn-cs"/>
              </a:rPr>
              <a:t>     * </a:t>
            </a:r>
            <a:endParaRPr lang="zh-CN" altLang="en-US" sz="1200" dirty="0">
              <a:effectLst/>
            </a:endParaRPr>
          </a:p>
          <a:p>
            <a:r>
              <a:rPr lang="zh-CN" altLang="en-US"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a:t>
            </a:r>
            <a:r>
              <a:rPr lang="en-US" altLang="zh-CN" sz="1200" b="1" kern="1200" dirty="0" err="1">
                <a:solidFill>
                  <a:schemeClr val="tx1"/>
                </a:solidFill>
                <a:effectLst/>
                <a:latin typeface="+mn-lt"/>
                <a:ea typeface="+mn-ea"/>
                <a:cs typeface="+mn-cs"/>
              </a:rPr>
              <a:t>param</a:t>
            </a:r>
            <a:r>
              <a:rPr lang="en-US" altLang="zh-CN" sz="1200" kern="1200" dirty="0">
                <a:solidFill>
                  <a:schemeClr val="tx1"/>
                </a:solidFill>
                <a:effectLst/>
                <a:latin typeface="+mn-lt"/>
                <a:ea typeface="+mn-ea"/>
                <a:cs typeface="+mn-cs"/>
              </a:rPr>
              <a:t> view</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click(View view) {</a:t>
            </a:r>
            <a:endParaRPr lang="en-US" altLang="zh-CN" sz="1200" dirty="0">
              <a:effectLst/>
            </a:endParaRPr>
          </a:p>
          <a:p>
            <a:r>
              <a:rPr lang="en-US" altLang="zh-CN" sz="1200" dirty="0">
                <a:effectLst/>
              </a:rPr>
              <a:t> </a:t>
            </a: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ContentResolver</a:t>
            </a:r>
            <a:r>
              <a:rPr lang="en-US" altLang="zh-CN" sz="1200" kern="1200" dirty="0">
                <a:solidFill>
                  <a:schemeClr val="tx1"/>
                </a:solidFill>
                <a:effectLst/>
                <a:latin typeface="+mn-lt"/>
                <a:ea typeface="+mn-ea"/>
                <a:cs typeface="+mn-cs"/>
              </a:rPr>
              <a:t> resolver = </a:t>
            </a:r>
            <a:r>
              <a:rPr lang="en-US" altLang="zh-CN" sz="1200" b="1" kern="1200" dirty="0" err="1">
                <a:solidFill>
                  <a:schemeClr val="tx1"/>
                </a:solidFill>
                <a:effectLst/>
                <a:latin typeface="+mn-lt"/>
                <a:ea typeface="+mn-ea"/>
                <a:cs typeface="+mn-cs"/>
              </a:rPr>
              <a:t>this</a:t>
            </a:r>
            <a:r>
              <a:rPr lang="en-US" altLang="zh-CN" sz="1200" kern="1200" dirty="0" err="1">
                <a:solidFill>
                  <a:schemeClr val="tx1"/>
                </a:solidFill>
                <a:effectLst/>
                <a:latin typeface="+mn-lt"/>
                <a:ea typeface="+mn-ea"/>
                <a:cs typeface="+mn-cs"/>
              </a:rPr>
              <a:t>.getContentResolver</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Uri </a:t>
            </a:r>
            <a:r>
              <a:rPr lang="en-US" altLang="zh-CN" sz="1200" kern="1200" dirty="0" err="1">
                <a:solidFill>
                  <a:schemeClr val="tx1"/>
                </a:solidFill>
                <a:effectLst/>
                <a:latin typeface="+mn-lt"/>
                <a:ea typeface="+mn-ea"/>
                <a:cs typeface="+mn-cs"/>
              </a:rPr>
              <a:t>uri</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Uri.</a:t>
            </a:r>
            <a:r>
              <a:rPr lang="en-US" altLang="zh-CN" sz="1200" i="1" kern="1200" dirty="0" err="1">
                <a:solidFill>
                  <a:schemeClr val="tx1"/>
                </a:solidFill>
                <a:effectLst/>
                <a:latin typeface="+mn-lt"/>
                <a:ea typeface="+mn-ea"/>
                <a:cs typeface="+mn-cs"/>
              </a:rPr>
              <a:t>parse</a:t>
            </a:r>
            <a:r>
              <a:rPr lang="en-US" altLang="zh-CN" sz="1200" kern="1200" dirty="0">
                <a:solidFill>
                  <a:schemeClr val="tx1"/>
                </a:solidFill>
                <a:effectLst/>
                <a:latin typeface="+mn-lt"/>
                <a:ea typeface="+mn-ea"/>
                <a:cs typeface="+mn-cs"/>
              </a:rPr>
              <a:t>("content://</a:t>
            </a:r>
            <a:r>
              <a:rPr lang="en-US" altLang="zh-CN" sz="1200" kern="1200" dirty="0" err="1">
                <a:solidFill>
                  <a:schemeClr val="tx1"/>
                </a:solidFill>
                <a:effectLst/>
                <a:latin typeface="+mn-lt"/>
                <a:ea typeface="+mn-ea"/>
                <a:cs typeface="+mn-cs"/>
              </a:rPr>
              <a:t>sms</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resolver.registerContentObserver</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uri</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true</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MyContentObserver</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Handler()));</a:t>
            </a:r>
            <a:endParaRPr lang="en-US" altLang="zh-CN" sz="1200" dirty="0">
              <a:effectLst/>
            </a:endParaRPr>
          </a:p>
          <a:p>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notifyForDescendents</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如果为</a:t>
            </a:r>
            <a:r>
              <a:rPr lang="en-US" altLang="zh-CN" sz="1200" kern="1200" dirty="0">
                <a:solidFill>
                  <a:schemeClr val="tx1"/>
                </a:solidFill>
                <a:effectLst/>
                <a:latin typeface="+mn-lt"/>
                <a:ea typeface="+mn-ea"/>
                <a:cs typeface="+mn-cs"/>
              </a:rPr>
              <a:t>true</a:t>
            </a:r>
            <a:r>
              <a:rPr lang="zh-CN" altLang="en-US" sz="1200" kern="1200" dirty="0">
                <a:solidFill>
                  <a:schemeClr val="tx1"/>
                </a:solidFill>
                <a:effectLst/>
                <a:latin typeface="+mn-lt"/>
                <a:ea typeface="+mn-ea"/>
                <a:cs typeface="+mn-cs"/>
              </a:rPr>
              <a:t>，匹配的范围广，只要以</a:t>
            </a:r>
            <a:r>
              <a:rPr lang="en-US" altLang="zh-CN" sz="1200" u="sng" kern="1200" dirty="0" err="1">
                <a:solidFill>
                  <a:schemeClr val="tx1"/>
                </a:solidFill>
                <a:effectLst/>
                <a:latin typeface="+mn-lt"/>
                <a:ea typeface="+mn-ea"/>
                <a:cs typeface="+mn-cs"/>
              </a:rPr>
              <a:t>uri</a:t>
            </a:r>
            <a:r>
              <a:rPr lang="zh-CN" altLang="en-US" sz="1200" kern="1200" dirty="0">
                <a:solidFill>
                  <a:schemeClr val="tx1"/>
                </a:solidFill>
                <a:effectLst/>
                <a:latin typeface="+mn-lt"/>
                <a:ea typeface="+mn-ea"/>
                <a:cs typeface="+mn-cs"/>
              </a:rPr>
              <a:t>开头都匹配，</a:t>
            </a:r>
            <a:r>
              <a:rPr lang="en-US" altLang="zh-CN" sz="1200" kern="1200" dirty="0">
                <a:solidFill>
                  <a:schemeClr val="tx1"/>
                </a:solidFill>
                <a:effectLst/>
                <a:latin typeface="+mn-lt"/>
                <a:ea typeface="+mn-ea"/>
                <a:cs typeface="+mn-cs"/>
              </a:rPr>
              <a:t>false</a:t>
            </a:r>
            <a:r>
              <a:rPr lang="zh-CN" altLang="en-US" sz="1200" kern="1200" dirty="0">
                <a:solidFill>
                  <a:schemeClr val="tx1"/>
                </a:solidFill>
                <a:effectLst/>
                <a:latin typeface="+mn-lt"/>
                <a:ea typeface="+mn-ea"/>
                <a:cs typeface="+mn-cs"/>
              </a:rPr>
              <a:t>则严格匹配。一般为</a:t>
            </a:r>
            <a:r>
              <a:rPr lang="en-US" altLang="zh-CN" sz="1200" kern="1200" dirty="0">
                <a:solidFill>
                  <a:schemeClr val="tx1"/>
                </a:solidFill>
                <a:effectLst/>
                <a:latin typeface="+mn-lt"/>
                <a:ea typeface="+mn-ea"/>
                <a:cs typeface="+mn-cs"/>
              </a:rPr>
              <a:t>true</a:t>
            </a:r>
            <a:endParaRPr lang="en-US" altLang="zh-CN" sz="1200" dirty="0">
              <a:effectLst/>
            </a:endParaRPr>
          </a:p>
          <a:p>
            <a:r>
              <a:rPr lang="en-US" altLang="zh-CN" sz="1200" kern="1200" dirty="0">
                <a:solidFill>
                  <a:schemeClr val="tx1"/>
                </a:solidFill>
                <a:effectLst/>
                <a:latin typeface="+mn-lt"/>
                <a:ea typeface="+mn-ea"/>
                <a:cs typeface="+mn-cs"/>
              </a:rPr>
              <a:t>        // new Handler() </a:t>
            </a:r>
            <a:r>
              <a:rPr lang="zh-CN" altLang="en-US" sz="1200" kern="1200" dirty="0">
                <a:solidFill>
                  <a:schemeClr val="tx1"/>
                </a:solidFill>
                <a:effectLst/>
                <a:latin typeface="+mn-lt"/>
                <a:ea typeface="+mn-ea"/>
                <a:cs typeface="+mn-cs"/>
              </a:rPr>
              <a:t>什么意思？</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t>
            </a:r>
            <a:endParaRPr lang="zh-CN" altLang="en-US" sz="1200" dirty="0">
              <a:effectLst/>
            </a:endParaRPr>
          </a:p>
          <a:p>
            <a:r>
              <a:rPr lang="zh-CN" altLang="en-US" sz="1200" dirty="0">
                <a:effectLst/>
              </a:rPr>
              <a:t> </a:t>
            </a:r>
          </a:p>
          <a:p>
            <a:r>
              <a:rPr lang="zh-CN" altLang="en-US"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private</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class</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MyContentObserver</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extends</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ContentObserver</a:t>
            </a:r>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private</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final</a:t>
            </a:r>
            <a:r>
              <a:rPr lang="en-US" altLang="zh-CN" sz="1200" kern="1200" dirty="0">
                <a:solidFill>
                  <a:schemeClr val="tx1"/>
                </a:solidFill>
                <a:effectLst/>
                <a:latin typeface="+mn-lt"/>
                <a:ea typeface="+mn-ea"/>
                <a:cs typeface="+mn-cs"/>
              </a:rPr>
              <a:t> String </a:t>
            </a:r>
            <a:r>
              <a:rPr lang="en-US" altLang="zh-CN" sz="1200" i="1" kern="1200" dirty="0">
                <a:solidFill>
                  <a:schemeClr val="tx1"/>
                </a:solidFill>
                <a:effectLst/>
                <a:latin typeface="+mn-lt"/>
                <a:ea typeface="+mn-ea"/>
                <a:cs typeface="+mn-cs"/>
              </a:rPr>
              <a:t>TAG</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MainActivity</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MyContentObserver</a:t>
            </a:r>
            <a:r>
              <a:rPr lang="en-US" altLang="zh-CN" sz="1200" kern="1200" dirty="0">
                <a:solidFill>
                  <a:schemeClr val="tx1"/>
                </a:solidFill>
                <a:effectLst/>
                <a:latin typeface="+mn-lt"/>
                <a:ea typeface="+mn-ea"/>
                <a:cs typeface="+mn-cs"/>
              </a:rPr>
              <a:t>(Handler handler)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super</a:t>
            </a:r>
            <a:r>
              <a:rPr lang="en-US" altLang="zh-CN" sz="1200" kern="1200" dirty="0">
                <a:solidFill>
                  <a:schemeClr val="tx1"/>
                </a:solidFill>
                <a:effectLst/>
                <a:latin typeface="+mn-lt"/>
                <a:ea typeface="+mn-ea"/>
                <a:cs typeface="+mn-cs"/>
              </a:rPr>
              <a:t>(handler);</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@Override</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onChange</a:t>
            </a:r>
            <a:r>
              <a:rPr lang="en-US" altLang="zh-CN" sz="1200" kern="1200" dirty="0">
                <a:solidFill>
                  <a:schemeClr val="tx1"/>
                </a:solidFill>
                <a:effectLst/>
                <a:latin typeface="+mn-lt"/>
                <a:ea typeface="+mn-ea"/>
                <a:cs typeface="+mn-cs"/>
              </a:rPr>
              <a:t>(</a:t>
            </a:r>
            <a:r>
              <a:rPr lang="en-US" altLang="zh-CN" sz="1200" b="1" kern="1200" dirty="0" err="1">
                <a:solidFill>
                  <a:schemeClr val="tx1"/>
                </a:solidFill>
                <a:effectLst/>
                <a:latin typeface="+mn-lt"/>
                <a:ea typeface="+mn-ea"/>
                <a:cs typeface="+mn-cs"/>
              </a:rPr>
              <a:t>boolean</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selfChange</a:t>
            </a:r>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super</a:t>
            </a:r>
            <a:r>
              <a:rPr lang="en-US" altLang="zh-CN" sz="1200" kern="1200" dirty="0" err="1">
                <a:solidFill>
                  <a:schemeClr val="tx1"/>
                </a:solidFill>
                <a:effectLst/>
                <a:latin typeface="+mn-lt"/>
                <a:ea typeface="+mn-ea"/>
                <a:cs typeface="+mn-cs"/>
              </a:rPr>
              <a:t>.onChange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selfChange</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p>
          <a:p>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Log.i</a:t>
            </a:r>
            <a:r>
              <a:rPr lang="en-US" altLang="zh-CN" sz="1200" kern="1200" dirty="0">
                <a:solidFill>
                  <a:schemeClr val="tx1"/>
                </a:solidFill>
                <a:effectLst/>
                <a:latin typeface="+mn-lt"/>
                <a:ea typeface="+mn-ea"/>
                <a:cs typeface="+mn-cs"/>
              </a:rPr>
              <a:t>(TAG, "</a:t>
            </a:r>
            <a:r>
              <a:rPr lang="zh-CN" altLang="en-US" sz="1200" kern="1200" dirty="0">
                <a:solidFill>
                  <a:schemeClr val="tx1"/>
                </a:solidFill>
                <a:effectLst/>
                <a:latin typeface="+mn-lt"/>
                <a:ea typeface="+mn-ea"/>
                <a:cs typeface="+mn-cs"/>
              </a:rPr>
              <a:t>短信内容变化了。。。</a:t>
            </a:r>
            <a:r>
              <a:rPr lang="en-US" altLang="zh-CN" sz="1200" kern="1200" dirty="0">
                <a:solidFill>
                  <a:schemeClr val="tx1"/>
                </a:solidFill>
                <a:effectLst/>
                <a:latin typeface="+mn-lt"/>
                <a:ea typeface="+mn-ea"/>
                <a:cs typeface="+mn-cs"/>
              </a:rPr>
              <a:t>");</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将窃听到的短信给获取出来</a:t>
            </a:r>
            <a:endParaRPr lang="zh-CN" altLang="en-US" sz="1200" dirty="0">
              <a:effectLst/>
            </a:endParaRPr>
          </a:p>
          <a:p>
            <a:r>
              <a:rPr lang="zh-CN" altLang="en-US" sz="1200" dirty="0">
                <a:effectLst/>
              </a:rPr>
              <a:t> </a:t>
            </a:r>
          </a:p>
          <a:p>
            <a:r>
              <a:rPr lang="zh-CN" altLang="en-US"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ContentResolver</a:t>
            </a:r>
            <a:r>
              <a:rPr lang="en-US" altLang="zh-CN" sz="1200" kern="1200" dirty="0">
                <a:solidFill>
                  <a:schemeClr val="tx1"/>
                </a:solidFill>
                <a:effectLst/>
                <a:latin typeface="+mn-lt"/>
                <a:ea typeface="+mn-ea"/>
                <a:cs typeface="+mn-cs"/>
              </a:rPr>
              <a:t> resolver = </a:t>
            </a:r>
            <a:r>
              <a:rPr lang="en-US" altLang="zh-CN" sz="1200" kern="1200" dirty="0" err="1">
                <a:solidFill>
                  <a:schemeClr val="tx1"/>
                </a:solidFill>
                <a:effectLst/>
                <a:latin typeface="+mn-lt"/>
                <a:ea typeface="+mn-ea"/>
                <a:cs typeface="+mn-cs"/>
              </a:rPr>
              <a:t>MainActivity.</a:t>
            </a:r>
            <a:r>
              <a:rPr lang="en-US" altLang="zh-CN" sz="1200" b="1" kern="1200" dirty="0" err="1">
                <a:solidFill>
                  <a:schemeClr val="tx1"/>
                </a:solidFill>
                <a:effectLst/>
                <a:latin typeface="+mn-lt"/>
                <a:ea typeface="+mn-ea"/>
                <a:cs typeface="+mn-cs"/>
              </a:rPr>
              <a:t>this</a:t>
            </a:r>
            <a:r>
              <a:rPr lang="en-US" altLang="zh-CN" sz="1200" kern="1200" dirty="0" err="1">
                <a:solidFill>
                  <a:schemeClr val="tx1"/>
                </a:solidFill>
                <a:effectLst/>
                <a:latin typeface="+mn-lt"/>
                <a:ea typeface="+mn-ea"/>
                <a:cs typeface="+mn-cs"/>
              </a:rPr>
              <a:t>.getContentResolver</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p>
          <a:p>
            <a:r>
              <a:rPr lang="en-US" altLang="zh-CN" sz="1200" kern="1200" dirty="0">
                <a:solidFill>
                  <a:schemeClr val="tx1"/>
                </a:solidFill>
                <a:effectLst/>
                <a:latin typeface="+mn-lt"/>
                <a:ea typeface="+mn-ea"/>
                <a:cs typeface="+mn-cs"/>
              </a:rPr>
              <a:t>            Uri </a:t>
            </a:r>
            <a:r>
              <a:rPr lang="en-US" altLang="zh-CN" sz="1200" kern="1200" dirty="0" err="1">
                <a:solidFill>
                  <a:schemeClr val="tx1"/>
                </a:solidFill>
                <a:effectLst/>
                <a:latin typeface="+mn-lt"/>
                <a:ea typeface="+mn-ea"/>
                <a:cs typeface="+mn-cs"/>
              </a:rPr>
              <a:t>uri</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Uri.</a:t>
            </a:r>
            <a:r>
              <a:rPr lang="en-US" altLang="zh-CN" sz="1200" i="1" kern="1200" dirty="0" err="1">
                <a:solidFill>
                  <a:schemeClr val="tx1"/>
                </a:solidFill>
                <a:effectLst/>
                <a:latin typeface="+mn-lt"/>
                <a:ea typeface="+mn-ea"/>
                <a:cs typeface="+mn-cs"/>
              </a:rPr>
              <a:t>parse</a:t>
            </a:r>
            <a:r>
              <a:rPr lang="en-US" altLang="zh-CN" sz="1200" kern="1200" dirty="0">
                <a:solidFill>
                  <a:schemeClr val="tx1"/>
                </a:solidFill>
                <a:effectLst/>
                <a:latin typeface="+mn-lt"/>
                <a:ea typeface="+mn-ea"/>
                <a:cs typeface="+mn-cs"/>
              </a:rPr>
              <a:t>("content://</a:t>
            </a:r>
            <a:r>
              <a:rPr lang="en-US" altLang="zh-CN" sz="1200" kern="1200" dirty="0" err="1">
                <a:solidFill>
                  <a:schemeClr val="tx1"/>
                </a:solidFill>
                <a:effectLst/>
                <a:latin typeface="+mn-lt"/>
                <a:ea typeface="+mn-ea"/>
                <a:cs typeface="+mn-cs"/>
              </a:rPr>
              <a:t>sms</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p>
          <a:p>
            <a:r>
              <a:rPr lang="en-US" altLang="zh-CN" sz="1200" kern="1200" dirty="0">
                <a:solidFill>
                  <a:schemeClr val="tx1"/>
                </a:solidFill>
                <a:effectLst/>
                <a:latin typeface="+mn-lt"/>
                <a:ea typeface="+mn-ea"/>
                <a:cs typeface="+mn-cs"/>
              </a:rPr>
              <a:t>            Cursor </a:t>
            </a:r>
            <a:r>
              <a:rPr lang="en-US" altLang="zh-CN" sz="1200" kern="1200" dirty="0" err="1">
                <a:solidFill>
                  <a:schemeClr val="tx1"/>
                </a:solidFill>
                <a:effectLst/>
                <a:latin typeface="+mn-lt"/>
                <a:ea typeface="+mn-ea"/>
                <a:cs typeface="+mn-cs"/>
              </a:rPr>
              <a:t>cursor</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resolver.query</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uri</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String[]{"</a:t>
            </a:r>
            <a:r>
              <a:rPr lang="en-US" altLang="zh-CN" sz="1200" kern="1200" dirty="0" err="1">
                <a:solidFill>
                  <a:schemeClr val="tx1"/>
                </a:solidFill>
                <a:effectLst/>
                <a:latin typeface="+mn-lt"/>
                <a:ea typeface="+mn-ea"/>
                <a:cs typeface="+mn-cs"/>
              </a:rPr>
              <a:t>address","body</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null</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null</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null</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cursor.moveToFirst</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String address = </a:t>
            </a:r>
            <a:r>
              <a:rPr lang="en-US" altLang="zh-CN" sz="1200" kern="1200" dirty="0" err="1">
                <a:solidFill>
                  <a:schemeClr val="tx1"/>
                </a:solidFill>
                <a:effectLst/>
                <a:latin typeface="+mn-lt"/>
                <a:ea typeface="+mn-ea"/>
                <a:cs typeface="+mn-cs"/>
              </a:rPr>
              <a:t>cursor.getString</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cursor.getColumnIndex</a:t>
            </a:r>
            <a:r>
              <a:rPr lang="en-US" altLang="zh-CN" sz="1200" kern="1200" dirty="0">
                <a:solidFill>
                  <a:schemeClr val="tx1"/>
                </a:solidFill>
                <a:effectLst/>
                <a:latin typeface="+mn-lt"/>
                <a:ea typeface="+mn-ea"/>
                <a:cs typeface="+mn-cs"/>
              </a:rPr>
              <a:t>("address"));</a:t>
            </a:r>
            <a:endParaRPr lang="en-US" altLang="zh-CN" sz="1200" dirty="0">
              <a:effectLst/>
            </a:endParaRPr>
          </a:p>
          <a:p>
            <a:r>
              <a:rPr lang="en-US" altLang="zh-CN" sz="1200" kern="1200" dirty="0">
                <a:solidFill>
                  <a:schemeClr val="tx1"/>
                </a:solidFill>
                <a:effectLst/>
                <a:latin typeface="+mn-lt"/>
                <a:ea typeface="+mn-ea"/>
                <a:cs typeface="+mn-cs"/>
              </a:rPr>
              <a:t>            String body = </a:t>
            </a:r>
            <a:r>
              <a:rPr lang="en-US" altLang="zh-CN" sz="1200" kern="1200" dirty="0" err="1">
                <a:solidFill>
                  <a:schemeClr val="tx1"/>
                </a:solidFill>
                <a:effectLst/>
                <a:latin typeface="+mn-lt"/>
                <a:ea typeface="+mn-ea"/>
                <a:cs typeface="+mn-cs"/>
              </a:rPr>
              <a:t>cursor.getString</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cursor.getColumnIndex</a:t>
            </a:r>
            <a:r>
              <a:rPr lang="en-US" altLang="zh-CN" sz="1200" kern="1200" dirty="0">
                <a:solidFill>
                  <a:schemeClr val="tx1"/>
                </a:solidFill>
                <a:effectLst/>
                <a:latin typeface="+mn-lt"/>
                <a:ea typeface="+mn-ea"/>
                <a:cs typeface="+mn-cs"/>
              </a:rPr>
              <a:t>("body"));</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Log.</a:t>
            </a:r>
            <a:r>
              <a:rPr lang="en-US" altLang="zh-CN" sz="1200" i="1" kern="1200" dirty="0" err="1">
                <a:solidFill>
                  <a:schemeClr val="tx1"/>
                </a:solidFill>
                <a:effectLst/>
                <a:latin typeface="+mn-lt"/>
                <a:ea typeface="+mn-ea"/>
                <a:cs typeface="+mn-cs"/>
              </a:rPr>
              <a:t>i</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TAG</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发件人：</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 address);</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Log.</a:t>
            </a:r>
            <a:r>
              <a:rPr lang="en-US" altLang="zh-CN" sz="1200" i="1" kern="1200" dirty="0" err="1">
                <a:solidFill>
                  <a:schemeClr val="tx1"/>
                </a:solidFill>
                <a:effectLst/>
                <a:latin typeface="+mn-lt"/>
                <a:ea typeface="+mn-ea"/>
                <a:cs typeface="+mn-cs"/>
              </a:rPr>
              <a:t>i</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TAG</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内容：</a:t>
            </a:r>
            <a:r>
              <a:rPr lang="en-US" altLang="zh-CN" sz="1200" kern="1200" dirty="0">
                <a:solidFill>
                  <a:schemeClr val="tx1"/>
                </a:solidFill>
                <a:effectLst/>
                <a:latin typeface="+mn-lt"/>
                <a:ea typeface="+mn-ea"/>
                <a:cs typeface="+mn-cs"/>
              </a:rPr>
              <a:t>"+body);</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zh-CN" altLang="en-US" sz="1200" dirty="0">
                <a:effectLst/>
              </a:rPr>
              <a:t>权限：</a:t>
            </a:r>
          </a:p>
          <a:p>
            <a:r>
              <a:rPr lang="en-US" altLang="zh-CN" sz="1200" kern="1200" dirty="0">
                <a:solidFill>
                  <a:schemeClr val="tx1"/>
                </a:solidFill>
                <a:effectLst/>
                <a:latin typeface="+mn-lt"/>
                <a:ea typeface="+mn-ea"/>
                <a:cs typeface="+mn-cs"/>
              </a:rPr>
              <a:t>&lt;uses-permission </a:t>
            </a:r>
            <a:r>
              <a:rPr lang="en-US" altLang="zh-CN" sz="1200" kern="1200" dirty="0" err="1">
                <a:solidFill>
                  <a:schemeClr val="tx1"/>
                </a:solidFill>
                <a:effectLst/>
                <a:latin typeface="+mn-lt"/>
                <a:ea typeface="+mn-ea"/>
                <a:cs typeface="+mn-cs"/>
              </a:rPr>
              <a:t>android:name</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android.permission.READ_CONTACTS</a:t>
            </a:r>
            <a:r>
              <a:rPr lang="en-US" altLang="zh-CN" sz="1200" i="1"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/&gt;</a:t>
            </a:r>
            <a:endParaRPr lang="en-US" altLang="zh-CN" sz="1200" dirty="0">
              <a:effectLst/>
            </a:endParaRPr>
          </a:p>
          <a:p>
            <a:r>
              <a:rPr lang="en-US" altLang="zh-CN" sz="1200" kern="1200" dirty="0">
                <a:solidFill>
                  <a:schemeClr val="tx1"/>
                </a:solidFill>
                <a:effectLst/>
                <a:latin typeface="+mn-lt"/>
                <a:ea typeface="+mn-ea"/>
                <a:cs typeface="+mn-cs"/>
              </a:rPr>
              <a:t>&lt;uses-permission </a:t>
            </a:r>
            <a:r>
              <a:rPr lang="en-US" altLang="zh-CN" sz="1200" kern="1200" dirty="0" err="1">
                <a:solidFill>
                  <a:schemeClr val="tx1"/>
                </a:solidFill>
                <a:effectLst/>
                <a:latin typeface="+mn-lt"/>
                <a:ea typeface="+mn-ea"/>
                <a:cs typeface="+mn-cs"/>
              </a:rPr>
              <a:t>android:name</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android.permission.READ_SMS</a:t>
            </a:r>
            <a:r>
              <a:rPr lang="en-US" altLang="zh-CN" sz="1200" i="1" kern="1200" dirty="0">
                <a:solidFill>
                  <a:schemeClr val="tx1"/>
                </a:solidFill>
                <a:effectLst/>
                <a:latin typeface="+mn-lt"/>
                <a:ea typeface="+mn-ea"/>
                <a:cs typeface="+mn-cs"/>
              </a:rPr>
              <a:t>"</a:t>
            </a:r>
            <a:r>
              <a:rPr lang="en-US" altLang="zh-CN" sz="1200" i="0" kern="1200" dirty="0">
                <a:solidFill>
                  <a:schemeClr val="tx1"/>
                </a:solidFill>
                <a:effectLst/>
                <a:latin typeface="+mn-lt"/>
                <a:ea typeface="+mn-ea"/>
                <a:cs typeface="+mn-cs"/>
              </a:rPr>
              <a:t>/&gt;</a:t>
            </a:r>
            <a:endParaRPr lang="en-US" altLang="zh-CN" sz="1200" dirty="0">
              <a:effectLst/>
            </a:endParaRPr>
          </a:p>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106</a:t>
            </a:fld>
            <a:endParaRPr lang="zh-CN" altLang="en-US"/>
          </a:p>
        </p:txBody>
      </p:sp>
    </p:spTree>
    <p:extLst>
      <p:ext uri="{BB962C8B-B14F-4D97-AF65-F5344CB8AC3E}">
        <p14:creationId xmlns:p14="http://schemas.microsoft.com/office/powerpoint/2010/main" val="14863156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effectLst/>
            </a:endParaRPr>
          </a:p>
        </p:txBody>
      </p:sp>
      <p:sp>
        <p:nvSpPr>
          <p:cNvPr id="4" name="灯片编号占位符 3"/>
          <p:cNvSpPr>
            <a:spLocks noGrp="1"/>
          </p:cNvSpPr>
          <p:nvPr>
            <p:ph type="sldNum" sz="quarter" idx="10"/>
          </p:nvPr>
        </p:nvSpPr>
        <p:spPr/>
        <p:txBody>
          <a:bodyPr/>
          <a:lstStyle/>
          <a:p>
            <a:fld id="{04B4B096-0FFF-447B-93A8-DC7FD0C9A5BC}" type="slidenum">
              <a:rPr lang="zh-CN" altLang="en-US" smtClean="0"/>
              <a:t>107</a:t>
            </a:fld>
            <a:endParaRPr lang="zh-CN" altLang="en-US"/>
          </a:p>
        </p:txBody>
      </p:sp>
    </p:spTree>
    <p:extLst>
      <p:ext uri="{BB962C8B-B14F-4D97-AF65-F5344CB8AC3E}">
        <p14:creationId xmlns:p14="http://schemas.microsoft.com/office/powerpoint/2010/main" val="963015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&lt;?xml version="1.0" encoding="utf-8"?&gt;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&lt;resources&gt;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&lt;string name="title"&gt;My Application&lt;/string&gt;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&lt;string name="</a:t>
            </a:r>
            <a:r>
              <a:rPr lang="en-US" altLang="zh-CN" sz="1200" kern="1200" dirty="0" err="1">
                <a:solidFill>
                  <a:schemeClr val="tx1"/>
                </a:solidFill>
                <a:effectLst/>
                <a:latin typeface="+mn-lt"/>
                <a:ea typeface="+mn-ea"/>
                <a:cs typeface="+mn-cs"/>
              </a:rPr>
              <a:t>hello_world</a:t>
            </a:r>
            <a:r>
              <a:rPr lang="en-US" altLang="zh-CN" sz="1200" kern="1200" dirty="0">
                <a:solidFill>
                  <a:schemeClr val="tx1"/>
                </a:solidFill>
                <a:effectLst/>
                <a:latin typeface="+mn-lt"/>
                <a:ea typeface="+mn-ea"/>
                <a:cs typeface="+mn-cs"/>
              </a:rPr>
              <a:t>"&gt;Hello World!&lt;/string&gt;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&lt;/resources&gt;</a:t>
            </a: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&lt;?xml version="1.0" encoding="utf-8"?&gt;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&lt;resources&gt;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&lt;string name="title"&gt;</a:t>
            </a:r>
            <a:r>
              <a:rPr lang="en-US" altLang="zh-CN" sz="1200" kern="1200" dirty="0" err="1">
                <a:solidFill>
                  <a:schemeClr val="tx1"/>
                </a:solidFill>
                <a:effectLst/>
                <a:latin typeface="+mn-lt"/>
                <a:ea typeface="+mn-ea"/>
                <a:cs typeface="+mn-cs"/>
              </a:rPr>
              <a:t>Mi</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Aplicación</a:t>
            </a:r>
            <a:r>
              <a:rPr lang="en-US" altLang="zh-CN" sz="1200" kern="1200" dirty="0">
                <a:solidFill>
                  <a:schemeClr val="tx1"/>
                </a:solidFill>
                <a:effectLst/>
                <a:latin typeface="+mn-lt"/>
                <a:ea typeface="+mn-ea"/>
                <a:cs typeface="+mn-cs"/>
              </a:rPr>
              <a:t>&lt;/string&gt;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&lt;string name="</a:t>
            </a:r>
            <a:r>
              <a:rPr lang="en-US" altLang="zh-CN" sz="1200" kern="1200" dirty="0" err="1">
                <a:solidFill>
                  <a:schemeClr val="tx1"/>
                </a:solidFill>
                <a:effectLst/>
                <a:latin typeface="+mn-lt"/>
                <a:ea typeface="+mn-ea"/>
                <a:cs typeface="+mn-cs"/>
              </a:rPr>
              <a:t>hello_world</a:t>
            </a:r>
            <a:r>
              <a:rPr lang="en-US" altLang="zh-CN" sz="1200" kern="1200" dirty="0">
                <a:solidFill>
                  <a:schemeClr val="tx1"/>
                </a:solidFill>
                <a:effectLst/>
                <a:latin typeface="+mn-lt"/>
                <a:ea typeface="+mn-ea"/>
                <a:cs typeface="+mn-cs"/>
              </a:rPr>
              <a:t>"&gt;</a:t>
            </a:r>
            <a:r>
              <a:rPr lang="en-US" altLang="zh-CN" sz="1200" kern="1200" dirty="0" err="1">
                <a:solidFill>
                  <a:schemeClr val="tx1"/>
                </a:solidFill>
                <a:effectLst/>
                <a:latin typeface="+mn-lt"/>
                <a:ea typeface="+mn-ea"/>
                <a:cs typeface="+mn-cs"/>
              </a:rPr>
              <a:t>Hola</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Mundo</a:t>
            </a:r>
            <a:r>
              <a:rPr lang="en-US" altLang="zh-CN" sz="1200" kern="1200" dirty="0">
                <a:solidFill>
                  <a:schemeClr val="tx1"/>
                </a:solidFill>
                <a:effectLst/>
                <a:latin typeface="+mn-lt"/>
                <a:ea typeface="+mn-ea"/>
                <a:cs typeface="+mn-cs"/>
              </a:rPr>
              <a:t>!&lt;/string&gt;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&lt;/resources&gt;</a:t>
            </a:r>
          </a:p>
          <a:p>
            <a:endParaRPr lang="en-US" altLang="zh-CN" sz="120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For example:</a:t>
            </a:r>
          </a:p>
          <a:p>
            <a:r>
              <a:rPr lang="en-US" altLang="zh-CN" dirty="0"/>
              <a:t>// Get a string resource from your app's </a:t>
            </a:r>
            <a:r>
              <a:rPr lang="en-US" altLang="zh-CN" sz="1200" u="none" strike="noStrike" kern="1200" dirty="0">
                <a:solidFill>
                  <a:schemeClr val="tx1"/>
                </a:solidFill>
                <a:effectLst/>
                <a:latin typeface="+mn-lt"/>
                <a:ea typeface="+mn-ea"/>
                <a:cs typeface="+mn-cs"/>
                <a:hlinkClick r:id="rId3"/>
              </a:rPr>
              <a:t>Resources</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String hello = </a:t>
            </a:r>
            <a:r>
              <a:rPr lang="en-US" altLang="zh-CN" sz="1200" u="none" strike="noStrike" kern="1200" dirty="0" err="1">
                <a:solidFill>
                  <a:schemeClr val="tx1"/>
                </a:solidFill>
                <a:effectLst/>
                <a:latin typeface="+mn-lt"/>
                <a:ea typeface="+mn-ea"/>
                <a:cs typeface="+mn-cs"/>
                <a:hlinkClick r:id="rId4"/>
              </a:rPr>
              <a:t>getResources</a:t>
            </a:r>
            <a:r>
              <a:rPr lang="en-US" altLang="zh-CN" sz="1200" u="none" strike="noStrike" kern="1200" dirty="0">
                <a:solidFill>
                  <a:schemeClr val="tx1"/>
                </a:solidFill>
                <a:effectLst/>
                <a:latin typeface="+mn-lt"/>
                <a:ea typeface="+mn-ea"/>
                <a:cs typeface="+mn-cs"/>
                <a:hlinkClick r:id="rId4"/>
              </a:rPr>
              <a:t>()</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getString</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R.string.hello_world</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br>
              <a:rPr lang="en-US" altLang="zh-CN" sz="1200" kern="1200" dirty="0">
                <a:solidFill>
                  <a:schemeClr val="tx1"/>
                </a:solidFill>
                <a:effectLst/>
                <a:latin typeface="+mn-lt"/>
                <a:ea typeface="+mn-ea"/>
                <a:cs typeface="+mn-cs"/>
              </a:rPr>
            </a:br>
            <a:r>
              <a:rPr lang="en-US" altLang="zh-CN" dirty="0"/>
              <a:t>// Or supply a string resource to a method that requires a string</a:t>
            </a:r>
            <a:br>
              <a:rPr lang="en-US" altLang="zh-CN" sz="1200" kern="1200" dirty="0">
                <a:solidFill>
                  <a:schemeClr val="tx1"/>
                </a:solidFill>
                <a:effectLst/>
                <a:latin typeface="+mn-lt"/>
                <a:ea typeface="+mn-ea"/>
                <a:cs typeface="+mn-cs"/>
              </a:rPr>
            </a:br>
            <a:r>
              <a:rPr lang="en-US" altLang="zh-CN" sz="1200" kern="1200" dirty="0" err="1">
                <a:solidFill>
                  <a:schemeClr val="tx1"/>
                </a:solidFill>
                <a:effectLst/>
                <a:latin typeface="+mn-lt"/>
                <a:ea typeface="+mn-ea"/>
                <a:cs typeface="+mn-cs"/>
              </a:rPr>
              <a:t>TextView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textView</a:t>
            </a:r>
            <a:r>
              <a:rPr lang="en-US" altLang="zh-CN" sz="1200" kern="1200" dirty="0">
                <a:solidFill>
                  <a:schemeClr val="tx1"/>
                </a:solidFill>
                <a:effectLst/>
                <a:latin typeface="+mn-lt"/>
                <a:ea typeface="+mn-ea"/>
                <a:cs typeface="+mn-cs"/>
              </a:rPr>
              <a:t> = new </a:t>
            </a:r>
            <a:r>
              <a:rPr lang="en-US" altLang="zh-CN" sz="1200" kern="1200" dirty="0" err="1">
                <a:solidFill>
                  <a:schemeClr val="tx1"/>
                </a:solidFill>
                <a:effectLst/>
                <a:latin typeface="+mn-lt"/>
                <a:ea typeface="+mn-ea"/>
                <a:cs typeface="+mn-cs"/>
              </a:rPr>
              <a:t>TextView</a:t>
            </a:r>
            <a:r>
              <a:rPr lang="en-US" altLang="zh-CN" sz="1200" kern="1200" dirty="0">
                <a:solidFill>
                  <a:schemeClr val="tx1"/>
                </a:solidFill>
                <a:effectLst/>
                <a:latin typeface="+mn-lt"/>
                <a:ea typeface="+mn-ea"/>
                <a:cs typeface="+mn-cs"/>
              </a:rPr>
              <a:t>(this);</a:t>
            </a:r>
            <a:br>
              <a:rPr lang="en-US" altLang="zh-CN" sz="1200" kern="1200" dirty="0">
                <a:solidFill>
                  <a:schemeClr val="tx1"/>
                </a:solidFill>
                <a:effectLst/>
                <a:latin typeface="+mn-lt"/>
                <a:ea typeface="+mn-ea"/>
                <a:cs typeface="+mn-cs"/>
              </a:rPr>
            </a:br>
            <a:r>
              <a:rPr lang="en-US" altLang="zh-CN" sz="1200" kern="1200" dirty="0" err="1">
                <a:solidFill>
                  <a:schemeClr val="tx1"/>
                </a:solidFill>
                <a:effectLst/>
                <a:latin typeface="+mn-lt"/>
                <a:ea typeface="+mn-ea"/>
                <a:cs typeface="+mn-cs"/>
              </a:rPr>
              <a:t>textView.setText</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R.string.hello_world</a:t>
            </a:r>
            <a:r>
              <a:rPr lang="en-US" altLang="zh-CN" sz="120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In other XML files, you can refer to a string resource with the syntax @string/&lt;</a:t>
            </a:r>
            <a:r>
              <a:rPr lang="en-US" altLang="zh-CN" sz="1200" b="0" i="0" kern="1200" dirty="0" err="1">
                <a:solidFill>
                  <a:schemeClr val="tx1"/>
                </a:solidFill>
                <a:effectLst/>
                <a:latin typeface="+mn-lt"/>
                <a:ea typeface="+mn-ea"/>
                <a:cs typeface="+mn-cs"/>
              </a:rPr>
              <a:t>string_name</a:t>
            </a:r>
            <a:r>
              <a:rPr lang="en-US" altLang="zh-CN" sz="1200" b="0" i="0" kern="1200" dirty="0">
                <a:solidFill>
                  <a:schemeClr val="tx1"/>
                </a:solidFill>
                <a:effectLst/>
                <a:latin typeface="+mn-lt"/>
                <a:ea typeface="+mn-ea"/>
                <a:cs typeface="+mn-cs"/>
              </a:rPr>
              <a:t>&gt; whenever the XML attribute accepts a string value.</a:t>
            </a:r>
          </a:p>
          <a:p>
            <a:r>
              <a:rPr lang="en-US" altLang="zh-CN" sz="1200" b="0" i="0" kern="1200" dirty="0">
                <a:solidFill>
                  <a:schemeClr val="tx1"/>
                </a:solidFill>
                <a:effectLst/>
                <a:latin typeface="+mn-lt"/>
                <a:ea typeface="+mn-ea"/>
                <a:cs typeface="+mn-cs"/>
              </a:rPr>
              <a:t>For example:</a:t>
            </a:r>
          </a:p>
          <a:p>
            <a:r>
              <a:rPr lang="en-US" altLang="zh-CN" sz="1200" kern="1200" dirty="0">
                <a:solidFill>
                  <a:schemeClr val="tx1"/>
                </a:solidFill>
                <a:effectLst/>
                <a:latin typeface="+mn-lt"/>
                <a:ea typeface="+mn-ea"/>
                <a:cs typeface="+mn-cs"/>
              </a:rPr>
              <a:t>&lt;</a:t>
            </a:r>
            <a:r>
              <a:rPr lang="en-US" altLang="zh-CN" sz="1200" kern="1200" dirty="0" err="1">
                <a:solidFill>
                  <a:schemeClr val="tx1"/>
                </a:solidFill>
                <a:effectLst/>
                <a:latin typeface="+mn-lt"/>
                <a:ea typeface="+mn-ea"/>
                <a:cs typeface="+mn-cs"/>
              </a:rPr>
              <a:t>TextView</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android:layout_width</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wrap_content</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android:layout_height</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wrap_content</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android:text</a:t>
            </a:r>
            <a:r>
              <a:rPr lang="en-US" altLang="zh-CN" sz="1200" kern="1200" dirty="0">
                <a:solidFill>
                  <a:schemeClr val="tx1"/>
                </a:solidFill>
                <a:effectLst/>
                <a:latin typeface="+mn-lt"/>
                <a:ea typeface="+mn-ea"/>
                <a:cs typeface="+mn-cs"/>
              </a:rPr>
              <a:t>="@string/</a:t>
            </a:r>
            <a:r>
              <a:rPr lang="en-US" altLang="zh-CN" sz="1200" kern="1200" dirty="0" err="1">
                <a:solidFill>
                  <a:schemeClr val="tx1"/>
                </a:solidFill>
                <a:effectLst/>
                <a:latin typeface="+mn-lt"/>
                <a:ea typeface="+mn-ea"/>
                <a:cs typeface="+mn-cs"/>
              </a:rPr>
              <a:t>hello_world</a:t>
            </a:r>
            <a:r>
              <a:rPr lang="en-US" altLang="zh-CN" sz="1200" kern="1200" dirty="0">
                <a:solidFill>
                  <a:schemeClr val="tx1"/>
                </a:solidFill>
                <a:effectLst/>
                <a:latin typeface="+mn-lt"/>
                <a:ea typeface="+mn-ea"/>
                <a:cs typeface="+mn-cs"/>
              </a:rPr>
              <a:t>" /&gt;</a:t>
            </a:r>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18</a:t>
            </a:fld>
            <a:endParaRPr lang="zh-CN" altLang="en-US"/>
          </a:p>
        </p:txBody>
      </p:sp>
    </p:spTree>
    <p:extLst>
      <p:ext uri="{BB962C8B-B14F-4D97-AF65-F5344CB8AC3E}">
        <p14:creationId xmlns:p14="http://schemas.microsoft.com/office/powerpoint/2010/main" val="38350226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p:sp>
      <p:sp>
        <p:nvSpPr>
          <p:cNvPr id="84995" name="备注占位符 2"/>
          <p:cNvSpPr>
            <a:spLocks noGrp="1"/>
          </p:cNvSpPr>
          <p:nvPr>
            <p:ph type="body" idx="1"/>
          </p:nvPr>
        </p:nvSpPr>
        <p:spPr>
          <a:xfrm>
            <a:off x="935038" y="4416425"/>
            <a:ext cx="5140325" cy="4183063"/>
          </a:xfrm>
          <a:noFill/>
        </p:spPr>
        <p:txBody>
          <a:bodyPr anchor="t"/>
          <a:lstStyle/>
          <a:p>
            <a:pPr eaLnBrk="1" hangingPunct="1">
              <a:lnSpc>
                <a:spcPct val="80000"/>
              </a:lnSpc>
            </a:pPr>
            <a:r>
              <a:rPr lang="zh-CN" altLang="en-US" sz="1000" dirty="0"/>
              <a:t>加入读取联系人信息的权限</a:t>
            </a:r>
          </a:p>
          <a:p>
            <a:pPr eaLnBrk="1" hangingPunct="1">
              <a:lnSpc>
                <a:spcPct val="80000"/>
              </a:lnSpc>
            </a:pPr>
            <a:r>
              <a:rPr lang="en-US" altLang="zh-CN" sz="1000" dirty="0"/>
              <a:t>&lt;uses-permission </a:t>
            </a:r>
            <a:r>
              <a:rPr lang="en-US" altLang="zh-CN" sz="1000" dirty="0" err="1"/>
              <a:t>android:name</a:t>
            </a:r>
            <a:r>
              <a:rPr lang="en-US" altLang="zh-CN" sz="1000" dirty="0"/>
              <a:t>=</a:t>
            </a:r>
            <a:r>
              <a:rPr lang="en-US" altLang="zh-CN" sz="1000" i="1" dirty="0"/>
              <a:t>"</a:t>
            </a:r>
            <a:r>
              <a:rPr lang="en-US" altLang="zh-CN" sz="1000" i="1" dirty="0" err="1"/>
              <a:t>android.permission.READ_CONTACTS</a:t>
            </a:r>
            <a:r>
              <a:rPr lang="en-US" altLang="zh-CN" sz="1000" i="1" dirty="0"/>
              <a:t>"/&gt;</a:t>
            </a:r>
          </a:p>
          <a:p>
            <a:pPr eaLnBrk="1" hangingPunct="1">
              <a:lnSpc>
                <a:spcPct val="80000"/>
              </a:lnSpc>
            </a:pPr>
            <a:endParaRPr lang="en-US" altLang="zh-CN" sz="1000" dirty="0"/>
          </a:p>
          <a:p>
            <a:pPr eaLnBrk="1" hangingPunct="1">
              <a:lnSpc>
                <a:spcPct val="80000"/>
              </a:lnSpc>
            </a:pPr>
            <a:r>
              <a:rPr lang="en-US" altLang="zh-CN" sz="1000" dirty="0"/>
              <a:t>content://com.android.contacts/contacts </a:t>
            </a:r>
            <a:r>
              <a:rPr lang="zh-CN" altLang="en-US" sz="1000" dirty="0"/>
              <a:t>操作的数据是联系人信息</a:t>
            </a:r>
            <a:r>
              <a:rPr lang="en-US" altLang="zh-CN" sz="1000" dirty="0"/>
              <a:t>Uri</a:t>
            </a:r>
            <a:endParaRPr lang="zh-CN" altLang="en-US" sz="1000" dirty="0"/>
          </a:p>
          <a:p>
            <a:pPr eaLnBrk="1" hangingPunct="1">
              <a:lnSpc>
                <a:spcPct val="80000"/>
              </a:lnSpc>
            </a:pPr>
            <a:r>
              <a:rPr lang="en-US" altLang="zh-CN" sz="1000" dirty="0"/>
              <a:t>content://com.android.contacts/data/phones </a:t>
            </a:r>
            <a:r>
              <a:rPr lang="zh-CN" altLang="en-US" sz="1000" dirty="0"/>
              <a:t>联系人电话</a:t>
            </a:r>
            <a:r>
              <a:rPr lang="en-US" altLang="zh-CN" sz="1000" dirty="0"/>
              <a:t>Uri</a:t>
            </a:r>
          </a:p>
          <a:p>
            <a:pPr eaLnBrk="1" hangingPunct="1">
              <a:lnSpc>
                <a:spcPct val="80000"/>
              </a:lnSpc>
            </a:pPr>
            <a:r>
              <a:rPr lang="en-US" altLang="zh-CN" sz="1000" dirty="0"/>
              <a:t>content://com.android.contacts/data/emails </a:t>
            </a:r>
            <a:r>
              <a:rPr lang="zh-CN" altLang="en-US" sz="1000" dirty="0"/>
              <a:t>联系人</a:t>
            </a:r>
            <a:r>
              <a:rPr lang="en-US" altLang="zh-CN" sz="1000" dirty="0"/>
              <a:t>Email Uri</a:t>
            </a:r>
          </a:p>
          <a:p>
            <a:pPr eaLnBrk="1" hangingPunct="1">
              <a:lnSpc>
                <a:spcPct val="80000"/>
              </a:lnSpc>
            </a:pPr>
            <a:endParaRPr lang="en-US" altLang="zh-CN" sz="1000" dirty="0"/>
          </a:p>
          <a:p>
            <a:pPr eaLnBrk="1" hangingPunct="1">
              <a:lnSpc>
                <a:spcPct val="80000"/>
              </a:lnSpc>
            </a:pPr>
            <a:r>
              <a:rPr lang="zh-CN" altLang="en-US" sz="1000" dirty="0"/>
              <a:t>读取联系人信息</a:t>
            </a:r>
          </a:p>
          <a:p>
            <a:pPr eaLnBrk="1" hangingPunct="1">
              <a:lnSpc>
                <a:spcPct val="80000"/>
              </a:lnSpc>
            </a:pPr>
            <a:r>
              <a:rPr lang="en-US" altLang="zh-CN" sz="1000" dirty="0"/>
              <a:t>Cursor </a:t>
            </a:r>
            <a:r>
              <a:rPr lang="en-US" altLang="zh-CN" sz="1000" dirty="0" err="1"/>
              <a:t>cursor</a:t>
            </a:r>
            <a:r>
              <a:rPr lang="en-US" altLang="zh-CN" sz="1000" dirty="0"/>
              <a:t> = </a:t>
            </a:r>
            <a:r>
              <a:rPr lang="en-US" altLang="zh-CN" sz="1000" dirty="0" err="1"/>
              <a:t>getContentResolver</a:t>
            </a:r>
            <a:r>
              <a:rPr lang="en-US" altLang="zh-CN" sz="1000" dirty="0"/>
              <a:t>().query(</a:t>
            </a:r>
            <a:r>
              <a:rPr lang="en-US" altLang="zh-CN" sz="1000" dirty="0" err="1"/>
              <a:t>ContactsContract.Contacts.</a:t>
            </a:r>
            <a:r>
              <a:rPr lang="en-US" altLang="zh-CN" sz="1000" i="1" dirty="0" err="1"/>
              <a:t>CONTENT_URI</a:t>
            </a:r>
            <a:r>
              <a:rPr lang="en-US" altLang="zh-CN" sz="1000" i="1" dirty="0"/>
              <a:t>,  </a:t>
            </a:r>
          </a:p>
          <a:p>
            <a:pPr eaLnBrk="1" hangingPunct="1">
              <a:lnSpc>
                <a:spcPct val="80000"/>
              </a:lnSpc>
            </a:pPr>
            <a:r>
              <a:rPr lang="en-US" altLang="zh-CN" sz="1000" dirty="0"/>
              <a:t>    </a:t>
            </a:r>
            <a:r>
              <a:rPr lang="en-US" altLang="zh-CN" sz="1000" b="1" dirty="0"/>
              <a:t>null, null, null, null);  </a:t>
            </a:r>
          </a:p>
          <a:p>
            <a:pPr eaLnBrk="1" hangingPunct="1">
              <a:lnSpc>
                <a:spcPct val="80000"/>
              </a:lnSpc>
            </a:pPr>
            <a:r>
              <a:rPr lang="en-US" altLang="zh-CN" sz="1000" dirty="0"/>
              <a:t>  </a:t>
            </a:r>
            <a:r>
              <a:rPr lang="en-US" altLang="zh-CN" sz="1000" b="1" dirty="0"/>
              <a:t>while (</a:t>
            </a:r>
            <a:r>
              <a:rPr lang="en-US" altLang="zh-CN" sz="1000" b="1" dirty="0" err="1"/>
              <a:t>cursor.moveToNext</a:t>
            </a:r>
            <a:r>
              <a:rPr lang="en-US" altLang="zh-CN" sz="1000" b="1" dirty="0"/>
              <a:t>()) {  </a:t>
            </a:r>
          </a:p>
          <a:p>
            <a:pPr eaLnBrk="1" hangingPunct="1">
              <a:lnSpc>
                <a:spcPct val="80000"/>
              </a:lnSpc>
            </a:pPr>
            <a:r>
              <a:rPr lang="en-US" altLang="zh-CN" sz="1000" dirty="0"/>
              <a:t>   String </a:t>
            </a:r>
            <a:r>
              <a:rPr lang="en-US" altLang="zh-CN" sz="1000" dirty="0" err="1"/>
              <a:t>contactId</a:t>
            </a:r>
            <a:r>
              <a:rPr lang="en-US" altLang="zh-CN" sz="1000" dirty="0"/>
              <a:t> = </a:t>
            </a:r>
            <a:r>
              <a:rPr lang="en-US" altLang="zh-CN" sz="1000" dirty="0" err="1"/>
              <a:t>cursor.getString</a:t>
            </a:r>
            <a:r>
              <a:rPr lang="en-US" altLang="zh-CN" sz="1000" dirty="0"/>
              <a:t>(</a:t>
            </a:r>
            <a:r>
              <a:rPr lang="en-US" altLang="zh-CN" sz="1000" dirty="0" err="1"/>
              <a:t>cursor.getColumnIndex</a:t>
            </a:r>
            <a:r>
              <a:rPr lang="en-US" altLang="zh-CN" sz="1000" dirty="0"/>
              <a:t>(</a:t>
            </a:r>
            <a:r>
              <a:rPr lang="en-US" altLang="zh-CN" sz="1000" dirty="0" err="1"/>
              <a:t>ContactsContract.Contacts.</a:t>
            </a:r>
            <a:r>
              <a:rPr lang="en-US" altLang="zh-CN" sz="1000" i="1" dirty="0" err="1"/>
              <a:t>_ID</a:t>
            </a:r>
            <a:r>
              <a:rPr lang="en-US" altLang="zh-CN" sz="1000" i="1" dirty="0"/>
              <a:t>));  </a:t>
            </a:r>
          </a:p>
          <a:p>
            <a:pPr eaLnBrk="1" hangingPunct="1">
              <a:lnSpc>
                <a:spcPct val="80000"/>
              </a:lnSpc>
            </a:pPr>
            <a:r>
              <a:rPr lang="en-US" altLang="zh-CN" sz="1000" dirty="0"/>
              <a:t>   String name = </a:t>
            </a:r>
            <a:r>
              <a:rPr lang="en-US" altLang="zh-CN" sz="1000" dirty="0" err="1"/>
              <a:t>cursor.getString</a:t>
            </a:r>
            <a:r>
              <a:rPr lang="en-US" altLang="zh-CN" sz="1000" dirty="0"/>
              <a:t>(</a:t>
            </a:r>
            <a:r>
              <a:rPr lang="en-US" altLang="zh-CN" sz="1000" dirty="0" err="1"/>
              <a:t>cursor.getColumnIndex</a:t>
            </a:r>
            <a:r>
              <a:rPr lang="en-US" altLang="zh-CN" sz="1000" dirty="0"/>
              <a:t>(</a:t>
            </a:r>
            <a:r>
              <a:rPr lang="en-US" altLang="zh-CN" sz="1000" dirty="0" err="1"/>
              <a:t>ContactsContract.Contacts.</a:t>
            </a:r>
            <a:r>
              <a:rPr lang="en-US" altLang="zh-CN" sz="1000" i="1" dirty="0" err="1"/>
              <a:t>DISPLAY_NAME</a:t>
            </a:r>
            <a:r>
              <a:rPr lang="en-US" altLang="zh-CN" sz="1000" i="1" dirty="0"/>
              <a:t>));  </a:t>
            </a:r>
          </a:p>
          <a:p>
            <a:pPr eaLnBrk="1" hangingPunct="1">
              <a:lnSpc>
                <a:spcPct val="80000"/>
              </a:lnSpc>
            </a:pPr>
            <a:r>
              <a:rPr lang="zh-CN" altLang="en-US" sz="1000" dirty="0"/>
              <a:t>   </a:t>
            </a:r>
          </a:p>
          <a:p>
            <a:pPr eaLnBrk="1" hangingPunct="1">
              <a:lnSpc>
                <a:spcPct val="80000"/>
              </a:lnSpc>
            </a:pPr>
            <a:r>
              <a:rPr lang="en-US" altLang="zh-CN" sz="1000" dirty="0"/>
              <a:t>   Cursor phones = </a:t>
            </a:r>
            <a:r>
              <a:rPr lang="en-US" altLang="zh-CN" sz="1000" dirty="0" err="1"/>
              <a:t>getContentResolver</a:t>
            </a:r>
            <a:r>
              <a:rPr lang="en-US" altLang="zh-CN" sz="1000" dirty="0"/>
              <a:t>().query(</a:t>
            </a:r>
            <a:r>
              <a:rPr lang="en-US" altLang="zh-CN" sz="1000" dirty="0" err="1"/>
              <a:t>ContactsContract.CommonDataKinds.Phone.</a:t>
            </a:r>
            <a:r>
              <a:rPr lang="en-US" altLang="zh-CN" sz="1000" i="1" dirty="0" err="1"/>
              <a:t>CONTENT_URI</a:t>
            </a:r>
            <a:r>
              <a:rPr lang="en-US" altLang="zh-CN" sz="1000" i="1" dirty="0"/>
              <a:t>,  </a:t>
            </a:r>
          </a:p>
          <a:p>
            <a:pPr eaLnBrk="1" hangingPunct="1">
              <a:lnSpc>
                <a:spcPct val="80000"/>
              </a:lnSpc>
            </a:pPr>
            <a:r>
              <a:rPr lang="en-US" altLang="zh-CN" sz="1000" dirty="0"/>
              <a:t>        </a:t>
            </a:r>
            <a:r>
              <a:rPr lang="en-US" altLang="zh-CN" sz="1000" b="1" dirty="0"/>
              <a:t>null,  </a:t>
            </a:r>
          </a:p>
          <a:p>
            <a:pPr eaLnBrk="1" hangingPunct="1">
              <a:lnSpc>
                <a:spcPct val="80000"/>
              </a:lnSpc>
            </a:pPr>
            <a:r>
              <a:rPr lang="en-US" altLang="zh-CN" sz="1000" dirty="0"/>
              <a:t>        </a:t>
            </a:r>
            <a:r>
              <a:rPr lang="en-US" altLang="zh-CN" sz="1000" dirty="0" err="1"/>
              <a:t>ContactsContract.CommonDataKinds.Phone.</a:t>
            </a:r>
            <a:r>
              <a:rPr lang="en-US" altLang="zh-CN" sz="1000" i="1" dirty="0" err="1"/>
              <a:t>CONTACT_ID</a:t>
            </a:r>
            <a:r>
              <a:rPr lang="en-US" altLang="zh-CN" sz="1000" i="1" dirty="0"/>
              <a:t> +" = "+ </a:t>
            </a:r>
            <a:r>
              <a:rPr lang="en-US" altLang="zh-CN" sz="1000" i="1" dirty="0" err="1"/>
              <a:t>contactId</a:t>
            </a:r>
            <a:r>
              <a:rPr lang="en-US" altLang="zh-CN" sz="1000" i="1" dirty="0"/>
              <a:t>,  </a:t>
            </a:r>
          </a:p>
          <a:p>
            <a:pPr eaLnBrk="1" hangingPunct="1">
              <a:lnSpc>
                <a:spcPct val="80000"/>
              </a:lnSpc>
            </a:pPr>
            <a:r>
              <a:rPr lang="en-US" altLang="zh-CN" sz="1000" dirty="0"/>
              <a:t>        </a:t>
            </a:r>
            <a:r>
              <a:rPr lang="en-US" altLang="zh-CN" sz="1000" b="1" dirty="0"/>
              <a:t>null, null);  </a:t>
            </a:r>
          </a:p>
          <a:p>
            <a:pPr eaLnBrk="1" hangingPunct="1">
              <a:lnSpc>
                <a:spcPct val="80000"/>
              </a:lnSpc>
            </a:pPr>
            <a:r>
              <a:rPr lang="en-US" altLang="zh-CN" sz="1000" dirty="0"/>
              <a:t>    </a:t>
            </a:r>
            <a:r>
              <a:rPr lang="en-US" altLang="zh-CN" sz="1000" b="1" dirty="0"/>
              <a:t>while (</a:t>
            </a:r>
            <a:r>
              <a:rPr lang="en-US" altLang="zh-CN" sz="1000" b="1" dirty="0" err="1"/>
              <a:t>phones.moveToNext</a:t>
            </a:r>
            <a:r>
              <a:rPr lang="en-US" altLang="zh-CN" sz="1000" b="1" dirty="0"/>
              <a:t>()) {  </a:t>
            </a:r>
          </a:p>
          <a:p>
            <a:pPr eaLnBrk="1" hangingPunct="1">
              <a:lnSpc>
                <a:spcPct val="80000"/>
              </a:lnSpc>
            </a:pPr>
            <a:r>
              <a:rPr lang="en-US" altLang="zh-CN" sz="1000" dirty="0"/>
              <a:t>     String </a:t>
            </a:r>
            <a:r>
              <a:rPr lang="en-US" altLang="zh-CN" sz="1000" dirty="0" err="1"/>
              <a:t>phoneNumber</a:t>
            </a:r>
            <a:r>
              <a:rPr lang="en-US" altLang="zh-CN" sz="1000" dirty="0"/>
              <a:t> = </a:t>
            </a:r>
            <a:r>
              <a:rPr lang="en-US" altLang="zh-CN" sz="1000" dirty="0" err="1"/>
              <a:t>phones.getString</a:t>
            </a:r>
            <a:r>
              <a:rPr lang="en-US" altLang="zh-CN" sz="1000" dirty="0"/>
              <a:t>(</a:t>
            </a:r>
            <a:r>
              <a:rPr lang="en-US" altLang="zh-CN" sz="1000" dirty="0" err="1"/>
              <a:t>phones.getColumnIndex</a:t>
            </a:r>
            <a:r>
              <a:rPr lang="en-US" altLang="zh-CN" sz="1000" dirty="0"/>
              <a:t>(  </a:t>
            </a:r>
          </a:p>
          <a:p>
            <a:pPr eaLnBrk="1" hangingPunct="1">
              <a:lnSpc>
                <a:spcPct val="80000"/>
              </a:lnSpc>
            </a:pPr>
            <a:r>
              <a:rPr lang="en-US" altLang="zh-CN" sz="1000" dirty="0"/>
              <a:t>         </a:t>
            </a:r>
            <a:r>
              <a:rPr lang="en-US" altLang="zh-CN" sz="1000" dirty="0" err="1"/>
              <a:t>ContactsContract.CommonDataKinds.Phone.</a:t>
            </a:r>
            <a:r>
              <a:rPr lang="en-US" altLang="zh-CN" sz="1000" i="1" dirty="0" err="1"/>
              <a:t>NUMBER</a:t>
            </a:r>
            <a:r>
              <a:rPr lang="en-US" altLang="zh-CN" sz="1000" i="1" dirty="0"/>
              <a:t>));  </a:t>
            </a:r>
          </a:p>
          <a:p>
            <a:pPr eaLnBrk="1" hangingPunct="1">
              <a:lnSpc>
                <a:spcPct val="80000"/>
              </a:lnSpc>
            </a:pPr>
            <a:r>
              <a:rPr lang="en-US" altLang="zh-CN" sz="1000" dirty="0"/>
              <a:t>     </a:t>
            </a:r>
            <a:r>
              <a:rPr lang="en-US" altLang="zh-CN" sz="1000" dirty="0" err="1"/>
              <a:t>Log.</a:t>
            </a:r>
            <a:r>
              <a:rPr lang="en-US" altLang="zh-CN" sz="1000" i="1" dirty="0" err="1"/>
              <a:t>i</a:t>
            </a:r>
            <a:r>
              <a:rPr lang="en-US" altLang="zh-CN" sz="1000" i="1" dirty="0"/>
              <a:t>("</a:t>
            </a:r>
            <a:r>
              <a:rPr lang="en-US" altLang="zh-CN" sz="1000" i="1" dirty="0" err="1"/>
              <a:t>RongActivity</a:t>
            </a:r>
            <a:r>
              <a:rPr lang="en-US" altLang="zh-CN" sz="1000" i="1" dirty="0"/>
              <a:t>", "</a:t>
            </a:r>
            <a:r>
              <a:rPr lang="en-US" altLang="zh-CN" sz="1000" i="1" dirty="0" err="1"/>
              <a:t>phoneNumber</a:t>
            </a:r>
            <a:r>
              <a:rPr lang="en-US" altLang="zh-CN" sz="1000" i="1" dirty="0"/>
              <a:t>="+</a:t>
            </a:r>
            <a:r>
              <a:rPr lang="en-US" altLang="zh-CN" sz="1000" i="1" dirty="0" err="1"/>
              <a:t>phoneNumber</a:t>
            </a:r>
            <a:r>
              <a:rPr lang="en-US" altLang="zh-CN" sz="1000" i="1" dirty="0"/>
              <a:t>);</a:t>
            </a:r>
          </a:p>
          <a:p>
            <a:pPr eaLnBrk="1" hangingPunct="1">
              <a:lnSpc>
                <a:spcPct val="80000"/>
              </a:lnSpc>
            </a:pPr>
            <a:r>
              <a:rPr lang="zh-CN" altLang="en-US" sz="1000" dirty="0"/>
              <a:t>    </a:t>
            </a:r>
            <a:r>
              <a:rPr lang="en-US" altLang="zh-CN" sz="1000" dirty="0"/>
              <a:t>}  </a:t>
            </a:r>
          </a:p>
          <a:p>
            <a:pPr eaLnBrk="1" hangingPunct="1">
              <a:lnSpc>
                <a:spcPct val="80000"/>
              </a:lnSpc>
            </a:pPr>
            <a:r>
              <a:rPr lang="en-US" altLang="zh-CN" sz="1000" dirty="0"/>
              <a:t>    </a:t>
            </a:r>
            <a:r>
              <a:rPr lang="en-US" altLang="zh-CN" sz="1000" dirty="0" err="1"/>
              <a:t>phones.close</a:t>
            </a:r>
            <a:r>
              <a:rPr lang="en-US" altLang="zh-CN" sz="1000" dirty="0"/>
              <a:t>();  </a:t>
            </a:r>
          </a:p>
          <a:p>
            <a:pPr eaLnBrk="1" hangingPunct="1">
              <a:lnSpc>
                <a:spcPct val="80000"/>
              </a:lnSpc>
            </a:pPr>
            <a:r>
              <a:rPr lang="zh-CN" altLang="en-US" sz="1000" dirty="0"/>
              <a:t>   </a:t>
            </a:r>
          </a:p>
          <a:p>
            <a:pPr eaLnBrk="1" hangingPunct="1">
              <a:lnSpc>
                <a:spcPct val="80000"/>
              </a:lnSpc>
            </a:pPr>
            <a:r>
              <a:rPr lang="en-US" altLang="zh-CN" sz="1000" dirty="0"/>
              <a:t>    Cursor emails = </a:t>
            </a:r>
            <a:r>
              <a:rPr lang="en-US" altLang="zh-CN" sz="1000" dirty="0" err="1"/>
              <a:t>getContentResolver</a:t>
            </a:r>
            <a:r>
              <a:rPr lang="en-US" altLang="zh-CN" sz="1000" dirty="0"/>
              <a:t>().query(</a:t>
            </a:r>
            <a:r>
              <a:rPr lang="en-US" altLang="zh-CN" sz="1000" dirty="0" err="1"/>
              <a:t>ContactsContract.CommonDataKinds.Email.</a:t>
            </a:r>
            <a:r>
              <a:rPr lang="en-US" altLang="zh-CN" sz="1000" i="1" dirty="0" err="1"/>
              <a:t>CONTENT_URI</a:t>
            </a:r>
            <a:r>
              <a:rPr lang="en-US" altLang="zh-CN" sz="1000" i="1" dirty="0"/>
              <a:t>,  </a:t>
            </a:r>
          </a:p>
          <a:p>
            <a:pPr eaLnBrk="1" hangingPunct="1">
              <a:lnSpc>
                <a:spcPct val="80000"/>
              </a:lnSpc>
            </a:pPr>
            <a:r>
              <a:rPr lang="en-US" altLang="zh-CN" sz="1000" dirty="0"/>
              <a:t>       </a:t>
            </a:r>
            <a:r>
              <a:rPr lang="en-US" altLang="zh-CN" sz="1000" b="1" dirty="0"/>
              <a:t>null,  </a:t>
            </a:r>
          </a:p>
          <a:p>
            <a:pPr eaLnBrk="1" hangingPunct="1">
              <a:lnSpc>
                <a:spcPct val="80000"/>
              </a:lnSpc>
            </a:pPr>
            <a:r>
              <a:rPr lang="en-US" altLang="zh-CN" sz="1000" dirty="0"/>
              <a:t>       </a:t>
            </a:r>
            <a:r>
              <a:rPr lang="en-US" altLang="zh-CN" sz="1000" dirty="0" err="1"/>
              <a:t>ContactsContract.CommonDataKinds.Email.</a:t>
            </a:r>
            <a:r>
              <a:rPr lang="en-US" altLang="zh-CN" sz="1000" i="1" dirty="0" err="1"/>
              <a:t>CONTACT_ID</a:t>
            </a:r>
            <a:r>
              <a:rPr lang="en-US" altLang="zh-CN" sz="1000" i="1" dirty="0"/>
              <a:t> + " = " + </a:t>
            </a:r>
            <a:r>
              <a:rPr lang="en-US" altLang="zh-CN" sz="1000" i="1" dirty="0" err="1"/>
              <a:t>contactId</a:t>
            </a:r>
            <a:r>
              <a:rPr lang="en-US" altLang="zh-CN" sz="1000" i="1" dirty="0"/>
              <a:t>,  </a:t>
            </a:r>
          </a:p>
          <a:p>
            <a:pPr eaLnBrk="1" hangingPunct="1">
              <a:lnSpc>
                <a:spcPct val="80000"/>
              </a:lnSpc>
            </a:pPr>
            <a:r>
              <a:rPr lang="en-US" altLang="zh-CN" sz="1000" dirty="0"/>
              <a:t>       </a:t>
            </a:r>
            <a:r>
              <a:rPr lang="en-US" altLang="zh-CN" sz="1000" b="1" dirty="0"/>
              <a:t>null, null);  </a:t>
            </a:r>
          </a:p>
          <a:p>
            <a:pPr eaLnBrk="1" hangingPunct="1">
              <a:lnSpc>
                <a:spcPct val="80000"/>
              </a:lnSpc>
            </a:pPr>
            <a:r>
              <a:rPr lang="en-US" altLang="zh-CN" sz="1000" dirty="0"/>
              <a:t>       </a:t>
            </a:r>
            <a:r>
              <a:rPr lang="en-US" altLang="zh-CN" sz="1000" b="1" dirty="0"/>
              <a:t>while (</a:t>
            </a:r>
            <a:r>
              <a:rPr lang="en-US" altLang="zh-CN" sz="1000" b="1" dirty="0" err="1"/>
              <a:t>emails.moveToNext</a:t>
            </a:r>
            <a:r>
              <a:rPr lang="en-US" altLang="zh-CN" sz="1000" b="1" dirty="0"/>
              <a:t>()) {  </a:t>
            </a:r>
          </a:p>
          <a:p>
            <a:pPr eaLnBrk="1" hangingPunct="1">
              <a:lnSpc>
                <a:spcPct val="80000"/>
              </a:lnSpc>
            </a:pPr>
            <a:r>
              <a:rPr lang="en-US" altLang="zh-CN" sz="1000" dirty="0"/>
              <a:t>        // This would allow you get several email addresses  </a:t>
            </a:r>
          </a:p>
          <a:p>
            <a:pPr eaLnBrk="1" hangingPunct="1">
              <a:lnSpc>
                <a:spcPct val="80000"/>
              </a:lnSpc>
            </a:pPr>
            <a:r>
              <a:rPr lang="en-US" altLang="zh-CN" sz="1000" dirty="0"/>
              <a:t>        String </a:t>
            </a:r>
            <a:r>
              <a:rPr lang="en-US" altLang="zh-CN" sz="1000" dirty="0" err="1"/>
              <a:t>emailAddress</a:t>
            </a:r>
            <a:r>
              <a:rPr lang="en-US" altLang="zh-CN" sz="1000" dirty="0"/>
              <a:t> = </a:t>
            </a:r>
            <a:r>
              <a:rPr lang="en-US" altLang="zh-CN" sz="1000" dirty="0" err="1"/>
              <a:t>emails.getString</a:t>
            </a:r>
            <a:r>
              <a:rPr lang="en-US" altLang="zh-CN" sz="1000" dirty="0"/>
              <a:t>(</a:t>
            </a:r>
            <a:r>
              <a:rPr lang="en-US" altLang="zh-CN" sz="1000" dirty="0" err="1"/>
              <a:t>emails.getColumnIndex</a:t>
            </a:r>
            <a:r>
              <a:rPr lang="en-US" altLang="zh-CN" sz="1000" dirty="0"/>
              <a:t>(</a:t>
            </a:r>
            <a:r>
              <a:rPr lang="en-US" altLang="zh-CN" sz="1000" dirty="0" err="1"/>
              <a:t>ContactsContract.CommonDataKinds.Email.</a:t>
            </a:r>
            <a:r>
              <a:rPr lang="en-US" altLang="zh-CN" sz="1000" i="1" dirty="0" err="1"/>
              <a:t>DATA</a:t>
            </a:r>
            <a:r>
              <a:rPr lang="en-US" altLang="zh-CN" sz="1000" i="1" dirty="0"/>
              <a:t>));</a:t>
            </a:r>
          </a:p>
          <a:p>
            <a:pPr eaLnBrk="1" hangingPunct="1">
              <a:lnSpc>
                <a:spcPct val="80000"/>
              </a:lnSpc>
            </a:pPr>
            <a:r>
              <a:rPr lang="en-US" altLang="zh-CN" sz="1000" dirty="0"/>
              <a:t>        </a:t>
            </a:r>
            <a:r>
              <a:rPr lang="en-US" altLang="zh-CN" sz="1000" dirty="0" err="1"/>
              <a:t>Log.</a:t>
            </a:r>
            <a:r>
              <a:rPr lang="en-US" altLang="zh-CN" sz="1000" i="1" dirty="0" err="1"/>
              <a:t>i</a:t>
            </a:r>
            <a:r>
              <a:rPr lang="en-US" altLang="zh-CN" sz="1000" i="1" dirty="0"/>
              <a:t>("</a:t>
            </a:r>
            <a:r>
              <a:rPr lang="en-US" altLang="zh-CN" sz="1000" i="1" dirty="0" err="1"/>
              <a:t>RongActivity</a:t>
            </a:r>
            <a:r>
              <a:rPr lang="en-US" altLang="zh-CN" sz="1000" i="1" dirty="0"/>
              <a:t>", "</a:t>
            </a:r>
            <a:r>
              <a:rPr lang="en-US" altLang="zh-CN" sz="1000" i="1" dirty="0" err="1"/>
              <a:t>emailAddress</a:t>
            </a:r>
            <a:r>
              <a:rPr lang="en-US" altLang="zh-CN" sz="1000" i="1" dirty="0"/>
              <a:t>="+ </a:t>
            </a:r>
            <a:r>
              <a:rPr lang="en-US" altLang="zh-CN" sz="1000" i="1" dirty="0" err="1"/>
              <a:t>emailAddress</a:t>
            </a:r>
            <a:r>
              <a:rPr lang="en-US" altLang="zh-CN" sz="1000" i="1" dirty="0"/>
              <a:t>);</a:t>
            </a:r>
          </a:p>
          <a:p>
            <a:pPr eaLnBrk="1" hangingPunct="1">
              <a:lnSpc>
                <a:spcPct val="80000"/>
              </a:lnSpc>
            </a:pPr>
            <a:r>
              <a:rPr lang="zh-CN" altLang="en-US" sz="1000" dirty="0"/>
              <a:t>       </a:t>
            </a:r>
            <a:r>
              <a:rPr lang="en-US" altLang="zh-CN" sz="1000" dirty="0"/>
              <a:t>}  </a:t>
            </a:r>
          </a:p>
          <a:p>
            <a:pPr eaLnBrk="1" hangingPunct="1">
              <a:lnSpc>
                <a:spcPct val="80000"/>
              </a:lnSpc>
            </a:pPr>
            <a:r>
              <a:rPr lang="en-US" altLang="zh-CN" sz="1000" dirty="0"/>
              <a:t>       </a:t>
            </a:r>
            <a:r>
              <a:rPr lang="en-US" altLang="zh-CN" sz="1000" dirty="0" err="1"/>
              <a:t>emails.close</a:t>
            </a:r>
            <a:r>
              <a:rPr lang="en-US" altLang="zh-CN" sz="1000" dirty="0"/>
              <a:t>();  </a:t>
            </a:r>
          </a:p>
          <a:p>
            <a:pPr eaLnBrk="1" hangingPunct="1">
              <a:lnSpc>
                <a:spcPct val="80000"/>
              </a:lnSpc>
            </a:pPr>
            <a:r>
              <a:rPr lang="zh-CN" altLang="en-US" sz="1000" dirty="0"/>
              <a:t>  </a:t>
            </a:r>
            <a:r>
              <a:rPr lang="en-US" altLang="zh-CN" sz="1000" dirty="0"/>
              <a:t>}  </a:t>
            </a:r>
          </a:p>
          <a:p>
            <a:pPr eaLnBrk="1" hangingPunct="1">
              <a:lnSpc>
                <a:spcPct val="80000"/>
              </a:lnSpc>
            </a:pPr>
            <a:r>
              <a:rPr lang="en-US" altLang="zh-CN" sz="1000" dirty="0"/>
              <a:t>  </a:t>
            </a:r>
            <a:r>
              <a:rPr lang="en-US" altLang="zh-CN" sz="1000" dirty="0" err="1"/>
              <a:t>cursor.close</a:t>
            </a:r>
            <a:r>
              <a:rPr lang="en-US" altLang="zh-CN" sz="1000" dirty="0"/>
              <a:t>(); </a:t>
            </a:r>
            <a:endParaRPr lang="zh-CN" altLang="en-US" sz="1000" dirty="0"/>
          </a:p>
          <a:p>
            <a:pPr eaLnBrk="1" hangingPunct="1">
              <a:lnSpc>
                <a:spcPct val="80000"/>
              </a:lnSpc>
            </a:pPr>
            <a:endParaRPr lang="zh-CN" altLang="en-US" sz="1000" dirty="0"/>
          </a:p>
          <a:p>
            <a:pPr eaLnBrk="1" hangingPunct="1">
              <a:lnSpc>
                <a:spcPct val="80000"/>
              </a:lnSpc>
            </a:pPr>
            <a:r>
              <a:rPr lang="en-US" altLang="zh-CN" sz="1000" dirty="0"/>
              <a:t>==================== </a:t>
            </a:r>
            <a:r>
              <a:rPr lang="zh-CN" altLang="en-US" sz="1000" dirty="0"/>
              <a:t>添加联系人 </a:t>
            </a:r>
            <a:r>
              <a:rPr lang="en-US" altLang="zh-CN" sz="1000" dirty="0"/>
              <a:t>===========================</a:t>
            </a:r>
          </a:p>
          <a:p>
            <a:pPr eaLnBrk="1" hangingPunct="1">
              <a:lnSpc>
                <a:spcPct val="80000"/>
              </a:lnSpc>
            </a:pPr>
            <a:r>
              <a:rPr lang="zh-CN" altLang="en-US" sz="1000" dirty="0"/>
              <a:t>方法一：</a:t>
            </a:r>
          </a:p>
          <a:p>
            <a:pPr eaLnBrk="1" hangingPunct="1"/>
            <a:r>
              <a:rPr lang="zh-CN" altLang="en-US" sz="1000" dirty="0"/>
              <a:t>	</a:t>
            </a:r>
            <a:r>
              <a:rPr lang="en-US" altLang="zh-CN" sz="1000" dirty="0"/>
              <a:t>/**</a:t>
            </a:r>
          </a:p>
          <a:p>
            <a:pPr eaLnBrk="1" hangingPunct="1"/>
            <a:r>
              <a:rPr lang="en-US" altLang="zh-CN" sz="1000" dirty="0"/>
              <a:t>	 * </a:t>
            </a:r>
            <a:r>
              <a:rPr lang="zh-CN" altLang="en-US" sz="1000" dirty="0"/>
              <a:t>首先向</a:t>
            </a:r>
            <a:r>
              <a:rPr lang="en-US" altLang="zh-CN" sz="1000" dirty="0" err="1"/>
              <a:t>RawContacts.CONTENT_URI</a:t>
            </a:r>
            <a:r>
              <a:rPr lang="zh-CN" altLang="en-US" sz="1000" dirty="0"/>
              <a:t>执行一个空值插入，目的是获取系统返回的</a:t>
            </a:r>
            <a:r>
              <a:rPr lang="en-US" altLang="zh-CN" sz="1000" dirty="0" err="1"/>
              <a:t>rawContactId</a:t>
            </a:r>
            <a:r>
              <a:rPr lang="en-US" altLang="zh-CN" sz="1000" dirty="0"/>
              <a:t> </a:t>
            </a:r>
          </a:p>
          <a:p>
            <a:pPr eaLnBrk="1" hangingPunct="1"/>
            <a:r>
              <a:rPr lang="en-US" altLang="zh-CN" sz="1000" dirty="0"/>
              <a:t>	 * </a:t>
            </a:r>
            <a:r>
              <a:rPr lang="zh-CN" altLang="en-US" sz="1000" dirty="0"/>
              <a:t>这时后面插入</a:t>
            </a:r>
            <a:r>
              <a:rPr lang="en-US" altLang="zh-CN" sz="1000" dirty="0"/>
              <a:t>data</a:t>
            </a:r>
            <a:r>
              <a:rPr lang="zh-CN" altLang="en-US" sz="1000" dirty="0"/>
              <a:t>表的依据，只有执行空值插入，才能使插入的联系人在通讯录里面可见</a:t>
            </a:r>
          </a:p>
          <a:p>
            <a:pPr eaLnBrk="1" hangingPunct="1"/>
            <a:r>
              <a:rPr lang="zh-CN" altLang="en-US" sz="1000" dirty="0"/>
              <a:t>	 *</a:t>
            </a:r>
            <a:r>
              <a:rPr lang="en-US" altLang="zh-CN" sz="1000" dirty="0"/>
              <a:t>/</a:t>
            </a:r>
          </a:p>
          <a:p>
            <a:pPr eaLnBrk="1" hangingPunct="1"/>
            <a:r>
              <a:rPr lang="en-US" altLang="zh-CN" sz="1000" dirty="0"/>
              <a:t>	public void </a:t>
            </a:r>
            <a:r>
              <a:rPr lang="en-US" altLang="zh-CN" sz="1000" dirty="0" err="1"/>
              <a:t>testInsert</a:t>
            </a:r>
            <a:r>
              <a:rPr lang="en-US" altLang="zh-CN" sz="1000" dirty="0"/>
              <a:t>() {</a:t>
            </a:r>
          </a:p>
          <a:p>
            <a:pPr eaLnBrk="1" hangingPunct="1"/>
            <a:r>
              <a:rPr lang="en-US" altLang="zh-CN" sz="1000" dirty="0"/>
              <a:t>		</a:t>
            </a:r>
            <a:r>
              <a:rPr lang="en-US" altLang="zh-CN" sz="1000" dirty="0" err="1"/>
              <a:t>ContentValues</a:t>
            </a:r>
            <a:r>
              <a:rPr lang="en-US" altLang="zh-CN" sz="1000" dirty="0"/>
              <a:t> values = new </a:t>
            </a:r>
            <a:r>
              <a:rPr lang="en-US" altLang="zh-CN" sz="1000" dirty="0" err="1"/>
              <a:t>ContentValues</a:t>
            </a:r>
            <a:r>
              <a:rPr lang="en-US" altLang="zh-CN" sz="1000" dirty="0"/>
              <a:t>();</a:t>
            </a:r>
          </a:p>
          <a:p>
            <a:pPr eaLnBrk="1" hangingPunct="1"/>
            <a:r>
              <a:rPr lang="en-US" altLang="zh-CN" sz="1000" dirty="0"/>
              <a:t>		//</a:t>
            </a:r>
            <a:r>
              <a:rPr lang="zh-CN" altLang="en-US" sz="1000" dirty="0"/>
              <a:t>首先向</a:t>
            </a:r>
            <a:r>
              <a:rPr lang="en-US" altLang="zh-CN" sz="1000" dirty="0" err="1"/>
              <a:t>RawContacts.CONTENT_URI</a:t>
            </a:r>
            <a:r>
              <a:rPr lang="zh-CN" altLang="en-US" sz="1000" dirty="0"/>
              <a:t>执行一个空值插入，目的是获取系统返回的</a:t>
            </a:r>
            <a:r>
              <a:rPr lang="en-US" altLang="zh-CN" sz="1000" dirty="0" err="1"/>
              <a:t>rawContactId</a:t>
            </a:r>
            <a:r>
              <a:rPr lang="en-US" altLang="zh-CN" sz="1000" dirty="0"/>
              <a:t> </a:t>
            </a:r>
          </a:p>
          <a:p>
            <a:pPr eaLnBrk="1" hangingPunct="1"/>
            <a:r>
              <a:rPr lang="en-US" altLang="zh-CN" sz="1000" dirty="0"/>
              <a:t>		Uri </a:t>
            </a:r>
            <a:r>
              <a:rPr lang="en-US" altLang="zh-CN" sz="1000" dirty="0" err="1"/>
              <a:t>rawContactUri</a:t>
            </a:r>
            <a:r>
              <a:rPr lang="en-US" altLang="zh-CN" sz="1000" dirty="0"/>
              <a:t> = </a:t>
            </a:r>
            <a:r>
              <a:rPr lang="en-US" altLang="zh-CN" sz="1000" dirty="0" err="1"/>
              <a:t>this.getContext</a:t>
            </a:r>
            <a:r>
              <a:rPr lang="en-US" altLang="zh-CN" sz="1000" dirty="0"/>
              <a:t>().</a:t>
            </a:r>
            <a:r>
              <a:rPr lang="en-US" altLang="zh-CN" sz="1000" dirty="0" err="1"/>
              <a:t>getContentResolver</a:t>
            </a:r>
            <a:r>
              <a:rPr lang="en-US" altLang="zh-CN" sz="1000" dirty="0"/>
              <a:t>().insert(</a:t>
            </a:r>
            <a:r>
              <a:rPr lang="en-US" altLang="zh-CN" sz="1000" dirty="0" err="1"/>
              <a:t>RawContacts.CONTENT_URI</a:t>
            </a:r>
            <a:r>
              <a:rPr lang="en-US" altLang="zh-CN" sz="1000" dirty="0"/>
              <a:t>, values);</a:t>
            </a:r>
          </a:p>
          <a:p>
            <a:pPr eaLnBrk="1" hangingPunct="1"/>
            <a:r>
              <a:rPr lang="en-US" altLang="zh-CN" sz="1000" dirty="0"/>
              <a:t>		long </a:t>
            </a:r>
            <a:r>
              <a:rPr lang="en-US" altLang="zh-CN" sz="1000" dirty="0" err="1"/>
              <a:t>rawContactId</a:t>
            </a:r>
            <a:r>
              <a:rPr lang="en-US" altLang="zh-CN" sz="1000" dirty="0"/>
              <a:t> = </a:t>
            </a:r>
            <a:r>
              <a:rPr lang="en-US" altLang="zh-CN" sz="1000" dirty="0" err="1"/>
              <a:t>ContentUris.parseId</a:t>
            </a:r>
            <a:r>
              <a:rPr lang="en-US" altLang="zh-CN" sz="1000" dirty="0"/>
              <a:t>(</a:t>
            </a:r>
            <a:r>
              <a:rPr lang="en-US" altLang="zh-CN" sz="1000" dirty="0" err="1"/>
              <a:t>rawContactUri</a:t>
            </a:r>
            <a:r>
              <a:rPr lang="en-US" altLang="zh-CN" sz="1000" dirty="0"/>
              <a:t>);</a:t>
            </a:r>
          </a:p>
          <a:p>
            <a:pPr eaLnBrk="1" hangingPunct="1"/>
            <a:r>
              <a:rPr lang="en-US" altLang="zh-CN" sz="1000" dirty="0"/>
              <a:t>		//</a:t>
            </a:r>
            <a:r>
              <a:rPr lang="zh-CN" altLang="en-US" sz="1000" dirty="0"/>
              <a:t>往</a:t>
            </a:r>
            <a:r>
              <a:rPr lang="en-US" altLang="zh-CN" sz="1000" dirty="0"/>
              <a:t>data</a:t>
            </a:r>
            <a:r>
              <a:rPr lang="zh-CN" altLang="en-US" sz="1000" dirty="0"/>
              <a:t>表入姓名数据</a:t>
            </a:r>
          </a:p>
          <a:p>
            <a:pPr eaLnBrk="1" hangingPunct="1"/>
            <a:r>
              <a:rPr lang="zh-CN" altLang="en-US" sz="1000" dirty="0"/>
              <a:t>		</a:t>
            </a:r>
            <a:r>
              <a:rPr lang="en-US" altLang="zh-CN" sz="1000" dirty="0" err="1"/>
              <a:t>values.clear</a:t>
            </a:r>
            <a:r>
              <a:rPr lang="en-US" altLang="zh-CN" sz="1000" dirty="0"/>
              <a:t>();</a:t>
            </a:r>
          </a:p>
          <a:p>
            <a:pPr eaLnBrk="1" hangingPunct="1"/>
            <a:r>
              <a:rPr lang="en-US" altLang="zh-CN" sz="1000" dirty="0"/>
              <a:t>		</a:t>
            </a:r>
            <a:r>
              <a:rPr lang="en-US" altLang="zh-CN" sz="1000" dirty="0" err="1"/>
              <a:t>values.put</a:t>
            </a:r>
            <a:r>
              <a:rPr lang="en-US" altLang="zh-CN" sz="1000" dirty="0"/>
              <a:t>(</a:t>
            </a:r>
            <a:r>
              <a:rPr lang="en-US" altLang="zh-CN" sz="1000" dirty="0" err="1"/>
              <a:t>Data.RAW_CONTACT_ID</a:t>
            </a:r>
            <a:r>
              <a:rPr lang="en-US" altLang="zh-CN" sz="1000" dirty="0"/>
              <a:t>, </a:t>
            </a:r>
            <a:r>
              <a:rPr lang="en-US" altLang="zh-CN" sz="1000" dirty="0" err="1"/>
              <a:t>rawContactId</a:t>
            </a:r>
            <a:r>
              <a:rPr lang="en-US" altLang="zh-CN" sz="1000" dirty="0"/>
              <a:t>); </a:t>
            </a:r>
          </a:p>
          <a:p>
            <a:pPr eaLnBrk="1" hangingPunct="1"/>
            <a:r>
              <a:rPr lang="en-US" altLang="zh-CN" sz="1000" dirty="0"/>
              <a:t>		</a:t>
            </a:r>
            <a:r>
              <a:rPr lang="en-US" altLang="zh-CN" sz="1000" dirty="0" err="1"/>
              <a:t>values.put</a:t>
            </a:r>
            <a:r>
              <a:rPr lang="en-US" altLang="zh-CN" sz="1000" dirty="0"/>
              <a:t>(</a:t>
            </a:r>
            <a:r>
              <a:rPr lang="en-US" altLang="zh-CN" sz="1000" dirty="0" err="1"/>
              <a:t>Data.MIMETYPE</a:t>
            </a:r>
            <a:r>
              <a:rPr lang="en-US" altLang="zh-CN" sz="1000" dirty="0"/>
              <a:t>, </a:t>
            </a:r>
            <a:r>
              <a:rPr lang="en-US" altLang="zh-CN" sz="1000" dirty="0" err="1"/>
              <a:t>StructuredName.CONTENT_ITEM_TYPE</a:t>
            </a:r>
            <a:r>
              <a:rPr lang="en-US" altLang="zh-CN" sz="1000" dirty="0"/>
              <a:t>);//</a:t>
            </a:r>
            <a:r>
              <a:rPr lang="zh-CN" altLang="en-US" sz="1000" dirty="0"/>
              <a:t>内容类型</a:t>
            </a:r>
          </a:p>
          <a:p>
            <a:pPr eaLnBrk="1" hangingPunct="1"/>
            <a:r>
              <a:rPr lang="zh-CN" altLang="en-US" sz="1000" dirty="0"/>
              <a:t>		</a:t>
            </a:r>
            <a:r>
              <a:rPr lang="en-US" altLang="zh-CN" sz="1000" dirty="0" err="1"/>
              <a:t>values.put</a:t>
            </a:r>
            <a:r>
              <a:rPr lang="en-US" altLang="zh-CN" sz="1000" dirty="0"/>
              <a:t>(</a:t>
            </a:r>
            <a:r>
              <a:rPr lang="en-US" altLang="zh-CN" sz="1000" dirty="0" err="1"/>
              <a:t>StructuredName.GIVEN_NAME</a:t>
            </a:r>
            <a:r>
              <a:rPr lang="en-US" altLang="zh-CN" sz="1000" dirty="0"/>
              <a:t>, "</a:t>
            </a:r>
            <a:r>
              <a:rPr lang="zh-CN" altLang="en-US" sz="1000" dirty="0"/>
              <a:t>李天山</a:t>
            </a:r>
            <a:r>
              <a:rPr lang="en-US" altLang="zh-CN" sz="1000" dirty="0"/>
              <a:t>");</a:t>
            </a:r>
          </a:p>
          <a:p>
            <a:pPr eaLnBrk="1" hangingPunct="1"/>
            <a:r>
              <a:rPr lang="en-US" altLang="zh-CN" sz="1000" dirty="0"/>
              <a:t>		</a:t>
            </a:r>
            <a:r>
              <a:rPr lang="en-US" altLang="zh-CN" sz="1000" dirty="0" err="1"/>
              <a:t>this.getContext</a:t>
            </a:r>
            <a:r>
              <a:rPr lang="en-US" altLang="zh-CN" sz="1000" dirty="0"/>
              <a:t>().</a:t>
            </a:r>
            <a:r>
              <a:rPr lang="en-US" altLang="zh-CN" sz="1000" dirty="0" err="1"/>
              <a:t>getContentResolver</a:t>
            </a:r>
            <a:r>
              <a:rPr lang="en-US" altLang="zh-CN" sz="1000" dirty="0"/>
              <a:t>().insert(</a:t>
            </a:r>
            <a:r>
              <a:rPr lang="en-US" altLang="zh-CN" sz="1000" dirty="0" err="1"/>
              <a:t>android.provider.ContactsContract.Data.CONTENT_URI</a:t>
            </a:r>
            <a:r>
              <a:rPr lang="en-US" altLang="zh-CN" sz="1000" dirty="0"/>
              <a:t>, values);</a:t>
            </a:r>
          </a:p>
          <a:p>
            <a:pPr eaLnBrk="1" hangingPunct="1"/>
            <a:r>
              <a:rPr lang="en-US" altLang="zh-CN" sz="1000" dirty="0"/>
              <a:t>		//</a:t>
            </a:r>
            <a:r>
              <a:rPr lang="zh-CN" altLang="en-US" sz="1000" dirty="0"/>
              <a:t>往</a:t>
            </a:r>
            <a:r>
              <a:rPr lang="en-US" altLang="zh-CN" sz="1000" dirty="0"/>
              <a:t>data</a:t>
            </a:r>
            <a:r>
              <a:rPr lang="zh-CN" altLang="en-US" sz="1000" dirty="0"/>
              <a:t>表入电话数据</a:t>
            </a:r>
          </a:p>
          <a:p>
            <a:pPr eaLnBrk="1" hangingPunct="1"/>
            <a:r>
              <a:rPr lang="zh-CN" altLang="en-US" sz="1000" dirty="0"/>
              <a:t>		</a:t>
            </a:r>
            <a:r>
              <a:rPr lang="en-US" altLang="zh-CN" sz="1000" dirty="0" err="1"/>
              <a:t>values.clear</a:t>
            </a:r>
            <a:r>
              <a:rPr lang="en-US" altLang="zh-CN" sz="1000" dirty="0"/>
              <a:t>();</a:t>
            </a:r>
          </a:p>
          <a:p>
            <a:pPr eaLnBrk="1" hangingPunct="1"/>
            <a:r>
              <a:rPr lang="en-US" altLang="zh-CN" sz="1000" dirty="0"/>
              <a:t>		</a:t>
            </a:r>
            <a:r>
              <a:rPr lang="en-US" altLang="zh-CN" sz="1000" dirty="0" err="1"/>
              <a:t>values.put</a:t>
            </a:r>
            <a:r>
              <a:rPr lang="en-US" altLang="zh-CN" sz="1000" dirty="0"/>
              <a:t>(</a:t>
            </a:r>
            <a:r>
              <a:rPr lang="en-US" altLang="zh-CN" sz="1000" dirty="0" err="1"/>
              <a:t>Data.RAW_CONTACT_ID</a:t>
            </a:r>
            <a:r>
              <a:rPr lang="en-US" altLang="zh-CN" sz="1000" dirty="0"/>
              <a:t>, </a:t>
            </a:r>
            <a:r>
              <a:rPr lang="en-US" altLang="zh-CN" sz="1000" dirty="0" err="1"/>
              <a:t>rawContactId</a:t>
            </a:r>
            <a:r>
              <a:rPr lang="en-US" altLang="zh-CN" sz="1000" dirty="0"/>
              <a:t>);</a:t>
            </a:r>
          </a:p>
          <a:p>
            <a:pPr eaLnBrk="1" hangingPunct="1"/>
            <a:r>
              <a:rPr lang="en-US" altLang="zh-CN" sz="1000" dirty="0"/>
              <a:t>		</a:t>
            </a:r>
            <a:r>
              <a:rPr lang="en-US" altLang="zh-CN" sz="1000" dirty="0" err="1"/>
              <a:t>values.put</a:t>
            </a:r>
            <a:r>
              <a:rPr lang="en-US" altLang="zh-CN" sz="1000" dirty="0"/>
              <a:t>(</a:t>
            </a:r>
            <a:r>
              <a:rPr lang="en-US" altLang="zh-CN" sz="1000" dirty="0" err="1"/>
              <a:t>Data.MIMETYPE</a:t>
            </a:r>
            <a:r>
              <a:rPr lang="en-US" altLang="zh-CN" sz="1000" dirty="0"/>
              <a:t>, </a:t>
            </a:r>
            <a:r>
              <a:rPr lang="en-US" altLang="zh-CN" sz="1000" dirty="0" err="1"/>
              <a:t>Phone.CONTENT_ITEM_TYPE</a:t>
            </a:r>
            <a:r>
              <a:rPr lang="en-US" altLang="zh-CN" sz="1000" dirty="0"/>
              <a:t>);</a:t>
            </a:r>
          </a:p>
          <a:p>
            <a:pPr eaLnBrk="1" hangingPunct="1"/>
            <a:r>
              <a:rPr lang="en-US" altLang="zh-CN" sz="1000" dirty="0"/>
              <a:t>		</a:t>
            </a:r>
            <a:r>
              <a:rPr lang="en-US" altLang="zh-CN" sz="1000" dirty="0" err="1"/>
              <a:t>values.put</a:t>
            </a:r>
            <a:r>
              <a:rPr lang="en-US" altLang="zh-CN" sz="1000" dirty="0"/>
              <a:t>(</a:t>
            </a:r>
            <a:r>
              <a:rPr lang="en-US" altLang="zh-CN" sz="1000" dirty="0" err="1"/>
              <a:t>Phone.NUMBER</a:t>
            </a:r>
            <a:r>
              <a:rPr lang="en-US" altLang="zh-CN" sz="1000" dirty="0"/>
              <a:t>, "13921009789");</a:t>
            </a:r>
          </a:p>
          <a:p>
            <a:pPr eaLnBrk="1" hangingPunct="1"/>
            <a:r>
              <a:rPr lang="en-US" altLang="zh-CN" sz="1000" dirty="0"/>
              <a:t>		</a:t>
            </a:r>
            <a:r>
              <a:rPr lang="en-US" altLang="zh-CN" sz="1000" dirty="0" err="1"/>
              <a:t>values.put</a:t>
            </a:r>
            <a:r>
              <a:rPr lang="en-US" altLang="zh-CN" sz="1000" dirty="0"/>
              <a:t>(</a:t>
            </a:r>
            <a:r>
              <a:rPr lang="en-US" altLang="zh-CN" sz="1000" dirty="0" err="1"/>
              <a:t>Phone.TYPE</a:t>
            </a:r>
            <a:r>
              <a:rPr lang="en-US" altLang="zh-CN" sz="1000" dirty="0"/>
              <a:t>, </a:t>
            </a:r>
            <a:r>
              <a:rPr lang="en-US" altLang="zh-CN" sz="1000" dirty="0" err="1"/>
              <a:t>Phone.TYPE_MOBILE</a:t>
            </a:r>
            <a:r>
              <a:rPr lang="en-US" altLang="zh-CN" sz="1000" dirty="0"/>
              <a:t>);</a:t>
            </a:r>
          </a:p>
          <a:p>
            <a:pPr eaLnBrk="1" hangingPunct="1"/>
            <a:r>
              <a:rPr lang="en-US" altLang="zh-CN" sz="1000" dirty="0"/>
              <a:t>		</a:t>
            </a:r>
            <a:r>
              <a:rPr lang="en-US" altLang="zh-CN" sz="1000" dirty="0" err="1"/>
              <a:t>this.getContext</a:t>
            </a:r>
            <a:r>
              <a:rPr lang="en-US" altLang="zh-CN" sz="1000" dirty="0"/>
              <a:t>().</a:t>
            </a:r>
            <a:r>
              <a:rPr lang="en-US" altLang="zh-CN" sz="1000" dirty="0" err="1"/>
              <a:t>getContentResolver</a:t>
            </a:r>
            <a:r>
              <a:rPr lang="en-US" altLang="zh-CN" sz="1000" dirty="0"/>
              <a:t>().insert(</a:t>
            </a:r>
            <a:r>
              <a:rPr lang="en-US" altLang="zh-CN" sz="1000" dirty="0" err="1"/>
              <a:t>android.provider.ContactsContract.Data.CONTENT_URI</a:t>
            </a:r>
            <a:r>
              <a:rPr lang="en-US" altLang="zh-CN" sz="1000" dirty="0"/>
              <a:t>, values);</a:t>
            </a:r>
          </a:p>
          <a:p>
            <a:pPr eaLnBrk="1" hangingPunct="1"/>
            <a:r>
              <a:rPr lang="en-US" altLang="zh-CN" sz="1000" dirty="0"/>
              <a:t>		//</a:t>
            </a:r>
            <a:r>
              <a:rPr lang="zh-CN" altLang="en-US" sz="1000" dirty="0"/>
              <a:t>往</a:t>
            </a:r>
            <a:r>
              <a:rPr lang="en-US" altLang="zh-CN" sz="1000" dirty="0"/>
              <a:t>data</a:t>
            </a:r>
            <a:r>
              <a:rPr lang="zh-CN" altLang="en-US" sz="1000" dirty="0"/>
              <a:t>表入</a:t>
            </a:r>
            <a:r>
              <a:rPr lang="en-US" altLang="zh-CN" sz="1000" dirty="0"/>
              <a:t>Email</a:t>
            </a:r>
            <a:r>
              <a:rPr lang="zh-CN" altLang="en-US" sz="1000" dirty="0"/>
              <a:t>数据</a:t>
            </a:r>
          </a:p>
          <a:p>
            <a:pPr eaLnBrk="1" hangingPunct="1"/>
            <a:r>
              <a:rPr lang="zh-CN" altLang="en-US" sz="1000" dirty="0"/>
              <a:t>		</a:t>
            </a:r>
            <a:r>
              <a:rPr lang="en-US" altLang="zh-CN" sz="1000" dirty="0" err="1"/>
              <a:t>values.clear</a:t>
            </a:r>
            <a:r>
              <a:rPr lang="en-US" altLang="zh-CN" sz="1000" dirty="0"/>
              <a:t>();</a:t>
            </a:r>
          </a:p>
          <a:p>
            <a:pPr eaLnBrk="1" hangingPunct="1"/>
            <a:r>
              <a:rPr lang="en-US" altLang="zh-CN" sz="1000" dirty="0"/>
              <a:t>		</a:t>
            </a:r>
            <a:r>
              <a:rPr lang="en-US" altLang="zh-CN" sz="1000" dirty="0" err="1"/>
              <a:t>values.put</a:t>
            </a:r>
            <a:r>
              <a:rPr lang="en-US" altLang="zh-CN" sz="1000" dirty="0"/>
              <a:t>(</a:t>
            </a:r>
            <a:r>
              <a:rPr lang="en-US" altLang="zh-CN" sz="1000" dirty="0" err="1"/>
              <a:t>Data.RAW_CONTACT_ID</a:t>
            </a:r>
            <a:r>
              <a:rPr lang="en-US" altLang="zh-CN" sz="1000" dirty="0"/>
              <a:t>, </a:t>
            </a:r>
            <a:r>
              <a:rPr lang="en-US" altLang="zh-CN" sz="1000" dirty="0" err="1"/>
              <a:t>rawContactId</a:t>
            </a:r>
            <a:r>
              <a:rPr lang="en-US" altLang="zh-CN" sz="1000" dirty="0"/>
              <a:t>);</a:t>
            </a:r>
          </a:p>
          <a:p>
            <a:pPr eaLnBrk="1" hangingPunct="1"/>
            <a:r>
              <a:rPr lang="en-US" altLang="zh-CN" sz="1000" dirty="0"/>
              <a:t>		</a:t>
            </a:r>
            <a:r>
              <a:rPr lang="en-US" altLang="zh-CN" sz="1000" dirty="0" err="1"/>
              <a:t>values.put</a:t>
            </a:r>
            <a:r>
              <a:rPr lang="en-US" altLang="zh-CN" sz="1000" dirty="0"/>
              <a:t>(</a:t>
            </a:r>
            <a:r>
              <a:rPr lang="en-US" altLang="zh-CN" sz="1000" dirty="0" err="1"/>
              <a:t>Data.MIMETYPE</a:t>
            </a:r>
            <a:r>
              <a:rPr lang="en-US" altLang="zh-CN" sz="1000" dirty="0"/>
              <a:t>, </a:t>
            </a:r>
            <a:r>
              <a:rPr lang="en-US" altLang="zh-CN" sz="1000" dirty="0" err="1"/>
              <a:t>Email.CONTENT_ITEM_TYPE</a:t>
            </a:r>
            <a:r>
              <a:rPr lang="en-US" altLang="zh-CN" sz="1000" dirty="0"/>
              <a:t>);</a:t>
            </a:r>
          </a:p>
          <a:p>
            <a:pPr eaLnBrk="1" hangingPunct="1"/>
            <a:r>
              <a:rPr lang="en-US" altLang="zh-CN" sz="1000" dirty="0"/>
              <a:t>		</a:t>
            </a:r>
            <a:r>
              <a:rPr lang="en-US" altLang="zh-CN" sz="1000" dirty="0" err="1"/>
              <a:t>values.put</a:t>
            </a:r>
            <a:r>
              <a:rPr lang="en-US" altLang="zh-CN" sz="1000" dirty="0"/>
              <a:t>(</a:t>
            </a:r>
            <a:r>
              <a:rPr lang="en-US" altLang="zh-CN" sz="1000" dirty="0" err="1"/>
              <a:t>Email.DATA</a:t>
            </a:r>
            <a:r>
              <a:rPr lang="en-US" altLang="zh-CN" sz="1000" dirty="0"/>
              <a:t>, “907049@qq.com");</a:t>
            </a:r>
          </a:p>
          <a:p>
            <a:pPr eaLnBrk="1" hangingPunct="1"/>
            <a:r>
              <a:rPr lang="en-US" altLang="zh-CN" sz="1000" dirty="0"/>
              <a:t>		</a:t>
            </a:r>
            <a:r>
              <a:rPr lang="en-US" altLang="zh-CN" sz="1000" dirty="0" err="1"/>
              <a:t>values.put</a:t>
            </a:r>
            <a:r>
              <a:rPr lang="en-US" altLang="zh-CN" sz="1000" dirty="0"/>
              <a:t>(</a:t>
            </a:r>
            <a:r>
              <a:rPr lang="en-US" altLang="zh-CN" sz="1000" dirty="0" err="1"/>
              <a:t>Email.TYPE</a:t>
            </a:r>
            <a:r>
              <a:rPr lang="en-US" altLang="zh-CN" sz="1000" dirty="0"/>
              <a:t>, </a:t>
            </a:r>
            <a:r>
              <a:rPr lang="en-US" altLang="zh-CN" sz="1000" dirty="0" err="1"/>
              <a:t>Email.TYPE_WORK</a:t>
            </a:r>
            <a:r>
              <a:rPr lang="en-US" altLang="zh-CN" sz="1000" dirty="0"/>
              <a:t>);</a:t>
            </a:r>
          </a:p>
          <a:p>
            <a:pPr eaLnBrk="1" hangingPunct="1"/>
            <a:r>
              <a:rPr lang="en-US" altLang="zh-CN" sz="1000" dirty="0"/>
              <a:t>		</a:t>
            </a:r>
            <a:r>
              <a:rPr lang="en-US" altLang="zh-CN" sz="1000" dirty="0" err="1"/>
              <a:t>this.getContext</a:t>
            </a:r>
            <a:r>
              <a:rPr lang="en-US" altLang="zh-CN" sz="1000" dirty="0"/>
              <a:t>().</a:t>
            </a:r>
            <a:r>
              <a:rPr lang="en-US" altLang="zh-CN" sz="1000" dirty="0" err="1"/>
              <a:t>getContentResolver</a:t>
            </a:r>
            <a:r>
              <a:rPr lang="en-US" altLang="zh-CN" sz="1000" dirty="0"/>
              <a:t>().insert(</a:t>
            </a:r>
            <a:r>
              <a:rPr lang="en-US" altLang="zh-CN" sz="1000" dirty="0" err="1"/>
              <a:t>android.provider.ContactsContract.Data.CONTENT_URI</a:t>
            </a:r>
            <a:r>
              <a:rPr lang="en-US" altLang="zh-CN" sz="1000" dirty="0"/>
              <a:t>, values);</a:t>
            </a:r>
          </a:p>
          <a:p>
            <a:pPr eaLnBrk="1" hangingPunct="1"/>
            <a:r>
              <a:rPr lang="en-US" altLang="zh-CN" sz="1000" dirty="0"/>
              <a:t>	}</a:t>
            </a:r>
          </a:p>
          <a:p>
            <a:pPr eaLnBrk="1" hangingPunct="1"/>
            <a:endParaRPr lang="zh-CN" altLang="en-US" sz="1000" dirty="0"/>
          </a:p>
          <a:p>
            <a:pPr eaLnBrk="1" hangingPunct="1"/>
            <a:r>
              <a:rPr lang="zh-CN" altLang="en-US" sz="1000" dirty="0"/>
              <a:t>方法二：批量添加</a:t>
            </a:r>
            <a:r>
              <a:rPr lang="en-US" altLang="zh-CN" sz="1000" dirty="0"/>
              <a:t>,</a:t>
            </a:r>
            <a:r>
              <a:rPr lang="zh-CN" altLang="en-US" sz="1000" dirty="0"/>
              <a:t>处于同一个事务中</a:t>
            </a:r>
          </a:p>
          <a:p>
            <a:pPr eaLnBrk="1" hangingPunct="1"/>
            <a:r>
              <a:rPr lang="zh-CN" altLang="en-US" sz="1000" dirty="0"/>
              <a:t>	</a:t>
            </a:r>
            <a:r>
              <a:rPr lang="en-US" altLang="zh-CN" sz="1000" dirty="0"/>
              <a:t>public void </a:t>
            </a:r>
            <a:r>
              <a:rPr lang="en-US" altLang="zh-CN" sz="1000" dirty="0" err="1"/>
              <a:t>testSave</a:t>
            </a:r>
            <a:r>
              <a:rPr lang="en-US" altLang="zh-CN" sz="1000" dirty="0"/>
              <a:t>() throws </a:t>
            </a:r>
            <a:r>
              <a:rPr lang="en-US" altLang="zh-CN" sz="1000" dirty="0" err="1"/>
              <a:t>Throwable</a:t>
            </a:r>
            <a:r>
              <a:rPr lang="en-US" altLang="zh-CN" sz="1000" dirty="0"/>
              <a:t>{</a:t>
            </a:r>
          </a:p>
          <a:p>
            <a:pPr eaLnBrk="1" hangingPunct="1"/>
            <a:r>
              <a:rPr lang="en-US" altLang="zh-CN" sz="1000" dirty="0"/>
              <a:t>		//</a:t>
            </a:r>
            <a:r>
              <a:rPr lang="zh-CN" altLang="en-US" sz="1000" dirty="0"/>
              <a:t>文档位置：</a:t>
            </a:r>
            <a:r>
              <a:rPr lang="en-US" altLang="zh-CN" sz="1000" dirty="0"/>
              <a:t>reference\android\provider\ContactsContract.RawContacts.html</a:t>
            </a:r>
          </a:p>
          <a:p>
            <a:pPr eaLnBrk="1" hangingPunct="1"/>
            <a:r>
              <a:rPr lang="en-US" altLang="zh-CN" sz="1000" dirty="0"/>
              <a:t>		</a:t>
            </a:r>
            <a:r>
              <a:rPr lang="en-US" altLang="zh-CN" sz="1000" dirty="0" err="1"/>
              <a:t>ArrayList</a:t>
            </a:r>
            <a:r>
              <a:rPr lang="en-US" altLang="zh-CN" sz="1000" dirty="0"/>
              <a:t>&lt;</a:t>
            </a:r>
            <a:r>
              <a:rPr lang="en-US" altLang="zh-CN" sz="1000" dirty="0" err="1"/>
              <a:t>ContentProviderOperation</a:t>
            </a:r>
            <a:r>
              <a:rPr lang="en-US" altLang="zh-CN" sz="1000" dirty="0"/>
              <a:t>&gt; ops = new </a:t>
            </a:r>
            <a:r>
              <a:rPr lang="en-US" altLang="zh-CN" sz="1000" dirty="0" err="1"/>
              <a:t>ArrayList</a:t>
            </a:r>
            <a:r>
              <a:rPr lang="en-US" altLang="zh-CN" sz="1000" dirty="0"/>
              <a:t>&lt;</a:t>
            </a:r>
            <a:r>
              <a:rPr lang="en-US" altLang="zh-CN" sz="1000" dirty="0" err="1"/>
              <a:t>ContentProviderOperation</a:t>
            </a:r>
            <a:r>
              <a:rPr lang="en-US" altLang="zh-CN" sz="1000" dirty="0"/>
              <a:t>&gt;();</a:t>
            </a:r>
          </a:p>
          <a:p>
            <a:pPr eaLnBrk="1" hangingPunct="1"/>
            <a:r>
              <a:rPr lang="en-US" altLang="zh-CN" sz="1000" dirty="0"/>
              <a:t>		</a:t>
            </a:r>
            <a:r>
              <a:rPr lang="en-US" altLang="zh-CN" sz="1000" dirty="0" err="1"/>
              <a:t>int</a:t>
            </a:r>
            <a:r>
              <a:rPr lang="en-US" altLang="zh-CN" sz="1000" dirty="0"/>
              <a:t> </a:t>
            </a:r>
            <a:r>
              <a:rPr lang="en-US" altLang="zh-CN" sz="1000" dirty="0" err="1"/>
              <a:t>rawContactInsertIndex</a:t>
            </a:r>
            <a:r>
              <a:rPr lang="en-US" altLang="zh-CN" sz="1000" dirty="0"/>
              <a:t> = 0;</a:t>
            </a:r>
          </a:p>
          <a:p>
            <a:pPr eaLnBrk="1" hangingPunct="1"/>
            <a:r>
              <a:rPr lang="en-US" altLang="zh-CN" sz="1000" dirty="0"/>
              <a:t>		</a:t>
            </a:r>
            <a:r>
              <a:rPr lang="en-US" altLang="zh-CN" sz="1000" dirty="0" err="1"/>
              <a:t>ops.add</a:t>
            </a:r>
            <a:r>
              <a:rPr lang="en-US" altLang="zh-CN" sz="1000" dirty="0"/>
              <a:t>(</a:t>
            </a:r>
            <a:r>
              <a:rPr lang="en-US" altLang="zh-CN" sz="1000" dirty="0" err="1"/>
              <a:t>ContentProviderOperation.newInsert</a:t>
            </a:r>
            <a:r>
              <a:rPr lang="en-US" altLang="zh-CN" sz="1000" dirty="0"/>
              <a:t>(</a:t>
            </a:r>
            <a:r>
              <a:rPr lang="en-US" altLang="zh-CN" sz="1000" dirty="0" err="1"/>
              <a:t>RawContacts.CONTENT_URI</a:t>
            </a:r>
            <a:r>
              <a:rPr lang="en-US" altLang="zh-CN" sz="1000" dirty="0"/>
              <a:t>)</a:t>
            </a:r>
          </a:p>
          <a:p>
            <a:pPr eaLnBrk="1" hangingPunct="1"/>
            <a:r>
              <a:rPr lang="en-US" altLang="zh-CN" sz="1000" dirty="0"/>
              <a:t>				.</a:t>
            </a:r>
            <a:r>
              <a:rPr lang="en-US" altLang="zh-CN" sz="1000" dirty="0" err="1"/>
              <a:t>withValue</a:t>
            </a:r>
            <a:r>
              <a:rPr lang="en-US" altLang="zh-CN" sz="1000" dirty="0"/>
              <a:t>(</a:t>
            </a:r>
            <a:r>
              <a:rPr lang="en-US" altLang="zh-CN" sz="1000" dirty="0" err="1"/>
              <a:t>RawContacts.ACCOUNT_TYPE</a:t>
            </a:r>
            <a:r>
              <a:rPr lang="en-US" altLang="zh-CN" sz="1000" dirty="0"/>
              <a:t>, null)</a:t>
            </a:r>
          </a:p>
          <a:p>
            <a:pPr eaLnBrk="1" hangingPunct="1"/>
            <a:r>
              <a:rPr lang="en-US" altLang="zh-CN" sz="1000" dirty="0"/>
              <a:t>				.</a:t>
            </a:r>
            <a:r>
              <a:rPr lang="en-US" altLang="zh-CN" sz="1000" dirty="0" err="1"/>
              <a:t>withValue</a:t>
            </a:r>
            <a:r>
              <a:rPr lang="en-US" altLang="zh-CN" sz="1000" dirty="0"/>
              <a:t>(</a:t>
            </a:r>
            <a:r>
              <a:rPr lang="en-US" altLang="zh-CN" sz="1000" dirty="0" err="1"/>
              <a:t>RawContacts.ACCOUNT_NAME</a:t>
            </a:r>
            <a:r>
              <a:rPr lang="en-US" altLang="zh-CN" sz="1000" dirty="0"/>
              <a:t>, null)</a:t>
            </a:r>
          </a:p>
          <a:p>
            <a:pPr eaLnBrk="1" hangingPunct="1"/>
            <a:r>
              <a:rPr lang="en-US" altLang="zh-CN" sz="1000" dirty="0"/>
              <a:t>				.build());</a:t>
            </a:r>
          </a:p>
          <a:p>
            <a:pPr eaLnBrk="1" hangingPunct="1"/>
            <a:r>
              <a:rPr lang="en-US" altLang="zh-CN" sz="1000" dirty="0"/>
              <a:t>		//</a:t>
            </a:r>
            <a:r>
              <a:rPr lang="zh-CN" altLang="en-US" sz="1000" dirty="0"/>
              <a:t>文档位置：</a:t>
            </a:r>
            <a:r>
              <a:rPr lang="en-US" altLang="zh-CN" sz="1000" dirty="0"/>
              <a:t>reference\android\provider\ContactsContract.Data.html</a:t>
            </a:r>
          </a:p>
          <a:p>
            <a:pPr eaLnBrk="1" hangingPunct="1"/>
            <a:r>
              <a:rPr lang="en-US" altLang="zh-CN" sz="1000" dirty="0"/>
              <a:t>		</a:t>
            </a:r>
            <a:r>
              <a:rPr lang="en-US" altLang="zh-CN" sz="1000" dirty="0" err="1"/>
              <a:t>ops.add</a:t>
            </a:r>
            <a:r>
              <a:rPr lang="en-US" altLang="zh-CN" sz="1000" dirty="0"/>
              <a:t>(</a:t>
            </a:r>
            <a:r>
              <a:rPr lang="en-US" altLang="zh-CN" sz="1000" dirty="0" err="1"/>
              <a:t>ContentProviderOperation.newInsert</a:t>
            </a:r>
            <a:r>
              <a:rPr lang="en-US" altLang="zh-CN" sz="1000" dirty="0"/>
              <a:t>(</a:t>
            </a:r>
            <a:r>
              <a:rPr lang="en-US" altLang="zh-CN" sz="1000" dirty="0" err="1"/>
              <a:t>android.provider.ContactsContract.Data.CONTENT_URI</a:t>
            </a:r>
            <a:r>
              <a:rPr lang="en-US" altLang="zh-CN" sz="1000" dirty="0"/>
              <a:t>)</a:t>
            </a:r>
          </a:p>
          <a:p>
            <a:pPr eaLnBrk="1" hangingPunct="1"/>
            <a:r>
              <a:rPr lang="en-US" altLang="zh-CN" sz="1000" dirty="0"/>
              <a:t>				.</a:t>
            </a:r>
            <a:r>
              <a:rPr lang="en-US" altLang="zh-CN" sz="1000" dirty="0" err="1"/>
              <a:t>withValueBackReference</a:t>
            </a:r>
            <a:r>
              <a:rPr lang="en-US" altLang="zh-CN" sz="1000" dirty="0"/>
              <a:t>(</a:t>
            </a:r>
            <a:r>
              <a:rPr lang="en-US" altLang="zh-CN" sz="1000" dirty="0" err="1"/>
              <a:t>Data.RAW_CONTACT_ID</a:t>
            </a:r>
            <a:r>
              <a:rPr lang="en-US" altLang="zh-CN" sz="1000" dirty="0"/>
              <a:t>, </a:t>
            </a:r>
            <a:r>
              <a:rPr lang="en-US" altLang="zh-CN" sz="1000" dirty="0" err="1"/>
              <a:t>rawContactInsertIndex</a:t>
            </a:r>
            <a:r>
              <a:rPr lang="en-US" altLang="zh-CN" sz="1000" dirty="0"/>
              <a:t>)</a:t>
            </a:r>
          </a:p>
          <a:p>
            <a:pPr eaLnBrk="1" hangingPunct="1"/>
            <a:r>
              <a:rPr lang="en-US" altLang="zh-CN" sz="1000" dirty="0"/>
              <a:t>				.</a:t>
            </a:r>
            <a:r>
              <a:rPr lang="en-US" altLang="zh-CN" sz="1000" dirty="0" err="1"/>
              <a:t>withValue</a:t>
            </a:r>
            <a:r>
              <a:rPr lang="en-US" altLang="zh-CN" sz="1000" dirty="0"/>
              <a:t>(</a:t>
            </a:r>
            <a:r>
              <a:rPr lang="en-US" altLang="zh-CN" sz="1000" dirty="0" err="1"/>
              <a:t>Data.MIMETYPE</a:t>
            </a:r>
            <a:r>
              <a:rPr lang="en-US" altLang="zh-CN" sz="1000" dirty="0"/>
              <a:t>, </a:t>
            </a:r>
            <a:r>
              <a:rPr lang="en-US" altLang="zh-CN" sz="1000" dirty="0" err="1"/>
              <a:t>StructuredName.CONTENT_ITEM_TYPE</a:t>
            </a:r>
            <a:r>
              <a:rPr lang="en-US" altLang="zh-CN" sz="1000" dirty="0"/>
              <a:t>)</a:t>
            </a:r>
          </a:p>
          <a:p>
            <a:pPr eaLnBrk="1" hangingPunct="1"/>
            <a:r>
              <a:rPr lang="en-US" altLang="zh-CN" sz="1000" dirty="0"/>
              <a:t>				.</a:t>
            </a:r>
            <a:r>
              <a:rPr lang="en-US" altLang="zh-CN" sz="1000" dirty="0" err="1"/>
              <a:t>withValue</a:t>
            </a:r>
            <a:r>
              <a:rPr lang="en-US" altLang="zh-CN" sz="1000" dirty="0"/>
              <a:t>(</a:t>
            </a:r>
            <a:r>
              <a:rPr lang="en-US" altLang="zh-CN" sz="1000" dirty="0" err="1"/>
              <a:t>StructuredName.GIVEN_NAME</a:t>
            </a:r>
            <a:r>
              <a:rPr lang="en-US" altLang="zh-CN" sz="1000" dirty="0"/>
              <a:t>, "</a:t>
            </a:r>
            <a:r>
              <a:rPr lang="zh-CN" altLang="en-US" sz="1000" dirty="0"/>
              <a:t>赵薇</a:t>
            </a:r>
            <a:r>
              <a:rPr lang="en-US" altLang="zh-CN" sz="1000" dirty="0"/>
              <a:t>")</a:t>
            </a:r>
          </a:p>
          <a:p>
            <a:pPr eaLnBrk="1" hangingPunct="1"/>
            <a:r>
              <a:rPr lang="en-US" altLang="zh-CN" sz="1000" dirty="0"/>
              <a:t>				.build());</a:t>
            </a:r>
          </a:p>
          <a:p>
            <a:pPr eaLnBrk="1" hangingPunct="1"/>
            <a:r>
              <a:rPr lang="en-US" altLang="zh-CN" sz="1000" dirty="0"/>
              <a:t>		</a:t>
            </a:r>
            <a:r>
              <a:rPr lang="en-US" altLang="zh-CN" sz="1000" dirty="0" err="1"/>
              <a:t>ops.add</a:t>
            </a:r>
            <a:r>
              <a:rPr lang="en-US" altLang="zh-CN" sz="1000" dirty="0"/>
              <a:t>(</a:t>
            </a:r>
            <a:r>
              <a:rPr lang="en-US" altLang="zh-CN" sz="1000" dirty="0" err="1"/>
              <a:t>ContentProviderOperation.newInsert</a:t>
            </a:r>
            <a:r>
              <a:rPr lang="en-US" altLang="zh-CN" sz="1000" dirty="0"/>
              <a:t>(</a:t>
            </a:r>
            <a:r>
              <a:rPr lang="en-US" altLang="zh-CN" sz="1000" dirty="0" err="1"/>
              <a:t>android.provider.ContactsContract.Data.CONTENT_URI</a:t>
            </a:r>
            <a:r>
              <a:rPr lang="en-US" altLang="zh-CN" sz="1000" dirty="0"/>
              <a:t>)</a:t>
            </a:r>
          </a:p>
          <a:p>
            <a:pPr eaLnBrk="1" hangingPunct="1"/>
            <a:r>
              <a:rPr lang="en-US" altLang="zh-CN" sz="1000" dirty="0"/>
              <a:t>				 .</a:t>
            </a:r>
            <a:r>
              <a:rPr lang="en-US" altLang="zh-CN" sz="1000" dirty="0" err="1"/>
              <a:t>withValueBackReference</a:t>
            </a:r>
            <a:r>
              <a:rPr lang="en-US" altLang="zh-CN" sz="1000" dirty="0"/>
              <a:t>(</a:t>
            </a:r>
            <a:r>
              <a:rPr lang="en-US" altLang="zh-CN" sz="1000" dirty="0" err="1"/>
              <a:t>Data.RAW_CONTACT_ID</a:t>
            </a:r>
            <a:r>
              <a:rPr lang="en-US" altLang="zh-CN" sz="1000" dirty="0"/>
              <a:t>, </a:t>
            </a:r>
            <a:r>
              <a:rPr lang="en-US" altLang="zh-CN" sz="1000" dirty="0" err="1"/>
              <a:t>rawContactInsertIndex</a:t>
            </a:r>
            <a:r>
              <a:rPr lang="en-US" altLang="zh-CN" sz="1000" dirty="0"/>
              <a:t>)</a:t>
            </a:r>
          </a:p>
          <a:p>
            <a:pPr eaLnBrk="1" hangingPunct="1"/>
            <a:r>
              <a:rPr lang="en-US" altLang="zh-CN" sz="1000" dirty="0"/>
              <a:t>		         .</a:t>
            </a:r>
            <a:r>
              <a:rPr lang="en-US" altLang="zh-CN" sz="1000" dirty="0" err="1"/>
              <a:t>withValue</a:t>
            </a:r>
            <a:r>
              <a:rPr lang="en-US" altLang="zh-CN" sz="1000" dirty="0"/>
              <a:t>(</a:t>
            </a:r>
            <a:r>
              <a:rPr lang="en-US" altLang="zh-CN" sz="1000" dirty="0" err="1"/>
              <a:t>Data.MIMETYPE</a:t>
            </a:r>
            <a:r>
              <a:rPr lang="en-US" altLang="zh-CN" sz="1000" dirty="0"/>
              <a:t>, </a:t>
            </a:r>
            <a:r>
              <a:rPr lang="en-US" altLang="zh-CN" sz="1000" dirty="0" err="1"/>
              <a:t>Phone.CONTENT_ITEM_TYPE</a:t>
            </a:r>
            <a:r>
              <a:rPr lang="en-US" altLang="zh-CN" sz="1000" dirty="0"/>
              <a:t>)</a:t>
            </a:r>
          </a:p>
          <a:p>
            <a:pPr eaLnBrk="1" hangingPunct="1"/>
            <a:r>
              <a:rPr lang="en-US" altLang="zh-CN" sz="1000" dirty="0"/>
              <a:t>		         .</a:t>
            </a:r>
            <a:r>
              <a:rPr lang="en-US" altLang="zh-CN" sz="1000" dirty="0" err="1"/>
              <a:t>withValue</a:t>
            </a:r>
            <a:r>
              <a:rPr lang="en-US" altLang="zh-CN" sz="1000" dirty="0"/>
              <a:t>(</a:t>
            </a:r>
            <a:r>
              <a:rPr lang="en-US" altLang="zh-CN" sz="1000" dirty="0" err="1"/>
              <a:t>Phone.NUMBER</a:t>
            </a:r>
            <a:r>
              <a:rPr lang="en-US" altLang="zh-CN" sz="1000" dirty="0"/>
              <a:t>, "13671323809")</a:t>
            </a:r>
          </a:p>
          <a:p>
            <a:pPr eaLnBrk="1" hangingPunct="1"/>
            <a:r>
              <a:rPr lang="en-US" altLang="zh-CN" sz="1000" dirty="0"/>
              <a:t>		         .</a:t>
            </a:r>
            <a:r>
              <a:rPr lang="en-US" altLang="zh-CN" sz="1000" dirty="0" err="1"/>
              <a:t>withValue</a:t>
            </a:r>
            <a:r>
              <a:rPr lang="en-US" altLang="zh-CN" sz="1000" dirty="0"/>
              <a:t>(</a:t>
            </a:r>
            <a:r>
              <a:rPr lang="en-US" altLang="zh-CN" sz="1000" dirty="0" err="1"/>
              <a:t>Phone.TYPE</a:t>
            </a:r>
            <a:r>
              <a:rPr lang="en-US" altLang="zh-CN" sz="1000" dirty="0"/>
              <a:t>, </a:t>
            </a:r>
            <a:r>
              <a:rPr lang="en-US" altLang="zh-CN" sz="1000" dirty="0" err="1"/>
              <a:t>Phone.TYPE_MOBILE</a:t>
            </a:r>
            <a:r>
              <a:rPr lang="en-US" altLang="zh-CN" sz="1000" dirty="0"/>
              <a:t>)</a:t>
            </a:r>
          </a:p>
          <a:p>
            <a:pPr eaLnBrk="1" hangingPunct="1"/>
            <a:r>
              <a:rPr lang="en-US" altLang="zh-CN" sz="1000" dirty="0"/>
              <a:t>		         .</a:t>
            </a:r>
            <a:r>
              <a:rPr lang="en-US" altLang="zh-CN" sz="1000" dirty="0" err="1"/>
              <a:t>withValue</a:t>
            </a:r>
            <a:r>
              <a:rPr lang="en-US" altLang="zh-CN" sz="1000" dirty="0"/>
              <a:t>(</a:t>
            </a:r>
            <a:r>
              <a:rPr lang="en-US" altLang="zh-CN" sz="1000" dirty="0" err="1"/>
              <a:t>Phone.LABEL</a:t>
            </a:r>
            <a:r>
              <a:rPr lang="en-US" altLang="zh-CN" sz="1000" dirty="0"/>
              <a:t>, "</a:t>
            </a:r>
            <a:r>
              <a:rPr lang="zh-CN" altLang="en-US" sz="1000" dirty="0"/>
              <a:t>手机号</a:t>
            </a:r>
            <a:r>
              <a:rPr lang="en-US" altLang="zh-CN" sz="1000" dirty="0"/>
              <a:t>")</a:t>
            </a:r>
          </a:p>
          <a:p>
            <a:pPr eaLnBrk="1" hangingPunct="1"/>
            <a:r>
              <a:rPr lang="en-US" altLang="zh-CN" sz="1000" dirty="0"/>
              <a:t>		         .build());</a:t>
            </a:r>
          </a:p>
          <a:p>
            <a:pPr eaLnBrk="1" hangingPunct="1"/>
            <a:r>
              <a:rPr lang="en-US" altLang="zh-CN" sz="1000" dirty="0"/>
              <a:t>		</a:t>
            </a:r>
            <a:r>
              <a:rPr lang="en-US" altLang="zh-CN" sz="1000" dirty="0" err="1"/>
              <a:t>ops.add</a:t>
            </a:r>
            <a:r>
              <a:rPr lang="en-US" altLang="zh-CN" sz="1000" dirty="0"/>
              <a:t>(</a:t>
            </a:r>
            <a:r>
              <a:rPr lang="en-US" altLang="zh-CN" sz="1000" dirty="0" err="1"/>
              <a:t>ContentProviderOperation.newInsert</a:t>
            </a:r>
            <a:r>
              <a:rPr lang="en-US" altLang="zh-CN" sz="1000" dirty="0"/>
              <a:t>(</a:t>
            </a:r>
            <a:r>
              <a:rPr lang="en-US" altLang="zh-CN" sz="1000" dirty="0" err="1"/>
              <a:t>android.provider.ContactsContract.Data.CONTENT_URI</a:t>
            </a:r>
            <a:r>
              <a:rPr lang="en-US" altLang="zh-CN" sz="1000" dirty="0"/>
              <a:t>)</a:t>
            </a:r>
          </a:p>
          <a:p>
            <a:pPr eaLnBrk="1" hangingPunct="1"/>
            <a:r>
              <a:rPr lang="en-US" altLang="zh-CN" sz="1000" dirty="0"/>
              <a:t>				 .</a:t>
            </a:r>
            <a:r>
              <a:rPr lang="en-US" altLang="zh-CN" sz="1000" dirty="0" err="1"/>
              <a:t>withValueBackReference</a:t>
            </a:r>
            <a:r>
              <a:rPr lang="en-US" altLang="zh-CN" sz="1000" dirty="0"/>
              <a:t>(</a:t>
            </a:r>
            <a:r>
              <a:rPr lang="en-US" altLang="zh-CN" sz="1000" dirty="0" err="1"/>
              <a:t>Data.RAW_CONTACT_ID</a:t>
            </a:r>
            <a:r>
              <a:rPr lang="en-US" altLang="zh-CN" sz="1000" dirty="0"/>
              <a:t>, </a:t>
            </a:r>
            <a:r>
              <a:rPr lang="en-US" altLang="zh-CN" sz="1000" dirty="0" err="1"/>
              <a:t>rawContactInsertIndex</a:t>
            </a:r>
            <a:r>
              <a:rPr lang="en-US" altLang="zh-CN" sz="1000" dirty="0"/>
              <a:t>)</a:t>
            </a:r>
          </a:p>
          <a:p>
            <a:pPr eaLnBrk="1" hangingPunct="1"/>
            <a:r>
              <a:rPr lang="en-US" altLang="zh-CN" sz="1000" dirty="0"/>
              <a:t>		         .</a:t>
            </a:r>
            <a:r>
              <a:rPr lang="en-US" altLang="zh-CN" sz="1000" dirty="0" err="1"/>
              <a:t>withValue</a:t>
            </a:r>
            <a:r>
              <a:rPr lang="en-US" altLang="zh-CN" sz="1000" dirty="0"/>
              <a:t>(</a:t>
            </a:r>
            <a:r>
              <a:rPr lang="en-US" altLang="zh-CN" sz="1000" dirty="0" err="1"/>
              <a:t>Data.MIMETYPE</a:t>
            </a:r>
            <a:r>
              <a:rPr lang="en-US" altLang="zh-CN" sz="1000" dirty="0"/>
              <a:t>, </a:t>
            </a:r>
            <a:r>
              <a:rPr lang="en-US" altLang="zh-CN" sz="1000" dirty="0" err="1"/>
              <a:t>Email.CONTENT_ITEM_TYPE</a:t>
            </a:r>
            <a:r>
              <a:rPr lang="en-US" altLang="zh-CN" sz="1000" dirty="0"/>
              <a:t>)</a:t>
            </a:r>
          </a:p>
          <a:p>
            <a:pPr eaLnBrk="1" hangingPunct="1"/>
            <a:r>
              <a:rPr lang="en-US" altLang="zh-CN" sz="1000" dirty="0"/>
              <a:t>		         .</a:t>
            </a:r>
            <a:r>
              <a:rPr lang="en-US" altLang="zh-CN" sz="1000" dirty="0" err="1"/>
              <a:t>withValue</a:t>
            </a:r>
            <a:r>
              <a:rPr lang="en-US" altLang="zh-CN" sz="1000" dirty="0"/>
              <a:t>(</a:t>
            </a:r>
            <a:r>
              <a:rPr lang="en-US" altLang="zh-CN" sz="1000" dirty="0" err="1"/>
              <a:t>Email.DATA</a:t>
            </a:r>
            <a:r>
              <a:rPr lang="en-US" altLang="zh-CN" sz="1000" dirty="0"/>
              <a:t>, “907049@qq.com")</a:t>
            </a:r>
          </a:p>
          <a:p>
            <a:pPr eaLnBrk="1" hangingPunct="1"/>
            <a:r>
              <a:rPr lang="en-US" altLang="zh-CN" sz="1000" dirty="0"/>
              <a:t>		         .</a:t>
            </a:r>
            <a:r>
              <a:rPr lang="en-US" altLang="zh-CN" sz="1000" dirty="0" err="1"/>
              <a:t>withValue</a:t>
            </a:r>
            <a:r>
              <a:rPr lang="en-US" altLang="zh-CN" sz="1000" dirty="0"/>
              <a:t>(</a:t>
            </a:r>
            <a:r>
              <a:rPr lang="en-US" altLang="zh-CN" sz="1000" dirty="0" err="1"/>
              <a:t>Email.TYPE</a:t>
            </a:r>
            <a:r>
              <a:rPr lang="en-US" altLang="zh-CN" sz="1000" dirty="0"/>
              <a:t>, </a:t>
            </a:r>
            <a:r>
              <a:rPr lang="en-US" altLang="zh-CN" sz="1000" dirty="0" err="1"/>
              <a:t>Email.TYPE_WORK</a:t>
            </a:r>
            <a:r>
              <a:rPr lang="en-US" altLang="zh-CN" sz="1000" dirty="0"/>
              <a:t>)</a:t>
            </a:r>
          </a:p>
          <a:p>
            <a:pPr eaLnBrk="1" hangingPunct="1"/>
            <a:r>
              <a:rPr lang="en-US" altLang="zh-CN" sz="1000" dirty="0"/>
              <a:t>		         .build());</a:t>
            </a:r>
          </a:p>
          <a:p>
            <a:pPr eaLnBrk="1" hangingPunct="1"/>
            <a:r>
              <a:rPr lang="en-US" altLang="zh-CN" sz="1000" dirty="0"/>
              <a:t>		</a:t>
            </a:r>
            <a:r>
              <a:rPr lang="en-US" altLang="zh-CN" sz="1000" dirty="0" err="1"/>
              <a:t>ContentProviderResult</a:t>
            </a:r>
            <a:r>
              <a:rPr lang="en-US" altLang="zh-CN" sz="1000" dirty="0"/>
              <a:t>[] results = </a:t>
            </a:r>
            <a:r>
              <a:rPr lang="en-US" altLang="zh-CN" sz="1000" dirty="0" err="1"/>
              <a:t>this.getContext</a:t>
            </a:r>
            <a:r>
              <a:rPr lang="en-US" altLang="zh-CN" sz="1000" dirty="0"/>
              <a:t>().</a:t>
            </a:r>
            <a:r>
              <a:rPr lang="en-US" altLang="zh-CN" sz="1000" dirty="0" err="1"/>
              <a:t>getContentResolver</a:t>
            </a:r>
            <a:r>
              <a:rPr lang="en-US" altLang="zh-CN" sz="1000" dirty="0"/>
              <a:t>()</a:t>
            </a:r>
          </a:p>
          <a:p>
            <a:pPr eaLnBrk="1" hangingPunct="1"/>
            <a:r>
              <a:rPr lang="en-US" altLang="zh-CN" sz="1000" dirty="0"/>
              <a:t>			.</a:t>
            </a:r>
            <a:r>
              <a:rPr lang="en-US" altLang="zh-CN" sz="1000" dirty="0" err="1"/>
              <a:t>applyBatch</a:t>
            </a:r>
            <a:r>
              <a:rPr lang="en-US" altLang="zh-CN" sz="1000" dirty="0"/>
              <a:t>(</a:t>
            </a:r>
            <a:r>
              <a:rPr lang="en-US" altLang="zh-CN" sz="1000" dirty="0" err="1"/>
              <a:t>ContactsContract.AUTHORITY</a:t>
            </a:r>
            <a:r>
              <a:rPr lang="en-US" altLang="zh-CN" sz="1000" dirty="0"/>
              <a:t>, ops);</a:t>
            </a:r>
          </a:p>
          <a:p>
            <a:pPr eaLnBrk="1" hangingPunct="1"/>
            <a:r>
              <a:rPr lang="en-US" altLang="zh-CN" sz="1000" dirty="0"/>
              <a:t>		for(</a:t>
            </a:r>
            <a:r>
              <a:rPr lang="en-US" altLang="zh-CN" sz="1000" dirty="0" err="1"/>
              <a:t>ContentProviderResult</a:t>
            </a:r>
            <a:r>
              <a:rPr lang="en-US" altLang="zh-CN" sz="1000" dirty="0"/>
              <a:t> result : results){</a:t>
            </a:r>
          </a:p>
          <a:p>
            <a:pPr eaLnBrk="1" hangingPunct="1"/>
            <a:r>
              <a:rPr lang="en-US" altLang="zh-CN" sz="1000" dirty="0"/>
              <a:t>			</a:t>
            </a:r>
            <a:r>
              <a:rPr lang="en-US" altLang="zh-CN" sz="1000" dirty="0" err="1"/>
              <a:t>Log.i</a:t>
            </a:r>
            <a:r>
              <a:rPr lang="en-US" altLang="zh-CN" sz="1000" dirty="0"/>
              <a:t>(TAG, </a:t>
            </a:r>
            <a:r>
              <a:rPr lang="en-US" altLang="zh-CN" sz="1000" dirty="0" err="1"/>
              <a:t>result.uri.toString</a:t>
            </a:r>
            <a:r>
              <a:rPr lang="en-US" altLang="zh-CN" sz="1000" dirty="0"/>
              <a:t>());</a:t>
            </a:r>
          </a:p>
          <a:p>
            <a:pPr eaLnBrk="1" hangingPunct="1"/>
            <a:r>
              <a:rPr lang="en-US" altLang="zh-CN" sz="1000" dirty="0"/>
              <a:t>		}</a:t>
            </a:r>
          </a:p>
          <a:p>
            <a:pPr eaLnBrk="1" hangingPunct="1"/>
            <a:r>
              <a:rPr lang="en-US" altLang="zh-CN" sz="1000" dirty="0"/>
              <a:t>	}</a:t>
            </a:r>
            <a:endParaRPr lang="zh-CN" altLang="en-US" sz="1000" dirty="0"/>
          </a:p>
        </p:txBody>
      </p:sp>
      <p:sp>
        <p:nvSpPr>
          <p:cNvPr id="84996" name="灯片编号占位符 3"/>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a:defRPr b="1">
                <a:solidFill>
                  <a:schemeClr val="tx1"/>
                </a:solidFill>
                <a:latin typeface="Arial" panose="020B0604020202020204" pitchFamily="34" charset="0"/>
                <a:ea typeface="宋体" panose="02010600030101010101" pitchFamily="2" charset="-122"/>
              </a:defRPr>
            </a:lvl1pPr>
            <a:lvl2pPr marL="757238" indent="-292100" defTabSz="931863">
              <a:defRPr b="1">
                <a:solidFill>
                  <a:schemeClr val="tx1"/>
                </a:solidFill>
                <a:latin typeface="Arial" panose="020B0604020202020204" pitchFamily="34" charset="0"/>
                <a:ea typeface="宋体" panose="02010600030101010101" pitchFamily="2" charset="-122"/>
              </a:defRPr>
            </a:lvl2pPr>
            <a:lvl3pPr marL="1165225" indent="-233363" defTabSz="931863">
              <a:defRPr b="1">
                <a:solidFill>
                  <a:schemeClr val="tx1"/>
                </a:solidFill>
                <a:latin typeface="Arial" panose="020B0604020202020204" pitchFamily="34" charset="0"/>
                <a:ea typeface="宋体" panose="02010600030101010101" pitchFamily="2" charset="-122"/>
              </a:defRPr>
            </a:lvl3pPr>
            <a:lvl4pPr marL="1630363" indent="-233363" defTabSz="931863">
              <a:defRPr b="1">
                <a:solidFill>
                  <a:schemeClr val="tx1"/>
                </a:solidFill>
                <a:latin typeface="Arial" panose="020B0604020202020204" pitchFamily="34" charset="0"/>
                <a:ea typeface="宋体" panose="02010600030101010101" pitchFamily="2" charset="-122"/>
              </a:defRPr>
            </a:lvl4pPr>
            <a:lvl5pPr marL="2097088" indent="-233363" defTabSz="931863">
              <a:defRPr b="1">
                <a:solidFill>
                  <a:schemeClr val="tx1"/>
                </a:solidFill>
                <a:latin typeface="Arial" panose="020B0604020202020204" pitchFamily="34" charset="0"/>
                <a:ea typeface="宋体" panose="02010600030101010101" pitchFamily="2" charset="-122"/>
              </a:defRPr>
            </a:lvl5pPr>
            <a:lvl6pPr marL="2554288" indent="-233363" defTabSz="9318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3011488" indent="-233363" defTabSz="9318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68688" indent="-233363" defTabSz="9318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925888" indent="-233363" defTabSz="931863"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r" eaLnBrk="1" hangingPunct="1"/>
            <a:fld id="{4E8849E5-E7DC-4658-B7F2-7A01C7BB50F0}" type="slidenum">
              <a:rPr lang="en-US" altLang="zh-CN" sz="1200" b="0">
                <a:latin typeface="Times New Roman" panose="02020603050405020304" pitchFamily="18" charset="0"/>
              </a:rPr>
              <a:pPr algn="r" eaLnBrk="1" hangingPunct="1"/>
              <a:t>108</a:t>
            </a:fld>
            <a:endParaRPr lang="en-US" altLang="zh-CN" sz="1200" b="0">
              <a:latin typeface="Times New Roman" panose="02020603050405020304" pitchFamily="18" charset="0"/>
            </a:endParaRPr>
          </a:p>
        </p:txBody>
      </p:sp>
    </p:spTree>
    <p:extLst>
      <p:ext uri="{BB962C8B-B14F-4D97-AF65-F5344CB8AC3E}">
        <p14:creationId xmlns:p14="http://schemas.microsoft.com/office/powerpoint/2010/main" val="1515070108"/>
      </p:ext>
    </p:extLst>
  </p:cSld>
  <p:clrMapOvr>
    <a:overrideClrMapping bg1="lt1" tx1="dk1" bg2="lt2" tx2="dk2" accent1="accent1" accent2="accent2" accent3="accent3" accent4="accent4" accent5="accent5" accent6="accent6" hlink="hlink" folHlink="folHlink"/>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111</a:t>
            </a:fld>
            <a:endParaRPr lang="zh-CN" altLang="en-US"/>
          </a:p>
        </p:txBody>
      </p:sp>
    </p:spTree>
    <p:extLst>
      <p:ext uri="{BB962C8B-B14F-4D97-AF65-F5344CB8AC3E}">
        <p14:creationId xmlns:p14="http://schemas.microsoft.com/office/powerpoint/2010/main" val="382712611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112</a:t>
            </a:fld>
            <a:endParaRPr lang="zh-CN" altLang="en-US"/>
          </a:p>
        </p:txBody>
      </p:sp>
    </p:spTree>
    <p:extLst>
      <p:ext uri="{BB962C8B-B14F-4D97-AF65-F5344CB8AC3E}">
        <p14:creationId xmlns:p14="http://schemas.microsoft.com/office/powerpoint/2010/main" val="28441904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如：</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的级别高于</a:t>
            </a:r>
            <a:r>
              <a:rPr lang="en-US" altLang="zh-CN" sz="1200" kern="1200" dirty="0">
                <a:solidFill>
                  <a:schemeClr val="tx1"/>
                </a:solidFill>
                <a:effectLst/>
                <a:latin typeface="+mn-lt"/>
                <a:ea typeface="+mn-ea"/>
                <a:cs typeface="+mn-cs"/>
              </a:rPr>
              <a:t>B,B</a:t>
            </a:r>
            <a:r>
              <a:rPr lang="zh-CN" altLang="en-US" sz="1200" kern="1200" dirty="0">
                <a:solidFill>
                  <a:schemeClr val="tx1"/>
                </a:solidFill>
                <a:effectLst/>
                <a:latin typeface="+mn-lt"/>
                <a:ea typeface="+mn-ea"/>
                <a:cs typeface="+mn-cs"/>
              </a:rPr>
              <a:t>的级别高于</a:t>
            </a:r>
            <a:r>
              <a:rPr lang="en-US" altLang="zh-CN" sz="1200" kern="1200" dirty="0">
                <a:solidFill>
                  <a:schemeClr val="tx1"/>
                </a:solidFill>
                <a:effectLst/>
                <a:latin typeface="+mn-lt"/>
                <a:ea typeface="+mn-ea"/>
                <a:cs typeface="+mn-cs"/>
              </a:rPr>
              <a:t>C,</a:t>
            </a:r>
            <a:r>
              <a:rPr lang="zh-CN" altLang="en-US" sz="1200" kern="1200" dirty="0">
                <a:solidFill>
                  <a:schemeClr val="tx1"/>
                </a:solidFill>
                <a:effectLst/>
                <a:latin typeface="+mn-lt"/>
                <a:ea typeface="+mn-ea"/>
                <a:cs typeface="+mn-cs"/>
              </a:rPr>
              <a:t>那么，广播先传给</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，再传给</a:t>
            </a:r>
            <a:r>
              <a:rPr lang="en-US" altLang="zh-CN" sz="1200" kern="1200" dirty="0">
                <a:solidFill>
                  <a:schemeClr val="tx1"/>
                </a:solidFill>
                <a:effectLst/>
                <a:latin typeface="+mn-lt"/>
                <a:ea typeface="+mn-ea"/>
                <a:cs typeface="+mn-cs"/>
              </a:rPr>
              <a:t>B</a:t>
            </a:r>
            <a:r>
              <a:rPr lang="zh-CN" altLang="en-US" sz="1200" kern="1200" dirty="0">
                <a:solidFill>
                  <a:schemeClr val="tx1"/>
                </a:solidFill>
                <a:effectLst/>
                <a:latin typeface="+mn-lt"/>
                <a:ea typeface="+mn-ea"/>
                <a:cs typeface="+mn-cs"/>
              </a:rPr>
              <a:t>，最后传给</a:t>
            </a:r>
            <a:r>
              <a:rPr lang="en-US" altLang="zh-CN" sz="1200" kern="1200" dirty="0">
                <a:solidFill>
                  <a:schemeClr val="tx1"/>
                </a:solidFill>
                <a:effectLst/>
                <a:latin typeface="+mn-lt"/>
                <a:ea typeface="+mn-ea"/>
                <a:cs typeface="+mn-cs"/>
              </a:rPr>
              <a:t>C </a:t>
            </a:r>
            <a:r>
              <a:rPr lang="zh-CN" altLang="en-US" sz="1200" kern="1200" dirty="0">
                <a:solidFill>
                  <a:schemeClr val="tx1"/>
                </a:solidFill>
                <a:effectLst/>
                <a:latin typeface="+mn-lt"/>
                <a:ea typeface="+mn-ea"/>
                <a:cs typeface="+mn-cs"/>
              </a:rPr>
              <a:t>。优先级别声明在</a:t>
            </a:r>
            <a:r>
              <a:rPr lang="en-US" altLang="zh-CN" sz="1200" kern="1200" dirty="0">
                <a:solidFill>
                  <a:schemeClr val="tx1"/>
                </a:solidFill>
                <a:effectLst/>
                <a:latin typeface="+mn-lt"/>
                <a:ea typeface="+mn-ea"/>
                <a:cs typeface="+mn-cs"/>
              </a:rPr>
              <a:t>intent-filter</a:t>
            </a:r>
            <a:r>
              <a:rPr lang="zh-CN" altLang="en-US" sz="1200" kern="1200" dirty="0">
                <a:solidFill>
                  <a:schemeClr val="tx1"/>
                </a:solidFill>
                <a:effectLst/>
                <a:latin typeface="+mn-lt"/>
                <a:ea typeface="+mn-ea"/>
                <a:cs typeface="+mn-cs"/>
              </a:rPr>
              <a:t>元素的</a:t>
            </a:r>
            <a:r>
              <a:rPr lang="en-US" altLang="zh-CN" sz="1200" kern="1200" dirty="0" err="1">
                <a:solidFill>
                  <a:schemeClr val="tx1"/>
                </a:solidFill>
                <a:effectLst/>
                <a:latin typeface="+mn-lt"/>
                <a:ea typeface="+mn-ea"/>
                <a:cs typeface="+mn-cs"/>
              </a:rPr>
              <a:t>android:priority</a:t>
            </a:r>
            <a:r>
              <a:rPr lang="zh-CN" altLang="en-US" sz="1200" kern="1200" dirty="0">
                <a:solidFill>
                  <a:schemeClr val="tx1"/>
                </a:solidFill>
                <a:effectLst/>
                <a:latin typeface="+mn-lt"/>
                <a:ea typeface="+mn-ea"/>
                <a:cs typeface="+mn-cs"/>
              </a:rPr>
              <a:t>属性中，数越大优先级别越高</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取值范围</a:t>
            </a:r>
            <a:r>
              <a:rPr lang="en-US" altLang="zh-CN" sz="1200" kern="1200" dirty="0">
                <a:solidFill>
                  <a:schemeClr val="tx1"/>
                </a:solidFill>
                <a:effectLst/>
                <a:latin typeface="+mn-lt"/>
                <a:ea typeface="+mn-ea"/>
                <a:cs typeface="+mn-cs"/>
              </a:rPr>
              <a:t>:-1000</a:t>
            </a:r>
            <a:r>
              <a:rPr lang="zh-CN" altLang="en-US" sz="1200" kern="1200" dirty="0">
                <a:solidFill>
                  <a:schemeClr val="tx1"/>
                </a:solidFill>
                <a:effectLst/>
                <a:latin typeface="+mn-lt"/>
                <a:ea typeface="+mn-ea"/>
                <a:cs typeface="+mn-cs"/>
              </a:rPr>
              <a:t>到</a:t>
            </a:r>
            <a:r>
              <a:rPr lang="en-US" altLang="zh-CN" sz="1200" kern="1200" dirty="0">
                <a:solidFill>
                  <a:schemeClr val="tx1"/>
                </a:solidFill>
                <a:effectLst/>
                <a:latin typeface="+mn-lt"/>
                <a:ea typeface="+mn-ea"/>
                <a:cs typeface="+mn-cs"/>
              </a:rPr>
              <a:t>1000</a:t>
            </a:r>
            <a:r>
              <a:rPr lang="zh-CN" altLang="en-US" sz="1200" kern="1200" dirty="0">
                <a:solidFill>
                  <a:schemeClr val="tx1"/>
                </a:solidFill>
                <a:effectLst/>
                <a:latin typeface="+mn-lt"/>
                <a:ea typeface="+mn-ea"/>
                <a:cs typeface="+mn-cs"/>
              </a:rPr>
              <a:t>，优先级别也可以调用</a:t>
            </a:r>
            <a:r>
              <a:rPr lang="en-US" altLang="zh-CN" sz="1200" kern="1200" dirty="0" err="1">
                <a:solidFill>
                  <a:schemeClr val="tx1"/>
                </a:solidFill>
                <a:effectLst/>
                <a:latin typeface="+mn-lt"/>
                <a:ea typeface="+mn-ea"/>
                <a:cs typeface="+mn-cs"/>
              </a:rPr>
              <a:t>IntentFilter</a:t>
            </a:r>
            <a:r>
              <a:rPr lang="zh-CN" altLang="en-US" sz="1200" kern="1200" dirty="0">
                <a:solidFill>
                  <a:schemeClr val="tx1"/>
                </a:solidFill>
                <a:effectLst/>
                <a:latin typeface="+mn-lt"/>
                <a:ea typeface="+mn-ea"/>
                <a:cs typeface="+mn-cs"/>
              </a:rPr>
              <a:t>对象的</a:t>
            </a:r>
            <a:r>
              <a:rPr lang="en-US" altLang="zh-CN" sz="1200" kern="1200" dirty="0" err="1">
                <a:solidFill>
                  <a:schemeClr val="tx1"/>
                </a:solidFill>
                <a:effectLst/>
                <a:latin typeface="+mn-lt"/>
                <a:ea typeface="+mn-ea"/>
                <a:cs typeface="+mn-cs"/>
              </a:rPr>
              <a:t>setPriority</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进行设置 。有序广播的接收者可以终止广播</a:t>
            </a:r>
            <a:r>
              <a:rPr lang="en-US" altLang="zh-CN" sz="1200" kern="1200" dirty="0">
                <a:solidFill>
                  <a:schemeClr val="tx1"/>
                </a:solidFill>
                <a:effectLst/>
                <a:latin typeface="+mn-lt"/>
                <a:ea typeface="+mn-ea"/>
                <a:cs typeface="+mn-cs"/>
              </a:rPr>
              <a:t>Intent</a:t>
            </a:r>
            <a:r>
              <a:rPr lang="zh-CN" altLang="en-US" sz="1200" kern="1200" dirty="0">
                <a:solidFill>
                  <a:schemeClr val="tx1"/>
                </a:solidFill>
                <a:effectLst/>
                <a:latin typeface="+mn-lt"/>
                <a:ea typeface="+mn-ea"/>
                <a:cs typeface="+mn-cs"/>
              </a:rPr>
              <a:t>的传播，广播</a:t>
            </a:r>
            <a:r>
              <a:rPr lang="en-US" altLang="zh-CN" sz="1200" kern="1200" dirty="0">
                <a:solidFill>
                  <a:schemeClr val="tx1"/>
                </a:solidFill>
                <a:effectLst/>
                <a:latin typeface="+mn-lt"/>
                <a:ea typeface="+mn-ea"/>
                <a:cs typeface="+mn-cs"/>
              </a:rPr>
              <a:t>Intent</a:t>
            </a:r>
            <a:r>
              <a:rPr lang="zh-CN" altLang="en-US" sz="1200" kern="1200" dirty="0">
                <a:solidFill>
                  <a:schemeClr val="tx1"/>
                </a:solidFill>
                <a:effectLst/>
                <a:latin typeface="+mn-lt"/>
                <a:ea typeface="+mn-ea"/>
                <a:cs typeface="+mn-cs"/>
              </a:rPr>
              <a:t>的传播一旦终止，后面的接收者就无法接收到广播。另外，有序广播的接收者可以将数据传递给下一个接收者，如：</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得到广播后，可以往它的结果对象中存入数据，当广播传给</a:t>
            </a:r>
            <a:r>
              <a:rPr lang="en-US" altLang="zh-CN" sz="1200" kern="1200" dirty="0">
                <a:solidFill>
                  <a:schemeClr val="tx1"/>
                </a:solidFill>
                <a:effectLst/>
                <a:latin typeface="+mn-lt"/>
                <a:ea typeface="+mn-ea"/>
                <a:cs typeface="+mn-cs"/>
              </a:rPr>
              <a:t>B</a:t>
            </a:r>
            <a:r>
              <a:rPr lang="zh-CN" altLang="en-US" sz="1200" kern="1200" dirty="0">
                <a:solidFill>
                  <a:schemeClr val="tx1"/>
                </a:solidFill>
                <a:effectLst/>
                <a:latin typeface="+mn-lt"/>
                <a:ea typeface="+mn-ea"/>
                <a:cs typeface="+mn-cs"/>
              </a:rPr>
              <a:t>时</a:t>
            </a:r>
            <a:r>
              <a:rPr lang="en-US" altLang="zh-CN" sz="1200" kern="1200" dirty="0">
                <a:solidFill>
                  <a:schemeClr val="tx1"/>
                </a:solidFill>
                <a:effectLst/>
                <a:latin typeface="+mn-lt"/>
                <a:ea typeface="+mn-ea"/>
                <a:cs typeface="+mn-cs"/>
              </a:rPr>
              <a:t>,B</a:t>
            </a:r>
            <a:r>
              <a:rPr lang="zh-CN" altLang="en-US" sz="1200" kern="1200" dirty="0">
                <a:solidFill>
                  <a:schemeClr val="tx1"/>
                </a:solidFill>
                <a:effectLst/>
                <a:latin typeface="+mn-lt"/>
                <a:ea typeface="+mn-ea"/>
                <a:cs typeface="+mn-cs"/>
              </a:rPr>
              <a:t>可以从</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的结果对象中得到</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存入的数据。 </a:t>
            </a:r>
            <a:endParaRPr lang="zh-CN" altLang="en-US" sz="1200" dirty="0">
              <a:effectLst/>
            </a:endParaRPr>
          </a:p>
          <a:p>
            <a:r>
              <a:rPr lang="zh-CN" altLang="en-US" sz="1200" kern="1200" dirty="0">
                <a:solidFill>
                  <a:schemeClr val="tx1"/>
                </a:solidFill>
                <a:effectLst/>
                <a:latin typeface="+mn-lt"/>
                <a:ea typeface="+mn-ea"/>
                <a:cs typeface="+mn-cs"/>
              </a:rPr>
              <a:t>   发送的是有序广播，系统会根据接收者声明的优先级别按顺序逐个执行接收者，前面的接收者有权终止广播</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BroadcastReceiver.abortBroadcast</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，如果广播被前面的接收者终止，后面的接收者就再也无法获取到广播。对于有序广播，前面的接收者可以将数据通过</a:t>
            </a:r>
            <a:r>
              <a:rPr lang="en-US" altLang="zh-CN" sz="1200" kern="1200" dirty="0" err="1">
                <a:solidFill>
                  <a:schemeClr val="tx1"/>
                </a:solidFill>
                <a:effectLst/>
                <a:latin typeface="+mn-lt"/>
                <a:ea typeface="+mn-ea"/>
                <a:cs typeface="+mn-cs"/>
              </a:rPr>
              <a:t>setResultExtras</a:t>
            </a:r>
            <a:r>
              <a:rPr lang="en-US" altLang="zh-CN" sz="1200" kern="1200" dirty="0">
                <a:solidFill>
                  <a:schemeClr val="tx1"/>
                </a:solidFill>
                <a:effectLst/>
                <a:latin typeface="+mn-lt"/>
                <a:ea typeface="+mn-ea"/>
                <a:cs typeface="+mn-cs"/>
              </a:rPr>
              <a:t>(</a:t>
            </a:r>
            <a:r>
              <a:rPr lang="en-US" altLang="zh-CN" sz="1200" u="sng" kern="1200" dirty="0">
                <a:solidFill>
                  <a:schemeClr val="tx1"/>
                </a:solidFill>
                <a:effectLst/>
                <a:latin typeface="+mn-lt"/>
                <a:ea typeface="+mn-ea"/>
                <a:cs typeface="+mn-cs"/>
              </a:rPr>
              <a:t>Bundle)</a:t>
            </a:r>
            <a:r>
              <a:rPr lang="zh-CN" altLang="en-US" sz="1200" u="sng" kern="1200" dirty="0">
                <a:solidFill>
                  <a:schemeClr val="tx1"/>
                </a:solidFill>
                <a:effectLst/>
                <a:latin typeface="+mn-lt"/>
                <a:ea typeface="+mn-ea"/>
                <a:cs typeface="+mn-cs"/>
              </a:rPr>
              <a:t>方法</a:t>
            </a:r>
            <a:r>
              <a:rPr lang="zh-CN" altLang="en-US" sz="1200" kern="1200" dirty="0">
                <a:solidFill>
                  <a:schemeClr val="tx1"/>
                </a:solidFill>
                <a:effectLst/>
                <a:latin typeface="+mn-lt"/>
                <a:ea typeface="+mn-ea"/>
                <a:cs typeface="+mn-cs"/>
              </a:rPr>
              <a:t>存放进结果对象，然后传给下一个接收者，下一个接收者通过代码：</a:t>
            </a:r>
            <a:r>
              <a:rPr lang="en-US" altLang="zh-CN" sz="1200" u="sng" kern="1200" dirty="0">
                <a:solidFill>
                  <a:schemeClr val="tx1"/>
                </a:solidFill>
                <a:effectLst/>
                <a:latin typeface="+mn-lt"/>
                <a:ea typeface="+mn-ea"/>
                <a:cs typeface="+mn-cs"/>
              </a:rPr>
              <a:t>Bundle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bundle = </a:t>
            </a:r>
            <a:r>
              <a:rPr lang="en-US" altLang="zh-CN" sz="1200" kern="1200" dirty="0" err="1">
                <a:solidFill>
                  <a:schemeClr val="tx1"/>
                </a:solidFill>
                <a:effectLst/>
                <a:latin typeface="+mn-lt"/>
                <a:ea typeface="+mn-ea"/>
                <a:cs typeface="+mn-cs"/>
              </a:rPr>
              <a:t>getResultExtras</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true</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可以获取上一个接收者存入在结果对象中的数据。 </a:t>
            </a:r>
            <a:endParaRPr lang="zh-CN" altLang="en-US" sz="1200" dirty="0">
              <a:effectLst/>
            </a:endParaRPr>
          </a:p>
          <a:p>
            <a:r>
              <a:rPr lang="zh-CN" altLang="en-US" sz="1200" kern="1200" dirty="0">
                <a:solidFill>
                  <a:schemeClr val="tx1"/>
                </a:solidFill>
                <a:effectLst/>
                <a:latin typeface="+mn-lt"/>
                <a:ea typeface="+mn-ea"/>
                <a:cs typeface="+mn-cs"/>
              </a:rPr>
              <a:t>系统收到短信，发出的广播属于有序广播。如果想阻止用户收到短信，可以通过设置优先级，让你们自定义的接收者先获取到广播，然后终止广播，这样用户就接收不到短信了。 </a:t>
            </a:r>
            <a:endParaRPr lang="zh-CN" altLang="en-US" sz="1200" dirty="0">
              <a:effectLst/>
            </a:endParaRPr>
          </a:p>
          <a:p>
            <a:br>
              <a:rPr lang="zh-CN" altLang="en-US" sz="1200" kern="1200" dirty="0">
                <a:solidFill>
                  <a:schemeClr val="tx1"/>
                </a:solidFill>
                <a:effectLst/>
                <a:latin typeface="+mn-lt"/>
                <a:ea typeface="+mn-ea"/>
                <a:cs typeface="+mn-cs"/>
              </a:rPr>
            </a:br>
            <a:endParaRPr lang="zh-CN" altLang="en-US" sz="1200" dirty="0">
              <a:effectLst/>
            </a:endParaRPr>
          </a:p>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113</a:t>
            </a:fld>
            <a:endParaRPr lang="zh-CN" altLang="en-US"/>
          </a:p>
        </p:txBody>
      </p:sp>
    </p:spTree>
    <p:extLst>
      <p:ext uri="{BB962C8B-B14F-4D97-AF65-F5344CB8AC3E}">
        <p14:creationId xmlns:p14="http://schemas.microsoft.com/office/powerpoint/2010/main" val="18139010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effectLst/>
              </a:rPr>
              <a:t>常见系统广播</a:t>
            </a:r>
            <a:br>
              <a:rPr lang="zh-CN" altLang="en-US" sz="1200" dirty="0">
                <a:effectLst/>
              </a:rPr>
            </a:br>
            <a:r>
              <a:rPr lang="zh-CN" altLang="en-US" sz="1200" b="1" dirty="0">
                <a:effectLst/>
              </a:rPr>
              <a:t>除了短信到来广播</a:t>
            </a:r>
            <a:r>
              <a:rPr lang="en-US" altLang="zh-CN" sz="1200" b="1" dirty="0">
                <a:effectLst/>
              </a:rPr>
              <a:t>Intent</a:t>
            </a:r>
            <a:r>
              <a:rPr lang="zh-CN" altLang="en-US" sz="1200" b="1" dirty="0">
                <a:effectLst/>
              </a:rPr>
              <a:t>，</a:t>
            </a:r>
            <a:r>
              <a:rPr lang="en-US" altLang="zh-CN" sz="1200" b="1" dirty="0">
                <a:effectLst/>
              </a:rPr>
              <a:t>Android</a:t>
            </a:r>
            <a:r>
              <a:rPr lang="zh-CN" altLang="en-US" sz="1200" b="1" dirty="0">
                <a:effectLst/>
              </a:rPr>
              <a:t>还有很多广播</a:t>
            </a:r>
            <a:r>
              <a:rPr lang="en-US" altLang="zh-CN" sz="1200" b="1" dirty="0">
                <a:effectLst/>
              </a:rPr>
              <a:t>Intent</a:t>
            </a:r>
            <a:r>
              <a:rPr lang="zh-CN" altLang="en-US" sz="1200" b="1" dirty="0">
                <a:effectLst/>
              </a:rPr>
              <a:t>，如：开机启动、电池电量变化、时间已经改变等广播</a:t>
            </a:r>
            <a:r>
              <a:rPr lang="en-US" altLang="zh-CN" sz="1200" b="1" dirty="0">
                <a:effectLst/>
              </a:rPr>
              <a:t>Intent</a:t>
            </a:r>
            <a:r>
              <a:rPr lang="zh-CN" altLang="en-US" sz="1200" b="1" dirty="0">
                <a:effectLst/>
              </a:rPr>
              <a:t>。</a:t>
            </a:r>
            <a:endParaRPr lang="en-US" altLang="zh-CN" sz="1200" dirty="0">
              <a:effectLst/>
            </a:endParaRPr>
          </a:p>
          <a:p>
            <a:r>
              <a:rPr lang="zh-CN" altLang="en-US" sz="1200" b="1" dirty="0">
                <a:effectLst/>
              </a:rPr>
              <a:t>接收电池电量变化广播</a:t>
            </a:r>
            <a:r>
              <a:rPr lang="en-US" altLang="zh-CN" sz="1200" b="1" dirty="0">
                <a:effectLst/>
              </a:rPr>
              <a:t>Intent </a:t>
            </a:r>
            <a:r>
              <a:rPr lang="zh-CN" altLang="en-US" sz="1200" b="1" dirty="0">
                <a:effectLst/>
              </a:rPr>
              <a:t>，在</a:t>
            </a:r>
            <a:r>
              <a:rPr lang="en-US" altLang="zh-CN" sz="1200" b="1" dirty="0">
                <a:effectLst/>
              </a:rPr>
              <a:t>AndroidManifest.xml</a:t>
            </a:r>
            <a:r>
              <a:rPr lang="zh-CN" altLang="en-US" sz="1200" b="1" dirty="0">
                <a:effectLst/>
              </a:rPr>
              <a:t>文件中的</a:t>
            </a:r>
            <a:r>
              <a:rPr lang="en-US" altLang="zh-CN" sz="1200" b="0" kern="1200" dirty="0">
                <a:solidFill>
                  <a:schemeClr val="tx1"/>
                </a:solidFill>
                <a:effectLst/>
                <a:latin typeface="+mn-lt"/>
                <a:ea typeface="+mn-ea"/>
                <a:cs typeface="+mn-cs"/>
              </a:rPr>
              <a:t>&lt;application&gt;</a:t>
            </a:r>
            <a:r>
              <a:rPr lang="zh-CN" altLang="en-US" sz="1200" b="1" dirty="0">
                <a:effectLst/>
              </a:rPr>
              <a:t>节点里订阅此</a:t>
            </a:r>
            <a:r>
              <a:rPr lang="en-US" altLang="zh-CN" sz="1200" b="1" dirty="0">
                <a:effectLst/>
              </a:rPr>
              <a:t>Intent:</a:t>
            </a:r>
            <a:endParaRPr lang="en-US" altLang="zh-CN" sz="1200" dirty="0">
              <a:effectLst/>
            </a:endParaRPr>
          </a:p>
          <a:p>
            <a:r>
              <a:rPr lang="en-US" altLang="zh-CN" sz="1200" kern="1200" dirty="0">
                <a:solidFill>
                  <a:schemeClr val="tx1"/>
                </a:solidFill>
                <a:effectLst/>
                <a:latin typeface="+mn-lt"/>
                <a:ea typeface="+mn-ea"/>
                <a:cs typeface="+mn-cs"/>
              </a:rPr>
              <a:t>&lt;receiver </a:t>
            </a:r>
            <a:r>
              <a:rPr lang="en-US" altLang="zh-CN" sz="1200" kern="1200" dirty="0" err="1">
                <a:solidFill>
                  <a:schemeClr val="tx1"/>
                </a:solidFill>
                <a:effectLst/>
                <a:latin typeface="+mn-lt"/>
                <a:ea typeface="+mn-ea"/>
                <a:cs typeface="+mn-cs"/>
              </a:rPr>
              <a:t>android:name</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a:t>
            </a:r>
            <a:r>
              <a:rPr lang="en-US" altLang="zh-CN" sz="1200" b="1" kern="1200" dirty="0" err="1">
                <a:solidFill>
                  <a:schemeClr val="tx1"/>
                </a:solidFill>
                <a:effectLst/>
                <a:latin typeface="+mn-lt"/>
                <a:ea typeface="+mn-ea"/>
                <a:cs typeface="+mn-cs"/>
              </a:rPr>
              <a:t>IncomingSMSReceiver</a:t>
            </a:r>
            <a:r>
              <a:rPr lang="en-US" altLang="zh-CN" sz="1200" b="1"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&gt;</a:t>
            </a:r>
            <a:endParaRPr lang="en-US" altLang="zh-CN" sz="1200" dirty="0">
              <a:effectLst/>
            </a:endParaRPr>
          </a:p>
          <a:p>
            <a:r>
              <a:rPr lang="en-US" altLang="zh-CN" sz="1200" b="1" dirty="0">
                <a:effectLst/>
              </a:rPr>
              <a:t>    </a:t>
            </a:r>
            <a:r>
              <a:rPr lang="en-US" altLang="zh-CN" sz="1200" b="0" kern="1200" dirty="0">
                <a:solidFill>
                  <a:schemeClr val="tx1"/>
                </a:solidFill>
                <a:effectLst/>
                <a:latin typeface="+mn-lt"/>
                <a:ea typeface="+mn-ea"/>
                <a:cs typeface="+mn-cs"/>
              </a:rPr>
              <a:t>&lt;intent-filter&gt;</a:t>
            </a:r>
            <a:endParaRPr lang="en-US" altLang="zh-CN" sz="1200" dirty="0">
              <a:effectLst/>
            </a:endParaRPr>
          </a:p>
          <a:p>
            <a:r>
              <a:rPr lang="en-US" altLang="zh-CN" sz="1200" b="1" dirty="0">
                <a:effectLst/>
              </a:rPr>
              <a:t>         </a:t>
            </a:r>
            <a:r>
              <a:rPr lang="en-US" altLang="zh-CN" sz="1200" b="0" kern="1200" dirty="0">
                <a:solidFill>
                  <a:schemeClr val="tx1"/>
                </a:solidFill>
                <a:effectLst/>
                <a:latin typeface="+mn-lt"/>
                <a:ea typeface="+mn-ea"/>
                <a:cs typeface="+mn-cs"/>
              </a:rPr>
              <a:t>&lt;action </a:t>
            </a:r>
            <a:r>
              <a:rPr lang="en-US" altLang="zh-CN" sz="1200" b="0" kern="1200" dirty="0" err="1">
                <a:solidFill>
                  <a:schemeClr val="tx1"/>
                </a:solidFill>
                <a:effectLst/>
                <a:latin typeface="+mn-lt"/>
                <a:ea typeface="+mn-ea"/>
                <a:cs typeface="+mn-cs"/>
              </a:rPr>
              <a:t>android:name</a:t>
            </a:r>
            <a:r>
              <a:rPr lang="en-US" altLang="zh-CN" sz="1200" b="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a:t>
            </a:r>
            <a:r>
              <a:rPr lang="en-US" altLang="zh-CN" sz="1200" b="1" kern="1200" dirty="0" err="1">
                <a:solidFill>
                  <a:schemeClr val="tx1"/>
                </a:solidFill>
                <a:effectLst/>
                <a:latin typeface="+mn-lt"/>
                <a:ea typeface="+mn-ea"/>
                <a:cs typeface="+mn-cs"/>
              </a:rPr>
              <a:t>android.intent.action.BATTERY_CHANGED</a:t>
            </a:r>
            <a:r>
              <a:rPr lang="en-US" altLang="zh-CN" sz="1200" b="1" kern="1200" dirty="0">
                <a:solidFill>
                  <a:schemeClr val="tx1"/>
                </a:solidFill>
                <a:effectLst/>
                <a:latin typeface="+mn-lt"/>
                <a:ea typeface="+mn-ea"/>
                <a:cs typeface="+mn-cs"/>
              </a:rPr>
              <a:t>"</a:t>
            </a:r>
            <a:r>
              <a:rPr lang="en-US" altLang="zh-CN" sz="1200" b="0" kern="1200" dirty="0">
                <a:solidFill>
                  <a:schemeClr val="tx1"/>
                </a:solidFill>
                <a:effectLst/>
                <a:latin typeface="+mn-lt"/>
                <a:ea typeface="+mn-ea"/>
                <a:cs typeface="+mn-cs"/>
              </a:rPr>
              <a:t>/&gt;</a:t>
            </a:r>
            <a:endParaRPr lang="en-US" altLang="zh-CN" sz="1200" dirty="0">
              <a:effectLst/>
            </a:endParaRPr>
          </a:p>
          <a:p>
            <a:r>
              <a:rPr lang="en-US" altLang="zh-CN" sz="1200" b="1" dirty="0">
                <a:effectLst/>
              </a:rPr>
              <a:t>    </a:t>
            </a:r>
            <a:r>
              <a:rPr lang="en-US" altLang="zh-CN" sz="1200" b="0" kern="1200" dirty="0">
                <a:solidFill>
                  <a:schemeClr val="tx1"/>
                </a:solidFill>
                <a:effectLst/>
                <a:latin typeface="+mn-lt"/>
                <a:ea typeface="+mn-ea"/>
                <a:cs typeface="+mn-cs"/>
              </a:rPr>
              <a:t>&lt;/intent-filter&gt;</a:t>
            </a:r>
            <a:endParaRPr lang="en-US" altLang="zh-CN" sz="1200" dirty="0">
              <a:effectLst/>
            </a:endParaRPr>
          </a:p>
          <a:p>
            <a:r>
              <a:rPr lang="en-US" altLang="zh-CN" sz="1200" kern="1200" dirty="0">
                <a:solidFill>
                  <a:schemeClr val="tx1"/>
                </a:solidFill>
                <a:effectLst/>
                <a:latin typeface="+mn-lt"/>
                <a:ea typeface="+mn-ea"/>
                <a:cs typeface="+mn-cs"/>
              </a:rPr>
              <a:t>&lt;/receiver&gt;</a:t>
            </a:r>
            <a:endParaRPr lang="en-US" altLang="zh-CN" sz="1200" dirty="0">
              <a:effectLst/>
            </a:endParaRPr>
          </a:p>
          <a:p>
            <a:r>
              <a:rPr lang="en-US" altLang="zh-CN" sz="1200" b="1" dirty="0">
                <a:effectLst/>
              </a:rPr>
              <a:t> </a:t>
            </a:r>
            <a:r>
              <a:rPr lang="zh-CN" altLang="en-US" sz="1200" b="1" dirty="0">
                <a:effectLst/>
              </a:rPr>
              <a:t>接收开机启动广播</a:t>
            </a:r>
            <a:r>
              <a:rPr lang="en-US" altLang="zh-CN" sz="1200" b="1" dirty="0">
                <a:effectLst/>
              </a:rPr>
              <a:t>Intent</a:t>
            </a:r>
            <a:r>
              <a:rPr lang="zh-CN" altLang="en-US" sz="1200" b="1" dirty="0">
                <a:effectLst/>
              </a:rPr>
              <a:t>，在</a:t>
            </a:r>
            <a:r>
              <a:rPr lang="en-US" altLang="zh-CN" sz="1200" b="1" dirty="0">
                <a:effectLst/>
              </a:rPr>
              <a:t>AndroidManifest.xml</a:t>
            </a:r>
            <a:r>
              <a:rPr lang="zh-CN" altLang="en-US" sz="1200" b="1" dirty="0">
                <a:effectLst/>
              </a:rPr>
              <a:t>文件中的</a:t>
            </a:r>
            <a:r>
              <a:rPr lang="en-US" altLang="zh-CN" sz="1200" b="0" kern="1200" dirty="0">
                <a:solidFill>
                  <a:schemeClr val="tx1"/>
                </a:solidFill>
                <a:effectLst/>
                <a:latin typeface="+mn-lt"/>
                <a:ea typeface="+mn-ea"/>
                <a:cs typeface="+mn-cs"/>
              </a:rPr>
              <a:t>&lt;application&gt;</a:t>
            </a:r>
            <a:r>
              <a:rPr lang="zh-CN" altLang="en-US" sz="1200" b="1" dirty="0">
                <a:effectLst/>
              </a:rPr>
              <a:t>节点里订阅此</a:t>
            </a:r>
            <a:r>
              <a:rPr lang="en-US" altLang="zh-CN" sz="1200" b="1" dirty="0">
                <a:effectLst/>
              </a:rPr>
              <a:t>Intent:</a:t>
            </a:r>
            <a:endParaRPr lang="en-US" altLang="zh-CN" sz="1200" dirty="0">
              <a:effectLst/>
            </a:endParaRPr>
          </a:p>
          <a:p>
            <a:r>
              <a:rPr lang="en-US" altLang="zh-CN" sz="1200" kern="1200" dirty="0">
                <a:solidFill>
                  <a:schemeClr val="tx1"/>
                </a:solidFill>
                <a:effectLst/>
                <a:latin typeface="+mn-lt"/>
                <a:ea typeface="+mn-ea"/>
                <a:cs typeface="+mn-cs"/>
              </a:rPr>
              <a:t>&lt;receiver </a:t>
            </a:r>
            <a:r>
              <a:rPr lang="en-US" altLang="zh-CN" sz="1200" kern="1200" dirty="0" err="1">
                <a:solidFill>
                  <a:schemeClr val="tx1"/>
                </a:solidFill>
                <a:effectLst/>
                <a:latin typeface="+mn-lt"/>
                <a:ea typeface="+mn-ea"/>
                <a:cs typeface="+mn-cs"/>
              </a:rPr>
              <a:t>android:name</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a:t>
            </a:r>
            <a:r>
              <a:rPr lang="en-US" altLang="zh-CN" sz="1200" b="1" kern="1200" dirty="0" err="1">
                <a:solidFill>
                  <a:schemeClr val="tx1"/>
                </a:solidFill>
                <a:effectLst/>
                <a:latin typeface="+mn-lt"/>
                <a:ea typeface="+mn-ea"/>
                <a:cs typeface="+mn-cs"/>
              </a:rPr>
              <a:t>IncomingSMSReceiver</a:t>
            </a:r>
            <a:r>
              <a:rPr lang="en-US" altLang="zh-CN" sz="1200" b="1"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&gt;</a:t>
            </a:r>
            <a:endParaRPr lang="en-US" altLang="zh-CN" sz="1200" dirty="0">
              <a:effectLst/>
            </a:endParaRPr>
          </a:p>
          <a:p>
            <a:r>
              <a:rPr lang="en-US" altLang="zh-CN" sz="1200" b="1" dirty="0">
                <a:effectLst/>
              </a:rPr>
              <a:t>    </a:t>
            </a:r>
            <a:r>
              <a:rPr lang="en-US" altLang="zh-CN" sz="1200" b="0" kern="1200" dirty="0">
                <a:solidFill>
                  <a:schemeClr val="tx1"/>
                </a:solidFill>
                <a:effectLst/>
                <a:latin typeface="+mn-lt"/>
                <a:ea typeface="+mn-ea"/>
                <a:cs typeface="+mn-cs"/>
              </a:rPr>
              <a:t>&lt;intent-filter&gt;</a:t>
            </a:r>
            <a:endParaRPr lang="en-US" altLang="zh-CN" sz="1200" dirty="0">
              <a:effectLst/>
            </a:endParaRPr>
          </a:p>
          <a:p>
            <a:r>
              <a:rPr lang="en-US" altLang="zh-CN" sz="1200" b="1" dirty="0">
                <a:effectLst/>
              </a:rPr>
              <a:t>         </a:t>
            </a:r>
            <a:r>
              <a:rPr lang="en-US" altLang="zh-CN" sz="1200" b="0" kern="1200" dirty="0">
                <a:solidFill>
                  <a:schemeClr val="tx1"/>
                </a:solidFill>
                <a:effectLst/>
                <a:latin typeface="+mn-lt"/>
                <a:ea typeface="+mn-ea"/>
                <a:cs typeface="+mn-cs"/>
              </a:rPr>
              <a:t>&lt;action </a:t>
            </a:r>
            <a:r>
              <a:rPr lang="en-US" altLang="zh-CN" sz="1200" b="0" kern="1200" dirty="0" err="1">
                <a:solidFill>
                  <a:schemeClr val="tx1"/>
                </a:solidFill>
                <a:effectLst/>
                <a:latin typeface="+mn-lt"/>
                <a:ea typeface="+mn-ea"/>
                <a:cs typeface="+mn-cs"/>
              </a:rPr>
              <a:t>android:name</a:t>
            </a:r>
            <a:r>
              <a:rPr lang="en-US" altLang="zh-CN" sz="1200" b="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a:t>
            </a:r>
            <a:r>
              <a:rPr lang="en-US" altLang="zh-CN" sz="1200" b="1" kern="1200" dirty="0" err="1">
                <a:solidFill>
                  <a:schemeClr val="tx1"/>
                </a:solidFill>
                <a:effectLst/>
                <a:latin typeface="+mn-lt"/>
                <a:ea typeface="+mn-ea"/>
                <a:cs typeface="+mn-cs"/>
              </a:rPr>
              <a:t>android.intent.action.BOOT_COMPLETED</a:t>
            </a:r>
            <a:r>
              <a:rPr lang="en-US" altLang="zh-CN" sz="1200" b="1" kern="1200" dirty="0">
                <a:solidFill>
                  <a:schemeClr val="tx1"/>
                </a:solidFill>
                <a:effectLst/>
                <a:latin typeface="+mn-lt"/>
                <a:ea typeface="+mn-ea"/>
                <a:cs typeface="+mn-cs"/>
              </a:rPr>
              <a:t>"</a:t>
            </a:r>
            <a:r>
              <a:rPr lang="en-US" altLang="zh-CN" sz="1200" b="0" kern="1200" dirty="0">
                <a:solidFill>
                  <a:schemeClr val="tx1"/>
                </a:solidFill>
                <a:effectLst/>
                <a:latin typeface="+mn-lt"/>
                <a:ea typeface="+mn-ea"/>
                <a:cs typeface="+mn-cs"/>
              </a:rPr>
              <a:t>/&gt;</a:t>
            </a:r>
            <a:endParaRPr lang="en-US" altLang="zh-CN" sz="1200" dirty="0">
              <a:effectLst/>
            </a:endParaRPr>
          </a:p>
          <a:p>
            <a:r>
              <a:rPr lang="en-US" altLang="zh-CN" sz="1200" b="1" dirty="0">
                <a:effectLst/>
              </a:rPr>
              <a:t>    </a:t>
            </a:r>
            <a:r>
              <a:rPr lang="en-US" altLang="zh-CN" sz="1200" b="0" kern="1200" dirty="0">
                <a:solidFill>
                  <a:schemeClr val="tx1"/>
                </a:solidFill>
                <a:effectLst/>
                <a:latin typeface="+mn-lt"/>
                <a:ea typeface="+mn-ea"/>
                <a:cs typeface="+mn-cs"/>
              </a:rPr>
              <a:t>&lt;/intent-filter&gt;</a:t>
            </a:r>
            <a:endParaRPr lang="en-US" altLang="zh-CN" sz="1200" dirty="0">
              <a:effectLst/>
            </a:endParaRPr>
          </a:p>
          <a:p>
            <a:r>
              <a:rPr lang="en-US" altLang="zh-CN" sz="1200" kern="1200" dirty="0">
                <a:solidFill>
                  <a:schemeClr val="tx1"/>
                </a:solidFill>
                <a:effectLst/>
                <a:latin typeface="+mn-lt"/>
                <a:ea typeface="+mn-ea"/>
                <a:cs typeface="+mn-cs"/>
              </a:rPr>
              <a:t>&lt;/receiver&gt;</a:t>
            </a:r>
            <a:endParaRPr lang="en-US" altLang="zh-CN" sz="1200" dirty="0">
              <a:effectLst/>
            </a:endParaRPr>
          </a:p>
          <a:p>
            <a:r>
              <a:rPr lang="zh-CN" altLang="en-US" sz="1200" b="1" dirty="0">
                <a:effectLst/>
              </a:rPr>
              <a:t>并且要进行权限声明：</a:t>
            </a:r>
            <a:endParaRPr lang="zh-CN" altLang="en-US" sz="1200" dirty="0">
              <a:effectLst/>
            </a:endParaRPr>
          </a:p>
          <a:p>
            <a:r>
              <a:rPr lang="en-US" altLang="zh-CN" sz="1200" kern="1200" dirty="0">
                <a:solidFill>
                  <a:schemeClr val="tx1"/>
                </a:solidFill>
                <a:effectLst/>
                <a:latin typeface="+mn-lt"/>
                <a:ea typeface="+mn-ea"/>
                <a:cs typeface="+mn-cs"/>
              </a:rPr>
              <a:t>&lt;uses-permission </a:t>
            </a:r>
            <a:r>
              <a:rPr lang="en-US" altLang="zh-CN" sz="1200" kern="1200" dirty="0" err="1">
                <a:solidFill>
                  <a:schemeClr val="tx1"/>
                </a:solidFill>
                <a:effectLst/>
                <a:latin typeface="+mn-lt"/>
                <a:ea typeface="+mn-ea"/>
                <a:cs typeface="+mn-cs"/>
              </a:rPr>
              <a:t>android:name</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a:t>
            </a:r>
            <a:r>
              <a:rPr lang="en-US" altLang="zh-CN" sz="1200" b="1" kern="1200" dirty="0" err="1">
                <a:solidFill>
                  <a:schemeClr val="tx1"/>
                </a:solidFill>
                <a:effectLst/>
                <a:latin typeface="+mn-lt"/>
                <a:ea typeface="+mn-ea"/>
                <a:cs typeface="+mn-cs"/>
              </a:rPr>
              <a:t>android.permission.RECEIVE_BOOT_COMPLETED</a:t>
            </a:r>
            <a:r>
              <a:rPr lang="en-US" altLang="zh-CN" sz="1200" b="1" kern="1200" dirty="0">
                <a:solidFill>
                  <a:schemeClr val="tx1"/>
                </a:solidFill>
                <a:effectLst/>
                <a:latin typeface="+mn-lt"/>
                <a:ea typeface="+mn-ea"/>
                <a:cs typeface="+mn-cs"/>
              </a:rPr>
              <a:t>"</a:t>
            </a:r>
            <a:r>
              <a:rPr lang="en-US" altLang="zh-CN" sz="1200" b="0" kern="1200" dirty="0">
                <a:solidFill>
                  <a:schemeClr val="tx1"/>
                </a:solidFill>
                <a:effectLst/>
                <a:latin typeface="+mn-lt"/>
                <a:ea typeface="+mn-ea"/>
                <a:cs typeface="+mn-cs"/>
              </a:rPr>
              <a:t>/&gt;</a:t>
            </a:r>
            <a:r>
              <a:rPr lang="en-US" altLang="zh-CN" sz="1200" dirty="0">
                <a:effectLst/>
              </a:rPr>
              <a:t> </a:t>
            </a:r>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115</a:t>
            </a:fld>
            <a:endParaRPr lang="zh-CN" altLang="en-US"/>
          </a:p>
        </p:txBody>
      </p:sp>
    </p:spTree>
    <p:extLst>
      <p:ext uri="{BB962C8B-B14F-4D97-AF65-F5344CB8AC3E}">
        <p14:creationId xmlns:p14="http://schemas.microsoft.com/office/powerpoint/2010/main" val="157491959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117</a:t>
            </a:fld>
            <a:endParaRPr lang="zh-CN" altLang="en-US"/>
          </a:p>
        </p:txBody>
      </p:sp>
    </p:spTree>
    <p:extLst>
      <p:ext uri="{BB962C8B-B14F-4D97-AF65-F5344CB8AC3E}">
        <p14:creationId xmlns:p14="http://schemas.microsoft.com/office/powerpoint/2010/main" val="175717543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119</a:t>
            </a:fld>
            <a:endParaRPr lang="zh-CN" altLang="en-US"/>
          </a:p>
        </p:txBody>
      </p:sp>
    </p:spTree>
    <p:extLst>
      <p:ext uri="{BB962C8B-B14F-4D97-AF65-F5344CB8AC3E}">
        <p14:creationId xmlns:p14="http://schemas.microsoft.com/office/powerpoint/2010/main" val="185891145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120</a:t>
            </a:fld>
            <a:endParaRPr lang="zh-CN" altLang="en-US"/>
          </a:p>
        </p:txBody>
      </p:sp>
    </p:spTree>
    <p:extLst>
      <p:ext uri="{BB962C8B-B14F-4D97-AF65-F5344CB8AC3E}">
        <p14:creationId xmlns:p14="http://schemas.microsoft.com/office/powerpoint/2010/main" val="227032126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public</a:t>
            </a:r>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class</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MyService</a:t>
            </a:r>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extends</a:t>
            </a:r>
            <a:r>
              <a:rPr lang="en-US" altLang="zh-CN" sz="1200" b="0" i="0" kern="1200" dirty="0">
                <a:solidFill>
                  <a:schemeClr val="tx1"/>
                </a:solidFill>
                <a:effectLst/>
                <a:latin typeface="+mn-lt"/>
                <a:ea typeface="+mn-ea"/>
                <a:cs typeface="+mn-cs"/>
              </a:rPr>
              <a:t> Service {  </a:t>
            </a:r>
          </a:p>
          <a:p>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public</a:t>
            </a:r>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static</a:t>
            </a:r>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final</a:t>
            </a:r>
            <a:r>
              <a:rPr lang="en-US" altLang="zh-CN" sz="1200" b="0" i="0" kern="1200" dirty="0">
                <a:solidFill>
                  <a:schemeClr val="tx1"/>
                </a:solidFill>
                <a:effectLst/>
                <a:latin typeface="+mn-lt"/>
                <a:ea typeface="+mn-ea"/>
                <a:cs typeface="+mn-cs"/>
              </a:rPr>
              <a:t> String TAG = "</a:t>
            </a:r>
            <a:r>
              <a:rPr lang="en-US" altLang="zh-CN" sz="1200" b="0" i="0" kern="1200" dirty="0" err="1">
                <a:solidFill>
                  <a:schemeClr val="tx1"/>
                </a:solidFill>
                <a:effectLst/>
                <a:latin typeface="+mn-lt"/>
                <a:ea typeface="+mn-ea"/>
                <a:cs typeface="+mn-cs"/>
              </a:rPr>
              <a:t>MyService</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private</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MyBinder</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mBinder</a:t>
            </a:r>
            <a:r>
              <a:rPr lang="en-US" altLang="zh-CN" sz="1200" b="0" i="0" kern="1200" dirty="0">
                <a:solidFill>
                  <a:schemeClr val="tx1"/>
                </a:solidFill>
                <a:effectLst/>
                <a:latin typeface="+mn-lt"/>
                <a:ea typeface="+mn-ea"/>
                <a:cs typeface="+mn-cs"/>
              </a:rPr>
              <a:t> = </a:t>
            </a:r>
            <a:r>
              <a:rPr lang="en-US" altLang="zh-CN" sz="1200" b="1" i="0" kern="1200" dirty="0">
                <a:solidFill>
                  <a:schemeClr val="tx1"/>
                </a:solidFill>
                <a:effectLst/>
                <a:latin typeface="+mn-lt"/>
                <a:ea typeface="+mn-ea"/>
                <a:cs typeface="+mn-cs"/>
              </a:rPr>
              <a:t>new</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MyBinder</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@Override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public</a:t>
            </a:r>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void</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onCreate</a:t>
            </a:r>
            <a:r>
              <a:rPr lang="en-US" altLang="zh-CN" sz="1200" b="0" i="0" kern="1200" dirty="0">
                <a:solidFill>
                  <a:schemeClr val="tx1"/>
                </a:solidFill>
                <a:effectLst/>
                <a:latin typeface="+mn-lt"/>
                <a:ea typeface="+mn-ea"/>
                <a:cs typeface="+mn-cs"/>
              </a:rPr>
              <a:t>() {  </a:t>
            </a:r>
          </a:p>
          <a:p>
            <a:r>
              <a:rPr lang="en-US" altLang="zh-CN" sz="1200" b="0" i="0" kern="1200" dirty="0">
                <a:solidFill>
                  <a:schemeClr val="tx1"/>
                </a:solidFill>
                <a:effectLst/>
                <a:latin typeface="+mn-lt"/>
                <a:ea typeface="+mn-ea"/>
                <a:cs typeface="+mn-cs"/>
              </a:rPr>
              <a:t>        </a:t>
            </a:r>
            <a:r>
              <a:rPr lang="en-US" altLang="zh-CN" sz="1200" b="1" i="0" kern="1200" dirty="0" err="1">
                <a:solidFill>
                  <a:schemeClr val="tx1"/>
                </a:solidFill>
                <a:effectLst/>
                <a:latin typeface="+mn-lt"/>
                <a:ea typeface="+mn-ea"/>
                <a:cs typeface="+mn-cs"/>
              </a:rPr>
              <a:t>super</a:t>
            </a:r>
            <a:r>
              <a:rPr lang="en-US" altLang="zh-CN" sz="1200" b="0" i="0" kern="1200" dirty="0" err="1">
                <a:solidFill>
                  <a:schemeClr val="tx1"/>
                </a:solidFill>
                <a:effectLst/>
                <a:latin typeface="+mn-lt"/>
                <a:ea typeface="+mn-ea"/>
                <a:cs typeface="+mn-cs"/>
              </a:rPr>
              <a:t>.onCreate</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Log.d</a:t>
            </a:r>
            <a:r>
              <a:rPr lang="en-US" altLang="zh-CN" sz="1200" b="0" i="0" kern="1200" dirty="0">
                <a:solidFill>
                  <a:schemeClr val="tx1"/>
                </a:solidFill>
                <a:effectLst/>
                <a:latin typeface="+mn-lt"/>
                <a:ea typeface="+mn-ea"/>
                <a:cs typeface="+mn-cs"/>
              </a:rPr>
              <a:t>(TAG, "</a:t>
            </a:r>
            <a:r>
              <a:rPr lang="en-US" altLang="zh-CN" sz="1200" b="0" i="0" kern="1200" dirty="0" err="1">
                <a:solidFill>
                  <a:schemeClr val="tx1"/>
                </a:solidFill>
                <a:effectLst/>
                <a:latin typeface="+mn-lt"/>
                <a:ea typeface="+mn-ea"/>
                <a:cs typeface="+mn-cs"/>
              </a:rPr>
              <a:t>onCreate</a:t>
            </a:r>
            <a:r>
              <a:rPr lang="en-US" altLang="zh-CN" sz="1200" b="0" i="0" kern="1200" dirty="0">
                <a:solidFill>
                  <a:schemeClr val="tx1"/>
                </a:solidFill>
                <a:effectLst/>
                <a:latin typeface="+mn-lt"/>
                <a:ea typeface="+mn-ea"/>
                <a:cs typeface="+mn-cs"/>
              </a:rPr>
              <a:t>() executed");  </a:t>
            </a:r>
          </a:p>
          <a:p>
            <a:r>
              <a:rPr lang="en-US" altLang="zh-CN" sz="1200" b="0" i="0" kern="1200" dirty="0">
                <a:solidFill>
                  <a:schemeClr val="tx1"/>
                </a:solidFill>
                <a:effectLst/>
                <a:latin typeface="+mn-lt"/>
                <a:ea typeface="+mn-ea"/>
                <a:cs typeface="+mn-cs"/>
              </a:rPr>
              <a:t>    }  </a:t>
            </a:r>
          </a:p>
          <a:p>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@Override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public</a:t>
            </a:r>
            <a:r>
              <a:rPr lang="en-US" altLang="zh-CN" sz="1200" b="0" i="0" kern="1200" dirty="0">
                <a:solidFill>
                  <a:schemeClr val="tx1"/>
                </a:solidFill>
                <a:effectLst/>
                <a:latin typeface="+mn-lt"/>
                <a:ea typeface="+mn-ea"/>
                <a:cs typeface="+mn-cs"/>
              </a:rPr>
              <a:t> </a:t>
            </a:r>
            <a:r>
              <a:rPr lang="en-US" altLang="zh-CN" sz="1200" b="1" i="0" kern="1200" dirty="0" err="1">
                <a:solidFill>
                  <a:schemeClr val="tx1"/>
                </a:solidFill>
                <a:effectLst/>
                <a:latin typeface="+mn-lt"/>
                <a:ea typeface="+mn-ea"/>
                <a:cs typeface="+mn-cs"/>
              </a:rPr>
              <a:t>int</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onStartCommand</a:t>
            </a:r>
            <a:r>
              <a:rPr lang="en-US" altLang="zh-CN" sz="1200" b="0" i="0" kern="1200" dirty="0">
                <a:solidFill>
                  <a:schemeClr val="tx1"/>
                </a:solidFill>
                <a:effectLst/>
                <a:latin typeface="+mn-lt"/>
                <a:ea typeface="+mn-ea"/>
                <a:cs typeface="+mn-cs"/>
              </a:rPr>
              <a:t>(Intent </a:t>
            </a:r>
            <a:r>
              <a:rPr lang="en-US" altLang="zh-CN" sz="1200" b="0" i="0" kern="1200" dirty="0" err="1">
                <a:solidFill>
                  <a:schemeClr val="tx1"/>
                </a:solidFill>
                <a:effectLst/>
                <a:latin typeface="+mn-lt"/>
                <a:ea typeface="+mn-ea"/>
                <a:cs typeface="+mn-cs"/>
              </a:rPr>
              <a:t>intent</a:t>
            </a:r>
            <a:r>
              <a:rPr lang="en-US" altLang="zh-CN" sz="1200" b="0" i="0" kern="1200" dirty="0">
                <a:solidFill>
                  <a:schemeClr val="tx1"/>
                </a:solidFill>
                <a:effectLst/>
                <a:latin typeface="+mn-lt"/>
                <a:ea typeface="+mn-ea"/>
                <a:cs typeface="+mn-cs"/>
              </a:rPr>
              <a:t>, </a:t>
            </a:r>
            <a:r>
              <a:rPr lang="en-US" altLang="zh-CN" sz="1200" b="1" i="0" kern="1200" dirty="0" err="1">
                <a:solidFill>
                  <a:schemeClr val="tx1"/>
                </a:solidFill>
                <a:effectLst/>
                <a:latin typeface="+mn-lt"/>
                <a:ea typeface="+mn-ea"/>
                <a:cs typeface="+mn-cs"/>
              </a:rPr>
              <a:t>int</a:t>
            </a:r>
            <a:r>
              <a:rPr lang="en-US" altLang="zh-CN" sz="1200" b="0" i="0" kern="1200" dirty="0">
                <a:solidFill>
                  <a:schemeClr val="tx1"/>
                </a:solidFill>
                <a:effectLst/>
                <a:latin typeface="+mn-lt"/>
                <a:ea typeface="+mn-ea"/>
                <a:cs typeface="+mn-cs"/>
              </a:rPr>
              <a:t> flags, </a:t>
            </a:r>
            <a:r>
              <a:rPr lang="en-US" altLang="zh-CN" sz="1200" b="1" i="0" kern="1200" dirty="0" err="1">
                <a:solidFill>
                  <a:schemeClr val="tx1"/>
                </a:solidFill>
                <a:effectLst/>
                <a:latin typeface="+mn-lt"/>
                <a:ea typeface="+mn-ea"/>
                <a:cs typeface="+mn-cs"/>
              </a:rPr>
              <a:t>int</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startId</a:t>
            </a:r>
            <a:r>
              <a:rPr lang="en-US" altLang="zh-CN" sz="1200" b="0" i="0" kern="1200" dirty="0">
                <a:solidFill>
                  <a:schemeClr val="tx1"/>
                </a:solidFill>
                <a:effectLst/>
                <a:latin typeface="+mn-lt"/>
                <a:ea typeface="+mn-ea"/>
                <a:cs typeface="+mn-cs"/>
              </a:rPr>
              <a:t>) {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Log.d</a:t>
            </a:r>
            <a:r>
              <a:rPr lang="en-US" altLang="zh-CN" sz="1200" b="0" i="0" kern="1200" dirty="0">
                <a:solidFill>
                  <a:schemeClr val="tx1"/>
                </a:solidFill>
                <a:effectLst/>
                <a:latin typeface="+mn-lt"/>
                <a:ea typeface="+mn-ea"/>
                <a:cs typeface="+mn-cs"/>
              </a:rPr>
              <a:t>(TAG, "</a:t>
            </a:r>
            <a:r>
              <a:rPr lang="en-US" altLang="zh-CN" sz="1200" b="0" i="0" kern="1200" dirty="0" err="1">
                <a:solidFill>
                  <a:schemeClr val="tx1"/>
                </a:solidFill>
                <a:effectLst/>
                <a:latin typeface="+mn-lt"/>
                <a:ea typeface="+mn-ea"/>
                <a:cs typeface="+mn-cs"/>
              </a:rPr>
              <a:t>onStartCommand</a:t>
            </a:r>
            <a:r>
              <a:rPr lang="en-US" altLang="zh-CN" sz="1200" b="0" i="0" kern="1200" dirty="0">
                <a:solidFill>
                  <a:schemeClr val="tx1"/>
                </a:solidFill>
                <a:effectLst/>
                <a:latin typeface="+mn-lt"/>
                <a:ea typeface="+mn-ea"/>
                <a:cs typeface="+mn-cs"/>
              </a:rPr>
              <a:t>() executed");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return</a:t>
            </a:r>
            <a:r>
              <a:rPr lang="en-US" altLang="zh-CN" sz="1200" b="0" i="0" kern="1200" dirty="0">
                <a:solidFill>
                  <a:schemeClr val="tx1"/>
                </a:solidFill>
                <a:effectLst/>
                <a:latin typeface="+mn-lt"/>
                <a:ea typeface="+mn-ea"/>
                <a:cs typeface="+mn-cs"/>
              </a:rPr>
              <a:t> </a:t>
            </a:r>
            <a:r>
              <a:rPr lang="en-US" altLang="zh-CN" sz="1200" b="1" i="0" kern="1200" dirty="0" err="1">
                <a:solidFill>
                  <a:schemeClr val="tx1"/>
                </a:solidFill>
                <a:effectLst/>
                <a:latin typeface="+mn-lt"/>
                <a:ea typeface="+mn-ea"/>
                <a:cs typeface="+mn-cs"/>
              </a:rPr>
              <a:t>super</a:t>
            </a:r>
            <a:r>
              <a:rPr lang="en-US" altLang="zh-CN" sz="1200" b="0" i="0" kern="1200" dirty="0" err="1">
                <a:solidFill>
                  <a:schemeClr val="tx1"/>
                </a:solidFill>
                <a:effectLst/>
                <a:latin typeface="+mn-lt"/>
                <a:ea typeface="+mn-ea"/>
                <a:cs typeface="+mn-cs"/>
              </a:rPr>
              <a:t>.onStartCommand</a:t>
            </a:r>
            <a:r>
              <a:rPr lang="en-US" altLang="zh-CN" sz="1200" b="0" i="0" kern="1200" dirty="0">
                <a:solidFill>
                  <a:schemeClr val="tx1"/>
                </a:solidFill>
                <a:effectLst/>
                <a:latin typeface="+mn-lt"/>
                <a:ea typeface="+mn-ea"/>
                <a:cs typeface="+mn-cs"/>
              </a:rPr>
              <a:t>(intent, flags, </a:t>
            </a:r>
            <a:r>
              <a:rPr lang="en-US" altLang="zh-CN" sz="1200" b="0" i="0" kern="1200" dirty="0" err="1">
                <a:solidFill>
                  <a:schemeClr val="tx1"/>
                </a:solidFill>
                <a:effectLst/>
                <a:latin typeface="+mn-lt"/>
                <a:ea typeface="+mn-ea"/>
                <a:cs typeface="+mn-cs"/>
              </a:rPr>
              <a:t>startId</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  </a:t>
            </a:r>
          </a:p>
          <a:p>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@Override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public</a:t>
            </a:r>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void</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onDestroy</a:t>
            </a:r>
            <a:r>
              <a:rPr lang="en-US" altLang="zh-CN" sz="1200" b="0" i="0" kern="1200" dirty="0">
                <a:solidFill>
                  <a:schemeClr val="tx1"/>
                </a:solidFill>
                <a:effectLst/>
                <a:latin typeface="+mn-lt"/>
                <a:ea typeface="+mn-ea"/>
                <a:cs typeface="+mn-cs"/>
              </a:rPr>
              <a:t>() {  </a:t>
            </a:r>
          </a:p>
          <a:p>
            <a:r>
              <a:rPr lang="en-US" altLang="zh-CN" sz="1200" b="0" i="0" kern="1200" dirty="0">
                <a:solidFill>
                  <a:schemeClr val="tx1"/>
                </a:solidFill>
                <a:effectLst/>
                <a:latin typeface="+mn-lt"/>
                <a:ea typeface="+mn-ea"/>
                <a:cs typeface="+mn-cs"/>
              </a:rPr>
              <a:t>        </a:t>
            </a:r>
            <a:r>
              <a:rPr lang="en-US" altLang="zh-CN" sz="1200" b="1" i="0" kern="1200" dirty="0" err="1">
                <a:solidFill>
                  <a:schemeClr val="tx1"/>
                </a:solidFill>
                <a:effectLst/>
                <a:latin typeface="+mn-lt"/>
                <a:ea typeface="+mn-ea"/>
                <a:cs typeface="+mn-cs"/>
              </a:rPr>
              <a:t>super</a:t>
            </a:r>
            <a:r>
              <a:rPr lang="en-US" altLang="zh-CN" sz="1200" b="0" i="0" kern="1200" dirty="0" err="1">
                <a:solidFill>
                  <a:schemeClr val="tx1"/>
                </a:solidFill>
                <a:effectLst/>
                <a:latin typeface="+mn-lt"/>
                <a:ea typeface="+mn-ea"/>
                <a:cs typeface="+mn-cs"/>
              </a:rPr>
              <a:t>.onDestroy</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Log.d</a:t>
            </a:r>
            <a:r>
              <a:rPr lang="en-US" altLang="zh-CN" sz="1200" b="0" i="0" kern="1200" dirty="0">
                <a:solidFill>
                  <a:schemeClr val="tx1"/>
                </a:solidFill>
                <a:effectLst/>
                <a:latin typeface="+mn-lt"/>
                <a:ea typeface="+mn-ea"/>
                <a:cs typeface="+mn-cs"/>
              </a:rPr>
              <a:t>(TAG, "</a:t>
            </a:r>
            <a:r>
              <a:rPr lang="en-US" altLang="zh-CN" sz="1200" b="0" i="0" kern="1200" dirty="0" err="1">
                <a:solidFill>
                  <a:schemeClr val="tx1"/>
                </a:solidFill>
                <a:effectLst/>
                <a:latin typeface="+mn-lt"/>
                <a:ea typeface="+mn-ea"/>
                <a:cs typeface="+mn-cs"/>
              </a:rPr>
              <a:t>onDestroy</a:t>
            </a:r>
            <a:r>
              <a:rPr lang="en-US" altLang="zh-CN" sz="1200" b="0" i="0" kern="1200" dirty="0">
                <a:solidFill>
                  <a:schemeClr val="tx1"/>
                </a:solidFill>
                <a:effectLst/>
                <a:latin typeface="+mn-lt"/>
                <a:ea typeface="+mn-ea"/>
                <a:cs typeface="+mn-cs"/>
              </a:rPr>
              <a:t>() executed");  </a:t>
            </a:r>
          </a:p>
          <a:p>
            <a:r>
              <a:rPr lang="en-US" altLang="zh-CN" sz="1200" b="0" i="0" kern="1200" dirty="0">
                <a:solidFill>
                  <a:schemeClr val="tx1"/>
                </a:solidFill>
                <a:effectLst/>
                <a:latin typeface="+mn-lt"/>
                <a:ea typeface="+mn-ea"/>
                <a:cs typeface="+mn-cs"/>
              </a:rPr>
              <a:t>    }  </a:t>
            </a:r>
          </a:p>
          <a:p>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@Override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public</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IBinder</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onBind</a:t>
            </a:r>
            <a:r>
              <a:rPr lang="en-US" altLang="zh-CN" sz="1200" b="0" i="0" kern="1200" dirty="0">
                <a:solidFill>
                  <a:schemeClr val="tx1"/>
                </a:solidFill>
                <a:effectLst/>
                <a:latin typeface="+mn-lt"/>
                <a:ea typeface="+mn-ea"/>
                <a:cs typeface="+mn-cs"/>
              </a:rPr>
              <a:t>(Intent intent) {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return</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mBinder</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  </a:t>
            </a:r>
          </a:p>
          <a:p>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class</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MyBinder</a:t>
            </a:r>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extends</a:t>
            </a:r>
            <a:r>
              <a:rPr lang="en-US" altLang="zh-CN" sz="1200" b="0" i="0" kern="1200" dirty="0">
                <a:solidFill>
                  <a:schemeClr val="tx1"/>
                </a:solidFill>
                <a:effectLst/>
                <a:latin typeface="+mn-lt"/>
                <a:ea typeface="+mn-ea"/>
                <a:cs typeface="+mn-cs"/>
              </a:rPr>
              <a:t> Binder {  </a:t>
            </a:r>
          </a:p>
          <a:p>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public</a:t>
            </a:r>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void</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startDownload</a:t>
            </a:r>
            <a:r>
              <a:rPr lang="en-US" altLang="zh-CN" sz="1200" b="0" i="0" kern="1200" dirty="0">
                <a:solidFill>
                  <a:schemeClr val="tx1"/>
                </a:solidFill>
                <a:effectLst/>
                <a:latin typeface="+mn-lt"/>
                <a:ea typeface="+mn-ea"/>
                <a:cs typeface="+mn-cs"/>
              </a:rPr>
              <a:t>() {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Log.d</a:t>
            </a:r>
            <a:r>
              <a:rPr lang="en-US" altLang="zh-CN" sz="1200" b="0" i="0" kern="1200" dirty="0">
                <a:solidFill>
                  <a:schemeClr val="tx1"/>
                </a:solidFill>
                <a:effectLst/>
                <a:latin typeface="+mn-lt"/>
                <a:ea typeface="+mn-ea"/>
                <a:cs typeface="+mn-cs"/>
              </a:rPr>
              <a:t>("TAG", "</a:t>
            </a:r>
            <a:r>
              <a:rPr lang="en-US" altLang="zh-CN" sz="1200" b="0" i="0" kern="1200" dirty="0" err="1">
                <a:solidFill>
                  <a:schemeClr val="tx1"/>
                </a:solidFill>
                <a:effectLst/>
                <a:latin typeface="+mn-lt"/>
                <a:ea typeface="+mn-ea"/>
                <a:cs typeface="+mn-cs"/>
              </a:rPr>
              <a:t>startDownload</a:t>
            </a:r>
            <a:r>
              <a:rPr lang="en-US" altLang="zh-CN" sz="1200" b="0" i="0" kern="1200" dirty="0">
                <a:solidFill>
                  <a:schemeClr val="tx1"/>
                </a:solidFill>
                <a:effectLst/>
                <a:latin typeface="+mn-lt"/>
                <a:ea typeface="+mn-ea"/>
                <a:cs typeface="+mn-cs"/>
              </a:rPr>
              <a:t>() executed");  </a:t>
            </a:r>
          </a:p>
          <a:p>
            <a:r>
              <a:rPr lang="en-US" altLang="zh-CN" sz="1200" b="0" i="0" kern="1200" dirty="0">
                <a:solidFill>
                  <a:schemeClr val="tx1"/>
                </a:solidFill>
                <a:effectLst/>
                <a:latin typeface="+mn-lt"/>
                <a:ea typeface="+mn-ea"/>
                <a:cs typeface="+mn-cs"/>
              </a:rPr>
              <a:t>            // </a:t>
            </a:r>
            <a:r>
              <a:rPr lang="zh-CN" altLang="en-US" sz="1200" b="0" i="0" kern="1200" dirty="0">
                <a:solidFill>
                  <a:schemeClr val="tx1"/>
                </a:solidFill>
                <a:effectLst/>
                <a:latin typeface="+mn-lt"/>
                <a:ea typeface="+mn-ea"/>
                <a:cs typeface="+mn-cs"/>
              </a:rPr>
              <a:t>执行具体的下载任务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  </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  </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p>
          <a:p>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&lt;</a:t>
            </a:r>
            <a:r>
              <a:rPr lang="en-US" altLang="zh-CN" sz="1200" b="1" i="0" kern="1200" dirty="0" err="1">
                <a:solidFill>
                  <a:schemeClr val="tx1"/>
                </a:solidFill>
                <a:effectLst/>
                <a:latin typeface="+mn-lt"/>
                <a:ea typeface="+mn-ea"/>
                <a:cs typeface="+mn-cs"/>
              </a:rPr>
              <a:t>LinearLayout</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xmlns:android</a:t>
            </a:r>
            <a:r>
              <a:rPr lang="en-US" altLang="zh-CN" sz="1200" b="0" i="0" kern="1200" dirty="0">
                <a:solidFill>
                  <a:schemeClr val="tx1"/>
                </a:solidFill>
                <a:effectLst/>
                <a:latin typeface="+mn-lt"/>
                <a:ea typeface="+mn-ea"/>
                <a:cs typeface="+mn-cs"/>
              </a:rPr>
              <a:t>="http://schemas.android.com/</a:t>
            </a:r>
            <a:r>
              <a:rPr lang="en-US" altLang="zh-CN" sz="1200" b="0" i="0" kern="1200" dirty="0" err="1">
                <a:solidFill>
                  <a:schemeClr val="tx1"/>
                </a:solidFill>
                <a:effectLst/>
                <a:latin typeface="+mn-lt"/>
                <a:ea typeface="+mn-ea"/>
                <a:cs typeface="+mn-cs"/>
              </a:rPr>
              <a:t>apk</a:t>
            </a:r>
            <a:r>
              <a:rPr lang="en-US" altLang="zh-CN" sz="1200" b="0" i="0" kern="1200" dirty="0">
                <a:solidFill>
                  <a:schemeClr val="tx1"/>
                </a:solidFill>
                <a:effectLst/>
                <a:latin typeface="+mn-lt"/>
                <a:ea typeface="+mn-ea"/>
                <a:cs typeface="+mn-cs"/>
              </a:rPr>
              <a:t>/res/android"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android:layout_width</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match_parent</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android:layout_height</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match_parent</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android:orientation</a:t>
            </a:r>
            <a:r>
              <a:rPr lang="en-US" altLang="zh-CN" sz="1200" b="0" i="0" kern="1200" dirty="0">
                <a:solidFill>
                  <a:schemeClr val="tx1"/>
                </a:solidFill>
                <a:effectLst/>
                <a:latin typeface="+mn-lt"/>
                <a:ea typeface="+mn-ea"/>
                <a:cs typeface="+mn-cs"/>
              </a:rPr>
              <a:t>="vertical" </a:t>
            </a:r>
            <a:r>
              <a:rPr lang="en-US" altLang="zh-CN" sz="1200" b="1" i="0" kern="1200" dirty="0">
                <a:solidFill>
                  <a:schemeClr val="tx1"/>
                </a:solidFill>
                <a:effectLst/>
                <a:latin typeface="+mn-lt"/>
                <a:ea typeface="+mn-ea"/>
                <a:cs typeface="+mn-cs"/>
              </a:rPr>
              <a:t>&gt;</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&lt;Button</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android:id</a:t>
            </a:r>
            <a:r>
              <a:rPr lang="en-US" altLang="zh-CN" sz="1200" b="0" i="0" kern="1200" dirty="0">
                <a:solidFill>
                  <a:schemeClr val="tx1"/>
                </a:solidFill>
                <a:effectLst/>
                <a:latin typeface="+mn-lt"/>
                <a:ea typeface="+mn-ea"/>
                <a:cs typeface="+mn-cs"/>
              </a:rPr>
              <a:t>="@+id/</a:t>
            </a:r>
            <a:r>
              <a:rPr lang="en-US" altLang="zh-CN" sz="1200" b="0" i="0" kern="1200" dirty="0" err="1">
                <a:solidFill>
                  <a:schemeClr val="tx1"/>
                </a:solidFill>
                <a:effectLst/>
                <a:latin typeface="+mn-lt"/>
                <a:ea typeface="+mn-ea"/>
                <a:cs typeface="+mn-cs"/>
              </a:rPr>
              <a:t>start_service</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android:layout_width</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match_parent</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android:layout_height</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wrap_content</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android:text</a:t>
            </a:r>
            <a:r>
              <a:rPr lang="en-US" altLang="zh-CN" sz="1200" b="0" i="0" kern="1200" dirty="0">
                <a:solidFill>
                  <a:schemeClr val="tx1"/>
                </a:solidFill>
                <a:effectLst/>
                <a:latin typeface="+mn-lt"/>
                <a:ea typeface="+mn-ea"/>
                <a:cs typeface="+mn-cs"/>
              </a:rPr>
              <a:t>="Start Service" </a:t>
            </a:r>
            <a:r>
              <a:rPr lang="en-US" altLang="zh-CN" sz="1200" b="1" i="0" kern="1200" dirty="0">
                <a:solidFill>
                  <a:schemeClr val="tx1"/>
                </a:solidFill>
                <a:effectLst/>
                <a:latin typeface="+mn-lt"/>
                <a:ea typeface="+mn-ea"/>
                <a:cs typeface="+mn-cs"/>
              </a:rPr>
              <a:t>/&gt;</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&lt;Button</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android:id</a:t>
            </a:r>
            <a:r>
              <a:rPr lang="en-US" altLang="zh-CN" sz="1200" b="0" i="0" kern="1200" dirty="0">
                <a:solidFill>
                  <a:schemeClr val="tx1"/>
                </a:solidFill>
                <a:effectLst/>
                <a:latin typeface="+mn-lt"/>
                <a:ea typeface="+mn-ea"/>
                <a:cs typeface="+mn-cs"/>
              </a:rPr>
              <a:t>="@+id/</a:t>
            </a:r>
            <a:r>
              <a:rPr lang="en-US" altLang="zh-CN" sz="1200" b="0" i="0" kern="1200" dirty="0" err="1">
                <a:solidFill>
                  <a:schemeClr val="tx1"/>
                </a:solidFill>
                <a:effectLst/>
                <a:latin typeface="+mn-lt"/>
                <a:ea typeface="+mn-ea"/>
                <a:cs typeface="+mn-cs"/>
              </a:rPr>
              <a:t>stop_service</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android:layout_width</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match_parent</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android:layout_height</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wrap_content</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android:text</a:t>
            </a:r>
            <a:r>
              <a:rPr lang="en-US" altLang="zh-CN" sz="1200" b="0" i="0" kern="1200" dirty="0">
                <a:solidFill>
                  <a:schemeClr val="tx1"/>
                </a:solidFill>
                <a:effectLst/>
                <a:latin typeface="+mn-lt"/>
                <a:ea typeface="+mn-ea"/>
                <a:cs typeface="+mn-cs"/>
              </a:rPr>
              <a:t>="Stop Service" </a:t>
            </a:r>
            <a:r>
              <a:rPr lang="en-US" altLang="zh-CN" sz="1200" b="1" i="0" kern="1200" dirty="0">
                <a:solidFill>
                  <a:schemeClr val="tx1"/>
                </a:solidFill>
                <a:effectLst/>
                <a:latin typeface="+mn-lt"/>
                <a:ea typeface="+mn-ea"/>
                <a:cs typeface="+mn-cs"/>
              </a:rPr>
              <a:t>/&gt;</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&lt;Button</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android:id</a:t>
            </a:r>
            <a:r>
              <a:rPr lang="en-US" altLang="zh-CN" sz="1200" b="0" i="0" kern="1200" dirty="0">
                <a:solidFill>
                  <a:schemeClr val="tx1"/>
                </a:solidFill>
                <a:effectLst/>
                <a:latin typeface="+mn-lt"/>
                <a:ea typeface="+mn-ea"/>
                <a:cs typeface="+mn-cs"/>
              </a:rPr>
              <a:t>="@+id/</a:t>
            </a:r>
            <a:r>
              <a:rPr lang="en-US" altLang="zh-CN" sz="1200" b="0" i="0" kern="1200" dirty="0" err="1">
                <a:solidFill>
                  <a:schemeClr val="tx1"/>
                </a:solidFill>
                <a:effectLst/>
                <a:latin typeface="+mn-lt"/>
                <a:ea typeface="+mn-ea"/>
                <a:cs typeface="+mn-cs"/>
              </a:rPr>
              <a:t>bind_service</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android:layout_width</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match_parent</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android:layout_height</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wrap_content</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android:text</a:t>
            </a:r>
            <a:r>
              <a:rPr lang="en-US" altLang="zh-CN" sz="1200" b="0" i="0" kern="1200" dirty="0">
                <a:solidFill>
                  <a:schemeClr val="tx1"/>
                </a:solidFill>
                <a:effectLst/>
                <a:latin typeface="+mn-lt"/>
                <a:ea typeface="+mn-ea"/>
                <a:cs typeface="+mn-cs"/>
              </a:rPr>
              <a:t>="Bind Service" </a:t>
            </a:r>
            <a:r>
              <a:rPr lang="en-US" altLang="zh-CN" sz="1200" b="1" i="0" kern="1200" dirty="0">
                <a:solidFill>
                  <a:schemeClr val="tx1"/>
                </a:solidFill>
                <a:effectLst/>
                <a:latin typeface="+mn-lt"/>
                <a:ea typeface="+mn-ea"/>
                <a:cs typeface="+mn-cs"/>
              </a:rPr>
              <a:t>/&gt;</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&lt;Button</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android:id</a:t>
            </a:r>
            <a:r>
              <a:rPr lang="en-US" altLang="zh-CN" sz="1200" b="0" i="0" kern="1200" dirty="0">
                <a:solidFill>
                  <a:schemeClr val="tx1"/>
                </a:solidFill>
                <a:effectLst/>
                <a:latin typeface="+mn-lt"/>
                <a:ea typeface="+mn-ea"/>
                <a:cs typeface="+mn-cs"/>
              </a:rPr>
              <a:t>="@+id/</a:t>
            </a:r>
            <a:r>
              <a:rPr lang="en-US" altLang="zh-CN" sz="1200" b="0" i="0" kern="1200" dirty="0" err="1">
                <a:solidFill>
                  <a:schemeClr val="tx1"/>
                </a:solidFill>
                <a:effectLst/>
                <a:latin typeface="+mn-lt"/>
                <a:ea typeface="+mn-ea"/>
                <a:cs typeface="+mn-cs"/>
              </a:rPr>
              <a:t>unbind_service</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android:layout_width</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match_parent</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android:layout_height</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wrap_content</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android:text</a:t>
            </a:r>
            <a:r>
              <a:rPr lang="en-US" altLang="zh-CN" sz="1200" b="0" i="0" kern="1200" dirty="0">
                <a:solidFill>
                  <a:schemeClr val="tx1"/>
                </a:solidFill>
                <a:effectLst/>
                <a:latin typeface="+mn-lt"/>
                <a:ea typeface="+mn-ea"/>
                <a:cs typeface="+mn-cs"/>
              </a:rPr>
              <a:t>="Unbind Service"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/&gt;</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p>
          <a:p>
            <a:r>
              <a:rPr lang="en-US" altLang="zh-CN" sz="1200" b="1" i="0" kern="1200" dirty="0">
                <a:solidFill>
                  <a:schemeClr val="tx1"/>
                </a:solidFill>
                <a:effectLst/>
                <a:latin typeface="+mn-lt"/>
                <a:ea typeface="+mn-ea"/>
                <a:cs typeface="+mn-cs"/>
              </a:rPr>
              <a:t>&lt;/</a:t>
            </a:r>
            <a:r>
              <a:rPr lang="en-US" altLang="zh-CN" sz="1200" b="1" i="0" kern="1200" dirty="0" err="1">
                <a:solidFill>
                  <a:schemeClr val="tx1"/>
                </a:solidFill>
                <a:effectLst/>
                <a:latin typeface="+mn-lt"/>
                <a:ea typeface="+mn-ea"/>
                <a:cs typeface="+mn-cs"/>
              </a:rPr>
              <a:t>LinearLayout</a:t>
            </a:r>
            <a:r>
              <a:rPr lang="en-US" altLang="zh-CN" sz="1200" b="1" i="0" kern="1200" dirty="0">
                <a:solidFill>
                  <a:schemeClr val="tx1"/>
                </a:solidFill>
                <a:effectLst/>
                <a:latin typeface="+mn-lt"/>
                <a:ea typeface="+mn-ea"/>
                <a:cs typeface="+mn-cs"/>
              </a:rPr>
              <a:t>&gt;</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public</a:t>
            </a:r>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class</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MainActivity</a:t>
            </a:r>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extends</a:t>
            </a:r>
            <a:r>
              <a:rPr lang="en-US" altLang="zh-CN" sz="1200" b="0" i="0" kern="1200" dirty="0">
                <a:solidFill>
                  <a:schemeClr val="tx1"/>
                </a:solidFill>
                <a:effectLst/>
                <a:latin typeface="+mn-lt"/>
                <a:ea typeface="+mn-ea"/>
                <a:cs typeface="+mn-cs"/>
              </a:rPr>
              <a:t> Activity </a:t>
            </a:r>
            <a:r>
              <a:rPr lang="en-US" altLang="zh-CN" sz="1200" b="1" i="0" kern="1200" dirty="0">
                <a:solidFill>
                  <a:schemeClr val="tx1"/>
                </a:solidFill>
                <a:effectLst/>
                <a:latin typeface="+mn-lt"/>
                <a:ea typeface="+mn-ea"/>
                <a:cs typeface="+mn-cs"/>
              </a:rPr>
              <a:t>implements</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OnClickListener</a:t>
            </a:r>
            <a:r>
              <a:rPr lang="en-US" altLang="zh-CN" sz="1200" b="0" i="0" kern="1200" dirty="0">
                <a:solidFill>
                  <a:schemeClr val="tx1"/>
                </a:solidFill>
                <a:effectLst/>
                <a:latin typeface="+mn-lt"/>
                <a:ea typeface="+mn-ea"/>
                <a:cs typeface="+mn-cs"/>
              </a:rPr>
              <a:t> {  </a:t>
            </a:r>
          </a:p>
          <a:p>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private</a:t>
            </a:r>
            <a:r>
              <a:rPr lang="en-US" altLang="zh-CN" sz="1200" b="0" i="0" kern="1200" dirty="0">
                <a:solidFill>
                  <a:schemeClr val="tx1"/>
                </a:solidFill>
                <a:effectLst/>
                <a:latin typeface="+mn-lt"/>
                <a:ea typeface="+mn-ea"/>
                <a:cs typeface="+mn-cs"/>
              </a:rPr>
              <a:t> Button </a:t>
            </a:r>
            <a:r>
              <a:rPr lang="en-US" altLang="zh-CN" sz="1200" b="0" i="0" kern="1200" dirty="0" err="1">
                <a:solidFill>
                  <a:schemeClr val="tx1"/>
                </a:solidFill>
                <a:effectLst/>
                <a:latin typeface="+mn-lt"/>
                <a:ea typeface="+mn-ea"/>
                <a:cs typeface="+mn-cs"/>
              </a:rPr>
              <a:t>startService</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private</a:t>
            </a:r>
            <a:r>
              <a:rPr lang="en-US" altLang="zh-CN" sz="1200" b="0" i="0" kern="1200" dirty="0">
                <a:solidFill>
                  <a:schemeClr val="tx1"/>
                </a:solidFill>
                <a:effectLst/>
                <a:latin typeface="+mn-lt"/>
                <a:ea typeface="+mn-ea"/>
                <a:cs typeface="+mn-cs"/>
              </a:rPr>
              <a:t> Button </a:t>
            </a:r>
            <a:r>
              <a:rPr lang="en-US" altLang="zh-CN" sz="1200" b="0" i="0" kern="1200" dirty="0" err="1">
                <a:solidFill>
                  <a:schemeClr val="tx1"/>
                </a:solidFill>
                <a:effectLst/>
                <a:latin typeface="+mn-lt"/>
                <a:ea typeface="+mn-ea"/>
                <a:cs typeface="+mn-cs"/>
              </a:rPr>
              <a:t>stopService</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private</a:t>
            </a:r>
            <a:r>
              <a:rPr lang="en-US" altLang="zh-CN" sz="1200" b="0" i="0" kern="1200" dirty="0">
                <a:solidFill>
                  <a:schemeClr val="tx1"/>
                </a:solidFill>
                <a:effectLst/>
                <a:latin typeface="+mn-lt"/>
                <a:ea typeface="+mn-ea"/>
                <a:cs typeface="+mn-cs"/>
              </a:rPr>
              <a:t> Button </a:t>
            </a:r>
            <a:r>
              <a:rPr lang="en-US" altLang="zh-CN" sz="1200" b="0" i="0" kern="1200" dirty="0" err="1">
                <a:solidFill>
                  <a:schemeClr val="tx1"/>
                </a:solidFill>
                <a:effectLst/>
                <a:latin typeface="+mn-lt"/>
                <a:ea typeface="+mn-ea"/>
                <a:cs typeface="+mn-cs"/>
              </a:rPr>
              <a:t>bindService</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private</a:t>
            </a:r>
            <a:r>
              <a:rPr lang="en-US" altLang="zh-CN" sz="1200" b="0" i="0" kern="1200" dirty="0">
                <a:solidFill>
                  <a:schemeClr val="tx1"/>
                </a:solidFill>
                <a:effectLst/>
                <a:latin typeface="+mn-lt"/>
                <a:ea typeface="+mn-ea"/>
                <a:cs typeface="+mn-cs"/>
              </a:rPr>
              <a:t> Button </a:t>
            </a:r>
            <a:r>
              <a:rPr lang="en-US" altLang="zh-CN" sz="1200" b="0" i="0" kern="1200" dirty="0" err="1">
                <a:solidFill>
                  <a:schemeClr val="tx1"/>
                </a:solidFill>
                <a:effectLst/>
                <a:latin typeface="+mn-lt"/>
                <a:ea typeface="+mn-ea"/>
                <a:cs typeface="+mn-cs"/>
              </a:rPr>
              <a:t>unbindService</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private</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MyService.MyBinder</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myBinder</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private</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ServiceConnection</a:t>
            </a:r>
            <a:r>
              <a:rPr lang="en-US" altLang="zh-CN" sz="1200" b="0" i="0" kern="1200" dirty="0">
                <a:solidFill>
                  <a:schemeClr val="tx1"/>
                </a:solidFill>
                <a:effectLst/>
                <a:latin typeface="+mn-lt"/>
                <a:ea typeface="+mn-ea"/>
                <a:cs typeface="+mn-cs"/>
              </a:rPr>
              <a:t> connection = </a:t>
            </a:r>
            <a:r>
              <a:rPr lang="en-US" altLang="zh-CN" sz="1200" b="1" i="0" kern="1200" dirty="0">
                <a:solidFill>
                  <a:schemeClr val="tx1"/>
                </a:solidFill>
                <a:effectLst/>
                <a:latin typeface="+mn-lt"/>
                <a:ea typeface="+mn-ea"/>
                <a:cs typeface="+mn-cs"/>
              </a:rPr>
              <a:t>new</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ServiceConnection</a:t>
            </a:r>
            <a:r>
              <a:rPr lang="en-US" altLang="zh-CN" sz="1200" b="0" i="0" kern="1200" dirty="0">
                <a:solidFill>
                  <a:schemeClr val="tx1"/>
                </a:solidFill>
                <a:effectLst/>
                <a:latin typeface="+mn-lt"/>
                <a:ea typeface="+mn-ea"/>
                <a:cs typeface="+mn-cs"/>
              </a:rPr>
              <a:t>() {  </a:t>
            </a:r>
          </a:p>
          <a:p>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@Override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public</a:t>
            </a:r>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void</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onServiceDisconnected</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ComponentName</a:t>
            </a:r>
            <a:r>
              <a:rPr lang="en-US" altLang="zh-CN" sz="1200" b="0" i="0" kern="1200" dirty="0">
                <a:solidFill>
                  <a:schemeClr val="tx1"/>
                </a:solidFill>
                <a:effectLst/>
                <a:latin typeface="+mn-lt"/>
                <a:ea typeface="+mn-ea"/>
                <a:cs typeface="+mn-cs"/>
              </a:rPr>
              <a:t> name) {  </a:t>
            </a:r>
          </a:p>
          <a:p>
            <a:r>
              <a:rPr lang="en-US" altLang="zh-CN" sz="1200" b="0" i="0" kern="1200" dirty="0">
                <a:solidFill>
                  <a:schemeClr val="tx1"/>
                </a:solidFill>
                <a:effectLst/>
                <a:latin typeface="+mn-lt"/>
                <a:ea typeface="+mn-ea"/>
                <a:cs typeface="+mn-cs"/>
              </a:rPr>
              <a:t>        }  </a:t>
            </a:r>
          </a:p>
          <a:p>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@Override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public</a:t>
            </a:r>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void</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onServiceConnected</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ComponentName</a:t>
            </a:r>
            <a:r>
              <a:rPr lang="en-US" altLang="zh-CN" sz="1200" b="0" i="0" kern="1200" dirty="0">
                <a:solidFill>
                  <a:schemeClr val="tx1"/>
                </a:solidFill>
                <a:effectLst/>
                <a:latin typeface="+mn-lt"/>
                <a:ea typeface="+mn-ea"/>
                <a:cs typeface="+mn-cs"/>
              </a:rPr>
              <a:t> name, </a:t>
            </a:r>
            <a:r>
              <a:rPr lang="en-US" altLang="zh-CN" sz="1200" b="0" i="0" kern="1200" dirty="0" err="1">
                <a:solidFill>
                  <a:schemeClr val="tx1"/>
                </a:solidFill>
                <a:effectLst/>
                <a:latin typeface="+mn-lt"/>
                <a:ea typeface="+mn-ea"/>
                <a:cs typeface="+mn-cs"/>
              </a:rPr>
              <a:t>IBinder</a:t>
            </a:r>
            <a:r>
              <a:rPr lang="en-US" altLang="zh-CN" sz="1200" b="0" i="0" kern="1200" dirty="0">
                <a:solidFill>
                  <a:schemeClr val="tx1"/>
                </a:solidFill>
                <a:effectLst/>
                <a:latin typeface="+mn-lt"/>
                <a:ea typeface="+mn-ea"/>
                <a:cs typeface="+mn-cs"/>
              </a:rPr>
              <a:t> service) {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myBinder</a:t>
            </a:r>
            <a:r>
              <a:rPr lang="en-US" altLang="zh-CN" sz="1200" b="0" i="0" kern="1200" dirty="0">
                <a:solidFill>
                  <a:schemeClr val="tx1"/>
                </a:solidFill>
                <a:effectLst/>
                <a:latin typeface="+mn-lt"/>
                <a:ea typeface="+mn-ea"/>
                <a:cs typeface="+mn-cs"/>
              </a:rPr>
              <a:t> = (</a:t>
            </a:r>
            <a:r>
              <a:rPr lang="en-US" altLang="zh-CN" sz="1200" b="0" i="0" kern="1200" dirty="0" err="1">
                <a:solidFill>
                  <a:schemeClr val="tx1"/>
                </a:solidFill>
                <a:effectLst/>
                <a:latin typeface="+mn-lt"/>
                <a:ea typeface="+mn-ea"/>
                <a:cs typeface="+mn-cs"/>
              </a:rPr>
              <a:t>MyService.MyBinder</a:t>
            </a:r>
            <a:r>
              <a:rPr lang="en-US" altLang="zh-CN" sz="1200" b="0" i="0" kern="1200" dirty="0">
                <a:solidFill>
                  <a:schemeClr val="tx1"/>
                </a:solidFill>
                <a:effectLst/>
                <a:latin typeface="+mn-lt"/>
                <a:ea typeface="+mn-ea"/>
                <a:cs typeface="+mn-cs"/>
              </a:rPr>
              <a:t>) service;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myBinder.startDownload</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  </a:t>
            </a:r>
          </a:p>
          <a:p>
            <a:r>
              <a:rPr lang="en-US" altLang="zh-CN" sz="1200" b="0" i="0" kern="1200" dirty="0">
                <a:solidFill>
                  <a:schemeClr val="tx1"/>
                </a:solidFill>
                <a:effectLst/>
                <a:latin typeface="+mn-lt"/>
                <a:ea typeface="+mn-ea"/>
                <a:cs typeface="+mn-cs"/>
              </a:rPr>
              <a:t>    };  </a:t>
            </a:r>
          </a:p>
          <a:p>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@Override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protected</a:t>
            </a:r>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void</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onCreate</a:t>
            </a:r>
            <a:r>
              <a:rPr lang="en-US" altLang="zh-CN" sz="1200" b="0" i="0" kern="1200" dirty="0">
                <a:solidFill>
                  <a:schemeClr val="tx1"/>
                </a:solidFill>
                <a:effectLst/>
                <a:latin typeface="+mn-lt"/>
                <a:ea typeface="+mn-ea"/>
                <a:cs typeface="+mn-cs"/>
              </a:rPr>
              <a:t>(Bundle </a:t>
            </a:r>
            <a:r>
              <a:rPr lang="en-US" altLang="zh-CN" sz="1200" b="0" i="0" kern="1200" dirty="0" err="1">
                <a:solidFill>
                  <a:schemeClr val="tx1"/>
                </a:solidFill>
                <a:effectLst/>
                <a:latin typeface="+mn-lt"/>
                <a:ea typeface="+mn-ea"/>
                <a:cs typeface="+mn-cs"/>
              </a:rPr>
              <a:t>savedInstanceState</a:t>
            </a:r>
            <a:r>
              <a:rPr lang="en-US" altLang="zh-CN" sz="1200" b="0" i="0" kern="1200" dirty="0">
                <a:solidFill>
                  <a:schemeClr val="tx1"/>
                </a:solidFill>
                <a:effectLst/>
                <a:latin typeface="+mn-lt"/>
                <a:ea typeface="+mn-ea"/>
                <a:cs typeface="+mn-cs"/>
              </a:rPr>
              <a:t>) {  </a:t>
            </a:r>
          </a:p>
          <a:p>
            <a:r>
              <a:rPr lang="en-US" altLang="zh-CN" sz="1200" b="0" i="0" kern="1200" dirty="0">
                <a:solidFill>
                  <a:schemeClr val="tx1"/>
                </a:solidFill>
                <a:effectLst/>
                <a:latin typeface="+mn-lt"/>
                <a:ea typeface="+mn-ea"/>
                <a:cs typeface="+mn-cs"/>
              </a:rPr>
              <a:t>        </a:t>
            </a:r>
            <a:r>
              <a:rPr lang="en-US" altLang="zh-CN" sz="1200" b="1" i="0" kern="1200" dirty="0" err="1">
                <a:solidFill>
                  <a:schemeClr val="tx1"/>
                </a:solidFill>
                <a:effectLst/>
                <a:latin typeface="+mn-lt"/>
                <a:ea typeface="+mn-ea"/>
                <a:cs typeface="+mn-cs"/>
              </a:rPr>
              <a:t>super</a:t>
            </a:r>
            <a:r>
              <a:rPr lang="en-US" altLang="zh-CN" sz="1200" b="0" i="0" kern="1200" dirty="0" err="1">
                <a:solidFill>
                  <a:schemeClr val="tx1"/>
                </a:solidFill>
                <a:effectLst/>
                <a:latin typeface="+mn-lt"/>
                <a:ea typeface="+mn-ea"/>
                <a:cs typeface="+mn-cs"/>
              </a:rPr>
              <a:t>.onCreate</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savedInstanceState</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setContentView</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R.layout.activity_main</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startService</a:t>
            </a:r>
            <a:r>
              <a:rPr lang="en-US" altLang="zh-CN" sz="1200" b="0" i="0" kern="1200" dirty="0">
                <a:solidFill>
                  <a:schemeClr val="tx1"/>
                </a:solidFill>
                <a:effectLst/>
                <a:latin typeface="+mn-lt"/>
                <a:ea typeface="+mn-ea"/>
                <a:cs typeface="+mn-cs"/>
              </a:rPr>
              <a:t> = (Button) </a:t>
            </a:r>
            <a:r>
              <a:rPr lang="en-US" altLang="zh-CN" sz="1200" b="0" i="0" kern="1200" dirty="0" err="1">
                <a:solidFill>
                  <a:schemeClr val="tx1"/>
                </a:solidFill>
                <a:effectLst/>
                <a:latin typeface="+mn-lt"/>
                <a:ea typeface="+mn-ea"/>
                <a:cs typeface="+mn-cs"/>
              </a:rPr>
              <a:t>findViewById</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R.id.start_service</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stopService</a:t>
            </a:r>
            <a:r>
              <a:rPr lang="en-US" altLang="zh-CN" sz="1200" b="0" i="0" kern="1200" dirty="0">
                <a:solidFill>
                  <a:schemeClr val="tx1"/>
                </a:solidFill>
                <a:effectLst/>
                <a:latin typeface="+mn-lt"/>
                <a:ea typeface="+mn-ea"/>
                <a:cs typeface="+mn-cs"/>
              </a:rPr>
              <a:t> = (Button) </a:t>
            </a:r>
            <a:r>
              <a:rPr lang="en-US" altLang="zh-CN" sz="1200" b="0" i="0" kern="1200" dirty="0" err="1">
                <a:solidFill>
                  <a:schemeClr val="tx1"/>
                </a:solidFill>
                <a:effectLst/>
                <a:latin typeface="+mn-lt"/>
                <a:ea typeface="+mn-ea"/>
                <a:cs typeface="+mn-cs"/>
              </a:rPr>
              <a:t>findViewById</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R.id.stop_service</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bindService</a:t>
            </a:r>
            <a:r>
              <a:rPr lang="en-US" altLang="zh-CN" sz="1200" b="0" i="0" kern="1200" dirty="0">
                <a:solidFill>
                  <a:schemeClr val="tx1"/>
                </a:solidFill>
                <a:effectLst/>
                <a:latin typeface="+mn-lt"/>
                <a:ea typeface="+mn-ea"/>
                <a:cs typeface="+mn-cs"/>
              </a:rPr>
              <a:t> = (Button) </a:t>
            </a:r>
            <a:r>
              <a:rPr lang="en-US" altLang="zh-CN" sz="1200" b="0" i="0" kern="1200" dirty="0" err="1">
                <a:solidFill>
                  <a:schemeClr val="tx1"/>
                </a:solidFill>
                <a:effectLst/>
                <a:latin typeface="+mn-lt"/>
                <a:ea typeface="+mn-ea"/>
                <a:cs typeface="+mn-cs"/>
              </a:rPr>
              <a:t>findViewById</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R.id.bind_service</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unbindService</a:t>
            </a:r>
            <a:r>
              <a:rPr lang="en-US" altLang="zh-CN" sz="1200" b="0" i="0" kern="1200" dirty="0">
                <a:solidFill>
                  <a:schemeClr val="tx1"/>
                </a:solidFill>
                <a:effectLst/>
                <a:latin typeface="+mn-lt"/>
                <a:ea typeface="+mn-ea"/>
                <a:cs typeface="+mn-cs"/>
              </a:rPr>
              <a:t> = (Button) </a:t>
            </a:r>
            <a:r>
              <a:rPr lang="en-US" altLang="zh-CN" sz="1200" b="0" i="0" kern="1200" dirty="0" err="1">
                <a:solidFill>
                  <a:schemeClr val="tx1"/>
                </a:solidFill>
                <a:effectLst/>
                <a:latin typeface="+mn-lt"/>
                <a:ea typeface="+mn-ea"/>
                <a:cs typeface="+mn-cs"/>
              </a:rPr>
              <a:t>findViewById</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R.id.unbind_service</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startService.setOnClickListener</a:t>
            </a:r>
            <a:r>
              <a:rPr lang="en-US" altLang="zh-CN" sz="1200" b="0" i="0" kern="1200" dirty="0">
                <a:solidFill>
                  <a:schemeClr val="tx1"/>
                </a:solidFill>
                <a:effectLst/>
                <a:latin typeface="+mn-lt"/>
                <a:ea typeface="+mn-ea"/>
                <a:cs typeface="+mn-cs"/>
              </a:rPr>
              <a:t>(</a:t>
            </a:r>
            <a:r>
              <a:rPr lang="en-US" altLang="zh-CN" sz="1200" b="1" i="0" kern="1200" dirty="0">
                <a:solidFill>
                  <a:schemeClr val="tx1"/>
                </a:solidFill>
                <a:effectLst/>
                <a:latin typeface="+mn-lt"/>
                <a:ea typeface="+mn-ea"/>
                <a:cs typeface="+mn-cs"/>
              </a:rPr>
              <a:t>this</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stopService.setOnClickListener</a:t>
            </a:r>
            <a:r>
              <a:rPr lang="en-US" altLang="zh-CN" sz="1200" b="0" i="0" kern="1200" dirty="0">
                <a:solidFill>
                  <a:schemeClr val="tx1"/>
                </a:solidFill>
                <a:effectLst/>
                <a:latin typeface="+mn-lt"/>
                <a:ea typeface="+mn-ea"/>
                <a:cs typeface="+mn-cs"/>
              </a:rPr>
              <a:t>(</a:t>
            </a:r>
            <a:r>
              <a:rPr lang="en-US" altLang="zh-CN" sz="1200" b="1" i="0" kern="1200" dirty="0">
                <a:solidFill>
                  <a:schemeClr val="tx1"/>
                </a:solidFill>
                <a:effectLst/>
                <a:latin typeface="+mn-lt"/>
                <a:ea typeface="+mn-ea"/>
                <a:cs typeface="+mn-cs"/>
              </a:rPr>
              <a:t>this</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bindService.setOnClickListener</a:t>
            </a:r>
            <a:r>
              <a:rPr lang="en-US" altLang="zh-CN" sz="1200" b="0" i="0" kern="1200" dirty="0">
                <a:solidFill>
                  <a:schemeClr val="tx1"/>
                </a:solidFill>
                <a:effectLst/>
                <a:latin typeface="+mn-lt"/>
                <a:ea typeface="+mn-ea"/>
                <a:cs typeface="+mn-cs"/>
              </a:rPr>
              <a:t>(</a:t>
            </a:r>
            <a:r>
              <a:rPr lang="en-US" altLang="zh-CN" sz="1200" b="1" i="0" kern="1200" dirty="0">
                <a:solidFill>
                  <a:schemeClr val="tx1"/>
                </a:solidFill>
                <a:effectLst/>
                <a:latin typeface="+mn-lt"/>
                <a:ea typeface="+mn-ea"/>
                <a:cs typeface="+mn-cs"/>
              </a:rPr>
              <a:t>this</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unbindService.setOnClickListener</a:t>
            </a:r>
            <a:r>
              <a:rPr lang="en-US" altLang="zh-CN" sz="1200" b="0" i="0" kern="1200" dirty="0">
                <a:solidFill>
                  <a:schemeClr val="tx1"/>
                </a:solidFill>
                <a:effectLst/>
                <a:latin typeface="+mn-lt"/>
                <a:ea typeface="+mn-ea"/>
                <a:cs typeface="+mn-cs"/>
              </a:rPr>
              <a:t>(</a:t>
            </a:r>
            <a:r>
              <a:rPr lang="en-US" altLang="zh-CN" sz="1200" b="1" i="0" kern="1200" dirty="0">
                <a:solidFill>
                  <a:schemeClr val="tx1"/>
                </a:solidFill>
                <a:effectLst/>
                <a:latin typeface="+mn-lt"/>
                <a:ea typeface="+mn-ea"/>
                <a:cs typeface="+mn-cs"/>
              </a:rPr>
              <a:t>this</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  </a:t>
            </a:r>
          </a:p>
          <a:p>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@Override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public</a:t>
            </a:r>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void</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onClick</a:t>
            </a:r>
            <a:r>
              <a:rPr lang="en-US" altLang="zh-CN" sz="1200" b="0" i="0" kern="1200" dirty="0">
                <a:solidFill>
                  <a:schemeClr val="tx1"/>
                </a:solidFill>
                <a:effectLst/>
                <a:latin typeface="+mn-lt"/>
                <a:ea typeface="+mn-ea"/>
                <a:cs typeface="+mn-cs"/>
              </a:rPr>
              <a:t>(View v) {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switch</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v.getId</a:t>
            </a:r>
            <a:r>
              <a:rPr lang="en-US" altLang="zh-CN" sz="1200" b="0" i="0" kern="1200" dirty="0">
                <a:solidFill>
                  <a:schemeClr val="tx1"/>
                </a:solidFill>
                <a:effectLst/>
                <a:latin typeface="+mn-lt"/>
                <a:ea typeface="+mn-ea"/>
                <a:cs typeface="+mn-cs"/>
              </a:rPr>
              <a:t>()) {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case</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R.id.start_service</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Intent </a:t>
            </a:r>
            <a:r>
              <a:rPr lang="en-US" altLang="zh-CN" sz="1200" b="0" i="0" kern="1200" dirty="0" err="1">
                <a:solidFill>
                  <a:schemeClr val="tx1"/>
                </a:solidFill>
                <a:effectLst/>
                <a:latin typeface="+mn-lt"/>
                <a:ea typeface="+mn-ea"/>
                <a:cs typeface="+mn-cs"/>
              </a:rPr>
              <a:t>startIntent</a:t>
            </a:r>
            <a:r>
              <a:rPr lang="en-US" altLang="zh-CN" sz="1200" b="0" i="0" kern="1200" dirty="0">
                <a:solidFill>
                  <a:schemeClr val="tx1"/>
                </a:solidFill>
                <a:effectLst/>
                <a:latin typeface="+mn-lt"/>
                <a:ea typeface="+mn-ea"/>
                <a:cs typeface="+mn-cs"/>
              </a:rPr>
              <a:t> = </a:t>
            </a:r>
            <a:r>
              <a:rPr lang="en-US" altLang="zh-CN" sz="1200" b="1" i="0" kern="1200" dirty="0">
                <a:solidFill>
                  <a:schemeClr val="tx1"/>
                </a:solidFill>
                <a:effectLst/>
                <a:latin typeface="+mn-lt"/>
                <a:ea typeface="+mn-ea"/>
                <a:cs typeface="+mn-cs"/>
              </a:rPr>
              <a:t>new</a:t>
            </a:r>
            <a:r>
              <a:rPr lang="en-US" altLang="zh-CN" sz="1200" b="0" i="0" kern="1200" dirty="0">
                <a:solidFill>
                  <a:schemeClr val="tx1"/>
                </a:solidFill>
                <a:effectLst/>
                <a:latin typeface="+mn-lt"/>
                <a:ea typeface="+mn-ea"/>
                <a:cs typeface="+mn-cs"/>
              </a:rPr>
              <a:t> Intent(</a:t>
            </a:r>
            <a:r>
              <a:rPr lang="en-US" altLang="zh-CN" sz="1200" b="1" i="0" kern="1200" dirty="0">
                <a:solidFill>
                  <a:schemeClr val="tx1"/>
                </a:solidFill>
                <a:effectLst/>
                <a:latin typeface="+mn-lt"/>
                <a:ea typeface="+mn-ea"/>
                <a:cs typeface="+mn-cs"/>
              </a:rPr>
              <a:t>this</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MyService.</a:t>
            </a:r>
            <a:r>
              <a:rPr lang="en-US" altLang="zh-CN" sz="1200" b="1" i="0" kern="1200" dirty="0" err="1">
                <a:solidFill>
                  <a:schemeClr val="tx1"/>
                </a:solidFill>
                <a:effectLst/>
                <a:latin typeface="+mn-lt"/>
                <a:ea typeface="+mn-ea"/>
                <a:cs typeface="+mn-cs"/>
              </a:rPr>
              <a:t>class</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startService</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startIntent</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break</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case</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R.id.stop_service</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Intent </a:t>
            </a:r>
            <a:r>
              <a:rPr lang="en-US" altLang="zh-CN" sz="1200" b="0" i="0" kern="1200" dirty="0" err="1">
                <a:solidFill>
                  <a:schemeClr val="tx1"/>
                </a:solidFill>
                <a:effectLst/>
                <a:latin typeface="+mn-lt"/>
                <a:ea typeface="+mn-ea"/>
                <a:cs typeface="+mn-cs"/>
              </a:rPr>
              <a:t>stopIntent</a:t>
            </a:r>
            <a:r>
              <a:rPr lang="en-US" altLang="zh-CN" sz="1200" b="0" i="0" kern="1200" dirty="0">
                <a:solidFill>
                  <a:schemeClr val="tx1"/>
                </a:solidFill>
                <a:effectLst/>
                <a:latin typeface="+mn-lt"/>
                <a:ea typeface="+mn-ea"/>
                <a:cs typeface="+mn-cs"/>
              </a:rPr>
              <a:t> = </a:t>
            </a:r>
            <a:r>
              <a:rPr lang="en-US" altLang="zh-CN" sz="1200" b="1" i="0" kern="1200" dirty="0">
                <a:solidFill>
                  <a:schemeClr val="tx1"/>
                </a:solidFill>
                <a:effectLst/>
                <a:latin typeface="+mn-lt"/>
                <a:ea typeface="+mn-ea"/>
                <a:cs typeface="+mn-cs"/>
              </a:rPr>
              <a:t>new</a:t>
            </a:r>
            <a:r>
              <a:rPr lang="en-US" altLang="zh-CN" sz="1200" b="0" i="0" kern="1200" dirty="0">
                <a:solidFill>
                  <a:schemeClr val="tx1"/>
                </a:solidFill>
                <a:effectLst/>
                <a:latin typeface="+mn-lt"/>
                <a:ea typeface="+mn-ea"/>
                <a:cs typeface="+mn-cs"/>
              </a:rPr>
              <a:t> Intent(</a:t>
            </a:r>
            <a:r>
              <a:rPr lang="en-US" altLang="zh-CN" sz="1200" b="1" i="0" kern="1200" dirty="0">
                <a:solidFill>
                  <a:schemeClr val="tx1"/>
                </a:solidFill>
                <a:effectLst/>
                <a:latin typeface="+mn-lt"/>
                <a:ea typeface="+mn-ea"/>
                <a:cs typeface="+mn-cs"/>
              </a:rPr>
              <a:t>this</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MyService.</a:t>
            </a:r>
            <a:r>
              <a:rPr lang="en-US" altLang="zh-CN" sz="1200" b="1" i="0" kern="1200" dirty="0" err="1">
                <a:solidFill>
                  <a:schemeClr val="tx1"/>
                </a:solidFill>
                <a:effectLst/>
                <a:latin typeface="+mn-lt"/>
                <a:ea typeface="+mn-ea"/>
                <a:cs typeface="+mn-cs"/>
              </a:rPr>
              <a:t>class</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stopService</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stopIntent</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break</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case</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R.id.bind_service</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Intent </a:t>
            </a:r>
            <a:r>
              <a:rPr lang="en-US" altLang="zh-CN" sz="1200" b="0" i="0" kern="1200" dirty="0" err="1">
                <a:solidFill>
                  <a:schemeClr val="tx1"/>
                </a:solidFill>
                <a:effectLst/>
                <a:latin typeface="+mn-lt"/>
                <a:ea typeface="+mn-ea"/>
                <a:cs typeface="+mn-cs"/>
              </a:rPr>
              <a:t>bindIntent</a:t>
            </a:r>
            <a:r>
              <a:rPr lang="en-US" altLang="zh-CN" sz="1200" b="0" i="0" kern="1200" dirty="0">
                <a:solidFill>
                  <a:schemeClr val="tx1"/>
                </a:solidFill>
                <a:effectLst/>
                <a:latin typeface="+mn-lt"/>
                <a:ea typeface="+mn-ea"/>
                <a:cs typeface="+mn-cs"/>
              </a:rPr>
              <a:t> = </a:t>
            </a:r>
            <a:r>
              <a:rPr lang="en-US" altLang="zh-CN" sz="1200" b="1" i="0" kern="1200" dirty="0">
                <a:solidFill>
                  <a:schemeClr val="tx1"/>
                </a:solidFill>
                <a:effectLst/>
                <a:latin typeface="+mn-lt"/>
                <a:ea typeface="+mn-ea"/>
                <a:cs typeface="+mn-cs"/>
              </a:rPr>
              <a:t>new</a:t>
            </a:r>
            <a:r>
              <a:rPr lang="en-US" altLang="zh-CN" sz="1200" b="0" i="0" kern="1200" dirty="0">
                <a:solidFill>
                  <a:schemeClr val="tx1"/>
                </a:solidFill>
                <a:effectLst/>
                <a:latin typeface="+mn-lt"/>
                <a:ea typeface="+mn-ea"/>
                <a:cs typeface="+mn-cs"/>
              </a:rPr>
              <a:t> Intent(</a:t>
            </a:r>
            <a:r>
              <a:rPr lang="en-US" altLang="zh-CN" sz="1200" b="1" i="0" kern="1200" dirty="0">
                <a:solidFill>
                  <a:schemeClr val="tx1"/>
                </a:solidFill>
                <a:effectLst/>
                <a:latin typeface="+mn-lt"/>
                <a:ea typeface="+mn-ea"/>
                <a:cs typeface="+mn-cs"/>
              </a:rPr>
              <a:t>this</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MyService.</a:t>
            </a:r>
            <a:r>
              <a:rPr lang="en-US" altLang="zh-CN" sz="1200" b="1" i="0" kern="1200" dirty="0" err="1">
                <a:solidFill>
                  <a:schemeClr val="tx1"/>
                </a:solidFill>
                <a:effectLst/>
                <a:latin typeface="+mn-lt"/>
                <a:ea typeface="+mn-ea"/>
                <a:cs typeface="+mn-cs"/>
              </a:rPr>
              <a:t>class</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bindService</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bindIntent</a:t>
            </a:r>
            <a:r>
              <a:rPr lang="en-US" altLang="zh-CN" sz="1200" b="0" i="0" kern="1200" dirty="0">
                <a:solidFill>
                  <a:schemeClr val="tx1"/>
                </a:solidFill>
                <a:effectLst/>
                <a:latin typeface="+mn-lt"/>
                <a:ea typeface="+mn-ea"/>
                <a:cs typeface="+mn-cs"/>
              </a:rPr>
              <a:t>, connection, BIND_AUTO_CREATE);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break</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case</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R.id.unbind_service</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unbindService</a:t>
            </a:r>
            <a:r>
              <a:rPr lang="en-US" altLang="zh-CN" sz="1200" b="0" i="0" kern="1200" dirty="0">
                <a:solidFill>
                  <a:schemeClr val="tx1"/>
                </a:solidFill>
                <a:effectLst/>
                <a:latin typeface="+mn-lt"/>
                <a:ea typeface="+mn-ea"/>
                <a:cs typeface="+mn-cs"/>
              </a:rPr>
              <a:t>(connection);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break</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default</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break</a:t>
            </a:r>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  </a:t>
            </a:r>
          </a:p>
          <a:p>
            <a:r>
              <a:rPr lang="en-US" altLang="zh-CN" sz="1200" b="0" i="0" kern="1200" dirty="0">
                <a:solidFill>
                  <a:schemeClr val="tx1"/>
                </a:solidFill>
                <a:effectLst/>
                <a:latin typeface="+mn-lt"/>
                <a:ea typeface="+mn-ea"/>
                <a:cs typeface="+mn-cs"/>
              </a:rPr>
              <a:t>    }  </a:t>
            </a:r>
          </a:p>
          <a:p>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  </a:t>
            </a:r>
          </a:p>
          <a:p>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121</a:t>
            </a:fld>
            <a:endParaRPr lang="zh-CN" altLang="en-US"/>
          </a:p>
        </p:txBody>
      </p:sp>
    </p:spTree>
    <p:extLst>
      <p:ext uri="{BB962C8B-B14F-4D97-AF65-F5344CB8AC3E}">
        <p14:creationId xmlns:p14="http://schemas.microsoft.com/office/powerpoint/2010/main" val="230669847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122</a:t>
            </a:fld>
            <a:endParaRPr lang="zh-CN" altLang="en-US"/>
          </a:p>
        </p:txBody>
      </p:sp>
    </p:spTree>
    <p:extLst>
      <p:ext uri="{BB962C8B-B14F-4D97-AF65-F5344CB8AC3E}">
        <p14:creationId xmlns:p14="http://schemas.microsoft.com/office/powerpoint/2010/main" val="3094313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Note:</a:t>
            </a:r>
            <a:r>
              <a:rPr lang="en-US" altLang="zh-CN" sz="1200" b="0" i="0" kern="1200" dirty="0">
                <a:solidFill>
                  <a:schemeClr val="tx1"/>
                </a:solidFill>
                <a:effectLst/>
                <a:latin typeface="+mn-lt"/>
                <a:ea typeface="+mn-ea"/>
                <a:cs typeface="+mn-cs"/>
              </a:rPr>
              <a:t> Android 3.2 and above supports an advanced method of defining screen sizes that allows you to specify resources for screen sizes based on the minimum width and height in terms of density-independent pixels. This lesson does not cover this new technique.</a:t>
            </a:r>
          </a:p>
          <a:p>
            <a:endParaRPr lang="en-US" altLang="zh-CN" dirty="0"/>
          </a:p>
          <a:p>
            <a:r>
              <a:rPr lang="en-US" altLang="zh-CN" sz="1200" b="1" i="0" kern="1200" dirty="0">
                <a:solidFill>
                  <a:schemeClr val="tx1"/>
                </a:solidFill>
                <a:effectLst/>
                <a:latin typeface="+mn-lt"/>
                <a:ea typeface="+mn-ea"/>
                <a:cs typeface="+mn-cs"/>
              </a:rPr>
              <a:t>Note:</a:t>
            </a:r>
            <a:r>
              <a:rPr lang="en-US" altLang="zh-CN" sz="1200" b="0" i="0" kern="1200" dirty="0">
                <a:solidFill>
                  <a:schemeClr val="tx1"/>
                </a:solidFill>
                <a:effectLst/>
                <a:latin typeface="+mn-lt"/>
                <a:ea typeface="+mn-ea"/>
                <a:cs typeface="+mn-cs"/>
              </a:rPr>
              <a:t> Low-density (</a:t>
            </a:r>
            <a:r>
              <a:rPr lang="en-US" altLang="zh-CN" sz="1200" b="0" i="0" kern="1200" dirty="0" err="1">
                <a:solidFill>
                  <a:schemeClr val="tx1"/>
                </a:solidFill>
                <a:effectLst/>
                <a:latin typeface="+mn-lt"/>
                <a:ea typeface="+mn-ea"/>
                <a:cs typeface="+mn-cs"/>
              </a:rPr>
              <a:t>ldpi</a:t>
            </a:r>
            <a:r>
              <a:rPr lang="en-US" altLang="zh-CN" sz="1200" b="0" i="0" kern="1200" dirty="0">
                <a:solidFill>
                  <a:schemeClr val="tx1"/>
                </a:solidFill>
                <a:effectLst/>
                <a:latin typeface="+mn-lt"/>
                <a:ea typeface="+mn-ea"/>
                <a:cs typeface="+mn-cs"/>
              </a:rPr>
              <a:t>) resources aren’t always necessary. When you provide </a:t>
            </a:r>
            <a:r>
              <a:rPr lang="en-US" altLang="zh-CN" sz="1200" b="0" i="0" kern="1200" dirty="0" err="1">
                <a:solidFill>
                  <a:schemeClr val="tx1"/>
                </a:solidFill>
                <a:effectLst/>
                <a:latin typeface="+mn-lt"/>
                <a:ea typeface="+mn-ea"/>
                <a:cs typeface="+mn-cs"/>
              </a:rPr>
              <a:t>hdpi</a:t>
            </a:r>
            <a:r>
              <a:rPr lang="en-US" altLang="zh-CN" sz="1200" b="0" i="0" kern="1200" dirty="0">
                <a:solidFill>
                  <a:schemeClr val="tx1"/>
                </a:solidFill>
                <a:effectLst/>
                <a:latin typeface="+mn-lt"/>
                <a:ea typeface="+mn-ea"/>
                <a:cs typeface="+mn-cs"/>
              </a:rPr>
              <a:t> assets, the system scales them down by one half to properly fit </a:t>
            </a:r>
            <a:r>
              <a:rPr lang="en-US" altLang="zh-CN" sz="1200" b="0" i="0" kern="1200" dirty="0" err="1">
                <a:solidFill>
                  <a:schemeClr val="tx1"/>
                </a:solidFill>
                <a:effectLst/>
                <a:latin typeface="+mn-lt"/>
                <a:ea typeface="+mn-ea"/>
                <a:cs typeface="+mn-cs"/>
              </a:rPr>
              <a:t>ldpi</a:t>
            </a:r>
            <a:r>
              <a:rPr lang="en-US" altLang="zh-CN" sz="1200" b="0" i="0" kern="1200" dirty="0">
                <a:solidFill>
                  <a:schemeClr val="tx1"/>
                </a:solidFill>
                <a:effectLst/>
                <a:latin typeface="+mn-lt"/>
                <a:ea typeface="+mn-ea"/>
                <a:cs typeface="+mn-cs"/>
              </a:rPr>
              <a:t> screens.</a:t>
            </a:r>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19</a:t>
            </a:fld>
            <a:endParaRPr lang="zh-CN" altLang="en-US"/>
          </a:p>
        </p:txBody>
      </p:sp>
    </p:spTree>
    <p:extLst>
      <p:ext uri="{BB962C8B-B14F-4D97-AF65-F5344CB8AC3E}">
        <p14:creationId xmlns:p14="http://schemas.microsoft.com/office/powerpoint/2010/main" val="155868012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1" kern="1200" dirty="0">
              <a:solidFill>
                <a:schemeClr val="tx1"/>
              </a:solidFill>
              <a:effectLst/>
              <a:latin typeface="+mn-lt"/>
              <a:ea typeface="+mn-ea"/>
              <a:cs typeface="+mn-cs"/>
            </a:endParaRPr>
          </a:p>
          <a:p>
            <a:r>
              <a:rPr lang="zh-CN" altLang="en-US" sz="1200" dirty="0">
                <a:effectLst/>
              </a:rPr>
              <a:t>服务类：</a:t>
            </a:r>
          </a:p>
          <a:p>
            <a:r>
              <a:rPr lang="en-US" altLang="zh-CN" sz="1200" kern="1200" dirty="0">
                <a:solidFill>
                  <a:schemeClr val="tx1"/>
                </a:solidFill>
                <a:effectLst/>
                <a:latin typeface="+mn-lt"/>
                <a:ea typeface="+mn-ea"/>
                <a:cs typeface="+mn-cs"/>
              </a:rPr>
              <a:t>public class </a:t>
            </a:r>
            <a:r>
              <a:rPr lang="en-US" altLang="zh-CN" sz="1200" kern="1200" dirty="0" err="1">
                <a:solidFill>
                  <a:schemeClr val="tx1"/>
                </a:solidFill>
                <a:effectLst/>
                <a:latin typeface="+mn-lt"/>
                <a:ea typeface="+mn-ea"/>
                <a:cs typeface="+mn-cs"/>
              </a:rPr>
              <a:t>CountService</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extends</a:t>
            </a:r>
            <a:r>
              <a:rPr lang="en-US" altLang="zh-CN" sz="1200" kern="1200" dirty="0">
                <a:solidFill>
                  <a:schemeClr val="tx1"/>
                </a:solidFill>
                <a:effectLst/>
                <a:latin typeface="+mn-lt"/>
                <a:ea typeface="+mn-ea"/>
                <a:cs typeface="+mn-cs"/>
              </a:rPr>
              <a:t> Service </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private </a:t>
            </a:r>
            <a:r>
              <a:rPr lang="en-US" altLang="zh-CN" sz="1200" kern="1200" dirty="0" err="1">
                <a:solidFill>
                  <a:schemeClr val="tx1"/>
                </a:solidFill>
                <a:effectLst/>
                <a:latin typeface="+mn-lt"/>
                <a:ea typeface="+mn-ea"/>
                <a:cs typeface="+mn-cs"/>
              </a:rPr>
              <a:t>boolean</a:t>
            </a:r>
            <a:r>
              <a:rPr lang="en-US" altLang="zh-CN" sz="1200" kern="1200" dirty="0">
                <a:solidFill>
                  <a:schemeClr val="tx1"/>
                </a:solidFill>
                <a:effectLst/>
                <a:latin typeface="+mn-lt"/>
                <a:ea typeface="+mn-ea"/>
                <a:cs typeface="+mn-cs"/>
              </a:rPr>
              <a:t> quit</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private </a:t>
            </a:r>
            <a:r>
              <a:rPr lang="en-US" altLang="zh-CN" sz="1200"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count</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private</a:t>
            </a:r>
            <a:r>
              <a:rPr lang="en-US" altLang="zh-CN" sz="1200" dirty="0">
                <a:effectLst/>
              </a:rPr>
              <a:t> </a:t>
            </a:r>
            <a:r>
              <a:rPr lang="en-US" altLang="zh-CN" sz="1200" dirty="0" err="1">
                <a:effectLst/>
              </a:rPr>
              <a:t>ServiceBinder</a:t>
            </a:r>
            <a:r>
              <a:rPr lang="en-US" altLang="zh-CN" sz="1200" dirty="0">
                <a:effectLst/>
              </a:rPr>
              <a:t> </a:t>
            </a:r>
            <a:r>
              <a:rPr lang="en-US" altLang="zh-CN" sz="1200" dirty="0" err="1">
                <a:effectLst/>
              </a:rPr>
              <a:t>serviceBinder</a:t>
            </a:r>
            <a:r>
              <a:rPr lang="en-US" altLang="zh-CN" sz="1200" dirty="0">
                <a:effectLst/>
              </a:rPr>
              <a:t> </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b="1" kern="1200" dirty="0">
                <a:solidFill>
                  <a:schemeClr val="tx1"/>
                </a:solidFill>
                <a:effectLst/>
                <a:latin typeface="+mn-lt"/>
                <a:ea typeface="+mn-ea"/>
                <a:cs typeface="+mn-cs"/>
              </a:rPr>
              <a:t>new</a:t>
            </a:r>
            <a:r>
              <a:rPr lang="en-US" altLang="zh-CN" sz="1200" dirty="0">
                <a:effectLst/>
              </a:rPr>
              <a:t> </a:t>
            </a:r>
            <a:r>
              <a:rPr lang="en-US" altLang="zh-CN" sz="1200" dirty="0" err="1">
                <a:effectLst/>
              </a:rPr>
              <a:t>ServiceBinder</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public class </a:t>
            </a:r>
            <a:r>
              <a:rPr lang="en-US" altLang="zh-CN" sz="1200" kern="1200" dirty="0" err="1">
                <a:solidFill>
                  <a:schemeClr val="tx1"/>
                </a:solidFill>
                <a:effectLst/>
                <a:latin typeface="+mn-lt"/>
                <a:ea typeface="+mn-ea"/>
                <a:cs typeface="+mn-cs"/>
              </a:rPr>
              <a:t>ServiceBinder</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extends</a:t>
            </a:r>
            <a:r>
              <a:rPr lang="en-US" altLang="zh-CN" sz="1200" kern="1200" dirty="0">
                <a:solidFill>
                  <a:schemeClr val="tx1"/>
                </a:solidFill>
                <a:effectLst/>
                <a:latin typeface="+mn-lt"/>
                <a:ea typeface="+mn-ea"/>
                <a:cs typeface="+mn-cs"/>
              </a:rPr>
              <a:t> Binder </a:t>
            </a:r>
            <a:r>
              <a:rPr lang="en-US" altLang="zh-CN" sz="1200" b="1" kern="1200" dirty="0">
                <a:solidFill>
                  <a:schemeClr val="tx1"/>
                </a:solidFill>
                <a:effectLst/>
                <a:latin typeface="+mn-lt"/>
                <a:ea typeface="+mn-ea"/>
                <a:cs typeface="+mn-cs"/>
              </a:rPr>
              <a:t>implements</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ICountService</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@Override</a:t>
            </a:r>
          </a:p>
          <a:p>
            <a:r>
              <a:rPr lang="en-US" altLang="zh-CN" sz="1200" dirty="0">
                <a:effectLst/>
              </a:rPr>
              <a:t>    </a:t>
            </a:r>
            <a:r>
              <a:rPr lang="en-US" altLang="zh-CN" sz="1200" kern="1200" dirty="0">
                <a:solidFill>
                  <a:schemeClr val="tx1"/>
                </a:solidFill>
                <a:effectLst/>
                <a:latin typeface="+mn-lt"/>
                <a:ea typeface="+mn-ea"/>
                <a:cs typeface="+mn-cs"/>
              </a:rPr>
              <a:t>public</a:t>
            </a:r>
            <a:r>
              <a:rPr lang="en-US" altLang="zh-CN" sz="1200" dirty="0">
                <a:effectLst/>
              </a:rPr>
              <a:t> </a:t>
            </a:r>
            <a:r>
              <a:rPr lang="en-US" altLang="zh-CN" sz="1200" kern="1200" dirty="0" err="1">
                <a:solidFill>
                  <a:schemeClr val="tx1"/>
                </a:solidFill>
                <a:effectLst/>
                <a:latin typeface="+mn-lt"/>
                <a:ea typeface="+mn-ea"/>
                <a:cs typeface="+mn-cs"/>
              </a:rPr>
              <a:t>int</a:t>
            </a:r>
            <a:r>
              <a:rPr lang="en-US" altLang="zh-CN" sz="1200" dirty="0">
                <a:effectLst/>
              </a:rPr>
              <a:t> </a:t>
            </a:r>
            <a:r>
              <a:rPr lang="en-US" altLang="zh-CN" sz="1200" dirty="0" err="1">
                <a:effectLst/>
              </a:rPr>
              <a:t>getCount</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b="1" kern="1200" dirty="0">
                <a:solidFill>
                  <a:schemeClr val="tx1"/>
                </a:solidFill>
                <a:effectLst/>
                <a:latin typeface="+mn-lt"/>
                <a:ea typeface="+mn-ea"/>
                <a:cs typeface="+mn-cs"/>
              </a:rPr>
              <a:t>return</a:t>
            </a:r>
            <a:r>
              <a:rPr lang="en-US" altLang="zh-CN" sz="1200" dirty="0">
                <a:effectLst/>
              </a:rPr>
              <a:t> count</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@Override</a:t>
            </a:r>
          </a:p>
          <a:p>
            <a:r>
              <a:rPr lang="en-US" altLang="zh-CN" sz="1200" kern="1200" dirty="0">
                <a:solidFill>
                  <a:schemeClr val="tx1"/>
                </a:solidFill>
                <a:effectLst/>
                <a:latin typeface="+mn-lt"/>
                <a:ea typeface="+mn-ea"/>
                <a:cs typeface="+mn-cs"/>
              </a:rPr>
              <a:t>public </a:t>
            </a:r>
            <a:r>
              <a:rPr lang="en-US" altLang="zh-CN" sz="1200" kern="1200" dirty="0" err="1">
                <a:solidFill>
                  <a:schemeClr val="tx1"/>
                </a:solidFill>
                <a:effectLst/>
                <a:latin typeface="+mn-lt"/>
                <a:ea typeface="+mn-ea"/>
                <a:cs typeface="+mn-cs"/>
              </a:rPr>
              <a:t>IBinder</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onBind</a:t>
            </a:r>
            <a:r>
              <a:rPr lang="en-US" altLang="zh-CN" sz="1200" b="1"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Intent intent</a:t>
            </a:r>
            <a:r>
              <a:rPr lang="en-US" altLang="zh-CN" sz="1200" b="1"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b="1" kern="1200" dirty="0">
                <a:solidFill>
                  <a:schemeClr val="tx1"/>
                </a:solidFill>
                <a:effectLst/>
                <a:latin typeface="+mn-lt"/>
                <a:ea typeface="+mn-ea"/>
                <a:cs typeface="+mn-cs"/>
              </a:rPr>
              <a:t>return</a:t>
            </a:r>
            <a:r>
              <a:rPr lang="en-US" altLang="zh-CN" sz="1200" dirty="0">
                <a:effectLst/>
              </a:rPr>
              <a:t> </a:t>
            </a:r>
            <a:r>
              <a:rPr lang="en-US" altLang="zh-CN" sz="1200" dirty="0" err="1">
                <a:effectLst/>
              </a:rPr>
              <a:t>serviceBinder</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@Override</a:t>
            </a:r>
          </a:p>
          <a:p>
            <a:r>
              <a:rPr lang="en-US" altLang="zh-CN" sz="1200" kern="1200" dirty="0">
                <a:solidFill>
                  <a:schemeClr val="tx1"/>
                </a:solidFill>
                <a:effectLst/>
                <a:latin typeface="+mn-lt"/>
                <a:ea typeface="+mn-ea"/>
                <a:cs typeface="+mn-cs"/>
              </a:rPr>
              <a:t>public void </a:t>
            </a:r>
            <a:r>
              <a:rPr lang="en-US" altLang="zh-CN" sz="1200" kern="1200" dirty="0" err="1">
                <a:solidFill>
                  <a:schemeClr val="tx1"/>
                </a:solidFill>
                <a:effectLst/>
                <a:latin typeface="+mn-lt"/>
                <a:ea typeface="+mn-ea"/>
                <a:cs typeface="+mn-cs"/>
              </a:rPr>
              <a:t>onCreate</a:t>
            </a:r>
            <a:r>
              <a:rPr lang="en-US" altLang="zh-CN" sz="1200" b="1"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b="1" kern="1200" dirty="0" err="1">
                <a:solidFill>
                  <a:schemeClr val="tx1"/>
                </a:solidFill>
                <a:effectLst/>
                <a:latin typeface="+mn-lt"/>
                <a:ea typeface="+mn-ea"/>
                <a:cs typeface="+mn-cs"/>
              </a:rPr>
              <a:t>super.</a:t>
            </a:r>
            <a:r>
              <a:rPr lang="en-US" altLang="zh-CN" sz="1200" b="0" kern="1200" dirty="0" err="1">
                <a:solidFill>
                  <a:schemeClr val="tx1"/>
                </a:solidFill>
                <a:effectLst/>
                <a:latin typeface="+mn-lt"/>
                <a:ea typeface="+mn-ea"/>
                <a:cs typeface="+mn-cs"/>
              </a:rPr>
              <a:t>onCreate</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b="1" kern="1200" dirty="0">
                <a:solidFill>
                  <a:schemeClr val="tx1"/>
                </a:solidFill>
                <a:effectLst/>
                <a:latin typeface="+mn-lt"/>
                <a:ea typeface="+mn-ea"/>
                <a:cs typeface="+mn-cs"/>
              </a:rPr>
              <a:t>new</a:t>
            </a:r>
            <a:r>
              <a:rPr lang="en-US" altLang="zh-CN" sz="1200" dirty="0">
                <a:effectLst/>
              </a:rPr>
              <a:t> Thread</a:t>
            </a:r>
            <a:r>
              <a:rPr lang="en-US" altLang="zh-CN" sz="1200" b="1" kern="1200" dirty="0">
                <a:solidFill>
                  <a:schemeClr val="tx1"/>
                </a:solidFill>
                <a:effectLst/>
                <a:latin typeface="+mn-lt"/>
                <a:ea typeface="+mn-ea"/>
                <a:cs typeface="+mn-cs"/>
              </a:rPr>
              <a:t>(new</a:t>
            </a:r>
            <a:r>
              <a:rPr lang="en-US" altLang="zh-CN" sz="1200" dirty="0">
                <a:effectLst/>
              </a:rPr>
              <a:t> Runnable</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@Override</a:t>
            </a:r>
          </a:p>
          <a:p>
            <a:r>
              <a:rPr lang="en-US" altLang="zh-CN" sz="1200" dirty="0">
                <a:effectLst/>
              </a:rPr>
              <a:t>        </a:t>
            </a:r>
            <a:r>
              <a:rPr lang="en-US" altLang="zh-CN" sz="1200" kern="1200" dirty="0">
                <a:solidFill>
                  <a:schemeClr val="tx1"/>
                </a:solidFill>
                <a:effectLst/>
                <a:latin typeface="+mn-lt"/>
                <a:ea typeface="+mn-ea"/>
                <a:cs typeface="+mn-cs"/>
              </a:rPr>
              <a:t>public</a:t>
            </a:r>
            <a:r>
              <a:rPr lang="en-US" altLang="zh-CN" sz="1200" dirty="0">
                <a:effectLst/>
              </a:rPr>
              <a:t> </a:t>
            </a:r>
            <a:r>
              <a:rPr lang="en-US" altLang="zh-CN" sz="1200" kern="1200" dirty="0">
                <a:solidFill>
                  <a:schemeClr val="tx1"/>
                </a:solidFill>
                <a:effectLst/>
                <a:latin typeface="+mn-lt"/>
                <a:ea typeface="+mn-ea"/>
                <a:cs typeface="+mn-cs"/>
              </a:rPr>
              <a:t>void</a:t>
            </a:r>
            <a:r>
              <a:rPr lang="en-US" altLang="zh-CN" sz="1200" dirty="0">
                <a:effectLst/>
              </a:rPr>
              <a:t> run</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b="1" kern="1200" dirty="0">
                <a:solidFill>
                  <a:schemeClr val="tx1"/>
                </a:solidFill>
                <a:effectLst/>
                <a:latin typeface="+mn-lt"/>
                <a:ea typeface="+mn-ea"/>
                <a:cs typeface="+mn-cs"/>
              </a:rPr>
              <a:t>while</a:t>
            </a:r>
            <a:r>
              <a:rPr lang="en-US" altLang="zh-CN" sz="1200" dirty="0">
                <a:effectLst/>
              </a:rPr>
              <a:t> </a:t>
            </a:r>
            <a:r>
              <a:rPr lang="en-US" altLang="zh-CN" sz="1200" b="1" kern="1200" dirty="0">
                <a:solidFill>
                  <a:schemeClr val="tx1"/>
                </a:solidFill>
                <a:effectLst/>
                <a:latin typeface="+mn-lt"/>
                <a:ea typeface="+mn-ea"/>
                <a:cs typeface="+mn-cs"/>
              </a:rPr>
              <a:t>(!</a:t>
            </a:r>
            <a:r>
              <a:rPr lang="en-US" altLang="zh-CN" sz="1200" b="0" kern="1200" dirty="0">
                <a:solidFill>
                  <a:schemeClr val="tx1"/>
                </a:solidFill>
                <a:effectLst/>
                <a:latin typeface="+mn-lt"/>
                <a:ea typeface="+mn-ea"/>
                <a:cs typeface="+mn-cs"/>
              </a:rPr>
              <a:t>quit</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b="1" kern="1200" dirty="0">
                <a:solidFill>
                  <a:schemeClr val="tx1"/>
                </a:solidFill>
                <a:effectLst/>
                <a:latin typeface="+mn-lt"/>
                <a:ea typeface="+mn-ea"/>
                <a:cs typeface="+mn-cs"/>
              </a:rPr>
              <a:t>try</a:t>
            </a:r>
            <a:r>
              <a:rPr lang="en-US" altLang="zh-CN" sz="1200" dirty="0">
                <a:effectLst/>
              </a:rPr>
              <a:t> </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dirty="0" err="1">
                <a:effectLst/>
              </a:rPr>
              <a:t>Thread</a:t>
            </a:r>
            <a:r>
              <a:rPr lang="en-US" altLang="zh-CN" sz="1200" b="1" kern="1200" dirty="0" err="1">
                <a:solidFill>
                  <a:schemeClr val="tx1"/>
                </a:solidFill>
                <a:effectLst/>
                <a:latin typeface="+mn-lt"/>
                <a:ea typeface="+mn-ea"/>
                <a:cs typeface="+mn-cs"/>
              </a:rPr>
              <a:t>.</a:t>
            </a:r>
            <a:r>
              <a:rPr lang="en-US" altLang="zh-CN" sz="1200" dirty="0" err="1">
                <a:effectLst/>
              </a:rPr>
              <a:t>sleep</a:t>
            </a:r>
            <a:r>
              <a:rPr lang="en-US" altLang="zh-CN" sz="1200" b="1" kern="1200" dirty="0">
                <a:solidFill>
                  <a:schemeClr val="tx1"/>
                </a:solidFill>
                <a:effectLst/>
                <a:latin typeface="+mn-lt"/>
                <a:ea typeface="+mn-ea"/>
                <a:cs typeface="+mn-cs"/>
              </a:rPr>
              <a:t>(</a:t>
            </a:r>
            <a:r>
              <a:rPr lang="en-US" altLang="zh-CN" sz="1200" b="0" kern="1200" dirty="0">
                <a:solidFill>
                  <a:schemeClr val="tx1"/>
                </a:solidFill>
                <a:effectLst/>
                <a:latin typeface="+mn-lt"/>
                <a:ea typeface="+mn-ea"/>
                <a:cs typeface="+mn-cs"/>
              </a:rPr>
              <a:t>1000</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b="1" kern="1200" dirty="0">
                <a:solidFill>
                  <a:schemeClr val="tx1"/>
                </a:solidFill>
                <a:effectLst/>
                <a:latin typeface="+mn-lt"/>
                <a:ea typeface="+mn-ea"/>
                <a:cs typeface="+mn-cs"/>
              </a:rPr>
              <a:t>catch</a:t>
            </a:r>
            <a:r>
              <a:rPr lang="en-US" altLang="zh-CN" sz="1200" dirty="0">
                <a:effectLst/>
              </a:rPr>
              <a:t> </a:t>
            </a:r>
            <a:r>
              <a:rPr lang="en-US" altLang="zh-CN" sz="1200" b="1" kern="1200" dirty="0">
                <a:solidFill>
                  <a:schemeClr val="tx1"/>
                </a:solidFill>
                <a:effectLst/>
                <a:latin typeface="+mn-lt"/>
                <a:ea typeface="+mn-ea"/>
                <a:cs typeface="+mn-cs"/>
              </a:rPr>
              <a:t>(</a:t>
            </a:r>
            <a:r>
              <a:rPr lang="en-US" altLang="zh-CN" sz="1200" b="0" kern="1200" dirty="0" err="1">
                <a:solidFill>
                  <a:schemeClr val="tx1"/>
                </a:solidFill>
                <a:effectLst/>
                <a:latin typeface="+mn-lt"/>
                <a:ea typeface="+mn-ea"/>
                <a:cs typeface="+mn-cs"/>
              </a:rPr>
              <a:t>InterruptedException</a:t>
            </a:r>
            <a:r>
              <a:rPr lang="en-US" altLang="zh-CN" sz="1200" dirty="0">
                <a:effectLst/>
              </a:rPr>
              <a:t> e</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count</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b="1" kern="1200" dirty="0">
                <a:solidFill>
                  <a:schemeClr val="tx1"/>
                </a:solidFill>
                <a:effectLst/>
                <a:latin typeface="+mn-lt"/>
                <a:ea typeface="+mn-ea"/>
                <a:cs typeface="+mn-cs"/>
              </a:rPr>
              <a:t>}).</a:t>
            </a:r>
            <a:r>
              <a:rPr lang="en-US" altLang="zh-CN" sz="1200" b="0" kern="1200" dirty="0">
                <a:solidFill>
                  <a:schemeClr val="tx1"/>
                </a:solidFill>
                <a:effectLst/>
                <a:latin typeface="+mn-lt"/>
                <a:ea typeface="+mn-ea"/>
                <a:cs typeface="+mn-cs"/>
              </a:rPr>
              <a:t>start</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@Override</a:t>
            </a:r>
          </a:p>
          <a:p>
            <a:r>
              <a:rPr lang="en-US" altLang="zh-CN" sz="1200" kern="1200" dirty="0">
                <a:solidFill>
                  <a:schemeClr val="tx1"/>
                </a:solidFill>
                <a:effectLst/>
                <a:latin typeface="+mn-lt"/>
                <a:ea typeface="+mn-ea"/>
                <a:cs typeface="+mn-cs"/>
              </a:rPr>
              <a:t>public void </a:t>
            </a:r>
            <a:r>
              <a:rPr lang="en-US" altLang="zh-CN" sz="1200" kern="1200" dirty="0" err="1">
                <a:solidFill>
                  <a:schemeClr val="tx1"/>
                </a:solidFill>
                <a:effectLst/>
                <a:latin typeface="+mn-lt"/>
                <a:ea typeface="+mn-ea"/>
                <a:cs typeface="+mn-cs"/>
              </a:rPr>
              <a:t>onDestroy</a:t>
            </a:r>
            <a:r>
              <a:rPr lang="en-US" altLang="zh-CN" sz="1200" b="1"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b="1" kern="1200" dirty="0" err="1">
                <a:solidFill>
                  <a:schemeClr val="tx1"/>
                </a:solidFill>
                <a:effectLst/>
                <a:latin typeface="+mn-lt"/>
                <a:ea typeface="+mn-ea"/>
                <a:cs typeface="+mn-cs"/>
              </a:rPr>
              <a:t>super.</a:t>
            </a:r>
            <a:r>
              <a:rPr lang="en-US" altLang="zh-CN" sz="1200" b="0" kern="1200" dirty="0" err="1">
                <a:solidFill>
                  <a:schemeClr val="tx1"/>
                </a:solidFill>
                <a:effectLst/>
                <a:latin typeface="+mn-lt"/>
                <a:ea typeface="+mn-ea"/>
                <a:cs typeface="+mn-cs"/>
              </a:rPr>
              <a:t>onDestroy</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b="1" kern="1200" dirty="0" err="1">
                <a:solidFill>
                  <a:schemeClr val="tx1"/>
                </a:solidFill>
                <a:effectLst/>
                <a:latin typeface="+mn-lt"/>
                <a:ea typeface="+mn-ea"/>
                <a:cs typeface="+mn-cs"/>
              </a:rPr>
              <a:t>this.</a:t>
            </a:r>
            <a:r>
              <a:rPr lang="en-US" altLang="zh-CN" sz="1200" b="0" kern="1200" dirty="0" err="1">
                <a:solidFill>
                  <a:schemeClr val="tx1"/>
                </a:solidFill>
                <a:effectLst/>
                <a:latin typeface="+mn-lt"/>
                <a:ea typeface="+mn-ea"/>
                <a:cs typeface="+mn-cs"/>
              </a:rPr>
              <a:t>quit</a:t>
            </a:r>
            <a:r>
              <a:rPr lang="en-US" altLang="zh-CN" sz="1200" dirty="0">
                <a:effectLst/>
              </a:rPr>
              <a:t> </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b="1" kern="1200" dirty="0">
                <a:solidFill>
                  <a:schemeClr val="tx1"/>
                </a:solidFill>
                <a:effectLst/>
                <a:latin typeface="+mn-lt"/>
                <a:ea typeface="+mn-ea"/>
                <a:cs typeface="+mn-cs"/>
              </a:rPr>
              <a:t>true;</a:t>
            </a:r>
            <a:endParaRPr lang="en-US" altLang="zh-CN" sz="1200" dirty="0">
              <a:effectLst/>
            </a:endParaRPr>
          </a:p>
          <a:p>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b="1" kern="1200" dirty="0">
                <a:solidFill>
                  <a:schemeClr val="tx1"/>
                </a:solidFill>
                <a:effectLst/>
                <a:latin typeface="+mn-lt"/>
                <a:ea typeface="+mn-ea"/>
                <a:cs typeface="+mn-cs"/>
              </a:rPr>
              <a:t>}</a:t>
            </a:r>
            <a:endParaRPr lang="en-US" altLang="zh-CN" sz="1200" dirty="0">
              <a:effectLst/>
            </a:endParaRPr>
          </a:p>
          <a:p>
            <a:r>
              <a:rPr lang="zh-CN" altLang="en-US" sz="1200" dirty="0">
                <a:effectLst/>
              </a:rPr>
              <a:t>客户端</a:t>
            </a:r>
            <a:r>
              <a:rPr lang="en-US" altLang="zh-CN" sz="1200" dirty="0">
                <a:effectLst/>
              </a:rPr>
              <a:t>Activity</a:t>
            </a:r>
            <a:r>
              <a:rPr lang="zh-CN" altLang="en-US" sz="1200" dirty="0">
                <a:effectLst/>
              </a:rPr>
              <a:t>：</a:t>
            </a:r>
            <a:endParaRPr lang="en-US" altLang="zh-CN" sz="1200" dirty="0">
              <a:effectLst/>
            </a:endParaRPr>
          </a:p>
          <a:p>
            <a:r>
              <a:rPr lang="en-US" altLang="zh-CN" sz="1200" kern="1200" dirty="0">
                <a:solidFill>
                  <a:schemeClr val="tx1"/>
                </a:solidFill>
                <a:effectLst/>
                <a:latin typeface="+mn-lt"/>
                <a:ea typeface="+mn-ea"/>
                <a:cs typeface="+mn-cs"/>
              </a:rPr>
              <a:t>public class </a:t>
            </a:r>
            <a:r>
              <a:rPr lang="en-US" altLang="zh-CN" sz="1200" kern="1200" dirty="0" err="1">
                <a:solidFill>
                  <a:schemeClr val="tx1"/>
                </a:solidFill>
                <a:effectLst/>
                <a:latin typeface="+mn-lt"/>
                <a:ea typeface="+mn-ea"/>
                <a:cs typeface="+mn-cs"/>
              </a:rPr>
              <a:t>ClientActivity</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extends</a:t>
            </a:r>
            <a:r>
              <a:rPr lang="en-US" altLang="zh-CN" sz="1200" kern="1200" dirty="0">
                <a:solidFill>
                  <a:schemeClr val="tx1"/>
                </a:solidFill>
                <a:effectLst/>
                <a:latin typeface="+mn-lt"/>
                <a:ea typeface="+mn-ea"/>
                <a:cs typeface="+mn-cs"/>
              </a:rPr>
              <a:t> Activity </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kern="1200" dirty="0">
                <a:solidFill>
                  <a:schemeClr val="tx1"/>
                </a:solidFill>
                <a:effectLst/>
                <a:latin typeface="+mn-lt"/>
                <a:ea typeface="+mn-ea"/>
                <a:cs typeface="+mn-cs"/>
              </a:rPr>
              <a:t>private</a:t>
            </a:r>
            <a:r>
              <a:rPr lang="en-US" altLang="zh-CN" sz="1200" dirty="0">
                <a:effectLst/>
              </a:rPr>
              <a:t> </a:t>
            </a:r>
            <a:r>
              <a:rPr lang="en-US" altLang="zh-CN" sz="1200" dirty="0" err="1">
                <a:effectLst/>
              </a:rPr>
              <a:t>ICountService</a:t>
            </a:r>
            <a:r>
              <a:rPr lang="en-US" altLang="zh-CN" sz="1200" dirty="0">
                <a:effectLst/>
              </a:rPr>
              <a:t> </a:t>
            </a:r>
            <a:r>
              <a:rPr lang="en-US" altLang="zh-CN" sz="1200" dirty="0" err="1">
                <a:effectLst/>
              </a:rPr>
              <a:t>countService</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@Override</a:t>
            </a:r>
          </a:p>
          <a:p>
            <a:r>
              <a:rPr lang="en-US" altLang="zh-CN" sz="1200" dirty="0">
                <a:effectLst/>
              </a:rPr>
              <a:t>    </a:t>
            </a:r>
            <a:r>
              <a:rPr lang="en-US" altLang="zh-CN" sz="1200" kern="1200" dirty="0">
                <a:solidFill>
                  <a:schemeClr val="tx1"/>
                </a:solidFill>
                <a:effectLst/>
                <a:latin typeface="+mn-lt"/>
                <a:ea typeface="+mn-ea"/>
                <a:cs typeface="+mn-cs"/>
              </a:rPr>
              <a:t>public</a:t>
            </a:r>
            <a:r>
              <a:rPr lang="en-US" altLang="zh-CN" sz="1200" dirty="0">
                <a:effectLst/>
              </a:rPr>
              <a:t> </a:t>
            </a:r>
            <a:r>
              <a:rPr lang="en-US" altLang="zh-CN" sz="1200" kern="1200" dirty="0">
                <a:solidFill>
                  <a:schemeClr val="tx1"/>
                </a:solidFill>
                <a:effectLst/>
                <a:latin typeface="+mn-lt"/>
                <a:ea typeface="+mn-ea"/>
                <a:cs typeface="+mn-cs"/>
              </a:rPr>
              <a:t>void</a:t>
            </a:r>
            <a:r>
              <a:rPr lang="en-US" altLang="zh-CN" sz="1200" dirty="0">
                <a:effectLst/>
              </a:rPr>
              <a:t> </a:t>
            </a:r>
            <a:r>
              <a:rPr lang="en-US" altLang="zh-CN" sz="1200" dirty="0" err="1">
                <a:effectLst/>
              </a:rPr>
              <a:t>onCreate</a:t>
            </a:r>
            <a:r>
              <a:rPr lang="en-US" altLang="zh-CN" sz="1200" b="1" kern="1200" dirty="0">
                <a:solidFill>
                  <a:schemeClr val="tx1"/>
                </a:solidFill>
                <a:effectLst/>
                <a:latin typeface="+mn-lt"/>
                <a:ea typeface="+mn-ea"/>
                <a:cs typeface="+mn-cs"/>
              </a:rPr>
              <a:t>(</a:t>
            </a:r>
            <a:r>
              <a:rPr lang="en-US" altLang="zh-CN" sz="1200" dirty="0">
                <a:effectLst/>
              </a:rPr>
              <a:t>Bundle </a:t>
            </a:r>
            <a:r>
              <a:rPr lang="en-US" altLang="zh-CN" sz="1200" dirty="0" err="1">
                <a:effectLst/>
              </a:rPr>
              <a:t>savedInstanceState</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b="1" kern="1200" dirty="0" err="1">
                <a:solidFill>
                  <a:schemeClr val="tx1"/>
                </a:solidFill>
                <a:effectLst/>
                <a:latin typeface="+mn-lt"/>
                <a:ea typeface="+mn-ea"/>
                <a:cs typeface="+mn-cs"/>
              </a:rPr>
              <a:t>super.</a:t>
            </a:r>
            <a:r>
              <a:rPr lang="en-US" altLang="zh-CN" sz="1200" b="0" kern="1200" dirty="0" err="1">
                <a:solidFill>
                  <a:schemeClr val="tx1"/>
                </a:solidFill>
                <a:effectLst/>
                <a:latin typeface="+mn-lt"/>
                <a:ea typeface="+mn-ea"/>
                <a:cs typeface="+mn-cs"/>
              </a:rPr>
              <a:t>onCreate</a:t>
            </a:r>
            <a:r>
              <a:rPr lang="en-US" altLang="zh-CN" sz="1200" b="1" kern="1200" dirty="0">
                <a:solidFill>
                  <a:schemeClr val="tx1"/>
                </a:solidFill>
                <a:effectLst/>
                <a:latin typeface="+mn-lt"/>
                <a:ea typeface="+mn-ea"/>
                <a:cs typeface="+mn-cs"/>
              </a:rPr>
              <a:t>(</a:t>
            </a:r>
            <a:r>
              <a:rPr lang="en-US" altLang="zh-CN" sz="1200" b="0" kern="1200" dirty="0" err="1">
                <a:solidFill>
                  <a:schemeClr val="tx1"/>
                </a:solidFill>
                <a:effectLst/>
                <a:latin typeface="+mn-lt"/>
                <a:ea typeface="+mn-ea"/>
                <a:cs typeface="+mn-cs"/>
              </a:rPr>
              <a:t>savedInstanceState</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dirty="0" err="1">
                <a:effectLst/>
              </a:rPr>
              <a:t>setContentView</a:t>
            </a:r>
            <a:r>
              <a:rPr lang="en-US" altLang="zh-CN" sz="1200" b="1" kern="1200" dirty="0">
                <a:solidFill>
                  <a:schemeClr val="tx1"/>
                </a:solidFill>
                <a:effectLst/>
                <a:latin typeface="+mn-lt"/>
                <a:ea typeface="+mn-ea"/>
                <a:cs typeface="+mn-cs"/>
              </a:rPr>
              <a:t>(</a:t>
            </a:r>
            <a:r>
              <a:rPr lang="en-US" altLang="zh-CN" sz="1200" dirty="0" err="1">
                <a:effectLst/>
              </a:rPr>
              <a:t>R</a:t>
            </a:r>
            <a:r>
              <a:rPr lang="en-US" altLang="zh-CN" sz="1200" b="1" kern="1200" dirty="0" err="1">
                <a:solidFill>
                  <a:schemeClr val="tx1"/>
                </a:solidFill>
                <a:effectLst/>
                <a:latin typeface="+mn-lt"/>
                <a:ea typeface="+mn-ea"/>
                <a:cs typeface="+mn-cs"/>
              </a:rPr>
              <a:t>.</a:t>
            </a:r>
            <a:r>
              <a:rPr lang="en-US" altLang="zh-CN" sz="1200" dirty="0" err="1">
                <a:effectLst/>
              </a:rPr>
              <a:t>layout</a:t>
            </a:r>
            <a:r>
              <a:rPr lang="en-US" altLang="zh-CN" sz="1200" b="1" kern="1200" dirty="0" err="1">
                <a:solidFill>
                  <a:schemeClr val="tx1"/>
                </a:solidFill>
                <a:effectLst/>
                <a:latin typeface="+mn-lt"/>
                <a:ea typeface="+mn-ea"/>
                <a:cs typeface="+mn-cs"/>
              </a:rPr>
              <a:t>.</a:t>
            </a:r>
            <a:r>
              <a:rPr lang="en-US" altLang="zh-CN" sz="1200" dirty="0" err="1">
                <a:effectLst/>
              </a:rPr>
              <a:t>main</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b="1" kern="1200" dirty="0" err="1">
                <a:solidFill>
                  <a:schemeClr val="tx1"/>
                </a:solidFill>
                <a:effectLst/>
                <a:latin typeface="+mn-lt"/>
                <a:ea typeface="+mn-ea"/>
                <a:cs typeface="+mn-cs"/>
              </a:rPr>
              <a:t>this.</a:t>
            </a:r>
            <a:r>
              <a:rPr lang="en-US" altLang="zh-CN" sz="1200" b="0" kern="1200" dirty="0" err="1">
                <a:solidFill>
                  <a:schemeClr val="tx1"/>
                </a:solidFill>
                <a:effectLst/>
                <a:latin typeface="+mn-lt"/>
                <a:ea typeface="+mn-ea"/>
                <a:cs typeface="+mn-cs"/>
              </a:rPr>
              <a:t>bindService</a:t>
            </a:r>
            <a:r>
              <a:rPr lang="en-US" altLang="zh-CN" sz="1200" b="1" kern="1200" dirty="0">
                <a:solidFill>
                  <a:schemeClr val="tx1"/>
                </a:solidFill>
                <a:effectLst/>
                <a:latin typeface="+mn-lt"/>
                <a:ea typeface="+mn-ea"/>
                <a:cs typeface="+mn-cs"/>
              </a:rPr>
              <a:t>(new</a:t>
            </a:r>
            <a:r>
              <a:rPr lang="en-US" altLang="zh-CN" sz="1200" dirty="0">
                <a:effectLst/>
              </a:rPr>
              <a:t> Intent</a:t>
            </a:r>
            <a:r>
              <a:rPr lang="en-US" altLang="zh-CN" sz="1200" b="1" kern="1200" dirty="0">
                <a:solidFill>
                  <a:schemeClr val="tx1"/>
                </a:solidFill>
                <a:effectLst/>
                <a:latin typeface="+mn-lt"/>
                <a:ea typeface="+mn-ea"/>
                <a:cs typeface="+mn-cs"/>
              </a:rPr>
              <a:t>(this,</a:t>
            </a:r>
            <a:r>
              <a:rPr lang="en-US" altLang="zh-CN" sz="1200" dirty="0">
                <a:effectLst/>
              </a:rPr>
              <a:t> </a:t>
            </a:r>
            <a:r>
              <a:rPr lang="en-US" altLang="zh-CN" sz="1200" dirty="0" err="1">
                <a:effectLst/>
              </a:rPr>
              <a:t>CountService</a:t>
            </a:r>
            <a:r>
              <a:rPr lang="en-US" altLang="zh-CN" sz="1200" b="1" kern="1200" dirty="0" err="1">
                <a:solidFill>
                  <a:schemeClr val="tx1"/>
                </a:solidFill>
                <a:effectLst/>
                <a:latin typeface="+mn-lt"/>
                <a:ea typeface="+mn-ea"/>
                <a:cs typeface="+mn-cs"/>
              </a:rPr>
              <a:t>.</a:t>
            </a:r>
            <a:r>
              <a:rPr lang="en-US" altLang="zh-CN" sz="1200" b="0" kern="1200" dirty="0" err="1">
                <a:solidFill>
                  <a:schemeClr val="tx1"/>
                </a:solidFill>
                <a:effectLst/>
                <a:latin typeface="+mn-lt"/>
                <a:ea typeface="+mn-ea"/>
                <a:cs typeface="+mn-cs"/>
              </a:rPr>
              <a:t>class</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b="1" kern="1200" dirty="0" err="1">
                <a:solidFill>
                  <a:schemeClr val="tx1"/>
                </a:solidFill>
                <a:effectLst/>
                <a:latin typeface="+mn-lt"/>
                <a:ea typeface="+mn-ea"/>
                <a:cs typeface="+mn-cs"/>
              </a:rPr>
              <a:t>this.</a:t>
            </a:r>
            <a:r>
              <a:rPr lang="en-US" altLang="zh-CN" sz="1200" b="0" kern="1200" dirty="0" err="1">
                <a:solidFill>
                  <a:schemeClr val="tx1"/>
                </a:solidFill>
                <a:effectLst/>
                <a:latin typeface="+mn-lt"/>
                <a:ea typeface="+mn-ea"/>
                <a:cs typeface="+mn-cs"/>
              </a:rPr>
              <a:t>serviceConnection</a:t>
            </a:r>
            <a:r>
              <a:rPr lang="en-US" altLang="zh-CN" sz="1200" b="1" kern="1200" dirty="0">
                <a:solidFill>
                  <a:schemeClr val="tx1"/>
                </a:solidFill>
                <a:effectLst/>
                <a:latin typeface="+mn-lt"/>
                <a:ea typeface="+mn-ea"/>
                <a:cs typeface="+mn-cs"/>
              </a:rPr>
              <a:t>,</a:t>
            </a:r>
            <a:r>
              <a:rPr lang="en-US" altLang="zh-CN" sz="1200" dirty="0">
                <a:effectLst/>
              </a:rPr>
              <a:t> BIND_AUTO_CREATE</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@Override</a:t>
            </a:r>
          </a:p>
          <a:p>
            <a:r>
              <a:rPr lang="en-US" altLang="zh-CN" sz="1200" dirty="0">
                <a:effectLst/>
              </a:rPr>
              <a:t>    </a:t>
            </a:r>
            <a:r>
              <a:rPr lang="en-US" altLang="zh-CN" sz="1200" kern="1200" dirty="0">
                <a:solidFill>
                  <a:schemeClr val="tx1"/>
                </a:solidFill>
                <a:effectLst/>
                <a:latin typeface="+mn-lt"/>
                <a:ea typeface="+mn-ea"/>
                <a:cs typeface="+mn-cs"/>
              </a:rPr>
              <a:t>protected</a:t>
            </a:r>
            <a:r>
              <a:rPr lang="en-US" altLang="zh-CN" sz="1200" dirty="0">
                <a:effectLst/>
              </a:rPr>
              <a:t> </a:t>
            </a:r>
            <a:r>
              <a:rPr lang="en-US" altLang="zh-CN" sz="1200" kern="1200" dirty="0">
                <a:solidFill>
                  <a:schemeClr val="tx1"/>
                </a:solidFill>
                <a:effectLst/>
                <a:latin typeface="+mn-lt"/>
                <a:ea typeface="+mn-ea"/>
                <a:cs typeface="+mn-cs"/>
              </a:rPr>
              <a:t>void</a:t>
            </a:r>
            <a:r>
              <a:rPr lang="en-US" altLang="zh-CN" sz="1200" dirty="0">
                <a:effectLst/>
              </a:rPr>
              <a:t> </a:t>
            </a:r>
            <a:r>
              <a:rPr lang="en-US" altLang="zh-CN" sz="1200" dirty="0" err="1">
                <a:effectLst/>
              </a:rPr>
              <a:t>onDestroy</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b="1" kern="1200" dirty="0" err="1">
                <a:solidFill>
                  <a:schemeClr val="tx1"/>
                </a:solidFill>
                <a:effectLst/>
                <a:latin typeface="+mn-lt"/>
                <a:ea typeface="+mn-ea"/>
                <a:cs typeface="+mn-cs"/>
              </a:rPr>
              <a:t>super.</a:t>
            </a:r>
            <a:r>
              <a:rPr lang="en-US" altLang="zh-CN" sz="1200" b="0" kern="1200" dirty="0" err="1">
                <a:solidFill>
                  <a:schemeClr val="tx1"/>
                </a:solidFill>
                <a:effectLst/>
                <a:latin typeface="+mn-lt"/>
                <a:ea typeface="+mn-ea"/>
                <a:cs typeface="+mn-cs"/>
              </a:rPr>
              <a:t>onDestroy</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b="1" kern="1200" dirty="0" err="1">
                <a:solidFill>
                  <a:schemeClr val="tx1"/>
                </a:solidFill>
                <a:effectLst/>
                <a:latin typeface="+mn-lt"/>
                <a:ea typeface="+mn-ea"/>
                <a:cs typeface="+mn-cs"/>
              </a:rPr>
              <a:t>this.</a:t>
            </a:r>
            <a:r>
              <a:rPr lang="en-US" altLang="zh-CN" sz="1200" b="0" kern="1200" dirty="0" err="1">
                <a:solidFill>
                  <a:schemeClr val="tx1"/>
                </a:solidFill>
                <a:effectLst/>
                <a:latin typeface="+mn-lt"/>
                <a:ea typeface="+mn-ea"/>
                <a:cs typeface="+mn-cs"/>
              </a:rPr>
              <a:t>unbindService</a:t>
            </a:r>
            <a:r>
              <a:rPr lang="en-US" altLang="zh-CN" sz="1200" b="1" kern="1200" dirty="0">
                <a:solidFill>
                  <a:schemeClr val="tx1"/>
                </a:solidFill>
                <a:effectLst/>
                <a:latin typeface="+mn-lt"/>
                <a:ea typeface="+mn-ea"/>
                <a:cs typeface="+mn-cs"/>
              </a:rPr>
              <a:t>(</a:t>
            </a:r>
            <a:r>
              <a:rPr lang="en-US" altLang="zh-CN" sz="1200" b="0" kern="1200" dirty="0" err="1">
                <a:solidFill>
                  <a:schemeClr val="tx1"/>
                </a:solidFill>
                <a:effectLst/>
                <a:latin typeface="+mn-lt"/>
                <a:ea typeface="+mn-ea"/>
                <a:cs typeface="+mn-cs"/>
              </a:rPr>
              <a:t>serviceConnection</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b="1" kern="1200" dirty="0">
                <a:solidFill>
                  <a:schemeClr val="tx1"/>
                </a:solidFill>
                <a:effectLst/>
                <a:latin typeface="+mn-lt"/>
                <a:ea typeface="+mn-ea"/>
                <a:cs typeface="+mn-cs"/>
              </a:rPr>
              <a:t>}</a:t>
            </a:r>
            <a:r>
              <a:rPr lang="en-US" altLang="zh-CN" sz="1200" dirty="0">
                <a:effectLst/>
              </a:rPr>
              <a:t>    </a:t>
            </a:r>
          </a:p>
          <a:p>
            <a:r>
              <a:rPr lang="en-US" altLang="zh-CN" sz="1200" dirty="0">
                <a:effectLst/>
              </a:rPr>
              <a:t>    </a:t>
            </a:r>
          </a:p>
          <a:p>
            <a:r>
              <a:rPr lang="en-US" altLang="zh-CN" sz="1200" dirty="0">
                <a:effectLst/>
              </a:rPr>
              <a:t>    </a:t>
            </a:r>
            <a:r>
              <a:rPr lang="en-US" altLang="zh-CN" sz="1200" kern="1200" dirty="0">
                <a:solidFill>
                  <a:schemeClr val="tx1"/>
                </a:solidFill>
                <a:effectLst/>
                <a:latin typeface="+mn-lt"/>
                <a:ea typeface="+mn-ea"/>
                <a:cs typeface="+mn-cs"/>
              </a:rPr>
              <a:t>private</a:t>
            </a:r>
            <a:r>
              <a:rPr lang="en-US" altLang="zh-CN" sz="1200" dirty="0">
                <a:effectLst/>
              </a:rPr>
              <a:t> </a:t>
            </a:r>
            <a:r>
              <a:rPr lang="en-US" altLang="zh-CN" sz="1200" dirty="0" err="1">
                <a:effectLst/>
              </a:rPr>
              <a:t>ServiceConnection</a:t>
            </a:r>
            <a:r>
              <a:rPr lang="en-US" altLang="zh-CN" sz="1200" dirty="0">
                <a:effectLst/>
              </a:rPr>
              <a:t> </a:t>
            </a:r>
            <a:r>
              <a:rPr lang="en-US" altLang="zh-CN" sz="1200" dirty="0" err="1">
                <a:effectLst/>
              </a:rPr>
              <a:t>serviceConnection</a:t>
            </a:r>
            <a:r>
              <a:rPr lang="en-US" altLang="zh-CN" sz="1200" dirty="0">
                <a:effectLst/>
              </a:rPr>
              <a:t> </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b="1" kern="1200" dirty="0">
                <a:solidFill>
                  <a:schemeClr val="tx1"/>
                </a:solidFill>
                <a:effectLst/>
                <a:latin typeface="+mn-lt"/>
                <a:ea typeface="+mn-ea"/>
                <a:cs typeface="+mn-cs"/>
              </a:rPr>
              <a:t>new</a:t>
            </a:r>
            <a:r>
              <a:rPr lang="en-US" altLang="zh-CN" sz="1200" dirty="0">
                <a:effectLst/>
              </a:rPr>
              <a:t> </a:t>
            </a:r>
            <a:r>
              <a:rPr lang="en-US" altLang="zh-CN" sz="1200" dirty="0" err="1">
                <a:effectLst/>
              </a:rPr>
              <a:t>ServiceConnection</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@Override</a:t>
            </a:r>
          </a:p>
          <a:p>
            <a:r>
              <a:rPr lang="en-US" altLang="zh-CN" sz="1200" dirty="0">
                <a:effectLst/>
              </a:rPr>
              <a:t>        </a:t>
            </a:r>
            <a:r>
              <a:rPr lang="en-US" altLang="zh-CN" sz="1200" kern="1200" dirty="0">
                <a:solidFill>
                  <a:schemeClr val="tx1"/>
                </a:solidFill>
                <a:effectLst/>
                <a:latin typeface="+mn-lt"/>
                <a:ea typeface="+mn-ea"/>
                <a:cs typeface="+mn-cs"/>
              </a:rPr>
              <a:t>public</a:t>
            </a:r>
            <a:r>
              <a:rPr lang="en-US" altLang="zh-CN" sz="1200" dirty="0">
                <a:effectLst/>
              </a:rPr>
              <a:t> </a:t>
            </a:r>
            <a:r>
              <a:rPr lang="en-US" altLang="zh-CN" sz="1200" kern="1200" dirty="0">
                <a:solidFill>
                  <a:schemeClr val="tx1"/>
                </a:solidFill>
                <a:effectLst/>
                <a:latin typeface="+mn-lt"/>
                <a:ea typeface="+mn-ea"/>
                <a:cs typeface="+mn-cs"/>
              </a:rPr>
              <a:t>void</a:t>
            </a:r>
            <a:r>
              <a:rPr lang="en-US" altLang="zh-CN" sz="1200" dirty="0">
                <a:effectLst/>
              </a:rPr>
              <a:t> </a:t>
            </a:r>
            <a:r>
              <a:rPr lang="en-US" altLang="zh-CN" sz="1200" dirty="0" err="1">
                <a:effectLst/>
              </a:rPr>
              <a:t>onServiceConnected</a:t>
            </a:r>
            <a:r>
              <a:rPr lang="en-US" altLang="zh-CN" sz="1200" b="1" kern="1200" dirty="0">
                <a:solidFill>
                  <a:schemeClr val="tx1"/>
                </a:solidFill>
                <a:effectLst/>
                <a:latin typeface="+mn-lt"/>
                <a:ea typeface="+mn-ea"/>
                <a:cs typeface="+mn-cs"/>
              </a:rPr>
              <a:t>(</a:t>
            </a:r>
            <a:r>
              <a:rPr lang="en-US" altLang="zh-CN" sz="1200" dirty="0" err="1">
                <a:effectLst/>
              </a:rPr>
              <a:t>ComponentName</a:t>
            </a:r>
            <a:r>
              <a:rPr lang="en-US" altLang="zh-CN" sz="1200" dirty="0">
                <a:effectLst/>
              </a:rPr>
              <a:t> name</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dirty="0" err="1">
                <a:effectLst/>
              </a:rPr>
              <a:t>IBinder</a:t>
            </a:r>
            <a:r>
              <a:rPr lang="en-US" altLang="zh-CN" sz="1200" dirty="0">
                <a:effectLst/>
              </a:rPr>
              <a:t> service</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dirty="0" err="1">
                <a:effectLst/>
              </a:rPr>
              <a:t>countService</a:t>
            </a:r>
            <a:r>
              <a:rPr lang="en-US" altLang="zh-CN" sz="1200" dirty="0">
                <a:effectLst/>
              </a:rPr>
              <a:t> </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b="1" kern="1200" dirty="0">
                <a:solidFill>
                  <a:schemeClr val="tx1"/>
                </a:solidFill>
                <a:effectLst/>
                <a:latin typeface="+mn-lt"/>
                <a:ea typeface="+mn-ea"/>
                <a:cs typeface="+mn-cs"/>
              </a:rPr>
              <a:t>(</a:t>
            </a:r>
            <a:r>
              <a:rPr lang="en-US" altLang="zh-CN" sz="1200" b="0" kern="1200" dirty="0" err="1">
                <a:solidFill>
                  <a:schemeClr val="tx1"/>
                </a:solidFill>
                <a:effectLst/>
                <a:latin typeface="+mn-lt"/>
                <a:ea typeface="+mn-ea"/>
                <a:cs typeface="+mn-cs"/>
              </a:rPr>
              <a:t>ICountService</a:t>
            </a:r>
            <a:r>
              <a:rPr lang="en-US" altLang="zh-CN" sz="1200" b="1" kern="1200" dirty="0">
                <a:solidFill>
                  <a:schemeClr val="tx1"/>
                </a:solidFill>
                <a:effectLst/>
                <a:latin typeface="+mn-lt"/>
                <a:ea typeface="+mn-ea"/>
                <a:cs typeface="+mn-cs"/>
              </a:rPr>
              <a:t>)</a:t>
            </a:r>
            <a:r>
              <a:rPr lang="en-US" altLang="zh-CN" sz="1200" dirty="0">
                <a:effectLst/>
              </a:rPr>
              <a:t> service</a:t>
            </a:r>
            <a:r>
              <a:rPr lang="en-US" altLang="zh-CN" sz="1200" b="1" kern="1200" dirty="0">
                <a:solidFill>
                  <a:schemeClr val="tx1"/>
                </a:solidFill>
                <a:effectLst/>
                <a:latin typeface="+mn-lt"/>
                <a:ea typeface="+mn-ea"/>
                <a:cs typeface="+mn-cs"/>
              </a:rPr>
              <a:t>;</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对于本地服务，获取的实例和服务</a:t>
            </a:r>
            <a:r>
              <a:rPr lang="en-US" altLang="zh-CN" sz="1200" b="0" kern="1200" dirty="0" err="1">
                <a:solidFill>
                  <a:schemeClr val="tx1"/>
                </a:solidFill>
                <a:effectLst/>
                <a:latin typeface="+mn-lt"/>
                <a:ea typeface="+mn-ea"/>
                <a:cs typeface="+mn-cs"/>
              </a:rPr>
              <a:t>onBind</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返回的实例是同一个</a:t>
            </a:r>
            <a:endParaRPr lang="zh-CN" altLang="en-US" sz="1200" dirty="0">
              <a:effectLst/>
            </a:endParaRPr>
          </a:p>
          <a:p>
            <a:r>
              <a:rPr lang="zh-CN" altLang="en-US" sz="1200" dirty="0">
                <a:effectLst/>
              </a:rPr>
              <a:t>            </a:t>
            </a:r>
            <a:r>
              <a:rPr lang="en-US" altLang="zh-CN" sz="1200" kern="1200" dirty="0" err="1">
                <a:solidFill>
                  <a:schemeClr val="tx1"/>
                </a:solidFill>
                <a:effectLst/>
                <a:latin typeface="+mn-lt"/>
                <a:ea typeface="+mn-ea"/>
                <a:cs typeface="+mn-cs"/>
              </a:rPr>
              <a:t>int</a:t>
            </a:r>
            <a:r>
              <a:rPr lang="en-US" altLang="zh-CN" sz="1200" dirty="0">
                <a:effectLst/>
              </a:rPr>
              <a:t> </a:t>
            </a:r>
            <a:r>
              <a:rPr lang="en-US" altLang="zh-CN" sz="1200" dirty="0" err="1">
                <a:effectLst/>
              </a:rPr>
              <a:t>i</a:t>
            </a:r>
            <a:r>
              <a:rPr lang="en-US" altLang="zh-CN" sz="1200" dirty="0">
                <a:effectLst/>
              </a:rPr>
              <a:t> </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dirty="0" err="1">
                <a:effectLst/>
              </a:rPr>
              <a:t>countService</a:t>
            </a:r>
            <a:r>
              <a:rPr lang="en-US" altLang="zh-CN" sz="1200" b="1" kern="1200" dirty="0" err="1">
                <a:solidFill>
                  <a:schemeClr val="tx1"/>
                </a:solidFill>
                <a:effectLst/>
                <a:latin typeface="+mn-lt"/>
                <a:ea typeface="+mn-ea"/>
                <a:cs typeface="+mn-cs"/>
              </a:rPr>
              <a:t>.</a:t>
            </a:r>
            <a:r>
              <a:rPr lang="en-US" altLang="zh-CN" sz="1200" dirty="0" err="1">
                <a:effectLst/>
              </a:rPr>
              <a:t>getCount</a:t>
            </a:r>
            <a:r>
              <a:rPr lang="en-US" altLang="zh-CN" sz="1200" b="1" kern="1200" dirty="0">
                <a:solidFill>
                  <a:schemeClr val="tx1"/>
                </a:solidFill>
                <a:effectLst/>
                <a:latin typeface="+mn-lt"/>
                <a:ea typeface="+mn-ea"/>
                <a:cs typeface="+mn-cs"/>
              </a:rPr>
              <a:t>();</a:t>
            </a:r>
            <a:r>
              <a:rPr lang="en-US" altLang="zh-CN" sz="1200" dirty="0">
                <a:effectLst/>
              </a:rPr>
              <a:t>            </a:t>
            </a:r>
          </a:p>
          <a:p>
            <a:r>
              <a:rPr lang="en-US" altLang="zh-CN" sz="1200" dirty="0">
                <a:effectLst/>
              </a:rPr>
              <a:t>            </a:t>
            </a:r>
            <a:r>
              <a:rPr lang="en-US" altLang="zh-CN" sz="1200" dirty="0" err="1">
                <a:effectLst/>
              </a:rPr>
              <a:t>Log</a:t>
            </a:r>
            <a:r>
              <a:rPr lang="en-US" altLang="zh-CN" sz="1200" b="1" kern="1200" dirty="0" err="1">
                <a:solidFill>
                  <a:schemeClr val="tx1"/>
                </a:solidFill>
                <a:effectLst/>
                <a:latin typeface="+mn-lt"/>
                <a:ea typeface="+mn-ea"/>
                <a:cs typeface="+mn-cs"/>
              </a:rPr>
              <a:t>.</a:t>
            </a:r>
            <a:r>
              <a:rPr lang="en-US" altLang="zh-CN" sz="1200" dirty="0" err="1">
                <a:effectLst/>
              </a:rPr>
              <a:t>v</a:t>
            </a:r>
            <a:r>
              <a:rPr lang="en-US" altLang="zh-CN" sz="1200" b="1" kern="1200" dirty="0">
                <a:solidFill>
                  <a:schemeClr val="tx1"/>
                </a:solidFill>
                <a:effectLst/>
                <a:latin typeface="+mn-lt"/>
                <a:ea typeface="+mn-ea"/>
                <a:cs typeface="+mn-cs"/>
              </a:rPr>
              <a:t>(</a:t>
            </a:r>
            <a:r>
              <a:rPr lang="en-US" altLang="zh-CN" sz="1200" b="0" kern="1200" dirty="0">
                <a:solidFill>
                  <a:schemeClr val="tx1"/>
                </a:solidFill>
                <a:effectLst/>
                <a:latin typeface="+mn-lt"/>
                <a:ea typeface="+mn-ea"/>
                <a:cs typeface="+mn-cs"/>
              </a:rPr>
              <a:t>"</a:t>
            </a:r>
            <a:r>
              <a:rPr lang="en-US" altLang="zh-CN" sz="1200" b="0" kern="1200" dirty="0" err="1">
                <a:solidFill>
                  <a:schemeClr val="tx1"/>
                </a:solidFill>
                <a:effectLst/>
                <a:latin typeface="+mn-lt"/>
                <a:ea typeface="+mn-ea"/>
                <a:cs typeface="+mn-cs"/>
              </a:rPr>
              <a:t>CountService</a:t>
            </a:r>
            <a:r>
              <a:rPr lang="en-US" altLang="zh-CN" sz="1200" b="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kern="1200" dirty="0">
                <a:solidFill>
                  <a:schemeClr val="tx1"/>
                </a:solidFill>
                <a:effectLst/>
                <a:latin typeface="+mn-lt"/>
                <a:ea typeface="+mn-ea"/>
                <a:cs typeface="+mn-cs"/>
              </a:rPr>
              <a:t>"Count is "</a:t>
            </a:r>
            <a:r>
              <a:rPr lang="en-US" altLang="zh-CN" sz="1200" dirty="0">
                <a:effectLst/>
              </a:rPr>
              <a:t> </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dirty="0" err="1">
                <a:effectLst/>
              </a:rPr>
              <a:t>i</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@Override</a:t>
            </a:r>
          </a:p>
          <a:p>
            <a:r>
              <a:rPr lang="en-US" altLang="zh-CN" sz="1200" dirty="0">
                <a:effectLst/>
              </a:rPr>
              <a:t>        </a:t>
            </a:r>
            <a:r>
              <a:rPr lang="en-US" altLang="zh-CN" sz="1200" kern="1200" dirty="0">
                <a:solidFill>
                  <a:schemeClr val="tx1"/>
                </a:solidFill>
                <a:effectLst/>
                <a:latin typeface="+mn-lt"/>
                <a:ea typeface="+mn-ea"/>
                <a:cs typeface="+mn-cs"/>
              </a:rPr>
              <a:t>public</a:t>
            </a:r>
            <a:r>
              <a:rPr lang="en-US" altLang="zh-CN" sz="1200" dirty="0">
                <a:effectLst/>
              </a:rPr>
              <a:t> </a:t>
            </a:r>
            <a:r>
              <a:rPr lang="en-US" altLang="zh-CN" sz="1200" kern="1200" dirty="0">
                <a:solidFill>
                  <a:schemeClr val="tx1"/>
                </a:solidFill>
                <a:effectLst/>
                <a:latin typeface="+mn-lt"/>
                <a:ea typeface="+mn-ea"/>
                <a:cs typeface="+mn-cs"/>
              </a:rPr>
              <a:t>void</a:t>
            </a:r>
            <a:r>
              <a:rPr lang="en-US" altLang="zh-CN" sz="1200" dirty="0">
                <a:effectLst/>
              </a:rPr>
              <a:t> </a:t>
            </a:r>
            <a:r>
              <a:rPr lang="en-US" altLang="zh-CN" sz="1200" dirty="0" err="1">
                <a:effectLst/>
              </a:rPr>
              <a:t>onServiceDisconnected</a:t>
            </a:r>
            <a:r>
              <a:rPr lang="en-US" altLang="zh-CN" sz="1200" b="1" kern="1200" dirty="0">
                <a:solidFill>
                  <a:schemeClr val="tx1"/>
                </a:solidFill>
                <a:effectLst/>
                <a:latin typeface="+mn-lt"/>
                <a:ea typeface="+mn-ea"/>
                <a:cs typeface="+mn-cs"/>
              </a:rPr>
              <a:t>(</a:t>
            </a:r>
            <a:r>
              <a:rPr lang="en-US" altLang="zh-CN" sz="1200" dirty="0" err="1">
                <a:effectLst/>
              </a:rPr>
              <a:t>ComponentName</a:t>
            </a:r>
            <a:r>
              <a:rPr lang="en-US" altLang="zh-CN" sz="1200" dirty="0">
                <a:effectLst/>
              </a:rPr>
              <a:t> name</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dirty="0" err="1">
                <a:effectLst/>
              </a:rPr>
              <a:t>countService</a:t>
            </a:r>
            <a:r>
              <a:rPr lang="en-US" altLang="zh-CN" sz="1200" dirty="0">
                <a:effectLst/>
              </a:rPr>
              <a:t> </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b="1" kern="1200" dirty="0">
                <a:solidFill>
                  <a:schemeClr val="tx1"/>
                </a:solidFill>
                <a:effectLst/>
                <a:latin typeface="+mn-lt"/>
                <a:ea typeface="+mn-ea"/>
                <a:cs typeface="+mn-cs"/>
              </a:rPr>
              <a:t>null;</a:t>
            </a:r>
            <a:endParaRPr lang="en-US" altLang="zh-CN" sz="1200" dirty="0">
              <a:effectLst/>
            </a:endParaRPr>
          </a:p>
          <a:p>
            <a:r>
              <a:rPr lang="en-US" altLang="zh-CN" sz="1200" dirty="0">
                <a:effectLst/>
              </a:rPr>
              <a:t>        </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b="1" kern="1200" dirty="0">
                <a:solidFill>
                  <a:schemeClr val="tx1"/>
                </a:solidFill>
                <a:effectLst/>
                <a:latin typeface="+mn-lt"/>
                <a:ea typeface="+mn-ea"/>
                <a:cs typeface="+mn-cs"/>
              </a:rPr>
              <a:t>}</a:t>
            </a:r>
            <a:endParaRPr lang="en-US" altLang="zh-CN" sz="1200" dirty="0">
              <a:effectLst/>
            </a:endParaRPr>
          </a:p>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124</a:t>
            </a:fld>
            <a:endParaRPr lang="zh-CN" altLang="en-US"/>
          </a:p>
        </p:txBody>
      </p:sp>
    </p:spTree>
    <p:extLst>
      <p:ext uri="{BB962C8B-B14F-4D97-AF65-F5344CB8AC3E}">
        <p14:creationId xmlns:p14="http://schemas.microsoft.com/office/powerpoint/2010/main" val="338413138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假设</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应用需要与</a:t>
            </a:r>
            <a:r>
              <a:rPr lang="en-US" altLang="zh-CN" sz="1200" kern="1200" dirty="0">
                <a:solidFill>
                  <a:schemeClr val="tx1"/>
                </a:solidFill>
                <a:effectLst/>
                <a:latin typeface="+mn-lt"/>
                <a:ea typeface="+mn-ea"/>
                <a:cs typeface="+mn-cs"/>
              </a:rPr>
              <a:t>B</a:t>
            </a:r>
            <a:r>
              <a:rPr lang="zh-CN" altLang="en-US" sz="1200" kern="1200" dirty="0">
                <a:solidFill>
                  <a:schemeClr val="tx1"/>
                </a:solidFill>
                <a:effectLst/>
                <a:latin typeface="+mn-lt"/>
                <a:ea typeface="+mn-ea"/>
                <a:cs typeface="+mn-cs"/>
              </a:rPr>
              <a:t>应用进行通信，调用</a:t>
            </a:r>
            <a:r>
              <a:rPr lang="en-US" altLang="zh-CN" sz="1200" kern="1200" dirty="0">
                <a:solidFill>
                  <a:schemeClr val="tx1"/>
                </a:solidFill>
                <a:effectLst/>
                <a:latin typeface="+mn-lt"/>
                <a:ea typeface="+mn-ea"/>
                <a:cs typeface="+mn-cs"/>
              </a:rPr>
              <a:t>B</a:t>
            </a:r>
            <a:r>
              <a:rPr lang="zh-CN" altLang="en-US" sz="1200" kern="1200" dirty="0">
                <a:solidFill>
                  <a:schemeClr val="tx1"/>
                </a:solidFill>
                <a:effectLst/>
                <a:latin typeface="+mn-lt"/>
                <a:ea typeface="+mn-ea"/>
                <a:cs typeface="+mn-cs"/>
              </a:rPr>
              <a:t>应用中的</a:t>
            </a:r>
            <a:r>
              <a:rPr lang="en-US" altLang="zh-CN" sz="1200" kern="1200" dirty="0">
                <a:solidFill>
                  <a:schemeClr val="tx1"/>
                </a:solidFill>
                <a:effectLst/>
                <a:latin typeface="+mn-lt"/>
                <a:ea typeface="+mn-ea"/>
                <a:cs typeface="+mn-cs"/>
              </a:rPr>
              <a:t>download(String path)</a:t>
            </a:r>
            <a:r>
              <a:rPr lang="zh-CN" altLang="en-US" sz="1200" kern="1200" dirty="0">
                <a:solidFill>
                  <a:schemeClr val="tx1"/>
                </a:solidFill>
                <a:effectLst/>
                <a:latin typeface="+mn-lt"/>
                <a:ea typeface="+mn-ea"/>
                <a:cs typeface="+mn-cs"/>
              </a:rPr>
              <a:t>方法，</a:t>
            </a:r>
            <a:r>
              <a:rPr lang="en-US" altLang="zh-CN" sz="1200" kern="1200" dirty="0">
                <a:solidFill>
                  <a:schemeClr val="tx1"/>
                </a:solidFill>
                <a:effectLst/>
                <a:latin typeface="+mn-lt"/>
                <a:ea typeface="+mn-ea"/>
                <a:cs typeface="+mn-cs"/>
              </a:rPr>
              <a:t>B</a:t>
            </a:r>
            <a:r>
              <a:rPr lang="zh-CN" altLang="en-US" sz="1200" kern="1200" dirty="0">
                <a:solidFill>
                  <a:schemeClr val="tx1"/>
                </a:solidFill>
                <a:effectLst/>
                <a:latin typeface="+mn-lt"/>
                <a:ea typeface="+mn-ea"/>
                <a:cs typeface="+mn-cs"/>
              </a:rPr>
              <a:t>应用以</a:t>
            </a:r>
            <a:r>
              <a:rPr lang="en-US" altLang="zh-CN" sz="1200" kern="1200" dirty="0">
                <a:solidFill>
                  <a:schemeClr val="tx1"/>
                </a:solidFill>
                <a:effectLst/>
                <a:latin typeface="+mn-lt"/>
                <a:ea typeface="+mn-ea"/>
                <a:cs typeface="+mn-cs"/>
              </a:rPr>
              <a:t>Service</a:t>
            </a:r>
            <a:r>
              <a:rPr lang="zh-CN" altLang="en-US" sz="1200" kern="1200" dirty="0">
                <a:solidFill>
                  <a:schemeClr val="tx1"/>
                </a:solidFill>
                <a:effectLst/>
                <a:latin typeface="+mn-lt"/>
                <a:ea typeface="+mn-ea"/>
                <a:cs typeface="+mn-cs"/>
              </a:rPr>
              <a:t>方式向</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应用提供服务。需要下面四个步骤</a:t>
            </a:r>
            <a:r>
              <a:rPr lang="en-US" altLang="zh-CN" sz="1200" kern="1200" dirty="0">
                <a:solidFill>
                  <a:schemeClr val="tx1"/>
                </a:solidFill>
                <a:effectLst/>
                <a:latin typeface="+mn-lt"/>
                <a:ea typeface="+mn-ea"/>
                <a:cs typeface="+mn-cs"/>
              </a:rPr>
              <a:t>:</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br>
              <a:rPr lang="zh-CN" altLang="en-US"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1&gt; </a:t>
            </a:r>
            <a:r>
              <a:rPr lang="zh-CN" altLang="en-US"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B</a:t>
            </a:r>
            <a:r>
              <a:rPr lang="zh-CN" altLang="en-US" sz="1200" kern="1200" dirty="0">
                <a:solidFill>
                  <a:schemeClr val="tx1"/>
                </a:solidFill>
                <a:effectLst/>
                <a:latin typeface="+mn-lt"/>
                <a:ea typeface="+mn-ea"/>
                <a:cs typeface="+mn-cs"/>
              </a:rPr>
              <a:t>应用中创建*</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aidl</a:t>
            </a:r>
            <a:r>
              <a:rPr lang="zh-CN" altLang="en-US" sz="1200" kern="1200" dirty="0">
                <a:solidFill>
                  <a:schemeClr val="tx1"/>
                </a:solidFill>
                <a:effectLst/>
                <a:latin typeface="+mn-lt"/>
                <a:ea typeface="+mn-ea"/>
                <a:cs typeface="+mn-cs"/>
              </a:rPr>
              <a:t>文件，</a:t>
            </a:r>
            <a:r>
              <a:rPr lang="en-US" altLang="zh-CN" sz="1200" kern="1200" dirty="0" err="1">
                <a:solidFill>
                  <a:schemeClr val="tx1"/>
                </a:solidFill>
                <a:effectLst/>
                <a:latin typeface="+mn-lt"/>
                <a:ea typeface="+mn-ea"/>
                <a:cs typeface="+mn-cs"/>
              </a:rPr>
              <a:t>aidl</a:t>
            </a:r>
            <a:r>
              <a:rPr lang="zh-CN" altLang="en-US" sz="1200" kern="1200" dirty="0">
                <a:solidFill>
                  <a:schemeClr val="tx1"/>
                </a:solidFill>
                <a:effectLst/>
                <a:latin typeface="+mn-lt"/>
                <a:ea typeface="+mn-ea"/>
                <a:cs typeface="+mn-cs"/>
              </a:rPr>
              <a:t>文件的定义和接口的定义很相类，如：在</a:t>
            </a:r>
            <a:r>
              <a:rPr lang="en-US" altLang="zh-CN" sz="1200" kern="1200" dirty="0" err="1">
                <a:solidFill>
                  <a:schemeClr val="tx1"/>
                </a:solidFill>
                <a:effectLst/>
                <a:latin typeface="+mn-lt"/>
                <a:ea typeface="+mn-ea"/>
                <a:cs typeface="+mn-cs"/>
              </a:rPr>
              <a:t>com.itfollowme.aidl</a:t>
            </a:r>
            <a:r>
              <a:rPr lang="zh-CN" altLang="en-US" sz="1200" kern="1200" dirty="0">
                <a:solidFill>
                  <a:schemeClr val="tx1"/>
                </a:solidFill>
                <a:effectLst/>
                <a:latin typeface="+mn-lt"/>
                <a:ea typeface="+mn-ea"/>
                <a:cs typeface="+mn-cs"/>
              </a:rPr>
              <a:t>包下创建</a:t>
            </a:r>
            <a:r>
              <a:rPr lang="en-US" altLang="zh-CN" sz="1200" kern="1200" dirty="0" err="1">
                <a:solidFill>
                  <a:schemeClr val="tx1"/>
                </a:solidFill>
                <a:effectLst/>
                <a:latin typeface="+mn-lt"/>
                <a:ea typeface="+mn-ea"/>
                <a:cs typeface="+mn-cs"/>
              </a:rPr>
              <a:t>IDownloadService.aidl</a:t>
            </a:r>
            <a:r>
              <a:rPr lang="zh-CN" altLang="en-US" sz="1200" kern="1200" dirty="0">
                <a:solidFill>
                  <a:schemeClr val="tx1"/>
                </a:solidFill>
                <a:effectLst/>
                <a:latin typeface="+mn-lt"/>
                <a:ea typeface="+mn-ea"/>
                <a:cs typeface="+mn-cs"/>
              </a:rPr>
              <a:t>文件，内容如下：</a:t>
            </a:r>
            <a:br>
              <a:rPr lang="zh-CN" altLang="en-US" sz="1200" kern="1200" dirty="0">
                <a:solidFill>
                  <a:schemeClr val="tx1"/>
                </a:solidFill>
                <a:effectLst/>
                <a:latin typeface="+mn-lt"/>
                <a:ea typeface="+mn-ea"/>
                <a:cs typeface="+mn-cs"/>
              </a:rPr>
            </a:br>
            <a:r>
              <a:rPr lang="en-US" altLang="zh-CN" sz="1200" b="1" kern="1200" dirty="0">
                <a:solidFill>
                  <a:schemeClr val="tx1"/>
                </a:solidFill>
                <a:effectLst/>
                <a:latin typeface="+mn-lt"/>
                <a:ea typeface="+mn-ea"/>
                <a:cs typeface="+mn-cs"/>
              </a:rPr>
              <a:t>package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com.itfollowme.aidl</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b="1" kern="1200" dirty="0">
                <a:solidFill>
                  <a:schemeClr val="tx1"/>
                </a:solidFill>
                <a:effectLst/>
                <a:latin typeface="+mn-lt"/>
                <a:ea typeface="+mn-ea"/>
                <a:cs typeface="+mn-cs"/>
              </a:rPr>
              <a:t>interface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IDownloadService</a:t>
            </a: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download(String path);</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当完成</a:t>
            </a:r>
            <a:r>
              <a:rPr lang="en-US" altLang="zh-CN" sz="1200" kern="1200" dirty="0" err="1">
                <a:solidFill>
                  <a:schemeClr val="tx1"/>
                </a:solidFill>
                <a:effectLst/>
                <a:latin typeface="+mn-lt"/>
                <a:ea typeface="+mn-ea"/>
                <a:cs typeface="+mn-cs"/>
              </a:rPr>
              <a:t>aidl</a:t>
            </a:r>
            <a:r>
              <a:rPr lang="zh-CN" altLang="en-US" sz="1200" kern="1200" dirty="0">
                <a:solidFill>
                  <a:schemeClr val="tx1"/>
                </a:solidFill>
                <a:effectLst/>
                <a:latin typeface="+mn-lt"/>
                <a:ea typeface="+mn-ea"/>
                <a:cs typeface="+mn-cs"/>
              </a:rPr>
              <a:t>文件创建后，</a:t>
            </a:r>
            <a:r>
              <a:rPr lang="en-US" altLang="zh-CN" sz="1200" kern="1200" dirty="0">
                <a:solidFill>
                  <a:schemeClr val="tx1"/>
                </a:solidFill>
                <a:effectLst/>
                <a:latin typeface="+mn-lt"/>
                <a:ea typeface="+mn-ea"/>
                <a:cs typeface="+mn-cs"/>
              </a:rPr>
              <a:t>eclipse</a:t>
            </a:r>
            <a:r>
              <a:rPr lang="zh-CN" altLang="en-US" sz="1200" kern="1200" dirty="0">
                <a:solidFill>
                  <a:schemeClr val="tx1"/>
                </a:solidFill>
                <a:effectLst/>
                <a:latin typeface="+mn-lt"/>
                <a:ea typeface="+mn-ea"/>
                <a:cs typeface="+mn-cs"/>
              </a:rPr>
              <a:t>会自动在项目的</a:t>
            </a:r>
            <a:r>
              <a:rPr lang="en-US" altLang="zh-CN" sz="1200" kern="1200" dirty="0">
                <a:solidFill>
                  <a:schemeClr val="tx1"/>
                </a:solidFill>
                <a:effectLst/>
                <a:latin typeface="+mn-lt"/>
                <a:ea typeface="+mn-ea"/>
                <a:cs typeface="+mn-cs"/>
              </a:rPr>
              <a:t>gen</a:t>
            </a:r>
            <a:r>
              <a:rPr lang="zh-CN" altLang="en-US" sz="1200" kern="1200" dirty="0">
                <a:solidFill>
                  <a:schemeClr val="tx1"/>
                </a:solidFill>
                <a:effectLst/>
                <a:latin typeface="+mn-lt"/>
                <a:ea typeface="+mn-ea"/>
                <a:cs typeface="+mn-cs"/>
              </a:rPr>
              <a:t>目录中同步生成</a:t>
            </a:r>
            <a:r>
              <a:rPr lang="en-US" altLang="zh-CN" sz="1200" kern="1200" dirty="0">
                <a:solidFill>
                  <a:schemeClr val="tx1"/>
                </a:solidFill>
                <a:effectLst/>
                <a:latin typeface="+mn-lt"/>
                <a:ea typeface="+mn-ea"/>
                <a:cs typeface="+mn-cs"/>
              </a:rPr>
              <a:t>IDownloadService.java</a:t>
            </a:r>
            <a:r>
              <a:rPr lang="zh-CN" altLang="en-US" sz="1200" kern="1200" dirty="0">
                <a:solidFill>
                  <a:schemeClr val="tx1"/>
                </a:solidFill>
                <a:effectLst/>
                <a:latin typeface="+mn-lt"/>
                <a:ea typeface="+mn-ea"/>
                <a:cs typeface="+mn-cs"/>
              </a:rPr>
              <a:t>接口文件。接口文件中生成一个</a:t>
            </a:r>
            <a:r>
              <a:rPr lang="en-US" altLang="zh-CN" sz="1200" kern="1200" dirty="0">
                <a:solidFill>
                  <a:schemeClr val="tx1"/>
                </a:solidFill>
                <a:effectLst/>
                <a:latin typeface="+mn-lt"/>
                <a:ea typeface="+mn-ea"/>
                <a:cs typeface="+mn-cs"/>
              </a:rPr>
              <a:t>Stub</a:t>
            </a:r>
            <a:r>
              <a:rPr lang="zh-CN" altLang="en-US" sz="1200" kern="1200" dirty="0">
                <a:solidFill>
                  <a:schemeClr val="tx1"/>
                </a:solidFill>
                <a:effectLst/>
                <a:latin typeface="+mn-lt"/>
                <a:ea typeface="+mn-ea"/>
                <a:cs typeface="+mn-cs"/>
              </a:rPr>
              <a:t>的抽象类，里面包括</a:t>
            </a:r>
            <a:r>
              <a:rPr lang="en-US" altLang="zh-CN" sz="1200" kern="1200" dirty="0" err="1">
                <a:solidFill>
                  <a:schemeClr val="tx1"/>
                </a:solidFill>
                <a:effectLst/>
                <a:latin typeface="+mn-lt"/>
                <a:ea typeface="+mn-ea"/>
                <a:cs typeface="+mn-cs"/>
              </a:rPr>
              <a:t>aidl</a:t>
            </a:r>
            <a:r>
              <a:rPr lang="zh-CN" altLang="en-US" sz="1200" kern="1200" dirty="0">
                <a:solidFill>
                  <a:schemeClr val="tx1"/>
                </a:solidFill>
                <a:effectLst/>
                <a:latin typeface="+mn-lt"/>
                <a:ea typeface="+mn-ea"/>
                <a:cs typeface="+mn-cs"/>
              </a:rPr>
              <a:t>定义的方法，还包括一些其它辅助方法。值得关注的是</a:t>
            </a:r>
            <a:r>
              <a:rPr lang="en-US" altLang="zh-CN" sz="1200" kern="1200" dirty="0" err="1">
                <a:solidFill>
                  <a:schemeClr val="tx1"/>
                </a:solidFill>
                <a:effectLst/>
                <a:latin typeface="+mn-lt"/>
                <a:ea typeface="+mn-ea"/>
                <a:cs typeface="+mn-cs"/>
              </a:rPr>
              <a:t>asInterface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IBinder</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iBinder</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，它返回接口类型的实例，对于远程服务调用，远程服务返回给客户端的对象为代理对象，客户端在</a:t>
            </a:r>
            <a:r>
              <a:rPr lang="en-US" altLang="zh-CN" sz="1200" kern="1200" dirty="0" err="1">
                <a:solidFill>
                  <a:schemeClr val="tx1"/>
                </a:solidFill>
                <a:effectLst/>
                <a:latin typeface="+mn-lt"/>
                <a:ea typeface="+mn-ea"/>
                <a:cs typeface="+mn-cs"/>
              </a:rPr>
              <a:t>onServiceConnected</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ComponentName</a:t>
            </a:r>
            <a:r>
              <a:rPr lang="en-US" altLang="zh-CN" sz="1200" kern="1200" dirty="0">
                <a:solidFill>
                  <a:schemeClr val="tx1"/>
                </a:solidFill>
                <a:effectLst/>
                <a:latin typeface="+mn-lt"/>
                <a:ea typeface="+mn-ea"/>
                <a:cs typeface="+mn-cs"/>
              </a:rPr>
              <a:t> name, </a:t>
            </a:r>
            <a:r>
              <a:rPr lang="en-US" altLang="zh-CN" sz="1200" kern="1200" dirty="0" err="1">
                <a:solidFill>
                  <a:schemeClr val="tx1"/>
                </a:solidFill>
                <a:effectLst/>
                <a:latin typeface="+mn-lt"/>
                <a:ea typeface="+mn-ea"/>
                <a:cs typeface="+mn-cs"/>
              </a:rPr>
              <a:t>IBinder</a:t>
            </a:r>
            <a:r>
              <a:rPr lang="en-US" altLang="zh-CN" sz="1200" kern="1200" dirty="0">
                <a:solidFill>
                  <a:schemeClr val="tx1"/>
                </a:solidFill>
                <a:effectLst/>
                <a:latin typeface="+mn-lt"/>
                <a:ea typeface="+mn-ea"/>
                <a:cs typeface="+mn-cs"/>
              </a:rPr>
              <a:t> service)</a:t>
            </a:r>
            <a:r>
              <a:rPr lang="zh-CN" altLang="en-US" sz="1200" kern="1200" dirty="0">
                <a:solidFill>
                  <a:schemeClr val="tx1"/>
                </a:solidFill>
                <a:effectLst/>
                <a:latin typeface="+mn-lt"/>
                <a:ea typeface="+mn-ea"/>
                <a:cs typeface="+mn-cs"/>
              </a:rPr>
              <a:t>方法引用该对象时不能直接强转成接口类型的实例，而应该使用</a:t>
            </a:r>
            <a:r>
              <a:rPr lang="en-US" altLang="zh-CN" sz="1200" kern="1200" dirty="0" err="1">
                <a:solidFill>
                  <a:schemeClr val="tx1"/>
                </a:solidFill>
                <a:effectLst/>
                <a:latin typeface="+mn-lt"/>
                <a:ea typeface="+mn-ea"/>
                <a:cs typeface="+mn-cs"/>
              </a:rPr>
              <a:t>asInterface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IBinder</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iBinder</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进行类型转换。</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编写</a:t>
            </a:r>
            <a:r>
              <a:rPr lang="en-US" altLang="zh-CN" sz="1200" kern="1200" dirty="0" err="1">
                <a:solidFill>
                  <a:schemeClr val="tx1"/>
                </a:solidFill>
                <a:effectLst/>
                <a:latin typeface="+mn-lt"/>
                <a:ea typeface="+mn-ea"/>
                <a:cs typeface="+mn-cs"/>
              </a:rPr>
              <a:t>Aidl</a:t>
            </a:r>
            <a:r>
              <a:rPr lang="zh-CN" altLang="en-US" sz="1200" kern="1200" dirty="0">
                <a:solidFill>
                  <a:schemeClr val="tx1"/>
                </a:solidFill>
                <a:effectLst/>
                <a:latin typeface="+mn-lt"/>
                <a:ea typeface="+mn-ea"/>
                <a:cs typeface="+mn-cs"/>
              </a:rPr>
              <a:t>文件时，需要注意下面几点</a:t>
            </a:r>
            <a:r>
              <a:rPr lang="en-US" altLang="zh-CN" sz="1200" kern="1200" dirty="0">
                <a:solidFill>
                  <a:schemeClr val="tx1"/>
                </a:solidFill>
                <a:effectLst/>
                <a:latin typeface="+mn-lt"/>
                <a:ea typeface="+mn-ea"/>
                <a:cs typeface="+mn-cs"/>
              </a:rPr>
              <a:t>:</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接口名和</a:t>
            </a:r>
            <a:r>
              <a:rPr lang="en-US" altLang="zh-CN" sz="1200" kern="1200" dirty="0" err="1">
                <a:solidFill>
                  <a:schemeClr val="tx1"/>
                </a:solidFill>
                <a:effectLst/>
                <a:latin typeface="+mn-lt"/>
                <a:ea typeface="+mn-ea"/>
                <a:cs typeface="+mn-cs"/>
              </a:rPr>
              <a:t>aidl</a:t>
            </a:r>
            <a:r>
              <a:rPr lang="zh-CN" altLang="en-US" sz="1200" kern="1200" dirty="0">
                <a:solidFill>
                  <a:schemeClr val="tx1"/>
                </a:solidFill>
                <a:effectLst/>
                <a:latin typeface="+mn-lt"/>
                <a:ea typeface="+mn-ea"/>
                <a:cs typeface="+mn-cs"/>
              </a:rPr>
              <a:t>文件名相同。</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接口和方法前不用加访问权限修饰符</a:t>
            </a:r>
            <a:r>
              <a:rPr lang="en-US" altLang="zh-CN" sz="1200" b="1" kern="1200" dirty="0" err="1">
                <a:solidFill>
                  <a:schemeClr val="tx1"/>
                </a:solidFill>
                <a:effectLst/>
                <a:latin typeface="+mn-lt"/>
                <a:ea typeface="+mn-ea"/>
                <a:cs typeface="+mn-cs"/>
              </a:rPr>
              <a:t>public</a:t>
            </a:r>
            <a:r>
              <a:rPr lang="en-US" altLang="zh-CN" sz="1200" kern="1200" dirty="0" err="1">
                <a:solidFill>
                  <a:schemeClr val="tx1"/>
                </a:solidFill>
                <a:effectLst/>
                <a:latin typeface="+mn-lt"/>
                <a:ea typeface="+mn-ea"/>
                <a:cs typeface="+mn-cs"/>
              </a:rPr>
              <a:t>,</a:t>
            </a:r>
            <a:r>
              <a:rPr lang="en-US" altLang="zh-CN" sz="1200" b="1" kern="1200" dirty="0" err="1">
                <a:solidFill>
                  <a:schemeClr val="tx1"/>
                </a:solidFill>
                <a:effectLst/>
                <a:latin typeface="+mn-lt"/>
                <a:ea typeface="+mn-ea"/>
                <a:cs typeface="+mn-cs"/>
              </a:rPr>
              <a:t>private</a:t>
            </a:r>
            <a:r>
              <a:rPr lang="en-US" altLang="zh-CN" sz="1200" kern="1200" dirty="0" err="1">
                <a:solidFill>
                  <a:schemeClr val="tx1"/>
                </a:solidFill>
                <a:effectLst/>
                <a:latin typeface="+mn-lt"/>
                <a:ea typeface="+mn-ea"/>
                <a:cs typeface="+mn-cs"/>
              </a:rPr>
              <a:t>,</a:t>
            </a:r>
            <a:r>
              <a:rPr lang="en-US" altLang="zh-CN" sz="1200" b="1" kern="1200" dirty="0" err="1">
                <a:solidFill>
                  <a:schemeClr val="tx1"/>
                </a:solidFill>
                <a:effectLst/>
                <a:latin typeface="+mn-lt"/>
                <a:ea typeface="+mn-ea"/>
                <a:cs typeface="+mn-cs"/>
              </a:rPr>
              <a:t>protected</a:t>
            </a:r>
            <a:r>
              <a:rPr lang="zh-CN" altLang="en-US" sz="1200" kern="1200" dirty="0">
                <a:solidFill>
                  <a:schemeClr val="tx1"/>
                </a:solidFill>
                <a:effectLst/>
                <a:latin typeface="+mn-lt"/>
                <a:ea typeface="+mn-ea"/>
                <a:cs typeface="+mn-cs"/>
              </a:rPr>
              <a:t>等</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也不能用</a:t>
            </a:r>
            <a:r>
              <a:rPr lang="en-US" altLang="zh-CN" sz="1200" b="1" kern="1200" dirty="0" err="1">
                <a:solidFill>
                  <a:schemeClr val="tx1"/>
                </a:solidFill>
                <a:effectLst/>
                <a:latin typeface="+mn-lt"/>
                <a:ea typeface="+mn-ea"/>
                <a:cs typeface="+mn-cs"/>
              </a:rPr>
              <a:t>final</a:t>
            </a:r>
            <a:r>
              <a:rPr lang="en-US" altLang="zh-CN" sz="1200" kern="1200" dirty="0" err="1">
                <a:solidFill>
                  <a:schemeClr val="tx1"/>
                </a:solidFill>
                <a:effectLst/>
                <a:latin typeface="+mn-lt"/>
                <a:ea typeface="+mn-ea"/>
                <a:cs typeface="+mn-cs"/>
              </a:rPr>
              <a:t>,</a:t>
            </a:r>
            <a:r>
              <a:rPr lang="en-US" altLang="zh-CN" sz="1200" b="1" kern="1200" dirty="0" err="1">
                <a:solidFill>
                  <a:schemeClr val="tx1"/>
                </a:solidFill>
                <a:effectLst/>
                <a:latin typeface="+mn-lt"/>
                <a:ea typeface="+mn-ea"/>
                <a:cs typeface="+mn-cs"/>
              </a:rPr>
              <a:t>static</a:t>
            </a:r>
            <a:r>
              <a:rPr lang="zh-CN" altLang="en-US"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3.Aidl</a:t>
            </a:r>
            <a:r>
              <a:rPr lang="zh-CN" altLang="en-US" sz="1200" kern="1200" dirty="0">
                <a:solidFill>
                  <a:schemeClr val="tx1"/>
                </a:solidFill>
                <a:effectLst/>
                <a:latin typeface="+mn-lt"/>
                <a:ea typeface="+mn-ea"/>
                <a:cs typeface="+mn-cs"/>
              </a:rPr>
              <a:t>默认支持的类型包话</a:t>
            </a:r>
            <a:r>
              <a:rPr lang="en-US" altLang="zh-CN" sz="1200" kern="1200" dirty="0">
                <a:solidFill>
                  <a:schemeClr val="tx1"/>
                </a:solidFill>
                <a:effectLst/>
                <a:latin typeface="+mn-lt"/>
                <a:ea typeface="+mn-ea"/>
                <a:cs typeface="+mn-cs"/>
              </a:rPr>
              <a:t>java</a:t>
            </a:r>
            <a:r>
              <a:rPr lang="zh-CN" altLang="en-US" sz="1200" kern="1200" dirty="0">
                <a:solidFill>
                  <a:schemeClr val="tx1"/>
                </a:solidFill>
                <a:effectLst/>
                <a:latin typeface="+mn-lt"/>
                <a:ea typeface="+mn-ea"/>
                <a:cs typeface="+mn-cs"/>
              </a:rPr>
              <a:t>基本类型（</a:t>
            </a:r>
            <a:r>
              <a:rPr lang="en-US" altLang="zh-CN" sz="1200" b="1" kern="1200" dirty="0" err="1">
                <a:solidFill>
                  <a:schemeClr val="tx1"/>
                </a:solidFill>
                <a:effectLst/>
                <a:latin typeface="+mn-lt"/>
                <a:ea typeface="+mn-ea"/>
                <a:cs typeface="+mn-cs"/>
              </a:rPr>
              <a:t>int</a:t>
            </a:r>
            <a:r>
              <a:rPr lang="zh-CN" altLang="en-US"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long</a:t>
            </a:r>
            <a:r>
              <a:rPr lang="zh-CN" altLang="en-US" sz="1200" kern="1200" dirty="0">
                <a:solidFill>
                  <a:schemeClr val="tx1"/>
                </a:solidFill>
                <a:effectLst/>
                <a:latin typeface="+mn-lt"/>
                <a:ea typeface="+mn-ea"/>
                <a:cs typeface="+mn-cs"/>
              </a:rPr>
              <a:t>、</a:t>
            </a:r>
            <a:r>
              <a:rPr lang="en-US" altLang="zh-CN" sz="1200" b="1" kern="1200" dirty="0" err="1">
                <a:solidFill>
                  <a:schemeClr val="tx1"/>
                </a:solidFill>
                <a:effectLst/>
                <a:latin typeface="+mn-lt"/>
                <a:ea typeface="+mn-ea"/>
                <a:cs typeface="+mn-cs"/>
              </a:rPr>
              <a:t>boolean</a:t>
            </a:r>
            <a:r>
              <a:rPr lang="zh-CN" altLang="en-US" sz="1200" kern="1200" dirty="0">
                <a:solidFill>
                  <a:schemeClr val="tx1"/>
                </a:solidFill>
                <a:effectLst/>
                <a:latin typeface="+mn-lt"/>
                <a:ea typeface="+mn-ea"/>
                <a:cs typeface="+mn-cs"/>
              </a:rPr>
              <a:t>等）和（</a:t>
            </a:r>
            <a:r>
              <a:rPr lang="en-US" altLang="zh-CN" sz="1200" kern="1200" dirty="0">
                <a:solidFill>
                  <a:schemeClr val="tx1"/>
                </a:solidFill>
                <a:effectLst/>
                <a:latin typeface="+mn-lt"/>
                <a:ea typeface="+mn-ea"/>
                <a:cs typeface="+mn-cs"/>
              </a:rPr>
              <a:t>String</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List</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Map</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CharSequence</a:t>
            </a:r>
            <a:r>
              <a:rPr lang="zh-CN" altLang="en-US" sz="1200" kern="1200" dirty="0">
                <a:solidFill>
                  <a:schemeClr val="tx1"/>
                </a:solidFill>
                <a:effectLst/>
                <a:latin typeface="+mn-lt"/>
                <a:ea typeface="+mn-ea"/>
                <a:cs typeface="+mn-cs"/>
              </a:rPr>
              <a:t>），使用这些类型时不需要</a:t>
            </a:r>
            <a:r>
              <a:rPr lang="en-US" altLang="zh-CN" sz="1200" b="1" kern="1200" dirty="0">
                <a:solidFill>
                  <a:schemeClr val="tx1"/>
                </a:solidFill>
                <a:effectLst/>
                <a:latin typeface="+mn-lt"/>
                <a:ea typeface="+mn-ea"/>
                <a:cs typeface="+mn-cs"/>
              </a:rPr>
              <a:t>import</a:t>
            </a:r>
            <a:r>
              <a:rPr lang="zh-CN" altLang="en-US" sz="1200" kern="1200" dirty="0">
                <a:solidFill>
                  <a:schemeClr val="tx1"/>
                </a:solidFill>
                <a:effectLst/>
                <a:latin typeface="+mn-lt"/>
                <a:ea typeface="+mn-ea"/>
                <a:cs typeface="+mn-cs"/>
              </a:rPr>
              <a:t>声明。对于</a:t>
            </a:r>
            <a:r>
              <a:rPr lang="en-US" altLang="zh-CN" sz="1200" kern="1200" dirty="0">
                <a:solidFill>
                  <a:schemeClr val="tx1"/>
                </a:solidFill>
                <a:effectLst/>
                <a:latin typeface="+mn-lt"/>
                <a:ea typeface="+mn-ea"/>
                <a:cs typeface="+mn-cs"/>
              </a:rPr>
              <a:t>List</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Map</a:t>
            </a:r>
            <a:r>
              <a:rPr lang="zh-CN" altLang="en-US" sz="1200" kern="1200" dirty="0">
                <a:solidFill>
                  <a:schemeClr val="tx1"/>
                </a:solidFill>
                <a:effectLst/>
                <a:latin typeface="+mn-lt"/>
                <a:ea typeface="+mn-ea"/>
                <a:cs typeface="+mn-cs"/>
              </a:rPr>
              <a:t>中的元素类型必须是</a:t>
            </a:r>
            <a:r>
              <a:rPr lang="en-US" altLang="zh-CN" sz="1200" kern="1200" dirty="0" err="1">
                <a:solidFill>
                  <a:schemeClr val="tx1"/>
                </a:solidFill>
                <a:effectLst/>
                <a:latin typeface="+mn-lt"/>
                <a:ea typeface="+mn-ea"/>
                <a:cs typeface="+mn-cs"/>
              </a:rPr>
              <a:t>Aidl</a:t>
            </a:r>
            <a:r>
              <a:rPr lang="zh-CN" altLang="en-US" sz="1200" kern="1200" dirty="0">
                <a:solidFill>
                  <a:schemeClr val="tx1"/>
                </a:solidFill>
                <a:effectLst/>
                <a:latin typeface="+mn-lt"/>
                <a:ea typeface="+mn-ea"/>
                <a:cs typeface="+mn-cs"/>
              </a:rPr>
              <a:t>支持的类型。如果使用自定义类型作为参数或返回值，自定义类型必须实现</a:t>
            </a:r>
            <a:r>
              <a:rPr lang="en-US" altLang="zh-CN" sz="1200" kern="1200" dirty="0" err="1">
                <a:solidFill>
                  <a:schemeClr val="tx1"/>
                </a:solidFill>
                <a:effectLst/>
                <a:latin typeface="+mn-lt"/>
                <a:ea typeface="+mn-ea"/>
                <a:cs typeface="+mn-cs"/>
              </a:rPr>
              <a:t>Parcelable</a:t>
            </a:r>
            <a:r>
              <a:rPr lang="zh-CN" altLang="en-US" sz="1200" kern="1200" dirty="0">
                <a:solidFill>
                  <a:schemeClr val="tx1"/>
                </a:solidFill>
                <a:effectLst/>
                <a:latin typeface="+mn-lt"/>
                <a:ea typeface="+mn-ea"/>
                <a:cs typeface="+mn-cs"/>
              </a:rPr>
              <a:t>接口。</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自定义类型和</a:t>
            </a:r>
            <a:r>
              <a:rPr lang="en-US" altLang="zh-CN" sz="1200" kern="1200" dirty="0">
                <a:solidFill>
                  <a:schemeClr val="tx1"/>
                </a:solidFill>
                <a:effectLst/>
                <a:latin typeface="+mn-lt"/>
                <a:ea typeface="+mn-ea"/>
                <a:cs typeface="+mn-cs"/>
              </a:rPr>
              <a:t>AIDL</a:t>
            </a:r>
            <a:r>
              <a:rPr lang="zh-CN" altLang="en-US" sz="1200" kern="1200" dirty="0">
                <a:solidFill>
                  <a:schemeClr val="tx1"/>
                </a:solidFill>
                <a:effectLst/>
                <a:latin typeface="+mn-lt"/>
                <a:ea typeface="+mn-ea"/>
                <a:cs typeface="+mn-cs"/>
              </a:rPr>
              <a:t>生成的其它接口类型在</a:t>
            </a:r>
            <a:r>
              <a:rPr lang="en-US" altLang="zh-CN" sz="1200" kern="1200" dirty="0" err="1">
                <a:solidFill>
                  <a:schemeClr val="tx1"/>
                </a:solidFill>
                <a:effectLst/>
                <a:latin typeface="+mn-lt"/>
                <a:ea typeface="+mn-ea"/>
                <a:cs typeface="+mn-cs"/>
              </a:rPr>
              <a:t>aidl</a:t>
            </a:r>
            <a:r>
              <a:rPr lang="zh-CN" altLang="en-US" sz="1200" kern="1200" dirty="0">
                <a:solidFill>
                  <a:schemeClr val="tx1"/>
                </a:solidFill>
                <a:effectLst/>
                <a:latin typeface="+mn-lt"/>
                <a:ea typeface="+mn-ea"/>
                <a:cs typeface="+mn-cs"/>
              </a:rPr>
              <a:t>描述文件中，应该显式</a:t>
            </a:r>
            <a:r>
              <a:rPr lang="en-US" altLang="zh-CN" sz="1200" b="1" kern="1200" dirty="0">
                <a:solidFill>
                  <a:schemeClr val="tx1"/>
                </a:solidFill>
                <a:effectLst/>
                <a:latin typeface="+mn-lt"/>
                <a:ea typeface="+mn-ea"/>
                <a:cs typeface="+mn-cs"/>
              </a:rPr>
              <a:t>import</a:t>
            </a:r>
            <a:r>
              <a:rPr lang="zh-CN" altLang="en-US" sz="1200" kern="1200" dirty="0">
                <a:solidFill>
                  <a:schemeClr val="tx1"/>
                </a:solidFill>
                <a:effectLst/>
                <a:latin typeface="+mn-lt"/>
                <a:ea typeface="+mn-ea"/>
                <a:cs typeface="+mn-cs"/>
              </a:rPr>
              <a:t>，即便在该类和定义的包在同一个包中。</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在</a:t>
            </a:r>
            <a:r>
              <a:rPr lang="en-US" altLang="zh-CN" sz="1200" kern="1200" dirty="0" err="1">
                <a:solidFill>
                  <a:schemeClr val="tx1"/>
                </a:solidFill>
                <a:effectLst/>
                <a:latin typeface="+mn-lt"/>
                <a:ea typeface="+mn-ea"/>
                <a:cs typeface="+mn-cs"/>
              </a:rPr>
              <a:t>aidl</a:t>
            </a:r>
            <a:r>
              <a:rPr lang="zh-CN" altLang="en-US" sz="1200" kern="1200" dirty="0">
                <a:solidFill>
                  <a:schemeClr val="tx1"/>
                </a:solidFill>
                <a:effectLst/>
                <a:latin typeface="+mn-lt"/>
                <a:ea typeface="+mn-ea"/>
                <a:cs typeface="+mn-cs"/>
              </a:rPr>
              <a:t>文件中所有非</a:t>
            </a:r>
            <a:r>
              <a:rPr lang="en-US" altLang="zh-CN" sz="1200" kern="1200" dirty="0">
                <a:solidFill>
                  <a:schemeClr val="tx1"/>
                </a:solidFill>
                <a:effectLst/>
                <a:latin typeface="+mn-lt"/>
                <a:ea typeface="+mn-ea"/>
                <a:cs typeface="+mn-cs"/>
              </a:rPr>
              <a:t>Java</a:t>
            </a:r>
            <a:r>
              <a:rPr lang="zh-CN" altLang="en-US" sz="1200" kern="1200" dirty="0">
                <a:solidFill>
                  <a:schemeClr val="tx1"/>
                </a:solidFill>
                <a:effectLst/>
                <a:latin typeface="+mn-lt"/>
                <a:ea typeface="+mn-ea"/>
                <a:cs typeface="+mn-cs"/>
              </a:rPr>
              <a:t>基本类型参数必须加上</a:t>
            </a:r>
            <a:r>
              <a:rPr lang="en-US" altLang="zh-CN" sz="1200" kern="1200" dirty="0">
                <a:solidFill>
                  <a:schemeClr val="tx1"/>
                </a:solidFill>
                <a:effectLst/>
                <a:latin typeface="+mn-lt"/>
                <a:ea typeface="+mn-ea"/>
                <a:cs typeface="+mn-cs"/>
              </a:rPr>
              <a:t>in</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out</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inout</a:t>
            </a:r>
            <a:r>
              <a:rPr lang="zh-CN" altLang="en-US" sz="1200" kern="1200" dirty="0">
                <a:solidFill>
                  <a:schemeClr val="tx1"/>
                </a:solidFill>
                <a:effectLst/>
                <a:latin typeface="+mn-lt"/>
                <a:ea typeface="+mn-ea"/>
                <a:cs typeface="+mn-cs"/>
              </a:rPr>
              <a:t>标记，以指明参数是输入参数、输出参数还是输入输出参数。</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6.Java</a:t>
            </a:r>
            <a:r>
              <a:rPr lang="zh-CN" altLang="en-US" sz="1200" kern="1200" dirty="0">
                <a:solidFill>
                  <a:schemeClr val="tx1"/>
                </a:solidFill>
                <a:effectLst/>
                <a:latin typeface="+mn-lt"/>
                <a:ea typeface="+mn-ea"/>
                <a:cs typeface="+mn-cs"/>
              </a:rPr>
              <a:t>原始类型默认的标记为</a:t>
            </a:r>
            <a:r>
              <a:rPr lang="en-US" altLang="zh-CN" sz="1200" kern="1200" dirty="0">
                <a:solidFill>
                  <a:schemeClr val="tx1"/>
                </a:solidFill>
                <a:effectLst/>
                <a:latin typeface="+mn-lt"/>
                <a:ea typeface="+mn-ea"/>
                <a:cs typeface="+mn-cs"/>
              </a:rPr>
              <a:t>in,</a:t>
            </a:r>
            <a:r>
              <a:rPr lang="zh-CN" altLang="en-US" sz="1200" kern="1200" dirty="0">
                <a:solidFill>
                  <a:schemeClr val="tx1"/>
                </a:solidFill>
                <a:effectLst/>
                <a:latin typeface="+mn-lt"/>
                <a:ea typeface="+mn-ea"/>
                <a:cs typeface="+mn-cs"/>
              </a:rPr>
              <a:t>不能为其它标记。</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br>
              <a:rPr lang="zh-CN" altLang="en-US"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2&gt; </a:t>
            </a:r>
            <a:r>
              <a:rPr lang="zh-CN" altLang="en-US"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B</a:t>
            </a:r>
            <a:r>
              <a:rPr lang="zh-CN" altLang="en-US" sz="1200" kern="1200" dirty="0">
                <a:solidFill>
                  <a:schemeClr val="tx1"/>
                </a:solidFill>
                <a:effectLst/>
                <a:latin typeface="+mn-lt"/>
                <a:ea typeface="+mn-ea"/>
                <a:cs typeface="+mn-cs"/>
              </a:rPr>
              <a:t>应用中实现</a:t>
            </a:r>
            <a:r>
              <a:rPr lang="en-US" altLang="zh-CN" sz="1200" kern="1200" dirty="0" err="1">
                <a:solidFill>
                  <a:schemeClr val="tx1"/>
                </a:solidFill>
                <a:effectLst/>
                <a:latin typeface="+mn-lt"/>
                <a:ea typeface="+mn-ea"/>
                <a:cs typeface="+mn-cs"/>
              </a:rPr>
              <a:t>aidl</a:t>
            </a:r>
            <a:r>
              <a:rPr lang="zh-CN" altLang="en-US" sz="1200" kern="1200" dirty="0">
                <a:solidFill>
                  <a:schemeClr val="tx1"/>
                </a:solidFill>
                <a:effectLst/>
                <a:latin typeface="+mn-lt"/>
                <a:ea typeface="+mn-ea"/>
                <a:cs typeface="+mn-cs"/>
              </a:rPr>
              <a:t>文件生成的接口（本例是</a:t>
            </a:r>
            <a:r>
              <a:rPr lang="en-US" altLang="zh-CN" sz="1200" kern="1200" dirty="0" err="1">
                <a:solidFill>
                  <a:schemeClr val="tx1"/>
                </a:solidFill>
                <a:effectLst/>
                <a:latin typeface="+mn-lt"/>
                <a:ea typeface="+mn-ea"/>
                <a:cs typeface="+mn-cs"/>
              </a:rPr>
              <a:t>IDownloadService</a:t>
            </a:r>
            <a:r>
              <a:rPr lang="zh-CN" altLang="en-US" sz="1200" kern="1200" dirty="0">
                <a:solidFill>
                  <a:schemeClr val="tx1"/>
                </a:solidFill>
                <a:effectLst/>
                <a:latin typeface="+mn-lt"/>
                <a:ea typeface="+mn-ea"/>
                <a:cs typeface="+mn-cs"/>
              </a:rPr>
              <a:t>），但并非直接实现接口，而是通过继承接口的</a:t>
            </a:r>
            <a:r>
              <a:rPr lang="en-US" altLang="zh-CN" sz="1200" kern="1200" dirty="0">
                <a:solidFill>
                  <a:schemeClr val="tx1"/>
                </a:solidFill>
                <a:effectLst/>
                <a:latin typeface="+mn-lt"/>
                <a:ea typeface="+mn-ea"/>
                <a:cs typeface="+mn-cs"/>
              </a:rPr>
              <a:t>Stub</a:t>
            </a:r>
            <a:r>
              <a:rPr lang="zh-CN" altLang="en-US" sz="1200" kern="1200" dirty="0">
                <a:solidFill>
                  <a:schemeClr val="tx1"/>
                </a:solidFill>
                <a:effectLst/>
                <a:latin typeface="+mn-lt"/>
                <a:ea typeface="+mn-ea"/>
                <a:cs typeface="+mn-cs"/>
              </a:rPr>
              <a:t>来实现（</a:t>
            </a:r>
            <a:r>
              <a:rPr lang="en-US" altLang="zh-CN" sz="1200" kern="1200" dirty="0">
                <a:solidFill>
                  <a:schemeClr val="tx1"/>
                </a:solidFill>
                <a:effectLst/>
                <a:latin typeface="+mn-lt"/>
                <a:ea typeface="+mn-ea"/>
                <a:cs typeface="+mn-cs"/>
              </a:rPr>
              <a:t>Stub</a:t>
            </a:r>
            <a:r>
              <a:rPr lang="zh-CN" altLang="en-US" sz="1200" kern="1200" dirty="0">
                <a:solidFill>
                  <a:schemeClr val="tx1"/>
                </a:solidFill>
                <a:effectLst/>
                <a:latin typeface="+mn-lt"/>
                <a:ea typeface="+mn-ea"/>
                <a:cs typeface="+mn-cs"/>
              </a:rPr>
              <a:t>抽象类内部实现了</a:t>
            </a:r>
            <a:r>
              <a:rPr lang="en-US" altLang="zh-CN" sz="1200" kern="1200" dirty="0" err="1">
                <a:solidFill>
                  <a:schemeClr val="tx1"/>
                </a:solidFill>
                <a:effectLst/>
                <a:latin typeface="+mn-lt"/>
                <a:ea typeface="+mn-ea"/>
                <a:cs typeface="+mn-cs"/>
              </a:rPr>
              <a:t>aidl</a:t>
            </a:r>
            <a:r>
              <a:rPr lang="zh-CN" altLang="en-US" sz="1200" kern="1200" dirty="0">
                <a:solidFill>
                  <a:schemeClr val="tx1"/>
                </a:solidFill>
                <a:effectLst/>
                <a:latin typeface="+mn-lt"/>
                <a:ea typeface="+mn-ea"/>
                <a:cs typeface="+mn-cs"/>
              </a:rPr>
              <a:t>接口），并且实现接口方法的代码。内容如下：</a:t>
            </a:r>
            <a:br>
              <a:rPr lang="zh-CN" altLang="en-US" sz="1200" kern="1200" dirty="0">
                <a:solidFill>
                  <a:schemeClr val="tx1"/>
                </a:solidFill>
                <a:effectLst/>
                <a:latin typeface="+mn-lt"/>
                <a:ea typeface="+mn-ea"/>
                <a:cs typeface="+mn-cs"/>
              </a:rPr>
            </a:b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class</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ServiceBinder</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extends</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IDownloadService.Stub</a:t>
            </a: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@Override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download(String path) </a:t>
            </a:r>
            <a:r>
              <a:rPr lang="en-US" altLang="zh-CN" sz="1200" b="1" kern="1200" dirty="0">
                <a:solidFill>
                  <a:schemeClr val="tx1"/>
                </a:solidFill>
                <a:effectLst/>
                <a:latin typeface="+mn-lt"/>
                <a:ea typeface="+mn-ea"/>
                <a:cs typeface="+mn-cs"/>
              </a:rPr>
              <a:t>throws</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RemoteException</a:t>
            </a: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Log.i</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DownloadService</a:t>
            </a:r>
            <a:r>
              <a:rPr lang="en-US" altLang="zh-CN" sz="1200" kern="1200" dirty="0">
                <a:solidFill>
                  <a:schemeClr val="tx1"/>
                </a:solidFill>
                <a:effectLst/>
                <a:latin typeface="+mn-lt"/>
                <a:ea typeface="+mn-ea"/>
                <a:cs typeface="+mn-cs"/>
              </a:rPr>
              <a:t>", path);</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3&gt; </a:t>
            </a:r>
            <a:r>
              <a:rPr lang="zh-CN" altLang="en-US"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B</a:t>
            </a:r>
            <a:r>
              <a:rPr lang="zh-CN" altLang="en-US" sz="1200" kern="1200" dirty="0">
                <a:solidFill>
                  <a:schemeClr val="tx1"/>
                </a:solidFill>
                <a:effectLst/>
                <a:latin typeface="+mn-lt"/>
                <a:ea typeface="+mn-ea"/>
                <a:cs typeface="+mn-cs"/>
              </a:rPr>
              <a:t>应用中创建一个</a:t>
            </a:r>
            <a:r>
              <a:rPr lang="en-US" altLang="zh-CN" sz="1200" kern="1200" dirty="0">
                <a:solidFill>
                  <a:schemeClr val="tx1"/>
                </a:solidFill>
                <a:effectLst/>
                <a:latin typeface="+mn-lt"/>
                <a:ea typeface="+mn-ea"/>
                <a:cs typeface="+mn-cs"/>
              </a:rPr>
              <a:t>Service</a:t>
            </a:r>
            <a:r>
              <a:rPr lang="zh-CN" altLang="en-US" sz="1200" kern="1200" dirty="0">
                <a:solidFill>
                  <a:schemeClr val="tx1"/>
                </a:solidFill>
                <a:effectLst/>
                <a:latin typeface="+mn-lt"/>
                <a:ea typeface="+mn-ea"/>
                <a:cs typeface="+mn-cs"/>
              </a:rPr>
              <a:t>（服务），在服务的</a:t>
            </a:r>
            <a:r>
              <a:rPr lang="en-US" altLang="zh-CN" sz="1200" kern="1200" dirty="0" err="1">
                <a:solidFill>
                  <a:schemeClr val="tx1"/>
                </a:solidFill>
                <a:effectLst/>
                <a:latin typeface="+mn-lt"/>
                <a:ea typeface="+mn-ea"/>
                <a:cs typeface="+mn-cs"/>
              </a:rPr>
              <a:t>onBind</a:t>
            </a:r>
            <a:r>
              <a:rPr lang="en-US" altLang="zh-CN" sz="1200" kern="1200" dirty="0">
                <a:solidFill>
                  <a:schemeClr val="tx1"/>
                </a:solidFill>
                <a:effectLst/>
                <a:latin typeface="+mn-lt"/>
                <a:ea typeface="+mn-ea"/>
                <a:cs typeface="+mn-cs"/>
              </a:rPr>
              <a:t>(Intent intent)</a:t>
            </a:r>
            <a:r>
              <a:rPr lang="zh-CN" altLang="en-US" sz="1200" kern="1200" dirty="0">
                <a:solidFill>
                  <a:schemeClr val="tx1"/>
                </a:solidFill>
                <a:effectLst/>
                <a:latin typeface="+mn-lt"/>
                <a:ea typeface="+mn-ea"/>
                <a:cs typeface="+mn-cs"/>
              </a:rPr>
              <a:t>方法中返回实现了</a:t>
            </a:r>
            <a:r>
              <a:rPr lang="en-US" altLang="zh-CN" sz="1200" kern="1200" dirty="0" err="1">
                <a:solidFill>
                  <a:schemeClr val="tx1"/>
                </a:solidFill>
                <a:effectLst/>
                <a:latin typeface="+mn-lt"/>
                <a:ea typeface="+mn-ea"/>
                <a:cs typeface="+mn-cs"/>
              </a:rPr>
              <a:t>aidl</a:t>
            </a:r>
            <a:r>
              <a:rPr lang="zh-CN" altLang="en-US" sz="1200" kern="1200" dirty="0">
                <a:solidFill>
                  <a:schemeClr val="tx1"/>
                </a:solidFill>
                <a:effectLst/>
                <a:latin typeface="+mn-lt"/>
                <a:ea typeface="+mn-ea"/>
                <a:cs typeface="+mn-cs"/>
              </a:rPr>
              <a:t>接口的对象（本例是</a:t>
            </a:r>
            <a:r>
              <a:rPr lang="en-US" altLang="zh-CN" sz="1200" kern="1200" dirty="0" err="1">
                <a:solidFill>
                  <a:schemeClr val="tx1"/>
                </a:solidFill>
                <a:effectLst/>
                <a:latin typeface="+mn-lt"/>
                <a:ea typeface="+mn-ea"/>
                <a:cs typeface="+mn-cs"/>
              </a:rPr>
              <a:t>ServiceBinder</a:t>
            </a:r>
            <a:r>
              <a:rPr lang="zh-CN" altLang="en-US" sz="1200" kern="1200" dirty="0">
                <a:solidFill>
                  <a:schemeClr val="tx1"/>
                </a:solidFill>
                <a:effectLst/>
                <a:latin typeface="+mn-lt"/>
                <a:ea typeface="+mn-ea"/>
                <a:cs typeface="+mn-cs"/>
              </a:rPr>
              <a:t>）。内容如下：</a:t>
            </a:r>
            <a:br>
              <a:rPr lang="zh-CN" altLang="en-US" sz="1200" kern="1200" dirty="0">
                <a:solidFill>
                  <a:schemeClr val="tx1"/>
                </a:solidFill>
                <a:effectLst/>
                <a:latin typeface="+mn-lt"/>
                <a:ea typeface="+mn-ea"/>
                <a:cs typeface="+mn-cs"/>
              </a:rPr>
            </a:b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class</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DownloadService</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extends</a:t>
            </a:r>
            <a:r>
              <a:rPr lang="en-US" altLang="zh-CN" sz="1200" kern="1200" dirty="0">
                <a:solidFill>
                  <a:schemeClr val="tx1"/>
                </a:solidFill>
                <a:effectLst/>
                <a:latin typeface="+mn-lt"/>
                <a:ea typeface="+mn-ea"/>
                <a:cs typeface="+mn-cs"/>
              </a:rPr>
              <a:t> Service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private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ServiceBinder</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serviceBinder</a:t>
            </a:r>
            <a:r>
              <a:rPr lang="en-US" altLang="zh-CN"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ServiceBinder</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@Override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IBinder</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onBind</a:t>
            </a:r>
            <a:r>
              <a:rPr lang="en-US" altLang="zh-CN" sz="1200" kern="1200" dirty="0">
                <a:solidFill>
                  <a:schemeClr val="tx1"/>
                </a:solidFill>
                <a:effectLst/>
                <a:latin typeface="+mn-lt"/>
                <a:ea typeface="+mn-ea"/>
                <a:cs typeface="+mn-cs"/>
              </a:rPr>
              <a:t>(Intent intent)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return</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serviceBinder</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class</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ServiceBinder</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extends</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IDownloadService.Stub</a:t>
            </a: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@Override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download(String path) </a:t>
            </a:r>
            <a:r>
              <a:rPr lang="en-US" altLang="zh-CN" sz="1200" b="1" kern="1200" dirty="0">
                <a:solidFill>
                  <a:schemeClr val="tx1"/>
                </a:solidFill>
                <a:effectLst/>
                <a:latin typeface="+mn-lt"/>
                <a:ea typeface="+mn-ea"/>
                <a:cs typeface="+mn-cs"/>
              </a:rPr>
              <a:t>throws</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RemoteException</a:t>
            </a: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Log.i</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DownloadService</a:t>
            </a:r>
            <a:r>
              <a:rPr lang="en-US" altLang="zh-CN" sz="1200" kern="1200" dirty="0">
                <a:solidFill>
                  <a:schemeClr val="tx1"/>
                </a:solidFill>
                <a:effectLst/>
                <a:latin typeface="+mn-lt"/>
                <a:ea typeface="+mn-ea"/>
                <a:cs typeface="+mn-cs"/>
              </a:rPr>
              <a:t>", path);</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其他应用可以通过隐式意图访问服务</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意图的动作可以自定义，</a:t>
            </a:r>
            <a:r>
              <a:rPr lang="en-US" altLang="zh-CN" sz="1200" kern="1200" dirty="0">
                <a:solidFill>
                  <a:schemeClr val="tx1"/>
                </a:solidFill>
                <a:effectLst/>
                <a:latin typeface="+mn-lt"/>
                <a:ea typeface="+mn-ea"/>
                <a:cs typeface="+mn-cs"/>
              </a:rPr>
              <a:t>AndroidManifest.xml</a:t>
            </a:r>
            <a:r>
              <a:rPr lang="zh-CN" altLang="en-US" sz="1200" kern="1200" dirty="0">
                <a:solidFill>
                  <a:schemeClr val="tx1"/>
                </a:solidFill>
                <a:effectLst/>
                <a:latin typeface="+mn-lt"/>
                <a:ea typeface="+mn-ea"/>
                <a:cs typeface="+mn-cs"/>
              </a:rPr>
              <a:t>配置代码如下：</a:t>
            </a:r>
            <a:br>
              <a:rPr lang="zh-CN" altLang="en-US"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&lt;service </a:t>
            </a:r>
            <a:r>
              <a:rPr lang="en-US" altLang="zh-CN" sz="1200" kern="1200" dirty="0" err="1">
                <a:solidFill>
                  <a:schemeClr val="tx1"/>
                </a:solidFill>
                <a:effectLst/>
                <a:latin typeface="+mn-lt"/>
                <a:ea typeface="+mn-ea"/>
                <a:cs typeface="+mn-cs"/>
              </a:rPr>
              <a:t>android:name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DownloadService</a:t>
            </a:r>
            <a:r>
              <a:rPr lang="en-US" altLang="zh-CN" sz="1200" kern="1200" dirty="0">
                <a:solidFill>
                  <a:schemeClr val="tx1"/>
                </a:solidFill>
                <a:effectLst/>
                <a:latin typeface="+mn-lt"/>
                <a:ea typeface="+mn-ea"/>
                <a:cs typeface="+mn-cs"/>
              </a:rPr>
              <a:t>" &gt;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&lt;intent-filter&gt;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&lt;action </a:t>
            </a:r>
            <a:r>
              <a:rPr lang="en-US" altLang="zh-CN" sz="1200" kern="1200" dirty="0" err="1">
                <a:solidFill>
                  <a:schemeClr val="tx1"/>
                </a:solidFill>
                <a:effectLst/>
                <a:latin typeface="+mn-lt"/>
                <a:ea typeface="+mn-ea"/>
                <a:cs typeface="+mn-cs"/>
              </a:rPr>
              <a:t>android:name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com.itfollowme.process.aidl.DownloadService</a:t>
            </a:r>
            <a:r>
              <a:rPr lang="en-US" altLang="zh-CN" sz="1200" kern="1200" dirty="0">
                <a:solidFill>
                  <a:schemeClr val="tx1"/>
                </a:solidFill>
                <a:effectLst/>
                <a:latin typeface="+mn-lt"/>
                <a:ea typeface="+mn-ea"/>
                <a:cs typeface="+mn-cs"/>
              </a:rPr>
              <a:t>" /&gt;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&lt;/intent-filter&gt;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&lt;/service&gt;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4&gt; </a:t>
            </a:r>
            <a:r>
              <a:rPr lang="zh-CN" altLang="en-US" sz="1200" kern="1200" dirty="0">
                <a:solidFill>
                  <a:schemeClr val="tx1"/>
                </a:solidFill>
                <a:effectLst/>
                <a:latin typeface="+mn-lt"/>
                <a:ea typeface="+mn-ea"/>
                <a:cs typeface="+mn-cs"/>
              </a:rPr>
              <a:t>把</a:t>
            </a:r>
            <a:r>
              <a:rPr lang="en-US" altLang="zh-CN" sz="1200" kern="1200" dirty="0">
                <a:solidFill>
                  <a:schemeClr val="tx1"/>
                </a:solidFill>
                <a:effectLst/>
                <a:latin typeface="+mn-lt"/>
                <a:ea typeface="+mn-ea"/>
                <a:cs typeface="+mn-cs"/>
              </a:rPr>
              <a:t>B</a:t>
            </a:r>
            <a:r>
              <a:rPr lang="zh-CN" altLang="en-US" sz="1200" kern="1200" dirty="0">
                <a:solidFill>
                  <a:schemeClr val="tx1"/>
                </a:solidFill>
                <a:effectLst/>
                <a:latin typeface="+mn-lt"/>
                <a:ea typeface="+mn-ea"/>
                <a:cs typeface="+mn-cs"/>
              </a:rPr>
              <a:t>应用中</a:t>
            </a:r>
            <a:r>
              <a:rPr lang="en-US" altLang="zh-CN" sz="1200" kern="1200" dirty="0" err="1">
                <a:solidFill>
                  <a:schemeClr val="tx1"/>
                </a:solidFill>
                <a:effectLst/>
                <a:latin typeface="+mn-lt"/>
                <a:ea typeface="+mn-ea"/>
                <a:cs typeface="+mn-cs"/>
              </a:rPr>
              <a:t>aidl</a:t>
            </a:r>
            <a:r>
              <a:rPr lang="zh-CN" altLang="en-US" sz="1200" kern="1200" dirty="0">
                <a:solidFill>
                  <a:schemeClr val="tx1"/>
                </a:solidFill>
                <a:effectLst/>
                <a:latin typeface="+mn-lt"/>
                <a:ea typeface="+mn-ea"/>
                <a:cs typeface="+mn-cs"/>
              </a:rPr>
              <a:t>文件所在</a:t>
            </a:r>
            <a:r>
              <a:rPr lang="en-US" altLang="zh-CN" sz="1200" b="1" kern="1200" dirty="0">
                <a:solidFill>
                  <a:schemeClr val="tx1"/>
                </a:solidFill>
                <a:effectLst/>
                <a:latin typeface="+mn-lt"/>
                <a:ea typeface="+mn-ea"/>
                <a:cs typeface="+mn-cs"/>
              </a:rPr>
              <a:t>package</a:t>
            </a:r>
            <a:r>
              <a:rPr lang="zh-CN" altLang="en-US" sz="1200" kern="1200" dirty="0">
                <a:solidFill>
                  <a:schemeClr val="tx1"/>
                </a:solidFill>
                <a:effectLst/>
                <a:latin typeface="+mn-lt"/>
                <a:ea typeface="+mn-ea"/>
                <a:cs typeface="+mn-cs"/>
              </a:rPr>
              <a:t>连同</a:t>
            </a:r>
            <a:r>
              <a:rPr lang="en-US" altLang="zh-CN" sz="1200" kern="1200" dirty="0" err="1">
                <a:solidFill>
                  <a:schemeClr val="tx1"/>
                </a:solidFill>
                <a:effectLst/>
                <a:latin typeface="+mn-lt"/>
                <a:ea typeface="+mn-ea"/>
                <a:cs typeface="+mn-cs"/>
              </a:rPr>
              <a:t>aidl</a:t>
            </a:r>
            <a:r>
              <a:rPr lang="zh-CN" altLang="en-US" sz="1200" kern="1200" dirty="0">
                <a:solidFill>
                  <a:schemeClr val="tx1"/>
                </a:solidFill>
                <a:effectLst/>
                <a:latin typeface="+mn-lt"/>
                <a:ea typeface="+mn-ea"/>
                <a:cs typeface="+mn-cs"/>
              </a:rPr>
              <a:t>文件一起拷贝到客户端</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应用，</a:t>
            </a:r>
            <a:r>
              <a:rPr lang="en-US" altLang="zh-CN" sz="1200" kern="1200" dirty="0">
                <a:solidFill>
                  <a:schemeClr val="tx1"/>
                </a:solidFill>
                <a:effectLst/>
                <a:latin typeface="+mn-lt"/>
                <a:ea typeface="+mn-ea"/>
                <a:cs typeface="+mn-cs"/>
              </a:rPr>
              <a:t>eclipse</a:t>
            </a:r>
            <a:r>
              <a:rPr lang="zh-CN" altLang="en-US" sz="1200" kern="1200" dirty="0">
                <a:solidFill>
                  <a:schemeClr val="tx1"/>
                </a:solidFill>
                <a:effectLst/>
                <a:latin typeface="+mn-lt"/>
                <a:ea typeface="+mn-ea"/>
                <a:cs typeface="+mn-cs"/>
              </a:rPr>
              <a:t>会自动在</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应用的</a:t>
            </a:r>
            <a:r>
              <a:rPr lang="en-US" altLang="zh-CN" sz="1200" kern="1200" dirty="0">
                <a:solidFill>
                  <a:schemeClr val="tx1"/>
                </a:solidFill>
                <a:effectLst/>
                <a:latin typeface="+mn-lt"/>
                <a:ea typeface="+mn-ea"/>
                <a:cs typeface="+mn-cs"/>
              </a:rPr>
              <a:t>gen</a:t>
            </a:r>
            <a:r>
              <a:rPr lang="zh-CN" altLang="en-US" sz="1200" kern="1200" dirty="0">
                <a:solidFill>
                  <a:schemeClr val="tx1"/>
                </a:solidFill>
                <a:effectLst/>
                <a:latin typeface="+mn-lt"/>
                <a:ea typeface="+mn-ea"/>
                <a:cs typeface="+mn-cs"/>
              </a:rPr>
              <a:t>目录中为</a:t>
            </a:r>
            <a:r>
              <a:rPr lang="en-US" altLang="zh-CN" sz="1200" kern="1200" dirty="0" err="1">
                <a:solidFill>
                  <a:schemeClr val="tx1"/>
                </a:solidFill>
                <a:effectLst/>
                <a:latin typeface="+mn-lt"/>
                <a:ea typeface="+mn-ea"/>
                <a:cs typeface="+mn-cs"/>
              </a:rPr>
              <a:t>aidl</a:t>
            </a:r>
            <a:r>
              <a:rPr lang="zh-CN" altLang="en-US" sz="1200" kern="1200" dirty="0">
                <a:solidFill>
                  <a:schemeClr val="tx1"/>
                </a:solidFill>
                <a:effectLst/>
                <a:latin typeface="+mn-lt"/>
                <a:ea typeface="+mn-ea"/>
                <a:cs typeface="+mn-cs"/>
              </a:rPr>
              <a:t>文件同步生成</a:t>
            </a:r>
            <a:r>
              <a:rPr lang="en-US" altLang="zh-CN" sz="1200" kern="1200" dirty="0">
                <a:solidFill>
                  <a:schemeClr val="tx1"/>
                </a:solidFill>
                <a:effectLst/>
                <a:latin typeface="+mn-lt"/>
                <a:ea typeface="+mn-ea"/>
                <a:cs typeface="+mn-cs"/>
              </a:rPr>
              <a:t>IDownloadService.java</a:t>
            </a:r>
            <a:r>
              <a:rPr lang="zh-CN" altLang="en-US" sz="1200" kern="1200" dirty="0">
                <a:solidFill>
                  <a:schemeClr val="tx1"/>
                </a:solidFill>
                <a:effectLst/>
                <a:latin typeface="+mn-lt"/>
                <a:ea typeface="+mn-ea"/>
                <a:cs typeface="+mn-cs"/>
              </a:rPr>
              <a:t>接口文件</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接下来就可以在</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应用中实现与</a:t>
            </a:r>
            <a:r>
              <a:rPr lang="en-US" altLang="zh-CN" sz="1200" kern="1200" dirty="0">
                <a:solidFill>
                  <a:schemeClr val="tx1"/>
                </a:solidFill>
                <a:effectLst/>
                <a:latin typeface="+mn-lt"/>
                <a:ea typeface="+mn-ea"/>
                <a:cs typeface="+mn-cs"/>
              </a:rPr>
              <a:t>B</a:t>
            </a:r>
            <a:r>
              <a:rPr lang="zh-CN" altLang="en-US" sz="1200" kern="1200" dirty="0">
                <a:solidFill>
                  <a:schemeClr val="tx1"/>
                </a:solidFill>
                <a:effectLst/>
                <a:latin typeface="+mn-lt"/>
                <a:ea typeface="+mn-ea"/>
                <a:cs typeface="+mn-cs"/>
              </a:rPr>
              <a:t>应用通信，代码如下：</a:t>
            </a:r>
            <a:br>
              <a:rPr lang="zh-CN" altLang="en-US" sz="1200" kern="1200" dirty="0">
                <a:solidFill>
                  <a:schemeClr val="tx1"/>
                </a:solidFill>
                <a:effectLst/>
                <a:latin typeface="+mn-lt"/>
                <a:ea typeface="+mn-ea"/>
                <a:cs typeface="+mn-cs"/>
              </a:rPr>
            </a:b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class</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ClientActivity</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extends</a:t>
            </a:r>
            <a:r>
              <a:rPr lang="en-US" altLang="zh-CN" sz="1200" kern="1200" dirty="0">
                <a:solidFill>
                  <a:schemeClr val="tx1"/>
                </a:solidFill>
                <a:effectLst/>
                <a:latin typeface="+mn-lt"/>
                <a:ea typeface="+mn-ea"/>
                <a:cs typeface="+mn-cs"/>
              </a:rPr>
              <a:t> Activity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private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IDownloadService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downloadService</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@Override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onCreate</a:t>
            </a:r>
            <a:r>
              <a:rPr lang="en-US" altLang="zh-CN" sz="1200" kern="1200" dirty="0">
                <a:solidFill>
                  <a:schemeClr val="tx1"/>
                </a:solidFill>
                <a:effectLst/>
                <a:latin typeface="+mn-lt"/>
                <a:ea typeface="+mn-ea"/>
                <a:cs typeface="+mn-cs"/>
              </a:rPr>
              <a:t>(Bundle </a:t>
            </a:r>
            <a:r>
              <a:rPr lang="en-US" altLang="zh-CN" sz="1200" kern="1200" dirty="0" err="1">
                <a:solidFill>
                  <a:schemeClr val="tx1"/>
                </a:solidFill>
                <a:effectLst/>
                <a:latin typeface="+mn-lt"/>
                <a:ea typeface="+mn-ea"/>
                <a:cs typeface="+mn-cs"/>
              </a:rPr>
              <a:t>savedInstanceState</a:t>
            </a: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super</a:t>
            </a:r>
            <a:r>
              <a:rPr lang="en-US" altLang="zh-CN" sz="1200" kern="1200" dirty="0" err="1">
                <a:solidFill>
                  <a:schemeClr val="tx1"/>
                </a:solidFill>
                <a:effectLst/>
                <a:latin typeface="+mn-lt"/>
                <a:ea typeface="+mn-ea"/>
                <a:cs typeface="+mn-cs"/>
              </a:rPr>
              <a:t>.onCreate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savedInstanceState</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setContentView</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R.layout.main</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this</a:t>
            </a:r>
            <a:r>
              <a:rPr lang="en-US" altLang="zh-CN" sz="1200" kern="1200" dirty="0" err="1">
                <a:solidFill>
                  <a:schemeClr val="tx1"/>
                </a:solidFill>
                <a:effectLst/>
                <a:latin typeface="+mn-lt"/>
                <a:ea typeface="+mn-ea"/>
                <a:cs typeface="+mn-cs"/>
              </a:rPr>
              <a:t>.bindService</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Intent(“</a:t>
            </a:r>
            <a:r>
              <a:rPr lang="en-US" altLang="zh-CN" sz="1200" kern="1200" dirty="0" err="1">
                <a:solidFill>
                  <a:schemeClr val="tx1"/>
                </a:solidFill>
                <a:effectLst/>
                <a:latin typeface="+mn-lt"/>
                <a:ea typeface="+mn-ea"/>
                <a:cs typeface="+mn-cs"/>
              </a:rPr>
              <a:t>com.itfollowme.process.aidl.DownloadService</a:t>
            </a: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this</a:t>
            </a:r>
            <a:r>
              <a:rPr lang="en-US" altLang="zh-CN" sz="1200" kern="1200" dirty="0" err="1">
                <a:solidFill>
                  <a:schemeClr val="tx1"/>
                </a:solidFill>
                <a:effectLst/>
                <a:latin typeface="+mn-lt"/>
                <a:ea typeface="+mn-ea"/>
                <a:cs typeface="+mn-cs"/>
              </a:rPr>
              <a:t>.serviceConnection</a:t>
            </a:r>
            <a:r>
              <a:rPr lang="en-US" altLang="zh-CN" sz="1200" kern="1200" dirty="0">
                <a:solidFill>
                  <a:schemeClr val="tx1"/>
                </a:solidFill>
                <a:effectLst/>
                <a:latin typeface="+mn-lt"/>
                <a:ea typeface="+mn-ea"/>
                <a:cs typeface="+mn-cs"/>
              </a:rPr>
              <a:t>, BIND_AUTO_CREATE);//</a:t>
            </a:r>
            <a:r>
              <a:rPr lang="zh-CN" altLang="en-US" sz="1200" kern="1200" dirty="0">
                <a:solidFill>
                  <a:schemeClr val="tx1"/>
                </a:solidFill>
                <a:effectLst/>
                <a:latin typeface="+mn-lt"/>
                <a:ea typeface="+mn-ea"/>
                <a:cs typeface="+mn-cs"/>
              </a:rPr>
              <a:t>绑定到服务</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@Override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protected</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onDestroy</a:t>
            </a: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super</a:t>
            </a:r>
            <a:r>
              <a:rPr lang="en-US" altLang="zh-CN" sz="1200" kern="1200" dirty="0" err="1">
                <a:solidFill>
                  <a:schemeClr val="tx1"/>
                </a:solidFill>
                <a:effectLst/>
                <a:latin typeface="+mn-lt"/>
                <a:ea typeface="+mn-ea"/>
                <a:cs typeface="+mn-cs"/>
              </a:rPr>
              <a:t>.onDestroy</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this</a:t>
            </a:r>
            <a:r>
              <a:rPr lang="en-US" altLang="zh-CN" sz="1200" kern="1200" dirty="0" err="1">
                <a:solidFill>
                  <a:schemeClr val="tx1"/>
                </a:solidFill>
                <a:effectLst/>
                <a:latin typeface="+mn-lt"/>
                <a:ea typeface="+mn-ea"/>
                <a:cs typeface="+mn-cs"/>
              </a:rPr>
              <a:t>.unbindService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serviceConnection</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解除服务</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   </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private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ServiceConnection</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serviceConnection</a:t>
            </a:r>
            <a:r>
              <a:rPr lang="en-US" altLang="zh-CN"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ServiceConnection</a:t>
            </a: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@Override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onServiceConnected</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ComponentName</a:t>
            </a:r>
            <a:r>
              <a:rPr lang="en-US" altLang="zh-CN" sz="1200" kern="1200" dirty="0">
                <a:solidFill>
                  <a:schemeClr val="tx1"/>
                </a:solidFill>
                <a:effectLst/>
                <a:latin typeface="+mn-lt"/>
                <a:ea typeface="+mn-ea"/>
                <a:cs typeface="+mn-cs"/>
              </a:rPr>
              <a:t> name, </a:t>
            </a:r>
            <a:r>
              <a:rPr lang="en-US" altLang="zh-CN" sz="1200" kern="1200" dirty="0" err="1">
                <a:solidFill>
                  <a:schemeClr val="tx1"/>
                </a:solidFill>
                <a:effectLst/>
                <a:latin typeface="+mn-lt"/>
                <a:ea typeface="+mn-ea"/>
                <a:cs typeface="+mn-cs"/>
              </a:rPr>
              <a:t>IBinder</a:t>
            </a:r>
            <a:r>
              <a:rPr lang="en-US" altLang="zh-CN" sz="1200" kern="1200" dirty="0">
                <a:solidFill>
                  <a:schemeClr val="tx1"/>
                </a:solidFill>
                <a:effectLst/>
                <a:latin typeface="+mn-lt"/>
                <a:ea typeface="+mn-ea"/>
                <a:cs typeface="+mn-cs"/>
              </a:rPr>
              <a:t> service)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downloadService</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IDownloadService.Stub.asInterface</a:t>
            </a:r>
            <a:r>
              <a:rPr lang="en-US" altLang="zh-CN" sz="1200" kern="1200" dirty="0">
                <a:solidFill>
                  <a:schemeClr val="tx1"/>
                </a:solidFill>
                <a:effectLst/>
                <a:latin typeface="+mn-lt"/>
                <a:ea typeface="+mn-ea"/>
                <a:cs typeface="+mn-cs"/>
              </a:rPr>
              <a:t>(service);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try</a:t>
            </a: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downloadService.download</a:t>
            </a:r>
            <a:r>
              <a:rPr lang="en-US" altLang="zh-CN" sz="1200" kern="1200" dirty="0">
                <a:solidFill>
                  <a:schemeClr val="tx1"/>
                </a:solidFill>
                <a:effectLst/>
                <a:latin typeface="+mn-lt"/>
                <a:ea typeface="+mn-ea"/>
                <a:cs typeface="+mn-cs"/>
              </a:rPr>
              <a:t>("http://www.itfollowme.com”);</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catch</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RemoteException</a:t>
            </a:r>
            <a:r>
              <a:rPr lang="en-US" altLang="zh-CN" sz="1200" kern="1200" dirty="0">
                <a:solidFill>
                  <a:schemeClr val="tx1"/>
                </a:solidFill>
                <a:effectLst/>
                <a:latin typeface="+mn-lt"/>
                <a:ea typeface="+mn-ea"/>
                <a:cs typeface="+mn-cs"/>
              </a:rPr>
              <a:t> e)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Log.e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ClientActivity</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e.toString</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@Override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onServiceDisconnected</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ComponentName</a:t>
            </a:r>
            <a:r>
              <a:rPr lang="en-US" altLang="zh-CN" sz="1200" kern="1200" dirty="0">
                <a:solidFill>
                  <a:schemeClr val="tx1"/>
                </a:solidFill>
                <a:effectLst/>
                <a:latin typeface="+mn-lt"/>
                <a:ea typeface="+mn-ea"/>
                <a:cs typeface="+mn-cs"/>
              </a:rPr>
              <a:t> name)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downloadService</a:t>
            </a:r>
            <a:r>
              <a:rPr lang="en-US" altLang="zh-CN" sz="1200" kern="1200" dirty="0">
                <a:solidFill>
                  <a:schemeClr val="tx1"/>
                </a:solidFill>
                <a:effectLst/>
                <a:latin typeface="+mn-lt"/>
                <a:ea typeface="+mn-ea"/>
                <a:cs typeface="+mn-cs"/>
              </a:rPr>
              <a:t> = null;</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125</a:t>
            </a:fld>
            <a:endParaRPr lang="zh-CN" altLang="en-US"/>
          </a:p>
        </p:txBody>
      </p:sp>
    </p:spTree>
    <p:extLst>
      <p:ext uri="{BB962C8B-B14F-4D97-AF65-F5344CB8AC3E}">
        <p14:creationId xmlns:p14="http://schemas.microsoft.com/office/powerpoint/2010/main" val="317677670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126</a:t>
            </a:fld>
            <a:endParaRPr lang="zh-CN" altLang="en-US"/>
          </a:p>
        </p:txBody>
      </p:sp>
    </p:spTree>
    <p:extLst>
      <p:ext uri="{BB962C8B-B14F-4D97-AF65-F5344CB8AC3E}">
        <p14:creationId xmlns:p14="http://schemas.microsoft.com/office/powerpoint/2010/main" val="348025153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、远程服务（支付宝）</a:t>
            </a:r>
          </a:p>
          <a:p>
            <a:r>
              <a:rPr lang="en-US" altLang="zh-CN" dirty="0"/>
              <a:t>ALiPayService.java</a:t>
            </a:r>
          </a:p>
          <a:p>
            <a:endParaRPr lang="en-US" altLang="zh-CN" dirty="0"/>
          </a:p>
          <a:p>
            <a:r>
              <a:rPr lang="en-US" altLang="zh-CN" dirty="0"/>
              <a:t>package </a:t>
            </a:r>
            <a:r>
              <a:rPr lang="en-US" altLang="zh-CN" dirty="0" err="1"/>
              <a:t>com.alipay.remotePayService</a:t>
            </a:r>
            <a:r>
              <a:rPr lang="en-US" altLang="zh-CN" dirty="0"/>
              <a:t>;</a:t>
            </a:r>
          </a:p>
          <a:p>
            <a:r>
              <a:rPr lang="en-US" altLang="zh-CN" dirty="0"/>
              <a:t> </a:t>
            </a:r>
          </a:p>
          <a:p>
            <a:r>
              <a:rPr lang="en-US" altLang="zh-CN" dirty="0"/>
              <a:t>import </a:t>
            </a:r>
            <a:r>
              <a:rPr lang="en-US" altLang="zh-CN" dirty="0" err="1"/>
              <a:t>android.app.Service</a:t>
            </a:r>
            <a:r>
              <a:rPr lang="en-US" altLang="zh-CN" dirty="0"/>
              <a:t>;</a:t>
            </a:r>
          </a:p>
          <a:p>
            <a:r>
              <a:rPr lang="en-US" altLang="zh-CN" dirty="0"/>
              <a:t>import </a:t>
            </a:r>
            <a:r>
              <a:rPr lang="en-US" altLang="zh-CN" dirty="0" err="1"/>
              <a:t>android.content.Intent</a:t>
            </a:r>
            <a:r>
              <a:rPr lang="en-US" altLang="zh-CN" dirty="0"/>
              <a:t>;</a:t>
            </a:r>
          </a:p>
          <a:p>
            <a:r>
              <a:rPr lang="en-US" altLang="zh-CN" dirty="0"/>
              <a:t>import </a:t>
            </a:r>
            <a:r>
              <a:rPr lang="en-US" altLang="zh-CN" dirty="0" err="1"/>
              <a:t>android.os.IBinder</a:t>
            </a:r>
            <a:r>
              <a:rPr lang="en-US" altLang="zh-CN" dirty="0"/>
              <a:t>;</a:t>
            </a:r>
          </a:p>
          <a:p>
            <a:r>
              <a:rPr lang="en-US" altLang="zh-CN" dirty="0"/>
              <a:t> </a:t>
            </a:r>
          </a:p>
          <a:p>
            <a:r>
              <a:rPr lang="en-US" altLang="zh-CN" dirty="0"/>
              <a:t>/**</a:t>
            </a:r>
          </a:p>
          <a:p>
            <a:r>
              <a:rPr lang="en-US" altLang="zh-CN" dirty="0"/>
              <a:t>* </a:t>
            </a:r>
            <a:r>
              <a:rPr lang="zh-CN" altLang="en-US" dirty="0"/>
              <a:t>支付宝远程支付服务</a:t>
            </a:r>
          </a:p>
          <a:p>
            <a:r>
              <a:rPr lang="zh-CN" altLang="en-US" dirty="0"/>
              <a:t>*</a:t>
            </a:r>
            <a:r>
              <a:rPr lang="en-US" altLang="zh-CN" dirty="0"/>
              <a:t>/</a:t>
            </a:r>
          </a:p>
          <a:p>
            <a:r>
              <a:rPr lang="en-US" altLang="zh-CN" dirty="0"/>
              <a:t>public class </a:t>
            </a:r>
            <a:r>
              <a:rPr lang="en-US" altLang="zh-CN" dirty="0" err="1"/>
              <a:t>ALiPayService</a:t>
            </a:r>
            <a:r>
              <a:rPr lang="en-US" altLang="zh-CN" dirty="0"/>
              <a:t> extends Service {</a:t>
            </a:r>
          </a:p>
          <a:p>
            <a:r>
              <a:rPr lang="en-US" altLang="zh-CN" dirty="0"/>
              <a:t> </a:t>
            </a:r>
          </a:p>
          <a:p>
            <a:r>
              <a:rPr lang="en-US" altLang="zh-CN" dirty="0"/>
              <a:t>    @Override</a:t>
            </a:r>
          </a:p>
          <a:p>
            <a:r>
              <a:rPr lang="en-US" altLang="zh-CN" dirty="0"/>
              <a:t>    public </a:t>
            </a:r>
            <a:r>
              <a:rPr lang="en-US" altLang="zh-CN" dirty="0" err="1"/>
              <a:t>IBinder</a:t>
            </a:r>
            <a:r>
              <a:rPr lang="en-US" altLang="zh-CN" dirty="0"/>
              <a:t> </a:t>
            </a:r>
            <a:r>
              <a:rPr lang="en-US" altLang="zh-CN" dirty="0" err="1"/>
              <a:t>onBind</a:t>
            </a:r>
            <a:r>
              <a:rPr lang="en-US" altLang="zh-CN" dirty="0"/>
              <a:t>(Intent intent) {</a:t>
            </a:r>
          </a:p>
          <a:p>
            <a:r>
              <a:rPr lang="en-US" altLang="zh-CN" dirty="0"/>
              <a:t>        return new </a:t>
            </a:r>
            <a:r>
              <a:rPr lang="en-US" altLang="zh-CN" dirty="0" err="1"/>
              <a:t>MyBinder</a:t>
            </a:r>
            <a:r>
              <a:rPr lang="en-US" altLang="zh-CN" dirty="0"/>
              <a:t>();</a:t>
            </a:r>
          </a:p>
          <a:p>
            <a:r>
              <a:rPr lang="en-US" altLang="zh-CN" dirty="0"/>
              <a:t>    }</a:t>
            </a:r>
          </a:p>
          <a:p>
            <a:r>
              <a:rPr lang="en-US" altLang="zh-CN" dirty="0"/>
              <a:t> </a:t>
            </a:r>
          </a:p>
          <a:p>
            <a:r>
              <a:rPr lang="en-US" altLang="zh-CN" dirty="0"/>
              <a:t>    /**</a:t>
            </a:r>
          </a:p>
          <a:p>
            <a:r>
              <a:rPr lang="en-US" altLang="zh-CN" dirty="0"/>
              <a:t>     * TODO 2</a:t>
            </a:r>
            <a:r>
              <a:rPr lang="zh-CN" altLang="en-US" dirty="0"/>
              <a:t>、代理对象</a:t>
            </a:r>
          </a:p>
          <a:p>
            <a:r>
              <a:rPr lang="zh-CN" altLang="en-US" dirty="0"/>
              <a:t>     *</a:t>
            </a:r>
            <a:r>
              <a:rPr lang="en-US" altLang="zh-CN" dirty="0"/>
              <a:t>/</a:t>
            </a:r>
          </a:p>
          <a:p>
            <a:r>
              <a:rPr lang="en-US" altLang="zh-CN" dirty="0"/>
              <a:t>    private class </a:t>
            </a:r>
            <a:r>
              <a:rPr lang="en-US" altLang="zh-CN" dirty="0" err="1"/>
              <a:t>MyBinder</a:t>
            </a:r>
            <a:r>
              <a:rPr lang="en-US" altLang="zh-CN" dirty="0"/>
              <a:t> extends </a:t>
            </a:r>
            <a:r>
              <a:rPr lang="en-US" altLang="zh-CN" dirty="0" err="1"/>
              <a:t>ALiPayBinder.Stub</a:t>
            </a:r>
            <a:r>
              <a:rPr lang="en-US" altLang="zh-CN" dirty="0"/>
              <a:t> {</a:t>
            </a:r>
          </a:p>
          <a:p>
            <a:r>
              <a:rPr lang="en-US" altLang="zh-CN" dirty="0"/>
              <a:t>        @Override</a:t>
            </a:r>
          </a:p>
          <a:p>
            <a:r>
              <a:rPr lang="en-US" altLang="zh-CN" dirty="0"/>
              <a:t>        public void </a:t>
            </a:r>
            <a:r>
              <a:rPr lang="en-US" altLang="zh-CN" dirty="0" err="1"/>
              <a:t>callPay</a:t>
            </a:r>
            <a:r>
              <a:rPr lang="en-US" altLang="zh-CN" dirty="0"/>
              <a:t>(String username, String password, float money) {</a:t>
            </a:r>
          </a:p>
          <a:p>
            <a:r>
              <a:rPr lang="en-US" altLang="zh-CN" dirty="0"/>
              <a:t>            pay(username, password, money);</a:t>
            </a:r>
          </a:p>
          <a:p>
            <a:r>
              <a:rPr lang="en-US" altLang="zh-CN" dirty="0"/>
              <a:t>        }</a:t>
            </a:r>
          </a:p>
          <a:p>
            <a:r>
              <a:rPr lang="en-US" altLang="zh-CN" dirty="0"/>
              <a:t>    }</a:t>
            </a:r>
          </a:p>
          <a:p>
            <a:r>
              <a:rPr lang="en-US" altLang="zh-CN" dirty="0"/>
              <a:t> </a:t>
            </a:r>
          </a:p>
          <a:p>
            <a:r>
              <a:rPr lang="en-US" altLang="zh-CN" dirty="0"/>
              <a:t>    /**</a:t>
            </a:r>
          </a:p>
          <a:p>
            <a:r>
              <a:rPr lang="en-US" altLang="zh-CN" dirty="0"/>
              <a:t>     * TODO 1</a:t>
            </a:r>
            <a:r>
              <a:rPr lang="zh-CN" altLang="en-US" dirty="0"/>
              <a:t>、 支付宝远程支付服务</a:t>
            </a:r>
          </a:p>
          <a:p>
            <a:r>
              <a:rPr lang="zh-CN" altLang="en-US" dirty="0"/>
              <a:t>     * </a:t>
            </a:r>
            <a:r>
              <a:rPr lang="en-US" altLang="zh-CN" dirty="0"/>
              <a:t>@</a:t>
            </a:r>
            <a:r>
              <a:rPr lang="en-US" altLang="zh-CN" dirty="0" err="1"/>
              <a:t>param</a:t>
            </a:r>
            <a:r>
              <a:rPr lang="en-US" altLang="zh-CN" dirty="0"/>
              <a:t> username </a:t>
            </a:r>
            <a:r>
              <a:rPr lang="zh-CN" altLang="en-US" dirty="0"/>
              <a:t>用户名</a:t>
            </a:r>
          </a:p>
          <a:p>
            <a:r>
              <a:rPr lang="zh-CN" altLang="en-US" dirty="0"/>
              <a:t>     * </a:t>
            </a:r>
            <a:r>
              <a:rPr lang="en-US" altLang="zh-CN" dirty="0"/>
              <a:t>@</a:t>
            </a:r>
            <a:r>
              <a:rPr lang="en-US" altLang="zh-CN" dirty="0" err="1"/>
              <a:t>param</a:t>
            </a:r>
            <a:r>
              <a:rPr lang="en-US" altLang="zh-CN" dirty="0"/>
              <a:t> password </a:t>
            </a:r>
            <a:r>
              <a:rPr lang="zh-CN" altLang="en-US" dirty="0"/>
              <a:t>密码</a:t>
            </a:r>
          </a:p>
          <a:p>
            <a:r>
              <a:rPr lang="zh-CN" altLang="en-US" dirty="0"/>
              <a:t>     * </a:t>
            </a:r>
            <a:r>
              <a:rPr lang="en-US" altLang="zh-CN" dirty="0"/>
              <a:t>@</a:t>
            </a:r>
            <a:r>
              <a:rPr lang="en-US" altLang="zh-CN" dirty="0" err="1"/>
              <a:t>param</a:t>
            </a:r>
            <a:r>
              <a:rPr lang="en-US" altLang="zh-CN" dirty="0"/>
              <a:t> money </a:t>
            </a:r>
            <a:r>
              <a:rPr lang="zh-CN" altLang="en-US" dirty="0"/>
              <a:t>支付金额</a:t>
            </a:r>
          </a:p>
          <a:p>
            <a:r>
              <a:rPr lang="zh-CN" altLang="en-US" dirty="0"/>
              <a:t>     *</a:t>
            </a:r>
            <a:r>
              <a:rPr lang="en-US" altLang="zh-CN" dirty="0"/>
              <a:t>/</a:t>
            </a:r>
          </a:p>
          <a:p>
            <a:r>
              <a:rPr lang="en-US" altLang="zh-CN" dirty="0"/>
              <a:t>    public void pay(String username, String password, float money) {</a:t>
            </a:r>
          </a:p>
          <a:p>
            <a:r>
              <a:rPr lang="en-US" altLang="zh-CN" dirty="0"/>
              <a:t>        </a:t>
            </a:r>
            <a:r>
              <a:rPr lang="en-US" altLang="zh-CN" dirty="0" err="1"/>
              <a:t>System.out.println</a:t>
            </a:r>
            <a:r>
              <a:rPr lang="en-US" altLang="zh-CN" dirty="0"/>
              <a:t>("</a:t>
            </a:r>
            <a:r>
              <a:rPr lang="zh-CN" altLang="en-US" dirty="0"/>
              <a:t>支付宝支付</a:t>
            </a:r>
            <a:r>
              <a:rPr lang="en-US" altLang="zh-CN" dirty="0"/>
              <a:t>[" + "\t</a:t>
            </a:r>
            <a:r>
              <a:rPr lang="zh-CN" altLang="en-US" dirty="0"/>
              <a:t>用户名：</a:t>
            </a:r>
            <a:r>
              <a:rPr lang="en-US" altLang="zh-CN" dirty="0"/>
              <a:t>" + username +"\t</a:t>
            </a:r>
            <a:r>
              <a:rPr lang="zh-CN" altLang="en-US" dirty="0"/>
              <a:t>密码：</a:t>
            </a:r>
            <a:r>
              <a:rPr lang="en-US" altLang="zh-CN" dirty="0"/>
              <a:t>"+ password +"\t</a:t>
            </a:r>
            <a:r>
              <a:rPr lang="zh-CN" altLang="en-US" dirty="0"/>
              <a:t>支付金额：</a:t>
            </a:r>
            <a:r>
              <a:rPr lang="en-US" altLang="zh-CN" dirty="0"/>
              <a:t>"+money+"]");</a:t>
            </a:r>
          </a:p>
          <a:p>
            <a:r>
              <a:rPr lang="en-US" altLang="zh-CN" dirty="0"/>
              <a:t>    }</a:t>
            </a:r>
          </a:p>
          <a:p>
            <a:r>
              <a:rPr lang="en-US" altLang="zh-CN" dirty="0"/>
              <a:t> </a:t>
            </a:r>
          </a:p>
          <a:p>
            <a:r>
              <a:rPr lang="en-US" altLang="zh-CN" dirty="0"/>
              <a:t>    @Override</a:t>
            </a:r>
          </a:p>
          <a:p>
            <a:r>
              <a:rPr lang="en-US" altLang="zh-CN" dirty="0"/>
              <a:t>    public void </a:t>
            </a:r>
            <a:r>
              <a:rPr lang="en-US" altLang="zh-CN" dirty="0" err="1"/>
              <a:t>onCreate</a:t>
            </a:r>
            <a:r>
              <a:rPr lang="en-US" altLang="zh-CN" dirty="0"/>
              <a:t>() {</a:t>
            </a:r>
          </a:p>
          <a:p>
            <a:r>
              <a:rPr lang="en-US" altLang="zh-CN" dirty="0"/>
              <a:t>        </a:t>
            </a:r>
            <a:r>
              <a:rPr lang="en-US" altLang="zh-CN" dirty="0" err="1"/>
              <a:t>System.out.println</a:t>
            </a:r>
            <a:r>
              <a:rPr lang="en-US" altLang="zh-CN" dirty="0"/>
              <a:t>("</a:t>
            </a:r>
            <a:r>
              <a:rPr lang="zh-CN" altLang="en-US" dirty="0"/>
              <a:t>支付宝远程支付服务创建了。。。</a:t>
            </a:r>
            <a:r>
              <a:rPr lang="en-US" altLang="zh-CN" dirty="0"/>
              <a:t>");</a:t>
            </a:r>
          </a:p>
          <a:p>
            <a:r>
              <a:rPr lang="en-US" altLang="zh-CN" dirty="0"/>
              <a:t>        </a:t>
            </a:r>
            <a:r>
              <a:rPr lang="en-US" altLang="zh-CN" dirty="0" err="1"/>
              <a:t>super.onCreate</a:t>
            </a:r>
            <a:r>
              <a:rPr lang="en-US" altLang="zh-CN" dirty="0"/>
              <a:t>();</a:t>
            </a:r>
          </a:p>
          <a:p>
            <a:r>
              <a:rPr lang="en-US" altLang="zh-CN" dirty="0"/>
              <a:t>    }</a:t>
            </a:r>
          </a:p>
          <a:p>
            <a:r>
              <a:rPr lang="en-US" altLang="zh-CN" dirty="0"/>
              <a:t> </a:t>
            </a:r>
          </a:p>
          <a:p>
            <a:r>
              <a:rPr lang="en-US" altLang="zh-CN" dirty="0"/>
              <a:t>    @Override</a:t>
            </a:r>
          </a:p>
          <a:p>
            <a:r>
              <a:rPr lang="en-US" altLang="zh-CN" dirty="0"/>
              <a:t>    public void </a:t>
            </a:r>
            <a:r>
              <a:rPr lang="en-US" altLang="zh-CN" dirty="0" err="1"/>
              <a:t>onDestroy</a:t>
            </a:r>
            <a:r>
              <a:rPr lang="en-US" altLang="zh-CN" dirty="0"/>
              <a:t>() {</a:t>
            </a:r>
          </a:p>
          <a:p>
            <a:r>
              <a:rPr lang="en-US" altLang="zh-CN" dirty="0"/>
              <a:t>        </a:t>
            </a:r>
            <a:r>
              <a:rPr lang="en-US" altLang="zh-CN" dirty="0" err="1"/>
              <a:t>System.out.println</a:t>
            </a:r>
            <a:r>
              <a:rPr lang="en-US" altLang="zh-CN" dirty="0"/>
              <a:t>("</a:t>
            </a:r>
            <a:r>
              <a:rPr lang="zh-CN" altLang="en-US" dirty="0"/>
              <a:t>支付宝远程支付服务停止了。。。</a:t>
            </a:r>
            <a:r>
              <a:rPr lang="en-US" altLang="zh-CN" dirty="0"/>
              <a:t>");</a:t>
            </a:r>
          </a:p>
          <a:p>
            <a:r>
              <a:rPr lang="en-US" altLang="zh-CN" dirty="0"/>
              <a:t>        </a:t>
            </a:r>
            <a:r>
              <a:rPr lang="en-US" altLang="zh-CN" dirty="0" err="1"/>
              <a:t>super.onDestroy</a:t>
            </a:r>
            <a:r>
              <a:rPr lang="en-US" altLang="zh-CN" dirty="0"/>
              <a:t>();</a:t>
            </a:r>
          </a:p>
          <a:p>
            <a:r>
              <a:rPr lang="en-US" altLang="zh-CN" dirty="0"/>
              <a:t>    }</a:t>
            </a:r>
          </a:p>
          <a:p>
            <a:r>
              <a:rPr lang="en-US" altLang="zh-CN" dirty="0"/>
              <a:t>}</a:t>
            </a:r>
          </a:p>
          <a:p>
            <a:r>
              <a:rPr lang="en-US" altLang="zh-CN" dirty="0" err="1"/>
              <a:t>ALiPayBinder.aidl</a:t>
            </a:r>
            <a:endParaRPr lang="en-US" altLang="zh-CN" dirty="0"/>
          </a:p>
          <a:p>
            <a:r>
              <a:rPr lang="en-US" altLang="zh-CN" dirty="0"/>
              <a:t>package </a:t>
            </a:r>
            <a:r>
              <a:rPr lang="en-US" altLang="zh-CN" dirty="0" err="1"/>
              <a:t>com.alipay.remotePayService</a:t>
            </a:r>
            <a:r>
              <a:rPr lang="en-US" altLang="zh-CN" dirty="0"/>
              <a:t>;</a:t>
            </a:r>
          </a:p>
          <a:p>
            <a:r>
              <a:rPr lang="en-US" altLang="zh-CN" dirty="0"/>
              <a:t>interface </a:t>
            </a:r>
            <a:r>
              <a:rPr lang="en-US" altLang="zh-CN" dirty="0" err="1"/>
              <a:t>ALiPayBinder</a:t>
            </a:r>
            <a:r>
              <a:rPr lang="en-US" altLang="zh-CN" dirty="0"/>
              <a:t> {</a:t>
            </a:r>
          </a:p>
          <a:p>
            <a:r>
              <a:rPr lang="en-US" altLang="zh-CN" dirty="0"/>
              <a:t>    /**</a:t>
            </a:r>
          </a:p>
          <a:p>
            <a:r>
              <a:rPr lang="en-US" altLang="zh-CN" dirty="0"/>
              <a:t>     * TODO 3</a:t>
            </a:r>
            <a:r>
              <a:rPr lang="zh-CN" altLang="en-US" dirty="0"/>
              <a:t>、调用支付服务</a:t>
            </a:r>
          </a:p>
          <a:p>
            <a:r>
              <a:rPr lang="zh-CN" altLang="en-US" dirty="0"/>
              <a:t>     *</a:t>
            </a:r>
            <a:r>
              <a:rPr lang="en-US" altLang="zh-CN" dirty="0"/>
              <a:t>/</a:t>
            </a:r>
          </a:p>
          <a:p>
            <a:r>
              <a:rPr lang="en-US" altLang="zh-CN" dirty="0"/>
              <a:t>    void </a:t>
            </a:r>
            <a:r>
              <a:rPr lang="en-US" altLang="zh-CN" dirty="0" err="1"/>
              <a:t>callPay</a:t>
            </a:r>
            <a:r>
              <a:rPr lang="en-US" altLang="zh-CN" dirty="0"/>
              <a:t>(String username, String password, float money);</a:t>
            </a:r>
          </a:p>
          <a:p>
            <a:r>
              <a:rPr lang="en-US" altLang="zh-CN" dirty="0"/>
              <a:t>}</a:t>
            </a:r>
          </a:p>
          <a:p>
            <a:r>
              <a:rPr lang="en-US" altLang="zh-CN" dirty="0"/>
              <a:t>AndroidManifest.xml</a:t>
            </a:r>
          </a:p>
          <a:p>
            <a:r>
              <a:rPr lang="en-US" altLang="zh-CN" dirty="0"/>
              <a:t>&lt;!--TODO 4</a:t>
            </a:r>
            <a:r>
              <a:rPr lang="zh-CN" altLang="en-US" dirty="0"/>
              <a:t>、注册支付宝远程服务  </a:t>
            </a:r>
            <a:r>
              <a:rPr lang="en-US" altLang="zh-CN" dirty="0"/>
              <a:t>--&gt; </a:t>
            </a:r>
          </a:p>
          <a:p>
            <a:r>
              <a:rPr lang="en-US" altLang="zh-CN" dirty="0"/>
              <a:t>&lt;service </a:t>
            </a:r>
            <a:r>
              <a:rPr lang="en-US" altLang="zh-CN" dirty="0" err="1"/>
              <a:t>android:name</a:t>
            </a:r>
            <a:r>
              <a:rPr lang="en-US" altLang="zh-CN" dirty="0"/>
              <a:t>="</a:t>
            </a:r>
            <a:r>
              <a:rPr lang="en-US" altLang="zh-CN" dirty="0" err="1"/>
              <a:t>com.alipay.remotePayService.ALiPayService</a:t>
            </a:r>
            <a:r>
              <a:rPr lang="en-US" altLang="zh-CN" dirty="0"/>
              <a:t>"&gt;</a:t>
            </a:r>
          </a:p>
          <a:p>
            <a:r>
              <a:rPr lang="en-US" altLang="zh-CN" dirty="0"/>
              <a:t>    &lt;intent-filter &gt;</a:t>
            </a:r>
          </a:p>
          <a:p>
            <a:r>
              <a:rPr lang="en-US" altLang="zh-CN" dirty="0"/>
              <a:t>        &lt;action </a:t>
            </a:r>
            <a:r>
              <a:rPr lang="en-US" altLang="zh-CN" dirty="0" err="1"/>
              <a:t>android:name</a:t>
            </a:r>
            <a:r>
              <a:rPr lang="en-US" altLang="zh-CN" dirty="0"/>
              <a:t>="</a:t>
            </a:r>
            <a:r>
              <a:rPr lang="en-US" altLang="zh-CN" dirty="0" err="1"/>
              <a:t>com.alipay.remotePay</a:t>
            </a:r>
            <a:r>
              <a:rPr lang="en-US" altLang="zh-CN" dirty="0"/>
              <a:t>"/&gt;</a:t>
            </a:r>
          </a:p>
          <a:p>
            <a:r>
              <a:rPr lang="en-US" altLang="zh-CN" dirty="0"/>
              <a:t>    &lt;/intent-filter&gt;</a:t>
            </a:r>
          </a:p>
          <a:p>
            <a:r>
              <a:rPr lang="en-US" altLang="zh-CN" dirty="0"/>
              <a:t>&lt;/service&gt; </a:t>
            </a:r>
          </a:p>
          <a:p>
            <a:r>
              <a:rPr lang="en-US" altLang="zh-CN" dirty="0"/>
              <a:t>2</a:t>
            </a:r>
            <a:r>
              <a:rPr lang="zh-CN" altLang="en-US" dirty="0"/>
              <a:t>、调用者这边 </a:t>
            </a:r>
          </a:p>
          <a:p>
            <a:r>
              <a:rPr lang="en-US" altLang="zh-CN" dirty="0"/>
              <a:t>MainActivity.java</a:t>
            </a:r>
          </a:p>
          <a:p>
            <a:r>
              <a:rPr lang="en-US" altLang="zh-CN" dirty="0"/>
              <a:t>package </a:t>
            </a:r>
            <a:r>
              <a:rPr lang="en-US" altLang="zh-CN" dirty="0" err="1"/>
              <a:t>me.itfollow.userALiPay</a:t>
            </a:r>
            <a:r>
              <a:rPr lang="en-US" altLang="zh-CN" dirty="0"/>
              <a:t>;</a:t>
            </a:r>
          </a:p>
          <a:p>
            <a:r>
              <a:rPr lang="en-US" altLang="zh-CN" dirty="0"/>
              <a:t>import </a:t>
            </a:r>
            <a:r>
              <a:rPr lang="en-US" altLang="zh-CN" dirty="0" err="1"/>
              <a:t>android.app.Activity</a:t>
            </a:r>
            <a:r>
              <a:rPr lang="en-US" altLang="zh-CN" dirty="0"/>
              <a:t>;</a:t>
            </a:r>
          </a:p>
          <a:p>
            <a:r>
              <a:rPr lang="en-US" altLang="zh-CN" dirty="0"/>
              <a:t>import </a:t>
            </a:r>
            <a:r>
              <a:rPr lang="en-US" altLang="zh-CN" dirty="0" err="1"/>
              <a:t>android.content.ComponentName</a:t>
            </a:r>
            <a:r>
              <a:rPr lang="en-US" altLang="zh-CN" dirty="0"/>
              <a:t>;</a:t>
            </a:r>
          </a:p>
          <a:p>
            <a:r>
              <a:rPr lang="en-US" altLang="zh-CN" dirty="0"/>
              <a:t>import </a:t>
            </a:r>
            <a:r>
              <a:rPr lang="en-US" altLang="zh-CN" dirty="0" err="1"/>
              <a:t>android.content.Context</a:t>
            </a:r>
            <a:r>
              <a:rPr lang="en-US" altLang="zh-CN" dirty="0"/>
              <a:t>;</a:t>
            </a:r>
          </a:p>
          <a:p>
            <a:r>
              <a:rPr lang="en-US" altLang="zh-CN" dirty="0"/>
              <a:t>import </a:t>
            </a:r>
            <a:r>
              <a:rPr lang="en-US" altLang="zh-CN" dirty="0" err="1"/>
              <a:t>android.content.Intent</a:t>
            </a:r>
            <a:r>
              <a:rPr lang="en-US" altLang="zh-CN" dirty="0"/>
              <a:t>;</a:t>
            </a:r>
          </a:p>
          <a:p>
            <a:r>
              <a:rPr lang="en-US" altLang="zh-CN" dirty="0"/>
              <a:t>import </a:t>
            </a:r>
            <a:r>
              <a:rPr lang="en-US" altLang="zh-CN" dirty="0" err="1"/>
              <a:t>android.content.ServiceConnection</a:t>
            </a:r>
            <a:r>
              <a:rPr lang="en-US" altLang="zh-CN" dirty="0"/>
              <a:t>;</a:t>
            </a:r>
          </a:p>
          <a:p>
            <a:r>
              <a:rPr lang="en-US" altLang="zh-CN" dirty="0"/>
              <a:t>import </a:t>
            </a:r>
            <a:r>
              <a:rPr lang="en-US" altLang="zh-CN" dirty="0" err="1"/>
              <a:t>android.os.Bundle</a:t>
            </a:r>
            <a:r>
              <a:rPr lang="en-US" altLang="zh-CN" dirty="0"/>
              <a:t>;</a:t>
            </a:r>
          </a:p>
          <a:p>
            <a:r>
              <a:rPr lang="en-US" altLang="zh-CN" dirty="0"/>
              <a:t>import </a:t>
            </a:r>
            <a:r>
              <a:rPr lang="en-US" altLang="zh-CN" dirty="0" err="1"/>
              <a:t>android.os.IBinder</a:t>
            </a:r>
            <a:r>
              <a:rPr lang="en-US" altLang="zh-CN" dirty="0"/>
              <a:t>;</a:t>
            </a:r>
          </a:p>
          <a:p>
            <a:r>
              <a:rPr lang="en-US" altLang="zh-CN" dirty="0"/>
              <a:t>import </a:t>
            </a:r>
            <a:r>
              <a:rPr lang="en-US" altLang="zh-CN" dirty="0" err="1"/>
              <a:t>android.os.RemoteException</a:t>
            </a:r>
            <a:r>
              <a:rPr lang="en-US" altLang="zh-CN" dirty="0"/>
              <a:t>;</a:t>
            </a:r>
          </a:p>
          <a:p>
            <a:r>
              <a:rPr lang="en-US" altLang="zh-CN" dirty="0"/>
              <a:t>import </a:t>
            </a:r>
            <a:r>
              <a:rPr lang="en-US" altLang="zh-CN" dirty="0" err="1"/>
              <a:t>android.view.View</a:t>
            </a:r>
            <a:r>
              <a:rPr lang="en-US" altLang="zh-CN" dirty="0"/>
              <a:t>;</a:t>
            </a:r>
          </a:p>
          <a:p>
            <a:r>
              <a:rPr lang="en-US" altLang="zh-CN" dirty="0"/>
              <a:t>import </a:t>
            </a:r>
            <a:r>
              <a:rPr lang="en-US" altLang="zh-CN" dirty="0" err="1"/>
              <a:t>com.alipay.remotePayService.ALiPayBinder</a:t>
            </a:r>
            <a:r>
              <a:rPr lang="en-US" altLang="zh-CN" dirty="0"/>
              <a:t>;</a:t>
            </a:r>
          </a:p>
          <a:p>
            <a:r>
              <a:rPr lang="en-US" altLang="zh-CN" dirty="0"/>
              <a:t>public class </a:t>
            </a:r>
            <a:r>
              <a:rPr lang="en-US" altLang="zh-CN" dirty="0" err="1"/>
              <a:t>MainActivity</a:t>
            </a:r>
            <a:r>
              <a:rPr lang="en-US" altLang="zh-CN" dirty="0"/>
              <a:t> extends Activity {</a:t>
            </a:r>
          </a:p>
          <a:p>
            <a:r>
              <a:rPr lang="en-US" altLang="zh-CN" dirty="0"/>
              <a:t>    private </a:t>
            </a:r>
            <a:r>
              <a:rPr lang="en-US" altLang="zh-CN" dirty="0" err="1"/>
              <a:t>ServiceConnection</a:t>
            </a:r>
            <a:r>
              <a:rPr lang="en-US" altLang="zh-CN" dirty="0"/>
              <a:t> conn;</a:t>
            </a:r>
          </a:p>
          <a:p>
            <a:r>
              <a:rPr lang="en-US" altLang="zh-CN" dirty="0"/>
              <a:t>    private </a:t>
            </a:r>
            <a:r>
              <a:rPr lang="en-US" altLang="zh-CN" dirty="0" err="1"/>
              <a:t>ALiPayBinder</a:t>
            </a:r>
            <a:r>
              <a:rPr lang="en-US" altLang="zh-CN" dirty="0"/>
              <a:t> </a:t>
            </a:r>
            <a:r>
              <a:rPr lang="en-US" altLang="zh-CN" dirty="0" err="1"/>
              <a:t>aLiPayBinder</a:t>
            </a:r>
            <a:r>
              <a:rPr lang="en-US" altLang="zh-CN" dirty="0"/>
              <a:t>;</a:t>
            </a:r>
          </a:p>
          <a:p>
            <a:r>
              <a:rPr lang="en-US" altLang="zh-CN" dirty="0"/>
              <a:t>    @Override</a:t>
            </a:r>
          </a:p>
          <a:p>
            <a:r>
              <a:rPr lang="en-US" altLang="zh-CN" dirty="0"/>
              <a:t>    protected void </a:t>
            </a:r>
            <a:r>
              <a:rPr lang="en-US" altLang="zh-CN" dirty="0" err="1"/>
              <a:t>onCreate</a:t>
            </a:r>
            <a:r>
              <a:rPr lang="en-US" altLang="zh-CN" dirty="0"/>
              <a:t>(Bundle </a:t>
            </a:r>
            <a:r>
              <a:rPr lang="en-US" altLang="zh-CN" dirty="0" err="1"/>
              <a:t>savedInstanceState</a:t>
            </a:r>
            <a:r>
              <a:rPr lang="en-US" altLang="zh-CN" dirty="0"/>
              <a:t>) {</a:t>
            </a:r>
          </a:p>
          <a:p>
            <a:r>
              <a:rPr lang="en-US" altLang="zh-CN" dirty="0"/>
              <a:t>        </a:t>
            </a:r>
            <a:r>
              <a:rPr lang="en-US" altLang="zh-CN" dirty="0" err="1"/>
              <a:t>super.onCreate</a:t>
            </a:r>
            <a:r>
              <a:rPr lang="en-US" altLang="zh-CN" dirty="0"/>
              <a:t>(</a:t>
            </a:r>
            <a:r>
              <a:rPr lang="en-US" altLang="zh-CN" dirty="0" err="1"/>
              <a:t>savedInstanceState</a:t>
            </a:r>
            <a:r>
              <a:rPr lang="en-US" altLang="zh-CN" dirty="0"/>
              <a:t>);</a:t>
            </a:r>
          </a:p>
          <a:p>
            <a:r>
              <a:rPr lang="en-US" altLang="zh-CN" dirty="0"/>
              <a:t>        </a:t>
            </a:r>
            <a:r>
              <a:rPr lang="en-US" altLang="zh-CN" dirty="0" err="1"/>
              <a:t>setContentView</a:t>
            </a:r>
            <a:r>
              <a:rPr lang="en-US" altLang="zh-CN" dirty="0"/>
              <a:t>(</a:t>
            </a:r>
            <a:r>
              <a:rPr lang="en-US" altLang="zh-CN" dirty="0" err="1"/>
              <a:t>R.layout.activity_main</a:t>
            </a:r>
            <a:r>
              <a:rPr lang="en-US" altLang="zh-CN" dirty="0"/>
              <a:t>);</a:t>
            </a:r>
          </a:p>
          <a:p>
            <a:r>
              <a:rPr lang="en-US" altLang="zh-CN" dirty="0"/>
              <a:t>    }</a:t>
            </a:r>
          </a:p>
          <a:p>
            <a:r>
              <a:rPr lang="en-US" altLang="zh-CN" dirty="0"/>
              <a:t>    /**</a:t>
            </a:r>
          </a:p>
          <a:p>
            <a:r>
              <a:rPr lang="en-US" altLang="zh-CN" dirty="0"/>
              <a:t>     * TODO 5</a:t>
            </a:r>
            <a:r>
              <a:rPr lang="zh-CN" altLang="en-US" dirty="0"/>
              <a:t>、绑定到远程支付宝服务</a:t>
            </a:r>
          </a:p>
          <a:p>
            <a:r>
              <a:rPr lang="zh-CN" altLang="en-US" dirty="0"/>
              <a:t>     * </a:t>
            </a:r>
            <a:r>
              <a:rPr lang="en-US" altLang="zh-CN" dirty="0"/>
              <a:t>@</a:t>
            </a:r>
            <a:r>
              <a:rPr lang="en-US" altLang="zh-CN" dirty="0" err="1"/>
              <a:t>param</a:t>
            </a:r>
            <a:r>
              <a:rPr lang="en-US" altLang="zh-CN" dirty="0"/>
              <a:t> view</a:t>
            </a:r>
          </a:p>
          <a:p>
            <a:r>
              <a:rPr lang="en-US" altLang="zh-CN" dirty="0"/>
              <a:t>     */</a:t>
            </a:r>
          </a:p>
          <a:p>
            <a:r>
              <a:rPr lang="en-US" altLang="zh-CN" dirty="0"/>
              <a:t>    public void </a:t>
            </a:r>
            <a:r>
              <a:rPr lang="en-US" altLang="zh-CN" dirty="0" err="1"/>
              <a:t>bindRemote</a:t>
            </a:r>
            <a:r>
              <a:rPr lang="en-US" altLang="zh-CN" dirty="0"/>
              <a:t>(View view) {</a:t>
            </a:r>
          </a:p>
          <a:p>
            <a:r>
              <a:rPr lang="en-US" altLang="zh-CN" dirty="0"/>
              <a:t>        Intent </a:t>
            </a:r>
            <a:r>
              <a:rPr lang="en-US" altLang="zh-CN" dirty="0" err="1"/>
              <a:t>remoteService</a:t>
            </a:r>
            <a:r>
              <a:rPr lang="en-US" altLang="zh-CN" dirty="0"/>
              <a:t> = new Intent();</a:t>
            </a:r>
          </a:p>
          <a:p>
            <a:r>
              <a:rPr lang="en-US" altLang="zh-CN" dirty="0"/>
              <a:t>        </a:t>
            </a:r>
            <a:r>
              <a:rPr lang="en-US" altLang="zh-CN" dirty="0" err="1"/>
              <a:t>remoteService.setAction</a:t>
            </a:r>
            <a:r>
              <a:rPr lang="en-US" altLang="zh-CN" dirty="0"/>
              <a:t>("</a:t>
            </a:r>
            <a:r>
              <a:rPr lang="en-US" altLang="zh-CN" dirty="0" err="1"/>
              <a:t>com.alipay.remotePay</a:t>
            </a:r>
            <a:r>
              <a:rPr lang="en-US" altLang="zh-CN" dirty="0"/>
              <a:t>");</a:t>
            </a:r>
          </a:p>
          <a:p>
            <a:r>
              <a:rPr lang="en-US" altLang="zh-CN" dirty="0"/>
              <a:t>        conn = new </a:t>
            </a:r>
            <a:r>
              <a:rPr lang="en-US" altLang="zh-CN" dirty="0" err="1"/>
              <a:t>MyConn</a:t>
            </a:r>
            <a:r>
              <a:rPr lang="en-US" altLang="zh-CN" dirty="0"/>
              <a:t>();</a:t>
            </a:r>
          </a:p>
          <a:p>
            <a:r>
              <a:rPr lang="en-US" altLang="zh-CN" dirty="0"/>
              <a:t>        </a:t>
            </a:r>
            <a:r>
              <a:rPr lang="en-US" altLang="zh-CN" dirty="0" err="1"/>
              <a:t>this.bindService</a:t>
            </a:r>
            <a:r>
              <a:rPr lang="en-US" altLang="zh-CN" dirty="0"/>
              <a:t>(</a:t>
            </a:r>
            <a:r>
              <a:rPr lang="en-US" altLang="zh-CN" dirty="0" err="1"/>
              <a:t>remoteService</a:t>
            </a:r>
            <a:r>
              <a:rPr lang="en-US" altLang="zh-CN" dirty="0"/>
              <a:t>, conn, </a:t>
            </a:r>
            <a:r>
              <a:rPr lang="en-US" altLang="zh-CN" dirty="0" err="1"/>
              <a:t>Context.BIND_AUTO_CREATE</a:t>
            </a:r>
            <a:r>
              <a:rPr lang="en-US" altLang="zh-CN" dirty="0"/>
              <a:t>);</a:t>
            </a:r>
          </a:p>
          <a:p>
            <a:r>
              <a:rPr lang="en-US" altLang="zh-CN" dirty="0"/>
              <a:t>    }</a:t>
            </a:r>
          </a:p>
          <a:p>
            <a:r>
              <a:rPr lang="en-US" altLang="zh-CN" dirty="0"/>
              <a:t>    /**</a:t>
            </a:r>
          </a:p>
          <a:p>
            <a:r>
              <a:rPr lang="en-US" altLang="zh-CN" dirty="0"/>
              <a:t>     * TODO </a:t>
            </a:r>
            <a:r>
              <a:rPr lang="zh-CN" altLang="en-US" dirty="0"/>
              <a:t>六、远程支付连接反馈</a:t>
            </a:r>
          </a:p>
          <a:p>
            <a:r>
              <a:rPr lang="zh-CN" altLang="en-US" dirty="0"/>
              <a:t>     *</a:t>
            </a:r>
            <a:r>
              <a:rPr lang="en-US" altLang="zh-CN" dirty="0"/>
              <a:t>/</a:t>
            </a:r>
          </a:p>
          <a:p>
            <a:r>
              <a:rPr lang="en-US" altLang="zh-CN" dirty="0"/>
              <a:t>    private class </a:t>
            </a:r>
            <a:r>
              <a:rPr lang="en-US" altLang="zh-CN" dirty="0" err="1"/>
              <a:t>MyConn</a:t>
            </a:r>
            <a:r>
              <a:rPr lang="en-US" altLang="zh-CN" dirty="0"/>
              <a:t> implements </a:t>
            </a:r>
            <a:r>
              <a:rPr lang="en-US" altLang="zh-CN" dirty="0" err="1"/>
              <a:t>ServiceConnection</a:t>
            </a:r>
            <a:r>
              <a:rPr lang="en-US" altLang="zh-CN" dirty="0"/>
              <a:t>{</a:t>
            </a:r>
          </a:p>
          <a:p>
            <a:r>
              <a:rPr lang="en-US" altLang="zh-CN" dirty="0"/>
              <a:t>        // TODO </a:t>
            </a:r>
            <a:r>
              <a:rPr lang="zh-CN" altLang="en-US" dirty="0"/>
              <a:t>七、连接成功后，调用，参数二、为代理对象</a:t>
            </a:r>
          </a:p>
          <a:p>
            <a:r>
              <a:rPr lang="zh-CN" altLang="en-US" dirty="0"/>
              <a:t>        </a:t>
            </a:r>
            <a:r>
              <a:rPr lang="en-US" altLang="zh-CN" dirty="0"/>
              <a:t>@Override</a:t>
            </a:r>
          </a:p>
          <a:p>
            <a:r>
              <a:rPr lang="en-US" altLang="zh-CN" dirty="0"/>
              <a:t>        public void </a:t>
            </a:r>
            <a:r>
              <a:rPr lang="en-US" altLang="zh-CN" dirty="0" err="1"/>
              <a:t>onServiceConnected</a:t>
            </a:r>
            <a:r>
              <a:rPr lang="en-US" altLang="zh-CN" dirty="0"/>
              <a:t>(</a:t>
            </a:r>
            <a:r>
              <a:rPr lang="en-US" altLang="zh-CN" dirty="0" err="1"/>
              <a:t>ComponentName</a:t>
            </a:r>
            <a:r>
              <a:rPr lang="en-US" altLang="zh-CN" dirty="0"/>
              <a:t> name, </a:t>
            </a:r>
            <a:r>
              <a:rPr lang="en-US" altLang="zh-CN" dirty="0" err="1"/>
              <a:t>IBinder</a:t>
            </a:r>
            <a:r>
              <a:rPr lang="en-US" altLang="zh-CN" dirty="0"/>
              <a:t> service) {</a:t>
            </a:r>
          </a:p>
          <a:p>
            <a:r>
              <a:rPr lang="en-US" altLang="zh-CN" dirty="0"/>
              <a:t>            </a:t>
            </a:r>
            <a:r>
              <a:rPr lang="en-US" altLang="zh-CN" dirty="0" err="1"/>
              <a:t>aLiPayBinder</a:t>
            </a:r>
            <a:r>
              <a:rPr lang="en-US" altLang="zh-CN" dirty="0"/>
              <a:t> = </a:t>
            </a:r>
            <a:r>
              <a:rPr lang="en-US" altLang="zh-CN" dirty="0" err="1"/>
              <a:t>ALiPayBinder.Stub.asInterface</a:t>
            </a:r>
            <a:r>
              <a:rPr lang="en-US" altLang="zh-CN" dirty="0"/>
              <a:t>(service);</a:t>
            </a:r>
          </a:p>
          <a:p>
            <a:r>
              <a:rPr lang="en-US" altLang="zh-CN" dirty="0"/>
              <a:t>        }</a:t>
            </a:r>
          </a:p>
          <a:p>
            <a:r>
              <a:rPr lang="en-US" altLang="zh-CN" dirty="0"/>
              <a:t>        @Override</a:t>
            </a:r>
          </a:p>
          <a:p>
            <a:r>
              <a:rPr lang="en-US" altLang="zh-CN" dirty="0"/>
              <a:t>        public void </a:t>
            </a:r>
            <a:r>
              <a:rPr lang="en-US" altLang="zh-CN" dirty="0" err="1"/>
              <a:t>onServiceDisconnected</a:t>
            </a:r>
            <a:r>
              <a:rPr lang="en-US" altLang="zh-CN" dirty="0"/>
              <a:t>(</a:t>
            </a:r>
            <a:r>
              <a:rPr lang="en-US" altLang="zh-CN" dirty="0" err="1"/>
              <a:t>ComponentName</a:t>
            </a:r>
            <a:r>
              <a:rPr lang="en-US" altLang="zh-CN" dirty="0"/>
              <a:t> name) {</a:t>
            </a:r>
          </a:p>
          <a:p>
            <a:r>
              <a:rPr lang="en-US" altLang="zh-CN" dirty="0"/>
              <a:t>            </a:t>
            </a:r>
          </a:p>
          <a:p>
            <a:r>
              <a:rPr lang="en-US" altLang="zh-CN" dirty="0"/>
              <a:t>        }</a:t>
            </a:r>
          </a:p>
          <a:p>
            <a:r>
              <a:rPr lang="en-US" altLang="zh-CN" dirty="0"/>
              <a:t>    }</a:t>
            </a:r>
          </a:p>
          <a:p>
            <a:r>
              <a:rPr lang="en-US" altLang="zh-CN" dirty="0"/>
              <a:t>    </a:t>
            </a:r>
          </a:p>
          <a:p>
            <a:r>
              <a:rPr lang="en-US" altLang="zh-CN" dirty="0"/>
              <a:t>    /**</a:t>
            </a:r>
          </a:p>
          <a:p>
            <a:r>
              <a:rPr lang="en-US" altLang="zh-CN" dirty="0"/>
              <a:t>     * TODO </a:t>
            </a:r>
            <a:r>
              <a:rPr lang="zh-CN" altLang="en-US" dirty="0"/>
              <a:t>八、调用支付宝远程支付服务</a:t>
            </a:r>
          </a:p>
          <a:p>
            <a:r>
              <a:rPr lang="zh-CN" altLang="en-US" dirty="0"/>
              <a:t>     * </a:t>
            </a:r>
            <a:r>
              <a:rPr lang="en-US" altLang="zh-CN" dirty="0"/>
              <a:t>@</a:t>
            </a:r>
            <a:r>
              <a:rPr lang="en-US" altLang="zh-CN" dirty="0" err="1"/>
              <a:t>param</a:t>
            </a:r>
            <a:r>
              <a:rPr lang="en-US" altLang="zh-CN" dirty="0"/>
              <a:t> view</a:t>
            </a:r>
          </a:p>
          <a:p>
            <a:r>
              <a:rPr lang="en-US" altLang="zh-CN" dirty="0"/>
              <a:t>     */</a:t>
            </a:r>
          </a:p>
          <a:p>
            <a:r>
              <a:rPr lang="en-US" altLang="zh-CN" dirty="0"/>
              <a:t>    public void pay(View view) {</a:t>
            </a:r>
          </a:p>
          <a:p>
            <a:r>
              <a:rPr lang="en-US" altLang="zh-CN" dirty="0"/>
              <a:t>        try {</a:t>
            </a:r>
          </a:p>
          <a:p>
            <a:r>
              <a:rPr lang="en-US" altLang="zh-CN" dirty="0"/>
              <a:t>            </a:t>
            </a:r>
            <a:r>
              <a:rPr lang="en-US" altLang="zh-CN" dirty="0" err="1"/>
              <a:t>aLiPayBinder.callPay</a:t>
            </a:r>
            <a:r>
              <a:rPr lang="en-US" altLang="zh-CN" dirty="0"/>
              <a:t>("</a:t>
            </a:r>
            <a:r>
              <a:rPr lang="en-US" altLang="zh-CN" dirty="0" err="1"/>
              <a:t>hacket</a:t>
            </a:r>
            <a:r>
              <a:rPr lang="en-US" altLang="zh-CN" dirty="0"/>
              <a:t>", "123456", 1234.43f);</a:t>
            </a:r>
          </a:p>
          <a:p>
            <a:r>
              <a:rPr lang="en-US" altLang="zh-CN" dirty="0"/>
              <a:t>        } catch (</a:t>
            </a:r>
            <a:r>
              <a:rPr lang="en-US" altLang="zh-CN" dirty="0" err="1"/>
              <a:t>RemoteException</a:t>
            </a:r>
            <a:r>
              <a:rPr lang="en-US" altLang="zh-CN" dirty="0"/>
              <a:t> e) {</a:t>
            </a:r>
          </a:p>
          <a:p>
            <a:r>
              <a:rPr lang="en-US" altLang="zh-CN" dirty="0"/>
              <a:t>            </a:t>
            </a:r>
            <a:r>
              <a:rPr lang="en-US" altLang="zh-CN" dirty="0" err="1"/>
              <a:t>e.printStackTrace</a:t>
            </a:r>
            <a:r>
              <a:rPr lang="en-US" altLang="zh-CN" dirty="0"/>
              <a:t>();</a:t>
            </a:r>
          </a:p>
          <a:p>
            <a:r>
              <a:rPr lang="en-US" altLang="zh-CN" dirty="0"/>
              <a:t>        }</a:t>
            </a:r>
          </a:p>
          <a:p>
            <a:r>
              <a:rPr lang="en-US" altLang="zh-CN" dirty="0"/>
              <a:t>    }</a:t>
            </a:r>
          </a:p>
          <a:p>
            <a:r>
              <a:rPr lang="en-US" altLang="zh-CN" dirty="0"/>
              <a:t>}</a:t>
            </a:r>
          </a:p>
          <a:p>
            <a:r>
              <a:rPr lang="en-US" altLang="zh-CN" dirty="0" err="1"/>
              <a:t>ALiPayBinder.aidl</a:t>
            </a:r>
            <a:endParaRPr lang="en-US" altLang="zh-CN" dirty="0"/>
          </a:p>
          <a:p>
            <a:r>
              <a:rPr lang="en-US" altLang="zh-CN" dirty="0"/>
              <a:t>package </a:t>
            </a:r>
            <a:r>
              <a:rPr lang="en-US" altLang="zh-CN" dirty="0" err="1"/>
              <a:t>com.alipay.remotePayService</a:t>
            </a:r>
            <a:r>
              <a:rPr lang="en-US" altLang="zh-CN" dirty="0"/>
              <a:t>;</a:t>
            </a:r>
          </a:p>
          <a:p>
            <a:r>
              <a:rPr lang="en-US" altLang="zh-CN" dirty="0"/>
              <a:t>interface </a:t>
            </a:r>
            <a:r>
              <a:rPr lang="en-US" altLang="zh-CN" dirty="0" err="1"/>
              <a:t>ALiPayBinder</a:t>
            </a:r>
            <a:r>
              <a:rPr lang="en-US" altLang="zh-CN" dirty="0"/>
              <a:t> {</a:t>
            </a:r>
          </a:p>
          <a:p>
            <a:r>
              <a:rPr lang="en-US" altLang="zh-CN" dirty="0"/>
              <a:t>    /**</a:t>
            </a:r>
          </a:p>
          <a:p>
            <a:r>
              <a:rPr lang="en-US" altLang="zh-CN" dirty="0"/>
              <a:t>     * TODO 3</a:t>
            </a:r>
            <a:r>
              <a:rPr lang="zh-CN" altLang="en-US" dirty="0"/>
              <a:t>、调用支付服务</a:t>
            </a:r>
          </a:p>
          <a:p>
            <a:r>
              <a:rPr lang="zh-CN" altLang="en-US" dirty="0"/>
              <a:t>     *</a:t>
            </a:r>
            <a:r>
              <a:rPr lang="en-US" altLang="zh-CN" dirty="0"/>
              <a:t>/</a:t>
            </a:r>
          </a:p>
          <a:p>
            <a:r>
              <a:rPr lang="en-US" altLang="zh-CN" dirty="0"/>
              <a:t>    void </a:t>
            </a:r>
            <a:r>
              <a:rPr lang="en-US" altLang="zh-CN" dirty="0" err="1"/>
              <a:t>callPay</a:t>
            </a:r>
            <a:r>
              <a:rPr lang="en-US" altLang="zh-CN" dirty="0"/>
              <a:t>(String username, String password, float money);</a:t>
            </a:r>
          </a:p>
          <a:p>
            <a:r>
              <a:rPr lang="en-US" altLang="zh-CN" dirty="0"/>
              <a:t>}</a:t>
            </a:r>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127</a:t>
            </a:fld>
            <a:endParaRPr lang="zh-CN" altLang="en-US"/>
          </a:p>
        </p:txBody>
      </p:sp>
    </p:spTree>
    <p:extLst>
      <p:ext uri="{BB962C8B-B14F-4D97-AF65-F5344CB8AC3E}">
        <p14:creationId xmlns:p14="http://schemas.microsoft.com/office/powerpoint/2010/main" val="120204295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class</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MainActivity</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extends</a:t>
            </a:r>
            <a:r>
              <a:rPr lang="en-US" altLang="zh-CN" sz="1200" kern="1200" dirty="0">
                <a:solidFill>
                  <a:schemeClr val="tx1"/>
                </a:solidFill>
                <a:effectLst/>
                <a:latin typeface="+mn-lt"/>
                <a:ea typeface="+mn-ea"/>
                <a:cs typeface="+mn-cs"/>
              </a:rPr>
              <a:t> Activity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private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ImageView</a:t>
            </a:r>
            <a:r>
              <a:rPr lang="en-US" altLang="zh-CN" sz="1200" kern="1200" dirty="0">
                <a:solidFill>
                  <a:schemeClr val="tx1"/>
                </a:solidFill>
                <a:effectLst/>
                <a:latin typeface="+mn-lt"/>
                <a:ea typeface="+mn-ea"/>
                <a:cs typeface="+mn-cs"/>
              </a:rPr>
              <a:t> iv;</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private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WindowManager</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wm</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private</a:t>
            </a: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windowHeight</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private</a:t>
            </a: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windowWidth</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SuppressWarnings</a:t>
            </a:r>
            <a:r>
              <a:rPr lang="en-US" altLang="zh-CN" sz="1200" kern="1200" dirty="0">
                <a:solidFill>
                  <a:schemeClr val="tx1"/>
                </a:solidFill>
                <a:effectLst/>
                <a:latin typeface="+mn-lt"/>
                <a:ea typeface="+mn-ea"/>
                <a:cs typeface="+mn-cs"/>
              </a:rPr>
              <a:t>("deprecation")</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@Override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protected</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onCreate</a:t>
            </a:r>
            <a:r>
              <a:rPr lang="en-US" altLang="zh-CN" sz="1200" kern="1200" dirty="0">
                <a:solidFill>
                  <a:schemeClr val="tx1"/>
                </a:solidFill>
                <a:effectLst/>
                <a:latin typeface="+mn-lt"/>
                <a:ea typeface="+mn-ea"/>
                <a:cs typeface="+mn-cs"/>
              </a:rPr>
              <a:t>(Bundle </a:t>
            </a:r>
            <a:r>
              <a:rPr lang="en-US" altLang="zh-CN" sz="1200" kern="1200" dirty="0" err="1">
                <a:solidFill>
                  <a:schemeClr val="tx1"/>
                </a:solidFill>
                <a:effectLst/>
                <a:latin typeface="+mn-lt"/>
                <a:ea typeface="+mn-ea"/>
                <a:cs typeface="+mn-cs"/>
              </a:rPr>
              <a:t>savedInstanceState</a:t>
            </a: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super</a:t>
            </a:r>
            <a:r>
              <a:rPr lang="en-US" altLang="zh-CN" sz="1200" kern="1200" dirty="0" err="1">
                <a:solidFill>
                  <a:schemeClr val="tx1"/>
                </a:solidFill>
                <a:effectLst/>
                <a:latin typeface="+mn-lt"/>
                <a:ea typeface="+mn-ea"/>
                <a:cs typeface="+mn-cs"/>
              </a:rPr>
              <a:t>.onCreate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savedInstanceState</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setContentView</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R.layout.activity_main</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iv = (</a:t>
            </a:r>
            <a:r>
              <a:rPr lang="en-US" altLang="zh-CN" sz="1200" kern="1200" dirty="0" err="1">
                <a:solidFill>
                  <a:schemeClr val="tx1"/>
                </a:solidFill>
                <a:effectLst/>
                <a:latin typeface="+mn-lt"/>
                <a:ea typeface="+mn-ea"/>
                <a:cs typeface="+mn-cs"/>
              </a:rPr>
              <a:t>ImageView</a:t>
            </a: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this</a:t>
            </a:r>
            <a:r>
              <a:rPr lang="en-US" altLang="zh-CN" sz="1200" kern="1200" dirty="0" err="1">
                <a:solidFill>
                  <a:schemeClr val="tx1"/>
                </a:solidFill>
                <a:effectLst/>
                <a:latin typeface="+mn-lt"/>
                <a:ea typeface="+mn-ea"/>
                <a:cs typeface="+mn-cs"/>
              </a:rPr>
              <a:t>.findViewById</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R.id.iv</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 TODO 1</a:t>
            </a:r>
            <a:r>
              <a:rPr lang="zh-CN" altLang="en-US" sz="1200" kern="1200" dirty="0">
                <a:solidFill>
                  <a:schemeClr val="tx1"/>
                </a:solidFill>
                <a:effectLst/>
                <a:latin typeface="+mn-lt"/>
                <a:ea typeface="+mn-ea"/>
                <a:cs typeface="+mn-cs"/>
              </a:rPr>
              <a:t>、获取手机屏幕大小</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wm</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WindowManager</a:t>
            </a: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this</a:t>
            </a:r>
            <a:r>
              <a:rPr lang="en-US" altLang="zh-CN" sz="1200" kern="1200" dirty="0" err="1">
                <a:solidFill>
                  <a:schemeClr val="tx1"/>
                </a:solidFill>
                <a:effectLst/>
                <a:latin typeface="+mn-lt"/>
                <a:ea typeface="+mn-ea"/>
                <a:cs typeface="+mn-cs"/>
              </a:rPr>
              <a:t>.getSystemService</a:t>
            </a:r>
            <a:r>
              <a:rPr lang="en-US" altLang="zh-CN" sz="1200" kern="1200" dirty="0">
                <a:solidFill>
                  <a:schemeClr val="tx1"/>
                </a:solidFill>
                <a:effectLst/>
                <a:latin typeface="+mn-lt"/>
                <a:ea typeface="+mn-ea"/>
                <a:cs typeface="+mn-cs"/>
              </a:rPr>
              <a:t>(WINDOW_SERVICE);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 1-1 </a:t>
            </a:r>
            <a:r>
              <a:rPr lang="zh-CN" altLang="en-US" sz="1200" kern="1200" dirty="0">
                <a:solidFill>
                  <a:schemeClr val="tx1"/>
                </a:solidFill>
                <a:effectLst/>
                <a:latin typeface="+mn-lt"/>
                <a:ea typeface="+mn-ea"/>
                <a:cs typeface="+mn-cs"/>
              </a:rPr>
              <a:t>高版本获取屏幕大小</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 Point </a:t>
            </a:r>
            <a:r>
              <a:rPr lang="en-US" altLang="zh-CN" sz="1200" kern="1200" dirty="0" err="1">
                <a:solidFill>
                  <a:schemeClr val="tx1"/>
                </a:solidFill>
                <a:effectLst/>
                <a:latin typeface="+mn-lt"/>
                <a:ea typeface="+mn-ea"/>
                <a:cs typeface="+mn-cs"/>
              </a:rPr>
              <a:t>outSize</a:t>
            </a:r>
            <a:r>
              <a:rPr lang="en-US" altLang="zh-CN" sz="1200" kern="1200" dirty="0">
                <a:solidFill>
                  <a:schemeClr val="tx1"/>
                </a:solidFill>
                <a:effectLst/>
                <a:latin typeface="+mn-lt"/>
                <a:ea typeface="+mn-ea"/>
                <a:cs typeface="+mn-cs"/>
              </a:rPr>
              <a:t> = new Point();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wm.getDefaultDisplay</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getSize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outSize</a:t>
            </a:r>
            <a:r>
              <a:rPr lang="en-US" altLang="zh-CN" sz="1200" kern="1200" dirty="0">
                <a:solidFill>
                  <a:schemeClr val="tx1"/>
                </a:solidFill>
                <a:effectLst/>
                <a:latin typeface="+mn-lt"/>
                <a:ea typeface="+mn-ea"/>
                <a:cs typeface="+mn-cs"/>
              </a:rPr>
              <a:t>);// Call requires API level 13 (current min is 8):</a:t>
            </a:r>
            <a:r>
              <a:rPr lang="en-US" altLang="zh-CN" sz="1200" kern="1200" dirty="0" err="1">
                <a:solidFill>
                  <a:schemeClr val="tx1"/>
                </a:solidFill>
                <a:effectLst/>
                <a:latin typeface="+mn-lt"/>
                <a:ea typeface="+mn-ea"/>
                <a:cs typeface="+mn-cs"/>
              </a:rPr>
              <a:t>android.view.Display#getSize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 1-2</a:t>
            </a:r>
            <a:r>
              <a:rPr lang="zh-CN" altLang="en-US" sz="1200" kern="1200" dirty="0">
                <a:solidFill>
                  <a:schemeClr val="tx1"/>
                </a:solidFill>
                <a:effectLst/>
                <a:latin typeface="+mn-lt"/>
                <a:ea typeface="+mn-ea"/>
                <a:cs typeface="+mn-cs"/>
              </a:rPr>
              <a:t>低版本获取屏幕大小</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windowWidth</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wm.getDefaultDisplay</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getWidth</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windowHeight</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wm.getDefaultDisplay</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getHeight</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 </a:t>
            </a:r>
            <a:r>
              <a:rPr lang="zh-CN" altLang="en-US" sz="1200" kern="1200" dirty="0">
                <a:solidFill>
                  <a:schemeClr val="tx1"/>
                </a:solidFill>
                <a:effectLst/>
                <a:latin typeface="+mn-lt"/>
                <a:ea typeface="+mn-ea"/>
                <a:cs typeface="+mn-cs"/>
              </a:rPr>
              <a:t>加载一张图片</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 </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param</a:t>
            </a:r>
            <a:r>
              <a:rPr lang="en-US" altLang="zh-CN" sz="1200" kern="1200" dirty="0">
                <a:solidFill>
                  <a:schemeClr val="tx1"/>
                </a:solidFill>
                <a:effectLst/>
                <a:latin typeface="+mn-lt"/>
                <a:ea typeface="+mn-ea"/>
                <a:cs typeface="+mn-cs"/>
              </a:rPr>
              <a:t> view</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loadPic</a:t>
            </a:r>
            <a:r>
              <a:rPr lang="en-US" altLang="zh-CN" sz="1200" kern="1200" dirty="0">
                <a:solidFill>
                  <a:schemeClr val="tx1"/>
                </a:solidFill>
                <a:effectLst/>
                <a:latin typeface="+mn-lt"/>
                <a:ea typeface="+mn-ea"/>
                <a:cs typeface="+mn-cs"/>
              </a:rPr>
              <a:t>(View view)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这是不行的，当图片大小超过</a:t>
            </a:r>
            <a:r>
              <a:rPr lang="en-US" altLang="zh-CN" sz="1200" kern="1200" dirty="0" err="1">
                <a:solidFill>
                  <a:schemeClr val="tx1"/>
                </a:solidFill>
                <a:effectLst/>
                <a:latin typeface="+mn-lt"/>
                <a:ea typeface="+mn-ea"/>
                <a:cs typeface="+mn-cs"/>
              </a:rPr>
              <a:t>dalvik</a:t>
            </a:r>
            <a:r>
              <a:rPr lang="zh-CN" altLang="en-US" sz="1200" kern="1200" dirty="0">
                <a:solidFill>
                  <a:schemeClr val="tx1"/>
                </a:solidFill>
                <a:effectLst/>
                <a:latin typeface="+mn-lt"/>
                <a:ea typeface="+mn-ea"/>
                <a:cs typeface="+mn-cs"/>
              </a:rPr>
              <a:t>虚拟机内存带下，会出现</a:t>
            </a:r>
            <a:r>
              <a:rPr lang="en-US" altLang="zh-CN" sz="1200" kern="1200" dirty="0">
                <a:solidFill>
                  <a:schemeClr val="tx1"/>
                </a:solidFill>
                <a:effectLst/>
                <a:latin typeface="+mn-lt"/>
                <a:ea typeface="+mn-ea"/>
                <a:cs typeface="+mn-cs"/>
              </a:rPr>
              <a:t>OOM</a:t>
            </a:r>
            <a:r>
              <a:rPr lang="zh-CN" altLang="en-US" sz="1200" kern="1200" dirty="0">
                <a:solidFill>
                  <a:schemeClr val="tx1"/>
                </a:solidFill>
                <a:effectLst/>
                <a:latin typeface="+mn-lt"/>
                <a:ea typeface="+mn-ea"/>
                <a:cs typeface="+mn-cs"/>
              </a:rPr>
              <a:t>异常</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String file = </a:t>
            </a:r>
            <a:r>
              <a:rPr lang="en-US" altLang="zh-CN" sz="1200" kern="1200" dirty="0" err="1">
                <a:solidFill>
                  <a:schemeClr val="tx1"/>
                </a:solidFill>
                <a:effectLst/>
                <a:latin typeface="+mn-lt"/>
                <a:ea typeface="+mn-ea"/>
                <a:cs typeface="+mn-cs"/>
              </a:rPr>
              <a:t>Environment.getExternalStorageDirectory</a:t>
            </a:r>
            <a:r>
              <a:rPr lang="en-US" altLang="zh-CN" sz="1200" kern="1200" dirty="0">
                <a:solidFill>
                  <a:schemeClr val="tx1"/>
                </a:solidFill>
                <a:effectLst/>
                <a:latin typeface="+mn-lt"/>
                <a:ea typeface="+mn-ea"/>
                <a:cs typeface="+mn-cs"/>
              </a:rPr>
              <a:t>()+"/fireworks.jpg";</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System.out.println</a:t>
            </a:r>
            <a:r>
              <a:rPr lang="en-US" altLang="zh-CN" sz="1200" kern="1200" dirty="0">
                <a:solidFill>
                  <a:schemeClr val="tx1"/>
                </a:solidFill>
                <a:effectLst/>
                <a:latin typeface="+mn-lt"/>
                <a:ea typeface="+mn-ea"/>
                <a:cs typeface="+mn-cs"/>
              </a:rPr>
              <a:t>("file:"+file);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Bitmap </a:t>
            </a:r>
            <a:r>
              <a:rPr lang="en-US" altLang="zh-CN" sz="1200" kern="1200" dirty="0" err="1">
                <a:solidFill>
                  <a:schemeClr val="tx1"/>
                </a:solidFill>
                <a:effectLst/>
                <a:latin typeface="+mn-lt"/>
                <a:ea typeface="+mn-ea"/>
                <a:cs typeface="+mn-cs"/>
              </a:rPr>
              <a:t>bitmap</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BitmapFactory.decodeFile</a:t>
            </a:r>
            <a:r>
              <a:rPr lang="en-US" altLang="zh-CN" sz="1200" kern="1200" dirty="0">
                <a:solidFill>
                  <a:schemeClr val="tx1"/>
                </a:solidFill>
                <a:effectLst/>
                <a:latin typeface="+mn-lt"/>
                <a:ea typeface="+mn-ea"/>
                <a:cs typeface="+mn-cs"/>
              </a:rPr>
              <a:t>(file);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iv.setImageBitmap</a:t>
            </a:r>
            <a:r>
              <a:rPr lang="en-US" altLang="zh-CN" sz="1200" kern="1200" dirty="0">
                <a:solidFill>
                  <a:schemeClr val="tx1"/>
                </a:solidFill>
                <a:effectLst/>
                <a:latin typeface="+mn-lt"/>
                <a:ea typeface="+mn-ea"/>
                <a:cs typeface="+mn-cs"/>
              </a:rPr>
              <a:t>(bitmap);*/</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 </a:t>
            </a:r>
            <a:r>
              <a:rPr lang="zh-CN" altLang="en-US" sz="1200" kern="1200" dirty="0">
                <a:solidFill>
                  <a:schemeClr val="tx1"/>
                </a:solidFill>
                <a:effectLst/>
                <a:latin typeface="+mn-lt"/>
                <a:ea typeface="+mn-ea"/>
                <a:cs typeface="+mn-cs"/>
              </a:rPr>
              <a:t>解决方案：</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 1.</a:t>
            </a:r>
            <a:r>
              <a:rPr lang="zh-CN" altLang="en-US" sz="1200" kern="1200" dirty="0">
                <a:solidFill>
                  <a:schemeClr val="tx1"/>
                </a:solidFill>
                <a:effectLst/>
                <a:latin typeface="+mn-lt"/>
                <a:ea typeface="+mn-ea"/>
                <a:cs typeface="+mn-cs"/>
              </a:rPr>
              <a:t>获取图片的宽高</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 2.</a:t>
            </a:r>
            <a:r>
              <a:rPr lang="zh-CN" altLang="en-US" sz="1200" kern="1200" dirty="0">
                <a:solidFill>
                  <a:schemeClr val="tx1"/>
                </a:solidFill>
                <a:effectLst/>
                <a:latin typeface="+mn-lt"/>
                <a:ea typeface="+mn-ea"/>
                <a:cs typeface="+mn-cs"/>
              </a:rPr>
              <a:t>获取手机屏幕的宽高</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 3.</a:t>
            </a:r>
            <a:r>
              <a:rPr lang="zh-CN" altLang="en-US" sz="1200" kern="1200" dirty="0">
                <a:solidFill>
                  <a:schemeClr val="tx1"/>
                </a:solidFill>
                <a:effectLst/>
                <a:latin typeface="+mn-lt"/>
                <a:ea typeface="+mn-ea"/>
                <a:cs typeface="+mn-cs"/>
              </a:rPr>
              <a:t>分别计算水平和竖直方向的缩放比例</a:t>
            </a:r>
            <a:r>
              <a:rPr lang="en-US" altLang="zh-CN" sz="1200" kern="1200" dirty="0">
                <a:solidFill>
                  <a:schemeClr val="tx1"/>
                </a:solidFill>
                <a:effectLst/>
                <a:latin typeface="+mn-lt"/>
                <a:ea typeface="+mn-ea"/>
                <a:cs typeface="+mn-cs"/>
              </a:rPr>
              <a:t>.</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 4.</a:t>
            </a:r>
            <a:r>
              <a:rPr lang="zh-CN" altLang="en-US" sz="1200" kern="1200" dirty="0">
                <a:solidFill>
                  <a:schemeClr val="tx1"/>
                </a:solidFill>
                <a:effectLst/>
                <a:latin typeface="+mn-lt"/>
                <a:ea typeface="+mn-ea"/>
                <a:cs typeface="+mn-cs"/>
              </a:rPr>
              <a:t>重新设置真正的解析</a:t>
            </a:r>
            <a:r>
              <a:rPr lang="en-US" altLang="zh-CN" sz="1200" kern="1200" dirty="0">
                <a:solidFill>
                  <a:schemeClr val="tx1"/>
                </a:solidFill>
                <a:effectLst/>
                <a:latin typeface="+mn-lt"/>
                <a:ea typeface="+mn-ea"/>
                <a:cs typeface="+mn-cs"/>
              </a:rPr>
              <a:t>Bitmap</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 TODO 2</a:t>
            </a:r>
            <a:r>
              <a:rPr lang="zh-CN" altLang="en-US" sz="1200" kern="1200" dirty="0">
                <a:solidFill>
                  <a:schemeClr val="tx1"/>
                </a:solidFill>
                <a:effectLst/>
                <a:latin typeface="+mn-lt"/>
                <a:ea typeface="+mn-ea"/>
                <a:cs typeface="+mn-cs"/>
              </a:rPr>
              <a:t>、获取图片大小</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String file = </a:t>
            </a:r>
            <a:r>
              <a:rPr lang="en-US" altLang="zh-CN" sz="1200" kern="1200" dirty="0" err="1">
                <a:solidFill>
                  <a:schemeClr val="tx1"/>
                </a:solidFill>
                <a:effectLst/>
                <a:latin typeface="+mn-lt"/>
                <a:ea typeface="+mn-ea"/>
                <a:cs typeface="+mn-cs"/>
              </a:rPr>
              <a:t>Environment.getExternalStorageDirectory</a:t>
            </a:r>
            <a:r>
              <a:rPr lang="en-US" altLang="zh-CN" sz="1200" kern="1200" dirty="0">
                <a:solidFill>
                  <a:schemeClr val="tx1"/>
                </a:solidFill>
                <a:effectLst/>
                <a:latin typeface="+mn-lt"/>
                <a:ea typeface="+mn-ea"/>
                <a:cs typeface="+mn-cs"/>
              </a:rPr>
              <a:t>()+"/fireworks.jpg";</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Options opts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Options();</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opts.inJustDecodeBounds</a:t>
            </a:r>
            <a:r>
              <a:rPr lang="en-US" altLang="zh-CN" sz="1200" kern="1200" dirty="0">
                <a:solidFill>
                  <a:schemeClr val="tx1"/>
                </a:solidFill>
                <a:effectLst/>
                <a:latin typeface="+mn-lt"/>
                <a:ea typeface="+mn-ea"/>
                <a:cs typeface="+mn-cs"/>
              </a:rPr>
              <a:t> = true;// </a:t>
            </a:r>
            <a:r>
              <a:rPr lang="zh-CN" altLang="en-US" sz="1200" kern="1200" dirty="0">
                <a:solidFill>
                  <a:schemeClr val="tx1"/>
                </a:solidFill>
                <a:effectLst/>
                <a:latin typeface="+mn-lt"/>
                <a:ea typeface="+mn-ea"/>
                <a:cs typeface="+mn-cs"/>
              </a:rPr>
              <a:t>如果为</a:t>
            </a:r>
            <a:r>
              <a:rPr lang="en-US" altLang="zh-CN" sz="1200" kern="1200" dirty="0">
                <a:solidFill>
                  <a:schemeClr val="tx1"/>
                </a:solidFill>
                <a:effectLst/>
                <a:latin typeface="+mn-lt"/>
                <a:ea typeface="+mn-ea"/>
                <a:cs typeface="+mn-cs"/>
              </a:rPr>
              <a:t>true,</a:t>
            </a:r>
            <a:r>
              <a:rPr lang="zh-CN" altLang="en-US" sz="1200" kern="1200" dirty="0">
                <a:solidFill>
                  <a:schemeClr val="tx1"/>
                </a:solidFill>
                <a:effectLst/>
                <a:latin typeface="+mn-lt"/>
                <a:ea typeface="+mn-ea"/>
                <a:cs typeface="+mn-cs"/>
              </a:rPr>
              <a:t>不去真正的解析</a:t>
            </a:r>
            <a:r>
              <a:rPr lang="en-US" altLang="zh-CN" sz="1200" kern="1200" dirty="0">
                <a:solidFill>
                  <a:schemeClr val="tx1"/>
                </a:solidFill>
                <a:effectLst/>
                <a:latin typeface="+mn-lt"/>
                <a:ea typeface="+mn-ea"/>
                <a:cs typeface="+mn-cs"/>
              </a:rPr>
              <a:t>bitmap </a:t>
            </a:r>
            <a:r>
              <a:rPr lang="zh-CN" altLang="en-US" sz="1200" kern="1200" dirty="0">
                <a:solidFill>
                  <a:schemeClr val="tx1"/>
                </a:solidFill>
                <a:effectLst/>
                <a:latin typeface="+mn-lt"/>
                <a:ea typeface="+mn-ea"/>
                <a:cs typeface="+mn-cs"/>
              </a:rPr>
              <a:t>只是解析</a:t>
            </a:r>
            <a:r>
              <a:rPr lang="en-US" altLang="zh-CN" sz="1200" kern="1200" dirty="0">
                <a:solidFill>
                  <a:schemeClr val="tx1"/>
                </a:solidFill>
                <a:effectLst/>
                <a:latin typeface="+mn-lt"/>
                <a:ea typeface="+mn-ea"/>
                <a:cs typeface="+mn-cs"/>
              </a:rPr>
              <a:t>bitmap</a:t>
            </a:r>
            <a:r>
              <a:rPr lang="zh-CN" altLang="en-US" sz="1200" kern="1200" dirty="0">
                <a:solidFill>
                  <a:schemeClr val="tx1"/>
                </a:solidFill>
                <a:effectLst/>
                <a:latin typeface="+mn-lt"/>
                <a:ea typeface="+mn-ea"/>
                <a:cs typeface="+mn-cs"/>
              </a:rPr>
              <a:t>的头信息</a:t>
            </a:r>
            <a:r>
              <a:rPr lang="en-US" altLang="zh-CN" sz="1200" kern="1200" dirty="0">
                <a:solidFill>
                  <a:schemeClr val="tx1"/>
                </a:solidFill>
                <a:effectLst/>
                <a:latin typeface="+mn-lt"/>
                <a:ea typeface="+mn-ea"/>
                <a:cs typeface="+mn-cs"/>
              </a:rPr>
              <a:t>.</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BitmapFactory.decodeFile</a:t>
            </a:r>
            <a:r>
              <a:rPr lang="en-US" altLang="zh-CN" sz="1200" kern="1200" dirty="0">
                <a:solidFill>
                  <a:schemeClr val="tx1"/>
                </a:solidFill>
                <a:effectLst/>
                <a:latin typeface="+mn-lt"/>
                <a:ea typeface="+mn-ea"/>
                <a:cs typeface="+mn-cs"/>
              </a:rPr>
              <a:t>(file, opts);//whether the image should be completely decoded, or just is size returned.</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 </a:t>
            </a:r>
            <a:r>
              <a:rPr lang="zh-CN" altLang="en-US" sz="1200" kern="1200" dirty="0">
                <a:solidFill>
                  <a:schemeClr val="tx1"/>
                </a:solidFill>
                <a:effectLst/>
                <a:latin typeface="+mn-lt"/>
                <a:ea typeface="+mn-ea"/>
                <a:cs typeface="+mn-cs"/>
              </a:rPr>
              <a:t>参数</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null,</a:t>
            </a:r>
            <a:r>
              <a:rPr lang="zh-CN" altLang="en-US" sz="1200" kern="1200" dirty="0">
                <a:solidFill>
                  <a:schemeClr val="tx1"/>
                </a:solidFill>
                <a:effectLst/>
                <a:latin typeface="+mn-lt"/>
                <a:ea typeface="+mn-ea"/>
                <a:cs typeface="+mn-cs"/>
              </a:rPr>
              <a:t>完全加载图片到内存，否则按比例缩放加载</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outWidth</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opts.outWidth</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outHeight</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opts.outHeight</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System.out.println</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图片宽：</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outWidth</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System.out.println</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图片高：</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outHeight</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System.out.println</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屏幕宽：</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windowWidth</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System.out.println</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屏幕高</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windowHeight</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 TODO 3</a:t>
            </a:r>
            <a:r>
              <a:rPr lang="zh-CN" altLang="en-US" sz="1200" kern="1200" dirty="0">
                <a:solidFill>
                  <a:schemeClr val="tx1"/>
                </a:solidFill>
                <a:effectLst/>
                <a:latin typeface="+mn-lt"/>
                <a:ea typeface="+mn-ea"/>
                <a:cs typeface="+mn-cs"/>
              </a:rPr>
              <a:t>、缩放比例</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scale = 1;</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scaleX</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outWidth</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windowWidth</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scaleY</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outHeight</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windowHeight</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if</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scaleX</a:t>
            </a:r>
            <a:r>
              <a:rPr lang="en-US" altLang="zh-CN" sz="1200" kern="1200" dirty="0">
                <a:solidFill>
                  <a:schemeClr val="tx1"/>
                </a:solidFill>
                <a:effectLst/>
                <a:latin typeface="+mn-lt"/>
                <a:ea typeface="+mn-ea"/>
                <a:cs typeface="+mn-cs"/>
              </a:rPr>
              <a:t> &gt; </a:t>
            </a:r>
            <a:r>
              <a:rPr lang="en-US" altLang="zh-CN" sz="1200" kern="1200" dirty="0" err="1">
                <a:solidFill>
                  <a:schemeClr val="tx1"/>
                </a:solidFill>
                <a:effectLst/>
                <a:latin typeface="+mn-lt"/>
                <a:ea typeface="+mn-ea"/>
                <a:cs typeface="+mn-cs"/>
              </a:rPr>
              <a:t>scaleY</a:t>
            </a: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scale = </a:t>
            </a:r>
            <a:r>
              <a:rPr lang="en-US" altLang="zh-CN" sz="1200" kern="1200" dirty="0" err="1">
                <a:solidFill>
                  <a:schemeClr val="tx1"/>
                </a:solidFill>
                <a:effectLst/>
                <a:latin typeface="+mn-lt"/>
                <a:ea typeface="+mn-ea"/>
                <a:cs typeface="+mn-cs"/>
              </a:rPr>
              <a:t>scaleX</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else</a:t>
            </a: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scale = </a:t>
            </a:r>
            <a:r>
              <a:rPr lang="en-US" altLang="zh-CN" sz="1200" kern="1200" dirty="0" err="1">
                <a:solidFill>
                  <a:schemeClr val="tx1"/>
                </a:solidFill>
                <a:effectLst/>
                <a:latin typeface="+mn-lt"/>
                <a:ea typeface="+mn-ea"/>
                <a:cs typeface="+mn-cs"/>
              </a:rPr>
              <a:t>scaleY</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opts.inSampleSize</a:t>
            </a:r>
            <a:r>
              <a:rPr lang="en-US" altLang="zh-CN" sz="1200" kern="1200" dirty="0">
                <a:solidFill>
                  <a:schemeClr val="tx1"/>
                </a:solidFill>
                <a:effectLst/>
                <a:latin typeface="+mn-lt"/>
                <a:ea typeface="+mn-ea"/>
                <a:cs typeface="+mn-cs"/>
              </a:rPr>
              <a:t> = scale;// </a:t>
            </a:r>
            <a:r>
              <a:rPr lang="zh-CN" altLang="en-US" sz="1200" kern="1200" dirty="0">
                <a:solidFill>
                  <a:schemeClr val="tx1"/>
                </a:solidFill>
                <a:effectLst/>
                <a:latin typeface="+mn-lt"/>
                <a:ea typeface="+mn-ea"/>
                <a:cs typeface="+mn-cs"/>
              </a:rPr>
              <a:t>如果大于</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，比如</a:t>
            </a: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，那么尺寸为原来的</a:t>
            </a:r>
            <a:r>
              <a:rPr lang="en-US" altLang="zh-CN" sz="1200" kern="1200" dirty="0">
                <a:solidFill>
                  <a:schemeClr val="tx1"/>
                </a:solidFill>
                <a:effectLst/>
                <a:latin typeface="+mn-lt"/>
                <a:ea typeface="+mn-ea"/>
                <a:cs typeface="+mn-cs"/>
              </a:rPr>
              <a:t>1/4 * 1/4 = 1/16</a:t>
            </a:r>
            <a:r>
              <a:rPr lang="zh-CN" altLang="en-US" sz="1200" kern="1200" dirty="0">
                <a:solidFill>
                  <a:schemeClr val="tx1"/>
                </a:solidFill>
                <a:effectLst/>
                <a:latin typeface="+mn-lt"/>
                <a:ea typeface="+mn-ea"/>
                <a:cs typeface="+mn-cs"/>
              </a:rPr>
              <a:t>的大小</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如果</a:t>
            </a:r>
            <a:r>
              <a:rPr lang="en-US" altLang="zh-CN" sz="1200" kern="1200" dirty="0">
                <a:solidFill>
                  <a:schemeClr val="tx1"/>
                </a:solidFill>
                <a:effectLst/>
                <a:latin typeface="+mn-lt"/>
                <a:ea typeface="+mn-ea"/>
                <a:cs typeface="+mn-cs"/>
              </a:rPr>
              <a:t>&lt;=1,</a:t>
            </a:r>
            <a:r>
              <a:rPr lang="zh-CN" altLang="en-US" sz="1200" kern="1200" dirty="0">
                <a:solidFill>
                  <a:schemeClr val="tx1"/>
                </a:solidFill>
                <a:effectLst/>
                <a:latin typeface="+mn-lt"/>
                <a:ea typeface="+mn-ea"/>
                <a:cs typeface="+mn-cs"/>
              </a:rPr>
              <a:t>和原来大小一致。</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System.out.println</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缩放比例：</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 scale);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 TODO 4</a:t>
            </a:r>
            <a:r>
              <a:rPr lang="zh-CN" altLang="en-US" sz="1200" kern="1200" dirty="0">
                <a:solidFill>
                  <a:schemeClr val="tx1"/>
                </a:solidFill>
                <a:effectLst/>
                <a:latin typeface="+mn-lt"/>
                <a:ea typeface="+mn-ea"/>
                <a:cs typeface="+mn-cs"/>
              </a:rPr>
              <a:t>、重新设置真正的解析</a:t>
            </a:r>
            <a:r>
              <a:rPr lang="en-US" altLang="zh-CN" sz="1200" kern="1200" dirty="0">
                <a:solidFill>
                  <a:schemeClr val="tx1"/>
                </a:solidFill>
                <a:effectLst/>
                <a:latin typeface="+mn-lt"/>
                <a:ea typeface="+mn-ea"/>
                <a:cs typeface="+mn-cs"/>
              </a:rPr>
              <a:t>Bitmap</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opts.inJustDecodeBounds</a:t>
            </a:r>
            <a:r>
              <a:rPr lang="en-US" altLang="zh-CN" sz="1200" kern="1200" dirty="0">
                <a:solidFill>
                  <a:schemeClr val="tx1"/>
                </a:solidFill>
                <a:effectLst/>
                <a:latin typeface="+mn-lt"/>
                <a:ea typeface="+mn-ea"/>
                <a:cs typeface="+mn-cs"/>
              </a:rPr>
              <a:t> = false;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Bitmap </a:t>
            </a:r>
            <a:r>
              <a:rPr lang="en-US" altLang="zh-CN" sz="1200" kern="1200" dirty="0" err="1">
                <a:solidFill>
                  <a:schemeClr val="tx1"/>
                </a:solidFill>
                <a:effectLst/>
                <a:latin typeface="+mn-lt"/>
                <a:ea typeface="+mn-ea"/>
                <a:cs typeface="+mn-cs"/>
              </a:rPr>
              <a:t>bitmap</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BitmapFactory.decodeFile</a:t>
            </a:r>
            <a:r>
              <a:rPr lang="en-US" altLang="zh-CN" sz="1200" kern="1200" dirty="0">
                <a:solidFill>
                  <a:schemeClr val="tx1"/>
                </a:solidFill>
                <a:effectLst/>
                <a:latin typeface="+mn-lt"/>
                <a:ea typeface="+mn-ea"/>
                <a:cs typeface="+mn-cs"/>
              </a:rPr>
              <a:t>(file, opts);</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iv.setImageBitmap</a:t>
            </a:r>
            <a:r>
              <a:rPr lang="en-US" altLang="zh-CN" sz="1200" kern="1200" dirty="0">
                <a:solidFill>
                  <a:schemeClr val="tx1"/>
                </a:solidFill>
                <a:effectLst/>
                <a:latin typeface="+mn-lt"/>
                <a:ea typeface="+mn-ea"/>
                <a:cs typeface="+mn-cs"/>
              </a:rPr>
              <a:t>(bitmap);</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132</a:t>
            </a:fld>
            <a:endParaRPr lang="zh-CN" altLang="en-US"/>
          </a:p>
        </p:txBody>
      </p:sp>
    </p:spTree>
    <p:extLst>
      <p:ext uri="{BB962C8B-B14F-4D97-AF65-F5344CB8AC3E}">
        <p14:creationId xmlns:p14="http://schemas.microsoft.com/office/powerpoint/2010/main" val="42022979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effectLst/>
              </a:rPr>
              <a:t>官方文档：</a:t>
            </a:r>
            <a:r>
              <a:rPr lang="en-US" altLang="zh-CN" sz="1200" dirty="0">
                <a:effectLst/>
                <a:hlinkClick r:id="rId3"/>
              </a:rPr>
              <a:t>http://developer.android.com/guide/topics/resources/animation-resource.html</a:t>
            </a:r>
            <a:r>
              <a:rPr lang="en-US" altLang="zh-CN" sz="1200" dirty="0">
                <a:effectLst/>
              </a:rPr>
              <a:t> </a:t>
            </a:r>
            <a:br>
              <a:rPr lang="en-US" altLang="zh-CN" sz="1200" dirty="0">
                <a:effectLst/>
              </a:rPr>
            </a:br>
            <a:endParaRPr lang="en-US" altLang="zh-CN" sz="1200" dirty="0">
              <a:effectLst/>
            </a:endParaRPr>
          </a:p>
          <a:p>
            <a:r>
              <a:rPr lang="zh-CN" altLang="en-US" sz="1200" dirty="0">
                <a:effectLst/>
              </a:rPr>
              <a:t>帧动画的</a:t>
            </a:r>
            <a:r>
              <a:rPr lang="en-US" altLang="zh-CN" sz="1200" dirty="0">
                <a:effectLst/>
              </a:rPr>
              <a:t>xml</a:t>
            </a:r>
            <a:r>
              <a:rPr lang="zh-CN" altLang="en-US" sz="1200" dirty="0">
                <a:effectLst/>
              </a:rPr>
              <a:t>文件</a:t>
            </a:r>
            <a:br>
              <a:rPr lang="zh-CN" altLang="en-US" sz="1200" dirty="0">
                <a:effectLst/>
              </a:rPr>
            </a:br>
            <a:r>
              <a:rPr lang="en-US" altLang="zh-CN" sz="1200" kern="1200" dirty="0">
                <a:solidFill>
                  <a:schemeClr val="tx1"/>
                </a:solidFill>
                <a:effectLst/>
                <a:latin typeface="+mn-lt"/>
                <a:ea typeface="+mn-ea"/>
                <a:cs typeface="+mn-cs"/>
              </a:rPr>
              <a:t>&lt;animation-list </a:t>
            </a:r>
            <a:r>
              <a:rPr lang="en-US" altLang="zh-CN" sz="1200" kern="1200" dirty="0" err="1">
                <a:solidFill>
                  <a:schemeClr val="tx1"/>
                </a:solidFill>
                <a:effectLst/>
                <a:latin typeface="+mn-lt"/>
                <a:ea typeface="+mn-ea"/>
                <a:cs typeface="+mn-cs"/>
              </a:rPr>
              <a:t>xmlns:android</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hlinkClick r:id="rId4"/>
              </a:rPr>
              <a:t>http://schemas.android.com/</a:t>
            </a:r>
            <a:r>
              <a:rPr lang="en-US" altLang="zh-CN" sz="1200" i="1" kern="1200" dirty="0" err="1">
                <a:solidFill>
                  <a:schemeClr val="tx1"/>
                </a:solidFill>
                <a:effectLst/>
                <a:latin typeface="+mn-lt"/>
                <a:ea typeface="+mn-ea"/>
                <a:cs typeface="+mn-cs"/>
                <a:hlinkClick r:id="rId4"/>
              </a:rPr>
              <a:t>apk</a:t>
            </a:r>
            <a:r>
              <a:rPr lang="en-US" altLang="zh-CN" sz="1200" i="1" kern="1200" dirty="0">
                <a:solidFill>
                  <a:schemeClr val="tx1"/>
                </a:solidFill>
                <a:effectLst/>
                <a:latin typeface="+mn-lt"/>
                <a:ea typeface="+mn-ea"/>
                <a:cs typeface="+mn-cs"/>
                <a:hlinkClick r:id="rId4"/>
              </a:rPr>
              <a:t>/res/android"</a:t>
            </a:r>
            <a:r>
              <a:rPr lang="en-US" altLang="zh-CN" sz="1200" i="1"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android:oneshot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"false"</a:t>
            </a:r>
            <a:r>
              <a:rPr lang="en-US" altLang="zh-CN" sz="1200" kern="1200" dirty="0">
                <a:solidFill>
                  <a:schemeClr val="tx1"/>
                </a:solidFill>
                <a:effectLst/>
                <a:latin typeface="+mn-lt"/>
                <a:ea typeface="+mn-ea"/>
                <a:cs typeface="+mn-cs"/>
              </a:rPr>
              <a:t> &gt;</a:t>
            </a:r>
            <a:endParaRPr lang="en-US" altLang="zh-CN" sz="1200" dirty="0">
              <a:effectLst/>
            </a:endParaRPr>
          </a:p>
          <a:p>
            <a:r>
              <a:rPr lang="en-US" altLang="zh-CN" sz="1200" kern="1200" dirty="0" err="1">
                <a:solidFill>
                  <a:schemeClr val="tx1"/>
                </a:solidFill>
                <a:effectLst/>
                <a:latin typeface="+mn-lt"/>
                <a:ea typeface="+mn-ea"/>
                <a:cs typeface="+mn-cs"/>
              </a:rPr>
              <a:t>android:oneshot</a:t>
            </a:r>
            <a:r>
              <a:rPr lang="zh-CN" altLang="en-US" sz="1200" kern="1200" dirty="0">
                <a:solidFill>
                  <a:schemeClr val="tx1"/>
                </a:solidFill>
                <a:effectLst/>
                <a:latin typeface="+mn-lt"/>
                <a:ea typeface="+mn-ea"/>
                <a:cs typeface="+mn-cs"/>
              </a:rPr>
              <a:t>表示是否重复播放，</a:t>
            </a:r>
            <a:r>
              <a:rPr lang="en-US" altLang="zh-CN" sz="1200" kern="1200" dirty="0">
                <a:solidFill>
                  <a:schemeClr val="tx1"/>
                </a:solidFill>
                <a:effectLst/>
                <a:latin typeface="+mn-lt"/>
                <a:ea typeface="+mn-ea"/>
                <a:cs typeface="+mn-cs"/>
              </a:rPr>
              <a:t>true</a:t>
            </a:r>
            <a:r>
              <a:rPr lang="zh-CN" altLang="en-US" sz="1200" kern="1200" dirty="0">
                <a:solidFill>
                  <a:schemeClr val="tx1"/>
                </a:solidFill>
                <a:effectLst/>
                <a:latin typeface="+mn-lt"/>
                <a:ea typeface="+mn-ea"/>
                <a:cs typeface="+mn-cs"/>
              </a:rPr>
              <a:t>表示播放一次，</a:t>
            </a:r>
            <a:r>
              <a:rPr lang="en-US" altLang="zh-CN" sz="1200" kern="1200" dirty="0">
                <a:solidFill>
                  <a:schemeClr val="tx1"/>
                </a:solidFill>
                <a:effectLst/>
                <a:latin typeface="+mn-lt"/>
                <a:ea typeface="+mn-ea"/>
                <a:cs typeface="+mn-cs"/>
              </a:rPr>
              <a:t>false</a:t>
            </a:r>
            <a:r>
              <a:rPr lang="zh-CN" altLang="en-US" sz="1200" kern="1200" dirty="0">
                <a:solidFill>
                  <a:schemeClr val="tx1"/>
                </a:solidFill>
                <a:effectLst/>
                <a:latin typeface="+mn-lt"/>
                <a:ea typeface="+mn-ea"/>
                <a:cs typeface="+mn-cs"/>
              </a:rPr>
              <a:t>表示重复播放</a:t>
            </a:r>
            <a:endParaRPr lang="zh-CN" altLang="en-US" sz="1200" dirty="0">
              <a:effectLst/>
            </a:endParaRPr>
          </a:p>
          <a:p>
            <a:r>
              <a:rPr lang="en-US" altLang="zh-CN" sz="1200" kern="1200" dirty="0" err="1">
                <a:solidFill>
                  <a:schemeClr val="tx1"/>
                </a:solidFill>
                <a:effectLst/>
                <a:latin typeface="+mn-lt"/>
                <a:ea typeface="+mn-ea"/>
                <a:cs typeface="+mn-cs"/>
              </a:rPr>
              <a:t>android:duration</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"100" </a:t>
            </a:r>
            <a:r>
              <a:rPr lang="zh-CN" altLang="en-US" sz="1200" i="1" kern="1200" dirty="0">
                <a:solidFill>
                  <a:schemeClr val="tx1"/>
                </a:solidFill>
                <a:effectLst/>
                <a:latin typeface="+mn-lt"/>
                <a:ea typeface="+mn-ea"/>
                <a:cs typeface="+mn-cs"/>
              </a:rPr>
              <a:t>表示播放时间间隔</a:t>
            </a:r>
            <a:endParaRPr lang="zh-CN" altLang="en-US" sz="1200" dirty="0">
              <a:effectLst/>
            </a:endParaRPr>
          </a:p>
          <a:p>
            <a:r>
              <a:rPr lang="en-US" altLang="zh-CN" sz="1200" i="1" kern="1200" dirty="0">
                <a:solidFill>
                  <a:schemeClr val="tx1"/>
                </a:solidFill>
                <a:effectLst/>
                <a:latin typeface="+mn-lt"/>
                <a:ea typeface="+mn-ea"/>
                <a:cs typeface="+mn-cs"/>
              </a:rPr>
              <a:t>girl_list.xml</a:t>
            </a:r>
            <a:endParaRPr lang="en-US" altLang="zh-CN" sz="1200" dirty="0">
              <a:effectLst/>
            </a:endParaRPr>
          </a:p>
          <a:p>
            <a:r>
              <a:rPr lang="en-US" altLang="zh-CN" sz="1200" kern="1200" dirty="0">
                <a:solidFill>
                  <a:schemeClr val="tx1"/>
                </a:solidFill>
                <a:effectLst/>
                <a:latin typeface="+mn-lt"/>
                <a:ea typeface="+mn-ea"/>
                <a:cs typeface="+mn-cs"/>
              </a:rPr>
              <a:t>&lt;?xml version=</a:t>
            </a:r>
            <a:r>
              <a:rPr lang="en-US" altLang="zh-CN" sz="1200" i="1" kern="1200" dirty="0">
                <a:solidFill>
                  <a:schemeClr val="tx1"/>
                </a:solidFill>
                <a:effectLst/>
                <a:latin typeface="+mn-lt"/>
                <a:ea typeface="+mn-ea"/>
                <a:cs typeface="+mn-cs"/>
              </a:rPr>
              <a:t>"1.0"</a:t>
            </a:r>
            <a:r>
              <a:rPr lang="en-US" altLang="zh-CN" sz="1200" kern="1200" dirty="0">
                <a:solidFill>
                  <a:schemeClr val="tx1"/>
                </a:solidFill>
                <a:effectLst/>
                <a:latin typeface="+mn-lt"/>
                <a:ea typeface="+mn-ea"/>
                <a:cs typeface="+mn-cs"/>
              </a:rPr>
              <a:t> encoding=</a:t>
            </a:r>
            <a:r>
              <a:rPr lang="en-US" altLang="zh-CN" sz="1200" i="1" kern="1200" dirty="0">
                <a:solidFill>
                  <a:schemeClr val="tx1"/>
                </a:solidFill>
                <a:effectLst/>
                <a:latin typeface="+mn-lt"/>
                <a:ea typeface="+mn-ea"/>
                <a:cs typeface="+mn-cs"/>
              </a:rPr>
              <a:t>"utf-8"</a:t>
            </a:r>
            <a:r>
              <a:rPr lang="en-US" altLang="zh-CN" sz="1200" kern="1200" dirty="0">
                <a:solidFill>
                  <a:schemeClr val="tx1"/>
                </a:solidFill>
                <a:effectLst/>
                <a:latin typeface="+mn-lt"/>
                <a:ea typeface="+mn-ea"/>
                <a:cs typeface="+mn-cs"/>
              </a:rPr>
              <a:t>?&gt;</a:t>
            </a:r>
            <a:endParaRPr lang="en-US" altLang="zh-CN" sz="1200" dirty="0">
              <a:effectLst/>
            </a:endParaRPr>
          </a:p>
          <a:p>
            <a:r>
              <a:rPr lang="en-US" altLang="zh-CN" sz="1200" kern="1200" dirty="0">
                <a:solidFill>
                  <a:schemeClr val="tx1"/>
                </a:solidFill>
                <a:effectLst/>
                <a:latin typeface="+mn-lt"/>
                <a:ea typeface="+mn-ea"/>
                <a:cs typeface="+mn-cs"/>
              </a:rPr>
              <a:t>&lt;animation-list </a:t>
            </a:r>
            <a:r>
              <a:rPr lang="en-US" altLang="zh-CN" sz="1200" kern="1200" dirty="0" err="1">
                <a:solidFill>
                  <a:schemeClr val="tx1"/>
                </a:solidFill>
                <a:effectLst/>
                <a:latin typeface="+mn-lt"/>
                <a:ea typeface="+mn-ea"/>
                <a:cs typeface="+mn-cs"/>
              </a:rPr>
              <a:t>xmlns:android</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"http://schemas.android.com/</a:t>
            </a:r>
            <a:r>
              <a:rPr lang="en-US" altLang="zh-CN" sz="1200" i="1" kern="1200" dirty="0" err="1">
                <a:solidFill>
                  <a:schemeClr val="tx1"/>
                </a:solidFill>
                <a:effectLst/>
                <a:latin typeface="+mn-lt"/>
                <a:ea typeface="+mn-ea"/>
                <a:cs typeface="+mn-cs"/>
              </a:rPr>
              <a:t>apk</a:t>
            </a:r>
            <a:r>
              <a:rPr lang="en-US" altLang="zh-CN" sz="1200" i="1" kern="1200" dirty="0">
                <a:solidFill>
                  <a:schemeClr val="tx1"/>
                </a:solidFill>
                <a:effectLst/>
                <a:latin typeface="+mn-lt"/>
                <a:ea typeface="+mn-ea"/>
                <a:cs typeface="+mn-cs"/>
              </a:rPr>
              <a:t>/res/android"</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android:oneshot</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"false"</a:t>
            </a:r>
            <a:r>
              <a:rPr lang="en-US" altLang="zh-CN" sz="1200" kern="1200" dirty="0">
                <a:solidFill>
                  <a:schemeClr val="tx1"/>
                </a:solidFill>
                <a:effectLst/>
                <a:latin typeface="+mn-lt"/>
                <a:ea typeface="+mn-ea"/>
                <a:cs typeface="+mn-cs"/>
              </a:rPr>
              <a:t> &gt;</a:t>
            </a:r>
            <a:endParaRPr lang="en-US" altLang="zh-CN" sz="1200" dirty="0">
              <a:effectLst/>
            </a:endParaRPr>
          </a:p>
          <a:p>
            <a:r>
              <a:rPr lang="en-US" altLang="zh-CN" sz="1200" kern="1200" dirty="0">
                <a:solidFill>
                  <a:schemeClr val="tx1"/>
                </a:solidFill>
                <a:effectLst/>
                <a:latin typeface="+mn-lt"/>
                <a:ea typeface="+mn-ea"/>
                <a:cs typeface="+mn-cs"/>
              </a:rPr>
              <a:t>    &lt;item</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android:drawable</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drawable</a:t>
            </a:r>
            <a:r>
              <a:rPr lang="en-US" altLang="zh-CN" sz="1200" i="1" kern="1200" dirty="0">
                <a:solidFill>
                  <a:schemeClr val="tx1"/>
                </a:solidFill>
                <a:effectLst/>
                <a:latin typeface="+mn-lt"/>
                <a:ea typeface="+mn-ea"/>
                <a:cs typeface="+mn-cs"/>
              </a:rPr>
              <a:t>/girl_1"</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android:duration</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"100"</a:t>
            </a:r>
            <a:r>
              <a:rPr lang="en-US" altLang="zh-CN" sz="1200" i="0" kern="1200" dirty="0">
                <a:solidFill>
                  <a:schemeClr val="tx1"/>
                </a:solidFill>
                <a:effectLst/>
                <a:latin typeface="+mn-lt"/>
                <a:ea typeface="+mn-ea"/>
                <a:cs typeface="+mn-cs"/>
              </a:rPr>
              <a:t>/&gt;</a:t>
            </a:r>
            <a:endParaRPr lang="en-US" altLang="zh-CN" sz="1200" dirty="0">
              <a:effectLst/>
            </a:endParaRPr>
          </a:p>
          <a:p>
            <a:r>
              <a:rPr lang="en-US" altLang="zh-CN" sz="1200" kern="1200" dirty="0">
                <a:solidFill>
                  <a:schemeClr val="tx1"/>
                </a:solidFill>
                <a:effectLst/>
                <a:latin typeface="+mn-lt"/>
                <a:ea typeface="+mn-ea"/>
                <a:cs typeface="+mn-cs"/>
              </a:rPr>
              <a:t>    &lt;item</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android:drawable</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drawable</a:t>
            </a:r>
            <a:r>
              <a:rPr lang="en-US" altLang="zh-CN" sz="1200" i="1" kern="1200" dirty="0">
                <a:solidFill>
                  <a:schemeClr val="tx1"/>
                </a:solidFill>
                <a:effectLst/>
                <a:latin typeface="+mn-lt"/>
                <a:ea typeface="+mn-ea"/>
                <a:cs typeface="+mn-cs"/>
              </a:rPr>
              <a:t>/girl_2"</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android:duration</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"100"</a:t>
            </a:r>
            <a:r>
              <a:rPr lang="en-US" altLang="zh-CN" sz="1200" i="0" kern="1200" dirty="0">
                <a:solidFill>
                  <a:schemeClr val="tx1"/>
                </a:solidFill>
                <a:effectLst/>
                <a:latin typeface="+mn-lt"/>
                <a:ea typeface="+mn-ea"/>
                <a:cs typeface="+mn-cs"/>
              </a:rPr>
              <a:t>/&gt;</a:t>
            </a:r>
            <a:endParaRPr lang="en-US" altLang="zh-CN" sz="1200" dirty="0">
              <a:effectLst/>
            </a:endParaRPr>
          </a:p>
          <a:p>
            <a:r>
              <a:rPr lang="en-US" altLang="zh-CN" sz="1200" kern="1200" dirty="0">
                <a:solidFill>
                  <a:schemeClr val="tx1"/>
                </a:solidFill>
                <a:effectLst/>
                <a:latin typeface="+mn-lt"/>
                <a:ea typeface="+mn-ea"/>
                <a:cs typeface="+mn-cs"/>
              </a:rPr>
              <a:t>    &lt;item</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android:drawable</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drawable</a:t>
            </a:r>
            <a:r>
              <a:rPr lang="en-US" altLang="zh-CN" sz="1200" i="1" kern="1200" dirty="0">
                <a:solidFill>
                  <a:schemeClr val="tx1"/>
                </a:solidFill>
                <a:effectLst/>
                <a:latin typeface="+mn-lt"/>
                <a:ea typeface="+mn-ea"/>
                <a:cs typeface="+mn-cs"/>
              </a:rPr>
              <a:t>/girl_3"</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android:duration</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"100"</a:t>
            </a:r>
            <a:r>
              <a:rPr lang="en-US" altLang="zh-CN" sz="1200" i="0" kern="1200" dirty="0">
                <a:solidFill>
                  <a:schemeClr val="tx1"/>
                </a:solidFill>
                <a:effectLst/>
                <a:latin typeface="+mn-lt"/>
                <a:ea typeface="+mn-ea"/>
                <a:cs typeface="+mn-cs"/>
              </a:rPr>
              <a:t>/&gt;</a:t>
            </a:r>
            <a:endParaRPr lang="en-US" altLang="zh-CN" sz="1200" dirty="0">
              <a:effectLst/>
            </a:endParaRPr>
          </a:p>
          <a:p>
            <a:r>
              <a:rPr lang="en-US" altLang="zh-CN" sz="1200" kern="1200" dirty="0">
                <a:solidFill>
                  <a:schemeClr val="tx1"/>
                </a:solidFill>
                <a:effectLst/>
                <a:latin typeface="+mn-lt"/>
                <a:ea typeface="+mn-ea"/>
                <a:cs typeface="+mn-cs"/>
              </a:rPr>
              <a:t>    &lt;item</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android:drawable</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drawable</a:t>
            </a:r>
            <a:r>
              <a:rPr lang="en-US" altLang="zh-CN" sz="1200" i="1" kern="1200" dirty="0">
                <a:solidFill>
                  <a:schemeClr val="tx1"/>
                </a:solidFill>
                <a:effectLst/>
                <a:latin typeface="+mn-lt"/>
                <a:ea typeface="+mn-ea"/>
                <a:cs typeface="+mn-cs"/>
              </a:rPr>
              <a:t>/girl_4"</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android:duration</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"100"</a:t>
            </a:r>
            <a:r>
              <a:rPr lang="en-US" altLang="zh-CN" sz="1200" i="0" kern="1200" dirty="0">
                <a:solidFill>
                  <a:schemeClr val="tx1"/>
                </a:solidFill>
                <a:effectLst/>
                <a:latin typeface="+mn-lt"/>
                <a:ea typeface="+mn-ea"/>
                <a:cs typeface="+mn-cs"/>
              </a:rPr>
              <a:t>/&gt;</a:t>
            </a:r>
            <a:endParaRPr lang="en-US" altLang="zh-CN" sz="1200" dirty="0">
              <a:effectLst/>
            </a:endParaRPr>
          </a:p>
          <a:p>
            <a:r>
              <a:rPr lang="en-US" altLang="zh-CN" sz="1200" kern="1200" dirty="0">
                <a:solidFill>
                  <a:schemeClr val="tx1"/>
                </a:solidFill>
                <a:effectLst/>
                <a:latin typeface="+mn-lt"/>
                <a:ea typeface="+mn-ea"/>
                <a:cs typeface="+mn-cs"/>
              </a:rPr>
              <a:t>    &lt;item</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android:drawable</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drawable</a:t>
            </a:r>
            <a:r>
              <a:rPr lang="en-US" altLang="zh-CN" sz="1200" i="1" kern="1200" dirty="0">
                <a:solidFill>
                  <a:schemeClr val="tx1"/>
                </a:solidFill>
                <a:effectLst/>
                <a:latin typeface="+mn-lt"/>
                <a:ea typeface="+mn-ea"/>
                <a:cs typeface="+mn-cs"/>
              </a:rPr>
              <a:t>/girl_5"</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android:duration</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"100"</a:t>
            </a:r>
            <a:r>
              <a:rPr lang="en-US" altLang="zh-CN" sz="1200" i="0" kern="1200" dirty="0">
                <a:solidFill>
                  <a:schemeClr val="tx1"/>
                </a:solidFill>
                <a:effectLst/>
                <a:latin typeface="+mn-lt"/>
                <a:ea typeface="+mn-ea"/>
                <a:cs typeface="+mn-cs"/>
              </a:rPr>
              <a:t>/&gt;</a:t>
            </a:r>
            <a:endParaRPr lang="en-US" altLang="zh-CN" sz="1200" dirty="0">
              <a:effectLst/>
            </a:endParaRPr>
          </a:p>
          <a:p>
            <a:r>
              <a:rPr lang="en-US" altLang="zh-CN" sz="1200" kern="1200" dirty="0">
                <a:solidFill>
                  <a:schemeClr val="tx1"/>
                </a:solidFill>
                <a:effectLst/>
                <a:latin typeface="+mn-lt"/>
                <a:ea typeface="+mn-ea"/>
                <a:cs typeface="+mn-cs"/>
              </a:rPr>
              <a:t>    &lt;item</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android:drawable</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drawable</a:t>
            </a:r>
            <a:r>
              <a:rPr lang="en-US" altLang="zh-CN" sz="1200" i="1" kern="1200" dirty="0">
                <a:solidFill>
                  <a:schemeClr val="tx1"/>
                </a:solidFill>
                <a:effectLst/>
                <a:latin typeface="+mn-lt"/>
                <a:ea typeface="+mn-ea"/>
                <a:cs typeface="+mn-cs"/>
              </a:rPr>
              <a:t>/girl_6"</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android:duration</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"100"</a:t>
            </a:r>
            <a:r>
              <a:rPr lang="en-US" altLang="zh-CN" sz="1200" i="0" kern="1200" dirty="0">
                <a:solidFill>
                  <a:schemeClr val="tx1"/>
                </a:solidFill>
                <a:effectLst/>
                <a:latin typeface="+mn-lt"/>
                <a:ea typeface="+mn-ea"/>
                <a:cs typeface="+mn-cs"/>
              </a:rPr>
              <a:t>/&gt;</a:t>
            </a:r>
            <a:endParaRPr lang="en-US" altLang="zh-CN" sz="1200" dirty="0">
              <a:effectLst/>
            </a:endParaRPr>
          </a:p>
          <a:p>
            <a:r>
              <a:rPr lang="en-US" altLang="zh-CN" sz="1200" kern="1200" dirty="0">
                <a:solidFill>
                  <a:schemeClr val="tx1"/>
                </a:solidFill>
                <a:effectLst/>
                <a:latin typeface="+mn-lt"/>
                <a:ea typeface="+mn-ea"/>
                <a:cs typeface="+mn-cs"/>
              </a:rPr>
              <a:t>    &lt;item</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android:drawable</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drawable</a:t>
            </a:r>
            <a:r>
              <a:rPr lang="en-US" altLang="zh-CN" sz="1200" i="1" kern="1200" dirty="0">
                <a:solidFill>
                  <a:schemeClr val="tx1"/>
                </a:solidFill>
                <a:effectLst/>
                <a:latin typeface="+mn-lt"/>
                <a:ea typeface="+mn-ea"/>
                <a:cs typeface="+mn-cs"/>
              </a:rPr>
              <a:t>/girl_7"</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android:duration</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"200"</a:t>
            </a:r>
            <a:r>
              <a:rPr lang="en-US" altLang="zh-CN" sz="1200" i="0" kern="1200" dirty="0">
                <a:solidFill>
                  <a:schemeClr val="tx1"/>
                </a:solidFill>
                <a:effectLst/>
                <a:latin typeface="+mn-lt"/>
                <a:ea typeface="+mn-ea"/>
                <a:cs typeface="+mn-cs"/>
              </a:rPr>
              <a:t>/&gt;</a:t>
            </a:r>
            <a:endParaRPr lang="en-US" altLang="zh-CN" sz="1200" dirty="0">
              <a:effectLst/>
            </a:endParaRPr>
          </a:p>
          <a:p>
            <a:r>
              <a:rPr lang="en-US" altLang="zh-CN" sz="1200" kern="1200" dirty="0">
                <a:solidFill>
                  <a:schemeClr val="tx1"/>
                </a:solidFill>
                <a:effectLst/>
                <a:latin typeface="+mn-lt"/>
                <a:ea typeface="+mn-ea"/>
                <a:cs typeface="+mn-cs"/>
              </a:rPr>
              <a:t>    &lt;item</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android:drawable</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drawable</a:t>
            </a:r>
            <a:r>
              <a:rPr lang="en-US" altLang="zh-CN" sz="1200" i="1" kern="1200" dirty="0">
                <a:solidFill>
                  <a:schemeClr val="tx1"/>
                </a:solidFill>
                <a:effectLst/>
                <a:latin typeface="+mn-lt"/>
                <a:ea typeface="+mn-ea"/>
                <a:cs typeface="+mn-cs"/>
              </a:rPr>
              <a:t>/girl_8"</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android:duration</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"100"</a:t>
            </a:r>
            <a:r>
              <a:rPr lang="en-US" altLang="zh-CN" sz="1200" i="0" kern="1200" dirty="0">
                <a:solidFill>
                  <a:schemeClr val="tx1"/>
                </a:solidFill>
                <a:effectLst/>
                <a:latin typeface="+mn-lt"/>
                <a:ea typeface="+mn-ea"/>
                <a:cs typeface="+mn-cs"/>
              </a:rPr>
              <a:t>/&gt;</a:t>
            </a:r>
            <a:endParaRPr lang="en-US" altLang="zh-CN" sz="1200" dirty="0">
              <a:effectLst/>
            </a:endParaRPr>
          </a:p>
          <a:p>
            <a:r>
              <a:rPr lang="en-US" altLang="zh-CN" sz="1200" kern="1200" dirty="0">
                <a:solidFill>
                  <a:schemeClr val="tx1"/>
                </a:solidFill>
                <a:effectLst/>
                <a:latin typeface="+mn-lt"/>
                <a:ea typeface="+mn-ea"/>
                <a:cs typeface="+mn-cs"/>
              </a:rPr>
              <a:t>    &lt;item</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android:drawable</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drawable</a:t>
            </a:r>
            <a:r>
              <a:rPr lang="en-US" altLang="zh-CN" sz="1200" i="1" kern="1200" dirty="0">
                <a:solidFill>
                  <a:schemeClr val="tx1"/>
                </a:solidFill>
                <a:effectLst/>
                <a:latin typeface="+mn-lt"/>
                <a:ea typeface="+mn-ea"/>
                <a:cs typeface="+mn-cs"/>
              </a:rPr>
              <a:t>/girl_9"</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android:duration</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"100"</a:t>
            </a:r>
            <a:r>
              <a:rPr lang="en-US" altLang="zh-CN" sz="1200" i="0" kern="1200" dirty="0">
                <a:solidFill>
                  <a:schemeClr val="tx1"/>
                </a:solidFill>
                <a:effectLst/>
                <a:latin typeface="+mn-lt"/>
                <a:ea typeface="+mn-ea"/>
                <a:cs typeface="+mn-cs"/>
              </a:rPr>
              <a:t>/&gt;</a:t>
            </a:r>
            <a:endParaRPr lang="en-US" altLang="zh-CN" sz="1200" dirty="0">
              <a:effectLst/>
            </a:endParaRPr>
          </a:p>
          <a:p>
            <a:r>
              <a:rPr lang="en-US" altLang="zh-CN" sz="1200" kern="1200" dirty="0">
                <a:solidFill>
                  <a:schemeClr val="tx1"/>
                </a:solidFill>
                <a:effectLst/>
                <a:latin typeface="+mn-lt"/>
                <a:ea typeface="+mn-ea"/>
                <a:cs typeface="+mn-cs"/>
              </a:rPr>
              <a:t>    &lt;item</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android:drawable</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drawable</a:t>
            </a:r>
            <a:r>
              <a:rPr lang="en-US" altLang="zh-CN" sz="1200" i="1" kern="1200" dirty="0">
                <a:solidFill>
                  <a:schemeClr val="tx1"/>
                </a:solidFill>
                <a:effectLst/>
                <a:latin typeface="+mn-lt"/>
                <a:ea typeface="+mn-ea"/>
                <a:cs typeface="+mn-cs"/>
              </a:rPr>
              <a:t>/girl_10"</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android:duration</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"100"</a:t>
            </a:r>
            <a:r>
              <a:rPr lang="en-US" altLang="zh-CN" sz="1200" i="0" kern="1200" dirty="0">
                <a:solidFill>
                  <a:schemeClr val="tx1"/>
                </a:solidFill>
                <a:effectLst/>
                <a:latin typeface="+mn-lt"/>
                <a:ea typeface="+mn-ea"/>
                <a:cs typeface="+mn-cs"/>
              </a:rPr>
              <a:t>/&gt;</a:t>
            </a:r>
            <a:endParaRPr lang="en-US" altLang="zh-CN" sz="1200" dirty="0">
              <a:effectLst/>
            </a:endParaRPr>
          </a:p>
          <a:p>
            <a:r>
              <a:rPr lang="en-US" altLang="zh-CN" sz="1200" kern="1200" dirty="0">
                <a:solidFill>
                  <a:schemeClr val="tx1"/>
                </a:solidFill>
                <a:effectLst/>
                <a:latin typeface="+mn-lt"/>
                <a:ea typeface="+mn-ea"/>
                <a:cs typeface="+mn-cs"/>
              </a:rPr>
              <a:t>    &lt;item</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android:drawable</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drawable</a:t>
            </a:r>
            <a:r>
              <a:rPr lang="en-US" altLang="zh-CN" sz="1200" i="1" kern="1200" dirty="0">
                <a:solidFill>
                  <a:schemeClr val="tx1"/>
                </a:solidFill>
                <a:effectLst/>
                <a:latin typeface="+mn-lt"/>
                <a:ea typeface="+mn-ea"/>
                <a:cs typeface="+mn-cs"/>
              </a:rPr>
              <a:t>/girl_11"</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android:duration</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"100"</a:t>
            </a:r>
            <a:r>
              <a:rPr lang="en-US" altLang="zh-CN" sz="1200" i="0" kern="1200" dirty="0">
                <a:solidFill>
                  <a:schemeClr val="tx1"/>
                </a:solidFill>
                <a:effectLst/>
                <a:latin typeface="+mn-lt"/>
                <a:ea typeface="+mn-ea"/>
                <a:cs typeface="+mn-cs"/>
              </a:rPr>
              <a:t>/&gt;</a:t>
            </a:r>
            <a:endParaRPr lang="en-US" altLang="zh-CN" sz="1200" dirty="0">
              <a:effectLst/>
            </a:endParaRPr>
          </a:p>
          <a:p>
            <a:r>
              <a:rPr lang="en-US" altLang="zh-CN" sz="1200" kern="1200" dirty="0">
                <a:solidFill>
                  <a:schemeClr val="tx1"/>
                </a:solidFill>
                <a:effectLst/>
                <a:latin typeface="+mn-lt"/>
                <a:ea typeface="+mn-ea"/>
                <a:cs typeface="+mn-cs"/>
              </a:rPr>
              <a:t>&lt;/animation-list&gt;</a:t>
            </a:r>
            <a:r>
              <a:rPr lang="en-US" altLang="zh-CN" sz="1200" dirty="0">
                <a:effectLst/>
              </a:rPr>
              <a:t> </a:t>
            </a:r>
          </a:p>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134</a:t>
            </a:fld>
            <a:endParaRPr lang="zh-CN" altLang="en-US"/>
          </a:p>
        </p:txBody>
      </p:sp>
    </p:spTree>
    <p:extLst>
      <p:ext uri="{BB962C8B-B14F-4D97-AF65-F5344CB8AC3E}">
        <p14:creationId xmlns:p14="http://schemas.microsoft.com/office/powerpoint/2010/main" val="325207459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chemeClr val="tx1"/>
                </a:solidFill>
                <a:effectLst/>
                <a:latin typeface="+mn-lt"/>
                <a:ea typeface="+mn-ea"/>
                <a:cs typeface="+mn-cs"/>
              </a:rPr>
              <a:t>public</a:t>
            </a:r>
            <a:r>
              <a:rPr lang="en-US" altLang="zh-CN" sz="1200" b="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class</a:t>
            </a:r>
            <a:r>
              <a:rPr lang="en-US" altLang="zh-CN" sz="1200" b="0" kern="1200" dirty="0">
                <a:solidFill>
                  <a:schemeClr val="tx1"/>
                </a:solidFill>
                <a:effectLst/>
                <a:latin typeface="+mn-lt"/>
                <a:ea typeface="+mn-ea"/>
                <a:cs typeface="+mn-cs"/>
              </a:rPr>
              <a:t> </a:t>
            </a:r>
            <a:r>
              <a:rPr lang="en-US" altLang="zh-CN" sz="1200" b="0" kern="1200" dirty="0" err="1">
                <a:solidFill>
                  <a:schemeClr val="tx1"/>
                </a:solidFill>
                <a:effectLst/>
                <a:latin typeface="+mn-lt"/>
                <a:ea typeface="+mn-ea"/>
                <a:cs typeface="+mn-cs"/>
              </a:rPr>
              <a:t>MainActivity</a:t>
            </a:r>
            <a:r>
              <a:rPr lang="en-US" altLang="zh-CN" sz="1200" b="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extends</a:t>
            </a:r>
            <a:r>
              <a:rPr lang="en-US" altLang="zh-CN" sz="1200" b="0" kern="1200" dirty="0">
                <a:solidFill>
                  <a:schemeClr val="tx1"/>
                </a:solidFill>
                <a:effectLst/>
                <a:latin typeface="+mn-lt"/>
                <a:ea typeface="+mn-ea"/>
                <a:cs typeface="+mn-cs"/>
              </a:rPr>
              <a:t> Activity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private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ImageView</a:t>
            </a:r>
            <a:r>
              <a:rPr lang="en-US" altLang="zh-CN" sz="1200" kern="1200" dirty="0">
                <a:solidFill>
                  <a:schemeClr val="tx1"/>
                </a:solidFill>
                <a:effectLst/>
                <a:latin typeface="+mn-lt"/>
                <a:ea typeface="+mn-ea"/>
                <a:cs typeface="+mn-cs"/>
              </a:rPr>
              <a:t> iv;</a:t>
            </a:r>
            <a:endParaRPr lang="en-US" altLang="zh-CN" sz="1200" dirty="0">
              <a:effectLst/>
            </a:endParaRPr>
          </a:p>
          <a:p>
            <a:r>
              <a:rPr lang="en-US" altLang="zh-CN" sz="1200" kern="1200" dirty="0">
                <a:solidFill>
                  <a:schemeClr val="tx1"/>
                </a:solidFill>
                <a:effectLst/>
                <a:latin typeface="+mn-lt"/>
                <a:ea typeface="+mn-ea"/>
                <a:cs typeface="+mn-cs"/>
              </a:rPr>
              <a:t>    @Override</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protected</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onCreate</a:t>
            </a:r>
            <a:r>
              <a:rPr lang="en-US" altLang="zh-CN" sz="1200" kern="1200" dirty="0">
                <a:solidFill>
                  <a:schemeClr val="tx1"/>
                </a:solidFill>
                <a:effectLst/>
                <a:latin typeface="+mn-lt"/>
                <a:ea typeface="+mn-ea"/>
                <a:cs typeface="+mn-cs"/>
              </a:rPr>
              <a:t>(Bundle </a:t>
            </a:r>
            <a:r>
              <a:rPr lang="en-US" altLang="zh-CN" sz="1200" kern="1200" dirty="0" err="1">
                <a:solidFill>
                  <a:schemeClr val="tx1"/>
                </a:solidFill>
                <a:effectLst/>
                <a:latin typeface="+mn-lt"/>
                <a:ea typeface="+mn-ea"/>
                <a:cs typeface="+mn-cs"/>
              </a:rPr>
              <a:t>savedInstanceState</a:t>
            </a:r>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super</a:t>
            </a:r>
            <a:r>
              <a:rPr lang="en-US" altLang="zh-CN" sz="1200" kern="1200" dirty="0" err="1">
                <a:solidFill>
                  <a:schemeClr val="tx1"/>
                </a:solidFill>
                <a:effectLst/>
                <a:latin typeface="+mn-lt"/>
                <a:ea typeface="+mn-ea"/>
                <a:cs typeface="+mn-cs"/>
              </a:rPr>
              <a:t>.onCreate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savedInstanceState</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setContentView</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R.layout.</a:t>
            </a:r>
            <a:r>
              <a:rPr lang="en-US" altLang="zh-CN" sz="1200" i="1" kern="1200" dirty="0" err="1">
                <a:solidFill>
                  <a:schemeClr val="tx1"/>
                </a:solidFill>
                <a:effectLst/>
                <a:latin typeface="+mn-lt"/>
                <a:ea typeface="+mn-ea"/>
                <a:cs typeface="+mn-cs"/>
              </a:rPr>
              <a:t>activity_main</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iv = (</a:t>
            </a:r>
            <a:r>
              <a:rPr lang="en-US" altLang="zh-CN" sz="1200" kern="1200" dirty="0" err="1">
                <a:solidFill>
                  <a:schemeClr val="tx1"/>
                </a:solidFill>
                <a:effectLst/>
                <a:latin typeface="+mn-lt"/>
                <a:ea typeface="+mn-ea"/>
                <a:cs typeface="+mn-cs"/>
              </a:rPr>
              <a:t>ImageView</a:t>
            </a: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this</a:t>
            </a:r>
            <a:r>
              <a:rPr lang="en-US" altLang="zh-CN" sz="1200" kern="1200" dirty="0" err="1">
                <a:solidFill>
                  <a:schemeClr val="tx1"/>
                </a:solidFill>
                <a:effectLst/>
                <a:latin typeface="+mn-lt"/>
                <a:ea typeface="+mn-ea"/>
                <a:cs typeface="+mn-cs"/>
              </a:rPr>
              <a:t>.findViewById</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R.id.</a:t>
            </a:r>
            <a:r>
              <a:rPr lang="en-US" altLang="zh-CN" sz="1200" i="1" kern="1200" dirty="0" err="1">
                <a:solidFill>
                  <a:schemeClr val="tx1"/>
                </a:solidFill>
                <a:effectLst/>
                <a:latin typeface="+mn-lt"/>
                <a:ea typeface="+mn-ea"/>
                <a:cs typeface="+mn-cs"/>
              </a:rPr>
              <a:t>iv</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TODO</a:t>
            </a:r>
            <a:r>
              <a:rPr lang="en-US" altLang="zh-CN" sz="1200" kern="1200" dirty="0">
                <a:solidFill>
                  <a:schemeClr val="tx1"/>
                </a:solidFill>
                <a:effectLst/>
                <a:latin typeface="+mn-lt"/>
                <a:ea typeface="+mn-ea"/>
                <a:cs typeface="+mn-cs"/>
              </a:rPr>
              <a:t> 1</a:t>
            </a:r>
            <a:r>
              <a:rPr lang="zh-CN" altLang="en-US" sz="1200" kern="1200" dirty="0">
                <a:solidFill>
                  <a:schemeClr val="tx1"/>
                </a:solidFill>
                <a:effectLst/>
                <a:latin typeface="+mn-lt"/>
                <a:ea typeface="+mn-ea"/>
                <a:cs typeface="+mn-cs"/>
              </a:rPr>
              <a:t>、渐变透明度动画效果</a:t>
            </a:r>
            <a:endParaRPr lang="zh-CN" altLang="en-US" sz="1200" dirty="0">
              <a:effectLst/>
            </a:endParaRPr>
          </a:p>
          <a:p>
            <a:r>
              <a:rPr lang="zh-CN" altLang="en-US"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a:t>
            </a:r>
            <a:r>
              <a:rPr lang="en-US" altLang="zh-CN" sz="1200" b="1" kern="1200" dirty="0" err="1">
                <a:solidFill>
                  <a:schemeClr val="tx1"/>
                </a:solidFill>
                <a:effectLst/>
                <a:latin typeface="+mn-lt"/>
                <a:ea typeface="+mn-ea"/>
                <a:cs typeface="+mn-cs"/>
              </a:rPr>
              <a:t>param</a:t>
            </a:r>
            <a:r>
              <a:rPr lang="en-US" altLang="zh-CN" sz="1200" kern="1200" dirty="0">
                <a:solidFill>
                  <a:schemeClr val="tx1"/>
                </a:solidFill>
                <a:effectLst/>
                <a:latin typeface="+mn-lt"/>
                <a:ea typeface="+mn-ea"/>
                <a:cs typeface="+mn-cs"/>
              </a:rPr>
              <a:t> view</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SuppressLint</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NewApi</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alpha(View view) {</a:t>
            </a:r>
            <a:endParaRPr lang="en-US" altLang="zh-CN" sz="1200" dirty="0">
              <a:effectLst/>
            </a:endParaRPr>
          </a:p>
          <a:p>
            <a:r>
              <a:rPr lang="en-US" altLang="zh-CN" sz="1200" kern="1200" dirty="0">
                <a:solidFill>
                  <a:schemeClr val="tx1"/>
                </a:solidFill>
                <a:effectLst/>
                <a:latin typeface="+mn-lt"/>
                <a:ea typeface="+mn-ea"/>
                <a:cs typeface="+mn-cs"/>
              </a:rPr>
              <a:t>        // 1</a:t>
            </a:r>
            <a:r>
              <a:rPr lang="zh-CN" altLang="en-US" sz="1200" kern="1200" dirty="0">
                <a:solidFill>
                  <a:schemeClr val="tx1"/>
                </a:solidFill>
                <a:effectLst/>
                <a:latin typeface="+mn-lt"/>
                <a:ea typeface="+mn-ea"/>
                <a:cs typeface="+mn-cs"/>
              </a:rPr>
              <a:t>、创建</a:t>
            </a:r>
            <a:r>
              <a:rPr lang="en-US" altLang="zh-CN" sz="1200" kern="1200" dirty="0">
                <a:solidFill>
                  <a:schemeClr val="tx1"/>
                </a:solidFill>
                <a:effectLst/>
                <a:latin typeface="+mn-lt"/>
                <a:ea typeface="+mn-ea"/>
                <a:cs typeface="+mn-cs"/>
              </a:rPr>
              <a:t>alpha</a:t>
            </a:r>
            <a:r>
              <a:rPr lang="zh-CN" altLang="en-US" sz="1200" kern="1200" dirty="0">
                <a:solidFill>
                  <a:schemeClr val="tx1"/>
                </a:solidFill>
                <a:effectLst/>
                <a:latin typeface="+mn-lt"/>
                <a:ea typeface="+mn-ea"/>
                <a:cs typeface="+mn-cs"/>
              </a:rPr>
              <a:t>动画</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AlphaAnimation</a:t>
            </a:r>
            <a:r>
              <a:rPr lang="en-US" altLang="zh-CN" sz="1200" kern="1200" dirty="0">
                <a:solidFill>
                  <a:schemeClr val="tx1"/>
                </a:solidFill>
                <a:effectLst/>
                <a:latin typeface="+mn-lt"/>
                <a:ea typeface="+mn-ea"/>
                <a:cs typeface="+mn-cs"/>
              </a:rPr>
              <a:t> alpha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AlphaAnimation</a:t>
            </a:r>
            <a:r>
              <a:rPr lang="en-US" altLang="zh-CN" sz="1200" kern="1200" dirty="0">
                <a:solidFill>
                  <a:schemeClr val="tx1"/>
                </a:solidFill>
                <a:effectLst/>
                <a:latin typeface="+mn-lt"/>
                <a:ea typeface="+mn-ea"/>
                <a:cs typeface="+mn-cs"/>
              </a:rPr>
              <a:t>(0.2f, 1.0f);// </a:t>
            </a:r>
            <a:r>
              <a:rPr lang="zh-CN" altLang="en-US" sz="1200" kern="1200" dirty="0">
                <a:solidFill>
                  <a:schemeClr val="tx1"/>
                </a:solidFill>
                <a:effectLst/>
                <a:latin typeface="+mn-lt"/>
                <a:ea typeface="+mn-ea"/>
                <a:cs typeface="+mn-cs"/>
              </a:rPr>
              <a:t>透明度，</a:t>
            </a:r>
            <a:r>
              <a:rPr lang="en-US" altLang="zh-CN" sz="1200" kern="1200" dirty="0">
                <a:solidFill>
                  <a:schemeClr val="tx1"/>
                </a:solidFill>
                <a:effectLst/>
                <a:latin typeface="+mn-lt"/>
                <a:ea typeface="+mn-ea"/>
                <a:cs typeface="+mn-cs"/>
              </a:rPr>
              <a:t>1.0f</a:t>
            </a:r>
            <a:r>
              <a:rPr lang="zh-CN" altLang="en-US" sz="1200" kern="1200" dirty="0">
                <a:solidFill>
                  <a:schemeClr val="tx1"/>
                </a:solidFill>
                <a:effectLst/>
                <a:latin typeface="+mn-lt"/>
                <a:ea typeface="+mn-ea"/>
                <a:cs typeface="+mn-cs"/>
              </a:rPr>
              <a:t>不透明，负数也没有关系</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 2</a:t>
            </a:r>
            <a:r>
              <a:rPr lang="zh-CN" altLang="en-US" sz="1200" kern="1200" dirty="0">
                <a:solidFill>
                  <a:schemeClr val="tx1"/>
                </a:solidFill>
                <a:effectLst/>
                <a:latin typeface="+mn-lt"/>
                <a:ea typeface="+mn-ea"/>
                <a:cs typeface="+mn-cs"/>
              </a:rPr>
              <a:t>、设置</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alpha.setDuration</a:t>
            </a:r>
            <a:r>
              <a:rPr lang="en-US" altLang="zh-CN" sz="1200" kern="1200" dirty="0">
                <a:solidFill>
                  <a:schemeClr val="tx1"/>
                </a:solidFill>
                <a:effectLst/>
                <a:latin typeface="+mn-lt"/>
                <a:ea typeface="+mn-ea"/>
                <a:cs typeface="+mn-cs"/>
              </a:rPr>
              <a:t>(3000);// </a:t>
            </a:r>
            <a:r>
              <a:rPr lang="zh-CN" altLang="en-US" sz="1200" kern="1200" dirty="0">
                <a:solidFill>
                  <a:schemeClr val="tx1"/>
                </a:solidFill>
                <a:effectLst/>
                <a:latin typeface="+mn-lt"/>
                <a:ea typeface="+mn-ea"/>
                <a:cs typeface="+mn-cs"/>
              </a:rPr>
              <a:t>持续时间</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alpha.setRepeatCount</a:t>
            </a:r>
            <a:r>
              <a:rPr lang="en-US" altLang="zh-CN" sz="1200" kern="1200" dirty="0">
                <a:solidFill>
                  <a:schemeClr val="tx1"/>
                </a:solidFill>
                <a:effectLst/>
                <a:latin typeface="+mn-lt"/>
                <a:ea typeface="+mn-ea"/>
                <a:cs typeface="+mn-cs"/>
              </a:rPr>
              <a:t>(3);// </a:t>
            </a:r>
            <a:r>
              <a:rPr lang="zh-CN" altLang="en-US" sz="1200" kern="1200" dirty="0">
                <a:solidFill>
                  <a:schemeClr val="tx1"/>
                </a:solidFill>
                <a:effectLst/>
                <a:latin typeface="+mn-lt"/>
                <a:ea typeface="+mn-ea"/>
                <a:cs typeface="+mn-cs"/>
              </a:rPr>
              <a:t>重复次数，不包括本次，也就是</a:t>
            </a: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次</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alpha.setBackgroundColor</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Color.</a:t>
            </a:r>
            <a:r>
              <a:rPr lang="en-US" altLang="zh-CN" sz="1200" i="1" kern="1200" dirty="0" err="1">
                <a:solidFill>
                  <a:schemeClr val="tx1"/>
                </a:solidFill>
                <a:effectLst/>
                <a:latin typeface="+mn-lt"/>
                <a:ea typeface="+mn-ea"/>
                <a:cs typeface="+mn-cs"/>
              </a:rPr>
              <a:t>BLUE</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背景颜色</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alpha.setRepeatMode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Animation.</a:t>
            </a:r>
            <a:r>
              <a:rPr lang="en-US" altLang="zh-CN" sz="1200" i="1" kern="1200" dirty="0" err="1">
                <a:solidFill>
                  <a:schemeClr val="tx1"/>
                </a:solidFill>
                <a:effectLst/>
                <a:latin typeface="+mn-lt"/>
                <a:ea typeface="+mn-ea"/>
                <a:cs typeface="+mn-cs"/>
              </a:rPr>
              <a:t>REVERSE</a:t>
            </a:r>
            <a:r>
              <a:rPr lang="en-US" altLang="zh-CN" sz="1200" kern="1200" dirty="0">
                <a:solidFill>
                  <a:schemeClr val="tx1"/>
                </a:solidFill>
                <a:effectLst/>
                <a:latin typeface="+mn-lt"/>
                <a:ea typeface="+mn-ea"/>
                <a:cs typeface="+mn-cs"/>
              </a:rPr>
              <a:t>);// REVERSE</a:t>
            </a:r>
            <a:r>
              <a:rPr lang="zh-CN" altLang="en-US" sz="1200" kern="1200" dirty="0">
                <a:solidFill>
                  <a:schemeClr val="tx1"/>
                </a:solidFill>
                <a:effectLst/>
                <a:latin typeface="+mn-lt"/>
                <a:ea typeface="+mn-ea"/>
                <a:cs typeface="+mn-cs"/>
              </a:rPr>
              <a:t>：反转，</a:t>
            </a:r>
            <a:r>
              <a:rPr lang="en-US" altLang="zh-CN" sz="1200" kern="1200" dirty="0">
                <a:solidFill>
                  <a:schemeClr val="tx1"/>
                </a:solidFill>
                <a:effectLst/>
                <a:latin typeface="+mn-lt"/>
                <a:ea typeface="+mn-ea"/>
                <a:cs typeface="+mn-cs"/>
              </a:rPr>
              <a:t>RESTART</a:t>
            </a:r>
            <a:r>
              <a:rPr lang="zh-CN" altLang="en-US" sz="1200" kern="1200" dirty="0">
                <a:solidFill>
                  <a:schemeClr val="tx1"/>
                </a:solidFill>
                <a:effectLst/>
                <a:latin typeface="+mn-lt"/>
                <a:ea typeface="+mn-ea"/>
                <a:cs typeface="+mn-cs"/>
              </a:rPr>
              <a:t>：默认，重新开始</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alpha.setFillAfter</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true</a:t>
            </a:r>
            <a:r>
              <a:rPr lang="en-US" altLang="zh-CN" sz="1200" kern="1200" dirty="0">
                <a:solidFill>
                  <a:schemeClr val="tx1"/>
                </a:solidFill>
                <a:effectLst/>
                <a:latin typeface="+mn-lt"/>
                <a:ea typeface="+mn-ea"/>
                <a:cs typeface="+mn-cs"/>
              </a:rPr>
              <a:t>);// true</a:t>
            </a:r>
            <a:r>
              <a:rPr lang="zh-CN" altLang="en-US" sz="1200" kern="1200" dirty="0">
                <a:solidFill>
                  <a:schemeClr val="tx1"/>
                </a:solidFill>
                <a:effectLst/>
                <a:latin typeface="+mn-lt"/>
                <a:ea typeface="+mn-ea"/>
                <a:cs typeface="+mn-cs"/>
              </a:rPr>
              <a:t>，表示停在后面的状态不变化</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 3</a:t>
            </a:r>
            <a:r>
              <a:rPr lang="zh-CN" altLang="en-US" sz="1200" kern="1200" dirty="0">
                <a:solidFill>
                  <a:schemeClr val="tx1"/>
                </a:solidFill>
                <a:effectLst/>
                <a:latin typeface="+mn-lt"/>
                <a:ea typeface="+mn-ea"/>
                <a:cs typeface="+mn-cs"/>
              </a:rPr>
              <a:t>、开启动画</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iv.startAnimation</a:t>
            </a:r>
            <a:r>
              <a:rPr lang="en-US" altLang="zh-CN" sz="1200" kern="1200" dirty="0">
                <a:solidFill>
                  <a:schemeClr val="tx1"/>
                </a:solidFill>
                <a:effectLst/>
                <a:latin typeface="+mn-lt"/>
                <a:ea typeface="+mn-ea"/>
                <a:cs typeface="+mn-cs"/>
              </a:rPr>
              <a:t>(alpha);</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TODO</a:t>
            </a:r>
            <a:r>
              <a:rPr lang="en-US" altLang="zh-CN" sz="1200" kern="1200" dirty="0">
                <a:solidFill>
                  <a:schemeClr val="tx1"/>
                </a:solidFill>
                <a:effectLst/>
                <a:latin typeface="+mn-lt"/>
                <a:ea typeface="+mn-ea"/>
                <a:cs typeface="+mn-cs"/>
              </a:rPr>
              <a:t> 2</a:t>
            </a:r>
            <a:r>
              <a:rPr lang="zh-CN" altLang="en-US" sz="1200" kern="1200" dirty="0">
                <a:solidFill>
                  <a:schemeClr val="tx1"/>
                </a:solidFill>
                <a:effectLst/>
                <a:latin typeface="+mn-lt"/>
                <a:ea typeface="+mn-ea"/>
                <a:cs typeface="+mn-cs"/>
              </a:rPr>
              <a:t>、渐变尺寸缩放动画效果</a:t>
            </a:r>
            <a:endParaRPr lang="zh-CN" altLang="en-US" sz="1200" dirty="0">
              <a:effectLst/>
            </a:endParaRPr>
          </a:p>
          <a:p>
            <a:r>
              <a:rPr lang="zh-CN" altLang="en-US"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a:t>
            </a:r>
            <a:r>
              <a:rPr lang="en-US" altLang="zh-CN" sz="1200" b="1" kern="1200" dirty="0" err="1">
                <a:solidFill>
                  <a:schemeClr val="tx1"/>
                </a:solidFill>
                <a:effectLst/>
                <a:latin typeface="+mn-lt"/>
                <a:ea typeface="+mn-ea"/>
                <a:cs typeface="+mn-cs"/>
              </a:rPr>
              <a:t>param</a:t>
            </a:r>
            <a:r>
              <a:rPr lang="en-US" altLang="zh-CN" sz="1200" kern="1200" dirty="0">
                <a:solidFill>
                  <a:schemeClr val="tx1"/>
                </a:solidFill>
                <a:effectLst/>
                <a:latin typeface="+mn-lt"/>
                <a:ea typeface="+mn-ea"/>
                <a:cs typeface="+mn-cs"/>
              </a:rPr>
              <a:t> view</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scale(View view)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ScaleAnimation</a:t>
            </a:r>
            <a:r>
              <a:rPr lang="en-US" altLang="zh-CN" sz="1200" kern="1200" dirty="0">
                <a:solidFill>
                  <a:schemeClr val="tx1"/>
                </a:solidFill>
                <a:effectLst/>
                <a:latin typeface="+mn-lt"/>
                <a:ea typeface="+mn-ea"/>
                <a:cs typeface="+mn-cs"/>
              </a:rPr>
              <a:t> scale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ScaleAnimation</a:t>
            </a:r>
            <a:r>
              <a:rPr lang="en-US" altLang="zh-CN" sz="1200" kern="1200" dirty="0">
                <a:solidFill>
                  <a:schemeClr val="tx1"/>
                </a:solidFill>
                <a:effectLst/>
                <a:latin typeface="+mn-lt"/>
                <a:ea typeface="+mn-ea"/>
                <a:cs typeface="+mn-cs"/>
              </a:rPr>
              <a:t>(0.1f, 2.0f, 0.5f, 3.0f);</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scale.setDuration</a:t>
            </a:r>
            <a:r>
              <a:rPr lang="en-US" altLang="zh-CN" sz="1200" kern="1200" dirty="0">
                <a:solidFill>
                  <a:schemeClr val="tx1"/>
                </a:solidFill>
                <a:effectLst/>
                <a:latin typeface="+mn-lt"/>
                <a:ea typeface="+mn-ea"/>
                <a:cs typeface="+mn-cs"/>
              </a:rPr>
              <a:t>(3000);</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scale.setRepeatMode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Animation.</a:t>
            </a:r>
            <a:r>
              <a:rPr lang="en-US" altLang="zh-CN" sz="1200" i="1" kern="1200" dirty="0" err="1">
                <a:solidFill>
                  <a:schemeClr val="tx1"/>
                </a:solidFill>
                <a:effectLst/>
                <a:latin typeface="+mn-lt"/>
                <a:ea typeface="+mn-ea"/>
                <a:cs typeface="+mn-cs"/>
              </a:rPr>
              <a:t>REVERSE</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scale.setRepeatCount</a:t>
            </a:r>
            <a:r>
              <a:rPr lang="en-US" altLang="zh-CN" sz="1200" kern="1200" dirty="0">
                <a:solidFill>
                  <a:schemeClr val="tx1"/>
                </a:solidFill>
                <a:effectLst/>
                <a:latin typeface="+mn-lt"/>
                <a:ea typeface="+mn-ea"/>
                <a:cs typeface="+mn-cs"/>
              </a:rPr>
              <a:t>(1);</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scale.setFillAfter</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true</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scale.setFillEnabled</a:t>
            </a:r>
            <a:r>
              <a:rPr lang="en-US" altLang="zh-CN" sz="1200" kern="1200" dirty="0">
                <a:solidFill>
                  <a:schemeClr val="tx1"/>
                </a:solidFill>
                <a:effectLst/>
                <a:latin typeface="+mn-lt"/>
                <a:ea typeface="+mn-ea"/>
                <a:cs typeface="+mn-cs"/>
              </a:rPr>
              <a:t>(true);</a:t>
            </a:r>
            <a:endParaRPr lang="en-US" altLang="zh-CN" sz="1200" dirty="0">
              <a:effectLst/>
            </a:endParaRPr>
          </a:p>
          <a:p>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scale.setFillBefore</a:t>
            </a:r>
            <a:r>
              <a:rPr lang="en-US" altLang="zh-CN" sz="1200" kern="1200" dirty="0">
                <a:solidFill>
                  <a:schemeClr val="tx1"/>
                </a:solidFill>
                <a:effectLst/>
                <a:latin typeface="+mn-lt"/>
                <a:ea typeface="+mn-ea"/>
                <a:cs typeface="+mn-cs"/>
              </a:rPr>
              <a:t>(true);</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iv.startAnimation</a:t>
            </a:r>
            <a:r>
              <a:rPr lang="en-US" altLang="zh-CN" sz="1200" kern="1200" dirty="0">
                <a:solidFill>
                  <a:schemeClr val="tx1"/>
                </a:solidFill>
                <a:effectLst/>
                <a:latin typeface="+mn-lt"/>
                <a:ea typeface="+mn-ea"/>
                <a:cs typeface="+mn-cs"/>
              </a:rPr>
              <a:t>(scale);</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TODO</a:t>
            </a:r>
            <a:r>
              <a:rPr lang="en-US" altLang="zh-CN" sz="1200" kern="1200" dirty="0">
                <a:solidFill>
                  <a:schemeClr val="tx1"/>
                </a:solidFill>
                <a:effectLst/>
                <a:latin typeface="+mn-lt"/>
                <a:ea typeface="+mn-ea"/>
                <a:cs typeface="+mn-cs"/>
              </a:rPr>
              <a:t> 3</a:t>
            </a:r>
            <a:r>
              <a:rPr lang="zh-CN" altLang="en-US" sz="1200" kern="1200" dirty="0">
                <a:solidFill>
                  <a:schemeClr val="tx1"/>
                </a:solidFill>
                <a:effectLst/>
                <a:latin typeface="+mn-lt"/>
                <a:ea typeface="+mn-ea"/>
                <a:cs typeface="+mn-cs"/>
              </a:rPr>
              <a:t>、画面位置移动动画效果</a:t>
            </a:r>
            <a:endParaRPr lang="zh-CN" altLang="en-US" sz="1200" dirty="0">
              <a:effectLst/>
            </a:endParaRPr>
          </a:p>
          <a:p>
            <a:r>
              <a:rPr lang="zh-CN" altLang="en-US"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a:t>
            </a:r>
            <a:r>
              <a:rPr lang="en-US" altLang="zh-CN" sz="1200" b="1" kern="1200" dirty="0" err="1">
                <a:solidFill>
                  <a:schemeClr val="tx1"/>
                </a:solidFill>
                <a:effectLst/>
                <a:latin typeface="+mn-lt"/>
                <a:ea typeface="+mn-ea"/>
                <a:cs typeface="+mn-cs"/>
              </a:rPr>
              <a:t>param</a:t>
            </a:r>
            <a:r>
              <a:rPr lang="en-US" altLang="zh-CN" sz="1200" kern="1200" dirty="0">
                <a:solidFill>
                  <a:schemeClr val="tx1"/>
                </a:solidFill>
                <a:effectLst/>
                <a:latin typeface="+mn-lt"/>
                <a:ea typeface="+mn-ea"/>
                <a:cs typeface="+mn-cs"/>
              </a:rPr>
              <a:t> view</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translate(View view){</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TranslateAnimation</a:t>
            </a:r>
            <a:r>
              <a:rPr lang="en-US" altLang="zh-CN" sz="1200" kern="1200" dirty="0">
                <a:solidFill>
                  <a:schemeClr val="tx1"/>
                </a:solidFill>
                <a:effectLst/>
                <a:latin typeface="+mn-lt"/>
                <a:ea typeface="+mn-ea"/>
                <a:cs typeface="+mn-cs"/>
              </a:rPr>
              <a:t> translate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TranslateAnimation</a:t>
            </a:r>
            <a:r>
              <a:rPr lang="en-US" altLang="zh-CN" sz="1200" kern="1200" dirty="0">
                <a:solidFill>
                  <a:schemeClr val="tx1"/>
                </a:solidFill>
                <a:effectLst/>
                <a:latin typeface="+mn-lt"/>
                <a:ea typeface="+mn-ea"/>
                <a:cs typeface="+mn-cs"/>
              </a:rPr>
              <a:t>(-30,100,-50,120);</a:t>
            </a:r>
            <a:endParaRPr lang="en-US" altLang="zh-CN" sz="1200" dirty="0">
              <a:effectLst/>
            </a:endParaRPr>
          </a:p>
          <a:p>
            <a:r>
              <a:rPr lang="en-US" altLang="zh-CN" sz="1200" kern="1200" dirty="0">
                <a:solidFill>
                  <a:schemeClr val="tx1"/>
                </a:solidFill>
                <a:effectLst/>
                <a:latin typeface="+mn-lt"/>
                <a:ea typeface="+mn-ea"/>
                <a:cs typeface="+mn-cs"/>
              </a:rPr>
              <a:t>        // -30</a:t>
            </a:r>
            <a:r>
              <a:rPr lang="zh-CN" altLang="en-US" sz="1200" kern="1200" dirty="0">
                <a:solidFill>
                  <a:schemeClr val="tx1"/>
                </a:solidFill>
                <a:effectLst/>
                <a:latin typeface="+mn-lt"/>
                <a:ea typeface="+mn-ea"/>
                <a:cs typeface="+mn-cs"/>
              </a:rPr>
              <a:t>，起始位置</a:t>
            </a:r>
            <a:r>
              <a:rPr lang="en-US" altLang="zh-CN" sz="1200" kern="1200" dirty="0">
                <a:solidFill>
                  <a:schemeClr val="tx1"/>
                </a:solidFill>
                <a:effectLst/>
                <a:latin typeface="+mn-lt"/>
                <a:ea typeface="+mn-ea"/>
                <a:cs typeface="+mn-cs"/>
              </a:rPr>
              <a:t>x</a:t>
            </a:r>
            <a:r>
              <a:rPr lang="zh-CN" altLang="en-US" sz="1200" kern="1200" dirty="0">
                <a:solidFill>
                  <a:schemeClr val="tx1"/>
                </a:solidFill>
                <a:effectLst/>
                <a:latin typeface="+mn-lt"/>
                <a:ea typeface="+mn-ea"/>
                <a:cs typeface="+mn-cs"/>
              </a:rPr>
              <a:t>轴，</a:t>
            </a:r>
            <a:r>
              <a:rPr lang="en-US" altLang="zh-CN" sz="1200" kern="1200" dirty="0">
                <a:solidFill>
                  <a:schemeClr val="tx1"/>
                </a:solidFill>
                <a:effectLst/>
                <a:latin typeface="+mn-lt"/>
                <a:ea typeface="+mn-ea"/>
                <a:cs typeface="+mn-cs"/>
              </a:rPr>
              <a:t>-50</a:t>
            </a:r>
            <a:r>
              <a:rPr lang="zh-CN" altLang="en-US" sz="1200" kern="1200" dirty="0">
                <a:solidFill>
                  <a:schemeClr val="tx1"/>
                </a:solidFill>
                <a:effectLst/>
                <a:latin typeface="+mn-lt"/>
                <a:ea typeface="+mn-ea"/>
                <a:cs typeface="+mn-cs"/>
              </a:rPr>
              <a:t>，起始位置</a:t>
            </a:r>
            <a:r>
              <a:rPr lang="en-US" altLang="zh-CN" sz="1200" kern="1200" dirty="0">
                <a:solidFill>
                  <a:schemeClr val="tx1"/>
                </a:solidFill>
                <a:effectLst/>
                <a:latin typeface="+mn-lt"/>
                <a:ea typeface="+mn-ea"/>
                <a:cs typeface="+mn-cs"/>
              </a:rPr>
              <a:t>y</a:t>
            </a:r>
            <a:r>
              <a:rPr lang="zh-CN" altLang="en-US" sz="1200" kern="1200" dirty="0">
                <a:solidFill>
                  <a:schemeClr val="tx1"/>
                </a:solidFill>
                <a:effectLst/>
                <a:latin typeface="+mn-lt"/>
                <a:ea typeface="+mn-ea"/>
                <a:cs typeface="+mn-cs"/>
              </a:rPr>
              <a:t>轴，负数表示</a:t>
            </a:r>
            <a:r>
              <a:rPr lang="en-US" altLang="zh-CN" sz="1200" kern="1200" dirty="0">
                <a:solidFill>
                  <a:schemeClr val="tx1"/>
                </a:solidFill>
                <a:effectLst/>
                <a:latin typeface="+mn-lt"/>
                <a:ea typeface="+mn-ea"/>
                <a:cs typeface="+mn-cs"/>
              </a:rPr>
              <a:t>x</a:t>
            </a:r>
            <a:r>
              <a:rPr lang="zh-CN" altLang="en-US" sz="1200" kern="1200" dirty="0">
                <a:solidFill>
                  <a:schemeClr val="tx1"/>
                </a:solidFill>
                <a:effectLst/>
                <a:latin typeface="+mn-lt"/>
                <a:ea typeface="+mn-ea"/>
                <a:cs typeface="+mn-cs"/>
              </a:rPr>
              <a:t>轴的左边，</a:t>
            </a:r>
            <a:r>
              <a:rPr lang="en-US" altLang="zh-CN" sz="1200" kern="1200" dirty="0">
                <a:solidFill>
                  <a:schemeClr val="tx1"/>
                </a:solidFill>
                <a:effectLst/>
                <a:latin typeface="+mn-lt"/>
                <a:ea typeface="+mn-ea"/>
                <a:cs typeface="+mn-cs"/>
              </a:rPr>
              <a:t>y</a:t>
            </a:r>
            <a:r>
              <a:rPr lang="zh-CN" altLang="en-US" sz="1200" kern="1200" dirty="0">
                <a:solidFill>
                  <a:schemeClr val="tx1"/>
                </a:solidFill>
                <a:effectLst/>
                <a:latin typeface="+mn-lt"/>
                <a:ea typeface="+mn-ea"/>
                <a:cs typeface="+mn-cs"/>
              </a:rPr>
              <a:t>轴的上方</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 100,120</a:t>
            </a:r>
            <a:r>
              <a:rPr lang="zh-CN" altLang="en-US" sz="1200" kern="1200" dirty="0">
                <a:solidFill>
                  <a:schemeClr val="tx1"/>
                </a:solidFill>
                <a:effectLst/>
                <a:latin typeface="+mn-lt"/>
                <a:ea typeface="+mn-ea"/>
                <a:cs typeface="+mn-cs"/>
              </a:rPr>
              <a:t>分别表示移动到该位置的</a:t>
            </a:r>
            <a:r>
              <a:rPr lang="en-US" altLang="zh-CN" sz="1200" kern="1200" dirty="0">
                <a:solidFill>
                  <a:schemeClr val="tx1"/>
                </a:solidFill>
                <a:effectLst/>
                <a:latin typeface="+mn-lt"/>
                <a:ea typeface="+mn-ea"/>
                <a:cs typeface="+mn-cs"/>
              </a:rPr>
              <a:t>x</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y</a:t>
            </a:r>
            <a:r>
              <a:rPr lang="zh-CN" altLang="en-US" sz="1200" kern="1200" dirty="0">
                <a:solidFill>
                  <a:schemeClr val="tx1"/>
                </a:solidFill>
                <a:effectLst/>
                <a:latin typeface="+mn-lt"/>
                <a:ea typeface="+mn-ea"/>
                <a:cs typeface="+mn-cs"/>
              </a:rPr>
              <a:t>轴</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相对于原始位置</a:t>
            </a:r>
            <a:r>
              <a:rPr lang="en-US" altLang="zh-CN" sz="1200" kern="1200" dirty="0">
                <a:solidFill>
                  <a:schemeClr val="tx1"/>
                </a:solidFill>
                <a:effectLst/>
                <a:latin typeface="+mn-lt"/>
                <a:ea typeface="+mn-ea"/>
                <a:cs typeface="+mn-cs"/>
              </a:rPr>
              <a:t>)</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translate.setInterpolator</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Interpolator() {</a:t>
            </a:r>
            <a:endParaRPr lang="en-US" altLang="zh-CN" sz="1200" dirty="0">
              <a:effectLst/>
            </a:endParaRPr>
          </a:p>
          <a:p>
            <a:r>
              <a:rPr lang="en-US" altLang="zh-CN" sz="1200" kern="1200" dirty="0">
                <a:solidFill>
                  <a:schemeClr val="tx1"/>
                </a:solidFill>
                <a:effectLst/>
                <a:latin typeface="+mn-lt"/>
                <a:ea typeface="+mn-ea"/>
                <a:cs typeface="+mn-cs"/>
              </a:rPr>
              <a:t>            @Override</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float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getInterpolation</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float</a:t>
            </a:r>
            <a:r>
              <a:rPr lang="en-US" altLang="zh-CN" sz="1200" kern="1200" dirty="0">
                <a:solidFill>
                  <a:schemeClr val="tx1"/>
                </a:solidFill>
                <a:effectLst/>
                <a:latin typeface="+mn-lt"/>
                <a:ea typeface="+mn-ea"/>
                <a:cs typeface="+mn-cs"/>
              </a:rPr>
              <a:t> x)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return</a:t>
            </a:r>
            <a:r>
              <a:rPr lang="en-US" altLang="zh-CN" sz="1200" kern="1200" dirty="0">
                <a:solidFill>
                  <a:schemeClr val="tx1"/>
                </a:solidFill>
                <a:effectLst/>
                <a:latin typeface="+mn-lt"/>
                <a:ea typeface="+mn-ea"/>
                <a:cs typeface="+mn-cs"/>
              </a:rPr>
              <a:t> x * 2 + 2;</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translate.setRepeatCount</a:t>
            </a:r>
            <a:r>
              <a:rPr lang="en-US" altLang="zh-CN" sz="1200" kern="1200" dirty="0">
                <a:solidFill>
                  <a:schemeClr val="tx1"/>
                </a:solidFill>
                <a:effectLst/>
                <a:latin typeface="+mn-lt"/>
                <a:ea typeface="+mn-ea"/>
                <a:cs typeface="+mn-cs"/>
              </a:rPr>
              <a:t>(1);</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translate.setDuration</a:t>
            </a:r>
            <a:r>
              <a:rPr lang="en-US" altLang="zh-CN" sz="1200" kern="1200" dirty="0">
                <a:solidFill>
                  <a:schemeClr val="tx1"/>
                </a:solidFill>
                <a:effectLst/>
                <a:latin typeface="+mn-lt"/>
                <a:ea typeface="+mn-ea"/>
                <a:cs typeface="+mn-cs"/>
              </a:rPr>
              <a:t>(2000);</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translate.setRepeatMode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Animation.</a:t>
            </a:r>
            <a:r>
              <a:rPr lang="en-US" altLang="zh-CN" sz="1200" i="1" kern="1200" dirty="0" err="1">
                <a:solidFill>
                  <a:schemeClr val="tx1"/>
                </a:solidFill>
                <a:effectLst/>
                <a:latin typeface="+mn-lt"/>
                <a:ea typeface="+mn-ea"/>
                <a:cs typeface="+mn-cs"/>
              </a:rPr>
              <a:t>REVERSE</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iv.startAnimation</a:t>
            </a:r>
            <a:r>
              <a:rPr lang="en-US" altLang="zh-CN" sz="1200" kern="1200" dirty="0">
                <a:solidFill>
                  <a:schemeClr val="tx1"/>
                </a:solidFill>
                <a:effectLst/>
                <a:latin typeface="+mn-lt"/>
                <a:ea typeface="+mn-ea"/>
                <a:cs typeface="+mn-cs"/>
              </a:rPr>
              <a:t>(translate);</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TODO</a:t>
            </a:r>
            <a:r>
              <a:rPr lang="en-US" altLang="zh-CN" sz="1200" kern="1200" dirty="0">
                <a:solidFill>
                  <a:schemeClr val="tx1"/>
                </a:solidFill>
                <a:effectLst/>
                <a:latin typeface="+mn-lt"/>
                <a:ea typeface="+mn-ea"/>
                <a:cs typeface="+mn-cs"/>
              </a:rPr>
              <a:t> 4</a:t>
            </a:r>
            <a:r>
              <a:rPr lang="zh-CN" altLang="en-US" sz="1200" kern="1200" dirty="0">
                <a:solidFill>
                  <a:schemeClr val="tx1"/>
                </a:solidFill>
                <a:effectLst/>
                <a:latin typeface="+mn-lt"/>
                <a:ea typeface="+mn-ea"/>
                <a:cs typeface="+mn-cs"/>
              </a:rPr>
              <a:t>、画面旋转动画效果</a:t>
            </a:r>
            <a:endParaRPr lang="zh-CN" altLang="en-US" sz="1200" dirty="0">
              <a:effectLst/>
            </a:endParaRPr>
          </a:p>
          <a:p>
            <a:r>
              <a:rPr lang="zh-CN" altLang="en-US"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a:t>
            </a:r>
            <a:r>
              <a:rPr lang="en-US" altLang="zh-CN" sz="1200" b="1" kern="1200" dirty="0" err="1">
                <a:solidFill>
                  <a:schemeClr val="tx1"/>
                </a:solidFill>
                <a:effectLst/>
                <a:latin typeface="+mn-lt"/>
                <a:ea typeface="+mn-ea"/>
                <a:cs typeface="+mn-cs"/>
              </a:rPr>
              <a:t>param</a:t>
            </a:r>
            <a:r>
              <a:rPr lang="en-US" altLang="zh-CN" sz="1200" kern="1200" dirty="0">
                <a:solidFill>
                  <a:schemeClr val="tx1"/>
                </a:solidFill>
                <a:effectLst/>
                <a:latin typeface="+mn-lt"/>
                <a:ea typeface="+mn-ea"/>
                <a:cs typeface="+mn-cs"/>
              </a:rPr>
              <a:t> view</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rotate(View view) {</a:t>
            </a:r>
            <a:endParaRPr lang="en-US" altLang="zh-CN" sz="1200" dirty="0">
              <a:effectLst/>
            </a:endParaRPr>
          </a:p>
          <a:p>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RotateAnimation</a:t>
            </a:r>
            <a:r>
              <a:rPr lang="en-US" altLang="zh-CN" sz="1200" kern="1200" dirty="0">
                <a:solidFill>
                  <a:schemeClr val="tx1"/>
                </a:solidFill>
                <a:effectLst/>
                <a:latin typeface="+mn-lt"/>
                <a:ea typeface="+mn-ea"/>
                <a:cs typeface="+mn-cs"/>
              </a:rPr>
              <a:t> rotate = new </a:t>
            </a:r>
            <a:r>
              <a:rPr lang="en-US" altLang="zh-CN" sz="1200" kern="1200" dirty="0" err="1">
                <a:solidFill>
                  <a:schemeClr val="tx1"/>
                </a:solidFill>
                <a:effectLst/>
                <a:latin typeface="+mn-lt"/>
                <a:ea typeface="+mn-ea"/>
                <a:cs typeface="+mn-cs"/>
              </a:rPr>
              <a:t>RotateAnimation</a:t>
            </a:r>
            <a:r>
              <a:rPr lang="en-US" altLang="zh-CN" sz="1200" kern="1200" dirty="0">
                <a:solidFill>
                  <a:schemeClr val="tx1"/>
                </a:solidFill>
                <a:effectLst/>
                <a:latin typeface="+mn-lt"/>
                <a:ea typeface="+mn-ea"/>
                <a:cs typeface="+mn-cs"/>
              </a:rPr>
              <a:t>(0, 90);// 0-90°</a:t>
            </a:r>
            <a:r>
              <a:rPr lang="zh-CN" altLang="en-US" sz="1200" kern="1200" dirty="0">
                <a:solidFill>
                  <a:schemeClr val="tx1"/>
                </a:solidFill>
                <a:effectLst/>
                <a:latin typeface="+mn-lt"/>
                <a:ea typeface="+mn-ea"/>
                <a:cs typeface="+mn-cs"/>
              </a:rPr>
              <a:t>，默认以自身左上角为圆心</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RotateAnimation</a:t>
            </a:r>
            <a:r>
              <a:rPr lang="en-US" altLang="zh-CN" sz="1200" kern="1200" dirty="0">
                <a:solidFill>
                  <a:schemeClr val="tx1"/>
                </a:solidFill>
                <a:effectLst/>
                <a:latin typeface="+mn-lt"/>
                <a:ea typeface="+mn-ea"/>
                <a:cs typeface="+mn-cs"/>
              </a:rPr>
              <a:t> rotate = new </a:t>
            </a:r>
            <a:r>
              <a:rPr lang="en-US" altLang="zh-CN" sz="1200" kern="1200" dirty="0" err="1">
                <a:solidFill>
                  <a:schemeClr val="tx1"/>
                </a:solidFill>
                <a:effectLst/>
                <a:latin typeface="+mn-lt"/>
                <a:ea typeface="+mn-ea"/>
                <a:cs typeface="+mn-cs"/>
              </a:rPr>
              <a:t>RotateAnimation</a:t>
            </a:r>
            <a:r>
              <a:rPr lang="en-US" altLang="zh-CN" sz="1200" kern="1200" dirty="0">
                <a:solidFill>
                  <a:schemeClr val="tx1"/>
                </a:solidFill>
                <a:effectLst/>
                <a:latin typeface="+mn-lt"/>
                <a:ea typeface="+mn-ea"/>
                <a:cs typeface="+mn-cs"/>
              </a:rPr>
              <a:t>(90, 360, 100, 100);// </a:t>
            </a:r>
            <a:r>
              <a:rPr lang="zh-CN" altLang="en-US" sz="1200" kern="1200" dirty="0">
                <a:solidFill>
                  <a:schemeClr val="tx1"/>
                </a:solidFill>
                <a:effectLst/>
                <a:latin typeface="+mn-lt"/>
                <a:ea typeface="+mn-ea"/>
                <a:cs typeface="+mn-cs"/>
              </a:rPr>
              <a:t>旋转从</a:t>
            </a:r>
            <a:r>
              <a:rPr lang="en-US" altLang="zh-CN" sz="1200" kern="1200" dirty="0">
                <a:solidFill>
                  <a:schemeClr val="tx1"/>
                </a:solidFill>
                <a:effectLst/>
                <a:latin typeface="+mn-lt"/>
                <a:ea typeface="+mn-ea"/>
                <a:cs typeface="+mn-cs"/>
              </a:rPr>
              <a:t>90°~360°</a:t>
            </a:r>
            <a:r>
              <a:rPr lang="zh-CN" altLang="en-US" sz="1200" kern="1200" dirty="0">
                <a:solidFill>
                  <a:schemeClr val="tx1"/>
                </a:solidFill>
                <a:effectLst/>
                <a:latin typeface="+mn-lt"/>
                <a:ea typeface="+mn-ea"/>
                <a:cs typeface="+mn-cs"/>
              </a:rPr>
              <a:t>，从相对自身的</a:t>
            </a:r>
            <a:r>
              <a:rPr lang="en-US" altLang="zh-CN" sz="1200" kern="1200" dirty="0">
                <a:solidFill>
                  <a:schemeClr val="tx1"/>
                </a:solidFill>
                <a:effectLst/>
                <a:latin typeface="+mn-lt"/>
                <a:ea typeface="+mn-ea"/>
                <a:cs typeface="+mn-cs"/>
              </a:rPr>
              <a:t>100,100</a:t>
            </a:r>
            <a:r>
              <a:rPr lang="zh-CN" altLang="en-US" sz="1200" kern="1200" dirty="0">
                <a:solidFill>
                  <a:schemeClr val="tx1"/>
                </a:solidFill>
                <a:effectLst/>
                <a:latin typeface="+mn-lt"/>
                <a:ea typeface="+mn-ea"/>
                <a:cs typeface="+mn-cs"/>
              </a:rPr>
              <a:t>开始为圆心旋转</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RotateAnimation</a:t>
            </a:r>
            <a:r>
              <a:rPr lang="en-US" altLang="zh-CN" sz="1200" kern="1200" dirty="0">
                <a:solidFill>
                  <a:schemeClr val="tx1"/>
                </a:solidFill>
                <a:effectLst/>
                <a:latin typeface="+mn-lt"/>
                <a:ea typeface="+mn-ea"/>
                <a:cs typeface="+mn-cs"/>
              </a:rPr>
              <a:t> rotate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RotateAnimation</a:t>
            </a:r>
            <a:r>
              <a:rPr lang="en-US" altLang="zh-CN" sz="1200" kern="1200" dirty="0">
                <a:solidFill>
                  <a:schemeClr val="tx1"/>
                </a:solidFill>
                <a:effectLst/>
                <a:latin typeface="+mn-lt"/>
                <a:ea typeface="+mn-ea"/>
                <a:cs typeface="+mn-cs"/>
              </a:rPr>
              <a:t>(0, 360,</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RotateAnimation.</a:t>
            </a:r>
            <a:r>
              <a:rPr lang="en-US" altLang="zh-CN" sz="1200" i="1" kern="1200" dirty="0" err="1">
                <a:solidFill>
                  <a:schemeClr val="tx1"/>
                </a:solidFill>
                <a:effectLst/>
                <a:latin typeface="+mn-lt"/>
                <a:ea typeface="+mn-ea"/>
                <a:cs typeface="+mn-cs"/>
              </a:rPr>
              <a:t>RELATIVE_TO_SELF</a:t>
            </a:r>
            <a:r>
              <a:rPr lang="en-US" altLang="zh-CN" sz="1200" kern="1200" dirty="0">
                <a:solidFill>
                  <a:schemeClr val="tx1"/>
                </a:solidFill>
                <a:effectLst/>
                <a:latin typeface="+mn-lt"/>
                <a:ea typeface="+mn-ea"/>
                <a:cs typeface="+mn-cs"/>
              </a:rPr>
              <a:t>, 0.5f,</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RotateAnimation.</a:t>
            </a:r>
            <a:r>
              <a:rPr lang="en-US" altLang="zh-CN" sz="1200" i="1" kern="1200" dirty="0" err="1">
                <a:solidFill>
                  <a:schemeClr val="tx1"/>
                </a:solidFill>
                <a:effectLst/>
                <a:latin typeface="+mn-lt"/>
                <a:ea typeface="+mn-ea"/>
                <a:cs typeface="+mn-cs"/>
              </a:rPr>
              <a:t>RELATIVE_TO_SELF</a:t>
            </a:r>
            <a:r>
              <a:rPr lang="en-US" altLang="zh-CN" sz="1200" kern="1200" dirty="0">
                <a:solidFill>
                  <a:schemeClr val="tx1"/>
                </a:solidFill>
                <a:effectLst/>
                <a:latin typeface="+mn-lt"/>
                <a:ea typeface="+mn-ea"/>
                <a:cs typeface="+mn-cs"/>
              </a:rPr>
              <a:t>, 0.5f);</a:t>
            </a:r>
            <a:endParaRPr lang="en-US" altLang="zh-CN" sz="1200" dirty="0">
              <a:effectLst/>
            </a:endParaRPr>
          </a:p>
          <a:p>
            <a:r>
              <a:rPr lang="en-US" altLang="zh-CN" sz="1200" kern="1200" dirty="0">
                <a:solidFill>
                  <a:schemeClr val="tx1"/>
                </a:solidFill>
                <a:effectLst/>
                <a:latin typeface="+mn-lt"/>
                <a:ea typeface="+mn-ea"/>
                <a:cs typeface="+mn-cs"/>
              </a:rPr>
              <a:t>        // </a:t>
            </a:r>
            <a:r>
              <a:rPr lang="zh-CN" altLang="en-US" sz="1200" kern="1200" dirty="0">
                <a:solidFill>
                  <a:schemeClr val="tx1"/>
                </a:solidFill>
                <a:effectLst/>
                <a:latin typeface="+mn-lt"/>
                <a:ea typeface="+mn-ea"/>
                <a:cs typeface="+mn-cs"/>
              </a:rPr>
              <a:t>以自身的中心为圆心，旋转从</a:t>
            </a:r>
            <a:r>
              <a:rPr lang="en-US" altLang="zh-CN" sz="1200" kern="1200" dirty="0">
                <a:solidFill>
                  <a:schemeClr val="tx1"/>
                </a:solidFill>
                <a:effectLst/>
                <a:latin typeface="+mn-lt"/>
                <a:ea typeface="+mn-ea"/>
                <a:cs typeface="+mn-cs"/>
              </a:rPr>
              <a:t>0°~360°</a:t>
            </a:r>
            <a:endParaRPr lang="zh-CN" altLang="en-US" sz="1200" dirty="0">
              <a:effectLst/>
            </a:endParaRPr>
          </a:p>
          <a:p>
            <a:r>
              <a:rPr lang="zh-CN" altLang="en-US" sz="1200" kern="1200" dirty="0">
                <a:solidFill>
                  <a:schemeClr val="tx1"/>
                </a:solidFill>
                <a:effectLst/>
                <a:latin typeface="+mn-lt"/>
                <a:ea typeface="+mn-ea"/>
                <a:cs typeface="+mn-cs"/>
              </a:rPr>
              <a:t>        </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rotate.setDuration</a:t>
            </a:r>
            <a:r>
              <a:rPr lang="en-US" altLang="zh-CN" sz="1200" kern="1200" dirty="0">
                <a:solidFill>
                  <a:schemeClr val="tx1"/>
                </a:solidFill>
                <a:effectLst/>
                <a:latin typeface="+mn-lt"/>
                <a:ea typeface="+mn-ea"/>
                <a:cs typeface="+mn-cs"/>
              </a:rPr>
              <a:t>(2000);</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rotate.setRepeatCount</a:t>
            </a:r>
            <a:r>
              <a:rPr lang="en-US" altLang="zh-CN" sz="1200" kern="1200" dirty="0">
                <a:solidFill>
                  <a:schemeClr val="tx1"/>
                </a:solidFill>
                <a:effectLst/>
                <a:latin typeface="+mn-lt"/>
                <a:ea typeface="+mn-ea"/>
                <a:cs typeface="+mn-cs"/>
              </a:rPr>
              <a:t>(5);</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rotate.setRepeatMode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Animation.</a:t>
            </a:r>
            <a:r>
              <a:rPr lang="en-US" altLang="zh-CN" sz="1200" i="1" kern="1200" dirty="0" err="1">
                <a:solidFill>
                  <a:schemeClr val="tx1"/>
                </a:solidFill>
                <a:effectLst/>
                <a:latin typeface="+mn-lt"/>
                <a:ea typeface="+mn-ea"/>
                <a:cs typeface="+mn-cs"/>
              </a:rPr>
              <a:t>REVERSE</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rotate.setFillAfter</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true</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iv.startAnimation</a:t>
            </a:r>
            <a:r>
              <a:rPr lang="en-US" altLang="zh-CN" sz="1200" kern="1200" dirty="0">
                <a:solidFill>
                  <a:schemeClr val="tx1"/>
                </a:solidFill>
                <a:effectLst/>
                <a:latin typeface="+mn-lt"/>
                <a:ea typeface="+mn-ea"/>
                <a:cs typeface="+mn-cs"/>
              </a:rPr>
              <a:t>(rotate);</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TODO</a:t>
            </a:r>
            <a:r>
              <a:rPr lang="en-US" altLang="zh-CN" sz="1200" kern="1200" dirty="0">
                <a:solidFill>
                  <a:schemeClr val="tx1"/>
                </a:solidFill>
                <a:effectLst/>
                <a:latin typeface="+mn-lt"/>
                <a:ea typeface="+mn-ea"/>
                <a:cs typeface="+mn-cs"/>
              </a:rPr>
              <a:t> 5</a:t>
            </a:r>
            <a:r>
              <a:rPr lang="zh-CN" altLang="en-US" sz="1200" kern="1200" dirty="0">
                <a:solidFill>
                  <a:schemeClr val="tx1"/>
                </a:solidFill>
                <a:effectLst/>
                <a:latin typeface="+mn-lt"/>
                <a:ea typeface="+mn-ea"/>
                <a:cs typeface="+mn-cs"/>
              </a:rPr>
              <a:t>、动画组合</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悟空翻跟斗</a:t>
            </a:r>
            <a:endParaRPr lang="zh-CN" altLang="en-US" sz="1200" dirty="0">
              <a:effectLst/>
            </a:endParaRPr>
          </a:p>
          <a:p>
            <a:r>
              <a:rPr lang="zh-CN" altLang="en-US"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a:t>
            </a:r>
            <a:r>
              <a:rPr lang="en-US" altLang="zh-CN" sz="1200" b="1" kern="1200" dirty="0" err="1">
                <a:solidFill>
                  <a:schemeClr val="tx1"/>
                </a:solidFill>
                <a:effectLst/>
                <a:latin typeface="+mn-lt"/>
                <a:ea typeface="+mn-ea"/>
                <a:cs typeface="+mn-cs"/>
              </a:rPr>
              <a:t>param</a:t>
            </a:r>
            <a:r>
              <a:rPr lang="en-US" altLang="zh-CN" sz="1200" kern="1200" dirty="0">
                <a:solidFill>
                  <a:schemeClr val="tx1"/>
                </a:solidFill>
                <a:effectLst/>
                <a:latin typeface="+mn-lt"/>
                <a:ea typeface="+mn-ea"/>
                <a:cs typeface="+mn-cs"/>
              </a:rPr>
              <a:t> view</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set(View view){</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AnimationSet</a:t>
            </a:r>
            <a:r>
              <a:rPr lang="en-US" altLang="zh-CN" sz="1200" kern="1200" dirty="0">
                <a:solidFill>
                  <a:schemeClr val="tx1"/>
                </a:solidFill>
                <a:effectLst/>
                <a:latin typeface="+mn-lt"/>
                <a:ea typeface="+mn-ea"/>
                <a:cs typeface="+mn-cs"/>
              </a:rPr>
              <a:t> set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AnimationSet</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false</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ScaleAnimation</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sa</a:t>
            </a:r>
            <a:r>
              <a:rPr lang="en-US" altLang="zh-CN"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ScaleAnimation</a:t>
            </a:r>
            <a:r>
              <a:rPr lang="en-US" altLang="zh-CN" sz="1200" kern="1200" dirty="0">
                <a:solidFill>
                  <a:schemeClr val="tx1"/>
                </a:solidFill>
                <a:effectLst/>
                <a:latin typeface="+mn-lt"/>
                <a:ea typeface="+mn-ea"/>
                <a:cs typeface="+mn-cs"/>
              </a:rPr>
              <a:t>(0.2f, 2.0f, 0.2f, 2.0f);</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sa.setDuration</a:t>
            </a:r>
            <a:r>
              <a:rPr lang="en-US" altLang="zh-CN" sz="1200" kern="1200" dirty="0">
                <a:solidFill>
                  <a:schemeClr val="tx1"/>
                </a:solidFill>
                <a:effectLst/>
                <a:latin typeface="+mn-lt"/>
                <a:ea typeface="+mn-ea"/>
                <a:cs typeface="+mn-cs"/>
              </a:rPr>
              <a:t>(2000);</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sa.setRepeatCount</a:t>
            </a:r>
            <a:r>
              <a:rPr lang="en-US" altLang="zh-CN" sz="1200" kern="1200" dirty="0">
                <a:solidFill>
                  <a:schemeClr val="tx1"/>
                </a:solidFill>
                <a:effectLst/>
                <a:latin typeface="+mn-lt"/>
                <a:ea typeface="+mn-ea"/>
                <a:cs typeface="+mn-cs"/>
              </a:rPr>
              <a:t>(1);</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sa.setRepeatMode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Animation.</a:t>
            </a:r>
            <a:r>
              <a:rPr lang="en-US" altLang="zh-CN" sz="1200" i="1" kern="1200" dirty="0" err="1">
                <a:solidFill>
                  <a:schemeClr val="tx1"/>
                </a:solidFill>
                <a:effectLst/>
                <a:latin typeface="+mn-lt"/>
                <a:ea typeface="+mn-ea"/>
                <a:cs typeface="+mn-cs"/>
              </a:rPr>
              <a:t>REVERSE</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RotateAnimation</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ra</a:t>
            </a:r>
            <a:r>
              <a:rPr lang="en-US" altLang="zh-CN"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RotateAnimation</a:t>
            </a:r>
            <a:r>
              <a:rPr lang="en-US" altLang="zh-CN" sz="1200" kern="1200" dirty="0">
                <a:solidFill>
                  <a:schemeClr val="tx1"/>
                </a:solidFill>
                <a:effectLst/>
                <a:latin typeface="+mn-lt"/>
                <a:ea typeface="+mn-ea"/>
                <a:cs typeface="+mn-cs"/>
              </a:rPr>
              <a:t>(0, 360, </a:t>
            </a:r>
            <a:r>
              <a:rPr lang="en-US" altLang="zh-CN" sz="1200" kern="1200" dirty="0" err="1">
                <a:solidFill>
                  <a:schemeClr val="tx1"/>
                </a:solidFill>
                <a:effectLst/>
                <a:latin typeface="+mn-lt"/>
                <a:ea typeface="+mn-ea"/>
                <a:cs typeface="+mn-cs"/>
              </a:rPr>
              <a:t>Animation.</a:t>
            </a:r>
            <a:r>
              <a:rPr lang="en-US" altLang="zh-CN" sz="1200" i="1" kern="1200" dirty="0" err="1">
                <a:solidFill>
                  <a:schemeClr val="tx1"/>
                </a:solidFill>
                <a:effectLst/>
                <a:latin typeface="+mn-lt"/>
                <a:ea typeface="+mn-ea"/>
                <a:cs typeface="+mn-cs"/>
              </a:rPr>
              <a:t>RELATIVE_TO_SELF</a:t>
            </a:r>
            <a:r>
              <a:rPr lang="en-US" altLang="zh-CN" sz="1200" kern="1200" dirty="0">
                <a:solidFill>
                  <a:schemeClr val="tx1"/>
                </a:solidFill>
                <a:effectLst/>
                <a:latin typeface="+mn-lt"/>
                <a:ea typeface="+mn-ea"/>
                <a:cs typeface="+mn-cs"/>
              </a:rPr>
              <a:t>, 1.0f,</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Animation.</a:t>
            </a:r>
            <a:r>
              <a:rPr lang="en-US" altLang="zh-CN" sz="1200" i="1" kern="1200" dirty="0" err="1">
                <a:solidFill>
                  <a:schemeClr val="tx1"/>
                </a:solidFill>
                <a:effectLst/>
                <a:latin typeface="+mn-lt"/>
                <a:ea typeface="+mn-ea"/>
                <a:cs typeface="+mn-cs"/>
              </a:rPr>
              <a:t>RELATIVE_TO_SELF</a:t>
            </a:r>
            <a:r>
              <a:rPr lang="en-US" altLang="zh-CN" sz="1200" kern="1200" dirty="0">
                <a:solidFill>
                  <a:schemeClr val="tx1"/>
                </a:solidFill>
                <a:effectLst/>
                <a:latin typeface="+mn-lt"/>
                <a:ea typeface="+mn-ea"/>
                <a:cs typeface="+mn-cs"/>
              </a:rPr>
              <a:t>, 1.0f);</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ra.setDuration</a:t>
            </a:r>
            <a:r>
              <a:rPr lang="en-US" altLang="zh-CN" sz="1200" kern="1200" dirty="0">
                <a:solidFill>
                  <a:schemeClr val="tx1"/>
                </a:solidFill>
                <a:effectLst/>
                <a:latin typeface="+mn-lt"/>
                <a:ea typeface="+mn-ea"/>
                <a:cs typeface="+mn-cs"/>
              </a:rPr>
              <a:t>(2000);</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TranslateAnimation</a:t>
            </a:r>
            <a:r>
              <a:rPr lang="en-US" altLang="zh-CN" sz="1200" kern="1200" dirty="0">
                <a:solidFill>
                  <a:schemeClr val="tx1"/>
                </a:solidFill>
                <a:effectLst/>
                <a:latin typeface="+mn-lt"/>
                <a:ea typeface="+mn-ea"/>
                <a:cs typeface="+mn-cs"/>
              </a:rPr>
              <a:t> ta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TranslateAnimation</a:t>
            </a:r>
            <a:r>
              <a:rPr lang="en-US" altLang="zh-CN" sz="1200" kern="1200" dirty="0">
                <a:solidFill>
                  <a:schemeClr val="tx1"/>
                </a:solidFill>
                <a:effectLst/>
                <a:latin typeface="+mn-lt"/>
                <a:ea typeface="+mn-ea"/>
                <a:cs typeface="+mn-cs"/>
              </a:rPr>
              <a:t>(0, 0, 0, 100);</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ta.setDuration</a:t>
            </a:r>
            <a:r>
              <a:rPr lang="en-US" altLang="zh-CN" sz="1200" kern="1200" dirty="0">
                <a:solidFill>
                  <a:schemeClr val="tx1"/>
                </a:solidFill>
                <a:effectLst/>
                <a:latin typeface="+mn-lt"/>
                <a:ea typeface="+mn-ea"/>
                <a:cs typeface="+mn-cs"/>
              </a:rPr>
              <a:t>(2000);</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set.addAnimation</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sa</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set.addAnimation</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ra</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set.addAnimation</a:t>
            </a:r>
            <a:r>
              <a:rPr lang="en-US" altLang="zh-CN" sz="1200" kern="1200" dirty="0">
                <a:solidFill>
                  <a:schemeClr val="tx1"/>
                </a:solidFill>
                <a:effectLst/>
                <a:latin typeface="+mn-lt"/>
                <a:ea typeface="+mn-ea"/>
                <a:cs typeface="+mn-cs"/>
              </a:rPr>
              <a:t>(ta);</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set.setDuration</a:t>
            </a:r>
            <a:r>
              <a:rPr lang="en-US" altLang="zh-CN" sz="1200" kern="1200" dirty="0">
                <a:solidFill>
                  <a:schemeClr val="tx1"/>
                </a:solidFill>
                <a:effectLst/>
                <a:latin typeface="+mn-lt"/>
                <a:ea typeface="+mn-ea"/>
                <a:cs typeface="+mn-cs"/>
              </a:rPr>
              <a:t>(2000);</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set.setFillAfter</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true</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iv.startAnimation</a:t>
            </a:r>
            <a:r>
              <a:rPr lang="en-US" altLang="zh-CN" sz="1200" kern="1200" dirty="0">
                <a:solidFill>
                  <a:schemeClr val="tx1"/>
                </a:solidFill>
                <a:effectLst/>
                <a:latin typeface="+mn-lt"/>
                <a:ea typeface="+mn-ea"/>
                <a:cs typeface="+mn-cs"/>
              </a:rPr>
              <a:t>(set);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a:t>
            </a:r>
            <a:endParaRPr lang="en-US" altLang="zh-CN" sz="1200" dirty="0">
              <a:effectLst/>
            </a:endParaRPr>
          </a:p>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135</a:t>
            </a:fld>
            <a:endParaRPr lang="zh-CN" altLang="en-US"/>
          </a:p>
        </p:txBody>
      </p:sp>
    </p:spTree>
    <p:extLst>
      <p:ext uri="{BB962C8B-B14F-4D97-AF65-F5344CB8AC3E}">
        <p14:creationId xmlns:p14="http://schemas.microsoft.com/office/powerpoint/2010/main" val="402913651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140</a:t>
            </a:fld>
            <a:endParaRPr lang="zh-CN" altLang="en-US"/>
          </a:p>
        </p:txBody>
      </p:sp>
    </p:spTree>
    <p:extLst>
      <p:ext uri="{BB962C8B-B14F-4D97-AF65-F5344CB8AC3E}">
        <p14:creationId xmlns:p14="http://schemas.microsoft.com/office/powerpoint/2010/main" val="369545259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这张状态转换图清晰的描述了</a:t>
            </a:r>
            <a:r>
              <a:rPr lang="en-US" altLang="zh-CN" sz="1200" b="0" i="0" kern="1200" dirty="0" err="1">
                <a:solidFill>
                  <a:schemeClr val="tx1"/>
                </a:solidFill>
                <a:effectLst/>
                <a:latin typeface="+mn-lt"/>
                <a:ea typeface="+mn-ea"/>
                <a:cs typeface="+mn-cs"/>
              </a:rPr>
              <a:t>MediaPlayer</a:t>
            </a:r>
            <a:r>
              <a:rPr lang="zh-CN" altLang="en-US" sz="1200" b="0" i="0" kern="1200" dirty="0">
                <a:solidFill>
                  <a:schemeClr val="tx1"/>
                </a:solidFill>
                <a:effectLst/>
                <a:latin typeface="+mn-lt"/>
                <a:ea typeface="+mn-ea"/>
                <a:cs typeface="+mn-cs"/>
              </a:rPr>
              <a:t>的各个状态，也列举了主要的方法的调用时序，每种方法只能在一些特定的状态下使用，如果使用时</a:t>
            </a:r>
            <a:r>
              <a:rPr lang="en-US" altLang="zh-CN" sz="1200" b="0" i="0" kern="1200" dirty="0" err="1">
                <a:solidFill>
                  <a:schemeClr val="tx1"/>
                </a:solidFill>
                <a:effectLst/>
                <a:latin typeface="+mn-lt"/>
                <a:ea typeface="+mn-ea"/>
                <a:cs typeface="+mn-cs"/>
              </a:rPr>
              <a:t>MediaPlayer</a:t>
            </a:r>
            <a:r>
              <a:rPr lang="zh-CN" altLang="en-US" sz="1200" b="0" i="0" kern="1200" dirty="0">
                <a:solidFill>
                  <a:schemeClr val="tx1"/>
                </a:solidFill>
                <a:effectLst/>
                <a:latin typeface="+mn-lt"/>
                <a:ea typeface="+mn-ea"/>
                <a:cs typeface="+mn-cs"/>
              </a:rPr>
              <a:t>的状态不正确则会引发</a:t>
            </a:r>
            <a:r>
              <a:rPr lang="en-US" altLang="zh-CN" sz="1200" b="0" i="0" kern="1200" dirty="0" err="1">
                <a:solidFill>
                  <a:schemeClr val="tx1"/>
                </a:solidFill>
                <a:effectLst/>
                <a:latin typeface="+mn-lt"/>
                <a:ea typeface="+mn-ea"/>
                <a:cs typeface="+mn-cs"/>
              </a:rPr>
              <a:t>IllegalStateException</a:t>
            </a:r>
            <a:r>
              <a:rPr lang="zh-CN" altLang="en-US" sz="1200" b="0" i="0" kern="1200" dirty="0">
                <a:solidFill>
                  <a:schemeClr val="tx1"/>
                </a:solidFill>
                <a:effectLst/>
                <a:latin typeface="+mn-lt"/>
                <a:ea typeface="+mn-ea"/>
                <a:cs typeface="+mn-cs"/>
              </a:rPr>
              <a:t>异常。</a:t>
            </a:r>
          </a:p>
          <a:p>
            <a:r>
              <a:rPr lang="zh-CN" altLang="en-US" sz="1200" b="1" i="0" kern="1200" dirty="0">
                <a:solidFill>
                  <a:schemeClr val="tx1"/>
                </a:solidFill>
                <a:effectLst/>
                <a:latin typeface="+mn-lt"/>
                <a:ea typeface="+mn-ea"/>
                <a:cs typeface="+mn-cs"/>
              </a:rPr>
              <a:t> </a:t>
            </a:r>
            <a:endParaRPr lang="zh-CN" altLang="en-US"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Idle </a:t>
            </a:r>
            <a:r>
              <a:rPr lang="zh-CN" altLang="en-US" sz="1200" b="1" i="0" kern="1200" dirty="0">
                <a:solidFill>
                  <a:schemeClr val="tx1"/>
                </a:solidFill>
                <a:effectLst/>
                <a:latin typeface="+mn-lt"/>
                <a:ea typeface="+mn-ea"/>
                <a:cs typeface="+mn-cs"/>
              </a:rPr>
              <a:t>状态：</a:t>
            </a:r>
            <a:r>
              <a:rPr lang="zh-CN" altLang="en-US" sz="1200" b="0" i="0" kern="1200" dirty="0">
                <a:solidFill>
                  <a:schemeClr val="tx1"/>
                </a:solidFill>
                <a:effectLst/>
                <a:latin typeface="+mn-lt"/>
                <a:ea typeface="+mn-ea"/>
                <a:cs typeface="+mn-cs"/>
              </a:rPr>
              <a:t>当使用</a:t>
            </a:r>
            <a:r>
              <a:rPr lang="en-US" altLang="zh-CN" sz="1200" b="0" i="0" kern="1200" dirty="0">
                <a:solidFill>
                  <a:schemeClr val="tx1"/>
                </a:solidFill>
                <a:effectLst/>
                <a:latin typeface="+mn-lt"/>
                <a:ea typeface="+mn-ea"/>
                <a:cs typeface="+mn-cs"/>
              </a:rPr>
              <a:t>new()</a:t>
            </a:r>
            <a:r>
              <a:rPr lang="zh-CN" altLang="en-US" sz="1200" b="0" i="0" kern="1200" dirty="0">
                <a:solidFill>
                  <a:schemeClr val="tx1"/>
                </a:solidFill>
                <a:effectLst/>
                <a:latin typeface="+mn-lt"/>
                <a:ea typeface="+mn-ea"/>
                <a:cs typeface="+mn-cs"/>
              </a:rPr>
              <a:t>方法创建一个</a:t>
            </a:r>
            <a:r>
              <a:rPr lang="en-US" altLang="zh-CN" sz="1200" b="0" i="0" kern="1200" dirty="0" err="1">
                <a:solidFill>
                  <a:schemeClr val="tx1"/>
                </a:solidFill>
                <a:effectLst/>
                <a:latin typeface="+mn-lt"/>
                <a:ea typeface="+mn-ea"/>
                <a:cs typeface="+mn-cs"/>
              </a:rPr>
              <a:t>MediaPlayer</a:t>
            </a:r>
            <a:r>
              <a:rPr lang="zh-CN" altLang="en-US" sz="1200" b="0" i="0" kern="1200" dirty="0">
                <a:solidFill>
                  <a:schemeClr val="tx1"/>
                </a:solidFill>
                <a:effectLst/>
                <a:latin typeface="+mn-lt"/>
                <a:ea typeface="+mn-ea"/>
                <a:cs typeface="+mn-cs"/>
              </a:rPr>
              <a:t>对象或者调用了其</a:t>
            </a:r>
            <a:r>
              <a:rPr lang="en-US" altLang="zh-CN" sz="1200" b="0" i="0" kern="1200" dirty="0">
                <a:solidFill>
                  <a:schemeClr val="tx1"/>
                </a:solidFill>
                <a:effectLst/>
                <a:latin typeface="+mn-lt"/>
                <a:ea typeface="+mn-ea"/>
                <a:cs typeface="+mn-cs"/>
              </a:rPr>
              <a:t>reset()</a:t>
            </a:r>
            <a:r>
              <a:rPr lang="zh-CN" altLang="en-US" sz="1200" b="0" i="0" kern="1200" dirty="0">
                <a:solidFill>
                  <a:schemeClr val="tx1"/>
                </a:solidFill>
                <a:effectLst/>
                <a:latin typeface="+mn-lt"/>
                <a:ea typeface="+mn-ea"/>
                <a:cs typeface="+mn-cs"/>
              </a:rPr>
              <a:t>方法时，该</a:t>
            </a:r>
            <a:r>
              <a:rPr lang="en-US" altLang="zh-CN" sz="1200" b="0" i="0" kern="1200" dirty="0" err="1">
                <a:solidFill>
                  <a:schemeClr val="tx1"/>
                </a:solidFill>
                <a:effectLst/>
                <a:latin typeface="+mn-lt"/>
                <a:ea typeface="+mn-ea"/>
                <a:cs typeface="+mn-cs"/>
              </a:rPr>
              <a:t>MediaPlayer</a:t>
            </a:r>
            <a:r>
              <a:rPr lang="zh-CN" altLang="en-US" sz="1200" b="0" i="0" kern="1200" dirty="0">
                <a:solidFill>
                  <a:schemeClr val="tx1"/>
                </a:solidFill>
                <a:effectLst/>
                <a:latin typeface="+mn-lt"/>
                <a:ea typeface="+mn-ea"/>
                <a:cs typeface="+mn-cs"/>
              </a:rPr>
              <a:t>对象处于</a:t>
            </a:r>
            <a:r>
              <a:rPr lang="en-US" altLang="zh-CN" sz="1200" b="0" i="0" kern="1200" dirty="0">
                <a:solidFill>
                  <a:schemeClr val="tx1"/>
                </a:solidFill>
                <a:effectLst/>
                <a:latin typeface="+mn-lt"/>
                <a:ea typeface="+mn-ea"/>
                <a:cs typeface="+mn-cs"/>
              </a:rPr>
              <a:t>idle</a:t>
            </a:r>
            <a:r>
              <a:rPr lang="zh-CN" altLang="en-US" sz="1200" b="0" i="0" kern="1200" dirty="0">
                <a:solidFill>
                  <a:schemeClr val="tx1"/>
                </a:solidFill>
                <a:effectLst/>
                <a:latin typeface="+mn-lt"/>
                <a:ea typeface="+mn-ea"/>
                <a:cs typeface="+mn-cs"/>
              </a:rPr>
              <a:t>状态。这两种方法的一个重要差别就是：如果在这个状态下调用了</a:t>
            </a:r>
            <a:r>
              <a:rPr lang="en-US" altLang="zh-CN" sz="1200" b="0" i="0" kern="1200" dirty="0" err="1">
                <a:solidFill>
                  <a:schemeClr val="tx1"/>
                </a:solidFill>
                <a:effectLst/>
                <a:latin typeface="+mn-lt"/>
                <a:ea typeface="+mn-ea"/>
                <a:cs typeface="+mn-cs"/>
              </a:rPr>
              <a:t>getDuration</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等方法（相当于调用时机不正确），通过</a:t>
            </a:r>
            <a:r>
              <a:rPr lang="en-US" altLang="zh-CN" sz="1200" b="0" i="0" kern="1200" dirty="0">
                <a:solidFill>
                  <a:schemeClr val="tx1"/>
                </a:solidFill>
                <a:effectLst/>
                <a:latin typeface="+mn-lt"/>
                <a:ea typeface="+mn-ea"/>
                <a:cs typeface="+mn-cs"/>
              </a:rPr>
              <a:t>reset()</a:t>
            </a:r>
            <a:r>
              <a:rPr lang="zh-CN" altLang="en-US" sz="1200" b="0" i="0" kern="1200" dirty="0">
                <a:solidFill>
                  <a:schemeClr val="tx1"/>
                </a:solidFill>
                <a:effectLst/>
                <a:latin typeface="+mn-lt"/>
                <a:ea typeface="+mn-ea"/>
                <a:cs typeface="+mn-cs"/>
              </a:rPr>
              <a:t>方法进入</a:t>
            </a:r>
            <a:r>
              <a:rPr lang="en-US" altLang="zh-CN" sz="1200" b="0" i="0" kern="1200" dirty="0">
                <a:solidFill>
                  <a:schemeClr val="tx1"/>
                </a:solidFill>
                <a:effectLst/>
                <a:latin typeface="+mn-lt"/>
                <a:ea typeface="+mn-ea"/>
                <a:cs typeface="+mn-cs"/>
              </a:rPr>
              <a:t>idle</a:t>
            </a:r>
            <a:r>
              <a:rPr lang="zh-CN" altLang="en-US" sz="1200" b="0" i="0" kern="1200" dirty="0">
                <a:solidFill>
                  <a:schemeClr val="tx1"/>
                </a:solidFill>
                <a:effectLst/>
                <a:latin typeface="+mn-lt"/>
                <a:ea typeface="+mn-ea"/>
                <a:cs typeface="+mn-cs"/>
              </a:rPr>
              <a:t>状态的话会触发</a:t>
            </a:r>
            <a:r>
              <a:rPr lang="en-US" altLang="zh-CN" sz="1200" b="0" i="0" kern="1200" dirty="0" err="1">
                <a:solidFill>
                  <a:schemeClr val="tx1"/>
                </a:solidFill>
                <a:effectLst/>
                <a:latin typeface="+mn-lt"/>
                <a:ea typeface="+mn-ea"/>
                <a:cs typeface="+mn-cs"/>
              </a:rPr>
              <a:t>OnErrorListener.onError</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，并且</a:t>
            </a:r>
            <a:r>
              <a:rPr lang="en-US" altLang="zh-CN" sz="1200" b="0" i="0" kern="1200" dirty="0" err="1">
                <a:solidFill>
                  <a:schemeClr val="tx1"/>
                </a:solidFill>
                <a:effectLst/>
                <a:latin typeface="+mn-lt"/>
                <a:ea typeface="+mn-ea"/>
                <a:cs typeface="+mn-cs"/>
              </a:rPr>
              <a:t>MediaPlayer</a:t>
            </a:r>
            <a:r>
              <a:rPr lang="zh-CN" altLang="en-US" sz="1200" b="0" i="0" kern="1200" dirty="0">
                <a:solidFill>
                  <a:schemeClr val="tx1"/>
                </a:solidFill>
                <a:effectLst/>
                <a:latin typeface="+mn-lt"/>
                <a:ea typeface="+mn-ea"/>
                <a:cs typeface="+mn-cs"/>
              </a:rPr>
              <a:t>会进入</a:t>
            </a:r>
            <a:r>
              <a:rPr lang="en-US" altLang="zh-CN" sz="1200" b="0" i="0" kern="1200" dirty="0">
                <a:solidFill>
                  <a:schemeClr val="tx1"/>
                </a:solidFill>
                <a:effectLst/>
                <a:latin typeface="+mn-lt"/>
                <a:ea typeface="+mn-ea"/>
                <a:cs typeface="+mn-cs"/>
              </a:rPr>
              <a:t>Error</a:t>
            </a:r>
            <a:r>
              <a:rPr lang="zh-CN" altLang="en-US" sz="1200" b="0" i="0" kern="1200" dirty="0">
                <a:solidFill>
                  <a:schemeClr val="tx1"/>
                </a:solidFill>
                <a:effectLst/>
                <a:latin typeface="+mn-lt"/>
                <a:ea typeface="+mn-ea"/>
                <a:cs typeface="+mn-cs"/>
              </a:rPr>
              <a:t>状态；如果是新创建的</a:t>
            </a:r>
            <a:r>
              <a:rPr lang="en-US" altLang="zh-CN" sz="1200" b="0" i="0" kern="1200" dirty="0" err="1">
                <a:solidFill>
                  <a:schemeClr val="tx1"/>
                </a:solidFill>
                <a:effectLst/>
                <a:latin typeface="+mn-lt"/>
                <a:ea typeface="+mn-ea"/>
                <a:cs typeface="+mn-cs"/>
              </a:rPr>
              <a:t>MediaPlayer</a:t>
            </a:r>
            <a:r>
              <a:rPr lang="zh-CN" altLang="en-US" sz="1200" b="0" i="0" kern="1200" dirty="0">
                <a:solidFill>
                  <a:schemeClr val="tx1"/>
                </a:solidFill>
                <a:effectLst/>
                <a:latin typeface="+mn-lt"/>
                <a:ea typeface="+mn-ea"/>
                <a:cs typeface="+mn-cs"/>
              </a:rPr>
              <a:t>对象，则并不会触发</a:t>
            </a:r>
            <a:r>
              <a:rPr lang="en-US" altLang="zh-CN" sz="1200" b="0" i="0" kern="1200" dirty="0" err="1">
                <a:solidFill>
                  <a:schemeClr val="tx1"/>
                </a:solidFill>
                <a:effectLst/>
                <a:latin typeface="+mn-lt"/>
                <a:ea typeface="+mn-ea"/>
                <a:cs typeface="+mn-cs"/>
              </a:rPr>
              <a:t>onError</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也不会进入</a:t>
            </a:r>
            <a:r>
              <a:rPr lang="en-US" altLang="zh-CN" sz="1200" b="0" i="0" kern="1200" dirty="0">
                <a:solidFill>
                  <a:schemeClr val="tx1"/>
                </a:solidFill>
                <a:effectLst/>
                <a:latin typeface="+mn-lt"/>
                <a:ea typeface="+mn-ea"/>
                <a:cs typeface="+mn-cs"/>
              </a:rPr>
              <a:t>Error</a:t>
            </a:r>
            <a:r>
              <a:rPr lang="zh-CN" altLang="en-US" sz="1200" b="0" i="0" kern="1200" dirty="0">
                <a:solidFill>
                  <a:schemeClr val="tx1"/>
                </a:solidFill>
                <a:effectLst/>
                <a:latin typeface="+mn-lt"/>
                <a:ea typeface="+mn-ea"/>
                <a:cs typeface="+mn-cs"/>
              </a:rPr>
              <a:t>状态。</a:t>
            </a:r>
          </a:p>
          <a:p>
            <a:r>
              <a:rPr lang="zh-CN" altLang="en-US" sz="1200" b="1" i="0" kern="1200" dirty="0">
                <a:solidFill>
                  <a:schemeClr val="tx1"/>
                </a:solidFill>
                <a:effectLst/>
                <a:latin typeface="+mn-lt"/>
                <a:ea typeface="+mn-ea"/>
                <a:cs typeface="+mn-cs"/>
              </a:rPr>
              <a:t> </a:t>
            </a:r>
            <a:endParaRPr lang="zh-CN" altLang="en-US"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End </a:t>
            </a:r>
            <a:r>
              <a:rPr lang="zh-CN" altLang="en-US" sz="1200" b="1" i="0" kern="1200" dirty="0">
                <a:solidFill>
                  <a:schemeClr val="tx1"/>
                </a:solidFill>
                <a:effectLst/>
                <a:latin typeface="+mn-lt"/>
                <a:ea typeface="+mn-ea"/>
                <a:cs typeface="+mn-cs"/>
              </a:rPr>
              <a:t>状态：</a:t>
            </a:r>
            <a:r>
              <a:rPr lang="zh-CN" altLang="en-US" sz="1200" b="0" i="0" kern="1200" dirty="0">
                <a:solidFill>
                  <a:schemeClr val="tx1"/>
                </a:solidFill>
                <a:effectLst/>
                <a:latin typeface="+mn-lt"/>
                <a:ea typeface="+mn-ea"/>
                <a:cs typeface="+mn-cs"/>
              </a:rPr>
              <a:t>通过</a:t>
            </a:r>
            <a:r>
              <a:rPr lang="en-US" altLang="zh-CN" sz="1200" b="0" i="0" kern="1200" dirty="0">
                <a:solidFill>
                  <a:schemeClr val="tx1"/>
                </a:solidFill>
                <a:effectLst/>
                <a:latin typeface="+mn-lt"/>
                <a:ea typeface="+mn-ea"/>
                <a:cs typeface="+mn-cs"/>
              </a:rPr>
              <a:t>release()</a:t>
            </a:r>
            <a:r>
              <a:rPr lang="zh-CN" altLang="en-US" sz="1200" b="0" i="0" kern="1200" dirty="0">
                <a:solidFill>
                  <a:schemeClr val="tx1"/>
                </a:solidFill>
                <a:effectLst/>
                <a:latin typeface="+mn-lt"/>
                <a:ea typeface="+mn-ea"/>
                <a:cs typeface="+mn-cs"/>
              </a:rPr>
              <a:t>方法可以进入</a:t>
            </a:r>
            <a:r>
              <a:rPr lang="en-US" altLang="zh-CN" sz="1200" b="0" i="0" kern="1200" dirty="0">
                <a:solidFill>
                  <a:schemeClr val="tx1"/>
                </a:solidFill>
                <a:effectLst/>
                <a:latin typeface="+mn-lt"/>
                <a:ea typeface="+mn-ea"/>
                <a:cs typeface="+mn-cs"/>
              </a:rPr>
              <a:t>End</a:t>
            </a:r>
            <a:r>
              <a:rPr lang="zh-CN" altLang="en-US" sz="1200" b="0" i="0" kern="1200" dirty="0">
                <a:solidFill>
                  <a:schemeClr val="tx1"/>
                </a:solidFill>
                <a:effectLst/>
                <a:latin typeface="+mn-lt"/>
                <a:ea typeface="+mn-ea"/>
                <a:cs typeface="+mn-cs"/>
              </a:rPr>
              <a:t>状态，只要</a:t>
            </a:r>
            <a:r>
              <a:rPr lang="en-US" altLang="zh-CN" sz="1200" b="0" i="0" kern="1200" dirty="0" err="1">
                <a:solidFill>
                  <a:schemeClr val="tx1"/>
                </a:solidFill>
                <a:effectLst/>
                <a:latin typeface="+mn-lt"/>
                <a:ea typeface="+mn-ea"/>
                <a:cs typeface="+mn-cs"/>
              </a:rPr>
              <a:t>MediaPlayer</a:t>
            </a:r>
            <a:r>
              <a:rPr lang="zh-CN" altLang="en-US" sz="1200" b="0" i="0" kern="1200" dirty="0">
                <a:solidFill>
                  <a:schemeClr val="tx1"/>
                </a:solidFill>
                <a:effectLst/>
                <a:latin typeface="+mn-lt"/>
                <a:ea typeface="+mn-ea"/>
                <a:cs typeface="+mn-cs"/>
              </a:rPr>
              <a:t>对象不再被使用，就应当尽快将其通过</a:t>
            </a:r>
            <a:r>
              <a:rPr lang="en-US" altLang="zh-CN" sz="1200" b="0" i="0" kern="1200" dirty="0">
                <a:solidFill>
                  <a:schemeClr val="tx1"/>
                </a:solidFill>
                <a:effectLst/>
                <a:latin typeface="+mn-lt"/>
                <a:ea typeface="+mn-ea"/>
                <a:cs typeface="+mn-cs"/>
              </a:rPr>
              <a:t>release()</a:t>
            </a:r>
            <a:r>
              <a:rPr lang="zh-CN" altLang="en-US" sz="1200" b="0" i="0" kern="1200" dirty="0">
                <a:solidFill>
                  <a:schemeClr val="tx1"/>
                </a:solidFill>
                <a:effectLst/>
                <a:latin typeface="+mn-lt"/>
                <a:ea typeface="+mn-ea"/>
                <a:cs typeface="+mn-cs"/>
              </a:rPr>
              <a:t>方法释放掉，以释放相关的软硬件组件资源，这其中有些资源是只有一份的（相当于临界资源）。如果</a:t>
            </a:r>
            <a:r>
              <a:rPr lang="en-US" altLang="zh-CN" sz="1200" b="0" i="0" kern="1200" dirty="0" err="1">
                <a:solidFill>
                  <a:schemeClr val="tx1"/>
                </a:solidFill>
                <a:effectLst/>
                <a:latin typeface="+mn-lt"/>
                <a:ea typeface="+mn-ea"/>
                <a:cs typeface="+mn-cs"/>
              </a:rPr>
              <a:t>MediaPlayer</a:t>
            </a:r>
            <a:r>
              <a:rPr lang="zh-CN" altLang="en-US" sz="1200" b="0" i="0" kern="1200" dirty="0">
                <a:solidFill>
                  <a:schemeClr val="tx1"/>
                </a:solidFill>
                <a:effectLst/>
                <a:latin typeface="+mn-lt"/>
                <a:ea typeface="+mn-ea"/>
                <a:cs typeface="+mn-cs"/>
              </a:rPr>
              <a:t>对象进入了</a:t>
            </a:r>
            <a:r>
              <a:rPr lang="en-US" altLang="zh-CN" sz="1200" b="0" i="0" kern="1200" dirty="0">
                <a:solidFill>
                  <a:schemeClr val="tx1"/>
                </a:solidFill>
                <a:effectLst/>
                <a:latin typeface="+mn-lt"/>
                <a:ea typeface="+mn-ea"/>
                <a:cs typeface="+mn-cs"/>
              </a:rPr>
              <a:t>End</a:t>
            </a:r>
            <a:r>
              <a:rPr lang="zh-CN" altLang="en-US" sz="1200" b="0" i="0" kern="1200" dirty="0">
                <a:solidFill>
                  <a:schemeClr val="tx1"/>
                </a:solidFill>
                <a:effectLst/>
                <a:latin typeface="+mn-lt"/>
                <a:ea typeface="+mn-ea"/>
                <a:cs typeface="+mn-cs"/>
              </a:rPr>
              <a:t>状态，则不会在进入任何其他状态了。</a:t>
            </a:r>
          </a:p>
          <a:p>
            <a:r>
              <a:rPr lang="zh-CN" altLang="en-US" sz="1200" b="1" i="0" kern="1200" dirty="0">
                <a:solidFill>
                  <a:schemeClr val="tx1"/>
                </a:solidFill>
                <a:effectLst/>
                <a:latin typeface="+mn-lt"/>
                <a:ea typeface="+mn-ea"/>
                <a:cs typeface="+mn-cs"/>
              </a:rPr>
              <a:t> </a:t>
            </a:r>
            <a:endParaRPr lang="zh-CN" altLang="en-US"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Initialized </a:t>
            </a:r>
            <a:r>
              <a:rPr lang="zh-CN" altLang="en-US" sz="1200" b="1" i="0" kern="1200" dirty="0">
                <a:solidFill>
                  <a:schemeClr val="tx1"/>
                </a:solidFill>
                <a:effectLst/>
                <a:latin typeface="+mn-lt"/>
                <a:ea typeface="+mn-ea"/>
                <a:cs typeface="+mn-cs"/>
              </a:rPr>
              <a:t>状态：</a:t>
            </a:r>
            <a:r>
              <a:rPr lang="zh-CN" altLang="en-US" sz="1200" b="0" i="0" kern="1200" dirty="0">
                <a:solidFill>
                  <a:schemeClr val="tx1"/>
                </a:solidFill>
                <a:effectLst/>
                <a:latin typeface="+mn-lt"/>
                <a:ea typeface="+mn-ea"/>
                <a:cs typeface="+mn-cs"/>
              </a:rPr>
              <a:t>这个状态比较简单，</a:t>
            </a:r>
            <a:r>
              <a:rPr lang="en-US" altLang="zh-CN" sz="1200" b="0" i="0" kern="1200" dirty="0" err="1">
                <a:solidFill>
                  <a:schemeClr val="tx1"/>
                </a:solidFill>
                <a:effectLst/>
                <a:latin typeface="+mn-lt"/>
                <a:ea typeface="+mn-ea"/>
                <a:cs typeface="+mn-cs"/>
              </a:rPr>
              <a:t>MediaPlayer</a:t>
            </a:r>
            <a:r>
              <a:rPr lang="zh-CN" altLang="en-US" sz="1200" b="0" i="0" kern="1200" dirty="0">
                <a:solidFill>
                  <a:schemeClr val="tx1"/>
                </a:solidFill>
                <a:effectLst/>
                <a:latin typeface="+mn-lt"/>
                <a:ea typeface="+mn-ea"/>
                <a:cs typeface="+mn-cs"/>
              </a:rPr>
              <a:t>调用</a:t>
            </a:r>
            <a:r>
              <a:rPr lang="en-US" altLang="zh-CN" sz="1200" b="0" i="0" kern="1200" dirty="0" err="1">
                <a:solidFill>
                  <a:schemeClr val="tx1"/>
                </a:solidFill>
                <a:effectLst/>
                <a:latin typeface="+mn-lt"/>
                <a:ea typeface="+mn-ea"/>
                <a:cs typeface="+mn-cs"/>
              </a:rPr>
              <a:t>setDataSource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方法就进入</a:t>
            </a:r>
            <a:r>
              <a:rPr lang="en-US" altLang="zh-CN" sz="1200" b="0" i="0" kern="1200" dirty="0">
                <a:solidFill>
                  <a:schemeClr val="tx1"/>
                </a:solidFill>
                <a:effectLst/>
                <a:latin typeface="+mn-lt"/>
                <a:ea typeface="+mn-ea"/>
                <a:cs typeface="+mn-cs"/>
              </a:rPr>
              <a:t>Initialized</a:t>
            </a:r>
            <a:r>
              <a:rPr lang="zh-CN" altLang="en-US" sz="1200" b="0" i="0" kern="1200" dirty="0">
                <a:solidFill>
                  <a:schemeClr val="tx1"/>
                </a:solidFill>
                <a:effectLst/>
                <a:latin typeface="+mn-lt"/>
                <a:ea typeface="+mn-ea"/>
                <a:cs typeface="+mn-cs"/>
              </a:rPr>
              <a:t>状态，表示此时要播放的文件已经设置好了。</a:t>
            </a:r>
          </a:p>
          <a:p>
            <a:r>
              <a:rPr lang="zh-CN" altLang="en-US" sz="1200" b="1" i="0" kern="1200" dirty="0">
                <a:solidFill>
                  <a:schemeClr val="tx1"/>
                </a:solidFill>
                <a:effectLst/>
                <a:latin typeface="+mn-lt"/>
                <a:ea typeface="+mn-ea"/>
                <a:cs typeface="+mn-cs"/>
              </a:rPr>
              <a:t> </a:t>
            </a:r>
            <a:endParaRPr lang="zh-CN" altLang="en-US"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Prepared </a:t>
            </a:r>
            <a:r>
              <a:rPr lang="zh-CN" altLang="en-US" sz="1200" b="1" i="0" kern="1200" dirty="0">
                <a:solidFill>
                  <a:schemeClr val="tx1"/>
                </a:solidFill>
                <a:effectLst/>
                <a:latin typeface="+mn-lt"/>
                <a:ea typeface="+mn-ea"/>
                <a:cs typeface="+mn-cs"/>
              </a:rPr>
              <a:t>状态：</a:t>
            </a:r>
            <a:r>
              <a:rPr lang="zh-CN" altLang="en-US" sz="1200" b="0" i="0" kern="1200" dirty="0">
                <a:solidFill>
                  <a:schemeClr val="tx1"/>
                </a:solidFill>
                <a:effectLst/>
                <a:latin typeface="+mn-lt"/>
                <a:ea typeface="+mn-ea"/>
                <a:cs typeface="+mn-cs"/>
              </a:rPr>
              <a:t>初始化完成之后还需要通过调用</a:t>
            </a:r>
            <a:r>
              <a:rPr lang="en-US" altLang="zh-CN" sz="1200" b="0" i="0" kern="1200" dirty="0">
                <a:solidFill>
                  <a:schemeClr val="tx1"/>
                </a:solidFill>
                <a:effectLst/>
                <a:latin typeface="+mn-lt"/>
                <a:ea typeface="+mn-ea"/>
                <a:cs typeface="+mn-cs"/>
              </a:rPr>
              <a:t>prepare()</a:t>
            </a:r>
            <a:r>
              <a:rPr lang="zh-CN" altLang="en-US" sz="1200" b="0" i="0" kern="1200" dirty="0">
                <a:solidFill>
                  <a:schemeClr val="tx1"/>
                </a:solidFill>
                <a:effectLst/>
                <a:latin typeface="+mn-lt"/>
                <a:ea typeface="+mn-ea"/>
                <a:cs typeface="+mn-cs"/>
              </a:rPr>
              <a:t>或</a:t>
            </a:r>
            <a:r>
              <a:rPr lang="en-US" altLang="zh-CN" sz="1200" b="0" i="0" kern="1200" dirty="0" err="1">
                <a:solidFill>
                  <a:schemeClr val="tx1"/>
                </a:solidFill>
                <a:effectLst/>
                <a:latin typeface="+mn-lt"/>
                <a:ea typeface="+mn-ea"/>
                <a:cs typeface="+mn-cs"/>
              </a:rPr>
              <a:t>prepareAsync</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方法，这两个方法一个是同步的一个是异步的，只有进入</a:t>
            </a:r>
            <a:r>
              <a:rPr lang="en-US" altLang="zh-CN" sz="1200" b="0" i="0" kern="1200" dirty="0">
                <a:solidFill>
                  <a:schemeClr val="tx1"/>
                </a:solidFill>
                <a:effectLst/>
                <a:latin typeface="+mn-lt"/>
                <a:ea typeface="+mn-ea"/>
                <a:cs typeface="+mn-cs"/>
              </a:rPr>
              <a:t>Prepared</a:t>
            </a:r>
            <a:r>
              <a:rPr lang="zh-CN" altLang="en-US" sz="1200" b="0" i="0" kern="1200" dirty="0">
                <a:solidFill>
                  <a:schemeClr val="tx1"/>
                </a:solidFill>
                <a:effectLst/>
                <a:latin typeface="+mn-lt"/>
                <a:ea typeface="+mn-ea"/>
                <a:cs typeface="+mn-cs"/>
              </a:rPr>
              <a:t>状态，才表明</a:t>
            </a:r>
            <a:r>
              <a:rPr lang="en-US" altLang="zh-CN" sz="1200" b="0" i="0" kern="1200" dirty="0" err="1">
                <a:solidFill>
                  <a:schemeClr val="tx1"/>
                </a:solidFill>
                <a:effectLst/>
                <a:latin typeface="+mn-lt"/>
                <a:ea typeface="+mn-ea"/>
                <a:cs typeface="+mn-cs"/>
              </a:rPr>
              <a:t>MediaPlayer</a:t>
            </a:r>
            <a:r>
              <a:rPr lang="zh-CN" altLang="en-US" sz="1200" b="0" i="0" kern="1200" dirty="0">
                <a:solidFill>
                  <a:schemeClr val="tx1"/>
                </a:solidFill>
                <a:effectLst/>
                <a:latin typeface="+mn-lt"/>
                <a:ea typeface="+mn-ea"/>
                <a:cs typeface="+mn-cs"/>
              </a:rPr>
              <a:t>到目前为止都没有错误，可以进行文件播放。</a:t>
            </a:r>
          </a:p>
          <a:p>
            <a:r>
              <a:rPr lang="zh-CN" altLang="en-US" sz="1200" b="1" i="0" kern="1200" dirty="0">
                <a:solidFill>
                  <a:schemeClr val="tx1"/>
                </a:solidFill>
                <a:effectLst/>
                <a:latin typeface="+mn-lt"/>
                <a:ea typeface="+mn-ea"/>
                <a:cs typeface="+mn-cs"/>
              </a:rPr>
              <a:t> </a:t>
            </a:r>
            <a:endParaRPr lang="zh-CN" altLang="en-US"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Preparing </a:t>
            </a:r>
            <a:r>
              <a:rPr lang="zh-CN" altLang="en-US" sz="1200" b="1" i="0" kern="1200" dirty="0">
                <a:solidFill>
                  <a:schemeClr val="tx1"/>
                </a:solidFill>
                <a:effectLst/>
                <a:latin typeface="+mn-lt"/>
                <a:ea typeface="+mn-ea"/>
                <a:cs typeface="+mn-cs"/>
              </a:rPr>
              <a:t>状态：</a:t>
            </a:r>
            <a:r>
              <a:rPr lang="zh-CN" altLang="en-US" sz="1200" b="0" i="0" kern="1200" dirty="0">
                <a:solidFill>
                  <a:schemeClr val="tx1"/>
                </a:solidFill>
                <a:effectLst/>
                <a:latin typeface="+mn-lt"/>
                <a:ea typeface="+mn-ea"/>
                <a:cs typeface="+mn-cs"/>
              </a:rPr>
              <a:t>这个状态比较好理解，主要是和</a:t>
            </a:r>
            <a:r>
              <a:rPr lang="en-US" altLang="zh-CN" sz="1200" b="0" i="0" kern="1200" dirty="0" err="1">
                <a:solidFill>
                  <a:schemeClr val="tx1"/>
                </a:solidFill>
                <a:effectLst/>
                <a:latin typeface="+mn-lt"/>
                <a:ea typeface="+mn-ea"/>
                <a:cs typeface="+mn-cs"/>
              </a:rPr>
              <a:t>prepareAsync</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配合，如果异步准备完成，会触发</a:t>
            </a:r>
            <a:r>
              <a:rPr lang="en-US" altLang="zh-CN" sz="1200" b="0" i="0" kern="1200" dirty="0" err="1">
                <a:solidFill>
                  <a:schemeClr val="tx1"/>
                </a:solidFill>
                <a:effectLst/>
                <a:latin typeface="+mn-lt"/>
                <a:ea typeface="+mn-ea"/>
                <a:cs typeface="+mn-cs"/>
              </a:rPr>
              <a:t>OnPreparedListener.onPrepared</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，进而进入</a:t>
            </a:r>
            <a:r>
              <a:rPr lang="en-US" altLang="zh-CN" sz="1200" b="0" i="0" kern="1200" dirty="0">
                <a:solidFill>
                  <a:schemeClr val="tx1"/>
                </a:solidFill>
                <a:effectLst/>
                <a:latin typeface="+mn-lt"/>
                <a:ea typeface="+mn-ea"/>
                <a:cs typeface="+mn-cs"/>
              </a:rPr>
              <a:t>Prepared</a:t>
            </a:r>
            <a:r>
              <a:rPr lang="zh-CN" altLang="en-US" sz="1200" b="0" i="0" kern="1200" dirty="0">
                <a:solidFill>
                  <a:schemeClr val="tx1"/>
                </a:solidFill>
                <a:effectLst/>
                <a:latin typeface="+mn-lt"/>
                <a:ea typeface="+mn-ea"/>
                <a:cs typeface="+mn-cs"/>
              </a:rPr>
              <a:t>状态。</a:t>
            </a:r>
          </a:p>
          <a:p>
            <a:r>
              <a:rPr lang="zh-CN" altLang="en-US" sz="1200" b="1" i="0" kern="1200" dirty="0">
                <a:solidFill>
                  <a:schemeClr val="tx1"/>
                </a:solidFill>
                <a:effectLst/>
                <a:latin typeface="+mn-lt"/>
                <a:ea typeface="+mn-ea"/>
                <a:cs typeface="+mn-cs"/>
              </a:rPr>
              <a:t> </a:t>
            </a:r>
            <a:endParaRPr lang="zh-CN" altLang="en-US"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Started </a:t>
            </a:r>
            <a:r>
              <a:rPr lang="zh-CN" altLang="en-US" sz="1200" b="1" i="0" kern="1200" dirty="0">
                <a:solidFill>
                  <a:schemeClr val="tx1"/>
                </a:solidFill>
                <a:effectLst/>
                <a:latin typeface="+mn-lt"/>
                <a:ea typeface="+mn-ea"/>
                <a:cs typeface="+mn-cs"/>
              </a:rPr>
              <a:t>状态：</a:t>
            </a:r>
            <a:r>
              <a:rPr lang="zh-CN" altLang="en-US" sz="1200" b="0" i="0" kern="1200" dirty="0">
                <a:solidFill>
                  <a:schemeClr val="tx1"/>
                </a:solidFill>
                <a:effectLst/>
                <a:latin typeface="+mn-lt"/>
                <a:ea typeface="+mn-ea"/>
                <a:cs typeface="+mn-cs"/>
              </a:rPr>
              <a:t>显然，</a:t>
            </a:r>
            <a:r>
              <a:rPr lang="en-US" altLang="zh-CN" sz="1200" b="0" i="0" kern="1200" dirty="0" err="1">
                <a:solidFill>
                  <a:schemeClr val="tx1"/>
                </a:solidFill>
                <a:effectLst/>
                <a:latin typeface="+mn-lt"/>
                <a:ea typeface="+mn-ea"/>
                <a:cs typeface="+mn-cs"/>
              </a:rPr>
              <a:t>MediaPlayer</a:t>
            </a:r>
            <a:r>
              <a:rPr lang="zh-CN" altLang="en-US" sz="1200" b="0" i="0" kern="1200" dirty="0">
                <a:solidFill>
                  <a:schemeClr val="tx1"/>
                </a:solidFill>
                <a:effectLst/>
                <a:latin typeface="+mn-lt"/>
                <a:ea typeface="+mn-ea"/>
                <a:cs typeface="+mn-cs"/>
              </a:rPr>
              <a:t>一旦准备好，就可以调用</a:t>
            </a:r>
            <a:r>
              <a:rPr lang="en-US" altLang="zh-CN" sz="1200" b="0" i="0" kern="1200" dirty="0">
                <a:solidFill>
                  <a:schemeClr val="tx1"/>
                </a:solidFill>
                <a:effectLst/>
                <a:latin typeface="+mn-lt"/>
                <a:ea typeface="+mn-ea"/>
                <a:cs typeface="+mn-cs"/>
              </a:rPr>
              <a:t>start()</a:t>
            </a:r>
            <a:r>
              <a:rPr lang="zh-CN" altLang="en-US" sz="1200" b="0" i="0" kern="1200" dirty="0">
                <a:solidFill>
                  <a:schemeClr val="tx1"/>
                </a:solidFill>
                <a:effectLst/>
                <a:latin typeface="+mn-lt"/>
                <a:ea typeface="+mn-ea"/>
                <a:cs typeface="+mn-cs"/>
              </a:rPr>
              <a:t>方法，这样</a:t>
            </a:r>
            <a:r>
              <a:rPr lang="en-US" altLang="zh-CN" sz="1200" b="0" i="0" kern="1200" dirty="0" err="1">
                <a:solidFill>
                  <a:schemeClr val="tx1"/>
                </a:solidFill>
                <a:effectLst/>
                <a:latin typeface="+mn-lt"/>
                <a:ea typeface="+mn-ea"/>
                <a:cs typeface="+mn-cs"/>
              </a:rPr>
              <a:t>MediaPlayer</a:t>
            </a:r>
            <a:r>
              <a:rPr lang="zh-CN" altLang="en-US" sz="1200" b="0" i="0" kern="1200" dirty="0">
                <a:solidFill>
                  <a:schemeClr val="tx1"/>
                </a:solidFill>
                <a:effectLst/>
                <a:latin typeface="+mn-lt"/>
                <a:ea typeface="+mn-ea"/>
                <a:cs typeface="+mn-cs"/>
              </a:rPr>
              <a:t>就处于</a:t>
            </a:r>
            <a:r>
              <a:rPr lang="en-US" altLang="zh-CN" sz="1200" b="0" i="0" kern="1200" dirty="0">
                <a:solidFill>
                  <a:schemeClr val="tx1"/>
                </a:solidFill>
                <a:effectLst/>
                <a:latin typeface="+mn-lt"/>
                <a:ea typeface="+mn-ea"/>
                <a:cs typeface="+mn-cs"/>
              </a:rPr>
              <a:t>Started</a:t>
            </a:r>
            <a:r>
              <a:rPr lang="zh-CN" altLang="en-US" sz="1200" b="0" i="0" kern="1200" dirty="0">
                <a:solidFill>
                  <a:schemeClr val="tx1"/>
                </a:solidFill>
                <a:effectLst/>
                <a:latin typeface="+mn-lt"/>
                <a:ea typeface="+mn-ea"/>
                <a:cs typeface="+mn-cs"/>
              </a:rPr>
              <a:t>状态，这表明</a:t>
            </a:r>
            <a:r>
              <a:rPr lang="en-US" altLang="zh-CN" sz="1200" b="0" i="0" kern="1200" dirty="0" err="1">
                <a:solidFill>
                  <a:schemeClr val="tx1"/>
                </a:solidFill>
                <a:effectLst/>
                <a:latin typeface="+mn-lt"/>
                <a:ea typeface="+mn-ea"/>
                <a:cs typeface="+mn-cs"/>
              </a:rPr>
              <a:t>MediaPlayer</a:t>
            </a:r>
            <a:r>
              <a:rPr lang="zh-CN" altLang="en-US" sz="1200" b="0" i="0" kern="1200" dirty="0">
                <a:solidFill>
                  <a:schemeClr val="tx1"/>
                </a:solidFill>
                <a:effectLst/>
                <a:latin typeface="+mn-lt"/>
                <a:ea typeface="+mn-ea"/>
                <a:cs typeface="+mn-cs"/>
              </a:rPr>
              <a:t>正在播放文件过程中。可以使用</a:t>
            </a:r>
            <a:r>
              <a:rPr lang="en-US" altLang="zh-CN" sz="1200" b="0" i="0" u="none" strike="noStrike" kern="1200" dirty="0" err="1">
                <a:solidFill>
                  <a:schemeClr val="tx1"/>
                </a:solidFill>
                <a:effectLst/>
                <a:latin typeface="+mn-lt"/>
                <a:ea typeface="+mn-ea"/>
                <a:cs typeface="+mn-cs"/>
                <a:hlinkClick r:id="rId3"/>
              </a:rPr>
              <a:t>isPlaying</a:t>
            </a:r>
            <a:r>
              <a:rPr lang="en-US" altLang="zh-CN" sz="1200" b="0" i="0" u="none" strike="noStrike" kern="1200" dirty="0">
                <a:solidFill>
                  <a:schemeClr val="tx1"/>
                </a:solidFill>
                <a:effectLst/>
                <a:latin typeface="+mn-lt"/>
                <a:ea typeface="+mn-ea"/>
                <a:cs typeface="+mn-cs"/>
                <a:hlinkClick r:id="rId3"/>
              </a:rPr>
              <a:t>()</a:t>
            </a:r>
            <a:r>
              <a:rPr lang="zh-CN" altLang="en-US" sz="1200" b="0" i="0" kern="1200" dirty="0">
                <a:solidFill>
                  <a:schemeClr val="tx1"/>
                </a:solidFill>
                <a:effectLst/>
                <a:latin typeface="+mn-lt"/>
                <a:ea typeface="+mn-ea"/>
                <a:cs typeface="+mn-cs"/>
              </a:rPr>
              <a:t>测试</a:t>
            </a:r>
            <a:r>
              <a:rPr lang="en-US" altLang="zh-CN" sz="1200" b="0" i="0" kern="1200" dirty="0" err="1">
                <a:solidFill>
                  <a:schemeClr val="tx1"/>
                </a:solidFill>
                <a:effectLst/>
                <a:latin typeface="+mn-lt"/>
                <a:ea typeface="+mn-ea"/>
                <a:cs typeface="+mn-cs"/>
              </a:rPr>
              <a:t>MediaPlayer</a:t>
            </a:r>
            <a:r>
              <a:rPr lang="zh-CN" altLang="en-US" sz="1200" b="0" i="0" kern="1200" dirty="0">
                <a:solidFill>
                  <a:schemeClr val="tx1"/>
                </a:solidFill>
                <a:effectLst/>
                <a:latin typeface="+mn-lt"/>
                <a:ea typeface="+mn-ea"/>
                <a:cs typeface="+mn-cs"/>
              </a:rPr>
              <a:t>是否处于了</a:t>
            </a:r>
            <a:r>
              <a:rPr lang="en-US" altLang="zh-CN" sz="1200" b="0" i="0" kern="1200" dirty="0">
                <a:solidFill>
                  <a:schemeClr val="tx1"/>
                </a:solidFill>
                <a:effectLst/>
                <a:latin typeface="+mn-lt"/>
                <a:ea typeface="+mn-ea"/>
                <a:cs typeface="+mn-cs"/>
              </a:rPr>
              <a:t>Started</a:t>
            </a:r>
            <a:r>
              <a:rPr lang="zh-CN" altLang="en-US" sz="1200" b="0" i="0" kern="1200" dirty="0">
                <a:solidFill>
                  <a:schemeClr val="tx1"/>
                </a:solidFill>
                <a:effectLst/>
                <a:latin typeface="+mn-lt"/>
                <a:ea typeface="+mn-ea"/>
                <a:cs typeface="+mn-cs"/>
              </a:rPr>
              <a:t>状态。如果播放完毕，而又设置了循环播放，则</a:t>
            </a:r>
            <a:r>
              <a:rPr lang="en-US" altLang="zh-CN" sz="1200" b="0" i="0" kern="1200" dirty="0" err="1">
                <a:solidFill>
                  <a:schemeClr val="tx1"/>
                </a:solidFill>
                <a:effectLst/>
                <a:latin typeface="+mn-lt"/>
                <a:ea typeface="+mn-ea"/>
                <a:cs typeface="+mn-cs"/>
              </a:rPr>
              <a:t>MediaPlayer</a:t>
            </a:r>
            <a:r>
              <a:rPr lang="zh-CN" altLang="en-US" sz="1200" b="0" i="0" kern="1200" dirty="0">
                <a:solidFill>
                  <a:schemeClr val="tx1"/>
                </a:solidFill>
                <a:effectLst/>
                <a:latin typeface="+mn-lt"/>
                <a:ea typeface="+mn-ea"/>
                <a:cs typeface="+mn-cs"/>
              </a:rPr>
              <a:t>仍然会处于</a:t>
            </a:r>
            <a:r>
              <a:rPr lang="en-US" altLang="zh-CN" sz="1200" b="0" i="0" kern="1200" dirty="0">
                <a:solidFill>
                  <a:schemeClr val="tx1"/>
                </a:solidFill>
                <a:effectLst/>
                <a:latin typeface="+mn-lt"/>
                <a:ea typeface="+mn-ea"/>
                <a:cs typeface="+mn-cs"/>
              </a:rPr>
              <a:t>Started</a:t>
            </a:r>
            <a:r>
              <a:rPr lang="zh-CN" altLang="en-US" sz="1200" b="0" i="0" kern="1200" dirty="0">
                <a:solidFill>
                  <a:schemeClr val="tx1"/>
                </a:solidFill>
                <a:effectLst/>
                <a:latin typeface="+mn-lt"/>
                <a:ea typeface="+mn-ea"/>
                <a:cs typeface="+mn-cs"/>
              </a:rPr>
              <a:t>状态，类似的，如果在该状态下</a:t>
            </a:r>
            <a:r>
              <a:rPr lang="en-US" altLang="zh-CN" sz="1200" b="0" i="0" kern="1200" dirty="0" err="1">
                <a:solidFill>
                  <a:schemeClr val="tx1"/>
                </a:solidFill>
                <a:effectLst/>
                <a:latin typeface="+mn-lt"/>
                <a:ea typeface="+mn-ea"/>
                <a:cs typeface="+mn-cs"/>
              </a:rPr>
              <a:t>MediaPlayer</a:t>
            </a:r>
            <a:r>
              <a:rPr lang="zh-CN" altLang="en-US" sz="1200" b="0" i="0" kern="1200" dirty="0">
                <a:solidFill>
                  <a:schemeClr val="tx1"/>
                </a:solidFill>
                <a:effectLst/>
                <a:latin typeface="+mn-lt"/>
                <a:ea typeface="+mn-ea"/>
                <a:cs typeface="+mn-cs"/>
              </a:rPr>
              <a:t>调用了</a:t>
            </a:r>
            <a:r>
              <a:rPr lang="en-US" altLang="zh-CN" sz="1200" b="0" i="0" kern="1200" dirty="0" err="1">
                <a:solidFill>
                  <a:schemeClr val="tx1"/>
                </a:solidFill>
                <a:effectLst/>
                <a:latin typeface="+mn-lt"/>
                <a:ea typeface="+mn-ea"/>
                <a:cs typeface="+mn-cs"/>
              </a:rPr>
              <a:t>seekTo</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或者</a:t>
            </a:r>
            <a:r>
              <a:rPr lang="en-US" altLang="zh-CN" sz="1200" b="0" i="0" kern="1200" dirty="0">
                <a:solidFill>
                  <a:schemeClr val="tx1"/>
                </a:solidFill>
                <a:effectLst/>
                <a:latin typeface="+mn-lt"/>
                <a:ea typeface="+mn-ea"/>
                <a:cs typeface="+mn-cs"/>
              </a:rPr>
              <a:t>start()</a:t>
            </a:r>
            <a:r>
              <a:rPr lang="zh-CN" altLang="en-US" sz="1200" b="0" i="0" kern="1200" dirty="0">
                <a:solidFill>
                  <a:schemeClr val="tx1"/>
                </a:solidFill>
                <a:effectLst/>
                <a:latin typeface="+mn-lt"/>
                <a:ea typeface="+mn-ea"/>
                <a:cs typeface="+mn-cs"/>
              </a:rPr>
              <a:t>方法均可以让</a:t>
            </a:r>
            <a:r>
              <a:rPr lang="en-US" altLang="zh-CN" sz="1200" b="0" i="0" kern="1200" dirty="0" err="1">
                <a:solidFill>
                  <a:schemeClr val="tx1"/>
                </a:solidFill>
                <a:effectLst/>
                <a:latin typeface="+mn-lt"/>
                <a:ea typeface="+mn-ea"/>
                <a:cs typeface="+mn-cs"/>
              </a:rPr>
              <a:t>MediaPlayer</a:t>
            </a:r>
            <a:r>
              <a:rPr lang="zh-CN" altLang="en-US" sz="1200" b="0" i="0" kern="1200" dirty="0">
                <a:solidFill>
                  <a:schemeClr val="tx1"/>
                </a:solidFill>
                <a:effectLst/>
                <a:latin typeface="+mn-lt"/>
                <a:ea typeface="+mn-ea"/>
                <a:cs typeface="+mn-cs"/>
              </a:rPr>
              <a:t>停留在</a:t>
            </a:r>
            <a:r>
              <a:rPr lang="en-US" altLang="zh-CN" sz="1200" b="0" i="0" kern="1200" dirty="0">
                <a:solidFill>
                  <a:schemeClr val="tx1"/>
                </a:solidFill>
                <a:effectLst/>
                <a:latin typeface="+mn-lt"/>
                <a:ea typeface="+mn-ea"/>
                <a:cs typeface="+mn-cs"/>
              </a:rPr>
              <a:t>Started</a:t>
            </a:r>
            <a:r>
              <a:rPr lang="zh-CN" altLang="en-US" sz="1200" b="0" i="0" kern="1200" dirty="0">
                <a:solidFill>
                  <a:schemeClr val="tx1"/>
                </a:solidFill>
                <a:effectLst/>
                <a:latin typeface="+mn-lt"/>
                <a:ea typeface="+mn-ea"/>
                <a:cs typeface="+mn-cs"/>
              </a:rPr>
              <a:t>状态。</a:t>
            </a:r>
          </a:p>
          <a:p>
            <a:r>
              <a:rPr lang="zh-CN" altLang="en-US" sz="1200" b="1" i="0" kern="1200" dirty="0">
                <a:solidFill>
                  <a:schemeClr val="tx1"/>
                </a:solidFill>
                <a:effectLst/>
                <a:latin typeface="+mn-lt"/>
                <a:ea typeface="+mn-ea"/>
                <a:cs typeface="+mn-cs"/>
              </a:rPr>
              <a:t> </a:t>
            </a:r>
            <a:endParaRPr lang="zh-CN" altLang="en-US"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Paused </a:t>
            </a:r>
            <a:r>
              <a:rPr lang="zh-CN" altLang="en-US" sz="1200" b="1" i="0" kern="1200" dirty="0">
                <a:solidFill>
                  <a:schemeClr val="tx1"/>
                </a:solidFill>
                <a:effectLst/>
                <a:latin typeface="+mn-lt"/>
                <a:ea typeface="+mn-ea"/>
                <a:cs typeface="+mn-cs"/>
              </a:rPr>
              <a:t>状态：</a:t>
            </a:r>
            <a:r>
              <a:rPr lang="en-US" altLang="zh-CN" sz="1200" b="0" i="0" kern="1200" dirty="0">
                <a:solidFill>
                  <a:schemeClr val="tx1"/>
                </a:solidFill>
                <a:effectLst/>
                <a:latin typeface="+mn-lt"/>
                <a:ea typeface="+mn-ea"/>
                <a:cs typeface="+mn-cs"/>
              </a:rPr>
              <a:t>Started</a:t>
            </a:r>
            <a:r>
              <a:rPr lang="zh-CN" altLang="en-US" sz="1200" b="0" i="0" kern="1200" dirty="0">
                <a:solidFill>
                  <a:schemeClr val="tx1"/>
                </a:solidFill>
                <a:effectLst/>
                <a:latin typeface="+mn-lt"/>
                <a:ea typeface="+mn-ea"/>
                <a:cs typeface="+mn-cs"/>
              </a:rPr>
              <a:t>状态下</a:t>
            </a:r>
            <a:r>
              <a:rPr lang="en-US" altLang="zh-CN" sz="1200" b="0" i="0" kern="1200" dirty="0" err="1">
                <a:solidFill>
                  <a:schemeClr val="tx1"/>
                </a:solidFill>
                <a:effectLst/>
                <a:latin typeface="+mn-lt"/>
                <a:ea typeface="+mn-ea"/>
                <a:cs typeface="+mn-cs"/>
              </a:rPr>
              <a:t>MediaPlayer</a:t>
            </a:r>
            <a:r>
              <a:rPr lang="zh-CN" altLang="en-US" sz="1200" b="0" i="0" kern="1200" dirty="0">
                <a:solidFill>
                  <a:schemeClr val="tx1"/>
                </a:solidFill>
                <a:effectLst/>
                <a:latin typeface="+mn-lt"/>
                <a:ea typeface="+mn-ea"/>
                <a:cs typeface="+mn-cs"/>
              </a:rPr>
              <a:t>调用</a:t>
            </a:r>
            <a:r>
              <a:rPr lang="en-US" altLang="zh-CN" sz="1200" b="0" i="0" kern="1200" dirty="0">
                <a:solidFill>
                  <a:schemeClr val="tx1"/>
                </a:solidFill>
                <a:effectLst/>
                <a:latin typeface="+mn-lt"/>
                <a:ea typeface="+mn-ea"/>
                <a:cs typeface="+mn-cs"/>
              </a:rPr>
              <a:t>pause()</a:t>
            </a:r>
            <a:r>
              <a:rPr lang="zh-CN" altLang="en-US" sz="1200" b="0" i="0" kern="1200" dirty="0">
                <a:solidFill>
                  <a:schemeClr val="tx1"/>
                </a:solidFill>
                <a:effectLst/>
                <a:latin typeface="+mn-lt"/>
                <a:ea typeface="+mn-ea"/>
                <a:cs typeface="+mn-cs"/>
              </a:rPr>
              <a:t>方法可以暂停</a:t>
            </a:r>
            <a:r>
              <a:rPr lang="en-US" altLang="zh-CN" sz="1200" b="0" i="0" kern="1200" dirty="0" err="1">
                <a:solidFill>
                  <a:schemeClr val="tx1"/>
                </a:solidFill>
                <a:effectLst/>
                <a:latin typeface="+mn-lt"/>
                <a:ea typeface="+mn-ea"/>
                <a:cs typeface="+mn-cs"/>
              </a:rPr>
              <a:t>MediaPlayer</a:t>
            </a:r>
            <a:r>
              <a:rPr lang="zh-CN" altLang="en-US" sz="1200" b="0" i="0" kern="1200" dirty="0">
                <a:solidFill>
                  <a:schemeClr val="tx1"/>
                </a:solidFill>
                <a:effectLst/>
                <a:latin typeface="+mn-lt"/>
                <a:ea typeface="+mn-ea"/>
                <a:cs typeface="+mn-cs"/>
              </a:rPr>
              <a:t>，从而进入</a:t>
            </a:r>
            <a:r>
              <a:rPr lang="en-US" altLang="zh-CN" sz="1200" b="0" i="0" kern="1200" dirty="0">
                <a:solidFill>
                  <a:schemeClr val="tx1"/>
                </a:solidFill>
                <a:effectLst/>
                <a:latin typeface="+mn-lt"/>
                <a:ea typeface="+mn-ea"/>
                <a:cs typeface="+mn-cs"/>
              </a:rPr>
              <a:t>Paused</a:t>
            </a:r>
            <a:r>
              <a:rPr lang="zh-CN" altLang="en-US" sz="1200" b="0" i="0" kern="1200" dirty="0">
                <a:solidFill>
                  <a:schemeClr val="tx1"/>
                </a:solidFill>
                <a:effectLst/>
                <a:latin typeface="+mn-lt"/>
                <a:ea typeface="+mn-ea"/>
                <a:cs typeface="+mn-cs"/>
              </a:rPr>
              <a:t>状态，</a:t>
            </a:r>
            <a:r>
              <a:rPr lang="en-US" altLang="zh-CN" sz="1200" b="0" i="0" kern="1200" dirty="0" err="1">
                <a:solidFill>
                  <a:schemeClr val="tx1"/>
                </a:solidFill>
                <a:effectLst/>
                <a:latin typeface="+mn-lt"/>
                <a:ea typeface="+mn-ea"/>
                <a:cs typeface="+mn-cs"/>
              </a:rPr>
              <a:t>MediaPlayer</a:t>
            </a:r>
            <a:r>
              <a:rPr lang="zh-CN" altLang="en-US" sz="1200" b="0" i="0" kern="1200" dirty="0">
                <a:solidFill>
                  <a:schemeClr val="tx1"/>
                </a:solidFill>
                <a:effectLst/>
                <a:latin typeface="+mn-lt"/>
                <a:ea typeface="+mn-ea"/>
                <a:cs typeface="+mn-cs"/>
              </a:rPr>
              <a:t>暂停后再次调用</a:t>
            </a:r>
            <a:r>
              <a:rPr lang="en-US" altLang="zh-CN" sz="1200" b="0" i="0" kern="1200" dirty="0">
                <a:solidFill>
                  <a:schemeClr val="tx1"/>
                </a:solidFill>
                <a:effectLst/>
                <a:latin typeface="+mn-lt"/>
                <a:ea typeface="+mn-ea"/>
                <a:cs typeface="+mn-cs"/>
              </a:rPr>
              <a:t>start()</a:t>
            </a:r>
            <a:r>
              <a:rPr lang="zh-CN" altLang="en-US" sz="1200" b="0" i="0" kern="1200" dirty="0">
                <a:solidFill>
                  <a:schemeClr val="tx1"/>
                </a:solidFill>
                <a:effectLst/>
                <a:latin typeface="+mn-lt"/>
                <a:ea typeface="+mn-ea"/>
                <a:cs typeface="+mn-cs"/>
              </a:rPr>
              <a:t>则可以继续</a:t>
            </a:r>
            <a:r>
              <a:rPr lang="en-US" altLang="zh-CN" sz="1200" b="0" i="0" kern="1200" dirty="0" err="1">
                <a:solidFill>
                  <a:schemeClr val="tx1"/>
                </a:solidFill>
                <a:effectLst/>
                <a:latin typeface="+mn-lt"/>
                <a:ea typeface="+mn-ea"/>
                <a:cs typeface="+mn-cs"/>
              </a:rPr>
              <a:t>MediaPlayer</a:t>
            </a:r>
            <a:r>
              <a:rPr lang="zh-CN" altLang="en-US" sz="1200" b="0" i="0" kern="1200" dirty="0">
                <a:solidFill>
                  <a:schemeClr val="tx1"/>
                </a:solidFill>
                <a:effectLst/>
                <a:latin typeface="+mn-lt"/>
                <a:ea typeface="+mn-ea"/>
                <a:cs typeface="+mn-cs"/>
              </a:rPr>
              <a:t>的播放，转到</a:t>
            </a:r>
            <a:r>
              <a:rPr lang="en-US" altLang="zh-CN" sz="1200" b="0" i="0" kern="1200" dirty="0">
                <a:solidFill>
                  <a:schemeClr val="tx1"/>
                </a:solidFill>
                <a:effectLst/>
                <a:latin typeface="+mn-lt"/>
                <a:ea typeface="+mn-ea"/>
                <a:cs typeface="+mn-cs"/>
              </a:rPr>
              <a:t>Started</a:t>
            </a:r>
            <a:r>
              <a:rPr lang="zh-CN" altLang="en-US" sz="1200" b="0" i="0" kern="1200" dirty="0">
                <a:solidFill>
                  <a:schemeClr val="tx1"/>
                </a:solidFill>
                <a:effectLst/>
                <a:latin typeface="+mn-lt"/>
                <a:ea typeface="+mn-ea"/>
                <a:cs typeface="+mn-cs"/>
              </a:rPr>
              <a:t>状态，暂停状态时可以调用</a:t>
            </a:r>
            <a:r>
              <a:rPr lang="en-US" altLang="zh-CN" sz="1200" b="0" i="0" kern="1200" dirty="0" err="1">
                <a:solidFill>
                  <a:schemeClr val="tx1"/>
                </a:solidFill>
                <a:effectLst/>
                <a:latin typeface="+mn-lt"/>
                <a:ea typeface="+mn-ea"/>
                <a:cs typeface="+mn-cs"/>
              </a:rPr>
              <a:t>seekTo</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方法，这是不会改变状态的。</a:t>
            </a:r>
          </a:p>
          <a:p>
            <a:r>
              <a:rPr lang="zh-CN" altLang="en-US" sz="1200" b="1" i="0" kern="1200" dirty="0">
                <a:solidFill>
                  <a:schemeClr val="tx1"/>
                </a:solidFill>
                <a:effectLst/>
                <a:latin typeface="+mn-lt"/>
                <a:ea typeface="+mn-ea"/>
                <a:cs typeface="+mn-cs"/>
              </a:rPr>
              <a:t> </a:t>
            </a:r>
            <a:endParaRPr lang="zh-CN" altLang="en-US"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Stop </a:t>
            </a:r>
            <a:r>
              <a:rPr lang="zh-CN" altLang="en-US" sz="1200" b="1" i="0" kern="1200" dirty="0">
                <a:solidFill>
                  <a:schemeClr val="tx1"/>
                </a:solidFill>
                <a:effectLst/>
                <a:latin typeface="+mn-lt"/>
                <a:ea typeface="+mn-ea"/>
                <a:cs typeface="+mn-cs"/>
              </a:rPr>
              <a:t>状态：</a:t>
            </a:r>
            <a:r>
              <a:rPr lang="en-US" altLang="zh-CN" sz="1200" b="0" i="0" kern="1200" dirty="0">
                <a:solidFill>
                  <a:schemeClr val="tx1"/>
                </a:solidFill>
                <a:effectLst/>
                <a:latin typeface="+mn-lt"/>
                <a:ea typeface="+mn-ea"/>
                <a:cs typeface="+mn-cs"/>
              </a:rPr>
              <a:t>Started</a:t>
            </a:r>
            <a:r>
              <a:rPr lang="zh-CN" altLang="en-US" sz="1200" b="0" i="0" kern="1200" dirty="0">
                <a:solidFill>
                  <a:schemeClr val="tx1"/>
                </a:solidFill>
                <a:effectLst/>
                <a:latin typeface="+mn-lt"/>
                <a:ea typeface="+mn-ea"/>
                <a:cs typeface="+mn-cs"/>
              </a:rPr>
              <a:t>或者</a:t>
            </a:r>
            <a:r>
              <a:rPr lang="en-US" altLang="zh-CN" sz="1200" b="0" i="0" kern="1200" dirty="0">
                <a:solidFill>
                  <a:schemeClr val="tx1"/>
                </a:solidFill>
                <a:effectLst/>
                <a:latin typeface="+mn-lt"/>
                <a:ea typeface="+mn-ea"/>
                <a:cs typeface="+mn-cs"/>
              </a:rPr>
              <a:t>Paused</a:t>
            </a:r>
            <a:r>
              <a:rPr lang="zh-CN" altLang="en-US" sz="1200" b="0" i="0" kern="1200" dirty="0">
                <a:solidFill>
                  <a:schemeClr val="tx1"/>
                </a:solidFill>
                <a:effectLst/>
                <a:latin typeface="+mn-lt"/>
                <a:ea typeface="+mn-ea"/>
                <a:cs typeface="+mn-cs"/>
              </a:rPr>
              <a:t>状态下均可调用</a:t>
            </a:r>
            <a:r>
              <a:rPr lang="en-US" altLang="zh-CN" sz="1200" b="0" i="0" kern="1200" dirty="0">
                <a:solidFill>
                  <a:schemeClr val="tx1"/>
                </a:solidFill>
                <a:effectLst/>
                <a:latin typeface="+mn-lt"/>
                <a:ea typeface="+mn-ea"/>
                <a:cs typeface="+mn-cs"/>
              </a:rPr>
              <a:t>stop()</a:t>
            </a:r>
            <a:r>
              <a:rPr lang="zh-CN" altLang="en-US" sz="1200" b="0" i="0" kern="1200" dirty="0">
                <a:solidFill>
                  <a:schemeClr val="tx1"/>
                </a:solidFill>
                <a:effectLst/>
                <a:latin typeface="+mn-lt"/>
                <a:ea typeface="+mn-ea"/>
                <a:cs typeface="+mn-cs"/>
              </a:rPr>
              <a:t>停止</a:t>
            </a:r>
            <a:r>
              <a:rPr lang="en-US" altLang="zh-CN" sz="1200" b="0" i="0" kern="1200" dirty="0" err="1">
                <a:solidFill>
                  <a:schemeClr val="tx1"/>
                </a:solidFill>
                <a:effectLst/>
                <a:latin typeface="+mn-lt"/>
                <a:ea typeface="+mn-ea"/>
                <a:cs typeface="+mn-cs"/>
              </a:rPr>
              <a:t>MediaPlayer</a:t>
            </a:r>
            <a:r>
              <a:rPr lang="zh-CN" altLang="en-US" sz="1200" b="0" i="0" kern="1200" dirty="0">
                <a:solidFill>
                  <a:schemeClr val="tx1"/>
                </a:solidFill>
                <a:effectLst/>
                <a:latin typeface="+mn-lt"/>
                <a:ea typeface="+mn-ea"/>
                <a:cs typeface="+mn-cs"/>
              </a:rPr>
              <a:t>，而处于</a:t>
            </a:r>
            <a:r>
              <a:rPr lang="en-US" altLang="zh-CN" sz="1200" b="0" i="0" kern="1200" dirty="0">
                <a:solidFill>
                  <a:schemeClr val="tx1"/>
                </a:solidFill>
                <a:effectLst/>
                <a:latin typeface="+mn-lt"/>
                <a:ea typeface="+mn-ea"/>
                <a:cs typeface="+mn-cs"/>
              </a:rPr>
              <a:t>Stop</a:t>
            </a:r>
            <a:r>
              <a:rPr lang="zh-CN" altLang="en-US" sz="1200" b="0" i="0" kern="1200" dirty="0">
                <a:solidFill>
                  <a:schemeClr val="tx1"/>
                </a:solidFill>
                <a:effectLst/>
                <a:latin typeface="+mn-lt"/>
                <a:ea typeface="+mn-ea"/>
                <a:cs typeface="+mn-cs"/>
              </a:rPr>
              <a:t>状态的</a:t>
            </a:r>
            <a:r>
              <a:rPr lang="en-US" altLang="zh-CN" sz="1200" b="0" i="0" kern="1200" dirty="0" err="1">
                <a:solidFill>
                  <a:schemeClr val="tx1"/>
                </a:solidFill>
                <a:effectLst/>
                <a:latin typeface="+mn-lt"/>
                <a:ea typeface="+mn-ea"/>
                <a:cs typeface="+mn-cs"/>
              </a:rPr>
              <a:t>MediaPlayer</a:t>
            </a:r>
            <a:r>
              <a:rPr lang="zh-CN" altLang="en-US" sz="1200" b="0" i="0" kern="1200" dirty="0">
                <a:solidFill>
                  <a:schemeClr val="tx1"/>
                </a:solidFill>
                <a:effectLst/>
                <a:latin typeface="+mn-lt"/>
                <a:ea typeface="+mn-ea"/>
                <a:cs typeface="+mn-cs"/>
              </a:rPr>
              <a:t>要想重新播放，需要通过</a:t>
            </a:r>
            <a:r>
              <a:rPr lang="en-US" altLang="zh-CN" sz="1200" b="0" i="0" kern="1200" dirty="0" err="1">
                <a:solidFill>
                  <a:schemeClr val="tx1"/>
                </a:solidFill>
                <a:effectLst/>
                <a:latin typeface="+mn-lt"/>
                <a:ea typeface="+mn-ea"/>
                <a:cs typeface="+mn-cs"/>
              </a:rPr>
              <a:t>prepareAsync</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prepare()</a:t>
            </a:r>
            <a:r>
              <a:rPr lang="zh-CN" altLang="en-US" sz="1200" b="0" i="0" kern="1200" dirty="0">
                <a:solidFill>
                  <a:schemeClr val="tx1"/>
                </a:solidFill>
                <a:effectLst/>
                <a:latin typeface="+mn-lt"/>
                <a:ea typeface="+mn-ea"/>
                <a:cs typeface="+mn-cs"/>
              </a:rPr>
              <a:t>回到先前的</a:t>
            </a:r>
            <a:r>
              <a:rPr lang="en-US" altLang="zh-CN" sz="1200" b="0" i="0" kern="1200" dirty="0">
                <a:solidFill>
                  <a:schemeClr val="tx1"/>
                </a:solidFill>
                <a:effectLst/>
                <a:latin typeface="+mn-lt"/>
                <a:ea typeface="+mn-ea"/>
                <a:cs typeface="+mn-cs"/>
              </a:rPr>
              <a:t>Prepared</a:t>
            </a:r>
            <a:r>
              <a:rPr lang="zh-CN" altLang="en-US" sz="1200" b="0" i="0" kern="1200" dirty="0">
                <a:solidFill>
                  <a:schemeClr val="tx1"/>
                </a:solidFill>
                <a:effectLst/>
                <a:latin typeface="+mn-lt"/>
                <a:ea typeface="+mn-ea"/>
                <a:cs typeface="+mn-cs"/>
              </a:rPr>
              <a:t>状态重新开始才可以。</a:t>
            </a:r>
          </a:p>
          <a:p>
            <a:r>
              <a:rPr lang="zh-CN" altLang="en-US" sz="1200" b="1" i="0" kern="1200" dirty="0">
                <a:solidFill>
                  <a:schemeClr val="tx1"/>
                </a:solidFill>
                <a:effectLst/>
                <a:latin typeface="+mn-lt"/>
                <a:ea typeface="+mn-ea"/>
                <a:cs typeface="+mn-cs"/>
              </a:rPr>
              <a:t> </a:t>
            </a:r>
            <a:endParaRPr lang="zh-CN" altLang="en-US" sz="1200" b="0" i="0" kern="1200" dirty="0">
              <a:solidFill>
                <a:schemeClr val="tx1"/>
              </a:solidFill>
              <a:effectLst/>
              <a:latin typeface="+mn-lt"/>
              <a:ea typeface="+mn-ea"/>
              <a:cs typeface="+mn-cs"/>
            </a:endParaRPr>
          </a:p>
          <a:p>
            <a:r>
              <a:rPr lang="en-US" altLang="zh-CN" sz="1200" b="1" i="0" kern="1200" dirty="0" err="1">
                <a:solidFill>
                  <a:schemeClr val="tx1"/>
                </a:solidFill>
                <a:effectLst/>
                <a:latin typeface="+mn-lt"/>
                <a:ea typeface="+mn-ea"/>
                <a:cs typeface="+mn-cs"/>
              </a:rPr>
              <a:t>PlaybackCompleted</a:t>
            </a:r>
            <a:r>
              <a:rPr lang="zh-CN" altLang="en-US" sz="1200" b="1" i="0" kern="1200" dirty="0">
                <a:solidFill>
                  <a:schemeClr val="tx1"/>
                </a:solidFill>
                <a:effectLst/>
                <a:latin typeface="+mn-lt"/>
                <a:ea typeface="+mn-ea"/>
                <a:cs typeface="+mn-cs"/>
              </a:rPr>
              <a:t>状态：</a:t>
            </a:r>
            <a:r>
              <a:rPr lang="zh-CN" altLang="en-US" sz="1200" b="0" i="0" kern="1200" dirty="0">
                <a:solidFill>
                  <a:schemeClr val="tx1"/>
                </a:solidFill>
                <a:effectLst/>
                <a:latin typeface="+mn-lt"/>
                <a:ea typeface="+mn-ea"/>
                <a:cs typeface="+mn-cs"/>
              </a:rPr>
              <a:t>文件正常播放完毕，而又没有设置循环播放的话就进入该状态，并会触发</a:t>
            </a:r>
            <a:r>
              <a:rPr lang="en-US" altLang="zh-CN" sz="1200" b="0" i="0" kern="1200" dirty="0" err="1">
                <a:solidFill>
                  <a:schemeClr val="tx1"/>
                </a:solidFill>
                <a:effectLst/>
                <a:latin typeface="+mn-lt"/>
                <a:ea typeface="+mn-ea"/>
                <a:cs typeface="+mn-cs"/>
              </a:rPr>
              <a:t>OnCompletionListener</a:t>
            </a:r>
            <a:r>
              <a:rPr lang="zh-CN" altLang="en-US" sz="1200" b="0" i="0" kern="1200" dirty="0">
                <a:solidFill>
                  <a:schemeClr val="tx1"/>
                </a:solidFill>
                <a:effectLst/>
                <a:latin typeface="+mn-lt"/>
                <a:ea typeface="+mn-ea"/>
                <a:cs typeface="+mn-cs"/>
              </a:rPr>
              <a:t>的</a:t>
            </a:r>
            <a:r>
              <a:rPr lang="en-US" altLang="zh-CN" sz="1200" b="0" i="0" kern="1200" dirty="0" err="1">
                <a:solidFill>
                  <a:schemeClr val="tx1"/>
                </a:solidFill>
                <a:effectLst/>
                <a:latin typeface="+mn-lt"/>
                <a:ea typeface="+mn-ea"/>
                <a:cs typeface="+mn-cs"/>
              </a:rPr>
              <a:t>onCompletion</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方法。此时可以调用</a:t>
            </a:r>
            <a:r>
              <a:rPr lang="en-US" altLang="zh-CN" sz="1200" b="0" i="0" kern="1200" dirty="0">
                <a:solidFill>
                  <a:schemeClr val="tx1"/>
                </a:solidFill>
                <a:effectLst/>
                <a:latin typeface="+mn-lt"/>
                <a:ea typeface="+mn-ea"/>
                <a:cs typeface="+mn-cs"/>
              </a:rPr>
              <a:t>start()</a:t>
            </a:r>
            <a:r>
              <a:rPr lang="zh-CN" altLang="en-US" sz="1200" b="0" i="0" kern="1200" dirty="0">
                <a:solidFill>
                  <a:schemeClr val="tx1"/>
                </a:solidFill>
                <a:effectLst/>
                <a:latin typeface="+mn-lt"/>
                <a:ea typeface="+mn-ea"/>
                <a:cs typeface="+mn-cs"/>
              </a:rPr>
              <a:t>方法重新从头播放文件，也可以</a:t>
            </a:r>
            <a:r>
              <a:rPr lang="en-US" altLang="zh-CN" sz="1200" b="0" i="0" kern="1200" dirty="0">
                <a:solidFill>
                  <a:schemeClr val="tx1"/>
                </a:solidFill>
                <a:effectLst/>
                <a:latin typeface="+mn-lt"/>
                <a:ea typeface="+mn-ea"/>
                <a:cs typeface="+mn-cs"/>
              </a:rPr>
              <a:t>stop()</a:t>
            </a:r>
            <a:r>
              <a:rPr lang="zh-CN" altLang="en-US" sz="1200" b="0" i="0" kern="1200" dirty="0">
                <a:solidFill>
                  <a:schemeClr val="tx1"/>
                </a:solidFill>
                <a:effectLst/>
                <a:latin typeface="+mn-lt"/>
                <a:ea typeface="+mn-ea"/>
                <a:cs typeface="+mn-cs"/>
              </a:rPr>
              <a:t>停止</a:t>
            </a:r>
            <a:r>
              <a:rPr lang="en-US" altLang="zh-CN" sz="1200" b="0" i="0" kern="1200" dirty="0" err="1">
                <a:solidFill>
                  <a:schemeClr val="tx1"/>
                </a:solidFill>
                <a:effectLst/>
                <a:latin typeface="+mn-lt"/>
                <a:ea typeface="+mn-ea"/>
                <a:cs typeface="+mn-cs"/>
              </a:rPr>
              <a:t>MediaPlayer</a:t>
            </a:r>
            <a:r>
              <a:rPr lang="zh-CN" altLang="en-US" sz="1200" b="0" i="0" kern="1200" dirty="0">
                <a:solidFill>
                  <a:schemeClr val="tx1"/>
                </a:solidFill>
                <a:effectLst/>
                <a:latin typeface="+mn-lt"/>
                <a:ea typeface="+mn-ea"/>
                <a:cs typeface="+mn-cs"/>
              </a:rPr>
              <a:t>，或者也可以</a:t>
            </a:r>
            <a:r>
              <a:rPr lang="en-US" altLang="zh-CN" sz="1200" b="0" i="0" kern="1200" dirty="0" err="1">
                <a:solidFill>
                  <a:schemeClr val="tx1"/>
                </a:solidFill>
                <a:effectLst/>
                <a:latin typeface="+mn-lt"/>
                <a:ea typeface="+mn-ea"/>
                <a:cs typeface="+mn-cs"/>
              </a:rPr>
              <a:t>seekTo</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来重新定位播放位置。</a:t>
            </a:r>
          </a:p>
          <a:p>
            <a:r>
              <a:rPr lang="zh-CN" altLang="en-US" sz="1200" b="0" i="0" kern="1200" dirty="0">
                <a:solidFill>
                  <a:schemeClr val="tx1"/>
                </a:solidFill>
                <a:effectLst/>
                <a:latin typeface="+mn-lt"/>
                <a:ea typeface="+mn-ea"/>
                <a:cs typeface="+mn-cs"/>
              </a:rPr>
              <a:t> </a:t>
            </a:r>
          </a:p>
          <a:p>
            <a:r>
              <a:rPr lang="en-US" altLang="zh-CN" sz="1200" b="1" i="0" kern="1200" dirty="0">
                <a:solidFill>
                  <a:schemeClr val="tx1"/>
                </a:solidFill>
                <a:effectLst/>
                <a:latin typeface="+mn-lt"/>
                <a:ea typeface="+mn-ea"/>
                <a:cs typeface="+mn-cs"/>
              </a:rPr>
              <a:t>Error</a:t>
            </a:r>
            <a:r>
              <a:rPr lang="zh-CN" altLang="en-US" sz="1200" b="1" i="0" kern="1200" dirty="0">
                <a:solidFill>
                  <a:schemeClr val="tx1"/>
                </a:solidFill>
                <a:effectLst/>
                <a:latin typeface="+mn-lt"/>
                <a:ea typeface="+mn-ea"/>
                <a:cs typeface="+mn-cs"/>
              </a:rPr>
              <a:t>状态：</a:t>
            </a:r>
            <a:r>
              <a:rPr lang="zh-CN" altLang="en-US" sz="1200" b="0" i="0" kern="1200" dirty="0">
                <a:solidFill>
                  <a:schemeClr val="tx1"/>
                </a:solidFill>
                <a:effectLst/>
                <a:latin typeface="+mn-lt"/>
                <a:ea typeface="+mn-ea"/>
                <a:cs typeface="+mn-cs"/>
              </a:rPr>
              <a:t>如果由于某种原因</a:t>
            </a:r>
            <a:r>
              <a:rPr lang="en-US" altLang="zh-CN" sz="1200" b="0" i="0" kern="1200" dirty="0" err="1">
                <a:solidFill>
                  <a:schemeClr val="tx1"/>
                </a:solidFill>
                <a:effectLst/>
                <a:latin typeface="+mn-lt"/>
                <a:ea typeface="+mn-ea"/>
                <a:cs typeface="+mn-cs"/>
              </a:rPr>
              <a:t>MediaPlayer</a:t>
            </a:r>
            <a:r>
              <a:rPr lang="zh-CN" altLang="en-US" sz="1200" b="0" i="0" kern="1200" dirty="0">
                <a:solidFill>
                  <a:schemeClr val="tx1"/>
                </a:solidFill>
                <a:effectLst/>
                <a:latin typeface="+mn-lt"/>
                <a:ea typeface="+mn-ea"/>
                <a:cs typeface="+mn-cs"/>
              </a:rPr>
              <a:t>出现了错误，会触发</a:t>
            </a:r>
            <a:r>
              <a:rPr lang="en-US" altLang="zh-CN" sz="1200" b="0" i="0" kern="1200" dirty="0" err="1">
                <a:solidFill>
                  <a:schemeClr val="tx1"/>
                </a:solidFill>
                <a:effectLst/>
                <a:latin typeface="+mn-lt"/>
                <a:ea typeface="+mn-ea"/>
                <a:cs typeface="+mn-cs"/>
              </a:rPr>
              <a:t>OnErrorListener.onError</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事件，此时</a:t>
            </a:r>
            <a:r>
              <a:rPr lang="en-US" altLang="zh-CN" sz="1200" b="0" i="0" kern="1200" dirty="0" err="1">
                <a:solidFill>
                  <a:schemeClr val="tx1"/>
                </a:solidFill>
                <a:effectLst/>
                <a:latin typeface="+mn-lt"/>
                <a:ea typeface="+mn-ea"/>
                <a:cs typeface="+mn-cs"/>
              </a:rPr>
              <a:t>MediaPlayer</a:t>
            </a:r>
            <a:r>
              <a:rPr lang="zh-CN" altLang="en-US" sz="1200" b="0" i="0" kern="1200" dirty="0">
                <a:solidFill>
                  <a:schemeClr val="tx1"/>
                </a:solidFill>
                <a:effectLst/>
                <a:latin typeface="+mn-lt"/>
                <a:ea typeface="+mn-ea"/>
                <a:cs typeface="+mn-cs"/>
              </a:rPr>
              <a:t>即进入</a:t>
            </a:r>
            <a:r>
              <a:rPr lang="en-US" altLang="zh-CN" sz="1200" b="0" i="0" kern="1200" dirty="0">
                <a:solidFill>
                  <a:schemeClr val="tx1"/>
                </a:solidFill>
                <a:effectLst/>
                <a:latin typeface="+mn-lt"/>
                <a:ea typeface="+mn-ea"/>
                <a:cs typeface="+mn-cs"/>
              </a:rPr>
              <a:t>Error</a:t>
            </a:r>
            <a:r>
              <a:rPr lang="zh-CN" altLang="en-US" sz="1200" b="0" i="0" kern="1200" dirty="0">
                <a:solidFill>
                  <a:schemeClr val="tx1"/>
                </a:solidFill>
                <a:effectLst/>
                <a:latin typeface="+mn-lt"/>
                <a:ea typeface="+mn-ea"/>
                <a:cs typeface="+mn-cs"/>
              </a:rPr>
              <a:t>状态，及时捕捉并妥善处理这些错误是很重要的，可以帮助我们及时释放相关的软硬件资源，也可以改善用户体验。通过</a:t>
            </a:r>
            <a:r>
              <a:rPr lang="en-US" altLang="zh-CN" sz="1200" b="0" i="0" u="none" strike="noStrike" kern="1200" dirty="0" err="1">
                <a:solidFill>
                  <a:schemeClr val="tx1"/>
                </a:solidFill>
                <a:effectLst/>
                <a:latin typeface="+mn-lt"/>
                <a:ea typeface="+mn-ea"/>
                <a:cs typeface="+mn-cs"/>
                <a:hlinkClick r:id="rId4"/>
              </a:rPr>
              <a:t>setOnErrorListener</a:t>
            </a:r>
            <a:r>
              <a:rPr lang="en-US" altLang="zh-CN" sz="1200" b="0" i="0" u="none" strike="noStrike" kern="1200" dirty="0">
                <a:solidFill>
                  <a:schemeClr val="tx1"/>
                </a:solidFill>
                <a:effectLst/>
                <a:latin typeface="+mn-lt"/>
                <a:ea typeface="+mn-ea"/>
                <a:cs typeface="+mn-cs"/>
                <a:hlinkClick r:id="rId4"/>
              </a:rPr>
              <a:t>(</a:t>
            </a:r>
            <a:r>
              <a:rPr lang="en-US" altLang="zh-CN" sz="1200" b="0" i="0" u="none" strike="noStrike" kern="1200" dirty="0" err="1">
                <a:solidFill>
                  <a:schemeClr val="tx1"/>
                </a:solidFill>
                <a:effectLst/>
                <a:latin typeface="+mn-lt"/>
                <a:ea typeface="+mn-ea"/>
                <a:cs typeface="+mn-cs"/>
                <a:hlinkClick r:id="rId4"/>
              </a:rPr>
              <a:t>android.media.MediaPlayer.OnErrorListener</a:t>
            </a:r>
            <a:r>
              <a:rPr lang="en-US" altLang="zh-CN" sz="1200" b="0" i="0" u="none" strike="noStrike" kern="1200" dirty="0">
                <a:solidFill>
                  <a:schemeClr val="tx1"/>
                </a:solidFill>
                <a:effectLst/>
                <a:latin typeface="+mn-lt"/>
                <a:ea typeface="+mn-ea"/>
                <a:cs typeface="+mn-cs"/>
                <a:hlinkClick r:id="rId4"/>
              </a:rPr>
              <a:t>)</a:t>
            </a:r>
            <a:r>
              <a:rPr lang="zh-CN" altLang="en-US" sz="1200" b="0" i="0" kern="1200" dirty="0">
                <a:solidFill>
                  <a:schemeClr val="tx1"/>
                </a:solidFill>
                <a:effectLst/>
                <a:latin typeface="+mn-lt"/>
                <a:ea typeface="+mn-ea"/>
                <a:cs typeface="+mn-cs"/>
              </a:rPr>
              <a:t>可以设置该监听器。如果</a:t>
            </a:r>
            <a:r>
              <a:rPr lang="en-US" altLang="zh-CN" sz="1200" b="0" i="0" kern="1200" dirty="0" err="1">
                <a:solidFill>
                  <a:schemeClr val="tx1"/>
                </a:solidFill>
                <a:effectLst/>
                <a:latin typeface="+mn-lt"/>
                <a:ea typeface="+mn-ea"/>
                <a:cs typeface="+mn-cs"/>
              </a:rPr>
              <a:t>MediaPlayer</a:t>
            </a:r>
            <a:r>
              <a:rPr lang="zh-CN" altLang="en-US" sz="1200" b="0" i="0" kern="1200" dirty="0">
                <a:solidFill>
                  <a:schemeClr val="tx1"/>
                </a:solidFill>
                <a:effectLst/>
                <a:latin typeface="+mn-lt"/>
                <a:ea typeface="+mn-ea"/>
                <a:cs typeface="+mn-cs"/>
              </a:rPr>
              <a:t>进入了</a:t>
            </a:r>
            <a:r>
              <a:rPr lang="en-US" altLang="zh-CN" sz="1200" b="0" i="0" kern="1200" dirty="0">
                <a:solidFill>
                  <a:schemeClr val="tx1"/>
                </a:solidFill>
                <a:effectLst/>
                <a:latin typeface="+mn-lt"/>
                <a:ea typeface="+mn-ea"/>
                <a:cs typeface="+mn-cs"/>
              </a:rPr>
              <a:t>Error</a:t>
            </a:r>
            <a:r>
              <a:rPr lang="zh-CN" altLang="en-US" sz="1200" b="0" i="0" kern="1200" dirty="0">
                <a:solidFill>
                  <a:schemeClr val="tx1"/>
                </a:solidFill>
                <a:effectLst/>
                <a:latin typeface="+mn-lt"/>
                <a:ea typeface="+mn-ea"/>
                <a:cs typeface="+mn-cs"/>
              </a:rPr>
              <a:t>状态，可以通过调用</a:t>
            </a:r>
            <a:r>
              <a:rPr lang="en-US" altLang="zh-CN" sz="1200" b="0" i="0" kern="1200" dirty="0">
                <a:solidFill>
                  <a:schemeClr val="tx1"/>
                </a:solidFill>
                <a:effectLst/>
                <a:latin typeface="+mn-lt"/>
                <a:ea typeface="+mn-ea"/>
                <a:cs typeface="+mn-cs"/>
              </a:rPr>
              <a:t>reset()</a:t>
            </a:r>
            <a:r>
              <a:rPr lang="zh-CN" altLang="en-US" sz="1200" b="0" i="0" kern="1200" dirty="0">
                <a:solidFill>
                  <a:schemeClr val="tx1"/>
                </a:solidFill>
                <a:effectLst/>
                <a:latin typeface="+mn-lt"/>
                <a:ea typeface="+mn-ea"/>
                <a:cs typeface="+mn-cs"/>
              </a:rPr>
              <a:t>来恢复，使得</a:t>
            </a:r>
            <a:r>
              <a:rPr lang="en-US" altLang="zh-CN" sz="1200" b="0" i="0" kern="1200" dirty="0" err="1">
                <a:solidFill>
                  <a:schemeClr val="tx1"/>
                </a:solidFill>
                <a:effectLst/>
                <a:latin typeface="+mn-lt"/>
                <a:ea typeface="+mn-ea"/>
                <a:cs typeface="+mn-cs"/>
              </a:rPr>
              <a:t>MediaPlayer</a:t>
            </a:r>
            <a:r>
              <a:rPr lang="zh-CN" altLang="en-US" sz="1200" b="0" i="0" kern="1200" dirty="0">
                <a:solidFill>
                  <a:schemeClr val="tx1"/>
                </a:solidFill>
                <a:effectLst/>
                <a:latin typeface="+mn-lt"/>
                <a:ea typeface="+mn-ea"/>
                <a:cs typeface="+mn-cs"/>
              </a:rPr>
              <a:t>重新返回到</a:t>
            </a:r>
            <a:r>
              <a:rPr lang="en-US" altLang="zh-CN" sz="1200" b="0" i="0" kern="1200" dirty="0">
                <a:solidFill>
                  <a:schemeClr val="tx1"/>
                </a:solidFill>
                <a:effectLst/>
                <a:latin typeface="+mn-lt"/>
                <a:ea typeface="+mn-ea"/>
                <a:cs typeface="+mn-cs"/>
              </a:rPr>
              <a:t>Idle</a:t>
            </a:r>
            <a:r>
              <a:rPr lang="zh-CN" altLang="en-US" sz="1200" b="0" i="0" kern="1200" dirty="0">
                <a:solidFill>
                  <a:schemeClr val="tx1"/>
                </a:solidFill>
                <a:effectLst/>
                <a:latin typeface="+mn-lt"/>
                <a:ea typeface="+mn-ea"/>
                <a:cs typeface="+mn-cs"/>
              </a:rPr>
              <a:t>状态。</a:t>
            </a:r>
          </a:p>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141</a:t>
            </a:fld>
            <a:endParaRPr lang="zh-CN" altLang="en-US"/>
          </a:p>
        </p:txBody>
      </p:sp>
    </p:spTree>
    <p:extLst>
      <p:ext uri="{BB962C8B-B14F-4D97-AF65-F5344CB8AC3E}">
        <p14:creationId xmlns:p14="http://schemas.microsoft.com/office/powerpoint/2010/main" val="351076775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effectLst/>
              </a:rPr>
              <a:t>1</a:t>
            </a:r>
            <a:r>
              <a:rPr lang="zh-CN" altLang="en-US" sz="1200" dirty="0">
                <a:effectLst/>
              </a:rPr>
              <a:t>、画面显示在哪里</a:t>
            </a:r>
            <a:br>
              <a:rPr lang="zh-CN" altLang="en-US" sz="1200" dirty="0">
                <a:effectLst/>
              </a:rPr>
            </a:br>
            <a:r>
              <a:rPr lang="en-US" altLang="zh-CN" sz="1200" kern="1200" dirty="0" err="1">
                <a:solidFill>
                  <a:schemeClr val="tx1"/>
                </a:solidFill>
                <a:effectLst/>
                <a:latin typeface="+mn-lt"/>
                <a:ea typeface="+mn-ea"/>
                <a:cs typeface="+mn-cs"/>
              </a:rPr>
              <a:t>mediaPlayer.setDisplay</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sh</a:t>
            </a:r>
            <a:r>
              <a:rPr lang="en-US" altLang="zh-CN" sz="1200" kern="1200" dirty="0">
                <a:solidFill>
                  <a:schemeClr val="tx1"/>
                </a:solidFill>
                <a:effectLst/>
                <a:latin typeface="+mn-lt"/>
                <a:ea typeface="+mn-ea"/>
                <a:cs typeface="+mn-cs"/>
              </a:rPr>
              <a:t>);</a:t>
            </a:r>
            <a:r>
              <a:rPr lang="en-US" altLang="zh-CN" sz="1200" dirty="0">
                <a:effectLst/>
              </a:rPr>
              <a:t>  </a:t>
            </a:r>
            <a:br>
              <a:rPr lang="en-US" altLang="zh-CN" sz="1200" dirty="0">
                <a:effectLst/>
              </a:rPr>
            </a:br>
            <a:br>
              <a:rPr lang="en-US" altLang="zh-CN" sz="1200" dirty="0">
                <a:effectLst/>
              </a:rPr>
            </a:br>
            <a:r>
              <a:rPr lang="en-US" altLang="zh-CN" sz="1200" dirty="0">
                <a:effectLst/>
              </a:rPr>
              <a:t>2</a:t>
            </a:r>
            <a:r>
              <a:rPr lang="zh-CN" altLang="en-US" sz="1200" dirty="0">
                <a:effectLst/>
              </a:rPr>
              <a:t>、异步准备，并监听准备完成的状态 </a:t>
            </a:r>
            <a:r>
              <a:rPr lang="en-US" altLang="zh-CN" sz="1200" kern="1200" dirty="0" err="1">
                <a:solidFill>
                  <a:schemeClr val="tx1"/>
                </a:solidFill>
                <a:effectLst/>
                <a:latin typeface="+mn-lt"/>
                <a:ea typeface="+mn-ea"/>
                <a:cs typeface="+mn-cs"/>
              </a:rPr>
              <a:t>mediaPlayer.prepareAsync</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err="1">
                <a:solidFill>
                  <a:schemeClr val="tx1"/>
                </a:solidFill>
                <a:effectLst/>
                <a:latin typeface="+mn-lt"/>
                <a:ea typeface="+mn-ea"/>
                <a:cs typeface="+mn-cs"/>
              </a:rPr>
              <a:t>mediaPlayer.setOnPreparedListener</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OnPreparedListener</a:t>
            </a:r>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@Override</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onPrepared</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MediaPlayer</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mp</a:t>
            </a:r>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mediaPlayer.start</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a:t>
            </a:r>
            <a:r>
              <a:rPr lang="zh-CN" altLang="en-US" sz="1200" dirty="0">
                <a:effectLst/>
              </a:rPr>
              <a:t>为</a:t>
            </a:r>
            <a:r>
              <a:rPr lang="en-US" altLang="zh-CN" sz="1200" dirty="0" err="1">
                <a:effectLst/>
              </a:rPr>
              <a:t>SurfaceHolder</a:t>
            </a:r>
            <a:r>
              <a:rPr lang="zh-CN" altLang="en-US" sz="1200" dirty="0">
                <a:effectLst/>
              </a:rPr>
              <a:t>增加回调函数</a:t>
            </a:r>
            <a:r>
              <a:rPr lang="en-US" altLang="zh-CN" sz="1200" dirty="0">
                <a:effectLst/>
              </a:rPr>
              <a:t>,</a:t>
            </a:r>
            <a:r>
              <a:rPr lang="zh-CN" altLang="en-US" sz="1200" dirty="0">
                <a:effectLst/>
              </a:rPr>
              <a:t>关心</a:t>
            </a:r>
            <a:r>
              <a:rPr lang="en-US" altLang="zh-CN" sz="1200" dirty="0" err="1">
                <a:effectLst/>
              </a:rPr>
              <a:t>surfaceview</a:t>
            </a:r>
            <a:r>
              <a:rPr lang="en-US" altLang="zh-CN" sz="1200" dirty="0">
                <a:effectLst/>
              </a:rPr>
              <a:t> holder</a:t>
            </a:r>
            <a:r>
              <a:rPr lang="zh-CN" altLang="en-US" sz="1200" dirty="0">
                <a:effectLst/>
              </a:rPr>
              <a:t>的存活周期</a:t>
            </a:r>
            <a:br>
              <a:rPr lang="zh-CN" altLang="en-US" sz="1200" dirty="0">
                <a:effectLst/>
              </a:rPr>
            </a:br>
            <a:r>
              <a:rPr lang="en-US" altLang="zh-CN" sz="1200" kern="1200" dirty="0" err="1">
                <a:solidFill>
                  <a:schemeClr val="tx1"/>
                </a:solidFill>
                <a:effectLst/>
                <a:latin typeface="+mn-lt"/>
                <a:ea typeface="+mn-ea"/>
                <a:cs typeface="+mn-cs"/>
              </a:rPr>
              <a:t>sv.getHolder</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addCallback</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Callback() {</a:t>
            </a:r>
            <a:endParaRPr lang="en-US" altLang="zh-CN" sz="1200" dirty="0">
              <a:effectLst/>
            </a:endParaRPr>
          </a:p>
          <a:p>
            <a:r>
              <a:rPr lang="en-US" altLang="zh-CN" sz="1200" kern="1200" dirty="0">
                <a:solidFill>
                  <a:schemeClr val="tx1"/>
                </a:solidFill>
                <a:effectLst/>
                <a:latin typeface="+mn-lt"/>
                <a:ea typeface="+mn-ea"/>
                <a:cs typeface="+mn-cs"/>
              </a:rPr>
              <a:t>    @Override</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surfaceDestroyed</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SurfaceHolder</a:t>
            </a:r>
            <a:r>
              <a:rPr lang="en-US" altLang="zh-CN" sz="1200" kern="1200" dirty="0">
                <a:solidFill>
                  <a:schemeClr val="tx1"/>
                </a:solidFill>
                <a:effectLst/>
                <a:latin typeface="+mn-lt"/>
                <a:ea typeface="+mn-ea"/>
                <a:cs typeface="+mn-cs"/>
              </a:rPr>
              <a:t> holder)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if</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mediaPlayer</a:t>
            </a:r>
            <a:r>
              <a:rPr lang="en-US" altLang="zh-CN"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null</a:t>
            </a:r>
            <a:r>
              <a:rPr lang="en-US" altLang="zh-CN" sz="1200" kern="1200" dirty="0">
                <a:solidFill>
                  <a:schemeClr val="tx1"/>
                </a:solidFill>
                <a:effectLst/>
                <a:latin typeface="+mn-lt"/>
                <a:ea typeface="+mn-ea"/>
                <a:cs typeface="+mn-cs"/>
              </a:rPr>
              <a:t> &amp;&amp; </a:t>
            </a:r>
            <a:r>
              <a:rPr lang="en-US" altLang="zh-CN" sz="1200" kern="1200" dirty="0" err="1">
                <a:solidFill>
                  <a:schemeClr val="tx1"/>
                </a:solidFill>
                <a:effectLst/>
                <a:latin typeface="+mn-lt"/>
                <a:ea typeface="+mn-ea"/>
                <a:cs typeface="+mn-cs"/>
              </a:rPr>
              <a:t>mediaPlayer.isPlaying</a:t>
            </a:r>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currentPosition</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mediaPlayer.getCurrentPosition</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mediaPlayer.stop</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mediaPlayer.release</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mediaPlayer</a:t>
            </a:r>
            <a:r>
              <a:rPr lang="en-US" altLang="zh-CN"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null</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("holder </a:t>
            </a:r>
            <a:r>
              <a:rPr lang="zh-CN" altLang="en-US" sz="1200" kern="1200" dirty="0">
                <a:solidFill>
                  <a:schemeClr val="tx1"/>
                </a:solidFill>
                <a:effectLst/>
                <a:latin typeface="+mn-lt"/>
                <a:ea typeface="+mn-ea"/>
                <a:cs typeface="+mn-cs"/>
              </a:rPr>
              <a:t>销毁了。。。播放位置：</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currentPosition</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@Override</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surfaceCreated</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SurfaceHolder</a:t>
            </a:r>
            <a:r>
              <a:rPr lang="en-US" altLang="zh-CN" sz="1200" kern="1200" dirty="0">
                <a:solidFill>
                  <a:schemeClr val="tx1"/>
                </a:solidFill>
                <a:effectLst/>
                <a:latin typeface="+mn-lt"/>
                <a:ea typeface="+mn-ea"/>
                <a:cs typeface="+mn-cs"/>
              </a:rPr>
              <a:t> holder)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("holder </a:t>
            </a:r>
            <a:r>
              <a:rPr lang="zh-CN" altLang="en-US" sz="1200" kern="1200" dirty="0">
                <a:solidFill>
                  <a:schemeClr val="tx1"/>
                </a:solidFill>
                <a:effectLst/>
                <a:latin typeface="+mn-lt"/>
                <a:ea typeface="+mn-ea"/>
                <a:cs typeface="+mn-cs"/>
              </a:rPr>
              <a:t>创建了。。。</a:t>
            </a:r>
            <a:r>
              <a:rPr lang="en-US" altLang="zh-CN" sz="1200" kern="1200" dirty="0">
                <a:solidFill>
                  <a:schemeClr val="tx1"/>
                </a:solidFill>
                <a:effectLst/>
                <a:latin typeface="+mn-lt"/>
                <a:ea typeface="+mn-ea"/>
                <a:cs typeface="+mn-cs"/>
              </a:rPr>
              <a:t>");</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if</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currentPosition</a:t>
            </a:r>
            <a:r>
              <a:rPr lang="en-US" altLang="zh-CN" sz="1200" kern="1200" dirty="0">
                <a:solidFill>
                  <a:schemeClr val="tx1"/>
                </a:solidFill>
                <a:effectLst/>
                <a:latin typeface="+mn-lt"/>
                <a:ea typeface="+mn-ea"/>
                <a:cs typeface="+mn-cs"/>
              </a:rPr>
              <a:t> &gt; 0)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try</a:t>
            </a:r>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String </a:t>
            </a:r>
            <a:r>
              <a:rPr lang="en-US" altLang="zh-CN" sz="1200" kern="1200" dirty="0" err="1">
                <a:solidFill>
                  <a:schemeClr val="tx1"/>
                </a:solidFill>
                <a:effectLst/>
                <a:latin typeface="+mn-lt"/>
                <a:ea typeface="+mn-ea"/>
                <a:cs typeface="+mn-cs"/>
              </a:rPr>
              <a:t>videoPath</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et_path.getText</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toString</a:t>
            </a:r>
            <a:r>
              <a:rPr lang="en-US" altLang="zh-CN" sz="1200" kern="1200" dirty="0">
                <a:solidFill>
                  <a:schemeClr val="tx1"/>
                </a:solidFill>
                <a:effectLst/>
                <a:latin typeface="+mn-lt"/>
                <a:ea typeface="+mn-ea"/>
                <a:cs typeface="+mn-cs"/>
              </a:rPr>
              <a:t>().trim();</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mediaPlayer</a:t>
            </a:r>
            <a:r>
              <a:rPr lang="en-US" altLang="zh-CN"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MediaPlayer</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mediaPlayer.setAudioStreamType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AudioManager.</a:t>
            </a:r>
            <a:r>
              <a:rPr lang="en-US" altLang="zh-CN" sz="1200" i="1" kern="1200" dirty="0" err="1">
                <a:solidFill>
                  <a:schemeClr val="tx1"/>
                </a:solidFill>
                <a:effectLst/>
                <a:latin typeface="+mn-lt"/>
                <a:ea typeface="+mn-ea"/>
                <a:cs typeface="+mn-cs"/>
              </a:rPr>
              <a:t>STREAM_MUSIC</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mediaPlayer.setDataSource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getApplicationContext</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Uri.</a:t>
            </a:r>
            <a:r>
              <a:rPr lang="en-US" altLang="zh-CN" sz="1200" i="1" kern="1200" dirty="0" err="1">
                <a:solidFill>
                  <a:schemeClr val="tx1"/>
                </a:solidFill>
                <a:effectLst/>
                <a:latin typeface="+mn-lt"/>
                <a:ea typeface="+mn-ea"/>
                <a:cs typeface="+mn-cs"/>
              </a:rPr>
              <a:t>parse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videoPath</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mediaPlayer.setDisplay</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sv.getHolder</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mediaPlayer.prepareAsync</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mediaPlayer.setOnPreparedListener</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OnPreparedListener</a:t>
            </a:r>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@Override</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onPrepared</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MediaPlayer</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mp</a:t>
            </a:r>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从</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currentPosition</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位置开始播放</a:t>
            </a:r>
            <a:r>
              <a:rPr lang="en-US" altLang="zh-CN" sz="1200" kern="1200" dirty="0">
                <a:solidFill>
                  <a:schemeClr val="tx1"/>
                </a:solidFill>
                <a:effectLst/>
                <a:latin typeface="+mn-lt"/>
                <a:ea typeface="+mn-ea"/>
                <a:cs typeface="+mn-cs"/>
              </a:rPr>
              <a:t>");</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mediaPlayer.seekTo</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currentPosition</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mediaPlayer.start</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catch</a:t>
            </a:r>
            <a:r>
              <a:rPr lang="en-US" altLang="zh-CN" sz="1200" kern="1200" dirty="0">
                <a:solidFill>
                  <a:schemeClr val="tx1"/>
                </a:solidFill>
                <a:effectLst/>
                <a:latin typeface="+mn-lt"/>
                <a:ea typeface="+mn-ea"/>
                <a:cs typeface="+mn-cs"/>
              </a:rPr>
              <a:t> (Exception e)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e.printStackTrace</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@Override</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surfaceChanged</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SurfaceHolder</a:t>
            </a:r>
            <a:r>
              <a:rPr lang="en-US" altLang="zh-CN" sz="1200" kern="1200" dirty="0">
                <a:solidFill>
                  <a:schemeClr val="tx1"/>
                </a:solidFill>
                <a:effectLst/>
                <a:latin typeface="+mn-lt"/>
                <a:ea typeface="+mn-ea"/>
                <a:cs typeface="+mn-cs"/>
              </a:rPr>
              <a:t> holder, </a:t>
            </a:r>
            <a:r>
              <a:rPr lang="en-US" altLang="zh-CN" sz="1200" b="1"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format,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width, </a:t>
            </a:r>
            <a:r>
              <a:rPr lang="en-US" altLang="zh-CN" sz="1200" b="1"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height)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out</a:t>
            </a:r>
            <a:r>
              <a:rPr lang="en-US" altLang="zh-CN" sz="1200" kern="1200" dirty="0" err="1">
                <a:solidFill>
                  <a:schemeClr val="tx1"/>
                </a:solidFill>
                <a:effectLst/>
                <a:latin typeface="+mn-lt"/>
                <a:ea typeface="+mn-ea"/>
                <a:cs typeface="+mn-cs"/>
              </a:rPr>
              <a:t>.println</a:t>
            </a:r>
            <a:r>
              <a:rPr lang="en-US" altLang="zh-CN" sz="1200" kern="1200" dirty="0">
                <a:solidFill>
                  <a:schemeClr val="tx1"/>
                </a:solidFill>
                <a:effectLst/>
                <a:latin typeface="+mn-lt"/>
                <a:ea typeface="+mn-ea"/>
                <a:cs typeface="+mn-cs"/>
              </a:rPr>
              <a:t>("holder </a:t>
            </a:r>
            <a:r>
              <a:rPr lang="zh-CN" altLang="en-US" sz="1200" kern="1200" dirty="0">
                <a:solidFill>
                  <a:schemeClr val="tx1"/>
                </a:solidFill>
                <a:effectLst/>
                <a:latin typeface="+mn-lt"/>
                <a:ea typeface="+mn-ea"/>
                <a:cs typeface="+mn-cs"/>
              </a:rPr>
              <a:t>变化了。。。</a:t>
            </a:r>
            <a:r>
              <a:rPr lang="en-US" altLang="zh-CN" sz="1200" kern="1200" dirty="0">
                <a:solidFill>
                  <a:schemeClr val="tx1"/>
                </a:solidFill>
                <a:effectLst/>
                <a:latin typeface="+mn-lt"/>
                <a:ea typeface="+mn-ea"/>
                <a:cs typeface="+mn-cs"/>
              </a:rPr>
              <a:t>");</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t>
            </a:r>
            <a:endParaRPr lang="zh-CN" altLang="en-US" sz="1200" dirty="0">
              <a:effectLst/>
            </a:endParaRPr>
          </a:p>
          <a:p>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a:t>
            </a:r>
            <a:r>
              <a:rPr lang="en-US" altLang="zh-CN" sz="1200" dirty="0">
                <a:effectLst/>
              </a:rPr>
              <a:t>android4.0</a:t>
            </a:r>
            <a:r>
              <a:rPr lang="zh-CN" altLang="en-US" sz="1200" dirty="0">
                <a:effectLst/>
              </a:rPr>
              <a:t>以下要加上，</a:t>
            </a:r>
            <a:r>
              <a:rPr lang="en-US" altLang="zh-CN" sz="1200" dirty="0">
                <a:effectLst/>
              </a:rPr>
              <a:t>4.0</a:t>
            </a:r>
            <a:r>
              <a:rPr lang="zh-CN" altLang="en-US" sz="1200" dirty="0">
                <a:effectLst/>
              </a:rPr>
              <a:t>后废弃了，告诉</a:t>
            </a:r>
            <a:r>
              <a:rPr lang="en-US" altLang="zh-CN" sz="1200" dirty="0" err="1">
                <a:effectLst/>
              </a:rPr>
              <a:t>surfaceview</a:t>
            </a:r>
            <a:r>
              <a:rPr lang="en-US" altLang="zh-CN" sz="1200" dirty="0">
                <a:effectLst/>
              </a:rPr>
              <a:t> </a:t>
            </a:r>
            <a:r>
              <a:rPr lang="zh-CN" altLang="en-US" sz="1200" dirty="0">
                <a:effectLst/>
              </a:rPr>
              <a:t>不要自己维护缓冲区 而是 等待多媒体播放器的框架 把数据填充过来</a:t>
            </a:r>
            <a:br>
              <a:rPr lang="zh-CN" altLang="en-US" sz="1200" dirty="0">
                <a:effectLst/>
              </a:rPr>
            </a:br>
            <a:r>
              <a:rPr lang="en-US" altLang="zh-CN" sz="1200" kern="1200" dirty="0" err="1">
                <a:solidFill>
                  <a:schemeClr val="tx1"/>
                </a:solidFill>
                <a:effectLst/>
                <a:latin typeface="+mn-lt"/>
                <a:ea typeface="+mn-ea"/>
                <a:cs typeface="+mn-cs"/>
              </a:rPr>
              <a:t>sv.getHolder</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setType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SurfaceHolder.SURFACE_TYPE_PUSH_BUFFERS</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a:t>
            </a:r>
            <a:r>
              <a:rPr lang="en-US" altLang="zh-CN" sz="1200" dirty="0">
                <a:effectLst/>
              </a:rPr>
              <a:t>2.3 2.2</a:t>
            </a:r>
            <a:r>
              <a:rPr lang="zh-CN" altLang="en-US" sz="1200" dirty="0">
                <a:effectLst/>
              </a:rPr>
              <a:t>模拟器有</a:t>
            </a:r>
            <a:r>
              <a:rPr lang="en-US" altLang="zh-CN" sz="1200" dirty="0">
                <a:effectLst/>
              </a:rPr>
              <a:t>bug,</a:t>
            </a:r>
            <a:r>
              <a:rPr lang="zh-CN" altLang="en-US" sz="1200" dirty="0">
                <a:effectLst/>
              </a:rPr>
              <a:t>播放不了视频， 需要用</a:t>
            </a:r>
            <a:r>
              <a:rPr lang="en-US" altLang="zh-CN" sz="1200" dirty="0">
                <a:effectLst/>
              </a:rPr>
              <a:t>1.6</a:t>
            </a:r>
            <a:r>
              <a:rPr lang="zh-CN" altLang="en-US" sz="1200" dirty="0">
                <a:effectLst/>
              </a:rPr>
              <a:t>模拟器或者真机</a:t>
            </a:r>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142</a:t>
            </a:fld>
            <a:endParaRPr lang="zh-CN" altLang="en-US"/>
          </a:p>
        </p:txBody>
      </p:sp>
    </p:spTree>
    <p:extLst>
      <p:ext uri="{BB962C8B-B14F-4D97-AF65-F5344CB8AC3E}">
        <p14:creationId xmlns:p14="http://schemas.microsoft.com/office/powerpoint/2010/main" val="418673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&lt;manifest </a:t>
            </a:r>
            <a:r>
              <a:rPr lang="en-US" altLang="zh-CN" sz="1200" kern="1200" dirty="0" err="1">
                <a:solidFill>
                  <a:schemeClr val="tx1"/>
                </a:solidFill>
                <a:effectLst/>
                <a:latin typeface="+mn-lt"/>
                <a:ea typeface="+mn-ea"/>
                <a:cs typeface="+mn-cs"/>
              </a:rPr>
              <a:t>xmlns:android</a:t>
            </a:r>
            <a:r>
              <a:rPr lang="en-US" altLang="zh-CN" sz="1200" kern="1200" dirty="0">
                <a:solidFill>
                  <a:schemeClr val="tx1"/>
                </a:solidFill>
                <a:effectLst/>
                <a:latin typeface="+mn-lt"/>
                <a:ea typeface="+mn-ea"/>
                <a:cs typeface="+mn-cs"/>
              </a:rPr>
              <a:t>="http://schemas.android.com/</a:t>
            </a:r>
            <a:r>
              <a:rPr lang="en-US" altLang="zh-CN" sz="1200" kern="1200" dirty="0" err="1">
                <a:solidFill>
                  <a:schemeClr val="tx1"/>
                </a:solidFill>
                <a:effectLst/>
                <a:latin typeface="+mn-lt"/>
                <a:ea typeface="+mn-ea"/>
                <a:cs typeface="+mn-cs"/>
              </a:rPr>
              <a:t>apk</a:t>
            </a:r>
            <a:r>
              <a:rPr lang="en-US" altLang="zh-CN" sz="1200" kern="1200" dirty="0">
                <a:solidFill>
                  <a:schemeClr val="tx1"/>
                </a:solidFill>
                <a:effectLst/>
                <a:latin typeface="+mn-lt"/>
                <a:ea typeface="+mn-ea"/>
                <a:cs typeface="+mn-cs"/>
              </a:rPr>
              <a:t>/res/android" ... &gt;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&lt;uses-</a:t>
            </a:r>
            <a:r>
              <a:rPr lang="en-US" altLang="zh-CN" sz="1200" kern="1200" dirty="0" err="1">
                <a:solidFill>
                  <a:schemeClr val="tx1"/>
                </a:solidFill>
                <a:effectLst/>
                <a:latin typeface="+mn-lt"/>
                <a:ea typeface="+mn-ea"/>
                <a:cs typeface="+mn-cs"/>
              </a:rPr>
              <a:t>sdk</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android:minSdkVersion</a:t>
            </a:r>
            <a:r>
              <a:rPr lang="en-US" altLang="zh-CN" sz="1200" kern="1200" dirty="0">
                <a:solidFill>
                  <a:schemeClr val="tx1"/>
                </a:solidFill>
                <a:effectLst/>
                <a:latin typeface="+mn-lt"/>
                <a:ea typeface="+mn-ea"/>
                <a:cs typeface="+mn-cs"/>
              </a:rPr>
              <a:t>="4" </a:t>
            </a:r>
            <a:r>
              <a:rPr lang="en-US" altLang="zh-CN" sz="1200" kern="1200" dirty="0" err="1">
                <a:solidFill>
                  <a:schemeClr val="tx1"/>
                </a:solidFill>
                <a:effectLst/>
                <a:latin typeface="+mn-lt"/>
                <a:ea typeface="+mn-ea"/>
                <a:cs typeface="+mn-cs"/>
              </a:rPr>
              <a:t>android:targetSdkVersion</a:t>
            </a:r>
            <a:r>
              <a:rPr lang="en-US" altLang="zh-CN" sz="1200" kern="1200" dirty="0">
                <a:solidFill>
                  <a:schemeClr val="tx1"/>
                </a:solidFill>
                <a:effectLst/>
                <a:latin typeface="+mn-lt"/>
                <a:ea typeface="+mn-ea"/>
                <a:cs typeface="+mn-cs"/>
              </a:rPr>
              <a:t>="15" /&gt;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&lt;/manifest&gt;</a:t>
            </a: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private void </a:t>
            </a:r>
            <a:r>
              <a:rPr lang="en-US" altLang="zh-CN" sz="1200" kern="1200" dirty="0" err="1">
                <a:solidFill>
                  <a:schemeClr val="tx1"/>
                </a:solidFill>
                <a:effectLst/>
                <a:latin typeface="+mn-lt"/>
                <a:ea typeface="+mn-ea"/>
                <a:cs typeface="+mn-cs"/>
              </a:rPr>
              <a:t>setUpActionBar</a:t>
            </a: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dirty="0"/>
              <a:t>// Make sure we're running on Honeycomb or higher to use </a:t>
            </a:r>
            <a:r>
              <a:rPr lang="en-US" altLang="zh-CN" dirty="0" err="1"/>
              <a:t>ActionBar</a:t>
            </a:r>
            <a:r>
              <a:rPr lang="en-US" altLang="zh-CN" dirty="0"/>
              <a:t> APIs</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if (</a:t>
            </a:r>
            <a:r>
              <a:rPr lang="en-US" altLang="zh-CN" sz="1200" kern="1200" dirty="0" err="1">
                <a:solidFill>
                  <a:schemeClr val="tx1"/>
                </a:solidFill>
                <a:effectLst/>
                <a:latin typeface="+mn-lt"/>
                <a:ea typeface="+mn-ea"/>
                <a:cs typeface="+mn-cs"/>
              </a:rPr>
              <a:t>Build.VERSION.SDK_INT</a:t>
            </a:r>
            <a:r>
              <a:rPr lang="en-US" altLang="zh-CN" sz="1200" kern="1200" dirty="0">
                <a:solidFill>
                  <a:schemeClr val="tx1"/>
                </a:solidFill>
                <a:effectLst/>
                <a:latin typeface="+mn-lt"/>
                <a:ea typeface="+mn-ea"/>
                <a:cs typeface="+mn-cs"/>
              </a:rPr>
              <a:t> &gt;= </a:t>
            </a:r>
            <a:r>
              <a:rPr lang="en-US" altLang="zh-CN" sz="1200" kern="1200" dirty="0" err="1">
                <a:solidFill>
                  <a:schemeClr val="tx1"/>
                </a:solidFill>
                <a:effectLst/>
                <a:latin typeface="+mn-lt"/>
                <a:ea typeface="+mn-ea"/>
                <a:cs typeface="+mn-cs"/>
              </a:rPr>
              <a:t>Build.VERSION_CODES.HONEYCOMB</a:t>
            </a: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ActionBar</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actionBar</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getActionBar</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actionBar.setDisplayHomeAsUpEnabled</a:t>
            </a:r>
            <a:r>
              <a:rPr lang="en-US" altLang="zh-CN" sz="1200" kern="1200" dirty="0">
                <a:solidFill>
                  <a:schemeClr val="tx1"/>
                </a:solidFill>
                <a:effectLst/>
                <a:latin typeface="+mn-lt"/>
                <a:ea typeface="+mn-ea"/>
                <a:cs typeface="+mn-cs"/>
              </a:rPr>
              <a:t>(true);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a:t>
            </a:r>
          </a:p>
          <a:p>
            <a:endParaRPr lang="en-US" altLang="zh-CN" sz="120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To make your activity look like a dialog box:</a:t>
            </a:r>
          </a:p>
          <a:p>
            <a:r>
              <a:rPr lang="en-US" altLang="zh-CN" sz="1200" kern="1200" dirty="0">
                <a:solidFill>
                  <a:schemeClr val="tx1"/>
                </a:solidFill>
                <a:effectLst/>
                <a:latin typeface="+mn-lt"/>
                <a:ea typeface="+mn-ea"/>
                <a:cs typeface="+mn-cs"/>
              </a:rPr>
              <a:t>&lt;activity </a:t>
            </a:r>
            <a:r>
              <a:rPr lang="en-US" altLang="zh-CN" sz="1200" kern="1200" dirty="0" err="1">
                <a:solidFill>
                  <a:schemeClr val="tx1"/>
                </a:solidFill>
                <a:effectLst/>
                <a:latin typeface="+mn-lt"/>
                <a:ea typeface="+mn-ea"/>
                <a:cs typeface="+mn-cs"/>
              </a:rPr>
              <a:t>android:theme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android:style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Theme.Dialog</a:t>
            </a:r>
            <a:r>
              <a:rPr lang="en-US" altLang="zh-CN" sz="1200" kern="1200" dirty="0">
                <a:solidFill>
                  <a:schemeClr val="tx1"/>
                </a:solidFill>
                <a:effectLst/>
                <a:latin typeface="+mn-lt"/>
                <a:ea typeface="+mn-ea"/>
                <a:cs typeface="+mn-cs"/>
              </a:rPr>
              <a:t>"&gt;</a:t>
            </a:r>
            <a:r>
              <a:rPr lang="en-US" altLang="zh-CN" sz="1200" b="0" i="0" kern="1200" dirty="0">
                <a:solidFill>
                  <a:schemeClr val="tx1"/>
                </a:solidFill>
                <a:effectLst/>
                <a:latin typeface="+mn-lt"/>
                <a:ea typeface="+mn-ea"/>
                <a:cs typeface="+mn-cs"/>
              </a:rPr>
              <a:t>To make your activity have a transparent background:</a:t>
            </a:r>
          </a:p>
          <a:p>
            <a:r>
              <a:rPr lang="en-US" altLang="zh-CN" sz="1200" kern="1200" dirty="0">
                <a:solidFill>
                  <a:schemeClr val="tx1"/>
                </a:solidFill>
                <a:effectLst/>
                <a:latin typeface="+mn-lt"/>
                <a:ea typeface="+mn-ea"/>
                <a:cs typeface="+mn-cs"/>
              </a:rPr>
              <a:t>&lt;activity </a:t>
            </a:r>
            <a:r>
              <a:rPr lang="en-US" altLang="zh-CN" sz="1200" kern="1200" dirty="0" err="1">
                <a:solidFill>
                  <a:schemeClr val="tx1"/>
                </a:solidFill>
                <a:effectLst/>
                <a:latin typeface="+mn-lt"/>
                <a:ea typeface="+mn-ea"/>
                <a:cs typeface="+mn-cs"/>
              </a:rPr>
              <a:t>android:theme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android:style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Theme.Translucent</a:t>
            </a:r>
            <a:r>
              <a:rPr lang="en-US" altLang="zh-CN" sz="1200" kern="1200" dirty="0">
                <a:solidFill>
                  <a:schemeClr val="tx1"/>
                </a:solidFill>
                <a:effectLst/>
                <a:latin typeface="+mn-lt"/>
                <a:ea typeface="+mn-ea"/>
                <a:cs typeface="+mn-cs"/>
              </a:rPr>
              <a:t>"&gt;</a:t>
            </a:r>
            <a:r>
              <a:rPr lang="en-US" altLang="zh-CN" sz="1200" b="0" i="0" kern="1200" dirty="0">
                <a:solidFill>
                  <a:schemeClr val="tx1"/>
                </a:solidFill>
                <a:effectLst/>
                <a:latin typeface="+mn-lt"/>
                <a:ea typeface="+mn-ea"/>
                <a:cs typeface="+mn-cs"/>
              </a:rPr>
              <a:t>To apply your own custom theme defined in /res/values/styles.xml:</a:t>
            </a:r>
          </a:p>
          <a:p>
            <a:r>
              <a:rPr lang="en-US" altLang="zh-CN" sz="1200" kern="1200" dirty="0">
                <a:solidFill>
                  <a:schemeClr val="tx1"/>
                </a:solidFill>
                <a:effectLst/>
                <a:latin typeface="+mn-lt"/>
                <a:ea typeface="+mn-ea"/>
                <a:cs typeface="+mn-cs"/>
              </a:rPr>
              <a:t>&lt;activity </a:t>
            </a:r>
            <a:r>
              <a:rPr lang="en-US" altLang="zh-CN" sz="1200" kern="1200" dirty="0" err="1">
                <a:solidFill>
                  <a:schemeClr val="tx1"/>
                </a:solidFill>
                <a:effectLst/>
                <a:latin typeface="+mn-lt"/>
                <a:ea typeface="+mn-ea"/>
                <a:cs typeface="+mn-cs"/>
              </a:rPr>
              <a:t>android:theme</a:t>
            </a:r>
            <a:r>
              <a:rPr lang="en-US" altLang="zh-CN" sz="1200" kern="1200" dirty="0">
                <a:solidFill>
                  <a:schemeClr val="tx1"/>
                </a:solidFill>
                <a:effectLst/>
                <a:latin typeface="+mn-lt"/>
                <a:ea typeface="+mn-ea"/>
                <a:cs typeface="+mn-cs"/>
              </a:rPr>
              <a:t>="@style/</a:t>
            </a:r>
            <a:r>
              <a:rPr lang="en-US" altLang="zh-CN" sz="1200" kern="1200" dirty="0" err="1">
                <a:solidFill>
                  <a:schemeClr val="tx1"/>
                </a:solidFill>
                <a:effectLst/>
                <a:latin typeface="+mn-lt"/>
                <a:ea typeface="+mn-ea"/>
                <a:cs typeface="+mn-cs"/>
              </a:rPr>
              <a:t>CustomTheme</a:t>
            </a:r>
            <a:r>
              <a:rPr lang="en-US" altLang="zh-CN" sz="1200" kern="1200" dirty="0">
                <a:solidFill>
                  <a:schemeClr val="tx1"/>
                </a:solidFill>
                <a:effectLst/>
                <a:latin typeface="+mn-lt"/>
                <a:ea typeface="+mn-ea"/>
                <a:cs typeface="+mn-cs"/>
              </a:rPr>
              <a:t>"&gt;</a:t>
            </a:r>
            <a:r>
              <a:rPr lang="en-US" altLang="zh-CN" sz="1200" b="0" i="0" kern="1200" dirty="0">
                <a:solidFill>
                  <a:schemeClr val="tx1"/>
                </a:solidFill>
                <a:effectLst/>
                <a:latin typeface="+mn-lt"/>
                <a:ea typeface="+mn-ea"/>
                <a:cs typeface="+mn-cs"/>
              </a:rPr>
              <a:t>To apply a theme to your entire app (all activities), add the </a:t>
            </a:r>
            <a:r>
              <a:rPr lang="en-US" altLang="zh-CN" sz="1200" b="0" i="0" kern="1200" dirty="0" err="1">
                <a:solidFill>
                  <a:schemeClr val="tx1"/>
                </a:solidFill>
                <a:effectLst/>
                <a:latin typeface="+mn-lt"/>
                <a:ea typeface="+mn-ea"/>
                <a:cs typeface="+mn-cs"/>
              </a:rPr>
              <a:t>android:theme</a:t>
            </a:r>
            <a:r>
              <a:rPr lang="en-US" altLang="zh-CN" sz="1200" b="0" i="0" kern="1200" dirty="0">
                <a:solidFill>
                  <a:schemeClr val="tx1"/>
                </a:solidFill>
                <a:effectLst/>
                <a:latin typeface="+mn-lt"/>
                <a:ea typeface="+mn-ea"/>
                <a:cs typeface="+mn-cs"/>
              </a:rPr>
              <a:t> attribute to the </a:t>
            </a:r>
            <a:r>
              <a:rPr lang="en-US" altLang="zh-CN" sz="1200" b="0" i="0" u="none" strike="noStrike" kern="1200" dirty="0">
                <a:solidFill>
                  <a:schemeClr val="tx1"/>
                </a:solidFill>
                <a:effectLst/>
                <a:latin typeface="+mn-lt"/>
                <a:ea typeface="+mn-ea"/>
                <a:cs typeface="+mn-cs"/>
                <a:hlinkClick r:id="rId3"/>
              </a:rPr>
              <a:t>&lt;application&gt;</a:t>
            </a:r>
            <a:r>
              <a:rPr lang="en-US" altLang="zh-CN" sz="1200" b="0" i="0" kern="1200" dirty="0">
                <a:solidFill>
                  <a:schemeClr val="tx1"/>
                </a:solidFill>
                <a:effectLst/>
                <a:latin typeface="+mn-lt"/>
                <a:ea typeface="+mn-ea"/>
                <a:cs typeface="+mn-cs"/>
              </a:rPr>
              <a:t>element:</a:t>
            </a:r>
          </a:p>
          <a:p>
            <a:r>
              <a:rPr lang="en-US" altLang="zh-CN" sz="1200" kern="1200" dirty="0">
                <a:solidFill>
                  <a:schemeClr val="tx1"/>
                </a:solidFill>
                <a:effectLst/>
                <a:latin typeface="+mn-lt"/>
                <a:ea typeface="+mn-ea"/>
                <a:cs typeface="+mn-cs"/>
              </a:rPr>
              <a:t>&lt;application </a:t>
            </a:r>
            <a:r>
              <a:rPr lang="en-US" altLang="zh-CN" sz="1200" kern="1200" dirty="0" err="1">
                <a:solidFill>
                  <a:schemeClr val="tx1"/>
                </a:solidFill>
                <a:effectLst/>
                <a:latin typeface="+mn-lt"/>
                <a:ea typeface="+mn-ea"/>
                <a:cs typeface="+mn-cs"/>
              </a:rPr>
              <a:t>android:theme</a:t>
            </a:r>
            <a:r>
              <a:rPr lang="en-US" altLang="zh-CN" sz="1200" kern="1200" dirty="0">
                <a:solidFill>
                  <a:schemeClr val="tx1"/>
                </a:solidFill>
                <a:effectLst/>
                <a:latin typeface="+mn-lt"/>
                <a:ea typeface="+mn-ea"/>
                <a:cs typeface="+mn-cs"/>
              </a:rPr>
              <a:t>="@style/</a:t>
            </a:r>
            <a:r>
              <a:rPr lang="en-US" altLang="zh-CN" sz="1200" kern="1200" dirty="0" err="1">
                <a:solidFill>
                  <a:schemeClr val="tx1"/>
                </a:solidFill>
                <a:effectLst/>
                <a:latin typeface="+mn-lt"/>
                <a:ea typeface="+mn-ea"/>
                <a:cs typeface="+mn-cs"/>
              </a:rPr>
              <a:t>CustomTheme</a:t>
            </a:r>
            <a:r>
              <a:rPr lang="en-US" altLang="zh-CN" sz="1200" kern="1200" dirty="0">
                <a:solidFill>
                  <a:schemeClr val="tx1"/>
                </a:solidFill>
                <a:effectLst/>
                <a:latin typeface="+mn-lt"/>
                <a:ea typeface="+mn-ea"/>
                <a:cs typeface="+mn-cs"/>
              </a:rPr>
              <a:t>"&gt;</a:t>
            </a:r>
          </a:p>
        </p:txBody>
      </p:sp>
      <p:sp>
        <p:nvSpPr>
          <p:cNvPr id="4" name="灯片编号占位符 3"/>
          <p:cNvSpPr>
            <a:spLocks noGrp="1"/>
          </p:cNvSpPr>
          <p:nvPr>
            <p:ph type="sldNum" sz="quarter" idx="10"/>
          </p:nvPr>
        </p:nvSpPr>
        <p:spPr/>
        <p:txBody>
          <a:bodyPr/>
          <a:lstStyle/>
          <a:p>
            <a:fld id="{04B4B096-0FFF-447B-93A8-DC7FD0C9A5BC}" type="slidenum">
              <a:rPr lang="zh-CN" altLang="en-US" smtClean="0"/>
              <a:t>20</a:t>
            </a:fld>
            <a:endParaRPr lang="zh-CN" altLang="en-US"/>
          </a:p>
        </p:txBody>
      </p:sp>
    </p:spTree>
    <p:extLst>
      <p:ext uri="{BB962C8B-B14F-4D97-AF65-F5344CB8AC3E}">
        <p14:creationId xmlns:p14="http://schemas.microsoft.com/office/powerpoint/2010/main" val="7549261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chemeClr val="tx1"/>
                </a:solidFill>
                <a:effectLst/>
                <a:latin typeface="+mn-lt"/>
                <a:ea typeface="+mn-ea"/>
                <a:cs typeface="+mn-cs"/>
              </a:rPr>
              <a:t>public</a:t>
            </a:r>
            <a:r>
              <a:rPr lang="en-US" altLang="zh-CN" sz="1200" b="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class</a:t>
            </a:r>
            <a:r>
              <a:rPr lang="en-US" altLang="zh-CN" sz="1200" b="0" kern="1200" dirty="0">
                <a:solidFill>
                  <a:schemeClr val="tx1"/>
                </a:solidFill>
                <a:effectLst/>
                <a:latin typeface="+mn-lt"/>
                <a:ea typeface="+mn-ea"/>
                <a:cs typeface="+mn-cs"/>
              </a:rPr>
              <a:t> </a:t>
            </a:r>
            <a:r>
              <a:rPr lang="en-US" altLang="zh-CN" sz="1200" b="0" kern="1200" dirty="0" err="1">
                <a:solidFill>
                  <a:schemeClr val="tx1"/>
                </a:solidFill>
                <a:effectLst/>
                <a:latin typeface="+mn-lt"/>
                <a:ea typeface="+mn-ea"/>
                <a:cs typeface="+mn-cs"/>
              </a:rPr>
              <a:t>MainActivity</a:t>
            </a:r>
            <a:r>
              <a:rPr lang="en-US" altLang="zh-CN" sz="1200" b="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extends</a:t>
            </a:r>
            <a:r>
              <a:rPr lang="en-US" altLang="zh-CN" sz="1200" b="0" kern="1200" dirty="0">
                <a:solidFill>
                  <a:schemeClr val="tx1"/>
                </a:solidFill>
                <a:effectLst/>
                <a:latin typeface="+mn-lt"/>
                <a:ea typeface="+mn-ea"/>
                <a:cs typeface="+mn-cs"/>
              </a:rPr>
              <a:t> Activity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private</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final</a:t>
            </a: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CAPTURE_IMAGE_ACTIVITY_REQUEST_CODE</a:t>
            </a:r>
            <a:r>
              <a:rPr lang="en-US" altLang="zh-CN" sz="1200" kern="1200" dirty="0">
                <a:solidFill>
                  <a:schemeClr val="tx1"/>
                </a:solidFill>
                <a:effectLst/>
                <a:latin typeface="+mn-lt"/>
                <a:ea typeface="+mn-ea"/>
                <a:cs typeface="+mn-cs"/>
              </a:rPr>
              <a:t> = 100;</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private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ImageView</a:t>
            </a:r>
            <a:r>
              <a:rPr lang="en-US" altLang="zh-CN" sz="1200" kern="1200" dirty="0">
                <a:solidFill>
                  <a:schemeClr val="tx1"/>
                </a:solidFill>
                <a:effectLst/>
                <a:latin typeface="+mn-lt"/>
                <a:ea typeface="+mn-ea"/>
                <a:cs typeface="+mn-cs"/>
              </a:rPr>
              <a:t> iv;</a:t>
            </a:r>
            <a:endParaRPr lang="en-US" altLang="zh-CN" sz="1200" dirty="0">
              <a:effectLst/>
            </a:endParaRPr>
          </a:p>
          <a:p>
            <a:r>
              <a:rPr lang="en-US" altLang="zh-CN" sz="1200" kern="1200" dirty="0">
                <a:solidFill>
                  <a:schemeClr val="tx1"/>
                </a:solidFill>
                <a:effectLst/>
                <a:latin typeface="+mn-lt"/>
                <a:ea typeface="+mn-ea"/>
                <a:cs typeface="+mn-cs"/>
              </a:rPr>
              <a:t>    @Override</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protected</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onCreate</a:t>
            </a:r>
            <a:r>
              <a:rPr lang="en-US" altLang="zh-CN" sz="1200" kern="1200" dirty="0">
                <a:solidFill>
                  <a:schemeClr val="tx1"/>
                </a:solidFill>
                <a:effectLst/>
                <a:latin typeface="+mn-lt"/>
                <a:ea typeface="+mn-ea"/>
                <a:cs typeface="+mn-cs"/>
              </a:rPr>
              <a:t>(Bundle </a:t>
            </a:r>
            <a:r>
              <a:rPr lang="en-US" altLang="zh-CN" sz="1200" kern="1200" dirty="0" err="1">
                <a:solidFill>
                  <a:schemeClr val="tx1"/>
                </a:solidFill>
                <a:effectLst/>
                <a:latin typeface="+mn-lt"/>
                <a:ea typeface="+mn-ea"/>
                <a:cs typeface="+mn-cs"/>
              </a:rPr>
              <a:t>savedInstanceState</a:t>
            </a:r>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super</a:t>
            </a:r>
            <a:r>
              <a:rPr lang="en-US" altLang="zh-CN" sz="1200" kern="1200" dirty="0" err="1">
                <a:solidFill>
                  <a:schemeClr val="tx1"/>
                </a:solidFill>
                <a:effectLst/>
                <a:latin typeface="+mn-lt"/>
                <a:ea typeface="+mn-ea"/>
                <a:cs typeface="+mn-cs"/>
              </a:rPr>
              <a:t>.onCreate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savedInstanceState</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setContentView</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R.layout.</a:t>
            </a:r>
            <a:r>
              <a:rPr lang="en-US" altLang="zh-CN" sz="1200" i="1" kern="1200" dirty="0" err="1">
                <a:solidFill>
                  <a:schemeClr val="tx1"/>
                </a:solidFill>
                <a:effectLst/>
                <a:latin typeface="+mn-lt"/>
                <a:ea typeface="+mn-ea"/>
                <a:cs typeface="+mn-cs"/>
              </a:rPr>
              <a:t>activity_main</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iv = (</a:t>
            </a:r>
            <a:r>
              <a:rPr lang="en-US" altLang="zh-CN" sz="1200" kern="1200" dirty="0" err="1">
                <a:solidFill>
                  <a:schemeClr val="tx1"/>
                </a:solidFill>
                <a:effectLst/>
                <a:latin typeface="+mn-lt"/>
                <a:ea typeface="+mn-ea"/>
                <a:cs typeface="+mn-cs"/>
              </a:rPr>
              <a:t>ImageView</a:t>
            </a: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this</a:t>
            </a:r>
            <a:r>
              <a:rPr lang="en-US" altLang="zh-CN" sz="1200" kern="1200" dirty="0" err="1">
                <a:solidFill>
                  <a:schemeClr val="tx1"/>
                </a:solidFill>
                <a:effectLst/>
                <a:latin typeface="+mn-lt"/>
                <a:ea typeface="+mn-ea"/>
                <a:cs typeface="+mn-cs"/>
              </a:rPr>
              <a:t>.findViewById</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R.id.</a:t>
            </a:r>
            <a:r>
              <a:rPr lang="en-US" altLang="zh-CN" sz="1200" i="1" kern="1200" dirty="0" err="1">
                <a:solidFill>
                  <a:schemeClr val="tx1"/>
                </a:solidFill>
                <a:effectLst/>
                <a:latin typeface="+mn-lt"/>
                <a:ea typeface="+mn-ea"/>
                <a:cs typeface="+mn-cs"/>
              </a:rPr>
              <a:t>iv</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capture(View view){</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Intent </a:t>
            </a:r>
            <a:r>
              <a:rPr lang="en-US" altLang="zh-CN" sz="1200" kern="1200" dirty="0" err="1">
                <a:solidFill>
                  <a:schemeClr val="tx1"/>
                </a:solidFill>
                <a:effectLst/>
                <a:latin typeface="+mn-lt"/>
                <a:ea typeface="+mn-ea"/>
                <a:cs typeface="+mn-cs"/>
              </a:rPr>
              <a:t>intent</a:t>
            </a:r>
            <a:r>
              <a:rPr lang="en-US" altLang="zh-CN"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Intent();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intent.setAction</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MediaStore.</a:t>
            </a:r>
            <a:r>
              <a:rPr lang="en-US" altLang="zh-CN" sz="1200" i="1" kern="1200" dirty="0" err="1">
                <a:solidFill>
                  <a:schemeClr val="tx1"/>
                </a:solidFill>
                <a:effectLst/>
                <a:latin typeface="+mn-lt"/>
                <a:ea typeface="+mn-ea"/>
                <a:cs typeface="+mn-cs"/>
              </a:rPr>
              <a:t>ACTION_IMAGE_CAPTURE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android.media.action.IMAGE_CAPTURE</a:t>
            </a:r>
            <a:endParaRPr lang="en-US" altLang="zh-CN" sz="1200" dirty="0">
              <a:effectLst/>
            </a:endParaRPr>
          </a:p>
          <a:p>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intent.setAction</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android.media.action.IMAGE_CAPTURE</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intent.addCategory</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Intent.</a:t>
            </a:r>
            <a:r>
              <a:rPr lang="en-US" altLang="zh-CN" sz="1200" i="1" kern="1200" dirty="0" err="1">
                <a:solidFill>
                  <a:schemeClr val="tx1"/>
                </a:solidFill>
                <a:effectLst/>
                <a:latin typeface="+mn-lt"/>
                <a:ea typeface="+mn-ea"/>
                <a:cs typeface="+mn-cs"/>
              </a:rPr>
              <a:t>CATEGORY_DEFAULT</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String </a:t>
            </a:r>
            <a:r>
              <a:rPr lang="en-US" altLang="zh-CN" sz="1200" kern="1200" dirty="0" err="1">
                <a:solidFill>
                  <a:schemeClr val="tx1"/>
                </a:solidFill>
                <a:effectLst/>
                <a:latin typeface="+mn-lt"/>
                <a:ea typeface="+mn-ea"/>
                <a:cs typeface="+mn-cs"/>
              </a:rPr>
              <a:t>fileUri</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Environment.</a:t>
            </a:r>
            <a:r>
              <a:rPr lang="en-US" altLang="zh-CN" sz="1200" i="1" kern="1200" dirty="0" err="1">
                <a:solidFill>
                  <a:schemeClr val="tx1"/>
                </a:solidFill>
                <a:effectLst/>
                <a:latin typeface="+mn-lt"/>
                <a:ea typeface="+mn-ea"/>
                <a:cs typeface="+mn-cs"/>
              </a:rPr>
              <a:t>getExternalStorageDirectory</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haha</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System.</a:t>
            </a:r>
            <a:r>
              <a:rPr lang="en-US" altLang="zh-CN" sz="1200" i="1" kern="1200" dirty="0" err="1">
                <a:solidFill>
                  <a:schemeClr val="tx1"/>
                </a:solidFill>
                <a:effectLst/>
                <a:latin typeface="+mn-lt"/>
                <a:ea typeface="+mn-ea"/>
                <a:cs typeface="+mn-cs"/>
              </a:rPr>
              <a:t>currentTimeMillis</a:t>
            </a:r>
            <a:r>
              <a:rPr lang="en-US" altLang="zh-CN" sz="1200" kern="1200" dirty="0">
                <a:solidFill>
                  <a:schemeClr val="tx1"/>
                </a:solidFill>
                <a:effectLst/>
                <a:latin typeface="+mn-lt"/>
                <a:ea typeface="+mn-ea"/>
                <a:cs typeface="+mn-cs"/>
              </a:rPr>
              <a:t>()+".jpg";</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intent.putExtra</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MediaStore.</a:t>
            </a:r>
            <a:r>
              <a:rPr lang="en-US" altLang="zh-CN" sz="1200" i="1" kern="1200" dirty="0" err="1">
                <a:solidFill>
                  <a:schemeClr val="tx1"/>
                </a:solidFill>
                <a:effectLst/>
                <a:latin typeface="+mn-lt"/>
                <a:ea typeface="+mn-ea"/>
                <a:cs typeface="+mn-cs"/>
              </a:rPr>
              <a:t>EXTRA_OUTPUT</a:t>
            </a:r>
            <a:r>
              <a:rPr lang="en-US" altLang="zh-CN" sz="1200" kern="1200" dirty="0" err="1">
                <a:solidFill>
                  <a:schemeClr val="tx1"/>
                </a:solidFill>
                <a:effectLst/>
                <a:latin typeface="+mn-lt"/>
                <a:ea typeface="+mn-ea"/>
                <a:cs typeface="+mn-cs"/>
              </a:rPr>
              <a:t>,Uri.</a:t>
            </a:r>
            <a:r>
              <a:rPr lang="en-US" altLang="zh-CN" sz="1200" i="1" kern="1200" dirty="0" err="1">
                <a:solidFill>
                  <a:schemeClr val="tx1"/>
                </a:solidFill>
                <a:effectLst/>
                <a:latin typeface="+mn-lt"/>
                <a:ea typeface="+mn-ea"/>
                <a:cs typeface="+mn-cs"/>
              </a:rPr>
              <a:t>fromFile</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File(</a:t>
            </a:r>
            <a:r>
              <a:rPr lang="en-US" altLang="zh-CN" sz="1200" kern="1200" dirty="0" err="1">
                <a:solidFill>
                  <a:schemeClr val="tx1"/>
                </a:solidFill>
                <a:effectLst/>
                <a:latin typeface="+mn-lt"/>
                <a:ea typeface="+mn-ea"/>
                <a:cs typeface="+mn-cs"/>
              </a:rPr>
              <a:t>fileUri</a:t>
            </a:r>
            <a:r>
              <a:rPr lang="en-US" altLang="zh-CN" sz="1200" kern="1200" dirty="0">
                <a:solidFill>
                  <a:schemeClr val="tx1"/>
                </a:solidFill>
                <a:effectLst/>
                <a:latin typeface="+mn-lt"/>
                <a:ea typeface="+mn-ea"/>
                <a:cs typeface="+mn-cs"/>
              </a:rPr>
              <a:t>)));// output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startActivityForResult</a:t>
            </a:r>
            <a:r>
              <a:rPr lang="en-US" altLang="zh-CN" sz="1200" kern="1200" dirty="0">
                <a:solidFill>
                  <a:schemeClr val="tx1"/>
                </a:solidFill>
                <a:effectLst/>
                <a:latin typeface="+mn-lt"/>
                <a:ea typeface="+mn-ea"/>
                <a:cs typeface="+mn-cs"/>
              </a:rPr>
              <a:t>(intent, </a:t>
            </a:r>
            <a:r>
              <a:rPr lang="en-US" altLang="zh-CN" sz="1200" i="1" kern="1200" dirty="0">
                <a:solidFill>
                  <a:schemeClr val="tx1"/>
                </a:solidFill>
                <a:effectLst/>
                <a:latin typeface="+mn-lt"/>
                <a:ea typeface="+mn-ea"/>
                <a:cs typeface="+mn-cs"/>
              </a:rPr>
              <a:t>CAPTURE_IMAGE_ACTIVITY_REQUEST_CODE</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@Override</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protected</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onActivityResult</a:t>
            </a:r>
            <a:r>
              <a:rPr lang="en-US" altLang="zh-CN" sz="1200" kern="1200" dirty="0">
                <a:solidFill>
                  <a:schemeClr val="tx1"/>
                </a:solidFill>
                <a:effectLst/>
                <a:latin typeface="+mn-lt"/>
                <a:ea typeface="+mn-ea"/>
                <a:cs typeface="+mn-cs"/>
              </a:rPr>
              <a:t>(</a:t>
            </a:r>
            <a:r>
              <a:rPr lang="en-US" altLang="zh-CN" sz="1200" b="1"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requestCode</a:t>
            </a: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resultCode</a:t>
            </a:r>
            <a:r>
              <a:rPr lang="en-US" altLang="zh-CN" sz="1200" kern="1200" dirty="0">
                <a:solidFill>
                  <a:schemeClr val="tx1"/>
                </a:solidFill>
                <a:effectLst/>
                <a:latin typeface="+mn-lt"/>
                <a:ea typeface="+mn-ea"/>
                <a:cs typeface="+mn-cs"/>
              </a:rPr>
              <a:t>, Intent data)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if</a:t>
            </a:r>
            <a:r>
              <a:rPr lang="en-US" altLang="zh-CN" sz="1200" kern="1200" dirty="0">
                <a:solidFill>
                  <a:schemeClr val="tx1"/>
                </a:solidFill>
                <a:effectLst/>
                <a:latin typeface="+mn-lt"/>
                <a:ea typeface="+mn-ea"/>
                <a:cs typeface="+mn-cs"/>
              </a:rPr>
              <a:t> (data != </a:t>
            </a:r>
            <a:r>
              <a:rPr lang="en-US" altLang="zh-CN" sz="1200" b="1" kern="1200" dirty="0">
                <a:solidFill>
                  <a:schemeClr val="tx1"/>
                </a:solidFill>
                <a:effectLst/>
                <a:latin typeface="+mn-lt"/>
                <a:ea typeface="+mn-ea"/>
                <a:cs typeface="+mn-cs"/>
              </a:rPr>
              <a:t>null</a:t>
            </a:r>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Bitmap </a:t>
            </a:r>
            <a:r>
              <a:rPr lang="en-US" altLang="zh-CN" sz="1200" kern="1200" dirty="0" err="1">
                <a:solidFill>
                  <a:schemeClr val="tx1"/>
                </a:solidFill>
                <a:effectLst/>
                <a:latin typeface="+mn-lt"/>
                <a:ea typeface="+mn-ea"/>
                <a:cs typeface="+mn-cs"/>
              </a:rPr>
              <a:t>bitmap</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data.getParcelableExtra</a:t>
            </a:r>
            <a:r>
              <a:rPr lang="en-US" altLang="zh-CN" sz="1200" kern="1200" dirty="0">
                <a:solidFill>
                  <a:schemeClr val="tx1"/>
                </a:solidFill>
                <a:effectLst/>
                <a:latin typeface="+mn-lt"/>
                <a:ea typeface="+mn-ea"/>
                <a:cs typeface="+mn-cs"/>
              </a:rPr>
              <a:t>("data");// </a:t>
            </a:r>
            <a:r>
              <a:rPr lang="zh-CN" altLang="en-US" sz="1200" kern="1200" dirty="0">
                <a:solidFill>
                  <a:schemeClr val="tx1"/>
                </a:solidFill>
                <a:effectLst/>
                <a:latin typeface="+mn-lt"/>
                <a:ea typeface="+mn-ea"/>
                <a:cs typeface="+mn-cs"/>
              </a:rPr>
              <a:t>查看系统源码，可以知道返回的是这样一个数据，不过这是缩略图。</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iv.setImageBitmap</a:t>
            </a:r>
            <a:r>
              <a:rPr lang="en-US" altLang="zh-CN" sz="1200" kern="1200" dirty="0">
                <a:solidFill>
                  <a:schemeClr val="tx1"/>
                </a:solidFill>
                <a:effectLst/>
                <a:latin typeface="+mn-lt"/>
                <a:ea typeface="+mn-ea"/>
                <a:cs typeface="+mn-cs"/>
              </a:rPr>
              <a:t>(bitmap);</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super</a:t>
            </a:r>
            <a:r>
              <a:rPr lang="en-US" altLang="zh-CN" sz="1200" kern="1200" dirty="0" err="1">
                <a:solidFill>
                  <a:schemeClr val="tx1"/>
                </a:solidFill>
                <a:effectLst/>
                <a:latin typeface="+mn-lt"/>
                <a:ea typeface="+mn-ea"/>
                <a:cs typeface="+mn-cs"/>
              </a:rPr>
              <a:t>.onActivityResult</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requestCode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resultCode</a:t>
            </a:r>
            <a:r>
              <a:rPr lang="en-US" altLang="zh-CN" sz="1200" kern="1200" dirty="0">
                <a:solidFill>
                  <a:schemeClr val="tx1"/>
                </a:solidFill>
                <a:effectLst/>
                <a:latin typeface="+mn-lt"/>
                <a:ea typeface="+mn-ea"/>
                <a:cs typeface="+mn-cs"/>
              </a:rPr>
              <a:t>, data);</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a:t>
            </a:r>
            <a:endParaRPr lang="en-US" altLang="zh-CN" sz="1200" dirty="0">
              <a:effectLst/>
            </a:endParaRPr>
          </a:p>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143</a:t>
            </a:fld>
            <a:endParaRPr lang="zh-CN" altLang="en-US"/>
          </a:p>
        </p:txBody>
      </p:sp>
    </p:spTree>
    <p:extLst>
      <p:ext uri="{BB962C8B-B14F-4D97-AF65-F5344CB8AC3E}">
        <p14:creationId xmlns:p14="http://schemas.microsoft.com/office/powerpoint/2010/main" val="398671170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br>
              <a:rPr lang="en-US" altLang="zh-CN" sz="1200" kern="1200" dirty="0">
                <a:solidFill>
                  <a:schemeClr val="tx1"/>
                </a:solidFill>
                <a:effectLst/>
                <a:latin typeface="+mn-lt"/>
                <a:ea typeface="+mn-ea"/>
                <a:cs typeface="+mn-cs"/>
              </a:rPr>
            </a:br>
            <a:r>
              <a:rPr lang="en-US" altLang="zh-CN" sz="1200" b="1" kern="1200" dirty="0">
                <a:solidFill>
                  <a:schemeClr val="tx1"/>
                </a:solidFill>
                <a:effectLst/>
                <a:latin typeface="+mn-lt"/>
                <a:ea typeface="+mn-ea"/>
                <a:cs typeface="+mn-cs"/>
              </a:rPr>
              <a:t>import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java.io.File</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b="1" kern="1200" dirty="0">
                <a:solidFill>
                  <a:schemeClr val="tx1"/>
                </a:solidFill>
                <a:effectLst/>
                <a:latin typeface="+mn-lt"/>
                <a:ea typeface="+mn-ea"/>
                <a:cs typeface="+mn-cs"/>
              </a:rPr>
              <a:t>import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android.app.Activity</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b="1" kern="1200" dirty="0">
                <a:solidFill>
                  <a:schemeClr val="tx1"/>
                </a:solidFill>
                <a:effectLst/>
                <a:latin typeface="+mn-lt"/>
                <a:ea typeface="+mn-ea"/>
                <a:cs typeface="+mn-cs"/>
              </a:rPr>
              <a:t>import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android.content.Intent</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b="1" kern="1200" dirty="0">
                <a:solidFill>
                  <a:schemeClr val="tx1"/>
                </a:solidFill>
                <a:effectLst/>
                <a:latin typeface="+mn-lt"/>
                <a:ea typeface="+mn-ea"/>
                <a:cs typeface="+mn-cs"/>
              </a:rPr>
              <a:t>import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android.graphics.Bitmap</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b="1" kern="1200" dirty="0">
                <a:solidFill>
                  <a:schemeClr val="tx1"/>
                </a:solidFill>
                <a:effectLst/>
                <a:latin typeface="+mn-lt"/>
                <a:ea typeface="+mn-ea"/>
                <a:cs typeface="+mn-cs"/>
              </a:rPr>
              <a:t>import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android.net.Uri</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b="1" kern="1200" dirty="0">
                <a:solidFill>
                  <a:schemeClr val="tx1"/>
                </a:solidFill>
                <a:effectLst/>
                <a:latin typeface="+mn-lt"/>
                <a:ea typeface="+mn-ea"/>
                <a:cs typeface="+mn-cs"/>
              </a:rPr>
              <a:t>import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android.os.Bundle</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b="1" kern="1200" dirty="0">
                <a:solidFill>
                  <a:schemeClr val="tx1"/>
                </a:solidFill>
                <a:effectLst/>
                <a:latin typeface="+mn-lt"/>
                <a:ea typeface="+mn-ea"/>
                <a:cs typeface="+mn-cs"/>
              </a:rPr>
              <a:t>import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android.os.Environment</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b="1" kern="1200" dirty="0">
                <a:solidFill>
                  <a:schemeClr val="tx1"/>
                </a:solidFill>
                <a:effectLst/>
                <a:latin typeface="+mn-lt"/>
                <a:ea typeface="+mn-ea"/>
                <a:cs typeface="+mn-cs"/>
              </a:rPr>
              <a:t>import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android.provider.MediaStore</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b="1" kern="1200" dirty="0">
                <a:solidFill>
                  <a:schemeClr val="tx1"/>
                </a:solidFill>
                <a:effectLst/>
                <a:latin typeface="+mn-lt"/>
                <a:ea typeface="+mn-ea"/>
                <a:cs typeface="+mn-cs"/>
              </a:rPr>
              <a:t>import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android.view.View</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b="1" kern="1200" dirty="0">
                <a:solidFill>
                  <a:schemeClr val="tx1"/>
                </a:solidFill>
                <a:effectLst/>
                <a:latin typeface="+mn-lt"/>
                <a:ea typeface="+mn-ea"/>
                <a:cs typeface="+mn-cs"/>
              </a:rPr>
              <a:t>import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android.widget.ImageView</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b="1" kern="1200" dirty="0">
                <a:solidFill>
                  <a:schemeClr val="tx1"/>
                </a:solidFill>
                <a:effectLst/>
                <a:latin typeface="+mn-lt"/>
                <a:ea typeface="+mn-ea"/>
                <a:cs typeface="+mn-cs"/>
              </a:rPr>
              <a:t>import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cn.zengfansheng.videocamera.R</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class</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MainActivity</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extends</a:t>
            </a:r>
            <a:r>
              <a:rPr lang="en-US" altLang="zh-CN" sz="1200" kern="1200" dirty="0">
                <a:solidFill>
                  <a:schemeClr val="tx1"/>
                </a:solidFill>
                <a:effectLst/>
                <a:latin typeface="+mn-lt"/>
                <a:ea typeface="+mn-ea"/>
                <a:cs typeface="+mn-cs"/>
              </a:rPr>
              <a:t> Activity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private</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final</a:t>
            </a: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CAPTURE_IMAGE_ACTIVITY_REQUEST_CODE = 100;</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private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ImageView</a:t>
            </a:r>
            <a:r>
              <a:rPr lang="en-US" altLang="zh-CN" sz="1200" kern="1200" dirty="0">
                <a:solidFill>
                  <a:schemeClr val="tx1"/>
                </a:solidFill>
                <a:effectLst/>
                <a:latin typeface="+mn-lt"/>
                <a:ea typeface="+mn-ea"/>
                <a:cs typeface="+mn-cs"/>
              </a:rPr>
              <a:t> iv;</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@Override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protected</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onCreate</a:t>
            </a:r>
            <a:r>
              <a:rPr lang="en-US" altLang="zh-CN" sz="1200" kern="1200" dirty="0">
                <a:solidFill>
                  <a:schemeClr val="tx1"/>
                </a:solidFill>
                <a:effectLst/>
                <a:latin typeface="+mn-lt"/>
                <a:ea typeface="+mn-ea"/>
                <a:cs typeface="+mn-cs"/>
              </a:rPr>
              <a:t>(Bundle </a:t>
            </a:r>
            <a:r>
              <a:rPr lang="en-US" altLang="zh-CN" sz="1200" kern="1200" dirty="0" err="1">
                <a:solidFill>
                  <a:schemeClr val="tx1"/>
                </a:solidFill>
                <a:effectLst/>
                <a:latin typeface="+mn-lt"/>
                <a:ea typeface="+mn-ea"/>
                <a:cs typeface="+mn-cs"/>
              </a:rPr>
              <a:t>savedInstanceState</a:t>
            </a: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super</a:t>
            </a:r>
            <a:r>
              <a:rPr lang="en-US" altLang="zh-CN" sz="1200" kern="1200" dirty="0" err="1">
                <a:solidFill>
                  <a:schemeClr val="tx1"/>
                </a:solidFill>
                <a:effectLst/>
                <a:latin typeface="+mn-lt"/>
                <a:ea typeface="+mn-ea"/>
                <a:cs typeface="+mn-cs"/>
              </a:rPr>
              <a:t>.onCreate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savedInstanceState</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setContentView</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R.layout.activity_main</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iv = (</a:t>
            </a:r>
            <a:r>
              <a:rPr lang="en-US" altLang="zh-CN" sz="1200" kern="1200" dirty="0" err="1">
                <a:solidFill>
                  <a:schemeClr val="tx1"/>
                </a:solidFill>
                <a:effectLst/>
                <a:latin typeface="+mn-lt"/>
                <a:ea typeface="+mn-ea"/>
                <a:cs typeface="+mn-cs"/>
              </a:rPr>
              <a:t>ImageView</a:t>
            </a: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this</a:t>
            </a:r>
            <a:r>
              <a:rPr lang="en-US" altLang="zh-CN" sz="1200" kern="1200" dirty="0" err="1">
                <a:solidFill>
                  <a:schemeClr val="tx1"/>
                </a:solidFill>
                <a:effectLst/>
                <a:latin typeface="+mn-lt"/>
                <a:ea typeface="+mn-ea"/>
                <a:cs typeface="+mn-cs"/>
              </a:rPr>
              <a:t>.findViewById</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R.id.iv</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capture(View view){</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Intent </a:t>
            </a:r>
            <a:r>
              <a:rPr lang="en-US" altLang="zh-CN" sz="1200" kern="1200" dirty="0" err="1">
                <a:solidFill>
                  <a:schemeClr val="tx1"/>
                </a:solidFill>
                <a:effectLst/>
                <a:latin typeface="+mn-lt"/>
                <a:ea typeface="+mn-ea"/>
                <a:cs typeface="+mn-cs"/>
              </a:rPr>
              <a:t>intent</a:t>
            </a:r>
            <a:r>
              <a:rPr lang="en-US" altLang="zh-CN"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Intent();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intent.setAction</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MediaStore.ACTION_VIDEO_CAPTURE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android.media.action.VIDEO_CAPTURE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intent.setAction</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android.media.action.VIDEO_CAPTURE</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intent.addCategory</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Intent.CATEGORY_DEFAULT</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String </a:t>
            </a:r>
            <a:r>
              <a:rPr lang="en-US" altLang="zh-CN" sz="1200" kern="1200" dirty="0" err="1">
                <a:solidFill>
                  <a:schemeClr val="tx1"/>
                </a:solidFill>
                <a:effectLst/>
                <a:latin typeface="+mn-lt"/>
                <a:ea typeface="+mn-ea"/>
                <a:cs typeface="+mn-cs"/>
              </a:rPr>
              <a:t>fileUri</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Environment.getExternalStorageDirectory</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haha</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System.currentTimeMillis</a:t>
            </a:r>
            <a:r>
              <a:rPr lang="en-US" altLang="zh-CN" sz="1200" kern="1200" dirty="0">
                <a:solidFill>
                  <a:schemeClr val="tx1"/>
                </a:solidFill>
                <a:effectLst/>
                <a:latin typeface="+mn-lt"/>
                <a:ea typeface="+mn-ea"/>
                <a:cs typeface="+mn-cs"/>
              </a:rPr>
              <a:t>()+".3gp";</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intent.putExtra</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MediaStore.EXTRA_OUTPUT,Uri.fromFile</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File(</a:t>
            </a:r>
            <a:r>
              <a:rPr lang="en-US" altLang="zh-CN" sz="1200" kern="1200" dirty="0" err="1">
                <a:solidFill>
                  <a:schemeClr val="tx1"/>
                </a:solidFill>
                <a:effectLst/>
                <a:latin typeface="+mn-lt"/>
                <a:ea typeface="+mn-ea"/>
                <a:cs typeface="+mn-cs"/>
              </a:rPr>
              <a:t>fileUri</a:t>
            </a:r>
            <a:r>
              <a:rPr lang="en-US" altLang="zh-CN" sz="1200" kern="1200" dirty="0">
                <a:solidFill>
                  <a:schemeClr val="tx1"/>
                </a:solidFill>
                <a:effectLst/>
                <a:latin typeface="+mn-lt"/>
                <a:ea typeface="+mn-ea"/>
                <a:cs typeface="+mn-cs"/>
              </a:rPr>
              <a:t>)));// output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startActivityForResult</a:t>
            </a:r>
            <a:r>
              <a:rPr lang="en-US" altLang="zh-CN" sz="1200" kern="1200" dirty="0">
                <a:solidFill>
                  <a:schemeClr val="tx1"/>
                </a:solidFill>
                <a:effectLst/>
                <a:latin typeface="+mn-lt"/>
                <a:ea typeface="+mn-ea"/>
                <a:cs typeface="+mn-cs"/>
              </a:rPr>
              <a:t>(intent, CAPTURE_IMAGE_ACTIVITY_REQUEST_CODE);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@Override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protected</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onActivityResult</a:t>
            </a:r>
            <a:r>
              <a:rPr lang="en-US" altLang="zh-CN" sz="1200" kern="1200" dirty="0">
                <a:solidFill>
                  <a:schemeClr val="tx1"/>
                </a:solidFill>
                <a:effectLst/>
                <a:latin typeface="+mn-lt"/>
                <a:ea typeface="+mn-ea"/>
                <a:cs typeface="+mn-cs"/>
              </a:rPr>
              <a:t>(</a:t>
            </a:r>
            <a:r>
              <a:rPr lang="en-US" altLang="zh-CN" sz="1200" b="1"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requestCode</a:t>
            </a: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resultCode</a:t>
            </a:r>
            <a:r>
              <a:rPr lang="en-US" altLang="zh-CN" sz="1200" kern="1200" dirty="0">
                <a:solidFill>
                  <a:schemeClr val="tx1"/>
                </a:solidFill>
                <a:effectLst/>
                <a:latin typeface="+mn-lt"/>
                <a:ea typeface="+mn-ea"/>
                <a:cs typeface="+mn-cs"/>
              </a:rPr>
              <a:t>, Intent data)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if</a:t>
            </a:r>
            <a:r>
              <a:rPr lang="en-US" altLang="zh-CN" sz="1200" kern="1200" dirty="0">
                <a:solidFill>
                  <a:schemeClr val="tx1"/>
                </a:solidFill>
                <a:effectLst/>
                <a:latin typeface="+mn-lt"/>
                <a:ea typeface="+mn-ea"/>
                <a:cs typeface="+mn-cs"/>
              </a:rPr>
              <a:t> (data != null)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Bitmap </a:t>
            </a:r>
            <a:r>
              <a:rPr lang="en-US" altLang="zh-CN" sz="1200" kern="1200" dirty="0" err="1">
                <a:solidFill>
                  <a:schemeClr val="tx1"/>
                </a:solidFill>
                <a:effectLst/>
                <a:latin typeface="+mn-lt"/>
                <a:ea typeface="+mn-ea"/>
                <a:cs typeface="+mn-cs"/>
              </a:rPr>
              <a:t>bitmap</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data.getParcelableExtra</a:t>
            </a:r>
            <a:r>
              <a:rPr lang="en-US" altLang="zh-CN" sz="1200" kern="1200" dirty="0">
                <a:solidFill>
                  <a:schemeClr val="tx1"/>
                </a:solidFill>
                <a:effectLst/>
                <a:latin typeface="+mn-lt"/>
                <a:ea typeface="+mn-ea"/>
                <a:cs typeface="+mn-cs"/>
              </a:rPr>
              <a:t>("data");// </a:t>
            </a:r>
            <a:r>
              <a:rPr lang="zh-CN" altLang="en-US" sz="1200" kern="1200" dirty="0">
                <a:solidFill>
                  <a:schemeClr val="tx1"/>
                </a:solidFill>
                <a:effectLst/>
                <a:latin typeface="+mn-lt"/>
                <a:ea typeface="+mn-ea"/>
                <a:cs typeface="+mn-cs"/>
              </a:rPr>
              <a:t>查看系统源码，可以知道返回的是这样一个数据，不过这是缩略图。</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iv.setImageBitmap</a:t>
            </a:r>
            <a:r>
              <a:rPr lang="en-US" altLang="zh-CN" sz="1200" kern="1200" dirty="0">
                <a:solidFill>
                  <a:schemeClr val="tx1"/>
                </a:solidFill>
                <a:effectLst/>
                <a:latin typeface="+mn-lt"/>
                <a:ea typeface="+mn-ea"/>
                <a:cs typeface="+mn-cs"/>
              </a:rPr>
              <a:t>(bitmap);</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super</a:t>
            </a:r>
            <a:r>
              <a:rPr lang="en-US" altLang="zh-CN" sz="1200" kern="1200" dirty="0" err="1">
                <a:solidFill>
                  <a:schemeClr val="tx1"/>
                </a:solidFill>
                <a:effectLst/>
                <a:latin typeface="+mn-lt"/>
                <a:ea typeface="+mn-ea"/>
                <a:cs typeface="+mn-cs"/>
              </a:rPr>
              <a:t>.onActivityResult</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requestCode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resultCode</a:t>
            </a:r>
            <a:r>
              <a:rPr lang="en-US" altLang="zh-CN" sz="1200" kern="1200" dirty="0">
                <a:solidFill>
                  <a:schemeClr val="tx1"/>
                </a:solidFill>
                <a:effectLst/>
                <a:latin typeface="+mn-lt"/>
                <a:ea typeface="+mn-ea"/>
                <a:cs typeface="+mn-cs"/>
              </a:rPr>
              <a:t>, data);</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144</a:t>
            </a:fld>
            <a:endParaRPr lang="zh-CN" altLang="en-US"/>
          </a:p>
        </p:txBody>
      </p:sp>
    </p:spTree>
    <p:extLst>
      <p:ext uri="{BB962C8B-B14F-4D97-AF65-F5344CB8AC3E}">
        <p14:creationId xmlns:p14="http://schemas.microsoft.com/office/powerpoint/2010/main" val="237138248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146</a:t>
            </a:fld>
            <a:endParaRPr lang="zh-CN" altLang="en-US"/>
          </a:p>
        </p:txBody>
      </p:sp>
    </p:spTree>
    <p:extLst>
      <p:ext uri="{BB962C8B-B14F-4D97-AF65-F5344CB8AC3E}">
        <p14:creationId xmlns:p14="http://schemas.microsoft.com/office/powerpoint/2010/main" val="341320120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   Builder </a:t>
            </a:r>
            <a:r>
              <a:rPr lang="en-US" altLang="zh-CN" sz="1200" kern="1200" dirty="0" err="1">
                <a:solidFill>
                  <a:schemeClr val="tx1"/>
                </a:solidFill>
                <a:effectLst/>
                <a:latin typeface="+mn-lt"/>
                <a:ea typeface="+mn-ea"/>
                <a:cs typeface="+mn-cs"/>
              </a:rPr>
              <a:t>builder</a:t>
            </a:r>
            <a:r>
              <a:rPr lang="en-US" altLang="zh-CN"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Builder(</a:t>
            </a:r>
            <a:r>
              <a:rPr lang="en-US" altLang="zh-CN" sz="1200" b="1" kern="1200" dirty="0">
                <a:solidFill>
                  <a:schemeClr val="tx1"/>
                </a:solidFill>
                <a:effectLst/>
                <a:latin typeface="+mn-lt"/>
                <a:ea typeface="+mn-ea"/>
                <a:cs typeface="+mn-cs"/>
              </a:rPr>
              <a:t>this</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类似工厂，用来创建</a:t>
            </a:r>
            <a:r>
              <a:rPr lang="en-US" altLang="zh-CN" sz="1200" kern="1200" dirty="0" err="1">
                <a:solidFill>
                  <a:schemeClr val="tx1"/>
                </a:solidFill>
                <a:effectLst/>
                <a:latin typeface="+mn-lt"/>
                <a:ea typeface="+mn-ea"/>
                <a:cs typeface="+mn-cs"/>
              </a:rPr>
              <a:t>AlertDialong</a:t>
            </a:r>
            <a:r>
              <a:rPr lang="zh-CN" altLang="en-US" sz="1200" kern="1200" dirty="0">
                <a:solidFill>
                  <a:schemeClr val="tx1"/>
                </a:solidFill>
                <a:effectLst/>
                <a:latin typeface="+mn-lt"/>
                <a:ea typeface="+mn-ea"/>
                <a:cs typeface="+mn-cs"/>
              </a:rPr>
              <a:t>的</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builder.setTitle</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您确定关机么？</a:t>
            </a:r>
            <a:r>
              <a:rPr lang="en-US" altLang="zh-CN" sz="1200" kern="1200" dirty="0">
                <a:solidFill>
                  <a:schemeClr val="tx1"/>
                </a:solidFill>
                <a:effectLst/>
                <a:latin typeface="+mn-lt"/>
                <a:ea typeface="+mn-ea"/>
                <a:cs typeface="+mn-cs"/>
              </a:rPr>
              <a:t>");</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builder.setMessage</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关机后果很严重</a:t>
            </a:r>
            <a:r>
              <a:rPr lang="en-US" altLang="zh-CN" sz="1200" kern="1200" dirty="0">
                <a:solidFill>
                  <a:schemeClr val="tx1"/>
                </a:solidFill>
                <a:effectLst/>
                <a:latin typeface="+mn-lt"/>
                <a:ea typeface="+mn-ea"/>
                <a:cs typeface="+mn-cs"/>
              </a:rPr>
              <a:t>");</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 1.</a:t>
            </a:r>
            <a:r>
              <a:rPr lang="zh-CN" altLang="en-US" sz="1200" kern="1200" dirty="0">
                <a:solidFill>
                  <a:schemeClr val="tx1"/>
                </a:solidFill>
                <a:effectLst/>
                <a:latin typeface="+mn-lt"/>
                <a:ea typeface="+mn-ea"/>
                <a:cs typeface="+mn-cs"/>
              </a:rPr>
              <a:t>确定按钮</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builder.setPositiveButton</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确定</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OnClickListener</a:t>
            </a:r>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@Override</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onClick</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DialogInterface</a:t>
            </a:r>
            <a:r>
              <a:rPr lang="en-US" altLang="zh-CN" sz="1200" kern="1200" dirty="0">
                <a:solidFill>
                  <a:schemeClr val="tx1"/>
                </a:solidFill>
                <a:effectLst/>
                <a:latin typeface="+mn-lt"/>
                <a:ea typeface="+mn-ea"/>
                <a:cs typeface="+mn-cs"/>
              </a:rPr>
              <a:t> dialog, </a:t>
            </a:r>
            <a:r>
              <a:rPr lang="en-US" altLang="zh-CN" sz="1200" b="1"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which)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Toast.</a:t>
            </a:r>
            <a:r>
              <a:rPr lang="en-US" altLang="zh-CN" sz="1200" i="1" kern="1200" dirty="0" err="1">
                <a:solidFill>
                  <a:schemeClr val="tx1"/>
                </a:solidFill>
                <a:effectLst/>
                <a:latin typeface="+mn-lt"/>
                <a:ea typeface="+mn-ea"/>
                <a:cs typeface="+mn-cs"/>
              </a:rPr>
              <a:t>makeText</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getApplicationContext</a:t>
            </a:r>
            <a:r>
              <a:rPr lang="en-US" altLang="zh-CN" sz="1200" kern="1200" dirty="0">
                <a:solidFill>
                  <a:schemeClr val="tx1"/>
                </a:solidFill>
                <a:effectLst/>
                <a:latin typeface="+mn-lt"/>
                <a:ea typeface="+mn-ea"/>
                <a:cs typeface="+mn-cs"/>
              </a:rPr>
              <a:t>(), "5</a:t>
            </a:r>
            <a:r>
              <a:rPr lang="zh-CN" altLang="en-US" sz="1200" kern="1200" dirty="0">
                <a:solidFill>
                  <a:schemeClr val="tx1"/>
                </a:solidFill>
                <a:effectLst/>
                <a:latin typeface="+mn-lt"/>
                <a:ea typeface="+mn-ea"/>
                <a:cs typeface="+mn-cs"/>
              </a:rPr>
              <a:t>秒钟后关机</a:t>
            </a:r>
            <a:r>
              <a:rPr lang="en-US" altLang="zh-CN" sz="1200" kern="1200" dirty="0">
                <a:solidFill>
                  <a:schemeClr val="tx1"/>
                </a:solidFill>
                <a:effectLst/>
                <a:latin typeface="+mn-lt"/>
                <a:ea typeface="+mn-ea"/>
                <a:cs typeface="+mn-cs"/>
              </a:rPr>
              <a:t>", 0).show();</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 2</a:t>
            </a:r>
            <a:r>
              <a:rPr lang="zh-CN" altLang="en-US" sz="1200" kern="1200" dirty="0">
                <a:solidFill>
                  <a:schemeClr val="tx1"/>
                </a:solidFill>
                <a:effectLst/>
                <a:latin typeface="+mn-lt"/>
                <a:ea typeface="+mn-ea"/>
                <a:cs typeface="+mn-cs"/>
              </a:rPr>
              <a:t>、取消按钮</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builder.setNegativeButton</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取消</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OnClickListener</a:t>
            </a:r>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@Override</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onClick</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DialogInterface</a:t>
            </a:r>
            <a:r>
              <a:rPr lang="en-US" altLang="zh-CN" sz="1200" kern="1200" dirty="0">
                <a:solidFill>
                  <a:schemeClr val="tx1"/>
                </a:solidFill>
                <a:effectLst/>
                <a:latin typeface="+mn-lt"/>
                <a:ea typeface="+mn-ea"/>
                <a:cs typeface="+mn-cs"/>
              </a:rPr>
              <a:t> dialog, </a:t>
            </a:r>
            <a:r>
              <a:rPr lang="en-US" altLang="zh-CN" sz="1200" b="1"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which) {</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 3</a:t>
            </a:r>
            <a:r>
              <a:rPr lang="zh-CN" altLang="en-US" sz="1200" kern="1200" dirty="0">
                <a:solidFill>
                  <a:schemeClr val="tx1"/>
                </a:solidFill>
                <a:effectLst/>
                <a:latin typeface="+mn-lt"/>
                <a:ea typeface="+mn-ea"/>
                <a:cs typeface="+mn-cs"/>
              </a:rPr>
              <a:t>、使用</a:t>
            </a:r>
            <a:r>
              <a:rPr lang="en-US" altLang="zh-CN" sz="1200" kern="1200" dirty="0">
                <a:solidFill>
                  <a:schemeClr val="tx1"/>
                </a:solidFill>
                <a:effectLst/>
                <a:latin typeface="+mn-lt"/>
                <a:ea typeface="+mn-ea"/>
                <a:cs typeface="+mn-cs"/>
              </a:rPr>
              <a:t>builder</a:t>
            </a:r>
            <a:r>
              <a:rPr lang="zh-CN" altLang="en-US" sz="1200" kern="1200" dirty="0">
                <a:solidFill>
                  <a:schemeClr val="tx1"/>
                </a:solidFill>
                <a:effectLst/>
                <a:latin typeface="+mn-lt"/>
                <a:ea typeface="+mn-ea"/>
                <a:cs typeface="+mn-cs"/>
              </a:rPr>
              <a:t>创建</a:t>
            </a:r>
            <a:r>
              <a:rPr lang="en-US" altLang="zh-CN" sz="1200" kern="1200" dirty="0">
                <a:solidFill>
                  <a:schemeClr val="tx1"/>
                </a:solidFill>
                <a:effectLst/>
                <a:latin typeface="+mn-lt"/>
                <a:ea typeface="+mn-ea"/>
                <a:cs typeface="+mn-cs"/>
              </a:rPr>
              <a:t>create()</a:t>
            </a:r>
            <a:r>
              <a:rPr lang="zh-CN" altLang="en-US" sz="1200" kern="1200" dirty="0">
                <a:solidFill>
                  <a:schemeClr val="tx1"/>
                </a:solidFill>
                <a:effectLst/>
                <a:latin typeface="+mn-lt"/>
                <a:ea typeface="+mn-ea"/>
                <a:cs typeface="+mn-cs"/>
              </a:rPr>
              <a:t>对话框并</a:t>
            </a:r>
            <a:r>
              <a:rPr lang="en-US" altLang="zh-CN" sz="1200" kern="1200" dirty="0">
                <a:solidFill>
                  <a:schemeClr val="tx1"/>
                </a:solidFill>
                <a:effectLst/>
                <a:latin typeface="+mn-lt"/>
                <a:ea typeface="+mn-ea"/>
                <a:cs typeface="+mn-cs"/>
              </a:rPr>
              <a:t>show()</a:t>
            </a:r>
            <a:r>
              <a:rPr lang="zh-CN" altLang="en-US" sz="1200" kern="1200" dirty="0">
                <a:solidFill>
                  <a:schemeClr val="tx1"/>
                </a:solidFill>
                <a:effectLst/>
                <a:latin typeface="+mn-lt"/>
                <a:ea typeface="+mn-ea"/>
                <a:cs typeface="+mn-cs"/>
              </a:rPr>
              <a:t>对话框</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AlertDialog</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alertDialog</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builder.create</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alertDialog.show</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builder.show</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上面两句的简写</a:t>
            </a:r>
            <a:endParaRPr lang="zh-CN" altLang="en-US" sz="1200" dirty="0">
              <a:effectLst/>
            </a:endParaRPr>
          </a:p>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147</a:t>
            </a:fld>
            <a:endParaRPr lang="zh-CN" altLang="en-US"/>
          </a:p>
        </p:txBody>
      </p:sp>
    </p:spTree>
    <p:extLst>
      <p:ext uri="{BB962C8B-B14F-4D97-AF65-F5344CB8AC3E}">
        <p14:creationId xmlns:p14="http://schemas.microsoft.com/office/powerpoint/2010/main" val="104351025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148</a:t>
            </a:fld>
            <a:endParaRPr lang="zh-CN" altLang="en-US"/>
          </a:p>
        </p:txBody>
      </p:sp>
    </p:spTree>
    <p:extLst>
      <p:ext uri="{BB962C8B-B14F-4D97-AF65-F5344CB8AC3E}">
        <p14:creationId xmlns:p14="http://schemas.microsoft.com/office/powerpoint/2010/main" val="276954695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class</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MainActivity</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extends</a:t>
            </a:r>
            <a:r>
              <a:rPr lang="en-US" altLang="zh-CN" sz="1200" kern="1200" dirty="0">
                <a:solidFill>
                  <a:schemeClr val="tx1"/>
                </a:solidFill>
                <a:effectLst/>
                <a:latin typeface="+mn-lt"/>
                <a:ea typeface="+mn-ea"/>
                <a:cs typeface="+mn-cs"/>
              </a:rPr>
              <a:t> Activity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private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SensorEventListener</a:t>
            </a:r>
            <a:r>
              <a:rPr lang="en-US" altLang="zh-CN" sz="1200" kern="1200" dirty="0">
                <a:solidFill>
                  <a:schemeClr val="tx1"/>
                </a:solidFill>
                <a:effectLst/>
                <a:latin typeface="+mn-lt"/>
                <a:ea typeface="+mn-ea"/>
                <a:cs typeface="+mn-cs"/>
              </a:rPr>
              <a:t> listener;</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private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SensorManager</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sensorManager</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private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ImageView</a:t>
            </a:r>
            <a:r>
              <a:rPr lang="en-US" altLang="zh-CN" sz="1200" kern="1200" dirty="0">
                <a:solidFill>
                  <a:schemeClr val="tx1"/>
                </a:solidFill>
                <a:effectLst/>
                <a:latin typeface="+mn-lt"/>
                <a:ea typeface="+mn-ea"/>
                <a:cs typeface="+mn-cs"/>
              </a:rPr>
              <a:t> iView;</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SuppressWarnings</a:t>
            </a:r>
            <a:r>
              <a:rPr lang="en-US" altLang="zh-CN" sz="1200" kern="1200" dirty="0">
                <a:solidFill>
                  <a:schemeClr val="tx1"/>
                </a:solidFill>
                <a:effectLst/>
                <a:latin typeface="+mn-lt"/>
                <a:ea typeface="+mn-ea"/>
                <a:cs typeface="+mn-cs"/>
              </a:rPr>
              <a:t>("deprecation")</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@Override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protected</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onCreate</a:t>
            </a:r>
            <a:r>
              <a:rPr lang="en-US" altLang="zh-CN" sz="1200" kern="1200" dirty="0">
                <a:solidFill>
                  <a:schemeClr val="tx1"/>
                </a:solidFill>
                <a:effectLst/>
                <a:latin typeface="+mn-lt"/>
                <a:ea typeface="+mn-ea"/>
                <a:cs typeface="+mn-cs"/>
              </a:rPr>
              <a:t>(Bundle </a:t>
            </a:r>
            <a:r>
              <a:rPr lang="en-US" altLang="zh-CN" sz="1200" kern="1200" dirty="0" err="1">
                <a:solidFill>
                  <a:schemeClr val="tx1"/>
                </a:solidFill>
                <a:effectLst/>
                <a:latin typeface="+mn-lt"/>
                <a:ea typeface="+mn-ea"/>
                <a:cs typeface="+mn-cs"/>
              </a:rPr>
              <a:t>savedInstanceState</a:t>
            </a: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super</a:t>
            </a:r>
            <a:r>
              <a:rPr lang="en-US" altLang="zh-CN" sz="1200" kern="1200" dirty="0" err="1">
                <a:solidFill>
                  <a:schemeClr val="tx1"/>
                </a:solidFill>
                <a:effectLst/>
                <a:latin typeface="+mn-lt"/>
                <a:ea typeface="+mn-ea"/>
                <a:cs typeface="+mn-cs"/>
              </a:rPr>
              <a:t>.onCreate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savedInstanceState</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setContentView</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R.layout.activity_main</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iView = (</a:t>
            </a:r>
            <a:r>
              <a:rPr lang="en-US" altLang="zh-CN" sz="1200" kern="1200" dirty="0" err="1">
                <a:solidFill>
                  <a:schemeClr val="tx1"/>
                </a:solidFill>
                <a:effectLst/>
                <a:latin typeface="+mn-lt"/>
                <a:ea typeface="+mn-ea"/>
                <a:cs typeface="+mn-cs"/>
              </a:rPr>
              <a:t>ImageView</a:t>
            </a: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this</a:t>
            </a:r>
            <a:r>
              <a:rPr lang="en-US" altLang="zh-CN" sz="1200" kern="1200" dirty="0" err="1">
                <a:solidFill>
                  <a:schemeClr val="tx1"/>
                </a:solidFill>
                <a:effectLst/>
                <a:latin typeface="+mn-lt"/>
                <a:ea typeface="+mn-ea"/>
                <a:cs typeface="+mn-cs"/>
              </a:rPr>
              <a:t>.findViewById</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R.id.iv</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 1</a:t>
            </a:r>
            <a:r>
              <a:rPr lang="zh-CN" altLang="en-US" sz="1200" kern="1200" dirty="0">
                <a:solidFill>
                  <a:schemeClr val="tx1"/>
                </a:solidFill>
                <a:effectLst/>
                <a:latin typeface="+mn-lt"/>
                <a:ea typeface="+mn-ea"/>
                <a:cs typeface="+mn-cs"/>
              </a:rPr>
              <a:t>、获取一个</a:t>
            </a:r>
            <a:r>
              <a:rPr lang="en-US" altLang="zh-CN" sz="1200" kern="1200" dirty="0" err="1">
                <a:solidFill>
                  <a:schemeClr val="tx1"/>
                </a:solidFill>
                <a:effectLst/>
                <a:latin typeface="+mn-lt"/>
                <a:ea typeface="+mn-ea"/>
                <a:cs typeface="+mn-cs"/>
              </a:rPr>
              <a:t>SensorManager</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sensorManager</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SensorManager</a:t>
            </a: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this</a:t>
            </a:r>
            <a:r>
              <a:rPr lang="en-US" altLang="zh-CN" sz="1200" kern="1200" dirty="0" err="1">
                <a:solidFill>
                  <a:schemeClr val="tx1"/>
                </a:solidFill>
                <a:effectLst/>
                <a:latin typeface="+mn-lt"/>
                <a:ea typeface="+mn-ea"/>
                <a:cs typeface="+mn-cs"/>
              </a:rPr>
              <a:t>.getSystemService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Context.SENSOR_SERVICE</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 2</a:t>
            </a:r>
            <a:r>
              <a:rPr lang="zh-CN" altLang="en-US" sz="1200" kern="1200" dirty="0">
                <a:solidFill>
                  <a:schemeClr val="tx1"/>
                </a:solidFill>
                <a:effectLst/>
                <a:latin typeface="+mn-lt"/>
                <a:ea typeface="+mn-ea"/>
                <a:cs typeface="+mn-cs"/>
              </a:rPr>
              <a:t>、获取一个指定</a:t>
            </a:r>
            <a:r>
              <a:rPr lang="en-US" altLang="zh-CN" sz="1200" kern="1200" dirty="0">
                <a:solidFill>
                  <a:schemeClr val="tx1"/>
                </a:solidFill>
                <a:effectLst/>
                <a:latin typeface="+mn-lt"/>
                <a:ea typeface="+mn-ea"/>
                <a:cs typeface="+mn-cs"/>
              </a:rPr>
              <a:t>type</a:t>
            </a:r>
            <a:r>
              <a:rPr lang="zh-CN" altLang="en-US" sz="1200" kern="1200" dirty="0">
                <a:solidFill>
                  <a:schemeClr val="tx1"/>
                </a:solidFill>
                <a:effectLst/>
                <a:latin typeface="+mn-lt"/>
                <a:ea typeface="+mn-ea"/>
                <a:cs typeface="+mn-cs"/>
              </a:rPr>
              <a:t>的传感器</a:t>
            </a:r>
            <a:br>
              <a:rPr lang="zh-CN" altLang="en-US"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Sensor </a:t>
            </a:r>
            <a:r>
              <a:rPr lang="en-US" altLang="zh-CN" sz="1200" kern="1200" dirty="0" err="1">
                <a:solidFill>
                  <a:schemeClr val="tx1"/>
                </a:solidFill>
                <a:effectLst/>
                <a:latin typeface="+mn-lt"/>
                <a:ea typeface="+mn-ea"/>
                <a:cs typeface="+mn-cs"/>
              </a:rPr>
              <a:t>sensor</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sensorManager.getDefaultSensor</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Sensor.TYPE_LIGHT</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获取一个光线传感器</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Sensor </a:t>
            </a:r>
            <a:r>
              <a:rPr lang="en-US" altLang="zh-CN" sz="1200" kern="1200" dirty="0" err="1">
                <a:solidFill>
                  <a:schemeClr val="tx1"/>
                </a:solidFill>
                <a:effectLst/>
                <a:latin typeface="+mn-lt"/>
                <a:ea typeface="+mn-ea"/>
                <a:cs typeface="+mn-cs"/>
              </a:rPr>
              <a:t>sensor</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sensorManager.getDefaultSensor</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Sensor.TYPE_ORIENTATION</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方向传感器，使用</a:t>
            </a:r>
            <a:r>
              <a:rPr lang="en-US" altLang="zh-CN" sz="1200" kern="1200" dirty="0">
                <a:solidFill>
                  <a:schemeClr val="tx1"/>
                </a:solidFill>
                <a:effectLst/>
                <a:latin typeface="+mn-lt"/>
                <a:ea typeface="+mn-ea"/>
                <a:cs typeface="+mn-cs"/>
              </a:rPr>
              <a:t>deprecated</a:t>
            </a:r>
            <a:r>
              <a:rPr lang="zh-CN" altLang="en-US" sz="1200" kern="1200" dirty="0">
                <a:solidFill>
                  <a:schemeClr val="tx1"/>
                </a:solidFill>
                <a:effectLst/>
                <a:latin typeface="+mn-lt"/>
                <a:ea typeface="+mn-ea"/>
                <a:cs typeface="+mn-cs"/>
              </a:rPr>
              <a:t>的，更好的兼容低版本。</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 3</a:t>
            </a:r>
            <a:r>
              <a:rPr lang="zh-CN" altLang="en-US" sz="1200" kern="1200" dirty="0">
                <a:solidFill>
                  <a:schemeClr val="tx1"/>
                </a:solidFill>
                <a:effectLst/>
                <a:latin typeface="+mn-lt"/>
                <a:ea typeface="+mn-ea"/>
                <a:cs typeface="+mn-cs"/>
              </a:rPr>
              <a:t>、注册一个监听器</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listener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MySensorEventListener</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sensorManager.registerListener</a:t>
            </a:r>
            <a:r>
              <a:rPr lang="en-US" altLang="zh-CN" sz="1200" kern="1200" dirty="0">
                <a:solidFill>
                  <a:schemeClr val="tx1"/>
                </a:solidFill>
                <a:effectLst/>
                <a:latin typeface="+mn-lt"/>
                <a:ea typeface="+mn-ea"/>
                <a:cs typeface="+mn-cs"/>
              </a:rPr>
              <a:t>(listener , sensor, </a:t>
            </a:r>
            <a:r>
              <a:rPr lang="en-US" altLang="zh-CN" sz="1200" kern="1200" dirty="0" err="1">
                <a:solidFill>
                  <a:schemeClr val="tx1"/>
                </a:solidFill>
                <a:effectLst/>
                <a:latin typeface="+mn-lt"/>
                <a:ea typeface="+mn-ea"/>
                <a:cs typeface="+mn-cs"/>
              </a:rPr>
              <a:t>SensorManager.SENSOR_DELAY_FASTEST</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SensorManager.SENSOR_DELAY_NORMAL</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 </a:t>
            </a:r>
            <a:r>
              <a:rPr lang="zh-CN" altLang="en-US" sz="1200" kern="1200" dirty="0">
                <a:solidFill>
                  <a:schemeClr val="tx1"/>
                </a:solidFill>
                <a:effectLst/>
                <a:latin typeface="+mn-lt"/>
                <a:ea typeface="+mn-ea"/>
                <a:cs typeface="+mn-cs"/>
              </a:rPr>
              <a:t>定义成内部类，而不是匿名内部类，因为取消注册的时候需要用到</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private</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class</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MySensorEventListener</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implements</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SensorEventListener</a:t>
            </a: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private</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float</a:t>
            </a:r>
            <a:r>
              <a:rPr lang="en-US" altLang="zh-CN" sz="1200" kern="1200" dirty="0">
                <a:solidFill>
                  <a:schemeClr val="tx1"/>
                </a:solidFill>
                <a:effectLst/>
                <a:latin typeface="+mn-lt"/>
                <a:ea typeface="+mn-ea"/>
                <a:cs typeface="+mn-cs"/>
              </a:rPr>
              <a:t> rotate;// </a:t>
            </a:r>
            <a:r>
              <a:rPr lang="zh-CN" altLang="en-US" sz="1200" kern="1200" dirty="0">
                <a:solidFill>
                  <a:schemeClr val="tx1"/>
                </a:solidFill>
                <a:effectLst/>
                <a:latin typeface="+mn-lt"/>
                <a:ea typeface="+mn-ea"/>
                <a:cs typeface="+mn-cs"/>
              </a:rPr>
              <a:t>防止多次移动，角度出现问题，在每次移动时，先移动回来。</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@Override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onSensorChanged</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SensorEvent</a:t>
            </a:r>
            <a:r>
              <a:rPr lang="en-US" altLang="zh-CN" sz="1200" kern="1200" dirty="0">
                <a:solidFill>
                  <a:schemeClr val="tx1"/>
                </a:solidFill>
                <a:effectLst/>
                <a:latin typeface="+mn-lt"/>
                <a:ea typeface="+mn-ea"/>
                <a:cs typeface="+mn-cs"/>
              </a:rPr>
              <a:t> event)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 </a:t>
            </a:r>
            <a:r>
              <a:rPr lang="zh-CN" altLang="en-US" sz="1200" kern="1200" dirty="0">
                <a:solidFill>
                  <a:schemeClr val="tx1"/>
                </a:solidFill>
                <a:effectLst/>
                <a:latin typeface="+mn-lt"/>
                <a:ea typeface="+mn-ea"/>
                <a:cs typeface="+mn-cs"/>
              </a:rPr>
              <a:t>正北方向，第一次移动</a:t>
            </a:r>
            <a:r>
              <a:rPr lang="en-US" altLang="zh-CN" sz="1200" kern="1200" dirty="0">
                <a:solidFill>
                  <a:schemeClr val="tx1"/>
                </a:solidFill>
                <a:effectLst/>
                <a:latin typeface="+mn-lt"/>
                <a:ea typeface="+mn-ea"/>
                <a:cs typeface="+mn-cs"/>
              </a:rPr>
              <a:t>30°</a:t>
            </a:r>
            <a:r>
              <a:rPr lang="zh-CN" altLang="en-US" sz="1200" kern="1200" dirty="0">
                <a:solidFill>
                  <a:schemeClr val="tx1"/>
                </a:solidFill>
                <a:effectLst/>
                <a:latin typeface="+mn-lt"/>
                <a:ea typeface="+mn-ea"/>
                <a:cs typeface="+mn-cs"/>
              </a:rPr>
              <a:t>，第二次移动</a:t>
            </a:r>
            <a:r>
              <a:rPr lang="en-US" altLang="zh-CN" sz="1200" kern="1200" dirty="0">
                <a:solidFill>
                  <a:schemeClr val="tx1"/>
                </a:solidFill>
                <a:effectLst/>
                <a:latin typeface="+mn-lt"/>
                <a:ea typeface="+mn-ea"/>
                <a:cs typeface="+mn-cs"/>
              </a:rPr>
              <a:t>30°</a:t>
            </a:r>
            <a:r>
              <a:rPr lang="zh-CN" altLang="en-US" sz="1200" kern="1200" dirty="0">
                <a:solidFill>
                  <a:schemeClr val="tx1"/>
                </a:solidFill>
                <a:effectLst/>
                <a:latin typeface="+mn-lt"/>
                <a:ea typeface="+mn-ea"/>
                <a:cs typeface="+mn-cs"/>
              </a:rPr>
              <a:t>，</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float</a:t>
            </a:r>
            <a:r>
              <a:rPr lang="en-US" altLang="zh-CN" sz="1200" kern="1200" dirty="0">
                <a:solidFill>
                  <a:schemeClr val="tx1"/>
                </a:solidFill>
                <a:effectLst/>
                <a:latin typeface="+mn-lt"/>
                <a:ea typeface="+mn-ea"/>
                <a:cs typeface="+mn-cs"/>
              </a:rPr>
              <a:t>[] values = </a:t>
            </a:r>
            <a:r>
              <a:rPr lang="en-US" altLang="zh-CN" sz="1200" kern="1200" dirty="0" err="1">
                <a:solidFill>
                  <a:schemeClr val="tx1"/>
                </a:solidFill>
                <a:effectLst/>
                <a:latin typeface="+mn-lt"/>
                <a:ea typeface="+mn-ea"/>
                <a:cs typeface="+mn-cs"/>
              </a:rPr>
              <a:t>event.values</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 0=North, 90=East, 180=South, 270=West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 float light = values[0];// </a:t>
            </a:r>
            <a:r>
              <a:rPr lang="zh-CN" altLang="en-US" sz="1200" kern="1200" dirty="0">
                <a:solidFill>
                  <a:schemeClr val="tx1"/>
                </a:solidFill>
                <a:effectLst/>
                <a:latin typeface="+mn-lt"/>
                <a:ea typeface="+mn-ea"/>
                <a:cs typeface="+mn-cs"/>
              </a:rPr>
              <a:t>对于光线传感器来说，</a:t>
            </a:r>
            <a:r>
              <a:rPr lang="en-US" altLang="zh-CN" sz="1200" kern="1200" dirty="0">
                <a:solidFill>
                  <a:schemeClr val="tx1"/>
                </a:solidFill>
                <a:effectLst/>
                <a:latin typeface="+mn-lt"/>
                <a:ea typeface="+mn-ea"/>
                <a:cs typeface="+mn-cs"/>
              </a:rPr>
              <a:t>values[0]:</a:t>
            </a:r>
            <a:r>
              <a:rPr lang="zh-CN" altLang="en-US" sz="1200" kern="1200" dirty="0">
                <a:solidFill>
                  <a:schemeClr val="tx1"/>
                </a:solidFill>
                <a:effectLst/>
                <a:latin typeface="+mn-lt"/>
                <a:ea typeface="+mn-ea"/>
                <a:cs typeface="+mn-cs"/>
              </a:rPr>
              <a:t>代表光线的强弱</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//float </a:t>
            </a:r>
            <a:r>
              <a:rPr lang="en-US" altLang="zh-CN" sz="1200" kern="1200" dirty="0" err="1">
                <a:solidFill>
                  <a:schemeClr val="tx1"/>
                </a:solidFill>
                <a:effectLst/>
                <a:latin typeface="+mn-lt"/>
                <a:ea typeface="+mn-ea"/>
                <a:cs typeface="+mn-cs"/>
              </a:rPr>
              <a:t>jiaodu</a:t>
            </a:r>
            <a:r>
              <a:rPr lang="en-US" altLang="zh-CN" sz="1200" kern="1200" dirty="0">
                <a:solidFill>
                  <a:schemeClr val="tx1"/>
                </a:solidFill>
                <a:effectLst/>
                <a:latin typeface="+mn-lt"/>
                <a:ea typeface="+mn-ea"/>
                <a:cs typeface="+mn-cs"/>
              </a:rPr>
              <a:t> = values[0];// </a:t>
            </a:r>
            <a:r>
              <a:rPr lang="zh-CN" altLang="en-US" sz="1200" kern="1200" dirty="0">
                <a:solidFill>
                  <a:schemeClr val="tx1"/>
                </a:solidFill>
                <a:effectLst/>
                <a:latin typeface="+mn-lt"/>
                <a:ea typeface="+mn-ea"/>
                <a:cs typeface="+mn-cs"/>
              </a:rPr>
              <a:t>对于方向传感器来说，</a:t>
            </a:r>
            <a:r>
              <a:rPr lang="en-US" altLang="zh-CN" sz="1200" kern="1200" dirty="0">
                <a:solidFill>
                  <a:schemeClr val="tx1"/>
                </a:solidFill>
                <a:effectLst/>
                <a:latin typeface="+mn-lt"/>
                <a:ea typeface="+mn-ea"/>
                <a:cs typeface="+mn-cs"/>
              </a:rPr>
              <a:t>values[0]:</a:t>
            </a:r>
            <a:r>
              <a:rPr lang="zh-CN" altLang="en-US" sz="1200" kern="1200" dirty="0">
                <a:solidFill>
                  <a:schemeClr val="tx1"/>
                </a:solidFill>
                <a:effectLst/>
                <a:latin typeface="+mn-lt"/>
                <a:ea typeface="+mn-ea"/>
                <a:cs typeface="+mn-cs"/>
              </a:rPr>
              <a:t>代表的是与正北方向的角度，正北为</a:t>
            </a:r>
            <a:r>
              <a:rPr lang="en-US" altLang="zh-CN"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，查看</a:t>
            </a:r>
            <a:r>
              <a:rPr lang="en-US" altLang="zh-CN" sz="1200" kern="1200" dirty="0" err="1">
                <a:solidFill>
                  <a:schemeClr val="tx1"/>
                </a:solidFill>
                <a:effectLst/>
                <a:latin typeface="+mn-lt"/>
                <a:ea typeface="+mn-ea"/>
                <a:cs typeface="+mn-cs"/>
              </a:rPr>
              <a:t>api</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System.out.println</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与正北的夹角：</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jiaodu</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RotateAnimation</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rotateAnimation</a:t>
            </a:r>
            <a:r>
              <a:rPr lang="en-US" altLang="zh-CN"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RotateAnimation</a:t>
            </a:r>
            <a:r>
              <a:rPr lang="en-US" altLang="zh-CN" sz="1200" kern="1200" dirty="0">
                <a:solidFill>
                  <a:schemeClr val="tx1"/>
                </a:solidFill>
                <a:effectLst/>
                <a:latin typeface="+mn-lt"/>
                <a:ea typeface="+mn-ea"/>
                <a:cs typeface="+mn-cs"/>
              </a:rPr>
              <a:t>(rotate, -values[0],</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RotateAnimation.RELATIVE_TO_SELF</a:t>
            </a:r>
            <a:r>
              <a:rPr lang="en-US" altLang="zh-CN" sz="1200" kern="1200" dirty="0">
                <a:solidFill>
                  <a:schemeClr val="tx1"/>
                </a:solidFill>
                <a:effectLst/>
                <a:latin typeface="+mn-lt"/>
                <a:ea typeface="+mn-ea"/>
                <a:cs typeface="+mn-cs"/>
              </a:rPr>
              <a:t>, 0.5f,</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RotateAnimation.RELATIVE_TO_SELF</a:t>
            </a:r>
            <a:r>
              <a:rPr lang="en-US" altLang="zh-CN" sz="1200" kern="1200" dirty="0">
                <a:solidFill>
                  <a:schemeClr val="tx1"/>
                </a:solidFill>
                <a:effectLst/>
                <a:latin typeface="+mn-lt"/>
                <a:ea typeface="+mn-ea"/>
                <a:cs typeface="+mn-cs"/>
              </a:rPr>
              <a:t>, 0.5f);</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rotateAnimation.setDuration</a:t>
            </a:r>
            <a:r>
              <a:rPr lang="en-US" altLang="zh-CN" sz="1200" kern="1200" dirty="0">
                <a:solidFill>
                  <a:schemeClr val="tx1"/>
                </a:solidFill>
                <a:effectLst/>
                <a:latin typeface="+mn-lt"/>
                <a:ea typeface="+mn-ea"/>
                <a:cs typeface="+mn-cs"/>
              </a:rPr>
              <a:t>(50);</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iView.setAnimation</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rotateAnimation</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rotate = -values[0];</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@Override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onAccuracyChanged</a:t>
            </a:r>
            <a:r>
              <a:rPr lang="en-US" altLang="zh-CN" sz="1200" kern="1200" dirty="0">
                <a:solidFill>
                  <a:schemeClr val="tx1"/>
                </a:solidFill>
                <a:effectLst/>
                <a:latin typeface="+mn-lt"/>
                <a:ea typeface="+mn-ea"/>
                <a:cs typeface="+mn-cs"/>
              </a:rPr>
              <a:t>(Sensor </a:t>
            </a:r>
            <a:r>
              <a:rPr lang="en-US" altLang="zh-CN" sz="1200" kern="1200" dirty="0" err="1">
                <a:solidFill>
                  <a:schemeClr val="tx1"/>
                </a:solidFill>
                <a:effectLst/>
                <a:latin typeface="+mn-lt"/>
                <a:ea typeface="+mn-ea"/>
                <a:cs typeface="+mn-cs"/>
              </a:rPr>
              <a:t>sensor</a:t>
            </a: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accuracy)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@Override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protected</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onDestroy</a:t>
            </a: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super</a:t>
            </a:r>
            <a:r>
              <a:rPr lang="en-US" altLang="zh-CN" sz="1200" kern="1200" dirty="0" err="1">
                <a:solidFill>
                  <a:schemeClr val="tx1"/>
                </a:solidFill>
                <a:effectLst/>
                <a:latin typeface="+mn-lt"/>
                <a:ea typeface="+mn-ea"/>
                <a:cs typeface="+mn-cs"/>
              </a:rPr>
              <a:t>.onDestroy</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 4</a:t>
            </a:r>
            <a:r>
              <a:rPr lang="zh-CN" altLang="en-US" sz="1200" kern="1200" dirty="0">
                <a:solidFill>
                  <a:schemeClr val="tx1"/>
                </a:solidFill>
                <a:effectLst/>
                <a:latin typeface="+mn-lt"/>
                <a:ea typeface="+mn-ea"/>
                <a:cs typeface="+mn-cs"/>
              </a:rPr>
              <a:t>、取消注册监听器</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sensorManager.unregisterListener</a:t>
            </a:r>
            <a:r>
              <a:rPr lang="en-US" altLang="zh-CN" sz="1200" kern="1200" dirty="0">
                <a:solidFill>
                  <a:schemeClr val="tx1"/>
                </a:solidFill>
                <a:effectLst/>
                <a:latin typeface="+mn-lt"/>
                <a:ea typeface="+mn-ea"/>
                <a:cs typeface="+mn-cs"/>
              </a:rPr>
              <a:t>(listener);</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listener = null;</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151</a:t>
            </a:fld>
            <a:endParaRPr lang="zh-CN" altLang="en-US"/>
          </a:p>
        </p:txBody>
      </p:sp>
    </p:spTree>
    <p:extLst>
      <p:ext uri="{BB962C8B-B14F-4D97-AF65-F5344CB8AC3E}">
        <p14:creationId xmlns:p14="http://schemas.microsoft.com/office/powerpoint/2010/main" val="187839244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class</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MainActivity</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extends</a:t>
            </a:r>
            <a:r>
              <a:rPr lang="en-US" altLang="zh-CN" sz="1200" kern="1200" dirty="0">
                <a:solidFill>
                  <a:schemeClr val="tx1"/>
                </a:solidFill>
                <a:effectLst/>
                <a:latin typeface="+mn-lt"/>
                <a:ea typeface="+mn-ea"/>
                <a:cs typeface="+mn-cs"/>
              </a:rPr>
              <a:t> Activity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private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SensorEventListener</a:t>
            </a:r>
            <a:r>
              <a:rPr lang="en-US" altLang="zh-CN" sz="1200" kern="1200" dirty="0">
                <a:solidFill>
                  <a:schemeClr val="tx1"/>
                </a:solidFill>
                <a:effectLst/>
                <a:latin typeface="+mn-lt"/>
                <a:ea typeface="+mn-ea"/>
                <a:cs typeface="+mn-cs"/>
              </a:rPr>
              <a:t> listener;</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private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SensorManager</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sensorManager</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private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ImageView</a:t>
            </a:r>
            <a:r>
              <a:rPr lang="en-US" altLang="zh-CN" sz="1200" kern="1200" dirty="0">
                <a:solidFill>
                  <a:schemeClr val="tx1"/>
                </a:solidFill>
                <a:effectLst/>
                <a:latin typeface="+mn-lt"/>
                <a:ea typeface="+mn-ea"/>
                <a:cs typeface="+mn-cs"/>
              </a:rPr>
              <a:t> iView;</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SuppressWarnings</a:t>
            </a:r>
            <a:r>
              <a:rPr lang="en-US" altLang="zh-CN" sz="1200" kern="1200" dirty="0">
                <a:solidFill>
                  <a:schemeClr val="tx1"/>
                </a:solidFill>
                <a:effectLst/>
                <a:latin typeface="+mn-lt"/>
                <a:ea typeface="+mn-ea"/>
                <a:cs typeface="+mn-cs"/>
              </a:rPr>
              <a:t>("deprecation")</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@Override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protected</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onCreate</a:t>
            </a:r>
            <a:r>
              <a:rPr lang="en-US" altLang="zh-CN" sz="1200" kern="1200" dirty="0">
                <a:solidFill>
                  <a:schemeClr val="tx1"/>
                </a:solidFill>
                <a:effectLst/>
                <a:latin typeface="+mn-lt"/>
                <a:ea typeface="+mn-ea"/>
                <a:cs typeface="+mn-cs"/>
              </a:rPr>
              <a:t>(Bundle </a:t>
            </a:r>
            <a:r>
              <a:rPr lang="en-US" altLang="zh-CN" sz="1200" kern="1200" dirty="0" err="1">
                <a:solidFill>
                  <a:schemeClr val="tx1"/>
                </a:solidFill>
                <a:effectLst/>
                <a:latin typeface="+mn-lt"/>
                <a:ea typeface="+mn-ea"/>
                <a:cs typeface="+mn-cs"/>
              </a:rPr>
              <a:t>savedInstanceState</a:t>
            </a: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super</a:t>
            </a:r>
            <a:r>
              <a:rPr lang="en-US" altLang="zh-CN" sz="1200" kern="1200" dirty="0" err="1">
                <a:solidFill>
                  <a:schemeClr val="tx1"/>
                </a:solidFill>
                <a:effectLst/>
                <a:latin typeface="+mn-lt"/>
                <a:ea typeface="+mn-ea"/>
                <a:cs typeface="+mn-cs"/>
              </a:rPr>
              <a:t>.onCreate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savedInstanceState</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setContentView</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R.layout.activity_main</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iView = (</a:t>
            </a:r>
            <a:r>
              <a:rPr lang="en-US" altLang="zh-CN" sz="1200" kern="1200" dirty="0" err="1">
                <a:solidFill>
                  <a:schemeClr val="tx1"/>
                </a:solidFill>
                <a:effectLst/>
                <a:latin typeface="+mn-lt"/>
                <a:ea typeface="+mn-ea"/>
                <a:cs typeface="+mn-cs"/>
              </a:rPr>
              <a:t>ImageView</a:t>
            </a: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this</a:t>
            </a:r>
            <a:r>
              <a:rPr lang="en-US" altLang="zh-CN" sz="1200" kern="1200" dirty="0" err="1">
                <a:solidFill>
                  <a:schemeClr val="tx1"/>
                </a:solidFill>
                <a:effectLst/>
                <a:latin typeface="+mn-lt"/>
                <a:ea typeface="+mn-ea"/>
                <a:cs typeface="+mn-cs"/>
              </a:rPr>
              <a:t>.findViewById</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R.id.iv</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 1</a:t>
            </a:r>
            <a:r>
              <a:rPr lang="zh-CN" altLang="en-US" sz="1200" kern="1200" dirty="0">
                <a:solidFill>
                  <a:schemeClr val="tx1"/>
                </a:solidFill>
                <a:effectLst/>
                <a:latin typeface="+mn-lt"/>
                <a:ea typeface="+mn-ea"/>
                <a:cs typeface="+mn-cs"/>
              </a:rPr>
              <a:t>、获取一个</a:t>
            </a:r>
            <a:r>
              <a:rPr lang="en-US" altLang="zh-CN" sz="1200" kern="1200" dirty="0" err="1">
                <a:solidFill>
                  <a:schemeClr val="tx1"/>
                </a:solidFill>
                <a:effectLst/>
                <a:latin typeface="+mn-lt"/>
                <a:ea typeface="+mn-ea"/>
                <a:cs typeface="+mn-cs"/>
              </a:rPr>
              <a:t>SensorManager</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sensorManager</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SensorManager</a:t>
            </a: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this</a:t>
            </a:r>
            <a:r>
              <a:rPr lang="en-US" altLang="zh-CN" sz="1200" kern="1200" dirty="0" err="1">
                <a:solidFill>
                  <a:schemeClr val="tx1"/>
                </a:solidFill>
                <a:effectLst/>
                <a:latin typeface="+mn-lt"/>
                <a:ea typeface="+mn-ea"/>
                <a:cs typeface="+mn-cs"/>
              </a:rPr>
              <a:t>.getSystemService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Context.SENSOR_SERVICE</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 2</a:t>
            </a:r>
            <a:r>
              <a:rPr lang="zh-CN" altLang="en-US" sz="1200" kern="1200" dirty="0">
                <a:solidFill>
                  <a:schemeClr val="tx1"/>
                </a:solidFill>
                <a:effectLst/>
                <a:latin typeface="+mn-lt"/>
                <a:ea typeface="+mn-ea"/>
                <a:cs typeface="+mn-cs"/>
              </a:rPr>
              <a:t>、获取一个指定</a:t>
            </a:r>
            <a:r>
              <a:rPr lang="en-US" altLang="zh-CN" sz="1200" kern="1200" dirty="0">
                <a:solidFill>
                  <a:schemeClr val="tx1"/>
                </a:solidFill>
                <a:effectLst/>
                <a:latin typeface="+mn-lt"/>
                <a:ea typeface="+mn-ea"/>
                <a:cs typeface="+mn-cs"/>
              </a:rPr>
              <a:t>type</a:t>
            </a:r>
            <a:r>
              <a:rPr lang="zh-CN" altLang="en-US" sz="1200" kern="1200" dirty="0">
                <a:solidFill>
                  <a:schemeClr val="tx1"/>
                </a:solidFill>
                <a:effectLst/>
                <a:latin typeface="+mn-lt"/>
                <a:ea typeface="+mn-ea"/>
                <a:cs typeface="+mn-cs"/>
              </a:rPr>
              <a:t>的传感器</a:t>
            </a:r>
            <a:br>
              <a:rPr lang="zh-CN" altLang="en-US"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Sensor </a:t>
            </a:r>
            <a:r>
              <a:rPr lang="en-US" altLang="zh-CN" sz="1200" kern="1200" dirty="0" err="1">
                <a:solidFill>
                  <a:schemeClr val="tx1"/>
                </a:solidFill>
                <a:effectLst/>
                <a:latin typeface="+mn-lt"/>
                <a:ea typeface="+mn-ea"/>
                <a:cs typeface="+mn-cs"/>
              </a:rPr>
              <a:t>sensor</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sensorManager.getDefaultSensor</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Sensor.TYPE_LIGHT</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获取一个光线传感器</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Sensor </a:t>
            </a:r>
            <a:r>
              <a:rPr lang="en-US" altLang="zh-CN" sz="1200" kern="1200" dirty="0" err="1">
                <a:solidFill>
                  <a:schemeClr val="tx1"/>
                </a:solidFill>
                <a:effectLst/>
                <a:latin typeface="+mn-lt"/>
                <a:ea typeface="+mn-ea"/>
                <a:cs typeface="+mn-cs"/>
              </a:rPr>
              <a:t>sensor</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sensorManager.getDefaultSensor</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Sensor.TYPE_ORIENTATION</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方向传感器，使用</a:t>
            </a:r>
            <a:r>
              <a:rPr lang="en-US" altLang="zh-CN" sz="1200" kern="1200" dirty="0">
                <a:solidFill>
                  <a:schemeClr val="tx1"/>
                </a:solidFill>
                <a:effectLst/>
                <a:latin typeface="+mn-lt"/>
                <a:ea typeface="+mn-ea"/>
                <a:cs typeface="+mn-cs"/>
              </a:rPr>
              <a:t>deprecated</a:t>
            </a:r>
            <a:r>
              <a:rPr lang="zh-CN" altLang="en-US" sz="1200" kern="1200" dirty="0">
                <a:solidFill>
                  <a:schemeClr val="tx1"/>
                </a:solidFill>
                <a:effectLst/>
                <a:latin typeface="+mn-lt"/>
                <a:ea typeface="+mn-ea"/>
                <a:cs typeface="+mn-cs"/>
              </a:rPr>
              <a:t>的，更好的兼容低版本。</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 3</a:t>
            </a:r>
            <a:r>
              <a:rPr lang="zh-CN" altLang="en-US" sz="1200" kern="1200" dirty="0">
                <a:solidFill>
                  <a:schemeClr val="tx1"/>
                </a:solidFill>
                <a:effectLst/>
                <a:latin typeface="+mn-lt"/>
                <a:ea typeface="+mn-ea"/>
                <a:cs typeface="+mn-cs"/>
              </a:rPr>
              <a:t>、注册一个监听器</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listener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MySensorEventListener</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sensorManager.registerListener</a:t>
            </a:r>
            <a:r>
              <a:rPr lang="en-US" altLang="zh-CN" sz="1200" kern="1200" dirty="0">
                <a:solidFill>
                  <a:schemeClr val="tx1"/>
                </a:solidFill>
                <a:effectLst/>
                <a:latin typeface="+mn-lt"/>
                <a:ea typeface="+mn-ea"/>
                <a:cs typeface="+mn-cs"/>
              </a:rPr>
              <a:t>(listener , sensor, </a:t>
            </a:r>
            <a:r>
              <a:rPr lang="en-US" altLang="zh-CN" sz="1200" kern="1200" dirty="0" err="1">
                <a:solidFill>
                  <a:schemeClr val="tx1"/>
                </a:solidFill>
                <a:effectLst/>
                <a:latin typeface="+mn-lt"/>
                <a:ea typeface="+mn-ea"/>
                <a:cs typeface="+mn-cs"/>
              </a:rPr>
              <a:t>SensorManager.SENSOR_DELAY_FASTEST</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SensorManager.SENSOR_DELAY_NORMAL</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 </a:t>
            </a:r>
            <a:r>
              <a:rPr lang="zh-CN" altLang="en-US" sz="1200" kern="1200" dirty="0">
                <a:solidFill>
                  <a:schemeClr val="tx1"/>
                </a:solidFill>
                <a:effectLst/>
                <a:latin typeface="+mn-lt"/>
                <a:ea typeface="+mn-ea"/>
                <a:cs typeface="+mn-cs"/>
              </a:rPr>
              <a:t>定义成内部类，而不是匿名内部类，因为取消注册的时候需要用到</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private</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class</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MySensorEventListener</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implements</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SensorEventListener</a:t>
            </a: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private</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float</a:t>
            </a:r>
            <a:r>
              <a:rPr lang="en-US" altLang="zh-CN" sz="1200" kern="1200" dirty="0">
                <a:solidFill>
                  <a:schemeClr val="tx1"/>
                </a:solidFill>
                <a:effectLst/>
                <a:latin typeface="+mn-lt"/>
                <a:ea typeface="+mn-ea"/>
                <a:cs typeface="+mn-cs"/>
              </a:rPr>
              <a:t> rotate;// </a:t>
            </a:r>
            <a:r>
              <a:rPr lang="zh-CN" altLang="en-US" sz="1200" kern="1200" dirty="0">
                <a:solidFill>
                  <a:schemeClr val="tx1"/>
                </a:solidFill>
                <a:effectLst/>
                <a:latin typeface="+mn-lt"/>
                <a:ea typeface="+mn-ea"/>
                <a:cs typeface="+mn-cs"/>
              </a:rPr>
              <a:t>防止多次移动，角度出现问题，在每次移动时，先移动回来。</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@Override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onSensorChanged</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SensorEvent</a:t>
            </a:r>
            <a:r>
              <a:rPr lang="en-US" altLang="zh-CN" sz="1200" kern="1200" dirty="0">
                <a:solidFill>
                  <a:schemeClr val="tx1"/>
                </a:solidFill>
                <a:effectLst/>
                <a:latin typeface="+mn-lt"/>
                <a:ea typeface="+mn-ea"/>
                <a:cs typeface="+mn-cs"/>
              </a:rPr>
              <a:t> event)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 </a:t>
            </a:r>
            <a:r>
              <a:rPr lang="zh-CN" altLang="en-US" sz="1200" kern="1200" dirty="0">
                <a:solidFill>
                  <a:schemeClr val="tx1"/>
                </a:solidFill>
                <a:effectLst/>
                <a:latin typeface="+mn-lt"/>
                <a:ea typeface="+mn-ea"/>
                <a:cs typeface="+mn-cs"/>
              </a:rPr>
              <a:t>正北方向，第一次移动</a:t>
            </a:r>
            <a:r>
              <a:rPr lang="en-US" altLang="zh-CN" sz="1200" kern="1200" dirty="0">
                <a:solidFill>
                  <a:schemeClr val="tx1"/>
                </a:solidFill>
                <a:effectLst/>
                <a:latin typeface="+mn-lt"/>
                <a:ea typeface="+mn-ea"/>
                <a:cs typeface="+mn-cs"/>
              </a:rPr>
              <a:t>30°</a:t>
            </a:r>
            <a:r>
              <a:rPr lang="zh-CN" altLang="en-US" sz="1200" kern="1200" dirty="0">
                <a:solidFill>
                  <a:schemeClr val="tx1"/>
                </a:solidFill>
                <a:effectLst/>
                <a:latin typeface="+mn-lt"/>
                <a:ea typeface="+mn-ea"/>
                <a:cs typeface="+mn-cs"/>
              </a:rPr>
              <a:t>，第二次移动</a:t>
            </a:r>
            <a:r>
              <a:rPr lang="en-US" altLang="zh-CN" sz="1200" kern="1200" dirty="0">
                <a:solidFill>
                  <a:schemeClr val="tx1"/>
                </a:solidFill>
                <a:effectLst/>
                <a:latin typeface="+mn-lt"/>
                <a:ea typeface="+mn-ea"/>
                <a:cs typeface="+mn-cs"/>
              </a:rPr>
              <a:t>30°</a:t>
            </a:r>
            <a:r>
              <a:rPr lang="zh-CN" altLang="en-US" sz="1200" kern="1200" dirty="0">
                <a:solidFill>
                  <a:schemeClr val="tx1"/>
                </a:solidFill>
                <a:effectLst/>
                <a:latin typeface="+mn-lt"/>
                <a:ea typeface="+mn-ea"/>
                <a:cs typeface="+mn-cs"/>
              </a:rPr>
              <a:t>，</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float</a:t>
            </a:r>
            <a:r>
              <a:rPr lang="en-US" altLang="zh-CN" sz="1200" kern="1200" dirty="0">
                <a:solidFill>
                  <a:schemeClr val="tx1"/>
                </a:solidFill>
                <a:effectLst/>
                <a:latin typeface="+mn-lt"/>
                <a:ea typeface="+mn-ea"/>
                <a:cs typeface="+mn-cs"/>
              </a:rPr>
              <a:t>[] values = </a:t>
            </a:r>
            <a:r>
              <a:rPr lang="en-US" altLang="zh-CN" sz="1200" kern="1200" dirty="0" err="1">
                <a:solidFill>
                  <a:schemeClr val="tx1"/>
                </a:solidFill>
                <a:effectLst/>
                <a:latin typeface="+mn-lt"/>
                <a:ea typeface="+mn-ea"/>
                <a:cs typeface="+mn-cs"/>
              </a:rPr>
              <a:t>event.values</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 0=North, 90=East, 180=South, 270=West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 float light = values[0];// </a:t>
            </a:r>
            <a:r>
              <a:rPr lang="zh-CN" altLang="en-US" sz="1200" kern="1200" dirty="0">
                <a:solidFill>
                  <a:schemeClr val="tx1"/>
                </a:solidFill>
                <a:effectLst/>
                <a:latin typeface="+mn-lt"/>
                <a:ea typeface="+mn-ea"/>
                <a:cs typeface="+mn-cs"/>
              </a:rPr>
              <a:t>对于光线传感器来说，</a:t>
            </a:r>
            <a:r>
              <a:rPr lang="en-US" altLang="zh-CN" sz="1200" kern="1200" dirty="0">
                <a:solidFill>
                  <a:schemeClr val="tx1"/>
                </a:solidFill>
                <a:effectLst/>
                <a:latin typeface="+mn-lt"/>
                <a:ea typeface="+mn-ea"/>
                <a:cs typeface="+mn-cs"/>
              </a:rPr>
              <a:t>values[0]:</a:t>
            </a:r>
            <a:r>
              <a:rPr lang="zh-CN" altLang="en-US" sz="1200" kern="1200" dirty="0">
                <a:solidFill>
                  <a:schemeClr val="tx1"/>
                </a:solidFill>
                <a:effectLst/>
                <a:latin typeface="+mn-lt"/>
                <a:ea typeface="+mn-ea"/>
                <a:cs typeface="+mn-cs"/>
              </a:rPr>
              <a:t>代表光线的强弱</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//float </a:t>
            </a:r>
            <a:r>
              <a:rPr lang="en-US" altLang="zh-CN" sz="1200" kern="1200" dirty="0" err="1">
                <a:solidFill>
                  <a:schemeClr val="tx1"/>
                </a:solidFill>
                <a:effectLst/>
                <a:latin typeface="+mn-lt"/>
                <a:ea typeface="+mn-ea"/>
                <a:cs typeface="+mn-cs"/>
              </a:rPr>
              <a:t>jiaodu</a:t>
            </a:r>
            <a:r>
              <a:rPr lang="en-US" altLang="zh-CN" sz="1200" kern="1200" dirty="0">
                <a:solidFill>
                  <a:schemeClr val="tx1"/>
                </a:solidFill>
                <a:effectLst/>
                <a:latin typeface="+mn-lt"/>
                <a:ea typeface="+mn-ea"/>
                <a:cs typeface="+mn-cs"/>
              </a:rPr>
              <a:t> = values[0];// </a:t>
            </a:r>
            <a:r>
              <a:rPr lang="zh-CN" altLang="en-US" sz="1200" kern="1200" dirty="0">
                <a:solidFill>
                  <a:schemeClr val="tx1"/>
                </a:solidFill>
                <a:effectLst/>
                <a:latin typeface="+mn-lt"/>
                <a:ea typeface="+mn-ea"/>
                <a:cs typeface="+mn-cs"/>
              </a:rPr>
              <a:t>对于方向传感器来说，</a:t>
            </a:r>
            <a:r>
              <a:rPr lang="en-US" altLang="zh-CN" sz="1200" kern="1200" dirty="0">
                <a:solidFill>
                  <a:schemeClr val="tx1"/>
                </a:solidFill>
                <a:effectLst/>
                <a:latin typeface="+mn-lt"/>
                <a:ea typeface="+mn-ea"/>
                <a:cs typeface="+mn-cs"/>
              </a:rPr>
              <a:t>values[0]:</a:t>
            </a:r>
            <a:r>
              <a:rPr lang="zh-CN" altLang="en-US" sz="1200" kern="1200" dirty="0">
                <a:solidFill>
                  <a:schemeClr val="tx1"/>
                </a:solidFill>
                <a:effectLst/>
                <a:latin typeface="+mn-lt"/>
                <a:ea typeface="+mn-ea"/>
                <a:cs typeface="+mn-cs"/>
              </a:rPr>
              <a:t>代表的是与正北方向的角度，正北为</a:t>
            </a:r>
            <a:r>
              <a:rPr lang="en-US" altLang="zh-CN"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，查看</a:t>
            </a:r>
            <a:r>
              <a:rPr lang="en-US" altLang="zh-CN" sz="1200" kern="1200" dirty="0" err="1">
                <a:solidFill>
                  <a:schemeClr val="tx1"/>
                </a:solidFill>
                <a:effectLst/>
                <a:latin typeface="+mn-lt"/>
                <a:ea typeface="+mn-ea"/>
                <a:cs typeface="+mn-cs"/>
              </a:rPr>
              <a:t>api</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System.out.println</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与正北的夹角：</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jiaodu</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RotateAnimation</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rotateAnimation</a:t>
            </a:r>
            <a:r>
              <a:rPr lang="en-US" altLang="zh-CN"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new</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RotateAnimation</a:t>
            </a:r>
            <a:r>
              <a:rPr lang="en-US" altLang="zh-CN" sz="1200" kern="1200" dirty="0">
                <a:solidFill>
                  <a:schemeClr val="tx1"/>
                </a:solidFill>
                <a:effectLst/>
                <a:latin typeface="+mn-lt"/>
                <a:ea typeface="+mn-ea"/>
                <a:cs typeface="+mn-cs"/>
              </a:rPr>
              <a:t>(rotate, -values[0],</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RotateAnimation.RELATIVE_TO_SELF</a:t>
            </a:r>
            <a:r>
              <a:rPr lang="en-US" altLang="zh-CN" sz="1200" kern="1200" dirty="0">
                <a:solidFill>
                  <a:schemeClr val="tx1"/>
                </a:solidFill>
                <a:effectLst/>
                <a:latin typeface="+mn-lt"/>
                <a:ea typeface="+mn-ea"/>
                <a:cs typeface="+mn-cs"/>
              </a:rPr>
              <a:t>, 0.5f,</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RotateAnimation.RELATIVE_TO_SELF</a:t>
            </a:r>
            <a:r>
              <a:rPr lang="en-US" altLang="zh-CN" sz="1200" kern="1200" dirty="0">
                <a:solidFill>
                  <a:schemeClr val="tx1"/>
                </a:solidFill>
                <a:effectLst/>
                <a:latin typeface="+mn-lt"/>
                <a:ea typeface="+mn-ea"/>
                <a:cs typeface="+mn-cs"/>
              </a:rPr>
              <a:t>, 0.5f);</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rotateAnimation.setDuration</a:t>
            </a:r>
            <a:r>
              <a:rPr lang="en-US" altLang="zh-CN" sz="1200" kern="1200" dirty="0">
                <a:solidFill>
                  <a:schemeClr val="tx1"/>
                </a:solidFill>
                <a:effectLst/>
                <a:latin typeface="+mn-lt"/>
                <a:ea typeface="+mn-ea"/>
                <a:cs typeface="+mn-cs"/>
              </a:rPr>
              <a:t>(50);</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iView.setAnimation</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rotateAnimation</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rotate = -values[0];</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@Override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onAccuracyChanged</a:t>
            </a:r>
            <a:r>
              <a:rPr lang="en-US" altLang="zh-CN" sz="1200" kern="1200" dirty="0">
                <a:solidFill>
                  <a:schemeClr val="tx1"/>
                </a:solidFill>
                <a:effectLst/>
                <a:latin typeface="+mn-lt"/>
                <a:ea typeface="+mn-ea"/>
                <a:cs typeface="+mn-cs"/>
              </a:rPr>
              <a:t>(Sensor </a:t>
            </a:r>
            <a:r>
              <a:rPr lang="en-US" altLang="zh-CN" sz="1200" kern="1200" dirty="0" err="1">
                <a:solidFill>
                  <a:schemeClr val="tx1"/>
                </a:solidFill>
                <a:effectLst/>
                <a:latin typeface="+mn-lt"/>
                <a:ea typeface="+mn-ea"/>
                <a:cs typeface="+mn-cs"/>
              </a:rPr>
              <a:t>sensor</a:t>
            </a: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accuracy)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@Override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protected</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onDestroy</a:t>
            </a: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super</a:t>
            </a:r>
            <a:r>
              <a:rPr lang="en-US" altLang="zh-CN" sz="1200" kern="1200" dirty="0" err="1">
                <a:solidFill>
                  <a:schemeClr val="tx1"/>
                </a:solidFill>
                <a:effectLst/>
                <a:latin typeface="+mn-lt"/>
                <a:ea typeface="+mn-ea"/>
                <a:cs typeface="+mn-cs"/>
              </a:rPr>
              <a:t>.onDestroy</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 4</a:t>
            </a:r>
            <a:r>
              <a:rPr lang="zh-CN" altLang="en-US" sz="1200" kern="1200" dirty="0">
                <a:solidFill>
                  <a:schemeClr val="tx1"/>
                </a:solidFill>
                <a:effectLst/>
                <a:latin typeface="+mn-lt"/>
                <a:ea typeface="+mn-ea"/>
                <a:cs typeface="+mn-cs"/>
              </a:rPr>
              <a:t>、取消注册监听器</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sensorManager.unregisterListener</a:t>
            </a:r>
            <a:r>
              <a:rPr lang="en-US" altLang="zh-CN" sz="1200" kern="1200" dirty="0">
                <a:solidFill>
                  <a:schemeClr val="tx1"/>
                </a:solidFill>
                <a:effectLst/>
                <a:latin typeface="+mn-lt"/>
                <a:ea typeface="+mn-ea"/>
                <a:cs typeface="+mn-cs"/>
              </a:rPr>
              <a:t>(listener);</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listener = null;</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152</a:t>
            </a:fld>
            <a:endParaRPr lang="zh-CN" altLang="en-US"/>
          </a:p>
        </p:txBody>
      </p:sp>
    </p:spTree>
    <p:extLst>
      <p:ext uri="{BB962C8B-B14F-4D97-AF65-F5344CB8AC3E}">
        <p14:creationId xmlns:p14="http://schemas.microsoft.com/office/powerpoint/2010/main" val="403449108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public class </a:t>
            </a:r>
            <a:r>
              <a:rPr lang="en-US" altLang="zh-CN" sz="1200" kern="1200" dirty="0" err="1">
                <a:solidFill>
                  <a:schemeClr val="tx1"/>
                </a:solidFill>
                <a:effectLst/>
                <a:latin typeface="+mn-lt"/>
                <a:ea typeface="+mn-ea"/>
                <a:cs typeface="+mn-cs"/>
              </a:rPr>
              <a:t>MainActivity</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extends</a:t>
            </a:r>
            <a:r>
              <a:rPr lang="en-US" altLang="zh-CN" sz="1200" kern="1200" dirty="0">
                <a:solidFill>
                  <a:schemeClr val="tx1"/>
                </a:solidFill>
                <a:effectLst/>
                <a:latin typeface="+mn-lt"/>
                <a:ea typeface="+mn-ea"/>
                <a:cs typeface="+mn-cs"/>
              </a:rPr>
              <a:t> Activity </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kern="1200" dirty="0">
                <a:solidFill>
                  <a:schemeClr val="tx1"/>
                </a:solidFill>
                <a:effectLst/>
                <a:latin typeface="+mn-lt"/>
                <a:ea typeface="+mn-ea"/>
                <a:cs typeface="+mn-cs"/>
              </a:rPr>
              <a:t>private</a:t>
            </a:r>
            <a:r>
              <a:rPr lang="en-US" altLang="zh-CN" sz="1200" dirty="0">
                <a:effectLst/>
              </a:rPr>
              <a:t> </a:t>
            </a:r>
            <a:r>
              <a:rPr lang="en-US" altLang="zh-CN" sz="1200" dirty="0" err="1">
                <a:effectLst/>
              </a:rPr>
              <a:t>TextView</a:t>
            </a:r>
            <a:r>
              <a:rPr lang="en-US" altLang="zh-CN" sz="1200" dirty="0">
                <a:effectLst/>
              </a:rPr>
              <a:t> accelerometer</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kern="1200" dirty="0">
                <a:solidFill>
                  <a:schemeClr val="tx1"/>
                </a:solidFill>
                <a:effectLst/>
                <a:latin typeface="+mn-lt"/>
                <a:ea typeface="+mn-ea"/>
                <a:cs typeface="+mn-cs"/>
              </a:rPr>
              <a:t>private</a:t>
            </a:r>
            <a:r>
              <a:rPr lang="en-US" altLang="zh-CN" sz="1200" dirty="0">
                <a:effectLst/>
              </a:rPr>
              <a:t> </a:t>
            </a:r>
            <a:r>
              <a:rPr lang="en-US" altLang="zh-CN" sz="1200" dirty="0" err="1">
                <a:effectLst/>
              </a:rPr>
              <a:t>TextView</a:t>
            </a:r>
            <a:r>
              <a:rPr lang="en-US" altLang="zh-CN" sz="1200" dirty="0">
                <a:effectLst/>
              </a:rPr>
              <a:t> orientation</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kern="1200" dirty="0">
                <a:solidFill>
                  <a:schemeClr val="tx1"/>
                </a:solidFill>
                <a:effectLst/>
                <a:latin typeface="+mn-lt"/>
                <a:ea typeface="+mn-ea"/>
                <a:cs typeface="+mn-cs"/>
              </a:rPr>
              <a:t>private</a:t>
            </a:r>
            <a:r>
              <a:rPr lang="en-US" altLang="zh-CN" sz="1200" dirty="0">
                <a:effectLst/>
              </a:rPr>
              <a:t> </a:t>
            </a:r>
            <a:r>
              <a:rPr lang="en-US" altLang="zh-CN" sz="1200" dirty="0" err="1">
                <a:effectLst/>
              </a:rPr>
              <a:t>SensorManager</a:t>
            </a:r>
            <a:r>
              <a:rPr lang="en-US" altLang="zh-CN" sz="1200" dirty="0">
                <a:effectLst/>
              </a:rPr>
              <a:t> </a:t>
            </a:r>
            <a:r>
              <a:rPr lang="en-US" altLang="zh-CN" sz="1200" dirty="0" err="1">
                <a:effectLst/>
              </a:rPr>
              <a:t>sensorManager</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p>
          <a:p>
            <a:r>
              <a:rPr lang="en-US" altLang="zh-CN" sz="1200" dirty="0">
                <a:effectLst/>
              </a:rPr>
              <a:t>    @Override</a:t>
            </a:r>
          </a:p>
          <a:p>
            <a:r>
              <a:rPr lang="en-US" altLang="zh-CN" sz="1200" dirty="0">
                <a:effectLst/>
              </a:rPr>
              <a:t>    </a:t>
            </a:r>
            <a:r>
              <a:rPr lang="en-US" altLang="zh-CN" sz="1200" kern="1200" dirty="0">
                <a:solidFill>
                  <a:schemeClr val="tx1"/>
                </a:solidFill>
                <a:effectLst/>
                <a:latin typeface="+mn-lt"/>
                <a:ea typeface="+mn-ea"/>
                <a:cs typeface="+mn-cs"/>
              </a:rPr>
              <a:t>public</a:t>
            </a:r>
            <a:r>
              <a:rPr lang="en-US" altLang="zh-CN" sz="1200" dirty="0">
                <a:effectLst/>
              </a:rPr>
              <a:t> </a:t>
            </a:r>
            <a:r>
              <a:rPr lang="en-US" altLang="zh-CN" sz="1200" kern="1200" dirty="0">
                <a:solidFill>
                  <a:schemeClr val="tx1"/>
                </a:solidFill>
                <a:effectLst/>
                <a:latin typeface="+mn-lt"/>
                <a:ea typeface="+mn-ea"/>
                <a:cs typeface="+mn-cs"/>
              </a:rPr>
              <a:t>void</a:t>
            </a:r>
            <a:r>
              <a:rPr lang="en-US" altLang="zh-CN" sz="1200" dirty="0">
                <a:effectLst/>
              </a:rPr>
              <a:t> </a:t>
            </a:r>
            <a:r>
              <a:rPr lang="en-US" altLang="zh-CN" sz="1200" dirty="0" err="1">
                <a:effectLst/>
              </a:rPr>
              <a:t>onCreate</a:t>
            </a:r>
            <a:r>
              <a:rPr lang="en-US" altLang="zh-CN" sz="1200" b="1" kern="1200" dirty="0">
                <a:solidFill>
                  <a:schemeClr val="tx1"/>
                </a:solidFill>
                <a:effectLst/>
                <a:latin typeface="+mn-lt"/>
                <a:ea typeface="+mn-ea"/>
                <a:cs typeface="+mn-cs"/>
              </a:rPr>
              <a:t>(</a:t>
            </a:r>
            <a:r>
              <a:rPr lang="en-US" altLang="zh-CN" sz="1200" dirty="0">
                <a:effectLst/>
              </a:rPr>
              <a:t>Bundle </a:t>
            </a:r>
            <a:r>
              <a:rPr lang="en-US" altLang="zh-CN" sz="1200" dirty="0" err="1">
                <a:effectLst/>
              </a:rPr>
              <a:t>savedInstanceState</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b="1" kern="1200" dirty="0" err="1">
                <a:solidFill>
                  <a:schemeClr val="tx1"/>
                </a:solidFill>
                <a:effectLst/>
                <a:latin typeface="+mn-lt"/>
                <a:ea typeface="+mn-ea"/>
                <a:cs typeface="+mn-cs"/>
              </a:rPr>
              <a:t>super.</a:t>
            </a:r>
            <a:r>
              <a:rPr lang="en-US" altLang="zh-CN" sz="1200" b="0" kern="1200" dirty="0" err="1">
                <a:solidFill>
                  <a:schemeClr val="tx1"/>
                </a:solidFill>
                <a:effectLst/>
                <a:latin typeface="+mn-lt"/>
                <a:ea typeface="+mn-ea"/>
                <a:cs typeface="+mn-cs"/>
              </a:rPr>
              <a:t>onCreate</a:t>
            </a:r>
            <a:r>
              <a:rPr lang="en-US" altLang="zh-CN" sz="1200" b="1" kern="1200" dirty="0">
                <a:solidFill>
                  <a:schemeClr val="tx1"/>
                </a:solidFill>
                <a:effectLst/>
                <a:latin typeface="+mn-lt"/>
                <a:ea typeface="+mn-ea"/>
                <a:cs typeface="+mn-cs"/>
              </a:rPr>
              <a:t>(</a:t>
            </a:r>
            <a:r>
              <a:rPr lang="en-US" altLang="zh-CN" sz="1200" b="0" kern="1200" dirty="0" err="1">
                <a:solidFill>
                  <a:schemeClr val="tx1"/>
                </a:solidFill>
                <a:effectLst/>
                <a:latin typeface="+mn-lt"/>
                <a:ea typeface="+mn-ea"/>
                <a:cs typeface="+mn-cs"/>
              </a:rPr>
              <a:t>savedInstanceState</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dirty="0" err="1">
                <a:effectLst/>
              </a:rPr>
              <a:t>setContentView</a:t>
            </a:r>
            <a:r>
              <a:rPr lang="en-US" altLang="zh-CN" sz="1200" b="1" kern="1200" dirty="0">
                <a:solidFill>
                  <a:schemeClr val="tx1"/>
                </a:solidFill>
                <a:effectLst/>
                <a:latin typeface="+mn-lt"/>
                <a:ea typeface="+mn-ea"/>
                <a:cs typeface="+mn-cs"/>
              </a:rPr>
              <a:t>(</a:t>
            </a:r>
            <a:r>
              <a:rPr lang="en-US" altLang="zh-CN" sz="1200" dirty="0" err="1">
                <a:effectLst/>
              </a:rPr>
              <a:t>R</a:t>
            </a:r>
            <a:r>
              <a:rPr lang="en-US" altLang="zh-CN" sz="1200" b="1" kern="1200" dirty="0" err="1">
                <a:solidFill>
                  <a:schemeClr val="tx1"/>
                </a:solidFill>
                <a:effectLst/>
                <a:latin typeface="+mn-lt"/>
                <a:ea typeface="+mn-ea"/>
                <a:cs typeface="+mn-cs"/>
              </a:rPr>
              <a:t>.</a:t>
            </a:r>
            <a:r>
              <a:rPr lang="en-US" altLang="zh-CN" sz="1200" dirty="0" err="1">
                <a:effectLst/>
              </a:rPr>
              <a:t>layout</a:t>
            </a:r>
            <a:r>
              <a:rPr lang="en-US" altLang="zh-CN" sz="1200" b="1" kern="1200" dirty="0" err="1">
                <a:solidFill>
                  <a:schemeClr val="tx1"/>
                </a:solidFill>
                <a:effectLst/>
                <a:latin typeface="+mn-lt"/>
                <a:ea typeface="+mn-ea"/>
                <a:cs typeface="+mn-cs"/>
              </a:rPr>
              <a:t>.</a:t>
            </a:r>
            <a:r>
              <a:rPr lang="en-US" altLang="zh-CN" sz="1200" dirty="0" err="1">
                <a:effectLst/>
              </a:rPr>
              <a:t>main</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p>
          <a:p>
            <a:r>
              <a:rPr lang="en-US" altLang="zh-CN" sz="1200" dirty="0">
                <a:effectLst/>
              </a:rPr>
              <a:t>        </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获取感应器管理器</a:t>
            </a:r>
            <a:endParaRPr lang="zh-CN" altLang="en-US" sz="1200" dirty="0">
              <a:effectLst/>
            </a:endParaRPr>
          </a:p>
          <a:p>
            <a:r>
              <a:rPr lang="zh-CN" altLang="en-US" sz="1200" dirty="0">
                <a:effectLst/>
              </a:rPr>
              <a:t>        </a:t>
            </a:r>
            <a:r>
              <a:rPr lang="en-US" altLang="zh-CN" sz="1200" dirty="0" err="1">
                <a:effectLst/>
              </a:rPr>
              <a:t>sensorManager</a:t>
            </a:r>
            <a:r>
              <a:rPr lang="en-US" altLang="zh-CN" sz="1200" dirty="0">
                <a:effectLst/>
              </a:rPr>
              <a:t> </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b="1" kern="1200" dirty="0">
                <a:solidFill>
                  <a:schemeClr val="tx1"/>
                </a:solidFill>
                <a:effectLst/>
                <a:latin typeface="+mn-lt"/>
                <a:ea typeface="+mn-ea"/>
                <a:cs typeface="+mn-cs"/>
              </a:rPr>
              <a:t>(</a:t>
            </a:r>
            <a:r>
              <a:rPr lang="en-US" altLang="zh-CN" sz="1200" b="0" kern="1200" dirty="0" err="1">
                <a:solidFill>
                  <a:schemeClr val="tx1"/>
                </a:solidFill>
                <a:effectLst/>
                <a:latin typeface="+mn-lt"/>
                <a:ea typeface="+mn-ea"/>
                <a:cs typeface="+mn-cs"/>
              </a:rPr>
              <a:t>SensorManager</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dirty="0" err="1">
                <a:effectLst/>
              </a:rPr>
              <a:t>getSystemService</a:t>
            </a:r>
            <a:r>
              <a:rPr lang="en-US" altLang="zh-CN" sz="1200" b="1" kern="1200" dirty="0">
                <a:solidFill>
                  <a:schemeClr val="tx1"/>
                </a:solidFill>
                <a:effectLst/>
                <a:latin typeface="+mn-lt"/>
                <a:ea typeface="+mn-ea"/>
                <a:cs typeface="+mn-cs"/>
              </a:rPr>
              <a:t>(</a:t>
            </a:r>
            <a:r>
              <a:rPr lang="en-US" altLang="zh-CN" sz="1200" dirty="0">
                <a:effectLst/>
              </a:rPr>
              <a:t>SENSOR_SERVICE</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accelerometer </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b="1" kern="1200" dirty="0">
                <a:solidFill>
                  <a:schemeClr val="tx1"/>
                </a:solidFill>
                <a:effectLst/>
                <a:latin typeface="+mn-lt"/>
                <a:ea typeface="+mn-ea"/>
                <a:cs typeface="+mn-cs"/>
              </a:rPr>
              <a:t>(</a:t>
            </a:r>
            <a:r>
              <a:rPr lang="en-US" altLang="zh-CN" sz="1200" b="0" kern="1200" dirty="0" err="1">
                <a:solidFill>
                  <a:schemeClr val="tx1"/>
                </a:solidFill>
                <a:effectLst/>
                <a:latin typeface="+mn-lt"/>
                <a:ea typeface="+mn-ea"/>
                <a:cs typeface="+mn-cs"/>
              </a:rPr>
              <a:t>TextView</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dirty="0" err="1">
                <a:effectLst/>
              </a:rPr>
              <a:t>findViewById</a:t>
            </a:r>
            <a:r>
              <a:rPr lang="en-US" altLang="zh-CN" sz="1200" b="1" kern="1200" dirty="0">
                <a:solidFill>
                  <a:schemeClr val="tx1"/>
                </a:solidFill>
                <a:effectLst/>
                <a:latin typeface="+mn-lt"/>
                <a:ea typeface="+mn-ea"/>
                <a:cs typeface="+mn-cs"/>
              </a:rPr>
              <a:t>(</a:t>
            </a:r>
            <a:r>
              <a:rPr lang="en-US" altLang="zh-CN" sz="1200" dirty="0" err="1">
                <a:effectLst/>
              </a:rPr>
              <a:t>R</a:t>
            </a:r>
            <a:r>
              <a:rPr lang="en-US" altLang="zh-CN" sz="1200" b="1" kern="1200" dirty="0" err="1">
                <a:solidFill>
                  <a:schemeClr val="tx1"/>
                </a:solidFill>
                <a:effectLst/>
                <a:latin typeface="+mn-lt"/>
                <a:ea typeface="+mn-ea"/>
                <a:cs typeface="+mn-cs"/>
              </a:rPr>
              <a:t>.</a:t>
            </a:r>
            <a:r>
              <a:rPr lang="en-US" altLang="zh-CN" sz="1200" dirty="0" err="1">
                <a:effectLst/>
              </a:rPr>
              <a:t>id</a:t>
            </a:r>
            <a:r>
              <a:rPr lang="en-US" altLang="zh-CN" sz="1200" b="1" kern="1200" dirty="0" err="1">
                <a:solidFill>
                  <a:schemeClr val="tx1"/>
                </a:solidFill>
                <a:effectLst/>
                <a:latin typeface="+mn-lt"/>
                <a:ea typeface="+mn-ea"/>
                <a:cs typeface="+mn-cs"/>
              </a:rPr>
              <a:t>.</a:t>
            </a:r>
            <a:r>
              <a:rPr lang="en-US" altLang="zh-CN" sz="1200" dirty="0" err="1">
                <a:effectLst/>
              </a:rPr>
              <a:t>accelerometer</a:t>
            </a:r>
            <a:r>
              <a:rPr lang="en-US" altLang="zh-CN" sz="1200" b="1" kern="1200" dirty="0">
                <a:solidFill>
                  <a:schemeClr val="tx1"/>
                </a:solidFill>
                <a:effectLst/>
                <a:latin typeface="+mn-lt"/>
                <a:ea typeface="+mn-ea"/>
                <a:cs typeface="+mn-cs"/>
              </a:rPr>
              <a:t>);</a:t>
            </a:r>
            <a:r>
              <a:rPr lang="en-US" altLang="zh-CN" sz="1200" dirty="0">
                <a:effectLst/>
              </a:rPr>
              <a:t>  </a:t>
            </a:r>
          </a:p>
          <a:p>
            <a:r>
              <a:rPr lang="en-US" altLang="zh-CN" sz="1200" dirty="0">
                <a:effectLst/>
              </a:rPr>
              <a:t>        orientation </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b="1" kern="1200" dirty="0">
                <a:solidFill>
                  <a:schemeClr val="tx1"/>
                </a:solidFill>
                <a:effectLst/>
                <a:latin typeface="+mn-lt"/>
                <a:ea typeface="+mn-ea"/>
                <a:cs typeface="+mn-cs"/>
              </a:rPr>
              <a:t>(</a:t>
            </a:r>
            <a:r>
              <a:rPr lang="en-US" altLang="zh-CN" sz="1200" b="0" kern="1200" dirty="0" err="1">
                <a:solidFill>
                  <a:schemeClr val="tx1"/>
                </a:solidFill>
                <a:effectLst/>
                <a:latin typeface="+mn-lt"/>
                <a:ea typeface="+mn-ea"/>
                <a:cs typeface="+mn-cs"/>
              </a:rPr>
              <a:t>TextView</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dirty="0" err="1">
                <a:effectLst/>
              </a:rPr>
              <a:t>findViewById</a:t>
            </a:r>
            <a:r>
              <a:rPr lang="en-US" altLang="zh-CN" sz="1200" b="1" kern="1200" dirty="0">
                <a:solidFill>
                  <a:schemeClr val="tx1"/>
                </a:solidFill>
                <a:effectLst/>
                <a:latin typeface="+mn-lt"/>
                <a:ea typeface="+mn-ea"/>
                <a:cs typeface="+mn-cs"/>
              </a:rPr>
              <a:t>(</a:t>
            </a:r>
            <a:r>
              <a:rPr lang="en-US" altLang="zh-CN" sz="1200" dirty="0" err="1">
                <a:effectLst/>
              </a:rPr>
              <a:t>R</a:t>
            </a:r>
            <a:r>
              <a:rPr lang="en-US" altLang="zh-CN" sz="1200" b="1" kern="1200" dirty="0" err="1">
                <a:solidFill>
                  <a:schemeClr val="tx1"/>
                </a:solidFill>
                <a:effectLst/>
                <a:latin typeface="+mn-lt"/>
                <a:ea typeface="+mn-ea"/>
                <a:cs typeface="+mn-cs"/>
              </a:rPr>
              <a:t>.</a:t>
            </a:r>
            <a:r>
              <a:rPr lang="en-US" altLang="zh-CN" sz="1200" dirty="0" err="1">
                <a:effectLst/>
              </a:rPr>
              <a:t>id</a:t>
            </a:r>
            <a:r>
              <a:rPr lang="en-US" altLang="zh-CN" sz="1200" b="1" kern="1200" dirty="0" err="1">
                <a:solidFill>
                  <a:schemeClr val="tx1"/>
                </a:solidFill>
                <a:effectLst/>
                <a:latin typeface="+mn-lt"/>
                <a:ea typeface="+mn-ea"/>
                <a:cs typeface="+mn-cs"/>
              </a:rPr>
              <a:t>.</a:t>
            </a:r>
            <a:r>
              <a:rPr lang="en-US" altLang="zh-CN" sz="1200" dirty="0" err="1">
                <a:effectLst/>
              </a:rPr>
              <a:t>orientation</a:t>
            </a:r>
            <a:r>
              <a:rPr lang="en-US" altLang="zh-CN" sz="1200" b="1" kern="1200" dirty="0">
                <a:solidFill>
                  <a:schemeClr val="tx1"/>
                </a:solidFill>
                <a:effectLst/>
                <a:latin typeface="+mn-lt"/>
                <a:ea typeface="+mn-ea"/>
                <a:cs typeface="+mn-cs"/>
              </a:rPr>
              <a:t>);</a:t>
            </a:r>
            <a:r>
              <a:rPr lang="en-US" altLang="zh-CN" sz="1200" dirty="0">
                <a:effectLst/>
              </a:rPr>
              <a:t>  </a:t>
            </a:r>
          </a:p>
          <a:p>
            <a:r>
              <a:rPr lang="en-US" altLang="zh-CN" sz="1200" dirty="0">
                <a:effectLst/>
              </a:rPr>
              <a:t>    </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p>
          <a:p>
            <a:r>
              <a:rPr lang="en-US" altLang="zh-CN" sz="1200" dirty="0">
                <a:effectLst/>
              </a:rPr>
              <a:t>    @Override</a:t>
            </a:r>
          </a:p>
          <a:p>
            <a:r>
              <a:rPr lang="en-US" altLang="zh-CN" sz="1200" dirty="0">
                <a:effectLst/>
              </a:rPr>
              <a:t>    </a:t>
            </a:r>
            <a:r>
              <a:rPr lang="en-US" altLang="zh-CN" sz="1200" kern="1200" dirty="0">
                <a:solidFill>
                  <a:schemeClr val="tx1"/>
                </a:solidFill>
                <a:effectLst/>
                <a:latin typeface="+mn-lt"/>
                <a:ea typeface="+mn-ea"/>
                <a:cs typeface="+mn-cs"/>
              </a:rPr>
              <a:t>protected</a:t>
            </a:r>
            <a:r>
              <a:rPr lang="en-US" altLang="zh-CN" sz="1200" dirty="0">
                <a:effectLst/>
              </a:rPr>
              <a:t> </a:t>
            </a:r>
            <a:r>
              <a:rPr lang="en-US" altLang="zh-CN" sz="1200" kern="1200" dirty="0">
                <a:solidFill>
                  <a:schemeClr val="tx1"/>
                </a:solidFill>
                <a:effectLst/>
                <a:latin typeface="+mn-lt"/>
                <a:ea typeface="+mn-ea"/>
                <a:cs typeface="+mn-cs"/>
              </a:rPr>
              <a:t>void</a:t>
            </a:r>
            <a:r>
              <a:rPr lang="en-US" altLang="zh-CN" sz="1200" dirty="0">
                <a:effectLst/>
              </a:rPr>
              <a:t> </a:t>
            </a:r>
            <a:r>
              <a:rPr lang="en-US" altLang="zh-CN" sz="1200" dirty="0" err="1">
                <a:effectLst/>
              </a:rPr>
              <a:t>onResume</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p>
          <a:p>
            <a:r>
              <a:rPr lang="en-US" altLang="zh-CN" sz="1200" dirty="0">
                <a:effectLst/>
              </a:rPr>
              <a:t>        Sensor </a:t>
            </a:r>
            <a:r>
              <a:rPr lang="en-US" altLang="zh-CN" sz="1200" dirty="0" err="1">
                <a:effectLst/>
              </a:rPr>
              <a:t>sensor</a:t>
            </a:r>
            <a:r>
              <a:rPr lang="en-US" altLang="zh-CN" sz="1200" dirty="0">
                <a:effectLst/>
              </a:rPr>
              <a:t> </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dirty="0" err="1">
                <a:effectLst/>
              </a:rPr>
              <a:t>sensorManager</a:t>
            </a:r>
            <a:r>
              <a:rPr lang="en-US" altLang="zh-CN" sz="1200" b="1" kern="1200" dirty="0" err="1">
                <a:solidFill>
                  <a:schemeClr val="tx1"/>
                </a:solidFill>
                <a:effectLst/>
                <a:latin typeface="+mn-lt"/>
                <a:ea typeface="+mn-ea"/>
                <a:cs typeface="+mn-cs"/>
              </a:rPr>
              <a:t>.</a:t>
            </a:r>
            <a:r>
              <a:rPr lang="en-US" altLang="zh-CN" sz="1200" dirty="0" err="1">
                <a:effectLst/>
              </a:rPr>
              <a:t>getDefaultSensor</a:t>
            </a:r>
            <a:r>
              <a:rPr lang="en-US" altLang="zh-CN" sz="1200" b="1" kern="1200" dirty="0">
                <a:solidFill>
                  <a:schemeClr val="tx1"/>
                </a:solidFill>
                <a:effectLst/>
                <a:latin typeface="+mn-lt"/>
                <a:ea typeface="+mn-ea"/>
                <a:cs typeface="+mn-cs"/>
              </a:rPr>
              <a:t>(</a:t>
            </a:r>
            <a:r>
              <a:rPr lang="en-US" altLang="zh-CN" sz="1200" dirty="0" err="1">
                <a:effectLst/>
              </a:rPr>
              <a:t>Sensor</a:t>
            </a:r>
            <a:r>
              <a:rPr lang="en-US" altLang="zh-CN" sz="1200" b="1" kern="1200" dirty="0" err="1">
                <a:solidFill>
                  <a:schemeClr val="tx1"/>
                </a:solidFill>
                <a:effectLst/>
                <a:latin typeface="+mn-lt"/>
                <a:ea typeface="+mn-ea"/>
                <a:cs typeface="+mn-cs"/>
              </a:rPr>
              <a:t>.</a:t>
            </a:r>
            <a:r>
              <a:rPr lang="en-US" altLang="zh-CN" sz="1200" dirty="0" err="1">
                <a:effectLst/>
              </a:rPr>
              <a:t>TYPE_ACCELEROMETER</a:t>
            </a:r>
            <a:r>
              <a:rPr lang="en-US" altLang="zh-CN" sz="1200" b="1" kern="1200" dirty="0">
                <a:solidFill>
                  <a:schemeClr val="tx1"/>
                </a:solidFill>
                <a:effectLst/>
                <a:latin typeface="+mn-lt"/>
                <a:ea typeface="+mn-ea"/>
                <a:cs typeface="+mn-cs"/>
              </a:rPr>
              <a:t>);</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获取重力加速度传感器</a:t>
            </a:r>
            <a:endParaRPr lang="zh-CN" altLang="en-US" sz="1200" dirty="0">
              <a:effectLst/>
            </a:endParaRPr>
          </a:p>
          <a:p>
            <a:r>
              <a:rPr lang="zh-CN" altLang="en-US" sz="1200" dirty="0">
                <a:effectLst/>
              </a:rPr>
              <a:t>        </a:t>
            </a:r>
            <a:r>
              <a:rPr lang="en-US" altLang="zh-CN" sz="1200" dirty="0" err="1">
                <a:effectLst/>
              </a:rPr>
              <a:t>sensorManager</a:t>
            </a:r>
            <a:r>
              <a:rPr lang="en-US" altLang="zh-CN" sz="1200" b="1" kern="1200" dirty="0" err="1">
                <a:solidFill>
                  <a:schemeClr val="tx1"/>
                </a:solidFill>
                <a:effectLst/>
                <a:latin typeface="+mn-lt"/>
                <a:ea typeface="+mn-ea"/>
                <a:cs typeface="+mn-cs"/>
              </a:rPr>
              <a:t>.</a:t>
            </a:r>
            <a:r>
              <a:rPr lang="en-US" altLang="zh-CN" sz="1200" dirty="0" err="1">
                <a:effectLst/>
              </a:rPr>
              <a:t>registerListener</a:t>
            </a:r>
            <a:r>
              <a:rPr lang="en-US" altLang="zh-CN" sz="1200" b="1" kern="1200" dirty="0">
                <a:solidFill>
                  <a:schemeClr val="tx1"/>
                </a:solidFill>
                <a:effectLst/>
                <a:latin typeface="+mn-lt"/>
                <a:ea typeface="+mn-ea"/>
                <a:cs typeface="+mn-cs"/>
              </a:rPr>
              <a:t>(</a:t>
            </a:r>
            <a:r>
              <a:rPr lang="en-US" altLang="zh-CN" sz="1200" dirty="0">
                <a:effectLst/>
              </a:rPr>
              <a:t>listener</a:t>
            </a:r>
            <a:r>
              <a:rPr lang="en-US" altLang="zh-CN" sz="1200" b="1" kern="1200" dirty="0">
                <a:solidFill>
                  <a:schemeClr val="tx1"/>
                </a:solidFill>
                <a:effectLst/>
                <a:latin typeface="+mn-lt"/>
                <a:ea typeface="+mn-ea"/>
                <a:cs typeface="+mn-cs"/>
              </a:rPr>
              <a:t>,</a:t>
            </a:r>
            <a:r>
              <a:rPr lang="en-US" altLang="zh-CN" sz="1200" dirty="0">
                <a:effectLst/>
              </a:rPr>
              <a:t> sensor</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dirty="0" err="1">
                <a:effectLst/>
              </a:rPr>
              <a:t>SensorManager</a:t>
            </a:r>
            <a:r>
              <a:rPr lang="en-US" altLang="zh-CN" sz="1200" b="1" kern="1200" dirty="0" err="1">
                <a:solidFill>
                  <a:schemeClr val="tx1"/>
                </a:solidFill>
                <a:effectLst/>
                <a:latin typeface="+mn-lt"/>
                <a:ea typeface="+mn-ea"/>
                <a:cs typeface="+mn-cs"/>
              </a:rPr>
              <a:t>.</a:t>
            </a:r>
            <a:r>
              <a:rPr lang="en-US" altLang="zh-CN" sz="1200" dirty="0" err="1">
                <a:effectLst/>
              </a:rPr>
              <a:t>SENSOR_DELAY_GAME</a:t>
            </a:r>
            <a:r>
              <a:rPr lang="en-US" altLang="zh-CN" sz="1200" b="1" kern="1200" dirty="0">
                <a:solidFill>
                  <a:schemeClr val="tx1"/>
                </a:solidFill>
                <a:effectLst/>
                <a:latin typeface="+mn-lt"/>
                <a:ea typeface="+mn-ea"/>
                <a:cs typeface="+mn-cs"/>
              </a:rPr>
              <a:t>);</a:t>
            </a:r>
            <a:r>
              <a:rPr lang="en-US" altLang="zh-CN" sz="1200" dirty="0">
                <a:effectLst/>
              </a:rPr>
              <a:t>        </a:t>
            </a:r>
          </a:p>
          <a:p>
            <a:r>
              <a:rPr lang="en-US" altLang="zh-CN" sz="1200" dirty="0">
                <a:effectLst/>
              </a:rPr>
              <a:t>        </a:t>
            </a:r>
          </a:p>
          <a:p>
            <a:r>
              <a:rPr lang="en-US" altLang="zh-CN" sz="1200" dirty="0">
                <a:effectLst/>
              </a:rPr>
              <a:t>        Sensor sensor1 </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dirty="0" err="1">
                <a:effectLst/>
              </a:rPr>
              <a:t>sensorManager</a:t>
            </a:r>
            <a:r>
              <a:rPr lang="en-US" altLang="zh-CN" sz="1200" b="1" kern="1200" dirty="0" err="1">
                <a:solidFill>
                  <a:schemeClr val="tx1"/>
                </a:solidFill>
                <a:effectLst/>
                <a:latin typeface="+mn-lt"/>
                <a:ea typeface="+mn-ea"/>
                <a:cs typeface="+mn-cs"/>
              </a:rPr>
              <a:t>.</a:t>
            </a:r>
            <a:r>
              <a:rPr lang="en-US" altLang="zh-CN" sz="1200" dirty="0" err="1">
                <a:effectLst/>
              </a:rPr>
              <a:t>getDefaultSensor</a:t>
            </a:r>
            <a:r>
              <a:rPr lang="en-US" altLang="zh-CN" sz="1200" b="1" kern="1200" dirty="0">
                <a:solidFill>
                  <a:schemeClr val="tx1"/>
                </a:solidFill>
                <a:effectLst/>
                <a:latin typeface="+mn-lt"/>
                <a:ea typeface="+mn-ea"/>
                <a:cs typeface="+mn-cs"/>
              </a:rPr>
              <a:t>(</a:t>
            </a:r>
            <a:r>
              <a:rPr lang="en-US" altLang="zh-CN" sz="1200" dirty="0" err="1">
                <a:effectLst/>
              </a:rPr>
              <a:t>Sensor</a:t>
            </a:r>
            <a:r>
              <a:rPr lang="en-US" altLang="zh-CN" sz="1200" b="1" kern="1200" dirty="0" err="1">
                <a:solidFill>
                  <a:schemeClr val="tx1"/>
                </a:solidFill>
                <a:effectLst/>
                <a:latin typeface="+mn-lt"/>
                <a:ea typeface="+mn-ea"/>
                <a:cs typeface="+mn-cs"/>
              </a:rPr>
              <a:t>.</a:t>
            </a:r>
            <a:r>
              <a:rPr lang="en-US" altLang="zh-CN" sz="1200" dirty="0" err="1">
                <a:effectLst/>
              </a:rPr>
              <a:t>TYPE_ORIENTATION</a:t>
            </a:r>
            <a:r>
              <a:rPr lang="en-US" altLang="zh-CN" sz="1200" b="1" kern="1200" dirty="0">
                <a:solidFill>
                  <a:schemeClr val="tx1"/>
                </a:solidFill>
                <a:effectLst/>
                <a:latin typeface="+mn-lt"/>
                <a:ea typeface="+mn-ea"/>
                <a:cs typeface="+mn-cs"/>
              </a:rPr>
              <a:t>);</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获取方向传感器</a:t>
            </a:r>
            <a:endParaRPr lang="zh-CN" altLang="en-US" sz="1200" dirty="0">
              <a:effectLst/>
            </a:endParaRPr>
          </a:p>
          <a:p>
            <a:r>
              <a:rPr lang="zh-CN" altLang="en-US" sz="1200" dirty="0">
                <a:effectLst/>
              </a:rPr>
              <a:t>        </a:t>
            </a:r>
            <a:r>
              <a:rPr lang="en-US" altLang="zh-CN" sz="1200" dirty="0" err="1">
                <a:effectLst/>
              </a:rPr>
              <a:t>sensorManager</a:t>
            </a:r>
            <a:r>
              <a:rPr lang="en-US" altLang="zh-CN" sz="1200" b="1" kern="1200" dirty="0" err="1">
                <a:solidFill>
                  <a:schemeClr val="tx1"/>
                </a:solidFill>
                <a:effectLst/>
                <a:latin typeface="+mn-lt"/>
                <a:ea typeface="+mn-ea"/>
                <a:cs typeface="+mn-cs"/>
              </a:rPr>
              <a:t>.</a:t>
            </a:r>
            <a:r>
              <a:rPr lang="en-US" altLang="zh-CN" sz="1200" dirty="0" err="1">
                <a:effectLst/>
              </a:rPr>
              <a:t>registerListener</a:t>
            </a:r>
            <a:r>
              <a:rPr lang="en-US" altLang="zh-CN" sz="1200" b="1" kern="1200" dirty="0">
                <a:solidFill>
                  <a:schemeClr val="tx1"/>
                </a:solidFill>
                <a:effectLst/>
                <a:latin typeface="+mn-lt"/>
                <a:ea typeface="+mn-ea"/>
                <a:cs typeface="+mn-cs"/>
              </a:rPr>
              <a:t>(</a:t>
            </a:r>
            <a:r>
              <a:rPr lang="en-US" altLang="zh-CN" sz="1200" dirty="0">
                <a:effectLst/>
              </a:rPr>
              <a:t>listener</a:t>
            </a:r>
            <a:r>
              <a:rPr lang="en-US" altLang="zh-CN" sz="1200" b="1" kern="1200" dirty="0">
                <a:solidFill>
                  <a:schemeClr val="tx1"/>
                </a:solidFill>
                <a:effectLst/>
                <a:latin typeface="+mn-lt"/>
                <a:ea typeface="+mn-ea"/>
                <a:cs typeface="+mn-cs"/>
              </a:rPr>
              <a:t>,</a:t>
            </a:r>
            <a:r>
              <a:rPr lang="en-US" altLang="zh-CN" sz="1200" dirty="0">
                <a:effectLst/>
              </a:rPr>
              <a:t> sensor1</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dirty="0" err="1">
                <a:effectLst/>
              </a:rPr>
              <a:t>SensorManager</a:t>
            </a:r>
            <a:r>
              <a:rPr lang="en-US" altLang="zh-CN" sz="1200" b="1" kern="1200" dirty="0" err="1">
                <a:solidFill>
                  <a:schemeClr val="tx1"/>
                </a:solidFill>
                <a:effectLst/>
                <a:latin typeface="+mn-lt"/>
                <a:ea typeface="+mn-ea"/>
                <a:cs typeface="+mn-cs"/>
              </a:rPr>
              <a:t>.</a:t>
            </a:r>
            <a:r>
              <a:rPr lang="en-US" altLang="zh-CN" sz="1200" dirty="0" err="1">
                <a:effectLst/>
              </a:rPr>
              <a:t>SENSOR_DELAY_GAME</a:t>
            </a:r>
            <a:r>
              <a:rPr lang="en-US" altLang="zh-CN" sz="1200" b="1" kern="1200" dirty="0">
                <a:solidFill>
                  <a:schemeClr val="tx1"/>
                </a:solidFill>
                <a:effectLst/>
                <a:latin typeface="+mn-lt"/>
                <a:ea typeface="+mn-ea"/>
                <a:cs typeface="+mn-cs"/>
              </a:rPr>
              <a:t>);</a:t>
            </a:r>
            <a:r>
              <a:rPr lang="en-US" altLang="zh-CN" sz="1200" dirty="0">
                <a:effectLst/>
              </a:rPr>
              <a:t>        </a:t>
            </a:r>
          </a:p>
          <a:p>
            <a:r>
              <a:rPr lang="en-US" altLang="zh-CN" sz="1200" dirty="0">
                <a:effectLst/>
              </a:rPr>
              <a:t>        </a:t>
            </a:r>
            <a:r>
              <a:rPr lang="en-US" altLang="zh-CN" sz="1200" b="1" kern="1200" dirty="0" err="1">
                <a:solidFill>
                  <a:schemeClr val="tx1"/>
                </a:solidFill>
                <a:effectLst/>
                <a:latin typeface="+mn-lt"/>
                <a:ea typeface="+mn-ea"/>
                <a:cs typeface="+mn-cs"/>
              </a:rPr>
              <a:t>super.</a:t>
            </a:r>
            <a:r>
              <a:rPr lang="en-US" altLang="zh-CN" sz="1200" b="0" kern="1200" dirty="0" err="1">
                <a:solidFill>
                  <a:schemeClr val="tx1"/>
                </a:solidFill>
                <a:effectLst/>
                <a:latin typeface="+mn-lt"/>
                <a:ea typeface="+mn-ea"/>
                <a:cs typeface="+mn-cs"/>
              </a:rPr>
              <a:t>onResume</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b="1" kern="1200" dirty="0">
                <a:solidFill>
                  <a:schemeClr val="tx1"/>
                </a:solidFill>
                <a:effectLst/>
                <a:latin typeface="+mn-lt"/>
                <a:ea typeface="+mn-ea"/>
                <a:cs typeface="+mn-cs"/>
              </a:rPr>
              <a:t>}</a:t>
            </a:r>
            <a:r>
              <a:rPr lang="en-US" altLang="zh-CN" sz="1200" dirty="0">
                <a:effectLst/>
              </a:rPr>
              <a:t> </a:t>
            </a:r>
          </a:p>
          <a:p>
            <a:r>
              <a:rPr lang="en-US" altLang="zh-CN" sz="1200" dirty="0">
                <a:effectLst/>
              </a:rPr>
              <a:t>    </a:t>
            </a:r>
          </a:p>
          <a:p>
            <a:r>
              <a:rPr lang="en-US" altLang="zh-CN" sz="1200" dirty="0">
                <a:effectLst/>
              </a:rPr>
              <a:t>    @Override</a:t>
            </a:r>
          </a:p>
          <a:p>
            <a:r>
              <a:rPr lang="en-US" altLang="zh-CN" sz="1200" dirty="0">
                <a:effectLst/>
              </a:rPr>
              <a:t>    </a:t>
            </a:r>
            <a:r>
              <a:rPr lang="en-US" altLang="zh-CN" sz="1200" kern="1200" dirty="0">
                <a:solidFill>
                  <a:schemeClr val="tx1"/>
                </a:solidFill>
                <a:effectLst/>
                <a:latin typeface="+mn-lt"/>
                <a:ea typeface="+mn-ea"/>
                <a:cs typeface="+mn-cs"/>
              </a:rPr>
              <a:t>protected</a:t>
            </a:r>
            <a:r>
              <a:rPr lang="en-US" altLang="zh-CN" sz="1200" dirty="0">
                <a:effectLst/>
              </a:rPr>
              <a:t> </a:t>
            </a:r>
            <a:r>
              <a:rPr lang="en-US" altLang="zh-CN" sz="1200" kern="1200" dirty="0">
                <a:solidFill>
                  <a:schemeClr val="tx1"/>
                </a:solidFill>
                <a:effectLst/>
                <a:latin typeface="+mn-lt"/>
                <a:ea typeface="+mn-ea"/>
                <a:cs typeface="+mn-cs"/>
              </a:rPr>
              <a:t>void</a:t>
            </a:r>
            <a:r>
              <a:rPr lang="en-US" altLang="zh-CN" sz="1200" dirty="0">
                <a:effectLst/>
              </a:rPr>
              <a:t> </a:t>
            </a:r>
            <a:r>
              <a:rPr lang="en-US" altLang="zh-CN" sz="1200" dirty="0" err="1">
                <a:effectLst/>
              </a:rPr>
              <a:t>onPause</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dirty="0" err="1">
                <a:effectLst/>
              </a:rPr>
              <a:t>sensorManager</a:t>
            </a:r>
            <a:r>
              <a:rPr lang="en-US" altLang="zh-CN" sz="1200" b="1" kern="1200" dirty="0" err="1">
                <a:solidFill>
                  <a:schemeClr val="tx1"/>
                </a:solidFill>
                <a:effectLst/>
                <a:latin typeface="+mn-lt"/>
                <a:ea typeface="+mn-ea"/>
                <a:cs typeface="+mn-cs"/>
              </a:rPr>
              <a:t>.</a:t>
            </a:r>
            <a:r>
              <a:rPr lang="en-US" altLang="zh-CN" sz="1200" dirty="0" err="1">
                <a:effectLst/>
              </a:rPr>
              <a:t>unregisterListener</a:t>
            </a:r>
            <a:r>
              <a:rPr lang="en-US" altLang="zh-CN" sz="1200" b="1" kern="1200" dirty="0">
                <a:solidFill>
                  <a:schemeClr val="tx1"/>
                </a:solidFill>
                <a:effectLst/>
                <a:latin typeface="+mn-lt"/>
                <a:ea typeface="+mn-ea"/>
                <a:cs typeface="+mn-cs"/>
              </a:rPr>
              <a:t>(</a:t>
            </a:r>
            <a:r>
              <a:rPr lang="en-US" altLang="zh-CN" sz="1200" dirty="0">
                <a:effectLst/>
              </a:rPr>
              <a:t>listener</a:t>
            </a:r>
            <a:r>
              <a:rPr lang="en-US" altLang="zh-CN" sz="1200" b="1" kern="1200" dirty="0">
                <a:solidFill>
                  <a:schemeClr val="tx1"/>
                </a:solidFill>
                <a:effectLst/>
                <a:latin typeface="+mn-lt"/>
                <a:ea typeface="+mn-ea"/>
                <a:cs typeface="+mn-cs"/>
              </a:rPr>
              <a:t>);</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注消所有传感器监听</a:t>
            </a:r>
            <a:endParaRPr lang="zh-CN" altLang="en-US" sz="1200" dirty="0">
              <a:effectLst/>
            </a:endParaRPr>
          </a:p>
          <a:p>
            <a:r>
              <a:rPr lang="zh-CN" altLang="en-US" sz="1200" dirty="0">
                <a:effectLst/>
              </a:rPr>
              <a:t>        </a:t>
            </a:r>
            <a:r>
              <a:rPr lang="en-US" altLang="zh-CN" sz="1200" b="1" kern="1200" dirty="0" err="1">
                <a:solidFill>
                  <a:schemeClr val="tx1"/>
                </a:solidFill>
                <a:effectLst/>
                <a:latin typeface="+mn-lt"/>
                <a:ea typeface="+mn-ea"/>
                <a:cs typeface="+mn-cs"/>
              </a:rPr>
              <a:t>super.</a:t>
            </a:r>
            <a:r>
              <a:rPr lang="en-US" altLang="zh-CN" sz="1200" b="0" kern="1200" dirty="0" err="1">
                <a:solidFill>
                  <a:schemeClr val="tx1"/>
                </a:solidFill>
                <a:effectLst/>
                <a:latin typeface="+mn-lt"/>
                <a:ea typeface="+mn-ea"/>
                <a:cs typeface="+mn-cs"/>
              </a:rPr>
              <a:t>onPause</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p>
          <a:p>
            <a:r>
              <a:rPr lang="en-US" altLang="zh-CN" sz="1200" dirty="0">
                <a:effectLst/>
              </a:rPr>
              <a:t>    </a:t>
            </a:r>
            <a:r>
              <a:rPr lang="en-US" altLang="zh-CN" sz="1200" kern="1200" dirty="0">
                <a:solidFill>
                  <a:schemeClr val="tx1"/>
                </a:solidFill>
                <a:effectLst/>
                <a:latin typeface="+mn-lt"/>
                <a:ea typeface="+mn-ea"/>
                <a:cs typeface="+mn-cs"/>
              </a:rPr>
              <a:t>private</a:t>
            </a:r>
            <a:r>
              <a:rPr lang="en-US" altLang="zh-CN" sz="1200" dirty="0">
                <a:effectLst/>
              </a:rPr>
              <a:t> </a:t>
            </a:r>
            <a:r>
              <a:rPr lang="en-US" altLang="zh-CN" sz="1200" dirty="0" err="1">
                <a:effectLst/>
              </a:rPr>
              <a:t>SensorEventListener</a:t>
            </a:r>
            <a:r>
              <a:rPr lang="en-US" altLang="zh-CN" sz="1200" dirty="0">
                <a:effectLst/>
              </a:rPr>
              <a:t> listener </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b="1" kern="1200" dirty="0">
                <a:solidFill>
                  <a:schemeClr val="tx1"/>
                </a:solidFill>
                <a:effectLst/>
                <a:latin typeface="+mn-lt"/>
                <a:ea typeface="+mn-ea"/>
                <a:cs typeface="+mn-cs"/>
              </a:rPr>
              <a:t>new</a:t>
            </a:r>
            <a:r>
              <a:rPr lang="en-US" altLang="zh-CN" sz="1200" dirty="0">
                <a:effectLst/>
              </a:rPr>
              <a:t> </a:t>
            </a:r>
            <a:r>
              <a:rPr lang="en-US" altLang="zh-CN" sz="1200" dirty="0" err="1">
                <a:effectLst/>
              </a:rPr>
              <a:t>SensorEventListener</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b="1" kern="1200" dirty="0">
                <a:solidFill>
                  <a:schemeClr val="tx1"/>
                </a:solidFill>
                <a:effectLst/>
                <a:latin typeface="+mn-lt"/>
                <a:ea typeface="+mn-ea"/>
                <a:cs typeface="+mn-cs"/>
              </a:rPr>
              <a:t>{</a:t>
            </a:r>
            <a:r>
              <a:rPr lang="en-US" altLang="zh-CN" sz="1200" dirty="0">
                <a:effectLst/>
              </a:rPr>
              <a:t>        </a:t>
            </a:r>
          </a:p>
          <a:p>
            <a:r>
              <a:rPr lang="en-US" altLang="zh-CN" sz="1200" dirty="0">
                <a:effectLst/>
              </a:rPr>
              <a:t>        @Override</a:t>
            </a:r>
          </a:p>
          <a:p>
            <a:r>
              <a:rPr lang="en-US" altLang="zh-CN" sz="1200" dirty="0">
                <a:effectLst/>
              </a:rPr>
              <a:t>        </a:t>
            </a:r>
            <a:r>
              <a:rPr lang="en-US" altLang="zh-CN" sz="1200" kern="1200" dirty="0">
                <a:solidFill>
                  <a:schemeClr val="tx1"/>
                </a:solidFill>
                <a:effectLst/>
                <a:latin typeface="+mn-lt"/>
                <a:ea typeface="+mn-ea"/>
                <a:cs typeface="+mn-cs"/>
              </a:rPr>
              <a:t>public</a:t>
            </a:r>
            <a:r>
              <a:rPr lang="en-US" altLang="zh-CN" sz="1200" dirty="0">
                <a:effectLst/>
              </a:rPr>
              <a:t> </a:t>
            </a:r>
            <a:r>
              <a:rPr lang="en-US" altLang="zh-CN" sz="1200" kern="1200" dirty="0">
                <a:solidFill>
                  <a:schemeClr val="tx1"/>
                </a:solidFill>
                <a:effectLst/>
                <a:latin typeface="+mn-lt"/>
                <a:ea typeface="+mn-ea"/>
                <a:cs typeface="+mn-cs"/>
              </a:rPr>
              <a:t>void</a:t>
            </a:r>
            <a:r>
              <a:rPr lang="en-US" altLang="zh-CN" sz="1200" dirty="0">
                <a:effectLst/>
              </a:rPr>
              <a:t> </a:t>
            </a:r>
            <a:r>
              <a:rPr lang="en-US" altLang="zh-CN" sz="1200" dirty="0" err="1">
                <a:effectLst/>
              </a:rPr>
              <a:t>onSensorChanged</a:t>
            </a:r>
            <a:r>
              <a:rPr lang="en-US" altLang="zh-CN" sz="1200" b="1" kern="1200" dirty="0">
                <a:solidFill>
                  <a:schemeClr val="tx1"/>
                </a:solidFill>
                <a:effectLst/>
                <a:latin typeface="+mn-lt"/>
                <a:ea typeface="+mn-ea"/>
                <a:cs typeface="+mn-cs"/>
              </a:rPr>
              <a:t>(</a:t>
            </a:r>
            <a:r>
              <a:rPr lang="en-US" altLang="zh-CN" sz="1200" dirty="0" err="1">
                <a:effectLst/>
              </a:rPr>
              <a:t>SensorEvent</a:t>
            </a:r>
            <a:r>
              <a:rPr lang="en-US" altLang="zh-CN" sz="1200" dirty="0">
                <a:effectLst/>
              </a:rPr>
              <a:t> event</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b="1" kern="1200" dirty="0">
                <a:solidFill>
                  <a:schemeClr val="tx1"/>
                </a:solidFill>
                <a:effectLst/>
                <a:latin typeface="+mn-lt"/>
                <a:ea typeface="+mn-ea"/>
                <a:cs typeface="+mn-cs"/>
              </a:rPr>
              <a:t>{</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当传感器的值发生变化            </a:t>
            </a:r>
            <a:endParaRPr lang="zh-CN" altLang="en-US" sz="1200" dirty="0">
              <a:effectLst/>
            </a:endParaRPr>
          </a:p>
          <a:p>
            <a:r>
              <a:rPr lang="zh-CN" altLang="en-US" sz="1200" dirty="0">
                <a:effectLst/>
              </a:rPr>
              <a:t>            </a:t>
            </a:r>
            <a:r>
              <a:rPr lang="en-US" altLang="zh-CN" sz="1200" kern="1200" dirty="0">
                <a:solidFill>
                  <a:schemeClr val="tx1"/>
                </a:solidFill>
                <a:effectLst/>
                <a:latin typeface="+mn-lt"/>
                <a:ea typeface="+mn-ea"/>
                <a:cs typeface="+mn-cs"/>
              </a:rPr>
              <a:t>float</a:t>
            </a:r>
            <a:r>
              <a:rPr lang="en-US" altLang="zh-CN" sz="1200" dirty="0">
                <a:effectLst/>
              </a:rPr>
              <a:t> x </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dirty="0" err="1">
                <a:effectLst/>
              </a:rPr>
              <a:t>event</a:t>
            </a:r>
            <a:r>
              <a:rPr lang="en-US" altLang="zh-CN" sz="1200" b="1" kern="1200" dirty="0" err="1">
                <a:solidFill>
                  <a:schemeClr val="tx1"/>
                </a:solidFill>
                <a:effectLst/>
                <a:latin typeface="+mn-lt"/>
                <a:ea typeface="+mn-ea"/>
                <a:cs typeface="+mn-cs"/>
              </a:rPr>
              <a:t>.</a:t>
            </a:r>
            <a:r>
              <a:rPr lang="en-US" altLang="zh-CN" sz="1200" dirty="0" err="1">
                <a:effectLst/>
              </a:rPr>
              <a:t>values</a:t>
            </a:r>
            <a:r>
              <a:rPr lang="en-US" altLang="zh-CN" sz="1200" b="1" kern="1200" dirty="0">
                <a:solidFill>
                  <a:schemeClr val="tx1"/>
                </a:solidFill>
                <a:effectLst/>
                <a:latin typeface="+mn-lt"/>
                <a:ea typeface="+mn-ea"/>
                <a:cs typeface="+mn-cs"/>
              </a:rPr>
              <a:t>[</a:t>
            </a:r>
            <a:r>
              <a:rPr lang="en-US" altLang="zh-CN" sz="1200" dirty="0" err="1">
                <a:effectLst/>
              </a:rPr>
              <a:t>SensorManager</a:t>
            </a:r>
            <a:r>
              <a:rPr lang="en-US" altLang="zh-CN" sz="1200" b="1" kern="1200" dirty="0" err="1">
                <a:solidFill>
                  <a:schemeClr val="tx1"/>
                </a:solidFill>
                <a:effectLst/>
                <a:latin typeface="+mn-lt"/>
                <a:ea typeface="+mn-ea"/>
                <a:cs typeface="+mn-cs"/>
              </a:rPr>
              <a:t>.</a:t>
            </a:r>
            <a:r>
              <a:rPr lang="en-US" altLang="zh-CN" sz="1200" dirty="0" err="1">
                <a:effectLst/>
              </a:rPr>
              <a:t>DATA_X</a:t>
            </a:r>
            <a:r>
              <a:rPr lang="en-US" altLang="zh-CN" sz="1200" b="1" kern="1200" dirty="0">
                <a:solidFill>
                  <a:schemeClr val="tx1"/>
                </a:solidFill>
                <a:effectLst/>
                <a:latin typeface="+mn-lt"/>
                <a:ea typeface="+mn-ea"/>
                <a:cs typeface="+mn-cs"/>
              </a:rPr>
              <a:t>];</a:t>
            </a:r>
            <a:r>
              <a:rPr lang="en-US" altLang="zh-CN" sz="1200" dirty="0">
                <a:effectLst/>
              </a:rPr>
              <a:t>      </a:t>
            </a:r>
          </a:p>
          <a:p>
            <a:r>
              <a:rPr lang="en-US" altLang="zh-CN" sz="1200" dirty="0">
                <a:effectLst/>
              </a:rPr>
              <a:t>                    </a:t>
            </a:r>
            <a:r>
              <a:rPr lang="en-US" altLang="zh-CN" sz="1200" kern="1200" dirty="0">
                <a:solidFill>
                  <a:schemeClr val="tx1"/>
                </a:solidFill>
                <a:effectLst/>
                <a:latin typeface="+mn-lt"/>
                <a:ea typeface="+mn-ea"/>
                <a:cs typeface="+mn-cs"/>
              </a:rPr>
              <a:t>float</a:t>
            </a:r>
            <a:r>
              <a:rPr lang="en-US" altLang="zh-CN" sz="1200" dirty="0">
                <a:effectLst/>
              </a:rPr>
              <a:t> y </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dirty="0" err="1">
                <a:effectLst/>
              </a:rPr>
              <a:t>event</a:t>
            </a:r>
            <a:r>
              <a:rPr lang="en-US" altLang="zh-CN" sz="1200" b="1" kern="1200" dirty="0" err="1">
                <a:solidFill>
                  <a:schemeClr val="tx1"/>
                </a:solidFill>
                <a:effectLst/>
                <a:latin typeface="+mn-lt"/>
                <a:ea typeface="+mn-ea"/>
                <a:cs typeface="+mn-cs"/>
              </a:rPr>
              <a:t>.</a:t>
            </a:r>
            <a:r>
              <a:rPr lang="en-US" altLang="zh-CN" sz="1200" dirty="0" err="1">
                <a:effectLst/>
              </a:rPr>
              <a:t>values</a:t>
            </a:r>
            <a:r>
              <a:rPr lang="en-US" altLang="zh-CN" sz="1200" b="1" kern="1200" dirty="0">
                <a:solidFill>
                  <a:schemeClr val="tx1"/>
                </a:solidFill>
                <a:effectLst/>
                <a:latin typeface="+mn-lt"/>
                <a:ea typeface="+mn-ea"/>
                <a:cs typeface="+mn-cs"/>
              </a:rPr>
              <a:t>[</a:t>
            </a:r>
            <a:r>
              <a:rPr lang="en-US" altLang="zh-CN" sz="1200" dirty="0" err="1">
                <a:effectLst/>
              </a:rPr>
              <a:t>SensorManager</a:t>
            </a:r>
            <a:r>
              <a:rPr lang="en-US" altLang="zh-CN" sz="1200" b="1" kern="1200" dirty="0" err="1">
                <a:solidFill>
                  <a:schemeClr val="tx1"/>
                </a:solidFill>
                <a:effectLst/>
                <a:latin typeface="+mn-lt"/>
                <a:ea typeface="+mn-ea"/>
                <a:cs typeface="+mn-cs"/>
              </a:rPr>
              <a:t>.</a:t>
            </a:r>
            <a:r>
              <a:rPr lang="en-US" altLang="zh-CN" sz="1200" dirty="0" err="1">
                <a:effectLst/>
              </a:rPr>
              <a:t>DATA_Y</a:t>
            </a:r>
            <a:r>
              <a:rPr lang="en-US" altLang="zh-CN" sz="1200" b="1" kern="1200" dirty="0">
                <a:solidFill>
                  <a:schemeClr val="tx1"/>
                </a:solidFill>
                <a:effectLst/>
                <a:latin typeface="+mn-lt"/>
                <a:ea typeface="+mn-ea"/>
                <a:cs typeface="+mn-cs"/>
              </a:rPr>
              <a:t>];</a:t>
            </a:r>
            <a:r>
              <a:rPr lang="en-US" altLang="zh-CN" sz="1200" dirty="0">
                <a:effectLst/>
              </a:rPr>
              <a:t>      </a:t>
            </a:r>
          </a:p>
          <a:p>
            <a:r>
              <a:rPr lang="en-US" altLang="zh-CN" sz="1200" dirty="0">
                <a:effectLst/>
              </a:rPr>
              <a:t>                    </a:t>
            </a:r>
            <a:r>
              <a:rPr lang="en-US" altLang="zh-CN" sz="1200" kern="1200" dirty="0">
                <a:solidFill>
                  <a:schemeClr val="tx1"/>
                </a:solidFill>
                <a:effectLst/>
                <a:latin typeface="+mn-lt"/>
                <a:ea typeface="+mn-ea"/>
                <a:cs typeface="+mn-cs"/>
              </a:rPr>
              <a:t>float</a:t>
            </a:r>
            <a:r>
              <a:rPr lang="en-US" altLang="zh-CN" sz="1200" dirty="0">
                <a:effectLst/>
              </a:rPr>
              <a:t> z </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dirty="0" err="1">
                <a:effectLst/>
              </a:rPr>
              <a:t>event</a:t>
            </a:r>
            <a:r>
              <a:rPr lang="en-US" altLang="zh-CN" sz="1200" b="1" kern="1200" dirty="0" err="1">
                <a:solidFill>
                  <a:schemeClr val="tx1"/>
                </a:solidFill>
                <a:effectLst/>
                <a:latin typeface="+mn-lt"/>
                <a:ea typeface="+mn-ea"/>
                <a:cs typeface="+mn-cs"/>
              </a:rPr>
              <a:t>.</a:t>
            </a:r>
            <a:r>
              <a:rPr lang="en-US" altLang="zh-CN" sz="1200" dirty="0" err="1">
                <a:effectLst/>
              </a:rPr>
              <a:t>values</a:t>
            </a:r>
            <a:r>
              <a:rPr lang="en-US" altLang="zh-CN" sz="1200" b="1" kern="1200" dirty="0">
                <a:solidFill>
                  <a:schemeClr val="tx1"/>
                </a:solidFill>
                <a:effectLst/>
                <a:latin typeface="+mn-lt"/>
                <a:ea typeface="+mn-ea"/>
                <a:cs typeface="+mn-cs"/>
              </a:rPr>
              <a:t>[</a:t>
            </a:r>
            <a:r>
              <a:rPr lang="en-US" altLang="zh-CN" sz="1200" dirty="0" err="1">
                <a:effectLst/>
              </a:rPr>
              <a:t>SensorManager</a:t>
            </a:r>
            <a:r>
              <a:rPr lang="en-US" altLang="zh-CN" sz="1200" b="1" kern="1200" dirty="0" err="1">
                <a:solidFill>
                  <a:schemeClr val="tx1"/>
                </a:solidFill>
                <a:effectLst/>
                <a:latin typeface="+mn-lt"/>
                <a:ea typeface="+mn-ea"/>
                <a:cs typeface="+mn-cs"/>
              </a:rPr>
              <a:t>.</a:t>
            </a:r>
            <a:r>
              <a:rPr lang="en-US" altLang="zh-CN" sz="1200" dirty="0" err="1">
                <a:effectLst/>
              </a:rPr>
              <a:t>DATA_Z</a:t>
            </a:r>
            <a:r>
              <a:rPr lang="en-US" altLang="zh-CN" sz="1200" b="1" kern="1200" dirty="0">
                <a:solidFill>
                  <a:schemeClr val="tx1"/>
                </a:solidFill>
                <a:effectLst/>
                <a:latin typeface="+mn-lt"/>
                <a:ea typeface="+mn-ea"/>
                <a:cs typeface="+mn-cs"/>
              </a:rPr>
              <a:t>];</a:t>
            </a:r>
            <a:r>
              <a:rPr lang="en-US" altLang="zh-CN" sz="1200" dirty="0">
                <a:effectLst/>
              </a:rPr>
              <a:t>  </a:t>
            </a:r>
          </a:p>
          <a:p>
            <a:r>
              <a:rPr lang="en-US" altLang="zh-CN" sz="1200" dirty="0">
                <a:effectLst/>
              </a:rPr>
              <a:t>            </a:t>
            </a:r>
            <a:r>
              <a:rPr lang="en-US" altLang="zh-CN" sz="1200" b="1" kern="1200" dirty="0">
                <a:solidFill>
                  <a:schemeClr val="tx1"/>
                </a:solidFill>
                <a:effectLst/>
                <a:latin typeface="+mn-lt"/>
                <a:ea typeface="+mn-ea"/>
                <a:cs typeface="+mn-cs"/>
              </a:rPr>
              <a:t>switch</a:t>
            </a:r>
            <a:r>
              <a:rPr lang="en-US" altLang="zh-CN" sz="1200" dirty="0">
                <a:effectLst/>
              </a:rPr>
              <a:t> </a:t>
            </a:r>
            <a:r>
              <a:rPr lang="en-US" altLang="zh-CN" sz="1200" b="1" kern="1200" dirty="0">
                <a:solidFill>
                  <a:schemeClr val="tx1"/>
                </a:solidFill>
                <a:effectLst/>
                <a:latin typeface="+mn-lt"/>
                <a:ea typeface="+mn-ea"/>
                <a:cs typeface="+mn-cs"/>
              </a:rPr>
              <a:t>(</a:t>
            </a:r>
            <a:r>
              <a:rPr lang="en-US" altLang="zh-CN" sz="1200" b="0" kern="1200" dirty="0" err="1">
                <a:solidFill>
                  <a:schemeClr val="tx1"/>
                </a:solidFill>
                <a:effectLst/>
                <a:latin typeface="+mn-lt"/>
                <a:ea typeface="+mn-ea"/>
                <a:cs typeface="+mn-cs"/>
              </a:rPr>
              <a:t>event</a:t>
            </a:r>
            <a:r>
              <a:rPr lang="en-US" altLang="zh-CN" sz="1200" b="1" kern="1200" dirty="0" err="1">
                <a:solidFill>
                  <a:schemeClr val="tx1"/>
                </a:solidFill>
                <a:effectLst/>
                <a:latin typeface="+mn-lt"/>
                <a:ea typeface="+mn-ea"/>
                <a:cs typeface="+mn-cs"/>
              </a:rPr>
              <a:t>.</a:t>
            </a:r>
            <a:r>
              <a:rPr lang="en-US" altLang="zh-CN" sz="1200" b="0" kern="1200" dirty="0" err="1">
                <a:solidFill>
                  <a:schemeClr val="tx1"/>
                </a:solidFill>
                <a:effectLst/>
                <a:latin typeface="+mn-lt"/>
                <a:ea typeface="+mn-ea"/>
                <a:cs typeface="+mn-cs"/>
              </a:rPr>
              <a:t>sensor</a:t>
            </a:r>
            <a:r>
              <a:rPr lang="en-US" altLang="zh-CN" sz="1200" b="1" kern="1200" dirty="0" err="1">
                <a:solidFill>
                  <a:schemeClr val="tx1"/>
                </a:solidFill>
                <a:effectLst/>
                <a:latin typeface="+mn-lt"/>
                <a:ea typeface="+mn-ea"/>
                <a:cs typeface="+mn-cs"/>
              </a:rPr>
              <a:t>.</a:t>
            </a:r>
            <a:r>
              <a:rPr lang="en-US" altLang="zh-CN" sz="1200" b="0" kern="1200" dirty="0" err="1">
                <a:solidFill>
                  <a:schemeClr val="tx1"/>
                </a:solidFill>
                <a:effectLst/>
                <a:latin typeface="+mn-lt"/>
                <a:ea typeface="+mn-ea"/>
                <a:cs typeface="+mn-cs"/>
              </a:rPr>
              <a:t>getType</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b="1" kern="1200" dirty="0">
                <a:solidFill>
                  <a:schemeClr val="tx1"/>
                </a:solidFill>
                <a:effectLst/>
                <a:latin typeface="+mn-lt"/>
                <a:ea typeface="+mn-ea"/>
                <a:cs typeface="+mn-cs"/>
              </a:rPr>
              <a:t>case</a:t>
            </a:r>
            <a:r>
              <a:rPr lang="en-US" altLang="zh-CN" sz="1200" dirty="0">
                <a:effectLst/>
              </a:rPr>
              <a:t> </a:t>
            </a:r>
            <a:r>
              <a:rPr lang="en-US" altLang="zh-CN" sz="1200" dirty="0" err="1">
                <a:effectLst/>
              </a:rPr>
              <a:t>Sensor</a:t>
            </a:r>
            <a:r>
              <a:rPr lang="en-US" altLang="zh-CN" sz="1200" b="1" kern="1200" dirty="0" err="1">
                <a:solidFill>
                  <a:schemeClr val="tx1"/>
                </a:solidFill>
                <a:effectLst/>
                <a:latin typeface="+mn-lt"/>
                <a:ea typeface="+mn-ea"/>
                <a:cs typeface="+mn-cs"/>
              </a:rPr>
              <a:t>.</a:t>
            </a:r>
            <a:r>
              <a:rPr lang="en-US" altLang="zh-CN" sz="1200" dirty="0" err="1">
                <a:effectLst/>
              </a:rPr>
              <a:t>TYPE_ACCELEROMETER</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dirty="0" err="1">
                <a:effectLst/>
              </a:rPr>
              <a:t>accelerometer</a:t>
            </a:r>
            <a:r>
              <a:rPr lang="en-US" altLang="zh-CN" sz="1200" b="1" kern="1200" dirty="0" err="1">
                <a:solidFill>
                  <a:schemeClr val="tx1"/>
                </a:solidFill>
                <a:effectLst/>
                <a:latin typeface="+mn-lt"/>
                <a:ea typeface="+mn-ea"/>
                <a:cs typeface="+mn-cs"/>
              </a:rPr>
              <a:t>.</a:t>
            </a:r>
            <a:r>
              <a:rPr lang="en-US" altLang="zh-CN" sz="1200" dirty="0" err="1">
                <a:effectLst/>
              </a:rPr>
              <a:t>setText</a:t>
            </a:r>
            <a:r>
              <a:rPr lang="en-US" altLang="zh-CN" sz="1200" b="1" kern="1200" dirty="0">
                <a:solidFill>
                  <a:schemeClr val="tx1"/>
                </a:solidFill>
                <a:effectLst/>
                <a:latin typeface="+mn-lt"/>
                <a:ea typeface="+mn-ea"/>
                <a:cs typeface="+mn-cs"/>
              </a:rPr>
              <a:t>(</a:t>
            </a:r>
            <a:r>
              <a:rPr lang="en-US" altLang="zh-CN" sz="1200" b="0" kern="1200" dirty="0">
                <a:solidFill>
                  <a:schemeClr val="tx1"/>
                </a:solidFill>
                <a:effectLst/>
                <a:latin typeface="+mn-lt"/>
                <a:ea typeface="+mn-ea"/>
                <a:cs typeface="+mn-cs"/>
              </a:rPr>
              <a:t>"Accelerometer Sensor: "</a:t>
            </a:r>
            <a:r>
              <a:rPr lang="en-US" altLang="zh-CN" sz="1200" dirty="0">
                <a:effectLst/>
              </a:rPr>
              <a:t> </a:t>
            </a:r>
            <a:r>
              <a:rPr lang="en-US" altLang="zh-CN" sz="1200" b="1" kern="1200" dirty="0">
                <a:solidFill>
                  <a:schemeClr val="tx1"/>
                </a:solidFill>
                <a:effectLst/>
                <a:latin typeface="+mn-lt"/>
                <a:ea typeface="+mn-ea"/>
                <a:cs typeface="+mn-cs"/>
              </a:rPr>
              <a:t>+</a:t>
            </a:r>
            <a:r>
              <a:rPr lang="en-US" altLang="zh-CN" sz="1200" dirty="0">
                <a:effectLst/>
              </a:rPr>
              <a:t> x </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kern="1200" dirty="0">
                <a:solidFill>
                  <a:schemeClr val="tx1"/>
                </a:solidFill>
                <a:effectLst/>
                <a:latin typeface="+mn-lt"/>
                <a:ea typeface="+mn-ea"/>
                <a:cs typeface="+mn-cs"/>
              </a:rPr>
              <a:t>", "</a:t>
            </a:r>
            <a:r>
              <a:rPr lang="en-US" altLang="zh-CN" sz="1200" dirty="0">
                <a:effectLst/>
              </a:rPr>
              <a:t> </a:t>
            </a:r>
            <a:r>
              <a:rPr lang="en-US" altLang="zh-CN" sz="1200" b="1" kern="1200" dirty="0">
                <a:solidFill>
                  <a:schemeClr val="tx1"/>
                </a:solidFill>
                <a:effectLst/>
                <a:latin typeface="+mn-lt"/>
                <a:ea typeface="+mn-ea"/>
                <a:cs typeface="+mn-cs"/>
              </a:rPr>
              <a:t>+</a:t>
            </a:r>
            <a:r>
              <a:rPr lang="en-US" altLang="zh-CN" sz="1200" dirty="0">
                <a:effectLst/>
              </a:rPr>
              <a:t> y </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kern="1200" dirty="0">
                <a:solidFill>
                  <a:schemeClr val="tx1"/>
                </a:solidFill>
                <a:effectLst/>
                <a:latin typeface="+mn-lt"/>
                <a:ea typeface="+mn-ea"/>
                <a:cs typeface="+mn-cs"/>
              </a:rPr>
              <a:t>", "</a:t>
            </a:r>
            <a:r>
              <a:rPr lang="en-US" altLang="zh-CN" sz="1200" dirty="0">
                <a:effectLst/>
              </a:rPr>
              <a:t> </a:t>
            </a:r>
            <a:r>
              <a:rPr lang="en-US" altLang="zh-CN" sz="1200" b="1" kern="1200" dirty="0">
                <a:solidFill>
                  <a:schemeClr val="tx1"/>
                </a:solidFill>
                <a:effectLst/>
                <a:latin typeface="+mn-lt"/>
                <a:ea typeface="+mn-ea"/>
                <a:cs typeface="+mn-cs"/>
              </a:rPr>
              <a:t>+</a:t>
            </a:r>
            <a:r>
              <a:rPr lang="en-US" altLang="zh-CN" sz="1200" dirty="0">
                <a:effectLst/>
              </a:rPr>
              <a:t> z</a:t>
            </a:r>
            <a:r>
              <a:rPr lang="en-US" altLang="zh-CN" sz="1200" b="1" kern="1200" dirty="0">
                <a:solidFill>
                  <a:schemeClr val="tx1"/>
                </a:solidFill>
                <a:effectLst/>
                <a:latin typeface="+mn-lt"/>
                <a:ea typeface="+mn-ea"/>
                <a:cs typeface="+mn-cs"/>
              </a:rPr>
              <a:t>);</a:t>
            </a:r>
            <a:r>
              <a:rPr lang="en-US" altLang="zh-CN" sz="1200" dirty="0">
                <a:effectLst/>
              </a:rPr>
              <a:t> </a:t>
            </a:r>
          </a:p>
          <a:p>
            <a:r>
              <a:rPr lang="en-US" altLang="zh-CN" sz="1200" dirty="0">
                <a:effectLst/>
              </a:rPr>
              <a:t>                </a:t>
            </a:r>
            <a:r>
              <a:rPr lang="en-US" altLang="zh-CN" sz="1200" b="1" kern="1200" dirty="0">
                <a:solidFill>
                  <a:schemeClr val="tx1"/>
                </a:solidFill>
                <a:effectLst/>
                <a:latin typeface="+mn-lt"/>
                <a:ea typeface="+mn-ea"/>
                <a:cs typeface="+mn-cs"/>
              </a:rPr>
              <a:t>break;</a:t>
            </a:r>
            <a:endParaRPr lang="en-US" altLang="zh-CN" sz="1200" dirty="0">
              <a:effectLst/>
            </a:endParaRPr>
          </a:p>
          <a:p>
            <a:r>
              <a:rPr lang="en-US" altLang="zh-CN" sz="1200" dirty="0">
                <a:effectLst/>
              </a:rPr>
              <a:t>            </a:t>
            </a:r>
            <a:r>
              <a:rPr lang="en-US" altLang="zh-CN" sz="1200" b="1" kern="1200" dirty="0">
                <a:solidFill>
                  <a:schemeClr val="tx1"/>
                </a:solidFill>
                <a:effectLst/>
                <a:latin typeface="+mn-lt"/>
                <a:ea typeface="+mn-ea"/>
                <a:cs typeface="+mn-cs"/>
              </a:rPr>
              <a:t>case</a:t>
            </a:r>
            <a:r>
              <a:rPr lang="en-US" altLang="zh-CN" sz="1200" dirty="0">
                <a:effectLst/>
              </a:rPr>
              <a:t> </a:t>
            </a:r>
            <a:r>
              <a:rPr lang="en-US" altLang="zh-CN" sz="1200" dirty="0" err="1">
                <a:effectLst/>
              </a:rPr>
              <a:t>Sensor</a:t>
            </a:r>
            <a:r>
              <a:rPr lang="en-US" altLang="zh-CN" sz="1200" b="1" kern="1200" dirty="0" err="1">
                <a:solidFill>
                  <a:schemeClr val="tx1"/>
                </a:solidFill>
                <a:effectLst/>
                <a:latin typeface="+mn-lt"/>
                <a:ea typeface="+mn-ea"/>
                <a:cs typeface="+mn-cs"/>
              </a:rPr>
              <a:t>.</a:t>
            </a:r>
            <a:r>
              <a:rPr lang="en-US" altLang="zh-CN" sz="1200" dirty="0" err="1">
                <a:effectLst/>
              </a:rPr>
              <a:t>TYPE_ORIENTATION</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kern="1200" dirty="0">
                <a:solidFill>
                  <a:schemeClr val="tx1"/>
                </a:solidFill>
                <a:effectLst/>
                <a:latin typeface="+mn-lt"/>
                <a:ea typeface="+mn-ea"/>
                <a:cs typeface="+mn-cs"/>
              </a:rPr>
              <a:t>/*x</a:t>
            </a:r>
            <a:r>
              <a:rPr lang="zh-CN" altLang="en-US" sz="1200" kern="1200" dirty="0">
                <a:solidFill>
                  <a:schemeClr val="tx1"/>
                </a:solidFill>
                <a:effectLst/>
                <a:latin typeface="+mn-lt"/>
                <a:ea typeface="+mn-ea"/>
                <a:cs typeface="+mn-cs"/>
              </a:rPr>
              <a:t>该值表示方位，</a:t>
            </a:r>
            <a:r>
              <a:rPr lang="en-US" altLang="zh-CN"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代表北（</a:t>
            </a:r>
            <a:r>
              <a:rPr lang="en-US" altLang="zh-CN" sz="1200" kern="1200" dirty="0">
                <a:solidFill>
                  <a:schemeClr val="tx1"/>
                </a:solidFill>
                <a:effectLst/>
                <a:latin typeface="+mn-lt"/>
                <a:ea typeface="+mn-ea"/>
                <a:cs typeface="+mn-cs"/>
              </a:rPr>
              <a:t>North</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90</a:t>
            </a:r>
            <a:r>
              <a:rPr lang="zh-CN" altLang="en-US" sz="1200" kern="1200" dirty="0">
                <a:solidFill>
                  <a:schemeClr val="tx1"/>
                </a:solidFill>
                <a:effectLst/>
                <a:latin typeface="+mn-lt"/>
                <a:ea typeface="+mn-ea"/>
                <a:cs typeface="+mn-cs"/>
              </a:rPr>
              <a:t>代表东（</a:t>
            </a:r>
            <a:r>
              <a:rPr lang="en-US" altLang="zh-CN" sz="1200" kern="1200" dirty="0">
                <a:solidFill>
                  <a:schemeClr val="tx1"/>
                </a:solidFill>
                <a:effectLst/>
                <a:latin typeface="+mn-lt"/>
                <a:ea typeface="+mn-ea"/>
                <a:cs typeface="+mn-cs"/>
              </a:rPr>
              <a:t>East</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180</a:t>
            </a:r>
            <a:r>
              <a:rPr lang="zh-CN" altLang="en-US" sz="1200" kern="1200" dirty="0">
                <a:solidFill>
                  <a:schemeClr val="tx1"/>
                </a:solidFill>
                <a:effectLst/>
                <a:latin typeface="+mn-lt"/>
                <a:ea typeface="+mn-ea"/>
                <a:cs typeface="+mn-cs"/>
              </a:rPr>
              <a:t>代表南（</a:t>
            </a:r>
            <a:r>
              <a:rPr lang="en-US" altLang="zh-CN" sz="1200" kern="1200" dirty="0">
                <a:solidFill>
                  <a:schemeClr val="tx1"/>
                </a:solidFill>
                <a:effectLst/>
                <a:latin typeface="+mn-lt"/>
                <a:ea typeface="+mn-ea"/>
                <a:cs typeface="+mn-cs"/>
              </a:rPr>
              <a:t>South</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270</a:t>
            </a:r>
            <a:r>
              <a:rPr lang="zh-CN" altLang="en-US" sz="1200" kern="1200" dirty="0">
                <a:solidFill>
                  <a:schemeClr val="tx1"/>
                </a:solidFill>
                <a:effectLst/>
                <a:latin typeface="+mn-lt"/>
                <a:ea typeface="+mn-ea"/>
                <a:cs typeface="+mn-cs"/>
              </a:rPr>
              <a:t>代表西（</a:t>
            </a:r>
            <a:r>
              <a:rPr lang="en-US" altLang="zh-CN" sz="1200" kern="1200" dirty="0">
                <a:solidFill>
                  <a:schemeClr val="tx1"/>
                </a:solidFill>
                <a:effectLst/>
                <a:latin typeface="+mn-lt"/>
                <a:ea typeface="+mn-ea"/>
                <a:cs typeface="+mn-cs"/>
              </a:rPr>
              <a:t>West</a:t>
            </a:r>
            <a:r>
              <a:rPr lang="zh-CN" altLang="en-US"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如果</a:t>
            </a:r>
            <a:r>
              <a:rPr lang="en-US" altLang="zh-CN" sz="1200" kern="1200" dirty="0">
                <a:solidFill>
                  <a:schemeClr val="tx1"/>
                </a:solidFill>
                <a:effectLst/>
                <a:latin typeface="+mn-lt"/>
                <a:ea typeface="+mn-ea"/>
                <a:cs typeface="+mn-cs"/>
              </a:rPr>
              <a:t>x</a:t>
            </a:r>
            <a:r>
              <a:rPr lang="zh-CN" altLang="en-US" sz="1200" kern="1200" dirty="0">
                <a:solidFill>
                  <a:schemeClr val="tx1"/>
                </a:solidFill>
                <a:effectLst/>
                <a:latin typeface="+mn-lt"/>
                <a:ea typeface="+mn-ea"/>
                <a:cs typeface="+mn-cs"/>
              </a:rPr>
              <a:t>值正好是这</a:t>
            </a: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个值之一，并且手机是水平放置，手机的顶部对准的方向就是该值代表的方向。</a:t>
            </a:r>
            <a:endParaRPr lang="zh-CN" altLang="en-US" sz="1200" dirty="0">
              <a:effectLst/>
            </a:endParaRPr>
          </a:p>
          <a:p>
            <a:r>
              <a:rPr lang="zh-CN" altLang="en-US" sz="1200" kern="1200" dirty="0">
                <a:solidFill>
                  <a:schemeClr val="tx1"/>
                </a:solidFill>
                <a:effectLst/>
                <a:latin typeface="+mn-lt"/>
                <a:ea typeface="+mn-ea"/>
                <a:cs typeface="+mn-cs"/>
              </a:rPr>
              <a:t>                </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y</a:t>
            </a:r>
            <a:r>
              <a:rPr lang="zh-CN" altLang="en-US" sz="1200" kern="1200" dirty="0">
                <a:solidFill>
                  <a:schemeClr val="tx1"/>
                </a:solidFill>
                <a:effectLst/>
                <a:latin typeface="+mn-lt"/>
                <a:ea typeface="+mn-ea"/>
                <a:cs typeface="+mn-cs"/>
              </a:rPr>
              <a:t>值表示倾斜度，或手机翘起的程度。当手机绕着</a:t>
            </a:r>
            <a:r>
              <a:rPr lang="en-US" altLang="zh-CN" sz="1200" kern="1200" dirty="0">
                <a:solidFill>
                  <a:schemeClr val="tx1"/>
                </a:solidFill>
                <a:effectLst/>
                <a:latin typeface="+mn-lt"/>
                <a:ea typeface="+mn-ea"/>
                <a:cs typeface="+mn-cs"/>
              </a:rPr>
              <a:t>X</a:t>
            </a:r>
            <a:r>
              <a:rPr lang="zh-CN" altLang="en-US" sz="1200" kern="1200" dirty="0">
                <a:solidFill>
                  <a:schemeClr val="tx1"/>
                </a:solidFill>
                <a:effectLst/>
                <a:latin typeface="+mn-lt"/>
                <a:ea typeface="+mn-ea"/>
                <a:cs typeface="+mn-cs"/>
              </a:rPr>
              <a:t>轴倾斜时该值发生变化。</a:t>
            </a:r>
            <a:r>
              <a:rPr lang="en-US" altLang="zh-CN" sz="1200" kern="1200" dirty="0">
                <a:solidFill>
                  <a:schemeClr val="tx1"/>
                </a:solidFill>
                <a:effectLst/>
                <a:latin typeface="+mn-lt"/>
                <a:ea typeface="+mn-ea"/>
                <a:cs typeface="+mn-cs"/>
              </a:rPr>
              <a:t>y</a:t>
            </a:r>
            <a:r>
              <a:rPr lang="zh-CN" altLang="en-US" sz="1200" kern="1200" dirty="0">
                <a:solidFill>
                  <a:schemeClr val="tx1"/>
                </a:solidFill>
                <a:effectLst/>
                <a:latin typeface="+mn-lt"/>
                <a:ea typeface="+mn-ea"/>
                <a:cs typeface="+mn-cs"/>
              </a:rPr>
              <a:t>值的取值范围是</a:t>
            </a:r>
            <a:r>
              <a:rPr lang="en-US" altLang="zh-CN" sz="1200" kern="1200" dirty="0">
                <a:solidFill>
                  <a:schemeClr val="tx1"/>
                </a:solidFill>
                <a:effectLst/>
                <a:latin typeface="+mn-lt"/>
                <a:ea typeface="+mn-ea"/>
                <a:cs typeface="+mn-cs"/>
              </a:rPr>
              <a:t>-180≤y</a:t>
            </a:r>
            <a:r>
              <a:rPr lang="zh-CN" altLang="en-US" sz="1200" kern="1200" dirty="0">
                <a:solidFill>
                  <a:schemeClr val="tx1"/>
                </a:solidFill>
                <a:effectLst/>
                <a:latin typeface="+mn-lt"/>
                <a:ea typeface="+mn-ea"/>
                <a:cs typeface="+mn-cs"/>
              </a:rPr>
              <a:t>值 ≤</a:t>
            </a:r>
            <a:r>
              <a:rPr lang="en-US" altLang="zh-CN" sz="1200" kern="1200" dirty="0">
                <a:solidFill>
                  <a:schemeClr val="tx1"/>
                </a:solidFill>
                <a:effectLst/>
                <a:latin typeface="+mn-lt"/>
                <a:ea typeface="+mn-ea"/>
                <a:cs typeface="+mn-cs"/>
              </a:rPr>
              <a:t>180</a:t>
            </a:r>
            <a:r>
              <a:rPr lang="zh-CN" altLang="en-US" sz="1200" kern="1200" dirty="0">
                <a:solidFill>
                  <a:schemeClr val="tx1"/>
                </a:solidFill>
                <a:effectLst/>
                <a:latin typeface="+mn-lt"/>
                <a:ea typeface="+mn-ea"/>
                <a:cs typeface="+mn-cs"/>
              </a:rPr>
              <a:t>。</a:t>
            </a:r>
            <a:endParaRPr lang="zh-CN" altLang="en-US" sz="1200" dirty="0">
              <a:effectLst/>
            </a:endParaRPr>
          </a:p>
          <a:p>
            <a:r>
              <a:rPr lang="zh-CN" altLang="en-US" sz="1200" kern="1200" dirty="0">
                <a:solidFill>
                  <a:schemeClr val="tx1"/>
                </a:solidFill>
                <a:effectLst/>
                <a:latin typeface="+mn-lt"/>
                <a:ea typeface="+mn-ea"/>
                <a:cs typeface="+mn-cs"/>
              </a:rPr>
              <a:t>                假设将手机屏幕朝上水平放在桌子上，这时如果桌子是完全水平的，</a:t>
            </a:r>
            <a:r>
              <a:rPr lang="en-US" altLang="zh-CN" sz="1200" kern="1200" dirty="0">
                <a:solidFill>
                  <a:schemeClr val="tx1"/>
                </a:solidFill>
                <a:effectLst/>
                <a:latin typeface="+mn-lt"/>
                <a:ea typeface="+mn-ea"/>
                <a:cs typeface="+mn-cs"/>
              </a:rPr>
              <a:t>y</a:t>
            </a:r>
            <a:r>
              <a:rPr lang="zh-CN" altLang="en-US" sz="1200" kern="1200" dirty="0">
                <a:solidFill>
                  <a:schemeClr val="tx1"/>
                </a:solidFill>
                <a:effectLst/>
                <a:latin typeface="+mn-lt"/>
                <a:ea typeface="+mn-ea"/>
                <a:cs typeface="+mn-cs"/>
              </a:rPr>
              <a:t>值应该是</a:t>
            </a:r>
            <a:r>
              <a:rPr lang="en-US" altLang="zh-CN"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（由于很少有桌子是绝对水平的，</a:t>
            </a:r>
            <a:endParaRPr lang="zh-CN" altLang="en-US" sz="1200" dirty="0">
              <a:effectLst/>
            </a:endParaRPr>
          </a:p>
          <a:p>
            <a:r>
              <a:rPr lang="zh-CN" altLang="en-US" sz="1200" kern="1200" dirty="0">
                <a:solidFill>
                  <a:schemeClr val="tx1"/>
                </a:solidFill>
                <a:effectLst/>
                <a:latin typeface="+mn-lt"/>
                <a:ea typeface="+mn-ea"/>
                <a:cs typeface="+mn-cs"/>
              </a:rPr>
              <a:t>                因此，该值很可能不为</a:t>
            </a:r>
            <a:r>
              <a:rPr lang="en-US" altLang="zh-CN"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，但一般都是</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之间的某个值）。这时从手机顶部开始抬起，直到将手机沿</a:t>
            </a:r>
            <a:r>
              <a:rPr lang="en-US" altLang="zh-CN" sz="1200" kern="1200" dirty="0">
                <a:solidFill>
                  <a:schemeClr val="tx1"/>
                </a:solidFill>
                <a:effectLst/>
                <a:latin typeface="+mn-lt"/>
                <a:ea typeface="+mn-ea"/>
                <a:cs typeface="+mn-cs"/>
              </a:rPr>
              <a:t>X</a:t>
            </a:r>
            <a:r>
              <a:rPr lang="zh-CN" altLang="en-US" sz="1200" kern="1200" dirty="0">
                <a:solidFill>
                  <a:schemeClr val="tx1"/>
                </a:solidFill>
                <a:effectLst/>
                <a:latin typeface="+mn-lt"/>
                <a:ea typeface="+mn-ea"/>
                <a:cs typeface="+mn-cs"/>
              </a:rPr>
              <a:t>轴旋转</a:t>
            </a:r>
            <a:r>
              <a:rPr lang="en-US" altLang="zh-CN" sz="1200" kern="1200" dirty="0">
                <a:solidFill>
                  <a:schemeClr val="tx1"/>
                </a:solidFill>
                <a:effectLst/>
                <a:latin typeface="+mn-lt"/>
                <a:ea typeface="+mn-ea"/>
                <a:cs typeface="+mn-cs"/>
              </a:rPr>
              <a:t>180</a:t>
            </a:r>
            <a:r>
              <a:rPr lang="zh-CN" altLang="en-US" sz="1200" kern="1200" dirty="0">
                <a:solidFill>
                  <a:schemeClr val="tx1"/>
                </a:solidFill>
                <a:effectLst/>
                <a:latin typeface="+mn-lt"/>
                <a:ea typeface="+mn-ea"/>
                <a:cs typeface="+mn-cs"/>
              </a:rPr>
              <a:t>度（屏幕向下水平放在桌面上）。</a:t>
            </a:r>
            <a:endParaRPr lang="zh-CN" altLang="en-US" sz="1200" dirty="0">
              <a:effectLst/>
            </a:endParaRPr>
          </a:p>
          <a:p>
            <a:r>
              <a:rPr lang="zh-CN" altLang="en-US" sz="1200" kern="1200" dirty="0">
                <a:solidFill>
                  <a:schemeClr val="tx1"/>
                </a:solidFill>
                <a:effectLst/>
                <a:latin typeface="+mn-lt"/>
                <a:ea typeface="+mn-ea"/>
                <a:cs typeface="+mn-cs"/>
              </a:rPr>
              <a:t>                在这个旋转过程中，</a:t>
            </a:r>
            <a:r>
              <a:rPr lang="en-US" altLang="zh-CN" sz="1200" kern="1200" dirty="0">
                <a:solidFill>
                  <a:schemeClr val="tx1"/>
                </a:solidFill>
                <a:effectLst/>
                <a:latin typeface="+mn-lt"/>
                <a:ea typeface="+mn-ea"/>
                <a:cs typeface="+mn-cs"/>
              </a:rPr>
              <a:t>y</a:t>
            </a:r>
            <a:r>
              <a:rPr lang="zh-CN" altLang="en-US" sz="1200" kern="1200" dirty="0">
                <a:solidFill>
                  <a:schemeClr val="tx1"/>
                </a:solidFill>
                <a:effectLst/>
                <a:latin typeface="+mn-lt"/>
                <a:ea typeface="+mn-ea"/>
                <a:cs typeface="+mn-cs"/>
              </a:rPr>
              <a:t>值会在</a:t>
            </a:r>
            <a:r>
              <a:rPr lang="en-US" altLang="zh-CN"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到</a:t>
            </a:r>
            <a:r>
              <a:rPr lang="en-US" altLang="zh-CN" sz="1200" kern="1200" dirty="0">
                <a:solidFill>
                  <a:schemeClr val="tx1"/>
                </a:solidFill>
                <a:effectLst/>
                <a:latin typeface="+mn-lt"/>
                <a:ea typeface="+mn-ea"/>
                <a:cs typeface="+mn-cs"/>
              </a:rPr>
              <a:t>-180</a:t>
            </a:r>
            <a:r>
              <a:rPr lang="zh-CN" altLang="en-US" sz="1200" kern="1200" dirty="0">
                <a:solidFill>
                  <a:schemeClr val="tx1"/>
                </a:solidFill>
                <a:effectLst/>
                <a:latin typeface="+mn-lt"/>
                <a:ea typeface="+mn-ea"/>
                <a:cs typeface="+mn-cs"/>
              </a:rPr>
              <a:t>之间变化，也就是说，从手机顶部抬起时，</a:t>
            </a:r>
            <a:r>
              <a:rPr lang="en-US" altLang="zh-CN" sz="1200" kern="1200" dirty="0">
                <a:solidFill>
                  <a:schemeClr val="tx1"/>
                </a:solidFill>
                <a:effectLst/>
                <a:latin typeface="+mn-lt"/>
                <a:ea typeface="+mn-ea"/>
                <a:cs typeface="+mn-cs"/>
              </a:rPr>
              <a:t>y</a:t>
            </a:r>
            <a:r>
              <a:rPr lang="zh-CN" altLang="en-US" sz="1200" kern="1200" dirty="0">
                <a:solidFill>
                  <a:schemeClr val="tx1"/>
                </a:solidFill>
                <a:effectLst/>
                <a:latin typeface="+mn-lt"/>
                <a:ea typeface="+mn-ea"/>
                <a:cs typeface="+mn-cs"/>
              </a:rPr>
              <a:t>的值会逐渐变小，</a:t>
            </a:r>
            <a:endParaRPr lang="zh-CN" altLang="en-US" sz="1200" dirty="0">
              <a:effectLst/>
            </a:endParaRPr>
          </a:p>
          <a:p>
            <a:r>
              <a:rPr lang="zh-CN" altLang="en-US" sz="1200" kern="1200" dirty="0">
                <a:solidFill>
                  <a:schemeClr val="tx1"/>
                </a:solidFill>
                <a:effectLst/>
                <a:latin typeface="+mn-lt"/>
                <a:ea typeface="+mn-ea"/>
                <a:cs typeface="+mn-cs"/>
              </a:rPr>
              <a:t>                直到等于</a:t>
            </a:r>
            <a:r>
              <a:rPr lang="en-US" altLang="zh-CN" sz="1200" kern="1200" dirty="0">
                <a:solidFill>
                  <a:schemeClr val="tx1"/>
                </a:solidFill>
                <a:effectLst/>
                <a:latin typeface="+mn-lt"/>
                <a:ea typeface="+mn-ea"/>
                <a:cs typeface="+mn-cs"/>
              </a:rPr>
              <a:t>-180</a:t>
            </a:r>
            <a:r>
              <a:rPr lang="zh-CN" altLang="en-US" sz="1200" kern="1200" dirty="0">
                <a:solidFill>
                  <a:schemeClr val="tx1"/>
                </a:solidFill>
                <a:effectLst/>
                <a:latin typeface="+mn-lt"/>
                <a:ea typeface="+mn-ea"/>
                <a:cs typeface="+mn-cs"/>
              </a:rPr>
              <a:t>。如果从手机底部开始抬起，直到将手机沿</a:t>
            </a:r>
            <a:r>
              <a:rPr lang="en-US" altLang="zh-CN" sz="1200" kern="1200" dirty="0">
                <a:solidFill>
                  <a:schemeClr val="tx1"/>
                </a:solidFill>
                <a:effectLst/>
                <a:latin typeface="+mn-lt"/>
                <a:ea typeface="+mn-ea"/>
                <a:cs typeface="+mn-cs"/>
              </a:rPr>
              <a:t>X</a:t>
            </a:r>
            <a:r>
              <a:rPr lang="zh-CN" altLang="en-US" sz="1200" kern="1200" dirty="0">
                <a:solidFill>
                  <a:schemeClr val="tx1"/>
                </a:solidFill>
                <a:effectLst/>
                <a:latin typeface="+mn-lt"/>
                <a:ea typeface="+mn-ea"/>
                <a:cs typeface="+mn-cs"/>
              </a:rPr>
              <a:t>轴旋转</a:t>
            </a:r>
            <a:r>
              <a:rPr lang="en-US" altLang="zh-CN" sz="1200" kern="1200" dirty="0">
                <a:solidFill>
                  <a:schemeClr val="tx1"/>
                </a:solidFill>
                <a:effectLst/>
                <a:latin typeface="+mn-lt"/>
                <a:ea typeface="+mn-ea"/>
                <a:cs typeface="+mn-cs"/>
              </a:rPr>
              <a:t>180</a:t>
            </a:r>
            <a:r>
              <a:rPr lang="zh-CN" altLang="en-US" sz="1200" kern="1200" dirty="0">
                <a:solidFill>
                  <a:schemeClr val="tx1"/>
                </a:solidFill>
                <a:effectLst/>
                <a:latin typeface="+mn-lt"/>
                <a:ea typeface="+mn-ea"/>
                <a:cs typeface="+mn-cs"/>
              </a:rPr>
              <a:t>度，这时</a:t>
            </a:r>
            <a:r>
              <a:rPr lang="en-US" altLang="zh-CN" sz="1200" kern="1200" dirty="0">
                <a:solidFill>
                  <a:schemeClr val="tx1"/>
                </a:solidFill>
                <a:effectLst/>
                <a:latin typeface="+mn-lt"/>
                <a:ea typeface="+mn-ea"/>
                <a:cs typeface="+mn-cs"/>
              </a:rPr>
              <a:t>y</a:t>
            </a:r>
            <a:r>
              <a:rPr lang="zh-CN" altLang="en-US" sz="1200" kern="1200" dirty="0">
                <a:solidFill>
                  <a:schemeClr val="tx1"/>
                </a:solidFill>
                <a:effectLst/>
                <a:latin typeface="+mn-lt"/>
                <a:ea typeface="+mn-ea"/>
                <a:cs typeface="+mn-cs"/>
              </a:rPr>
              <a:t>值会在</a:t>
            </a:r>
            <a:r>
              <a:rPr lang="en-US" altLang="zh-CN"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到</a:t>
            </a:r>
            <a:r>
              <a:rPr lang="en-US" altLang="zh-CN" sz="1200" kern="1200" dirty="0">
                <a:solidFill>
                  <a:schemeClr val="tx1"/>
                </a:solidFill>
                <a:effectLst/>
                <a:latin typeface="+mn-lt"/>
                <a:ea typeface="+mn-ea"/>
                <a:cs typeface="+mn-cs"/>
              </a:rPr>
              <a:t>180</a:t>
            </a:r>
            <a:r>
              <a:rPr lang="zh-CN" altLang="en-US" sz="1200" kern="1200" dirty="0">
                <a:solidFill>
                  <a:schemeClr val="tx1"/>
                </a:solidFill>
                <a:effectLst/>
                <a:latin typeface="+mn-lt"/>
                <a:ea typeface="+mn-ea"/>
                <a:cs typeface="+mn-cs"/>
              </a:rPr>
              <a:t>之间变化。</a:t>
            </a:r>
            <a:endParaRPr lang="zh-CN" altLang="en-US" sz="1200" dirty="0">
              <a:effectLst/>
            </a:endParaRPr>
          </a:p>
          <a:p>
            <a:r>
              <a:rPr lang="zh-CN" altLang="en-US" sz="1200" kern="1200" dirty="0">
                <a:solidFill>
                  <a:schemeClr val="tx1"/>
                </a:solidFill>
                <a:effectLst/>
                <a:latin typeface="+mn-lt"/>
                <a:ea typeface="+mn-ea"/>
                <a:cs typeface="+mn-cs"/>
              </a:rPr>
              <a:t>                也就是</a:t>
            </a:r>
            <a:r>
              <a:rPr lang="en-US" altLang="zh-CN" sz="1200" kern="1200" dirty="0">
                <a:solidFill>
                  <a:schemeClr val="tx1"/>
                </a:solidFill>
                <a:effectLst/>
                <a:latin typeface="+mn-lt"/>
                <a:ea typeface="+mn-ea"/>
                <a:cs typeface="+mn-cs"/>
              </a:rPr>
              <a:t>y</a:t>
            </a:r>
            <a:r>
              <a:rPr lang="zh-CN" altLang="en-US" sz="1200" kern="1200" dirty="0">
                <a:solidFill>
                  <a:schemeClr val="tx1"/>
                </a:solidFill>
                <a:effectLst/>
                <a:latin typeface="+mn-lt"/>
                <a:ea typeface="+mn-ea"/>
                <a:cs typeface="+mn-cs"/>
              </a:rPr>
              <a:t>值会逐渐增大，直到等于</a:t>
            </a:r>
            <a:r>
              <a:rPr lang="en-US" altLang="zh-CN" sz="1200" kern="1200" dirty="0">
                <a:solidFill>
                  <a:schemeClr val="tx1"/>
                </a:solidFill>
                <a:effectLst/>
                <a:latin typeface="+mn-lt"/>
                <a:ea typeface="+mn-ea"/>
                <a:cs typeface="+mn-cs"/>
              </a:rPr>
              <a:t>180</a:t>
            </a:r>
            <a:r>
              <a:rPr lang="zh-CN" altLang="en-US" sz="1200" kern="1200" dirty="0">
                <a:solidFill>
                  <a:schemeClr val="tx1"/>
                </a:solidFill>
                <a:effectLst/>
                <a:latin typeface="+mn-lt"/>
                <a:ea typeface="+mn-ea"/>
                <a:cs typeface="+mn-cs"/>
              </a:rPr>
              <a:t>。可以利用</a:t>
            </a:r>
            <a:r>
              <a:rPr lang="en-US" altLang="zh-CN" sz="1200" kern="1200" dirty="0">
                <a:solidFill>
                  <a:schemeClr val="tx1"/>
                </a:solidFill>
                <a:effectLst/>
                <a:latin typeface="+mn-lt"/>
                <a:ea typeface="+mn-ea"/>
                <a:cs typeface="+mn-cs"/>
              </a:rPr>
              <a:t>y</a:t>
            </a:r>
            <a:r>
              <a:rPr lang="zh-CN" altLang="en-US" sz="1200" kern="1200" dirty="0">
                <a:solidFill>
                  <a:schemeClr val="tx1"/>
                </a:solidFill>
                <a:effectLst/>
                <a:latin typeface="+mn-lt"/>
                <a:ea typeface="+mn-ea"/>
                <a:cs typeface="+mn-cs"/>
              </a:rPr>
              <a:t>值和</a:t>
            </a:r>
            <a:r>
              <a:rPr lang="en-US" altLang="zh-CN" sz="1200" kern="1200" dirty="0">
                <a:solidFill>
                  <a:schemeClr val="tx1"/>
                </a:solidFill>
                <a:effectLst/>
                <a:latin typeface="+mn-lt"/>
                <a:ea typeface="+mn-ea"/>
                <a:cs typeface="+mn-cs"/>
              </a:rPr>
              <a:t>z</a:t>
            </a:r>
            <a:r>
              <a:rPr lang="zh-CN" altLang="en-US" sz="1200" kern="1200" dirty="0">
                <a:solidFill>
                  <a:schemeClr val="tx1"/>
                </a:solidFill>
                <a:effectLst/>
                <a:latin typeface="+mn-lt"/>
                <a:ea typeface="+mn-ea"/>
                <a:cs typeface="+mn-cs"/>
              </a:rPr>
              <a:t>值来测量桌子等物体的倾斜度。</a:t>
            </a:r>
            <a:endParaRPr lang="zh-CN" altLang="en-US" sz="1200" dirty="0">
              <a:effectLst/>
            </a:endParaRPr>
          </a:p>
          <a:p>
            <a:r>
              <a:rPr lang="zh-CN" altLang="en-US" sz="1200" kern="1200" dirty="0">
                <a:solidFill>
                  <a:schemeClr val="tx1"/>
                </a:solidFill>
                <a:effectLst/>
                <a:latin typeface="+mn-lt"/>
                <a:ea typeface="+mn-ea"/>
                <a:cs typeface="+mn-cs"/>
              </a:rPr>
              <a:t>                </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z</a:t>
            </a:r>
            <a:r>
              <a:rPr lang="zh-CN" altLang="en-US" sz="1200" kern="1200" dirty="0">
                <a:solidFill>
                  <a:schemeClr val="tx1"/>
                </a:solidFill>
                <a:effectLst/>
                <a:latin typeface="+mn-lt"/>
                <a:ea typeface="+mn-ea"/>
                <a:cs typeface="+mn-cs"/>
              </a:rPr>
              <a:t>值表示手机沿着</a:t>
            </a:r>
            <a:r>
              <a:rPr lang="en-US" altLang="zh-CN" sz="1200" kern="1200" dirty="0">
                <a:solidFill>
                  <a:schemeClr val="tx1"/>
                </a:solidFill>
                <a:effectLst/>
                <a:latin typeface="+mn-lt"/>
                <a:ea typeface="+mn-ea"/>
                <a:cs typeface="+mn-cs"/>
              </a:rPr>
              <a:t>Y</a:t>
            </a:r>
            <a:r>
              <a:rPr lang="zh-CN" altLang="en-US" sz="1200" kern="1200" dirty="0">
                <a:solidFill>
                  <a:schemeClr val="tx1"/>
                </a:solidFill>
                <a:effectLst/>
                <a:latin typeface="+mn-lt"/>
                <a:ea typeface="+mn-ea"/>
                <a:cs typeface="+mn-cs"/>
              </a:rPr>
              <a:t>轴的滚动角度。表示手机沿着</a:t>
            </a:r>
            <a:r>
              <a:rPr lang="en-US" altLang="zh-CN" sz="1200" kern="1200" dirty="0">
                <a:solidFill>
                  <a:schemeClr val="tx1"/>
                </a:solidFill>
                <a:effectLst/>
                <a:latin typeface="+mn-lt"/>
                <a:ea typeface="+mn-ea"/>
                <a:cs typeface="+mn-cs"/>
              </a:rPr>
              <a:t>Y</a:t>
            </a:r>
            <a:r>
              <a:rPr lang="zh-CN" altLang="en-US" sz="1200" kern="1200" dirty="0">
                <a:solidFill>
                  <a:schemeClr val="tx1"/>
                </a:solidFill>
                <a:effectLst/>
                <a:latin typeface="+mn-lt"/>
                <a:ea typeface="+mn-ea"/>
                <a:cs typeface="+mn-cs"/>
              </a:rPr>
              <a:t>轴的滚动角度。取值范围是</a:t>
            </a:r>
            <a:r>
              <a:rPr lang="en-US" altLang="zh-CN" sz="1200" kern="1200" dirty="0">
                <a:solidFill>
                  <a:schemeClr val="tx1"/>
                </a:solidFill>
                <a:effectLst/>
                <a:latin typeface="+mn-lt"/>
                <a:ea typeface="+mn-ea"/>
                <a:cs typeface="+mn-cs"/>
              </a:rPr>
              <a:t>-90≤z</a:t>
            </a:r>
            <a:r>
              <a:rPr lang="zh-CN" altLang="en-US" sz="1200" kern="1200" dirty="0">
                <a:solidFill>
                  <a:schemeClr val="tx1"/>
                </a:solidFill>
                <a:effectLst/>
                <a:latin typeface="+mn-lt"/>
                <a:ea typeface="+mn-ea"/>
                <a:cs typeface="+mn-cs"/>
              </a:rPr>
              <a:t>值≤</a:t>
            </a:r>
            <a:r>
              <a:rPr lang="en-US" altLang="zh-CN" sz="1200" kern="1200" dirty="0">
                <a:solidFill>
                  <a:schemeClr val="tx1"/>
                </a:solidFill>
                <a:effectLst/>
                <a:latin typeface="+mn-lt"/>
                <a:ea typeface="+mn-ea"/>
                <a:cs typeface="+mn-cs"/>
              </a:rPr>
              <a:t>90</a:t>
            </a:r>
            <a:r>
              <a:rPr lang="zh-CN" altLang="en-US" sz="1200" kern="1200" dirty="0">
                <a:solidFill>
                  <a:schemeClr val="tx1"/>
                </a:solidFill>
                <a:effectLst/>
                <a:latin typeface="+mn-lt"/>
                <a:ea typeface="+mn-ea"/>
                <a:cs typeface="+mn-cs"/>
              </a:rPr>
              <a:t>。</a:t>
            </a:r>
            <a:endParaRPr lang="zh-CN" altLang="en-US" sz="1200" dirty="0">
              <a:effectLst/>
            </a:endParaRPr>
          </a:p>
          <a:p>
            <a:r>
              <a:rPr lang="zh-CN" altLang="en-US" sz="1200" kern="1200" dirty="0">
                <a:solidFill>
                  <a:schemeClr val="tx1"/>
                </a:solidFill>
                <a:effectLst/>
                <a:latin typeface="+mn-lt"/>
                <a:ea typeface="+mn-ea"/>
                <a:cs typeface="+mn-cs"/>
              </a:rPr>
              <a:t>                假设将手机屏幕朝上水平放在桌面上，这时如果桌面是平的，</a:t>
            </a:r>
            <a:r>
              <a:rPr lang="en-US" altLang="zh-CN" sz="1200" kern="1200" dirty="0">
                <a:solidFill>
                  <a:schemeClr val="tx1"/>
                </a:solidFill>
                <a:effectLst/>
                <a:latin typeface="+mn-lt"/>
                <a:ea typeface="+mn-ea"/>
                <a:cs typeface="+mn-cs"/>
              </a:rPr>
              <a:t>z</a:t>
            </a:r>
            <a:r>
              <a:rPr lang="zh-CN" altLang="en-US" sz="1200" kern="1200" dirty="0">
                <a:solidFill>
                  <a:schemeClr val="tx1"/>
                </a:solidFill>
                <a:effectLst/>
                <a:latin typeface="+mn-lt"/>
                <a:ea typeface="+mn-ea"/>
                <a:cs typeface="+mn-cs"/>
              </a:rPr>
              <a:t>值应为</a:t>
            </a:r>
            <a:r>
              <a:rPr lang="en-US" altLang="zh-CN"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。将手机左侧逐渐抬起时，</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z</a:t>
            </a:r>
            <a:r>
              <a:rPr lang="zh-CN" altLang="en-US" sz="1200" kern="1200" dirty="0">
                <a:solidFill>
                  <a:schemeClr val="tx1"/>
                </a:solidFill>
                <a:effectLst/>
                <a:latin typeface="+mn-lt"/>
                <a:ea typeface="+mn-ea"/>
                <a:cs typeface="+mn-cs"/>
              </a:rPr>
              <a:t>值逐渐变小，直到手机垂直于桌面放置，这时</a:t>
            </a:r>
            <a:r>
              <a:rPr lang="en-US" altLang="zh-CN" sz="1200" kern="1200" dirty="0">
                <a:solidFill>
                  <a:schemeClr val="tx1"/>
                </a:solidFill>
                <a:effectLst/>
                <a:latin typeface="+mn-lt"/>
                <a:ea typeface="+mn-ea"/>
                <a:cs typeface="+mn-cs"/>
              </a:rPr>
              <a:t>z</a:t>
            </a:r>
            <a:r>
              <a:rPr lang="zh-CN" altLang="en-US" sz="1200" kern="1200" dirty="0">
                <a:solidFill>
                  <a:schemeClr val="tx1"/>
                </a:solidFill>
                <a:effectLst/>
                <a:latin typeface="+mn-lt"/>
                <a:ea typeface="+mn-ea"/>
                <a:cs typeface="+mn-cs"/>
              </a:rPr>
              <a:t>值是</a:t>
            </a:r>
            <a:r>
              <a:rPr lang="en-US" altLang="zh-CN" sz="1200" kern="1200" dirty="0">
                <a:solidFill>
                  <a:schemeClr val="tx1"/>
                </a:solidFill>
                <a:effectLst/>
                <a:latin typeface="+mn-lt"/>
                <a:ea typeface="+mn-ea"/>
                <a:cs typeface="+mn-cs"/>
              </a:rPr>
              <a:t>-90</a:t>
            </a:r>
            <a:r>
              <a:rPr lang="zh-CN" altLang="en-US" sz="1200" kern="1200" dirty="0">
                <a:solidFill>
                  <a:schemeClr val="tx1"/>
                </a:solidFill>
                <a:effectLst/>
                <a:latin typeface="+mn-lt"/>
                <a:ea typeface="+mn-ea"/>
                <a:cs typeface="+mn-cs"/>
              </a:rPr>
              <a:t>。将手机右侧逐渐抬起时，</a:t>
            </a:r>
            <a:r>
              <a:rPr lang="en-US" altLang="zh-CN" sz="1200" kern="1200" dirty="0">
                <a:solidFill>
                  <a:schemeClr val="tx1"/>
                </a:solidFill>
                <a:effectLst/>
                <a:latin typeface="+mn-lt"/>
                <a:ea typeface="+mn-ea"/>
                <a:cs typeface="+mn-cs"/>
              </a:rPr>
              <a:t>z</a:t>
            </a:r>
            <a:r>
              <a:rPr lang="zh-CN" altLang="en-US" sz="1200" kern="1200" dirty="0">
                <a:solidFill>
                  <a:schemeClr val="tx1"/>
                </a:solidFill>
                <a:effectLst/>
                <a:latin typeface="+mn-lt"/>
                <a:ea typeface="+mn-ea"/>
                <a:cs typeface="+mn-cs"/>
              </a:rPr>
              <a:t>值逐渐增大，</a:t>
            </a:r>
            <a:endParaRPr lang="zh-CN" altLang="en-US" sz="1200" dirty="0">
              <a:effectLst/>
            </a:endParaRPr>
          </a:p>
          <a:p>
            <a:r>
              <a:rPr lang="zh-CN" altLang="en-US" sz="1200" kern="1200" dirty="0">
                <a:solidFill>
                  <a:schemeClr val="tx1"/>
                </a:solidFill>
                <a:effectLst/>
                <a:latin typeface="+mn-lt"/>
                <a:ea typeface="+mn-ea"/>
                <a:cs typeface="+mn-cs"/>
              </a:rPr>
              <a:t>                直到手机垂直于桌面放置，这时</a:t>
            </a:r>
            <a:r>
              <a:rPr lang="en-US" altLang="zh-CN" sz="1200" kern="1200" dirty="0">
                <a:solidFill>
                  <a:schemeClr val="tx1"/>
                </a:solidFill>
                <a:effectLst/>
                <a:latin typeface="+mn-lt"/>
                <a:ea typeface="+mn-ea"/>
                <a:cs typeface="+mn-cs"/>
              </a:rPr>
              <a:t>z</a:t>
            </a:r>
            <a:r>
              <a:rPr lang="zh-CN" altLang="en-US" sz="1200" kern="1200" dirty="0">
                <a:solidFill>
                  <a:schemeClr val="tx1"/>
                </a:solidFill>
                <a:effectLst/>
                <a:latin typeface="+mn-lt"/>
                <a:ea typeface="+mn-ea"/>
                <a:cs typeface="+mn-cs"/>
              </a:rPr>
              <a:t>值是</a:t>
            </a:r>
            <a:r>
              <a:rPr lang="en-US" altLang="zh-CN" sz="1200" kern="1200" dirty="0">
                <a:solidFill>
                  <a:schemeClr val="tx1"/>
                </a:solidFill>
                <a:effectLst/>
                <a:latin typeface="+mn-lt"/>
                <a:ea typeface="+mn-ea"/>
                <a:cs typeface="+mn-cs"/>
              </a:rPr>
              <a:t>90</a:t>
            </a:r>
            <a:r>
              <a:rPr lang="zh-CN" altLang="en-US" sz="1200" kern="1200" dirty="0">
                <a:solidFill>
                  <a:schemeClr val="tx1"/>
                </a:solidFill>
                <a:effectLst/>
                <a:latin typeface="+mn-lt"/>
                <a:ea typeface="+mn-ea"/>
                <a:cs typeface="+mn-cs"/>
              </a:rPr>
              <a:t>。在垂直位置时继续向右或向左滚动，</a:t>
            </a:r>
            <a:r>
              <a:rPr lang="en-US" altLang="zh-CN" sz="1200" kern="1200" dirty="0">
                <a:solidFill>
                  <a:schemeClr val="tx1"/>
                </a:solidFill>
                <a:effectLst/>
                <a:latin typeface="+mn-lt"/>
                <a:ea typeface="+mn-ea"/>
                <a:cs typeface="+mn-cs"/>
              </a:rPr>
              <a:t>z</a:t>
            </a:r>
            <a:r>
              <a:rPr lang="zh-CN" altLang="en-US" sz="1200" kern="1200" dirty="0">
                <a:solidFill>
                  <a:schemeClr val="tx1"/>
                </a:solidFill>
                <a:effectLst/>
                <a:latin typeface="+mn-lt"/>
                <a:ea typeface="+mn-ea"/>
                <a:cs typeface="+mn-cs"/>
              </a:rPr>
              <a:t>值会继续在</a:t>
            </a:r>
            <a:r>
              <a:rPr lang="en-US" altLang="zh-CN" sz="1200" kern="1200" dirty="0">
                <a:solidFill>
                  <a:schemeClr val="tx1"/>
                </a:solidFill>
                <a:effectLst/>
                <a:latin typeface="+mn-lt"/>
                <a:ea typeface="+mn-ea"/>
                <a:cs typeface="+mn-cs"/>
              </a:rPr>
              <a:t>-90</a:t>
            </a:r>
            <a:r>
              <a:rPr lang="zh-CN" altLang="en-US" sz="1200" kern="1200" dirty="0">
                <a:solidFill>
                  <a:schemeClr val="tx1"/>
                </a:solidFill>
                <a:effectLst/>
                <a:latin typeface="+mn-lt"/>
                <a:ea typeface="+mn-ea"/>
                <a:cs typeface="+mn-cs"/>
              </a:rPr>
              <a:t>至</a:t>
            </a:r>
            <a:r>
              <a:rPr lang="en-US" altLang="zh-CN" sz="1200" kern="1200" dirty="0">
                <a:solidFill>
                  <a:schemeClr val="tx1"/>
                </a:solidFill>
                <a:effectLst/>
                <a:latin typeface="+mn-lt"/>
                <a:ea typeface="+mn-ea"/>
                <a:cs typeface="+mn-cs"/>
              </a:rPr>
              <a:t>90</a:t>
            </a:r>
            <a:r>
              <a:rPr lang="zh-CN" altLang="en-US" sz="1200" kern="1200" dirty="0">
                <a:solidFill>
                  <a:schemeClr val="tx1"/>
                </a:solidFill>
                <a:effectLst/>
                <a:latin typeface="+mn-lt"/>
                <a:ea typeface="+mn-ea"/>
                <a:cs typeface="+mn-cs"/>
              </a:rPr>
              <a:t>之间变化。</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t>
            </a:r>
            <a:endParaRPr lang="zh-CN" altLang="en-US" sz="1200" dirty="0">
              <a:effectLst/>
            </a:endParaRPr>
          </a:p>
          <a:p>
            <a:r>
              <a:rPr lang="zh-CN" altLang="en-US" sz="1200" dirty="0">
                <a:effectLst/>
              </a:rPr>
              <a:t>                </a:t>
            </a:r>
            <a:r>
              <a:rPr lang="en-US" altLang="zh-CN" sz="1200" dirty="0" err="1">
                <a:effectLst/>
              </a:rPr>
              <a:t>orientation</a:t>
            </a:r>
            <a:r>
              <a:rPr lang="en-US" altLang="zh-CN" sz="1200" b="1" kern="1200" dirty="0" err="1">
                <a:solidFill>
                  <a:schemeClr val="tx1"/>
                </a:solidFill>
                <a:effectLst/>
                <a:latin typeface="+mn-lt"/>
                <a:ea typeface="+mn-ea"/>
                <a:cs typeface="+mn-cs"/>
              </a:rPr>
              <a:t>.</a:t>
            </a:r>
            <a:r>
              <a:rPr lang="en-US" altLang="zh-CN" sz="1200" dirty="0" err="1">
                <a:effectLst/>
              </a:rPr>
              <a:t>setText</a:t>
            </a:r>
            <a:r>
              <a:rPr lang="en-US" altLang="zh-CN" sz="1200" b="1" kern="1200" dirty="0">
                <a:solidFill>
                  <a:schemeClr val="tx1"/>
                </a:solidFill>
                <a:effectLst/>
                <a:latin typeface="+mn-lt"/>
                <a:ea typeface="+mn-ea"/>
                <a:cs typeface="+mn-cs"/>
              </a:rPr>
              <a:t>(</a:t>
            </a:r>
            <a:r>
              <a:rPr lang="en-US" altLang="zh-CN" sz="1200" b="0" kern="1200" dirty="0">
                <a:solidFill>
                  <a:schemeClr val="tx1"/>
                </a:solidFill>
                <a:effectLst/>
                <a:latin typeface="+mn-lt"/>
                <a:ea typeface="+mn-ea"/>
                <a:cs typeface="+mn-cs"/>
              </a:rPr>
              <a:t>"Orientation Sensor: "</a:t>
            </a:r>
            <a:r>
              <a:rPr lang="en-US" altLang="zh-CN" sz="1200" dirty="0">
                <a:effectLst/>
              </a:rPr>
              <a:t> </a:t>
            </a:r>
            <a:r>
              <a:rPr lang="en-US" altLang="zh-CN" sz="1200" b="1" kern="1200" dirty="0">
                <a:solidFill>
                  <a:schemeClr val="tx1"/>
                </a:solidFill>
                <a:effectLst/>
                <a:latin typeface="+mn-lt"/>
                <a:ea typeface="+mn-ea"/>
                <a:cs typeface="+mn-cs"/>
              </a:rPr>
              <a:t>+</a:t>
            </a:r>
            <a:r>
              <a:rPr lang="en-US" altLang="zh-CN" sz="1200" dirty="0">
                <a:effectLst/>
              </a:rPr>
              <a:t> x </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kern="1200" dirty="0">
                <a:solidFill>
                  <a:schemeClr val="tx1"/>
                </a:solidFill>
                <a:effectLst/>
                <a:latin typeface="+mn-lt"/>
                <a:ea typeface="+mn-ea"/>
                <a:cs typeface="+mn-cs"/>
              </a:rPr>
              <a:t>", "</a:t>
            </a:r>
            <a:r>
              <a:rPr lang="en-US" altLang="zh-CN" sz="1200" dirty="0">
                <a:effectLst/>
              </a:rPr>
              <a:t> </a:t>
            </a:r>
            <a:r>
              <a:rPr lang="en-US" altLang="zh-CN" sz="1200" b="1" kern="1200" dirty="0">
                <a:solidFill>
                  <a:schemeClr val="tx1"/>
                </a:solidFill>
                <a:effectLst/>
                <a:latin typeface="+mn-lt"/>
                <a:ea typeface="+mn-ea"/>
                <a:cs typeface="+mn-cs"/>
              </a:rPr>
              <a:t>+</a:t>
            </a:r>
            <a:r>
              <a:rPr lang="en-US" altLang="zh-CN" sz="1200" dirty="0">
                <a:effectLst/>
              </a:rPr>
              <a:t> y </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kern="1200" dirty="0">
                <a:solidFill>
                  <a:schemeClr val="tx1"/>
                </a:solidFill>
                <a:effectLst/>
                <a:latin typeface="+mn-lt"/>
                <a:ea typeface="+mn-ea"/>
                <a:cs typeface="+mn-cs"/>
              </a:rPr>
              <a:t>", "</a:t>
            </a:r>
            <a:r>
              <a:rPr lang="en-US" altLang="zh-CN" sz="1200" dirty="0">
                <a:effectLst/>
              </a:rPr>
              <a:t> </a:t>
            </a:r>
            <a:r>
              <a:rPr lang="en-US" altLang="zh-CN" sz="1200" b="1" kern="1200" dirty="0">
                <a:solidFill>
                  <a:schemeClr val="tx1"/>
                </a:solidFill>
                <a:effectLst/>
                <a:latin typeface="+mn-lt"/>
                <a:ea typeface="+mn-ea"/>
                <a:cs typeface="+mn-cs"/>
              </a:rPr>
              <a:t>+</a:t>
            </a:r>
            <a:r>
              <a:rPr lang="en-US" altLang="zh-CN" sz="1200" dirty="0">
                <a:effectLst/>
              </a:rPr>
              <a:t> z</a:t>
            </a:r>
            <a:r>
              <a:rPr lang="en-US" altLang="zh-CN" sz="1200" b="1" kern="1200" dirty="0">
                <a:solidFill>
                  <a:schemeClr val="tx1"/>
                </a:solidFill>
                <a:effectLst/>
                <a:latin typeface="+mn-lt"/>
                <a:ea typeface="+mn-ea"/>
                <a:cs typeface="+mn-cs"/>
              </a:rPr>
              <a:t>);</a:t>
            </a:r>
            <a:r>
              <a:rPr lang="en-US" altLang="zh-CN" sz="1200" dirty="0">
                <a:effectLst/>
              </a:rPr>
              <a:t> </a:t>
            </a:r>
          </a:p>
          <a:p>
            <a:r>
              <a:rPr lang="en-US" altLang="zh-CN" sz="1200" dirty="0">
                <a:effectLst/>
              </a:rPr>
              <a:t>                </a:t>
            </a:r>
            <a:r>
              <a:rPr lang="en-US" altLang="zh-CN" sz="1200" b="1" kern="1200" dirty="0">
                <a:solidFill>
                  <a:schemeClr val="tx1"/>
                </a:solidFill>
                <a:effectLst/>
                <a:latin typeface="+mn-lt"/>
                <a:ea typeface="+mn-ea"/>
                <a:cs typeface="+mn-cs"/>
              </a:rPr>
              <a:t>break;</a:t>
            </a:r>
            <a:endParaRPr lang="en-US" altLang="zh-CN" sz="1200" dirty="0">
              <a:effectLst/>
            </a:endParaRPr>
          </a:p>
          <a:p>
            <a:r>
              <a:rPr lang="en-US" altLang="zh-CN" sz="1200" dirty="0">
                <a:effectLst/>
              </a:rPr>
              <a:t>            </a:t>
            </a:r>
            <a:r>
              <a:rPr lang="en-US" altLang="zh-CN" sz="1200" b="1" kern="1200" dirty="0">
                <a:solidFill>
                  <a:schemeClr val="tx1"/>
                </a:solidFill>
                <a:effectLst/>
                <a:latin typeface="+mn-lt"/>
                <a:ea typeface="+mn-ea"/>
                <a:cs typeface="+mn-cs"/>
              </a:rPr>
              <a:t>}</a:t>
            </a:r>
            <a:endParaRPr lang="en-US" altLang="zh-CN" sz="1200" dirty="0">
              <a:effectLst/>
            </a:endParaRPr>
          </a:p>
          <a:p>
            <a:r>
              <a:rPr lang="en-US" altLang="zh-CN" sz="1200" dirty="0">
                <a:effectLst/>
              </a:rPr>
              <a:t>        </a:t>
            </a:r>
            <a:r>
              <a:rPr lang="en-US" altLang="zh-CN" sz="1200" b="1" kern="1200" dirty="0">
                <a:solidFill>
                  <a:schemeClr val="tx1"/>
                </a:solidFill>
                <a:effectLst/>
                <a:latin typeface="+mn-lt"/>
                <a:ea typeface="+mn-ea"/>
                <a:cs typeface="+mn-cs"/>
              </a:rPr>
              <a:t>}</a:t>
            </a:r>
            <a:r>
              <a:rPr lang="en-US" altLang="zh-CN" sz="1200" dirty="0">
                <a:effectLst/>
              </a:rPr>
              <a:t>        </a:t>
            </a:r>
          </a:p>
          <a:p>
            <a:r>
              <a:rPr lang="en-US" altLang="zh-CN" sz="1200" dirty="0">
                <a:effectLst/>
              </a:rPr>
              <a:t>        @Override</a:t>
            </a:r>
          </a:p>
          <a:p>
            <a:r>
              <a:rPr lang="en-US" altLang="zh-CN" sz="1200" dirty="0">
                <a:effectLst/>
              </a:rPr>
              <a:t>        </a:t>
            </a:r>
            <a:r>
              <a:rPr lang="en-US" altLang="zh-CN" sz="1200" kern="1200" dirty="0">
                <a:solidFill>
                  <a:schemeClr val="tx1"/>
                </a:solidFill>
                <a:effectLst/>
                <a:latin typeface="+mn-lt"/>
                <a:ea typeface="+mn-ea"/>
                <a:cs typeface="+mn-cs"/>
              </a:rPr>
              <a:t>public</a:t>
            </a:r>
            <a:r>
              <a:rPr lang="en-US" altLang="zh-CN" sz="1200" dirty="0">
                <a:effectLst/>
              </a:rPr>
              <a:t> </a:t>
            </a:r>
            <a:r>
              <a:rPr lang="en-US" altLang="zh-CN" sz="1200" kern="1200" dirty="0">
                <a:solidFill>
                  <a:schemeClr val="tx1"/>
                </a:solidFill>
                <a:effectLst/>
                <a:latin typeface="+mn-lt"/>
                <a:ea typeface="+mn-ea"/>
                <a:cs typeface="+mn-cs"/>
              </a:rPr>
              <a:t>void</a:t>
            </a:r>
            <a:r>
              <a:rPr lang="en-US" altLang="zh-CN" sz="1200" dirty="0">
                <a:effectLst/>
              </a:rPr>
              <a:t> </a:t>
            </a:r>
            <a:r>
              <a:rPr lang="en-US" altLang="zh-CN" sz="1200" dirty="0" err="1">
                <a:effectLst/>
              </a:rPr>
              <a:t>onAccuracyChanged</a:t>
            </a:r>
            <a:r>
              <a:rPr lang="en-US" altLang="zh-CN" sz="1200" b="1" kern="1200" dirty="0">
                <a:solidFill>
                  <a:schemeClr val="tx1"/>
                </a:solidFill>
                <a:effectLst/>
                <a:latin typeface="+mn-lt"/>
                <a:ea typeface="+mn-ea"/>
                <a:cs typeface="+mn-cs"/>
              </a:rPr>
              <a:t>(</a:t>
            </a:r>
            <a:r>
              <a:rPr lang="en-US" altLang="zh-CN" sz="1200" dirty="0">
                <a:effectLst/>
              </a:rPr>
              <a:t>Sensor </a:t>
            </a:r>
            <a:r>
              <a:rPr lang="en-US" altLang="zh-CN" sz="1200" dirty="0" err="1">
                <a:effectLst/>
              </a:rPr>
              <a:t>sensor</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kern="1200" dirty="0" err="1">
                <a:solidFill>
                  <a:schemeClr val="tx1"/>
                </a:solidFill>
                <a:effectLst/>
                <a:latin typeface="+mn-lt"/>
                <a:ea typeface="+mn-ea"/>
                <a:cs typeface="+mn-cs"/>
              </a:rPr>
              <a:t>int</a:t>
            </a:r>
            <a:r>
              <a:rPr lang="en-US" altLang="zh-CN" sz="1200" dirty="0">
                <a:effectLst/>
              </a:rPr>
              <a:t> accuracy</a:t>
            </a:r>
            <a:r>
              <a:rPr lang="en-US" altLang="zh-CN" sz="1200" b="1" kern="1200" dirty="0">
                <a:solidFill>
                  <a:schemeClr val="tx1"/>
                </a:solidFill>
                <a:effectLst/>
                <a:latin typeface="+mn-lt"/>
                <a:ea typeface="+mn-ea"/>
                <a:cs typeface="+mn-cs"/>
              </a:rPr>
              <a:t>)</a:t>
            </a:r>
            <a:r>
              <a:rPr lang="en-US" altLang="zh-CN" sz="1200" dirty="0">
                <a:effectLst/>
              </a:rPr>
              <a:t> </a:t>
            </a:r>
            <a:r>
              <a:rPr lang="en-US" altLang="zh-CN" sz="1200" b="1" kern="1200" dirty="0">
                <a:solidFill>
                  <a:schemeClr val="tx1"/>
                </a:solidFill>
                <a:effectLst/>
                <a:latin typeface="+mn-lt"/>
                <a:ea typeface="+mn-ea"/>
                <a:cs typeface="+mn-cs"/>
              </a:rPr>
              <a:t>{</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当传感器的精度变化时        </a:t>
            </a:r>
            <a:endParaRPr lang="zh-CN" altLang="en-US" sz="1200" dirty="0">
              <a:effectLst/>
            </a:endParaRPr>
          </a:p>
          <a:p>
            <a:r>
              <a:rPr lang="zh-CN" altLang="en-US" sz="1200" dirty="0">
                <a:effectLst/>
              </a:rPr>
              <a:t>        </a:t>
            </a:r>
            <a:r>
              <a:rPr lang="en-US" altLang="zh-CN" sz="1200" b="1" kern="1200" dirty="0">
                <a:solidFill>
                  <a:schemeClr val="tx1"/>
                </a:solidFill>
                <a:effectLst/>
                <a:latin typeface="+mn-lt"/>
                <a:ea typeface="+mn-ea"/>
                <a:cs typeface="+mn-cs"/>
              </a:rPr>
              <a:t>}</a:t>
            </a:r>
            <a:endParaRPr lang="zh-CN" altLang="en-US" sz="1200" dirty="0">
              <a:effectLst/>
            </a:endParaRPr>
          </a:p>
          <a:p>
            <a:r>
              <a:rPr lang="zh-CN" altLang="en-US" sz="1200" dirty="0">
                <a:effectLst/>
              </a:rPr>
              <a:t>    </a:t>
            </a:r>
            <a:r>
              <a:rPr lang="en-US" altLang="zh-CN" sz="1200" b="1" kern="1200" dirty="0">
                <a:solidFill>
                  <a:schemeClr val="tx1"/>
                </a:solidFill>
                <a:effectLst/>
                <a:latin typeface="+mn-lt"/>
                <a:ea typeface="+mn-ea"/>
                <a:cs typeface="+mn-cs"/>
              </a:rPr>
              <a:t>};</a:t>
            </a:r>
            <a:endParaRPr lang="zh-CN" altLang="en-US" sz="1200" dirty="0">
              <a:effectLst/>
            </a:endParaRPr>
          </a:p>
          <a:p>
            <a:r>
              <a:rPr lang="en-US" altLang="zh-CN" sz="1200" b="1" kern="1200" dirty="0">
                <a:solidFill>
                  <a:schemeClr val="tx1"/>
                </a:solidFill>
                <a:effectLst/>
                <a:latin typeface="+mn-lt"/>
                <a:ea typeface="+mn-ea"/>
                <a:cs typeface="+mn-cs"/>
              </a:rPr>
              <a:t>}</a:t>
            </a:r>
            <a:endParaRPr lang="zh-CN" altLang="en-US" sz="1200" dirty="0">
              <a:effectLst/>
            </a:endParaRPr>
          </a:p>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153</a:t>
            </a:fld>
            <a:endParaRPr lang="zh-CN" altLang="en-US"/>
          </a:p>
        </p:txBody>
      </p:sp>
    </p:spTree>
    <p:extLst>
      <p:ext uri="{BB962C8B-B14F-4D97-AF65-F5344CB8AC3E}">
        <p14:creationId xmlns:p14="http://schemas.microsoft.com/office/powerpoint/2010/main" val="367684529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chemeClr val="tx1"/>
                </a:solidFill>
                <a:effectLst/>
                <a:latin typeface="+mn-lt"/>
                <a:ea typeface="+mn-ea"/>
                <a:cs typeface="+mn-cs"/>
              </a:rPr>
              <a:t>public</a:t>
            </a:r>
            <a:r>
              <a:rPr lang="en-US" altLang="zh-CN" sz="1200" b="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class</a:t>
            </a:r>
            <a:r>
              <a:rPr lang="en-US" altLang="zh-CN" sz="1200" b="0" kern="1200" dirty="0">
                <a:solidFill>
                  <a:schemeClr val="tx1"/>
                </a:solidFill>
                <a:effectLst/>
                <a:latin typeface="+mn-lt"/>
                <a:ea typeface="+mn-ea"/>
                <a:cs typeface="+mn-cs"/>
              </a:rPr>
              <a:t> </a:t>
            </a:r>
            <a:r>
              <a:rPr lang="en-US" altLang="zh-CN" sz="1200" b="0" kern="1200" dirty="0" err="1">
                <a:solidFill>
                  <a:schemeClr val="tx1"/>
                </a:solidFill>
                <a:effectLst/>
                <a:latin typeface="+mn-lt"/>
                <a:ea typeface="+mn-ea"/>
                <a:cs typeface="+mn-cs"/>
              </a:rPr>
              <a:t>LogUtil</a:t>
            </a:r>
            <a:r>
              <a:rPr lang="en-US" altLang="zh-CN" sz="1200" b="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private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LogUtil</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 </a:t>
            </a:r>
            <a:r>
              <a:rPr lang="zh-CN" altLang="en-US" sz="1200" kern="1200" dirty="0">
                <a:solidFill>
                  <a:schemeClr val="tx1"/>
                </a:solidFill>
                <a:effectLst/>
                <a:latin typeface="+mn-lt"/>
                <a:ea typeface="+mn-ea"/>
                <a:cs typeface="+mn-cs"/>
              </a:rPr>
              <a:t>日志的等级，默认为</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，可以显示所有的日志等级 ①应用开发阶段，等级调为</a:t>
            </a:r>
            <a:r>
              <a:rPr lang="en-US" altLang="zh-CN" sz="1200" kern="1200" dirty="0">
                <a:solidFill>
                  <a:schemeClr val="tx1"/>
                </a:solidFill>
                <a:effectLst/>
                <a:latin typeface="+mn-lt"/>
                <a:ea typeface="+mn-ea"/>
                <a:cs typeface="+mn-cs"/>
              </a:rPr>
              <a:t>6</a:t>
            </a:r>
            <a:r>
              <a:rPr lang="zh-CN" altLang="en-US" sz="1200" kern="1200" dirty="0">
                <a:solidFill>
                  <a:schemeClr val="tx1"/>
                </a:solidFill>
                <a:effectLst/>
                <a:latin typeface="+mn-lt"/>
                <a:ea typeface="+mn-ea"/>
                <a:cs typeface="+mn-cs"/>
              </a:rPr>
              <a:t>可以保留所有等级的日志</a:t>
            </a:r>
            <a:endParaRPr lang="zh-CN" altLang="en-US" sz="1200" dirty="0">
              <a:effectLst/>
            </a:endParaRPr>
          </a:p>
          <a:p>
            <a:r>
              <a:rPr lang="zh-CN" altLang="en-US" sz="1200" kern="1200" dirty="0">
                <a:solidFill>
                  <a:schemeClr val="tx1"/>
                </a:solidFill>
                <a:effectLst/>
                <a:latin typeface="+mn-lt"/>
                <a:ea typeface="+mn-ea"/>
                <a:cs typeface="+mn-cs"/>
              </a:rPr>
              <a:t>     * ②在应用上线的时候，将日志等级调到</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等级，那么只会保留</a:t>
            </a:r>
            <a:r>
              <a:rPr lang="en-US" altLang="zh-CN" sz="1200" kern="1200" dirty="0">
                <a:solidFill>
                  <a:schemeClr val="tx1"/>
                </a:solidFill>
                <a:effectLst/>
                <a:latin typeface="+mn-lt"/>
                <a:ea typeface="+mn-ea"/>
                <a:cs typeface="+mn-cs"/>
              </a:rPr>
              <a:t>w</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e</a:t>
            </a:r>
            <a:r>
              <a:rPr lang="zh-CN" altLang="en-US" sz="1200" kern="1200" dirty="0">
                <a:solidFill>
                  <a:schemeClr val="tx1"/>
                </a:solidFill>
                <a:effectLst/>
                <a:latin typeface="+mn-lt"/>
                <a:ea typeface="+mn-ea"/>
                <a:cs typeface="+mn-cs"/>
              </a:rPr>
              <a:t>的日志信息</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private</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LOG_LEVEL</a:t>
            </a:r>
            <a:r>
              <a:rPr lang="en-US" altLang="zh-CN" sz="1200" kern="1200" dirty="0">
                <a:solidFill>
                  <a:schemeClr val="tx1"/>
                </a:solidFill>
                <a:effectLst/>
                <a:latin typeface="+mn-lt"/>
                <a:ea typeface="+mn-ea"/>
                <a:cs typeface="+mn-cs"/>
              </a:rPr>
              <a:t> = 0;</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 1</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error</a:t>
            </a:r>
            <a:r>
              <a:rPr lang="zh-CN" altLang="en-US" sz="1200" kern="1200" dirty="0">
                <a:solidFill>
                  <a:schemeClr val="tx1"/>
                </a:solidFill>
                <a:effectLst/>
                <a:latin typeface="+mn-lt"/>
                <a:ea typeface="+mn-ea"/>
                <a:cs typeface="+mn-cs"/>
              </a:rPr>
              <a:t>级别的日志管理 *****************</a:t>
            </a:r>
            <a:r>
              <a:rPr lang="en-US" altLang="zh-CN" sz="1200" kern="1200" dirty="0">
                <a:solidFill>
                  <a:schemeClr val="tx1"/>
                </a:solidFill>
                <a:effectLst/>
                <a:latin typeface="+mn-lt"/>
                <a:ea typeface="+mn-ea"/>
                <a:cs typeface="+mn-cs"/>
              </a:rPr>
              <a:t>/</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t>
            </a:r>
            <a:endParaRPr lang="zh-CN" altLang="en-US" sz="1200" dirty="0">
              <a:effectLst/>
            </a:endParaRPr>
          </a:p>
          <a:p>
            <a:r>
              <a:rPr lang="zh-CN" altLang="en-US" sz="1200" kern="1200" dirty="0">
                <a:solidFill>
                  <a:schemeClr val="tx1"/>
                </a:solidFill>
                <a:effectLst/>
                <a:latin typeface="+mn-lt"/>
                <a:ea typeface="+mn-ea"/>
                <a:cs typeface="+mn-cs"/>
              </a:rPr>
              <a:t>     * </a:t>
            </a:r>
            <a:r>
              <a:rPr lang="en-US" altLang="zh-CN" sz="1200" kern="1200" dirty="0">
                <a:solidFill>
                  <a:schemeClr val="tx1"/>
                </a:solidFill>
                <a:effectLst/>
                <a:latin typeface="+mn-lt"/>
                <a:ea typeface="+mn-ea"/>
                <a:cs typeface="+mn-cs"/>
              </a:rPr>
              <a:t>error</a:t>
            </a:r>
            <a:r>
              <a:rPr lang="zh-CN" altLang="en-US" sz="1200" kern="1200" dirty="0">
                <a:solidFill>
                  <a:schemeClr val="tx1"/>
                </a:solidFill>
                <a:effectLst/>
                <a:latin typeface="+mn-lt"/>
                <a:ea typeface="+mn-ea"/>
                <a:cs typeface="+mn-cs"/>
              </a:rPr>
              <a:t>级别的日志</a:t>
            </a:r>
            <a:endParaRPr lang="zh-CN" altLang="en-US" sz="1200" dirty="0">
              <a:effectLst/>
            </a:endParaRPr>
          </a:p>
          <a:p>
            <a:r>
              <a:rPr lang="zh-CN" altLang="en-US" sz="1200" kern="1200" dirty="0">
                <a:solidFill>
                  <a:schemeClr val="tx1"/>
                </a:solidFill>
                <a:effectLst/>
                <a:latin typeface="+mn-lt"/>
                <a:ea typeface="+mn-ea"/>
                <a:cs typeface="+mn-cs"/>
              </a:rPr>
              <a:t>     * </a:t>
            </a:r>
            <a:endParaRPr lang="zh-CN" altLang="en-US" sz="1200" dirty="0">
              <a:effectLst/>
            </a:endParaRPr>
          </a:p>
          <a:p>
            <a:r>
              <a:rPr lang="zh-CN" altLang="en-US"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a:t>
            </a:r>
            <a:r>
              <a:rPr lang="en-US" altLang="zh-CN" sz="1200" b="1" kern="1200" dirty="0" err="1">
                <a:solidFill>
                  <a:schemeClr val="tx1"/>
                </a:solidFill>
                <a:effectLst/>
                <a:latin typeface="+mn-lt"/>
                <a:ea typeface="+mn-ea"/>
                <a:cs typeface="+mn-cs"/>
              </a:rPr>
              <a:t>param</a:t>
            </a:r>
            <a:r>
              <a:rPr lang="en-US" altLang="zh-CN" sz="1200" kern="1200" dirty="0">
                <a:solidFill>
                  <a:schemeClr val="tx1"/>
                </a:solidFill>
                <a:effectLst/>
                <a:latin typeface="+mn-lt"/>
                <a:ea typeface="+mn-ea"/>
                <a:cs typeface="+mn-cs"/>
              </a:rPr>
              <a:t> tag</a:t>
            </a:r>
            <a:endParaRPr lang="en-US" altLang="zh-CN" sz="1200" dirty="0">
              <a:effectLst/>
            </a:endParaRPr>
          </a:p>
          <a:p>
            <a:r>
              <a:rPr lang="en-US" altLang="zh-CN" sz="1200" kern="1200" dirty="0">
                <a:solidFill>
                  <a:schemeClr val="tx1"/>
                </a:solidFill>
                <a:effectLst/>
                <a:latin typeface="+mn-lt"/>
                <a:ea typeface="+mn-ea"/>
                <a:cs typeface="+mn-cs"/>
              </a:rPr>
              <a:t>     *            </a:t>
            </a:r>
            <a:r>
              <a:rPr lang="zh-CN" altLang="en-US" sz="1200" kern="1200" dirty="0">
                <a:solidFill>
                  <a:schemeClr val="tx1"/>
                </a:solidFill>
                <a:effectLst/>
                <a:latin typeface="+mn-lt"/>
                <a:ea typeface="+mn-ea"/>
                <a:cs typeface="+mn-cs"/>
              </a:rPr>
              <a:t>日志的</a:t>
            </a:r>
            <a:r>
              <a:rPr lang="en-US" altLang="zh-CN" sz="1200" kern="1200" dirty="0">
                <a:solidFill>
                  <a:schemeClr val="tx1"/>
                </a:solidFill>
                <a:effectLst/>
                <a:latin typeface="+mn-lt"/>
                <a:ea typeface="+mn-ea"/>
                <a:cs typeface="+mn-cs"/>
              </a:rPr>
              <a:t>tag</a:t>
            </a:r>
            <a:endParaRPr lang="en-US" altLang="zh-CN" sz="1200" dirty="0">
              <a:effectLst/>
            </a:endParaRPr>
          </a:p>
          <a:p>
            <a:r>
              <a:rPr lang="en-US" altLang="zh-CN"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a:t>
            </a:r>
            <a:r>
              <a:rPr lang="en-US" altLang="zh-CN" sz="1200" b="1" kern="1200" dirty="0" err="1">
                <a:solidFill>
                  <a:schemeClr val="tx1"/>
                </a:solidFill>
                <a:effectLst/>
                <a:latin typeface="+mn-lt"/>
                <a:ea typeface="+mn-ea"/>
                <a:cs typeface="+mn-cs"/>
              </a:rPr>
              <a:t>param</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msg</a:t>
            </a:r>
            <a:endParaRPr lang="en-US" altLang="zh-CN" sz="1200" dirty="0">
              <a:effectLst/>
            </a:endParaRPr>
          </a:p>
          <a:p>
            <a:r>
              <a:rPr lang="en-US" altLang="zh-CN" sz="1200" kern="1200" dirty="0">
                <a:solidFill>
                  <a:schemeClr val="tx1"/>
                </a:solidFill>
                <a:effectLst/>
                <a:latin typeface="+mn-lt"/>
                <a:ea typeface="+mn-ea"/>
                <a:cs typeface="+mn-cs"/>
              </a:rPr>
              <a:t>     *            </a:t>
            </a:r>
            <a:r>
              <a:rPr lang="zh-CN" altLang="en-US" sz="1200" kern="1200" dirty="0">
                <a:solidFill>
                  <a:schemeClr val="tx1"/>
                </a:solidFill>
                <a:effectLst/>
                <a:latin typeface="+mn-lt"/>
                <a:ea typeface="+mn-ea"/>
                <a:cs typeface="+mn-cs"/>
              </a:rPr>
              <a:t>日志的输出信息</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e(String </a:t>
            </a:r>
            <a:r>
              <a:rPr lang="en-US" altLang="zh-CN" sz="1200" kern="1200" dirty="0" err="1">
                <a:solidFill>
                  <a:schemeClr val="tx1"/>
                </a:solidFill>
                <a:effectLst/>
                <a:latin typeface="+mn-lt"/>
                <a:ea typeface="+mn-ea"/>
                <a:cs typeface="+mn-cs"/>
              </a:rPr>
              <a:t>tag,String</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msg</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if</a:t>
            </a:r>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LOG_LEVEL</a:t>
            </a:r>
            <a:r>
              <a:rPr lang="en-US" altLang="zh-CN" sz="1200" kern="1200" dirty="0">
                <a:solidFill>
                  <a:schemeClr val="tx1"/>
                </a:solidFill>
                <a:effectLst/>
                <a:latin typeface="+mn-lt"/>
                <a:ea typeface="+mn-ea"/>
                <a:cs typeface="+mn-cs"/>
              </a:rPr>
              <a:t> &lt;= 1)</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Log.</a:t>
            </a:r>
            <a:r>
              <a:rPr lang="en-US" altLang="zh-CN" sz="1200" i="1" kern="1200" dirty="0" err="1">
                <a:solidFill>
                  <a:schemeClr val="tx1"/>
                </a:solidFill>
                <a:effectLst/>
                <a:latin typeface="+mn-lt"/>
                <a:ea typeface="+mn-ea"/>
                <a:cs typeface="+mn-cs"/>
              </a:rPr>
              <a:t>e</a:t>
            </a:r>
            <a:r>
              <a:rPr lang="en-US" altLang="zh-CN" sz="1200" kern="1200" dirty="0">
                <a:solidFill>
                  <a:schemeClr val="tx1"/>
                </a:solidFill>
                <a:effectLst/>
                <a:latin typeface="+mn-lt"/>
                <a:ea typeface="+mn-ea"/>
                <a:cs typeface="+mn-cs"/>
              </a:rPr>
              <a:t>(tag, </a:t>
            </a:r>
            <a:r>
              <a:rPr lang="en-US" altLang="zh-CN" sz="1200" kern="1200" dirty="0" err="1">
                <a:solidFill>
                  <a:schemeClr val="tx1"/>
                </a:solidFill>
                <a:effectLst/>
                <a:latin typeface="+mn-lt"/>
                <a:ea typeface="+mn-ea"/>
                <a:cs typeface="+mn-cs"/>
              </a:rPr>
              <a:t>msg</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e(String </a:t>
            </a:r>
            <a:r>
              <a:rPr lang="en-US" altLang="zh-CN" sz="1200" kern="1200" dirty="0" err="1">
                <a:solidFill>
                  <a:schemeClr val="tx1"/>
                </a:solidFill>
                <a:effectLst/>
                <a:latin typeface="+mn-lt"/>
                <a:ea typeface="+mn-ea"/>
                <a:cs typeface="+mn-cs"/>
              </a:rPr>
              <a:t>tag,String</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msg,Throwable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tr</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if</a:t>
            </a:r>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LOG_LEVEL</a:t>
            </a:r>
            <a:r>
              <a:rPr lang="en-US" altLang="zh-CN" sz="1200" kern="1200" dirty="0">
                <a:solidFill>
                  <a:schemeClr val="tx1"/>
                </a:solidFill>
                <a:effectLst/>
                <a:latin typeface="+mn-lt"/>
                <a:ea typeface="+mn-ea"/>
                <a:cs typeface="+mn-cs"/>
              </a:rPr>
              <a:t> &lt;= 1)</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Log.</a:t>
            </a:r>
            <a:r>
              <a:rPr lang="en-US" altLang="zh-CN" sz="1200" i="1" kern="1200" dirty="0" err="1">
                <a:solidFill>
                  <a:schemeClr val="tx1"/>
                </a:solidFill>
                <a:effectLst/>
                <a:latin typeface="+mn-lt"/>
                <a:ea typeface="+mn-ea"/>
                <a:cs typeface="+mn-cs"/>
              </a:rPr>
              <a:t>e</a:t>
            </a:r>
            <a:r>
              <a:rPr lang="en-US" altLang="zh-CN" sz="1200" kern="1200" dirty="0">
                <a:solidFill>
                  <a:schemeClr val="tx1"/>
                </a:solidFill>
                <a:effectLst/>
                <a:latin typeface="+mn-lt"/>
                <a:ea typeface="+mn-ea"/>
                <a:cs typeface="+mn-cs"/>
              </a:rPr>
              <a:t>(tag, </a:t>
            </a:r>
            <a:r>
              <a:rPr lang="en-US" altLang="zh-CN" sz="1200" kern="1200" dirty="0" err="1">
                <a:solidFill>
                  <a:schemeClr val="tx1"/>
                </a:solidFill>
                <a:effectLst/>
                <a:latin typeface="+mn-lt"/>
                <a:ea typeface="+mn-ea"/>
                <a:cs typeface="+mn-cs"/>
              </a:rPr>
              <a:t>msg</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tr</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 2</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warm</a:t>
            </a:r>
            <a:r>
              <a:rPr lang="zh-CN" altLang="en-US" sz="1200" kern="1200" dirty="0">
                <a:solidFill>
                  <a:schemeClr val="tx1"/>
                </a:solidFill>
                <a:effectLst/>
                <a:latin typeface="+mn-lt"/>
                <a:ea typeface="+mn-ea"/>
                <a:cs typeface="+mn-cs"/>
              </a:rPr>
              <a:t>级别的日志管理 *****************</a:t>
            </a:r>
            <a:r>
              <a:rPr lang="en-US" altLang="zh-CN" sz="1200" kern="1200" dirty="0">
                <a:solidFill>
                  <a:schemeClr val="tx1"/>
                </a:solidFill>
                <a:effectLst/>
                <a:latin typeface="+mn-lt"/>
                <a:ea typeface="+mn-ea"/>
                <a:cs typeface="+mn-cs"/>
              </a:rPr>
              <a:t>/</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w(String </a:t>
            </a:r>
            <a:r>
              <a:rPr lang="en-US" altLang="zh-CN" sz="1200" kern="1200" dirty="0" err="1">
                <a:solidFill>
                  <a:schemeClr val="tx1"/>
                </a:solidFill>
                <a:effectLst/>
                <a:latin typeface="+mn-lt"/>
                <a:ea typeface="+mn-ea"/>
                <a:cs typeface="+mn-cs"/>
              </a:rPr>
              <a:t>tag,String</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msg</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if</a:t>
            </a:r>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LOG_LEVEL</a:t>
            </a:r>
            <a:r>
              <a:rPr lang="en-US" altLang="zh-CN" sz="1200" kern="1200" dirty="0">
                <a:solidFill>
                  <a:schemeClr val="tx1"/>
                </a:solidFill>
                <a:effectLst/>
                <a:latin typeface="+mn-lt"/>
                <a:ea typeface="+mn-ea"/>
                <a:cs typeface="+mn-cs"/>
              </a:rPr>
              <a:t> &lt;= 2)</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Log.</a:t>
            </a:r>
            <a:r>
              <a:rPr lang="en-US" altLang="zh-CN" sz="1200" i="1" kern="1200" dirty="0" err="1">
                <a:solidFill>
                  <a:schemeClr val="tx1"/>
                </a:solidFill>
                <a:effectLst/>
                <a:latin typeface="+mn-lt"/>
                <a:ea typeface="+mn-ea"/>
                <a:cs typeface="+mn-cs"/>
              </a:rPr>
              <a:t>w</a:t>
            </a:r>
            <a:r>
              <a:rPr lang="en-US" altLang="zh-CN" sz="1200" kern="1200" dirty="0">
                <a:solidFill>
                  <a:schemeClr val="tx1"/>
                </a:solidFill>
                <a:effectLst/>
                <a:latin typeface="+mn-lt"/>
                <a:ea typeface="+mn-ea"/>
                <a:cs typeface="+mn-cs"/>
              </a:rPr>
              <a:t>(tag, </a:t>
            </a:r>
            <a:r>
              <a:rPr lang="en-US" altLang="zh-CN" sz="1200" kern="1200" dirty="0" err="1">
                <a:solidFill>
                  <a:schemeClr val="tx1"/>
                </a:solidFill>
                <a:effectLst/>
                <a:latin typeface="+mn-lt"/>
                <a:ea typeface="+mn-ea"/>
                <a:cs typeface="+mn-cs"/>
              </a:rPr>
              <a:t>msg</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w(String </a:t>
            </a:r>
            <a:r>
              <a:rPr lang="en-US" altLang="zh-CN" sz="1200" kern="1200" dirty="0" err="1">
                <a:solidFill>
                  <a:schemeClr val="tx1"/>
                </a:solidFill>
                <a:effectLst/>
                <a:latin typeface="+mn-lt"/>
                <a:ea typeface="+mn-ea"/>
                <a:cs typeface="+mn-cs"/>
              </a:rPr>
              <a:t>tag,String</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msg,Throwable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tr</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if</a:t>
            </a:r>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LOG_LEVEL</a:t>
            </a:r>
            <a:r>
              <a:rPr lang="en-US" altLang="zh-CN" sz="1200" kern="1200" dirty="0">
                <a:solidFill>
                  <a:schemeClr val="tx1"/>
                </a:solidFill>
                <a:effectLst/>
                <a:latin typeface="+mn-lt"/>
                <a:ea typeface="+mn-ea"/>
                <a:cs typeface="+mn-cs"/>
              </a:rPr>
              <a:t> &lt;= 2)</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Log.</a:t>
            </a:r>
            <a:r>
              <a:rPr lang="en-US" altLang="zh-CN" sz="1200" i="1" kern="1200" dirty="0" err="1">
                <a:solidFill>
                  <a:schemeClr val="tx1"/>
                </a:solidFill>
                <a:effectLst/>
                <a:latin typeface="+mn-lt"/>
                <a:ea typeface="+mn-ea"/>
                <a:cs typeface="+mn-cs"/>
              </a:rPr>
              <a:t>w</a:t>
            </a:r>
            <a:r>
              <a:rPr lang="en-US" altLang="zh-CN" sz="1200" kern="1200" dirty="0">
                <a:solidFill>
                  <a:schemeClr val="tx1"/>
                </a:solidFill>
                <a:effectLst/>
                <a:latin typeface="+mn-lt"/>
                <a:ea typeface="+mn-ea"/>
                <a:cs typeface="+mn-cs"/>
              </a:rPr>
              <a:t>(tag, </a:t>
            </a:r>
            <a:r>
              <a:rPr lang="en-US" altLang="zh-CN" sz="1200" kern="1200" dirty="0" err="1">
                <a:solidFill>
                  <a:schemeClr val="tx1"/>
                </a:solidFill>
                <a:effectLst/>
                <a:latin typeface="+mn-lt"/>
                <a:ea typeface="+mn-ea"/>
                <a:cs typeface="+mn-cs"/>
              </a:rPr>
              <a:t>msg</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tr</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 3</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info</a:t>
            </a:r>
            <a:r>
              <a:rPr lang="zh-CN" altLang="en-US" sz="1200" kern="1200" dirty="0">
                <a:solidFill>
                  <a:schemeClr val="tx1"/>
                </a:solidFill>
                <a:effectLst/>
                <a:latin typeface="+mn-lt"/>
                <a:ea typeface="+mn-ea"/>
                <a:cs typeface="+mn-cs"/>
              </a:rPr>
              <a:t>级别的日志管理 *****************</a:t>
            </a:r>
            <a:r>
              <a:rPr lang="en-US" altLang="zh-CN" sz="1200" kern="1200" dirty="0">
                <a:solidFill>
                  <a:schemeClr val="tx1"/>
                </a:solidFill>
                <a:effectLst/>
                <a:latin typeface="+mn-lt"/>
                <a:ea typeface="+mn-ea"/>
                <a:cs typeface="+mn-cs"/>
              </a:rPr>
              <a:t>/</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a:t>
            </a:r>
            <a:r>
              <a:rPr lang="en-US" altLang="zh-CN" sz="1200" kern="1200" dirty="0">
                <a:solidFill>
                  <a:schemeClr val="tx1"/>
                </a:solidFill>
                <a:effectLst/>
                <a:latin typeface="+mn-lt"/>
                <a:ea typeface="+mn-ea"/>
                <a:cs typeface="+mn-cs"/>
              </a:rPr>
              <a:t>(String </a:t>
            </a:r>
            <a:r>
              <a:rPr lang="en-US" altLang="zh-CN" sz="1200" kern="1200" dirty="0" err="1">
                <a:solidFill>
                  <a:schemeClr val="tx1"/>
                </a:solidFill>
                <a:effectLst/>
                <a:latin typeface="+mn-lt"/>
                <a:ea typeface="+mn-ea"/>
                <a:cs typeface="+mn-cs"/>
              </a:rPr>
              <a:t>tag,String</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msg</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if</a:t>
            </a:r>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LOG_LEVEL</a:t>
            </a:r>
            <a:r>
              <a:rPr lang="en-US" altLang="zh-CN" sz="1200" kern="1200" dirty="0">
                <a:solidFill>
                  <a:schemeClr val="tx1"/>
                </a:solidFill>
                <a:effectLst/>
                <a:latin typeface="+mn-lt"/>
                <a:ea typeface="+mn-ea"/>
                <a:cs typeface="+mn-cs"/>
              </a:rPr>
              <a:t> &lt;= 3)</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Log.</a:t>
            </a:r>
            <a:r>
              <a:rPr lang="en-US" altLang="zh-CN" sz="1200" i="1" kern="1200" dirty="0" err="1">
                <a:solidFill>
                  <a:schemeClr val="tx1"/>
                </a:solidFill>
                <a:effectLst/>
                <a:latin typeface="+mn-lt"/>
                <a:ea typeface="+mn-ea"/>
                <a:cs typeface="+mn-cs"/>
              </a:rPr>
              <a:t>i</a:t>
            </a:r>
            <a:r>
              <a:rPr lang="en-US" altLang="zh-CN" sz="1200" kern="1200" dirty="0">
                <a:solidFill>
                  <a:schemeClr val="tx1"/>
                </a:solidFill>
                <a:effectLst/>
                <a:latin typeface="+mn-lt"/>
                <a:ea typeface="+mn-ea"/>
                <a:cs typeface="+mn-cs"/>
              </a:rPr>
              <a:t>(tag, </a:t>
            </a:r>
            <a:r>
              <a:rPr lang="en-US" altLang="zh-CN" sz="1200" kern="1200" dirty="0" err="1">
                <a:solidFill>
                  <a:schemeClr val="tx1"/>
                </a:solidFill>
                <a:effectLst/>
                <a:latin typeface="+mn-lt"/>
                <a:ea typeface="+mn-ea"/>
                <a:cs typeface="+mn-cs"/>
              </a:rPr>
              <a:t>msg</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a:t>
            </a:r>
            <a:r>
              <a:rPr lang="en-US" altLang="zh-CN" sz="1200" kern="1200" dirty="0">
                <a:solidFill>
                  <a:schemeClr val="tx1"/>
                </a:solidFill>
                <a:effectLst/>
                <a:latin typeface="+mn-lt"/>
                <a:ea typeface="+mn-ea"/>
                <a:cs typeface="+mn-cs"/>
              </a:rPr>
              <a:t>(String </a:t>
            </a:r>
            <a:r>
              <a:rPr lang="en-US" altLang="zh-CN" sz="1200" kern="1200" dirty="0" err="1">
                <a:solidFill>
                  <a:schemeClr val="tx1"/>
                </a:solidFill>
                <a:effectLst/>
                <a:latin typeface="+mn-lt"/>
                <a:ea typeface="+mn-ea"/>
                <a:cs typeface="+mn-cs"/>
              </a:rPr>
              <a:t>tag,String</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msg,Throwable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tr</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if</a:t>
            </a:r>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LOG_LEVEL</a:t>
            </a:r>
            <a:r>
              <a:rPr lang="en-US" altLang="zh-CN" sz="1200" kern="1200" dirty="0">
                <a:solidFill>
                  <a:schemeClr val="tx1"/>
                </a:solidFill>
                <a:effectLst/>
                <a:latin typeface="+mn-lt"/>
                <a:ea typeface="+mn-ea"/>
                <a:cs typeface="+mn-cs"/>
              </a:rPr>
              <a:t> &lt;= 3)</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Log.</a:t>
            </a:r>
            <a:r>
              <a:rPr lang="en-US" altLang="zh-CN" sz="1200" i="1" kern="1200" dirty="0" err="1">
                <a:solidFill>
                  <a:schemeClr val="tx1"/>
                </a:solidFill>
                <a:effectLst/>
                <a:latin typeface="+mn-lt"/>
                <a:ea typeface="+mn-ea"/>
                <a:cs typeface="+mn-cs"/>
              </a:rPr>
              <a:t>i</a:t>
            </a:r>
            <a:r>
              <a:rPr lang="en-US" altLang="zh-CN" sz="1200" kern="1200" dirty="0">
                <a:solidFill>
                  <a:schemeClr val="tx1"/>
                </a:solidFill>
                <a:effectLst/>
                <a:latin typeface="+mn-lt"/>
                <a:ea typeface="+mn-ea"/>
                <a:cs typeface="+mn-cs"/>
              </a:rPr>
              <a:t>(tag, </a:t>
            </a:r>
            <a:r>
              <a:rPr lang="en-US" altLang="zh-CN" sz="1200" kern="1200" dirty="0" err="1">
                <a:solidFill>
                  <a:schemeClr val="tx1"/>
                </a:solidFill>
                <a:effectLst/>
                <a:latin typeface="+mn-lt"/>
                <a:ea typeface="+mn-ea"/>
                <a:cs typeface="+mn-cs"/>
              </a:rPr>
              <a:t>msg</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tr</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 4</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debug</a:t>
            </a:r>
            <a:r>
              <a:rPr lang="zh-CN" altLang="en-US" sz="1200" kern="1200" dirty="0">
                <a:solidFill>
                  <a:schemeClr val="tx1"/>
                </a:solidFill>
                <a:effectLst/>
                <a:latin typeface="+mn-lt"/>
                <a:ea typeface="+mn-ea"/>
                <a:cs typeface="+mn-cs"/>
              </a:rPr>
              <a:t>级别的日志管理 *****************</a:t>
            </a:r>
            <a:r>
              <a:rPr lang="en-US" altLang="zh-CN" sz="1200" kern="1200" dirty="0">
                <a:solidFill>
                  <a:schemeClr val="tx1"/>
                </a:solidFill>
                <a:effectLst/>
                <a:latin typeface="+mn-lt"/>
                <a:ea typeface="+mn-ea"/>
                <a:cs typeface="+mn-cs"/>
              </a:rPr>
              <a:t>/</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d(String </a:t>
            </a:r>
            <a:r>
              <a:rPr lang="en-US" altLang="zh-CN" sz="1200" kern="1200" dirty="0" err="1">
                <a:solidFill>
                  <a:schemeClr val="tx1"/>
                </a:solidFill>
                <a:effectLst/>
                <a:latin typeface="+mn-lt"/>
                <a:ea typeface="+mn-ea"/>
                <a:cs typeface="+mn-cs"/>
              </a:rPr>
              <a:t>tag,String</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msg</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if</a:t>
            </a:r>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LOG_LEVEL</a:t>
            </a:r>
            <a:r>
              <a:rPr lang="en-US" altLang="zh-CN" sz="1200" kern="1200" dirty="0">
                <a:solidFill>
                  <a:schemeClr val="tx1"/>
                </a:solidFill>
                <a:effectLst/>
                <a:latin typeface="+mn-lt"/>
                <a:ea typeface="+mn-ea"/>
                <a:cs typeface="+mn-cs"/>
              </a:rPr>
              <a:t> &lt;= 4)</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Log.</a:t>
            </a:r>
            <a:r>
              <a:rPr lang="en-US" altLang="zh-CN" sz="1200" i="1" kern="1200" dirty="0" err="1">
                <a:solidFill>
                  <a:schemeClr val="tx1"/>
                </a:solidFill>
                <a:effectLst/>
                <a:latin typeface="+mn-lt"/>
                <a:ea typeface="+mn-ea"/>
                <a:cs typeface="+mn-cs"/>
              </a:rPr>
              <a:t>d</a:t>
            </a:r>
            <a:r>
              <a:rPr lang="en-US" altLang="zh-CN" sz="1200" kern="1200" dirty="0">
                <a:solidFill>
                  <a:schemeClr val="tx1"/>
                </a:solidFill>
                <a:effectLst/>
                <a:latin typeface="+mn-lt"/>
                <a:ea typeface="+mn-ea"/>
                <a:cs typeface="+mn-cs"/>
              </a:rPr>
              <a:t>(tag, </a:t>
            </a:r>
            <a:r>
              <a:rPr lang="en-US" altLang="zh-CN" sz="1200" kern="1200" dirty="0" err="1">
                <a:solidFill>
                  <a:schemeClr val="tx1"/>
                </a:solidFill>
                <a:effectLst/>
                <a:latin typeface="+mn-lt"/>
                <a:ea typeface="+mn-ea"/>
                <a:cs typeface="+mn-cs"/>
              </a:rPr>
              <a:t>msg</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d(String </a:t>
            </a:r>
            <a:r>
              <a:rPr lang="en-US" altLang="zh-CN" sz="1200" kern="1200" dirty="0" err="1">
                <a:solidFill>
                  <a:schemeClr val="tx1"/>
                </a:solidFill>
                <a:effectLst/>
                <a:latin typeface="+mn-lt"/>
                <a:ea typeface="+mn-ea"/>
                <a:cs typeface="+mn-cs"/>
              </a:rPr>
              <a:t>tag,String</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msg,Throwable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tr</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if</a:t>
            </a:r>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LOG_LEVEL</a:t>
            </a:r>
            <a:r>
              <a:rPr lang="en-US" altLang="zh-CN" sz="1200" kern="1200" dirty="0">
                <a:solidFill>
                  <a:schemeClr val="tx1"/>
                </a:solidFill>
                <a:effectLst/>
                <a:latin typeface="+mn-lt"/>
                <a:ea typeface="+mn-ea"/>
                <a:cs typeface="+mn-cs"/>
              </a:rPr>
              <a:t> &lt;= 4)</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Log.</a:t>
            </a:r>
            <a:r>
              <a:rPr lang="en-US" altLang="zh-CN" sz="1200" i="1" kern="1200" dirty="0" err="1">
                <a:solidFill>
                  <a:schemeClr val="tx1"/>
                </a:solidFill>
                <a:effectLst/>
                <a:latin typeface="+mn-lt"/>
                <a:ea typeface="+mn-ea"/>
                <a:cs typeface="+mn-cs"/>
              </a:rPr>
              <a:t>d</a:t>
            </a:r>
            <a:r>
              <a:rPr lang="en-US" altLang="zh-CN" sz="1200" kern="1200" dirty="0">
                <a:solidFill>
                  <a:schemeClr val="tx1"/>
                </a:solidFill>
                <a:effectLst/>
                <a:latin typeface="+mn-lt"/>
                <a:ea typeface="+mn-ea"/>
                <a:cs typeface="+mn-cs"/>
              </a:rPr>
              <a:t>(tag, </a:t>
            </a:r>
            <a:r>
              <a:rPr lang="en-US" altLang="zh-CN" sz="1200" kern="1200" dirty="0" err="1">
                <a:solidFill>
                  <a:schemeClr val="tx1"/>
                </a:solidFill>
                <a:effectLst/>
                <a:latin typeface="+mn-lt"/>
                <a:ea typeface="+mn-ea"/>
                <a:cs typeface="+mn-cs"/>
              </a:rPr>
              <a:t>msg</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tr</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 5</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verbose</a:t>
            </a:r>
            <a:r>
              <a:rPr lang="zh-CN" altLang="en-US" sz="1200" kern="1200" dirty="0">
                <a:solidFill>
                  <a:schemeClr val="tx1"/>
                </a:solidFill>
                <a:effectLst/>
                <a:latin typeface="+mn-lt"/>
                <a:ea typeface="+mn-ea"/>
                <a:cs typeface="+mn-cs"/>
              </a:rPr>
              <a:t>级别的日志管理 *****************</a:t>
            </a:r>
            <a:r>
              <a:rPr lang="en-US" altLang="zh-CN" sz="1200" kern="1200" dirty="0">
                <a:solidFill>
                  <a:schemeClr val="tx1"/>
                </a:solidFill>
                <a:effectLst/>
                <a:latin typeface="+mn-lt"/>
                <a:ea typeface="+mn-ea"/>
                <a:cs typeface="+mn-cs"/>
              </a:rPr>
              <a:t>/</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v(String </a:t>
            </a:r>
            <a:r>
              <a:rPr lang="en-US" altLang="zh-CN" sz="1200" kern="1200" dirty="0" err="1">
                <a:solidFill>
                  <a:schemeClr val="tx1"/>
                </a:solidFill>
                <a:effectLst/>
                <a:latin typeface="+mn-lt"/>
                <a:ea typeface="+mn-ea"/>
                <a:cs typeface="+mn-cs"/>
              </a:rPr>
              <a:t>tag,String</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msg</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if</a:t>
            </a:r>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LOG_LEVEL</a:t>
            </a:r>
            <a:r>
              <a:rPr lang="en-US" altLang="zh-CN" sz="1200" kern="1200" dirty="0">
                <a:solidFill>
                  <a:schemeClr val="tx1"/>
                </a:solidFill>
                <a:effectLst/>
                <a:latin typeface="+mn-lt"/>
                <a:ea typeface="+mn-ea"/>
                <a:cs typeface="+mn-cs"/>
              </a:rPr>
              <a:t> &lt;= 5)</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Log.</a:t>
            </a:r>
            <a:r>
              <a:rPr lang="en-US" altLang="zh-CN" sz="1200" i="1" kern="1200" dirty="0" err="1">
                <a:solidFill>
                  <a:schemeClr val="tx1"/>
                </a:solidFill>
                <a:effectLst/>
                <a:latin typeface="+mn-lt"/>
                <a:ea typeface="+mn-ea"/>
                <a:cs typeface="+mn-cs"/>
              </a:rPr>
              <a:t>v</a:t>
            </a:r>
            <a:r>
              <a:rPr lang="en-US" altLang="zh-CN" sz="1200" kern="1200" dirty="0">
                <a:solidFill>
                  <a:schemeClr val="tx1"/>
                </a:solidFill>
                <a:effectLst/>
                <a:latin typeface="+mn-lt"/>
                <a:ea typeface="+mn-ea"/>
                <a:cs typeface="+mn-cs"/>
              </a:rPr>
              <a:t>(tag, </a:t>
            </a:r>
            <a:r>
              <a:rPr lang="en-US" altLang="zh-CN" sz="1200" kern="1200" dirty="0" err="1">
                <a:solidFill>
                  <a:schemeClr val="tx1"/>
                </a:solidFill>
                <a:effectLst/>
                <a:latin typeface="+mn-lt"/>
                <a:ea typeface="+mn-ea"/>
                <a:cs typeface="+mn-cs"/>
              </a:rPr>
              <a:t>msg</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v(String </a:t>
            </a:r>
            <a:r>
              <a:rPr lang="en-US" altLang="zh-CN" sz="1200" kern="1200" dirty="0" err="1">
                <a:solidFill>
                  <a:schemeClr val="tx1"/>
                </a:solidFill>
                <a:effectLst/>
                <a:latin typeface="+mn-lt"/>
                <a:ea typeface="+mn-ea"/>
                <a:cs typeface="+mn-cs"/>
              </a:rPr>
              <a:t>tag,String</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msg,Throwable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tr</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if</a:t>
            </a:r>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LOG_LEVEL</a:t>
            </a:r>
            <a:r>
              <a:rPr lang="en-US" altLang="zh-CN" sz="1200" kern="1200" dirty="0">
                <a:solidFill>
                  <a:schemeClr val="tx1"/>
                </a:solidFill>
                <a:effectLst/>
                <a:latin typeface="+mn-lt"/>
                <a:ea typeface="+mn-ea"/>
                <a:cs typeface="+mn-cs"/>
              </a:rPr>
              <a:t> &lt;= 5)</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Log.</a:t>
            </a:r>
            <a:r>
              <a:rPr lang="en-US" altLang="zh-CN" sz="1200" i="1" kern="1200" dirty="0" err="1">
                <a:solidFill>
                  <a:schemeClr val="tx1"/>
                </a:solidFill>
                <a:effectLst/>
                <a:latin typeface="+mn-lt"/>
                <a:ea typeface="+mn-ea"/>
                <a:cs typeface="+mn-cs"/>
              </a:rPr>
              <a:t>v</a:t>
            </a:r>
            <a:r>
              <a:rPr lang="en-US" altLang="zh-CN" sz="1200" kern="1200" dirty="0">
                <a:solidFill>
                  <a:schemeClr val="tx1"/>
                </a:solidFill>
                <a:effectLst/>
                <a:latin typeface="+mn-lt"/>
                <a:ea typeface="+mn-ea"/>
                <a:cs typeface="+mn-cs"/>
              </a:rPr>
              <a:t>(tag, </a:t>
            </a:r>
            <a:r>
              <a:rPr lang="en-US" altLang="zh-CN" sz="1200" kern="1200" dirty="0" err="1">
                <a:solidFill>
                  <a:schemeClr val="tx1"/>
                </a:solidFill>
                <a:effectLst/>
                <a:latin typeface="+mn-lt"/>
                <a:ea typeface="+mn-ea"/>
                <a:cs typeface="+mn-cs"/>
              </a:rPr>
              <a:t>msg</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tr</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 6</a:t>
            </a:r>
            <a:r>
              <a:rPr lang="zh-CN" altLang="en-US" sz="1200" kern="1200" dirty="0">
                <a:solidFill>
                  <a:schemeClr val="tx1"/>
                </a:solidFill>
                <a:effectLst/>
                <a:latin typeface="+mn-lt"/>
                <a:ea typeface="+mn-ea"/>
                <a:cs typeface="+mn-cs"/>
              </a:rPr>
              <a:t>、更改日志显示等级 *****************</a:t>
            </a:r>
            <a:r>
              <a:rPr lang="en-US" altLang="zh-CN" sz="1200" kern="1200" dirty="0">
                <a:solidFill>
                  <a:schemeClr val="tx1"/>
                </a:solidFill>
                <a:effectLst/>
                <a:latin typeface="+mn-lt"/>
                <a:ea typeface="+mn-ea"/>
                <a:cs typeface="+mn-cs"/>
              </a:rPr>
              <a:t>/</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t>
            </a:r>
            <a:endParaRPr lang="zh-CN" altLang="en-US" sz="1200" dirty="0">
              <a:effectLst/>
            </a:endParaRPr>
          </a:p>
          <a:p>
            <a:r>
              <a:rPr lang="zh-CN" altLang="en-US" sz="1200" kern="1200" dirty="0">
                <a:solidFill>
                  <a:schemeClr val="tx1"/>
                </a:solidFill>
                <a:effectLst/>
                <a:latin typeface="+mn-lt"/>
                <a:ea typeface="+mn-ea"/>
                <a:cs typeface="+mn-cs"/>
              </a:rPr>
              <a:t>     * 更改日志显示等级</a:t>
            </a:r>
            <a:endParaRPr lang="zh-CN" altLang="en-US" sz="1200" dirty="0">
              <a:effectLst/>
            </a:endParaRPr>
          </a:p>
          <a:p>
            <a:r>
              <a:rPr lang="zh-CN" altLang="en-US" sz="1200" kern="1200" dirty="0">
                <a:solidFill>
                  <a:schemeClr val="tx1"/>
                </a:solidFill>
                <a:effectLst/>
                <a:latin typeface="+mn-lt"/>
                <a:ea typeface="+mn-ea"/>
                <a:cs typeface="+mn-cs"/>
              </a:rPr>
              <a:t>     * </a:t>
            </a:r>
            <a:endParaRPr lang="zh-CN" altLang="en-US" sz="1200" dirty="0">
              <a:effectLst/>
            </a:endParaRPr>
          </a:p>
          <a:p>
            <a:r>
              <a:rPr lang="zh-CN" altLang="en-US"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a:t>
            </a:r>
            <a:r>
              <a:rPr lang="en-US" altLang="zh-CN" sz="1200" b="1" kern="1200" dirty="0" err="1">
                <a:solidFill>
                  <a:schemeClr val="tx1"/>
                </a:solidFill>
                <a:effectLst/>
                <a:latin typeface="+mn-lt"/>
                <a:ea typeface="+mn-ea"/>
                <a:cs typeface="+mn-cs"/>
              </a:rPr>
              <a:t>param</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logLevel</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changeLogLevel</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LogLevel</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logLevel</a:t>
            </a:r>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switch</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logLevel</a:t>
            </a:r>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case</a:t>
            </a:r>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VERBOSE</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LOG_LEVEL</a:t>
            </a:r>
            <a:r>
              <a:rPr lang="en-US" altLang="zh-CN" sz="1200" kern="1200" dirty="0">
                <a:solidFill>
                  <a:schemeClr val="tx1"/>
                </a:solidFill>
                <a:effectLst/>
                <a:latin typeface="+mn-lt"/>
                <a:ea typeface="+mn-ea"/>
                <a:cs typeface="+mn-cs"/>
              </a:rPr>
              <a:t> = 5;</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break</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case</a:t>
            </a:r>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DEBUG</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LOG_LEVEL</a:t>
            </a:r>
            <a:r>
              <a:rPr lang="en-US" altLang="zh-CN" sz="1200" kern="1200" dirty="0">
                <a:solidFill>
                  <a:schemeClr val="tx1"/>
                </a:solidFill>
                <a:effectLst/>
                <a:latin typeface="+mn-lt"/>
                <a:ea typeface="+mn-ea"/>
                <a:cs typeface="+mn-cs"/>
              </a:rPr>
              <a:t> = 4;</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break</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case</a:t>
            </a:r>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ERROR</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LOG_LEVEL</a:t>
            </a:r>
            <a:r>
              <a:rPr lang="en-US" altLang="zh-CN" sz="1200" kern="1200" dirty="0">
                <a:solidFill>
                  <a:schemeClr val="tx1"/>
                </a:solidFill>
                <a:effectLst/>
                <a:latin typeface="+mn-lt"/>
                <a:ea typeface="+mn-ea"/>
                <a:cs typeface="+mn-cs"/>
              </a:rPr>
              <a:t> = 3;</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break</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case</a:t>
            </a:r>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INFO</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LOG_LEVEL</a:t>
            </a:r>
            <a:r>
              <a:rPr lang="en-US" altLang="zh-CN" sz="1200" kern="1200" dirty="0">
                <a:solidFill>
                  <a:schemeClr val="tx1"/>
                </a:solidFill>
                <a:effectLst/>
                <a:latin typeface="+mn-lt"/>
                <a:ea typeface="+mn-ea"/>
                <a:cs typeface="+mn-cs"/>
              </a:rPr>
              <a:t> = 2;</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break</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case</a:t>
            </a:r>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WARN</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LOG_LEVEL</a:t>
            </a:r>
            <a:r>
              <a:rPr lang="en-US" altLang="zh-CN" sz="1200" kern="1200" dirty="0">
                <a:solidFill>
                  <a:schemeClr val="tx1"/>
                </a:solidFill>
                <a:effectLst/>
                <a:latin typeface="+mn-lt"/>
                <a:ea typeface="+mn-ea"/>
                <a:cs typeface="+mn-cs"/>
              </a:rPr>
              <a:t> = 1;</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break</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case</a:t>
            </a:r>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NOLOG</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LOG_LEVEL</a:t>
            </a:r>
            <a:r>
              <a:rPr lang="en-US" altLang="zh-CN" sz="1200" kern="1200" dirty="0">
                <a:solidFill>
                  <a:schemeClr val="tx1"/>
                </a:solidFill>
                <a:effectLst/>
                <a:latin typeface="+mn-lt"/>
                <a:ea typeface="+mn-ea"/>
                <a:cs typeface="+mn-cs"/>
              </a:rPr>
              <a:t> = 6;</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break</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default</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LOG_LEVEL</a:t>
            </a:r>
            <a:r>
              <a:rPr lang="en-US" altLang="zh-CN" sz="1200" kern="1200" dirty="0">
                <a:solidFill>
                  <a:schemeClr val="tx1"/>
                </a:solidFill>
                <a:effectLst/>
                <a:latin typeface="+mn-lt"/>
                <a:ea typeface="+mn-ea"/>
                <a:cs typeface="+mn-cs"/>
              </a:rPr>
              <a:t> = 0;</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break</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 7</a:t>
            </a:r>
            <a:r>
              <a:rPr lang="zh-CN" altLang="en-US" sz="1200" kern="1200" dirty="0">
                <a:solidFill>
                  <a:schemeClr val="tx1"/>
                </a:solidFill>
                <a:effectLst/>
                <a:latin typeface="+mn-lt"/>
                <a:ea typeface="+mn-ea"/>
                <a:cs typeface="+mn-cs"/>
              </a:rPr>
              <a:t>、 日志等级的枚举类 *****************</a:t>
            </a:r>
            <a:r>
              <a:rPr lang="en-US" altLang="zh-CN" sz="1200" kern="1200" dirty="0">
                <a:solidFill>
                  <a:schemeClr val="tx1"/>
                </a:solidFill>
                <a:effectLst/>
                <a:latin typeface="+mn-lt"/>
                <a:ea typeface="+mn-ea"/>
                <a:cs typeface="+mn-cs"/>
              </a:rPr>
              <a:t>/</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t>
            </a:r>
            <a:endParaRPr lang="zh-CN" altLang="en-US" sz="1200" dirty="0">
              <a:effectLst/>
            </a:endParaRPr>
          </a:p>
          <a:p>
            <a:r>
              <a:rPr lang="zh-CN" altLang="en-US" sz="1200" kern="1200" dirty="0">
                <a:solidFill>
                  <a:schemeClr val="tx1"/>
                </a:solidFill>
                <a:effectLst/>
                <a:latin typeface="+mn-lt"/>
                <a:ea typeface="+mn-ea"/>
                <a:cs typeface="+mn-cs"/>
              </a:rPr>
              <a:t>     * 日志等级的枚举类</a:t>
            </a:r>
            <a:endParaRPr lang="zh-CN" altLang="en-US" sz="1200" dirty="0">
              <a:effectLst/>
            </a:endParaRPr>
          </a:p>
          <a:p>
            <a:r>
              <a:rPr lang="zh-CN" altLang="en-US" sz="1200" kern="1200" dirty="0">
                <a:solidFill>
                  <a:schemeClr val="tx1"/>
                </a:solidFill>
                <a:effectLst/>
                <a:latin typeface="+mn-lt"/>
                <a:ea typeface="+mn-ea"/>
                <a:cs typeface="+mn-cs"/>
              </a:rPr>
              <a:t>     * </a:t>
            </a:r>
            <a:endParaRPr lang="zh-CN" altLang="en-US" sz="1200" dirty="0">
              <a:effectLst/>
            </a:endParaRPr>
          </a:p>
          <a:p>
            <a:r>
              <a:rPr lang="zh-CN" altLang="en-US"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@author</a:t>
            </a:r>
            <a:r>
              <a:rPr lang="en-US" altLang="zh-CN" sz="1200" kern="1200" dirty="0">
                <a:solidFill>
                  <a:schemeClr val="tx1"/>
                </a:solidFill>
                <a:effectLst/>
                <a:latin typeface="+mn-lt"/>
                <a:ea typeface="+mn-ea"/>
                <a:cs typeface="+mn-cs"/>
              </a:rPr>
              <a:t> </a:t>
            </a:r>
            <a:r>
              <a:rPr lang="en-US" altLang="zh-CN" sz="1200" u="sng" kern="1200" dirty="0" err="1">
                <a:solidFill>
                  <a:schemeClr val="tx1"/>
                </a:solidFill>
                <a:effectLst/>
                <a:latin typeface="+mn-lt"/>
                <a:ea typeface="+mn-ea"/>
                <a:cs typeface="+mn-cs"/>
              </a:rPr>
              <a:t>hacket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enum</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LogLevel</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VERBOSE</a:t>
            </a:r>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DEBUG</a:t>
            </a:r>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INFO</a:t>
            </a:r>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WARN</a:t>
            </a:r>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ERROR</a:t>
            </a:r>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NOLOG</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a:t>
            </a:r>
            <a:endParaRPr lang="en-US" altLang="zh-CN" sz="1200" dirty="0">
              <a:effectLst/>
            </a:endParaRPr>
          </a:p>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156</a:t>
            </a:fld>
            <a:endParaRPr lang="zh-CN" altLang="en-US"/>
          </a:p>
        </p:txBody>
      </p:sp>
    </p:spTree>
    <p:extLst>
      <p:ext uri="{BB962C8B-B14F-4D97-AF65-F5344CB8AC3E}">
        <p14:creationId xmlns:p14="http://schemas.microsoft.com/office/powerpoint/2010/main" val="109793533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chemeClr val="tx1"/>
                </a:solidFill>
                <a:effectLst/>
                <a:latin typeface="+mn-lt"/>
                <a:ea typeface="+mn-ea"/>
                <a:cs typeface="+mn-cs"/>
              </a:rPr>
              <a:t>public</a:t>
            </a:r>
            <a:r>
              <a:rPr lang="en-US" altLang="zh-CN" sz="1200" b="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class</a:t>
            </a:r>
            <a:r>
              <a:rPr lang="en-US" altLang="zh-CN" sz="1200" b="0" kern="1200" dirty="0">
                <a:solidFill>
                  <a:schemeClr val="tx1"/>
                </a:solidFill>
                <a:effectLst/>
                <a:latin typeface="+mn-lt"/>
                <a:ea typeface="+mn-ea"/>
                <a:cs typeface="+mn-cs"/>
              </a:rPr>
              <a:t> </a:t>
            </a:r>
            <a:r>
              <a:rPr lang="en-US" altLang="zh-CN" sz="1200" b="0" kern="1200" dirty="0" err="1">
                <a:solidFill>
                  <a:schemeClr val="tx1"/>
                </a:solidFill>
                <a:effectLst/>
                <a:latin typeface="+mn-lt"/>
                <a:ea typeface="+mn-ea"/>
                <a:cs typeface="+mn-cs"/>
              </a:rPr>
              <a:t>NetUtil</a:t>
            </a:r>
            <a:r>
              <a:rPr lang="en-US" altLang="zh-CN" sz="1200" b="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 1</a:t>
            </a:r>
            <a:r>
              <a:rPr lang="zh-CN" altLang="en-US" sz="1200" kern="1200" dirty="0">
                <a:solidFill>
                  <a:schemeClr val="tx1"/>
                </a:solidFill>
                <a:effectLst/>
                <a:latin typeface="+mn-lt"/>
                <a:ea typeface="+mn-ea"/>
                <a:cs typeface="+mn-cs"/>
              </a:rPr>
              <a:t>、</a:t>
            </a:r>
            <a:r>
              <a:rPr lang="en-US" altLang="zh-CN" sz="1200" u="sng" kern="1200" dirty="0" err="1">
                <a:solidFill>
                  <a:schemeClr val="tx1"/>
                </a:solidFill>
                <a:effectLst/>
                <a:latin typeface="+mn-lt"/>
                <a:ea typeface="+mn-ea"/>
                <a:cs typeface="+mn-cs"/>
              </a:rPr>
              <a:t>wifi</a:t>
            </a:r>
            <a:r>
              <a:rPr lang="zh-CN" altLang="en-US" sz="1200" kern="1200" dirty="0">
                <a:solidFill>
                  <a:schemeClr val="tx1"/>
                </a:solidFill>
                <a:effectLst/>
                <a:latin typeface="+mn-lt"/>
                <a:ea typeface="+mn-ea"/>
                <a:cs typeface="+mn-cs"/>
              </a:rPr>
              <a:t>连接************************** </a:t>
            </a:r>
            <a:r>
              <a:rPr lang="en-US" altLang="zh-CN" sz="1200" kern="1200" dirty="0">
                <a:solidFill>
                  <a:schemeClr val="tx1"/>
                </a:solidFill>
                <a:effectLst/>
                <a:latin typeface="+mn-lt"/>
                <a:ea typeface="+mn-ea"/>
                <a:cs typeface="+mn-cs"/>
              </a:rPr>
              <a:t>/** 1</a:t>
            </a:r>
            <a:r>
              <a:rPr lang="zh-CN" altLang="en-US" sz="1200" kern="1200" dirty="0">
                <a:solidFill>
                  <a:schemeClr val="tx1"/>
                </a:solidFill>
                <a:effectLst/>
                <a:latin typeface="+mn-lt"/>
                <a:ea typeface="+mn-ea"/>
                <a:cs typeface="+mn-cs"/>
              </a:rPr>
              <a:t>、检查是否是</a:t>
            </a:r>
            <a:r>
              <a:rPr lang="en-US" altLang="zh-CN" sz="1200" u="sng" kern="1200" dirty="0" err="1">
                <a:solidFill>
                  <a:schemeClr val="tx1"/>
                </a:solidFill>
                <a:effectLst/>
                <a:latin typeface="+mn-lt"/>
                <a:ea typeface="+mn-ea"/>
                <a:cs typeface="+mn-cs"/>
              </a:rPr>
              <a:t>wifi</a:t>
            </a:r>
            <a:r>
              <a:rPr lang="zh-CN" altLang="en-US" sz="1200" kern="1200" dirty="0">
                <a:solidFill>
                  <a:schemeClr val="tx1"/>
                </a:solidFill>
                <a:effectLst/>
                <a:latin typeface="+mn-lt"/>
                <a:ea typeface="+mn-ea"/>
                <a:cs typeface="+mn-cs"/>
              </a:rPr>
              <a:t>连接网络</a:t>
            </a:r>
            <a:endParaRPr lang="zh-CN" altLang="en-US" sz="1200" dirty="0">
              <a:effectLst/>
            </a:endParaRPr>
          </a:p>
          <a:p>
            <a:r>
              <a:rPr lang="zh-CN" altLang="en-US" sz="1200" kern="1200" dirty="0">
                <a:solidFill>
                  <a:schemeClr val="tx1"/>
                </a:solidFill>
                <a:effectLst/>
                <a:latin typeface="+mn-lt"/>
                <a:ea typeface="+mn-ea"/>
                <a:cs typeface="+mn-cs"/>
              </a:rPr>
              <a:t>     * </a:t>
            </a:r>
            <a:endParaRPr lang="zh-CN" altLang="en-US" sz="1200" dirty="0">
              <a:effectLst/>
            </a:endParaRPr>
          </a:p>
          <a:p>
            <a:r>
              <a:rPr lang="zh-CN" altLang="en-US"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@return</a:t>
            </a:r>
            <a:r>
              <a:rPr lang="en-US" altLang="zh-CN" sz="1200" kern="1200" dirty="0">
                <a:solidFill>
                  <a:schemeClr val="tx1"/>
                </a:solidFill>
                <a:effectLst/>
                <a:latin typeface="+mn-lt"/>
                <a:ea typeface="+mn-ea"/>
                <a:cs typeface="+mn-cs"/>
              </a:rPr>
              <a:t> true</a:t>
            </a:r>
            <a:r>
              <a:rPr lang="zh-CN" altLang="en-US" sz="1200" kern="1200" dirty="0">
                <a:solidFill>
                  <a:schemeClr val="tx1"/>
                </a:solidFill>
                <a:effectLst/>
                <a:latin typeface="+mn-lt"/>
                <a:ea typeface="+mn-ea"/>
                <a:cs typeface="+mn-cs"/>
              </a:rPr>
              <a:t>，</a:t>
            </a:r>
            <a:r>
              <a:rPr lang="en-US" altLang="zh-CN" sz="1200" u="sng" kern="1200" dirty="0" err="1">
                <a:solidFill>
                  <a:schemeClr val="tx1"/>
                </a:solidFill>
                <a:effectLst/>
                <a:latin typeface="+mn-lt"/>
                <a:ea typeface="+mn-ea"/>
                <a:cs typeface="+mn-cs"/>
              </a:rPr>
              <a:t>wifi</a:t>
            </a:r>
            <a:r>
              <a:rPr lang="zh-CN" altLang="en-US" sz="1200" kern="1200" dirty="0">
                <a:solidFill>
                  <a:schemeClr val="tx1"/>
                </a:solidFill>
                <a:effectLst/>
                <a:latin typeface="+mn-lt"/>
                <a:ea typeface="+mn-ea"/>
                <a:cs typeface="+mn-cs"/>
              </a:rPr>
              <a:t>连接；</a:t>
            </a:r>
            <a:r>
              <a:rPr lang="en-US" altLang="zh-CN" sz="1200" kern="1200" dirty="0">
                <a:solidFill>
                  <a:schemeClr val="tx1"/>
                </a:solidFill>
                <a:effectLst/>
                <a:latin typeface="+mn-lt"/>
                <a:ea typeface="+mn-ea"/>
                <a:cs typeface="+mn-cs"/>
              </a:rPr>
              <a:t>false</a:t>
            </a:r>
            <a:r>
              <a:rPr lang="zh-CN" altLang="en-US" sz="1200" kern="1200" dirty="0">
                <a:solidFill>
                  <a:schemeClr val="tx1"/>
                </a:solidFill>
                <a:effectLst/>
                <a:latin typeface="+mn-lt"/>
                <a:ea typeface="+mn-ea"/>
                <a:cs typeface="+mn-cs"/>
              </a:rPr>
              <a:t>，无网络，或者不是</a:t>
            </a:r>
            <a:r>
              <a:rPr lang="en-US" altLang="zh-CN" sz="1200" u="sng" kern="1200" dirty="0" err="1">
                <a:solidFill>
                  <a:schemeClr val="tx1"/>
                </a:solidFill>
                <a:effectLst/>
                <a:latin typeface="+mn-lt"/>
                <a:ea typeface="+mn-ea"/>
                <a:cs typeface="+mn-cs"/>
              </a:rPr>
              <a:t>wifi</a:t>
            </a:r>
            <a:r>
              <a:rPr lang="zh-CN" altLang="en-US" sz="1200" kern="1200" dirty="0">
                <a:solidFill>
                  <a:schemeClr val="tx1"/>
                </a:solidFill>
                <a:effectLst/>
                <a:latin typeface="+mn-lt"/>
                <a:ea typeface="+mn-ea"/>
                <a:cs typeface="+mn-cs"/>
              </a:rPr>
              <a:t>连接</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boolean</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isWifiConnected</a:t>
            </a:r>
            <a:r>
              <a:rPr lang="en-US" altLang="zh-CN" sz="1200" kern="1200" dirty="0">
                <a:solidFill>
                  <a:schemeClr val="tx1"/>
                </a:solidFill>
                <a:effectLst/>
                <a:latin typeface="+mn-lt"/>
                <a:ea typeface="+mn-ea"/>
                <a:cs typeface="+mn-cs"/>
              </a:rPr>
              <a:t>(Context context) {</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 </a:t>
            </a:r>
            <a:r>
              <a:rPr lang="zh-CN" altLang="en-US" sz="1200" kern="1200" dirty="0">
                <a:solidFill>
                  <a:schemeClr val="tx1"/>
                </a:solidFill>
                <a:effectLst/>
                <a:latin typeface="+mn-lt"/>
                <a:ea typeface="+mn-ea"/>
                <a:cs typeface="+mn-cs"/>
              </a:rPr>
              <a:t>权限：</a:t>
            </a:r>
            <a:r>
              <a:rPr lang="en-US" altLang="zh-CN" sz="1200" kern="1200" dirty="0">
                <a:solidFill>
                  <a:schemeClr val="tx1"/>
                </a:solidFill>
                <a:effectLst/>
                <a:latin typeface="+mn-lt"/>
                <a:ea typeface="+mn-ea"/>
                <a:cs typeface="+mn-cs"/>
              </a:rPr>
              <a:t>ACCESS_NETWORK_STATE</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ConnectivityManager</a:t>
            </a:r>
            <a:r>
              <a:rPr lang="en-US" altLang="zh-CN" sz="1200" kern="1200" dirty="0">
                <a:solidFill>
                  <a:schemeClr val="tx1"/>
                </a:solidFill>
                <a:effectLst/>
                <a:latin typeface="+mn-lt"/>
                <a:ea typeface="+mn-ea"/>
                <a:cs typeface="+mn-cs"/>
              </a:rPr>
              <a:t> manager = (</a:t>
            </a:r>
            <a:r>
              <a:rPr lang="en-US" altLang="zh-CN" sz="1200" kern="1200" dirty="0" err="1">
                <a:solidFill>
                  <a:schemeClr val="tx1"/>
                </a:solidFill>
                <a:effectLst/>
                <a:latin typeface="+mn-lt"/>
                <a:ea typeface="+mn-ea"/>
                <a:cs typeface="+mn-cs"/>
              </a:rPr>
              <a:t>ConnectivityManager</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context.getSystemService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Context.</a:t>
            </a:r>
            <a:r>
              <a:rPr lang="en-US" altLang="zh-CN" sz="1200" i="1" kern="1200" dirty="0" err="1">
                <a:solidFill>
                  <a:schemeClr val="tx1"/>
                </a:solidFill>
                <a:effectLst/>
                <a:latin typeface="+mn-lt"/>
                <a:ea typeface="+mn-ea"/>
                <a:cs typeface="+mn-cs"/>
              </a:rPr>
              <a:t>CONNECTIVITY_SERVICE</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NetworkInfo</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networkInfo</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manager.getNetworkInfo</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ConnectivityManager.</a:t>
            </a:r>
            <a:r>
              <a:rPr lang="en-US" altLang="zh-CN" sz="1200" i="1" kern="1200" dirty="0" err="1">
                <a:solidFill>
                  <a:schemeClr val="tx1"/>
                </a:solidFill>
                <a:effectLst/>
                <a:latin typeface="+mn-lt"/>
                <a:ea typeface="+mn-ea"/>
                <a:cs typeface="+mn-cs"/>
              </a:rPr>
              <a:t>TYPE_WIFI</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if</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networkInfo</a:t>
            </a:r>
            <a:r>
              <a:rPr lang="en-US" altLang="zh-CN"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null</a:t>
            </a:r>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return</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false</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return</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networkInfo.isConnected</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 2</a:t>
            </a:r>
            <a:r>
              <a:rPr lang="zh-CN" altLang="en-US" sz="1200" kern="1200" dirty="0">
                <a:solidFill>
                  <a:schemeClr val="tx1"/>
                </a:solidFill>
                <a:effectLst/>
                <a:latin typeface="+mn-lt"/>
                <a:ea typeface="+mn-ea"/>
                <a:cs typeface="+mn-cs"/>
              </a:rPr>
              <a:t>、手机连接（</a:t>
            </a:r>
            <a:r>
              <a:rPr lang="en-US" altLang="zh-CN" sz="1200" u="sng" kern="1200" dirty="0" err="1">
                <a:solidFill>
                  <a:schemeClr val="tx1"/>
                </a:solidFill>
                <a:effectLst/>
                <a:latin typeface="+mn-lt"/>
                <a:ea typeface="+mn-ea"/>
                <a:cs typeface="+mn-cs"/>
              </a:rPr>
              <a:t>wap</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net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 2</a:t>
            </a:r>
            <a:r>
              <a:rPr lang="zh-CN" altLang="en-US" sz="1200" kern="1200" dirty="0">
                <a:solidFill>
                  <a:schemeClr val="tx1"/>
                </a:solidFill>
                <a:effectLst/>
                <a:latin typeface="+mn-lt"/>
                <a:ea typeface="+mn-ea"/>
                <a:cs typeface="+mn-cs"/>
              </a:rPr>
              <a:t>、检查是否是手机连接</a:t>
            </a:r>
            <a:endParaRPr lang="zh-CN" altLang="en-US" sz="1200" dirty="0">
              <a:effectLst/>
            </a:endParaRPr>
          </a:p>
          <a:p>
            <a:r>
              <a:rPr lang="zh-CN" altLang="en-US" sz="1200" kern="1200" dirty="0">
                <a:solidFill>
                  <a:schemeClr val="tx1"/>
                </a:solidFill>
                <a:effectLst/>
                <a:latin typeface="+mn-lt"/>
                <a:ea typeface="+mn-ea"/>
                <a:cs typeface="+mn-cs"/>
              </a:rPr>
              <a:t>     * </a:t>
            </a:r>
            <a:endParaRPr lang="zh-CN" altLang="en-US" sz="1200" dirty="0">
              <a:effectLst/>
            </a:endParaRPr>
          </a:p>
          <a:p>
            <a:r>
              <a:rPr lang="zh-CN" altLang="en-US"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@return</a:t>
            </a:r>
            <a:r>
              <a:rPr lang="en-US" altLang="zh-CN" sz="1200" kern="1200" dirty="0">
                <a:solidFill>
                  <a:schemeClr val="tx1"/>
                </a:solidFill>
                <a:effectLst/>
                <a:latin typeface="+mn-lt"/>
                <a:ea typeface="+mn-ea"/>
                <a:cs typeface="+mn-cs"/>
              </a:rPr>
              <a:t> true</a:t>
            </a:r>
            <a:r>
              <a:rPr lang="zh-CN" altLang="en-US" sz="1200" kern="1200" dirty="0">
                <a:solidFill>
                  <a:schemeClr val="tx1"/>
                </a:solidFill>
                <a:effectLst/>
                <a:latin typeface="+mn-lt"/>
                <a:ea typeface="+mn-ea"/>
                <a:cs typeface="+mn-cs"/>
              </a:rPr>
              <a:t>，手机连接；</a:t>
            </a:r>
            <a:r>
              <a:rPr lang="en-US" altLang="zh-CN" sz="1200" kern="1200" dirty="0">
                <a:solidFill>
                  <a:schemeClr val="tx1"/>
                </a:solidFill>
                <a:effectLst/>
                <a:latin typeface="+mn-lt"/>
                <a:ea typeface="+mn-ea"/>
                <a:cs typeface="+mn-cs"/>
              </a:rPr>
              <a:t>false</a:t>
            </a:r>
            <a:r>
              <a:rPr lang="zh-CN" altLang="en-US" sz="1200" kern="1200" dirty="0">
                <a:solidFill>
                  <a:schemeClr val="tx1"/>
                </a:solidFill>
                <a:effectLst/>
                <a:latin typeface="+mn-lt"/>
                <a:ea typeface="+mn-ea"/>
                <a:cs typeface="+mn-cs"/>
              </a:rPr>
              <a:t>，无网络，或者不是手机连接</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boolean</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isMobileConnected</a:t>
            </a:r>
            <a:r>
              <a:rPr lang="en-US" altLang="zh-CN" sz="1200" kern="1200" dirty="0">
                <a:solidFill>
                  <a:schemeClr val="tx1"/>
                </a:solidFill>
                <a:effectLst/>
                <a:latin typeface="+mn-lt"/>
                <a:ea typeface="+mn-ea"/>
                <a:cs typeface="+mn-cs"/>
              </a:rPr>
              <a:t>(Context context) {</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ConnectivityManager</a:t>
            </a:r>
            <a:r>
              <a:rPr lang="en-US" altLang="zh-CN" sz="1200" kern="1200" dirty="0">
                <a:solidFill>
                  <a:schemeClr val="tx1"/>
                </a:solidFill>
                <a:effectLst/>
                <a:latin typeface="+mn-lt"/>
                <a:ea typeface="+mn-ea"/>
                <a:cs typeface="+mn-cs"/>
              </a:rPr>
              <a:t> manager = (</a:t>
            </a:r>
            <a:r>
              <a:rPr lang="en-US" altLang="zh-CN" sz="1200" kern="1200" dirty="0" err="1">
                <a:solidFill>
                  <a:schemeClr val="tx1"/>
                </a:solidFill>
                <a:effectLst/>
                <a:latin typeface="+mn-lt"/>
                <a:ea typeface="+mn-ea"/>
                <a:cs typeface="+mn-cs"/>
              </a:rPr>
              <a:t>ConnectivityManager</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context.getSystemService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Context.</a:t>
            </a:r>
            <a:r>
              <a:rPr lang="en-US" altLang="zh-CN" sz="1200" i="1" kern="1200" dirty="0" err="1">
                <a:solidFill>
                  <a:schemeClr val="tx1"/>
                </a:solidFill>
                <a:effectLst/>
                <a:latin typeface="+mn-lt"/>
                <a:ea typeface="+mn-ea"/>
                <a:cs typeface="+mn-cs"/>
              </a:rPr>
              <a:t>CONNECTIVITY_SERVICE</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NetworkInfo</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networkInfo</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manager.getNetworkInfo</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ConnectivityManager.</a:t>
            </a:r>
            <a:r>
              <a:rPr lang="en-US" altLang="zh-CN" sz="1200" i="1" kern="1200" dirty="0" err="1">
                <a:solidFill>
                  <a:schemeClr val="tx1"/>
                </a:solidFill>
                <a:effectLst/>
                <a:latin typeface="+mn-lt"/>
                <a:ea typeface="+mn-ea"/>
                <a:cs typeface="+mn-cs"/>
              </a:rPr>
              <a:t>TYPE_MOBILE</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if</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networkInfo</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null</a:t>
            </a:r>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return</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false</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return</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networkInfo.isConnected</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 2</a:t>
            </a:r>
            <a:r>
              <a:rPr lang="zh-CN" altLang="en-US" sz="1200" kern="1200" dirty="0">
                <a:solidFill>
                  <a:schemeClr val="tx1"/>
                </a:solidFill>
                <a:effectLst/>
                <a:latin typeface="+mn-lt"/>
                <a:ea typeface="+mn-ea"/>
                <a:cs typeface="+mn-cs"/>
              </a:rPr>
              <a:t>、设置</a:t>
            </a:r>
            <a:r>
              <a:rPr lang="en-US" altLang="zh-CN" sz="1200" u="sng" kern="1200" dirty="0" err="1">
                <a:solidFill>
                  <a:schemeClr val="tx1"/>
                </a:solidFill>
                <a:effectLst/>
                <a:latin typeface="+mn-lt"/>
                <a:ea typeface="+mn-ea"/>
                <a:cs typeface="+mn-cs"/>
              </a:rPr>
              <a:t>apn</a:t>
            </a:r>
            <a:r>
              <a:rPr lang="en-US" altLang="zh-CN" sz="1200" kern="1200" dirty="0">
                <a:solidFill>
                  <a:schemeClr val="tx1"/>
                </a:solidFill>
                <a:effectLst/>
                <a:latin typeface="+mn-lt"/>
                <a:ea typeface="+mn-ea"/>
                <a:cs typeface="+mn-cs"/>
              </a:rPr>
              <a:t>************************** 3</a:t>
            </a:r>
            <a:r>
              <a:rPr lang="zh-CN" altLang="en-US" sz="1200" kern="1200" dirty="0">
                <a:solidFill>
                  <a:schemeClr val="tx1"/>
                </a:solidFill>
                <a:effectLst/>
                <a:latin typeface="+mn-lt"/>
                <a:ea typeface="+mn-ea"/>
                <a:cs typeface="+mn-cs"/>
              </a:rPr>
              <a:t>、设置</a:t>
            </a:r>
            <a:r>
              <a:rPr lang="en-US" altLang="zh-CN" sz="1200" u="sng" kern="1200" dirty="0" err="1">
                <a:solidFill>
                  <a:schemeClr val="tx1"/>
                </a:solidFill>
                <a:effectLst/>
                <a:latin typeface="+mn-lt"/>
                <a:ea typeface="+mn-ea"/>
                <a:cs typeface="+mn-cs"/>
              </a:rPr>
              <a:t>apn</a:t>
            </a:r>
            <a:r>
              <a:rPr lang="zh-CN" altLang="en-US" sz="1200" kern="1200" dirty="0">
                <a:solidFill>
                  <a:schemeClr val="tx1"/>
                </a:solidFill>
                <a:effectLst/>
                <a:latin typeface="+mn-lt"/>
                <a:ea typeface="+mn-ea"/>
                <a:cs typeface="+mn-cs"/>
              </a:rPr>
              <a:t>连接</a:t>
            </a:r>
            <a:endParaRPr lang="zh-CN" altLang="en-US" sz="1200" dirty="0">
              <a:effectLst/>
            </a:endParaRPr>
          </a:p>
          <a:p>
            <a:r>
              <a:rPr lang="zh-CN" altLang="en-US" sz="1200" kern="1200" dirty="0">
                <a:solidFill>
                  <a:schemeClr val="tx1"/>
                </a:solidFill>
                <a:effectLst/>
                <a:latin typeface="+mn-lt"/>
                <a:ea typeface="+mn-ea"/>
                <a:cs typeface="+mn-cs"/>
              </a:rPr>
              <a:t>     * </a:t>
            </a:r>
            <a:endParaRPr lang="zh-CN" altLang="en-US" sz="1200" dirty="0">
              <a:effectLst/>
            </a:endParaRPr>
          </a:p>
          <a:p>
            <a:r>
              <a:rPr lang="zh-CN" altLang="en-US"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a:t>
            </a:r>
            <a:r>
              <a:rPr lang="en-US" altLang="zh-CN" sz="1200" b="1" kern="1200" dirty="0" err="1">
                <a:solidFill>
                  <a:schemeClr val="tx1"/>
                </a:solidFill>
                <a:effectLst/>
                <a:latin typeface="+mn-lt"/>
                <a:ea typeface="+mn-ea"/>
                <a:cs typeface="+mn-cs"/>
              </a:rPr>
              <a:t>param</a:t>
            </a:r>
            <a:r>
              <a:rPr lang="en-US" altLang="zh-CN" sz="1200" kern="1200" dirty="0">
                <a:solidFill>
                  <a:schemeClr val="tx1"/>
                </a:solidFill>
                <a:effectLst/>
                <a:latin typeface="+mn-lt"/>
                <a:ea typeface="+mn-ea"/>
                <a:cs typeface="+mn-cs"/>
              </a:rPr>
              <a:t> context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void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setApn</a:t>
            </a:r>
            <a:r>
              <a:rPr lang="en-US" altLang="zh-CN" sz="1200" kern="1200" dirty="0">
                <a:solidFill>
                  <a:schemeClr val="tx1"/>
                </a:solidFill>
                <a:effectLst/>
                <a:latin typeface="+mn-lt"/>
                <a:ea typeface="+mn-ea"/>
                <a:cs typeface="+mn-cs"/>
              </a:rPr>
              <a:t>(Context context)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s_urlMatcher.addURI</a:t>
            </a:r>
            <a:r>
              <a:rPr lang="en-US" altLang="zh-CN" sz="1200" kern="1200" dirty="0">
                <a:solidFill>
                  <a:schemeClr val="tx1"/>
                </a:solidFill>
                <a:effectLst/>
                <a:latin typeface="+mn-lt"/>
                <a:ea typeface="+mn-ea"/>
                <a:cs typeface="+mn-cs"/>
              </a:rPr>
              <a:t>("telephony", "carriers/</a:t>
            </a:r>
            <a:r>
              <a:rPr lang="en-US" altLang="zh-CN" sz="1200" u="sng" kern="1200" dirty="0" err="1">
                <a:solidFill>
                  <a:schemeClr val="tx1"/>
                </a:solidFill>
                <a:effectLst/>
                <a:latin typeface="+mn-lt"/>
                <a:ea typeface="+mn-ea"/>
                <a:cs typeface="+mn-cs"/>
              </a:rPr>
              <a:t>preferapn</a:t>
            </a:r>
            <a:r>
              <a:rPr lang="en-US" altLang="zh-CN" sz="1200" kern="1200" dirty="0">
                <a:solidFill>
                  <a:schemeClr val="tx1"/>
                </a:solidFill>
                <a:effectLst/>
                <a:latin typeface="+mn-lt"/>
                <a:ea typeface="+mn-ea"/>
                <a:cs typeface="+mn-cs"/>
              </a:rPr>
              <a:t>", URL_PREFERAPN);</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ContentResolver</a:t>
            </a:r>
            <a:r>
              <a:rPr lang="en-US" altLang="zh-CN" sz="1200" kern="1200" dirty="0">
                <a:solidFill>
                  <a:schemeClr val="tx1"/>
                </a:solidFill>
                <a:effectLst/>
                <a:latin typeface="+mn-lt"/>
                <a:ea typeface="+mn-ea"/>
                <a:cs typeface="+mn-cs"/>
              </a:rPr>
              <a:t> resolver = </a:t>
            </a:r>
            <a:r>
              <a:rPr lang="en-US" altLang="zh-CN" sz="1200" kern="1200" dirty="0" err="1">
                <a:solidFill>
                  <a:schemeClr val="tx1"/>
                </a:solidFill>
                <a:effectLst/>
                <a:latin typeface="+mn-lt"/>
                <a:ea typeface="+mn-ea"/>
                <a:cs typeface="+mn-cs"/>
              </a:rPr>
              <a:t>context.getContentResolver</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Uri </a:t>
            </a:r>
            <a:r>
              <a:rPr lang="en-US" altLang="zh-CN" sz="1200" kern="1200" dirty="0" err="1">
                <a:solidFill>
                  <a:schemeClr val="tx1"/>
                </a:solidFill>
                <a:effectLst/>
                <a:latin typeface="+mn-lt"/>
                <a:ea typeface="+mn-ea"/>
                <a:cs typeface="+mn-cs"/>
              </a:rPr>
              <a:t>uri</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Uri.</a:t>
            </a:r>
            <a:r>
              <a:rPr lang="en-US" altLang="zh-CN" sz="1200" i="1" kern="1200" dirty="0" err="1">
                <a:solidFill>
                  <a:schemeClr val="tx1"/>
                </a:solidFill>
                <a:effectLst/>
                <a:latin typeface="+mn-lt"/>
                <a:ea typeface="+mn-ea"/>
                <a:cs typeface="+mn-cs"/>
              </a:rPr>
              <a:t>parse</a:t>
            </a:r>
            <a:r>
              <a:rPr lang="en-US" altLang="zh-CN" sz="1200" kern="1200" dirty="0">
                <a:solidFill>
                  <a:schemeClr val="tx1"/>
                </a:solidFill>
                <a:effectLst/>
                <a:latin typeface="+mn-lt"/>
                <a:ea typeface="+mn-ea"/>
                <a:cs typeface="+mn-cs"/>
              </a:rPr>
              <a:t>("content://telephony/carriers/</a:t>
            </a:r>
            <a:r>
              <a:rPr lang="en-US" altLang="zh-CN" sz="1200" kern="1200" dirty="0" err="1">
                <a:solidFill>
                  <a:schemeClr val="tx1"/>
                </a:solidFill>
                <a:effectLst/>
                <a:latin typeface="+mn-lt"/>
                <a:ea typeface="+mn-ea"/>
                <a:cs typeface="+mn-cs"/>
              </a:rPr>
              <a:t>preferapn</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Cursor </a:t>
            </a:r>
            <a:r>
              <a:rPr lang="en-US" altLang="zh-CN" sz="1200" kern="1200" dirty="0" err="1">
                <a:solidFill>
                  <a:schemeClr val="tx1"/>
                </a:solidFill>
                <a:effectLst/>
                <a:latin typeface="+mn-lt"/>
                <a:ea typeface="+mn-ea"/>
                <a:cs typeface="+mn-cs"/>
              </a:rPr>
              <a:t>cursor</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resolver.query</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uri</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null</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null</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null</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null</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 cursor</a:t>
            </a:r>
            <a:r>
              <a:rPr lang="zh-CN" altLang="en-US" sz="1200" kern="1200" dirty="0">
                <a:solidFill>
                  <a:schemeClr val="tx1"/>
                </a:solidFill>
                <a:effectLst/>
                <a:latin typeface="+mn-lt"/>
                <a:ea typeface="+mn-ea"/>
                <a:cs typeface="+mn-cs"/>
              </a:rPr>
              <a:t>里面的内容：</a:t>
            </a:r>
            <a:r>
              <a:rPr lang="en-US" altLang="zh-CN" sz="1200" kern="1200" dirty="0">
                <a:solidFill>
                  <a:schemeClr val="tx1"/>
                </a:solidFill>
                <a:effectLst/>
                <a:latin typeface="+mn-lt"/>
                <a:ea typeface="+mn-ea"/>
                <a:cs typeface="+mn-cs"/>
              </a:rPr>
              <a:t>[_id, name, numeric, </a:t>
            </a:r>
            <a:r>
              <a:rPr lang="en-US" altLang="zh-CN" sz="1200" u="sng" kern="1200" dirty="0">
                <a:solidFill>
                  <a:schemeClr val="tx1"/>
                </a:solidFill>
                <a:effectLst/>
                <a:latin typeface="+mn-lt"/>
                <a:ea typeface="+mn-ea"/>
                <a:cs typeface="+mn-cs"/>
              </a:rPr>
              <a:t>mcc</a:t>
            </a:r>
            <a:r>
              <a:rPr lang="en-US" altLang="zh-CN" sz="1200" kern="1200" dirty="0">
                <a:solidFill>
                  <a:schemeClr val="tx1"/>
                </a:solidFill>
                <a:effectLst/>
                <a:latin typeface="+mn-lt"/>
                <a:ea typeface="+mn-ea"/>
                <a:cs typeface="+mn-cs"/>
              </a:rPr>
              <a:t>, </a:t>
            </a:r>
            <a:r>
              <a:rPr lang="en-US" altLang="zh-CN" sz="1200" u="sng" kern="1200" dirty="0" err="1">
                <a:solidFill>
                  <a:schemeClr val="tx1"/>
                </a:solidFill>
                <a:effectLst/>
                <a:latin typeface="+mn-lt"/>
                <a:ea typeface="+mn-ea"/>
                <a:cs typeface="+mn-cs"/>
              </a:rPr>
              <a:t>mnc</a:t>
            </a:r>
            <a:r>
              <a:rPr lang="en-US" altLang="zh-CN" sz="1200" kern="1200" dirty="0">
                <a:solidFill>
                  <a:schemeClr val="tx1"/>
                </a:solidFill>
                <a:effectLst/>
                <a:latin typeface="+mn-lt"/>
                <a:ea typeface="+mn-ea"/>
                <a:cs typeface="+mn-cs"/>
              </a:rPr>
              <a:t>, </a:t>
            </a:r>
            <a:r>
              <a:rPr lang="en-US" altLang="zh-CN" sz="1200" u="sng" kern="1200" dirty="0" err="1">
                <a:solidFill>
                  <a:schemeClr val="tx1"/>
                </a:solidFill>
                <a:effectLst/>
                <a:latin typeface="+mn-lt"/>
                <a:ea typeface="+mn-ea"/>
                <a:cs typeface="+mn-cs"/>
              </a:rPr>
              <a:t>apn</a:t>
            </a:r>
            <a:r>
              <a:rPr lang="en-US" altLang="zh-CN" sz="1200" kern="1200" dirty="0">
                <a:solidFill>
                  <a:schemeClr val="tx1"/>
                </a:solidFill>
                <a:effectLst/>
                <a:latin typeface="+mn-lt"/>
                <a:ea typeface="+mn-ea"/>
                <a:cs typeface="+mn-cs"/>
              </a:rPr>
              <a:t>, user, server,</a:t>
            </a:r>
            <a:endParaRPr lang="en-US" altLang="zh-CN" sz="1200" dirty="0">
              <a:effectLst/>
            </a:endParaRPr>
          </a:p>
          <a:p>
            <a:r>
              <a:rPr lang="en-US" altLang="zh-CN" sz="1200" kern="1200" dirty="0">
                <a:solidFill>
                  <a:schemeClr val="tx1"/>
                </a:solidFill>
                <a:effectLst/>
                <a:latin typeface="+mn-lt"/>
                <a:ea typeface="+mn-ea"/>
                <a:cs typeface="+mn-cs"/>
              </a:rPr>
              <a:t>        // password, </a:t>
            </a:r>
            <a:r>
              <a:rPr lang="en-US" altLang="zh-CN" sz="1200" u="sng" kern="1200" dirty="0">
                <a:solidFill>
                  <a:schemeClr val="tx1"/>
                </a:solidFill>
                <a:effectLst/>
                <a:latin typeface="+mn-lt"/>
                <a:ea typeface="+mn-ea"/>
                <a:cs typeface="+mn-cs"/>
              </a:rPr>
              <a:t>proxy</a:t>
            </a:r>
            <a:r>
              <a:rPr lang="en-US" altLang="zh-CN" sz="1200" kern="1200" dirty="0">
                <a:solidFill>
                  <a:schemeClr val="tx1"/>
                </a:solidFill>
                <a:effectLst/>
                <a:latin typeface="+mn-lt"/>
                <a:ea typeface="+mn-ea"/>
                <a:cs typeface="+mn-cs"/>
              </a:rPr>
              <a:t>, port, </a:t>
            </a:r>
            <a:r>
              <a:rPr lang="en-US" altLang="zh-CN" sz="1200" u="sng" kern="1200" dirty="0" err="1">
                <a:solidFill>
                  <a:schemeClr val="tx1"/>
                </a:solidFill>
                <a:effectLst/>
                <a:latin typeface="+mn-lt"/>
                <a:ea typeface="+mn-ea"/>
                <a:cs typeface="+mn-cs"/>
              </a:rPr>
              <a:t>mmsproxy</a:t>
            </a:r>
            <a:r>
              <a:rPr lang="en-US" altLang="zh-CN" sz="1200" kern="1200" dirty="0">
                <a:solidFill>
                  <a:schemeClr val="tx1"/>
                </a:solidFill>
                <a:effectLst/>
                <a:latin typeface="+mn-lt"/>
                <a:ea typeface="+mn-ea"/>
                <a:cs typeface="+mn-cs"/>
              </a:rPr>
              <a:t>, </a:t>
            </a:r>
            <a:r>
              <a:rPr lang="en-US" altLang="zh-CN" sz="1200" u="sng" kern="1200" dirty="0" err="1">
                <a:solidFill>
                  <a:schemeClr val="tx1"/>
                </a:solidFill>
                <a:effectLst/>
                <a:latin typeface="+mn-lt"/>
                <a:ea typeface="+mn-ea"/>
                <a:cs typeface="+mn-cs"/>
              </a:rPr>
              <a:t>mmsport</a:t>
            </a:r>
            <a:r>
              <a:rPr lang="en-US" altLang="zh-CN" sz="1200" kern="1200" dirty="0">
                <a:solidFill>
                  <a:schemeClr val="tx1"/>
                </a:solidFill>
                <a:effectLst/>
                <a:latin typeface="+mn-lt"/>
                <a:ea typeface="+mn-ea"/>
                <a:cs typeface="+mn-cs"/>
              </a:rPr>
              <a:t>, </a:t>
            </a:r>
            <a:r>
              <a:rPr lang="en-US" altLang="zh-CN" sz="1200" u="sng" kern="1200" dirty="0" err="1">
                <a:solidFill>
                  <a:schemeClr val="tx1"/>
                </a:solidFill>
                <a:effectLst/>
                <a:latin typeface="+mn-lt"/>
                <a:ea typeface="+mn-ea"/>
                <a:cs typeface="+mn-cs"/>
              </a:rPr>
              <a:t>mmsc</a:t>
            </a:r>
            <a:r>
              <a:rPr lang="en-US" altLang="zh-CN" sz="1200" kern="1200" dirty="0">
                <a:solidFill>
                  <a:schemeClr val="tx1"/>
                </a:solidFill>
                <a:effectLst/>
                <a:latin typeface="+mn-lt"/>
                <a:ea typeface="+mn-ea"/>
                <a:cs typeface="+mn-cs"/>
              </a:rPr>
              <a:t>, </a:t>
            </a:r>
            <a:r>
              <a:rPr lang="en-US" altLang="zh-CN" sz="1200" u="sng" kern="1200" dirty="0" err="1">
                <a:solidFill>
                  <a:schemeClr val="tx1"/>
                </a:solidFill>
                <a:effectLst/>
                <a:latin typeface="+mn-lt"/>
                <a:ea typeface="+mn-ea"/>
                <a:cs typeface="+mn-cs"/>
              </a:rPr>
              <a:t>authtype</a:t>
            </a:r>
            <a:r>
              <a:rPr lang="en-US" altLang="zh-CN" sz="1200" kern="1200" dirty="0">
                <a:solidFill>
                  <a:schemeClr val="tx1"/>
                </a:solidFill>
                <a:effectLst/>
                <a:latin typeface="+mn-lt"/>
                <a:ea typeface="+mn-ea"/>
                <a:cs typeface="+mn-cs"/>
              </a:rPr>
              <a:t>, type,</a:t>
            </a:r>
            <a:endParaRPr lang="en-US" altLang="zh-CN" sz="1200" dirty="0">
              <a:effectLst/>
            </a:endParaRPr>
          </a:p>
          <a:p>
            <a:r>
              <a:rPr lang="en-US" altLang="zh-CN" sz="1200" kern="1200" dirty="0">
                <a:solidFill>
                  <a:schemeClr val="tx1"/>
                </a:solidFill>
                <a:effectLst/>
                <a:latin typeface="+mn-lt"/>
                <a:ea typeface="+mn-ea"/>
                <a:cs typeface="+mn-cs"/>
              </a:rPr>
              <a:t>        // current, protocol, </a:t>
            </a:r>
            <a:r>
              <a:rPr lang="en-US" altLang="zh-CN" sz="1200" kern="1200" dirty="0" err="1">
                <a:solidFill>
                  <a:schemeClr val="tx1"/>
                </a:solidFill>
                <a:effectLst/>
                <a:latin typeface="+mn-lt"/>
                <a:ea typeface="+mn-ea"/>
                <a:cs typeface="+mn-cs"/>
              </a:rPr>
              <a:t>roaming_protocol</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carrier_enabled</a:t>
            </a:r>
            <a:r>
              <a:rPr lang="en-US" altLang="zh-CN" sz="1200" kern="1200" dirty="0">
                <a:solidFill>
                  <a:schemeClr val="tx1"/>
                </a:solidFill>
                <a:effectLst/>
                <a:latin typeface="+mn-lt"/>
                <a:ea typeface="+mn-ea"/>
                <a:cs typeface="+mn-cs"/>
              </a:rPr>
              <a:t>, bearer]</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if</a:t>
            </a:r>
            <a:r>
              <a:rPr lang="en-US" altLang="zh-CN" sz="1200" kern="1200" dirty="0">
                <a:solidFill>
                  <a:schemeClr val="tx1"/>
                </a:solidFill>
                <a:effectLst/>
                <a:latin typeface="+mn-lt"/>
                <a:ea typeface="+mn-ea"/>
                <a:cs typeface="+mn-cs"/>
              </a:rPr>
              <a:t> (cursor != </a:t>
            </a:r>
            <a:r>
              <a:rPr lang="en-US" altLang="zh-CN" sz="1200" b="1" kern="1200" dirty="0">
                <a:solidFill>
                  <a:schemeClr val="tx1"/>
                </a:solidFill>
                <a:effectLst/>
                <a:latin typeface="+mn-lt"/>
                <a:ea typeface="+mn-ea"/>
                <a:cs typeface="+mn-cs"/>
              </a:rPr>
              <a:t>null</a:t>
            </a:r>
            <a:r>
              <a:rPr lang="en-US" altLang="zh-CN" sz="1200" kern="1200" dirty="0">
                <a:solidFill>
                  <a:schemeClr val="tx1"/>
                </a:solidFill>
                <a:effectLst/>
                <a:latin typeface="+mn-lt"/>
                <a:ea typeface="+mn-ea"/>
                <a:cs typeface="+mn-cs"/>
              </a:rPr>
              <a:t> &amp;&amp; </a:t>
            </a:r>
            <a:r>
              <a:rPr lang="en-US" altLang="zh-CN" sz="1200" kern="1200" dirty="0" err="1">
                <a:solidFill>
                  <a:schemeClr val="tx1"/>
                </a:solidFill>
                <a:effectLst/>
                <a:latin typeface="+mn-lt"/>
                <a:ea typeface="+mn-ea"/>
                <a:cs typeface="+mn-cs"/>
              </a:rPr>
              <a:t>cursor.getCount</a:t>
            </a:r>
            <a:r>
              <a:rPr lang="en-US" altLang="zh-CN" sz="1200" kern="1200" dirty="0">
                <a:solidFill>
                  <a:schemeClr val="tx1"/>
                </a:solidFill>
                <a:effectLst/>
                <a:latin typeface="+mn-lt"/>
                <a:ea typeface="+mn-ea"/>
                <a:cs typeface="+mn-cs"/>
              </a:rPr>
              <a:t>() == 1) {// </a:t>
            </a:r>
            <a:r>
              <a:rPr lang="zh-CN" altLang="en-US" sz="1200" kern="1200" dirty="0">
                <a:solidFill>
                  <a:schemeClr val="tx1"/>
                </a:solidFill>
                <a:effectLst/>
                <a:latin typeface="+mn-lt"/>
                <a:ea typeface="+mn-ea"/>
                <a:cs typeface="+mn-cs"/>
              </a:rPr>
              <a:t>因为</a:t>
            </a:r>
            <a:r>
              <a:rPr lang="en-US" altLang="zh-CN" sz="1200" u="sng" kern="1200" dirty="0" err="1">
                <a:solidFill>
                  <a:schemeClr val="tx1"/>
                </a:solidFill>
                <a:effectLst/>
                <a:latin typeface="+mn-lt"/>
                <a:ea typeface="+mn-ea"/>
                <a:cs typeface="+mn-cs"/>
              </a:rPr>
              <a:t>apn</a:t>
            </a:r>
            <a:r>
              <a:rPr lang="zh-CN" altLang="en-US" sz="1200" kern="1200" dirty="0">
                <a:solidFill>
                  <a:schemeClr val="tx1"/>
                </a:solidFill>
                <a:effectLst/>
                <a:latin typeface="+mn-lt"/>
                <a:ea typeface="+mn-ea"/>
                <a:cs typeface="+mn-cs"/>
              </a:rPr>
              <a:t>只能设置一个</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if</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cursor.moveToNext</a:t>
            </a:r>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 </a:t>
            </a:r>
            <a:r>
              <a:rPr lang="zh-CN" altLang="en-US" sz="1200" kern="1200" dirty="0">
                <a:solidFill>
                  <a:schemeClr val="tx1"/>
                </a:solidFill>
                <a:effectLst/>
                <a:latin typeface="+mn-lt"/>
                <a:ea typeface="+mn-ea"/>
                <a:cs typeface="+mn-cs"/>
              </a:rPr>
              <a:t>代理</a:t>
            </a:r>
            <a:r>
              <a:rPr lang="en-US" altLang="zh-CN" sz="1200" u="sng" kern="1200" dirty="0" err="1">
                <a:solidFill>
                  <a:schemeClr val="tx1"/>
                </a:solidFill>
                <a:effectLst/>
                <a:latin typeface="+mn-lt"/>
                <a:ea typeface="+mn-ea"/>
                <a:cs typeface="+mn-cs"/>
              </a:rPr>
              <a:t>ip</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GlobalParams.</a:t>
            </a:r>
            <a:r>
              <a:rPr lang="en-US" altLang="zh-CN" sz="1200" i="1" kern="1200" dirty="0" err="1">
                <a:solidFill>
                  <a:schemeClr val="tx1"/>
                </a:solidFill>
                <a:effectLst/>
                <a:latin typeface="+mn-lt"/>
                <a:ea typeface="+mn-ea"/>
                <a:cs typeface="+mn-cs"/>
              </a:rPr>
              <a:t>PROXY_IP</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cursor.getString</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cursor.getColumnIndex</a:t>
            </a:r>
            <a:r>
              <a:rPr lang="en-US" altLang="zh-CN" sz="1200" kern="1200" dirty="0">
                <a:solidFill>
                  <a:schemeClr val="tx1"/>
                </a:solidFill>
                <a:effectLst/>
                <a:latin typeface="+mn-lt"/>
                <a:ea typeface="+mn-ea"/>
                <a:cs typeface="+mn-cs"/>
              </a:rPr>
              <a:t>("proxy"));</a:t>
            </a:r>
            <a:endParaRPr lang="en-US" altLang="zh-CN" sz="1200" dirty="0">
              <a:effectLst/>
            </a:endParaRPr>
          </a:p>
          <a:p>
            <a:r>
              <a:rPr lang="en-US" altLang="zh-CN" sz="1200" kern="1200" dirty="0">
                <a:solidFill>
                  <a:schemeClr val="tx1"/>
                </a:solidFill>
                <a:effectLst/>
                <a:latin typeface="+mn-lt"/>
                <a:ea typeface="+mn-ea"/>
                <a:cs typeface="+mn-cs"/>
              </a:rPr>
              <a:t>                // </a:t>
            </a:r>
            <a:r>
              <a:rPr lang="zh-CN" altLang="en-US" sz="1200" kern="1200" dirty="0">
                <a:solidFill>
                  <a:schemeClr val="tx1"/>
                </a:solidFill>
                <a:effectLst/>
                <a:latin typeface="+mn-lt"/>
                <a:ea typeface="+mn-ea"/>
                <a:cs typeface="+mn-cs"/>
              </a:rPr>
              <a:t>代理端口</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GlobalParams.</a:t>
            </a:r>
            <a:r>
              <a:rPr lang="en-US" altLang="zh-CN" sz="1200" i="1" kern="1200" dirty="0" err="1">
                <a:solidFill>
                  <a:schemeClr val="tx1"/>
                </a:solidFill>
                <a:effectLst/>
                <a:latin typeface="+mn-lt"/>
                <a:ea typeface="+mn-ea"/>
                <a:cs typeface="+mn-cs"/>
              </a:rPr>
              <a:t>PROXY_PORT</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cursor.getString</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cursor.getColumnIndex</a:t>
            </a:r>
            <a:r>
              <a:rPr lang="en-US" altLang="zh-CN" sz="1200" kern="1200" dirty="0">
                <a:solidFill>
                  <a:schemeClr val="tx1"/>
                </a:solidFill>
                <a:effectLst/>
                <a:latin typeface="+mn-lt"/>
                <a:ea typeface="+mn-ea"/>
                <a:cs typeface="+mn-cs"/>
              </a:rPr>
              <a:t>("port"));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cursor.close</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关闭游标</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t>
            </a:r>
            <a:endParaRPr lang="zh-CN" altLang="en-US" sz="1200" dirty="0">
              <a:effectLst/>
            </a:endParaRPr>
          </a:p>
          <a:p>
            <a:r>
              <a:rPr lang="zh-CN" altLang="en-US" sz="1200" kern="1200" dirty="0">
                <a:solidFill>
                  <a:schemeClr val="tx1"/>
                </a:solidFill>
                <a:effectLst/>
                <a:latin typeface="+mn-lt"/>
                <a:ea typeface="+mn-ea"/>
                <a:cs typeface="+mn-cs"/>
              </a:rPr>
              <a:t>    </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t>
            </a:r>
            <a:endParaRPr lang="zh-CN" altLang="en-US" sz="1200" dirty="0">
              <a:effectLst/>
            </a:endParaRPr>
          </a:p>
          <a:p>
            <a:r>
              <a:rPr lang="zh-CN" altLang="en-US" sz="1200" kern="1200" dirty="0">
                <a:solidFill>
                  <a:schemeClr val="tx1"/>
                </a:solidFill>
                <a:effectLst/>
                <a:latin typeface="+mn-lt"/>
                <a:ea typeface="+mn-ea"/>
                <a:cs typeface="+mn-cs"/>
              </a:rPr>
              <a:t>     * </a:t>
            </a: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、检查是否有网络连接</a:t>
            </a:r>
            <a:r>
              <a:rPr lang="en-US" altLang="zh-CN" sz="1200" kern="1200" dirty="0">
                <a:solidFill>
                  <a:schemeClr val="tx1"/>
                </a:solidFill>
                <a:effectLst/>
                <a:latin typeface="+mn-lt"/>
                <a:ea typeface="+mn-ea"/>
                <a:cs typeface="+mn-cs"/>
              </a:rPr>
              <a:t>(</a:t>
            </a:r>
            <a:r>
              <a:rPr lang="en-US" altLang="zh-CN" sz="1200" u="sng" kern="1200" dirty="0" err="1">
                <a:solidFill>
                  <a:schemeClr val="tx1"/>
                </a:solidFill>
                <a:effectLst/>
                <a:latin typeface="+mn-lt"/>
                <a:ea typeface="+mn-ea"/>
                <a:cs typeface="+mn-cs"/>
              </a:rPr>
              <a:t>wifi</a:t>
            </a:r>
            <a:r>
              <a:rPr lang="zh-CN" altLang="en-US" sz="1200" kern="1200" dirty="0">
                <a:solidFill>
                  <a:schemeClr val="tx1"/>
                </a:solidFill>
                <a:effectLst/>
                <a:latin typeface="+mn-lt"/>
                <a:ea typeface="+mn-ea"/>
                <a:cs typeface="+mn-cs"/>
              </a:rPr>
              <a:t>，手机</a:t>
            </a:r>
            <a:r>
              <a:rPr lang="en-US" altLang="zh-CN" sz="1200" kern="1200" dirty="0">
                <a:solidFill>
                  <a:schemeClr val="tx1"/>
                </a:solidFill>
                <a:effectLst/>
                <a:latin typeface="+mn-lt"/>
                <a:ea typeface="+mn-ea"/>
                <a:cs typeface="+mn-cs"/>
              </a:rPr>
              <a:t>)************************** /** 4</a:t>
            </a:r>
            <a:r>
              <a:rPr lang="zh-CN" altLang="en-US" sz="1200" kern="1200" dirty="0">
                <a:solidFill>
                  <a:schemeClr val="tx1"/>
                </a:solidFill>
                <a:effectLst/>
                <a:latin typeface="+mn-lt"/>
                <a:ea typeface="+mn-ea"/>
                <a:cs typeface="+mn-cs"/>
              </a:rPr>
              <a:t>、检查网络状态</a:t>
            </a:r>
            <a:endParaRPr lang="zh-CN" altLang="en-US" sz="1200" dirty="0">
              <a:effectLst/>
            </a:endParaRPr>
          </a:p>
          <a:p>
            <a:r>
              <a:rPr lang="zh-CN" altLang="en-US" sz="1200" kern="1200" dirty="0">
                <a:solidFill>
                  <a:schemeClr val="tx1"/>
                </a:solidFill>
                <a:effectLst/>
                <a:latin typeface="+mn-lt"/>
                <a:ea typeface="+mn-ea"/>
                <a:cs typeface="+mn-cs"/>
              </a:rPr>
              <a:t>     * </a:t>
            </a:r>
            <a:endParaRPr lang="zh-CN" altLang="en-US" sz="1200" dirty="0">
              <a:effectLst/>
            </a:endParaRPr>
          </a:p>
          <a:p>
            <a:r>
              <a:rPr lang="zh-CN" altLang="en-US"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a:t>
            </a:r>
            <a:r>
              <a:rPr lang="en-US" altLang="zh-CN" sz="1200" b="1" kern="1200" dirty="0" err="1">
                <a:solidFill>
                  <a:schemeClr val="tx1"/>
                </a:solidFill>
                <a:effectLst/>
                <a:latin typeface="+mn-lt"/>
                <a:ea typeface="+mn-ea"/>
                <a:cs typeface="+mn-cs"/>
              </a:rPr>
              <a:t>param</a:t>
            </a:r>
            <a:r>
              <a:rPr lang="en-US" altLang="zh-CN" sz="1200" kern="1200" dirty="0">
                <a:solidFill>
                  <a:schemeClr val="tx1"/>
                </a:solidFill>
                <a:effectLst/>
                <a:latin typeface="+mn-lt"/>
                <a:ea typeface="+mn-ea"/>
                <a:cs typeface="+mn-cs"/>
              </a:rPr>
              <a:t> context</a:t>
            </a:r>
            <a:endParaRPr lang="en-US" altLang="zh-CN" sz="1200" dirty="0">
              <a:effectLst/>
            </a:endParaRPr>
          </a:p>
          <a:p>
            <a:r>
              <a:rPr lang="en-US" altLang="zh-CN"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@return</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boolean</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checkNetwork</a:t>
            </a:r>
            <a:r>
              <a:rPr lang="en-US" altLang="zh-CN" sz="1200" kern="1200" dirty="0">
                <a:solidFill>
                  <a:schemeClr val="tx1"/>
                </a:solidFill>
                <a:effectLst/>
                <a:latin typeface="+mn-lt"/>
                <a:ea typeface="+mn-ea"/>
                <a:cs typeface="+mn-cs"/>
              </a:rPr>
              <a:t>(Context context){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 1</a:t>
            </a:r>
            <a:r>
              <a:rPr lang="zh-CN" altLang="en-US" sz="1200" kern="1200" dirty="0">
                <a:solidFill>
                  <a:schemeClr val="tx1"/>
                </a:solidFill>
                <a:effectLst/>
                <a:latin typeface="+mn-lt"/>
                <a:ea typeface="+mn-ea"/>
                <a:cs typeface="+mn-cs"/>
              </a:rPr>
              <a:t>、</a:t>
            </a:r>
            <a:r>
              <a:rPr lang="en-US" altLang="zh-CN" sz="1200" u="sng" kern="1200" dirty="0" err="1">
                <a:solidFill>
                  <a:schemeClr val="tx1"/>
                </a:solidFill>
                <a:effectLst/>
                <a:latin typeface="+mn-lt"/>
                <a:ea typeface="+mn-ea"/>
                <a:cs typeface="+mn-cs"/>
              </a:rPr>
              <a:t>wifi</a:t>
            </a:r>
            <a:r>
              <a:rPr lang="zh-CN" altLang="en-US" sz="1200" kern="1200" dirty="0">
                <a:solidFill>
                  <a:schemeClr val="tx1"/>
                </a:solidFill>
                <a:effectLst/>
                <a:latin typeface="+mn-lt"/>
                <a:ea typeface="+mn-ea"/>
                <a:cs typeface="+mn-cs"/>
              </a:rPr>
              <a:t>连接</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if</a:t>
            </a:r>
            <a:r>
              <a:rPr lang="en-US" altLang="zh-CN" sz="1200" kern="1200" dirty="0">
                <a:solidFill>
                  <a:schemeClr val="tx1"/>
                </a:solidFill>
                <a:effectLst/>
                <a:latin typeface="+mn-lt"/>
                <a:ea typeface="+mn-ea"/>
                <a:cs typeface="+mn-cs"/>
              </a:rPr>
              <a:t> (</a:t>
            </a:r>
            <a:r>
              <a:rPr lang="en-US" altLang="zh-CN" sz="1200" i="1" kern="1200" dirty="0" err="1">
                <a:solidFill>
                  <a:schemeClr val="tx1"/>
                </a:solidFill>
                <a:effectLst/>
                <a:latin typeface="+mn-lt"/>
                <a:ea typeface="+mn-ea"/>
                <a:cs typeface="+mn-cs"/>
              </a:rPr>
              <a:t>isWifiConnected</a:t>
            </a:r>
            <a:r>
              <a:rPr lang="en-US" altLang="zh-CN" sz="1200" kern="1200" dirty="0">
                <a:solidFill>
                  <a:schemeClr val="tx1"/>
                </a:solidFill>
                <a:effectLst/>
                <a:latin typeface="+mn-lt"/>
                <a:ea typeface="+mn-ea"/>
                <a:cs typeface="+mn-cs"/>
              </a:rPr>
              <a:t>(context))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return</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true</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 2</a:t>
            </a:r>
            <a:r>
              <a:rPr lang="zh-CN" altLang="en-US" sz="1200" kern="1200" dirty="0">
                <a:solidFill>
                  <a:schemeClr val="tx1"/>
                </a:solidFill>
                <a:effectLst/>
                <a:latin typeface="+mn-lt"/>
                <a:ea typeface="+mn-ea"/>
                <a:cs typeface="+mn-cs"/>
              </a:rPr>
              <a:t>、手机连接，并设置</a:t>
            </a:r>
            <a:r>
              <a:rPr lang="en-US" altLang="zh-CN" sz="1200" u="sng" kern="1200" dirty="0" err="1">
                <a:solidFill>
                  <a:schemeClr val="tx1"/>
                </a:solidFill>
                <a:effectLst/>
                <a:latin typeface="+mn-lt"/>
                <a:ea typeface="+mn-ea"/>
                <a:cs typeface="+mn-cs"/>
              </a:rPr>
              <a:t>apn</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if</a:t>
            </a:r>
            <a:r>
              <a:rPr lang="en-US" altLang="zh-CN" sz="1200" kern="1200" dirty="0">
                <a:solidFill>
                  <a:schemeClr val="tx1"/>
                </a:solidFill>
                <a:effectLst/>
                <a:latin typeface="+mn-lt"/>
                <a:ea typeface="+mn-ea"/>
                <a:cs typeface="+mn-cs"/>
              </a:rPr>
              <a:t> (</a:t>
            </a:r>
            <a:r>
              <a:rPr lang="en-US" altLang="zh-CN" sz="1200" i="1" kern="1200" dirty="0" err="1">
                <a:solidFill>
                  <a:schemeClr val="tx1"/>
                </a:solidFill>
                <a:effectLst/>
                <a:latin typeface="+mn-lt"/>
                <a:ea typeface="+mn-ea"/>
                <a:cs typeface="+mn-cs"/>
              </a:rPr>
              <a:t>isMobileConnected</a:t>
            </a:r>
            <a:r>
              <a:rPr lang="en-US" altLang="zh-CN" sz="1200" kern="1200" dirty="0">
                <a:solidFill>
                  <a:schemeClr val="tx1"/>
                </a:solidFill>
                <a:effectLst/>
                <a:latin typeface="+mn-lt"/>
                <a:ea typeface="+mn-ea"/>
                <a:cs typeface="+mn-cs"/>
              </a:rPr>
              <a:t>(context))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i="1" kern="1200" dirty="0" err="1">
                <a:solidFill>
                  <a:schemeClr val="tx1"/>
                </a:solidFill>
                <a:effectLst/>
                <a:latin typeface="+mn-lt"/>
                <a:ea typeface="+mn-ea"/>
                <a:cs typeface="+mn-cs"/>
              </a:rPr>
              <a:t>setApn</a:t>
            </a:r>
            <a:r>
              <a:rPr lang="en-US" altLang="zh-CN" sz="1200" kern="1200" dirty="0">
                <a:solidFill>
                  <a:schemeClr val="tx1"/>
                </a:solidFill>
                <a:effectLst/>
                <a:latin typeface="+mn-lt"/>
                <a:ea typeface="+mn-ea"/>
                <a:cs typeface="+mn-cs"/>
              </a:rPr>
              <a:t>(context);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return</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true</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 3</a:t>
            </a:r>
            <a:r>
              <a:rPr lang="zh-CN" altLang="en-US" sz="1200" kern="1200" dirty="0">
                <a:solidFill>
                  <a:schemeClr val="tx1"/>
                </a:solidFill>
                <a:effectLst/>
                <a:latin typeface="+mn-lt"/>
                <a:ea typeface="+mn-ea"/>
                <a:cs typeface="+mn-cs"/>
              </a:rPr>
              <a:t>、当前没有连接网络</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return</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false</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 5</a:t>
            </a:r>
            <a:r>
              <a:rPr lang="zh-CN" altLang="en-US" sz="1200" kern="1200" dirty="0">
                <a:solidFill>
                  <a:schemeClr val="tx1"/>
                </a:solidFill>
                <a:effectLst/>
                <a:latin typeface="+mn-lt"/>
                <a:ea typeface="+mn-ea"/>
                <a:cs typeface="+mn-cs"/>
              </a:rPr>
              <a:t>、检查手机连接是</a:t>
            </a:r>
            <a:r>
              <a:rPr lang="en-US" altLang="zh-CN" sz="1200" u="sng" kern="1200" dirty="0" err="1">
                <a:solidFill>
                  <a:schemeClr val="tx1"/>
                </a:solidFill>
                <a:effectLst/>
                <a:latin typeface="+mn-lt"/>
                <a:ea typeface="+mn-ea"/>
                <a:cs typeface="+mn-cs"/>
              </a:rPr>
              <a:t>wap</a:t>
            </a:r>
            <a:r>
              <a:rPr lang="zh-CN" altLang="en-US" sz="1200" kern="1200" dirty="0">
                <a:solidFill>
                  <a:schemeClr val="tx1"/>
                </a:solidFill>
                <a:effectLst/>
                <a:latin typeface="+mn-lt"/>
                <a:ea typeface="+mn-ea"/>
                <a:cs typeface="+mn-cs"/>
              </a:rPr>
              <a:t>还是</a:t>
            </a:r>
            <a:r>
              <a:rPr lang="en-US" altLang="zh-CN" sz="1200" kern="1200" dirty="0">
                <a:solidFill>
                  <a:schemeClr val="tx1"/>
                </a:solidFill>
                <a:effectLst/>
                <a:latin typeface="+mn-lt"/>
                <a:ea typeface="+mn-ea"/>
                <a:cs typeface="+mn-cs"/>
              </a:rPr>
              <a:t>net</a:t>
            </a:r>
            <a:r>
              <a:rPr lang="zh-CN" altLang="en-US" sz="1200" kern="1200" dirty="0">
                <a:solidFill>
                  <a:schemeClr val="tx1"/>
                </a:solidFill>
                <a:effectLst/>
                <a:latin typeface="+mn-lt"/>
                <a:ea typeface="+mn-ea"/>
                <a:cs typeface="+mn-cs"/>
              </a:rPr>
              <a:t>，或者没有网络连接或者</a:t>
            </a:r>
            <a:r>
              <a:rPr lang="en-US" altLang="zh-CN" sz="1200" u="sng" kern="1200" dirty="0" err="1">
                <a:solidFill>
                  <a:schemeClr val="tx1"/>
                </a:solidFill>
                <a:effectLst/>
                <a:latin typeface="+mn-lt"/>
                <a:ea typeface="+mn-ea"/>
                <a:cs typeface="+mn-cs"/>
              </a:rPr>
              <a:t>wifi</a:t>
            </a:r>
            <a:r>
              <a:rPr lang="zh-CN" altLang="en-US" sz="1200" kern="1200" dirty="0">
                <a:solidFill>
                  <a:schemeClr val="tx1"/>
                </a:solidFill>
                <a:effectLst/>
                <a:latin typeface="+mn-lt"/>
                <a:ea typeface="+mn-ea"/>
                <a:cs typeface="+mn-cs"/>
              </a:rPr>
              <a:t>连接 ************</a:t>
            </a:r>
            <a:r>
              <a:rPr lang="en-US" altLang="zh-CN" sz="1200" kern="1200" dirty="0">
                <a:solidFill>
                  <a:schemeClr val="tx1"/>
                </a:solidFill>
                <a:effectLst/>
                <a:latin typeface="+mn-lt"/>
                <a:ea typeface="+mn-ea"/>
                <a:cs typeface="+mn-cs"/>
              </a:rPr>
              <a:t>/</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t>
            </a:r>
            <a:endParaRPr lang="zh-CN" altLang="en-US" sz="1200" dirty="0">
              <a:effectLst/>
            </a:endParaRPr>
          </a:p>
          <a:p>
            <a:r>
              <a:rPr lang="zh-CN" altLang="en-US" sz="1200" kern="1200" dirty="0">
                <a:solidFill>
                  <a:schemeClr val="tx1"/>
                </a:solidFill>
                <a:effectLst/>
                <a:latin typeface="+mn-lt"/>
                <a:ea typeface="+mn-ea"/>
                <a:cs typeface="+mn-cs"/>
              </a:rPr>
              <a:t>     * </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、手机是否</a:t>
            </a:r>
            <a:r>
              <a:rPr lang="en-US" altLang="zh-CN" sz="1200" u="sng" kern="1200" dirty="0" err="1">
                <a:solidFill>
                  <a:schemeClr val="tx1"/>
                </a:solidFill>
                <a:effectLst/>
                <a:latin typeface="+mn-lt"/>
                <a:ea typeface="+mn-ea"/>
                <a:cs typeface="+mn-cs"/>
              </a:rPr>
              <a:t>wap</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net</a:t>
            </a:r>
            <a:endParaRPr lang="en-US" altLang="zh-CN" sz="1200" dirty="0">
              <a:effectLst/>
            </a:endParaRPr>
          </a:p>
          <a:p>
            <a:r>
              <a:rPr lang="en-US" altLang="zh-CN" sz="1200" kern="1200" dirty="0">
                <a:solidFill>
                  <a:schemeClr val="tx1"/>
                </a:solidFill>
                <a:effectLst/>
                <a:latin typeface="+mn-lt"/>
                <a:ea typeface="+mn-ea"/>
                <a:cs typeface="+mn-cs"/>
              </a:rPr>
              <a:t>     * </a:t>
            </a:r>
            <a:r>
              <a:rPr lang="en-US" altLang="zh-CN" sz="1200" b="1" kern="1200" dirty="0">
                <a:solidFill>
                  <a:schemeClr val="tx1"/>
                </a:solidFill>
                <a:effectLst/>
                <a:latin typeface="+mn-lt"/>
                <a:ea typeface="+mn-ea"/>
                <a:cs typeface="+mn-cs"/>
              </a:rPr>
              <a:t>@return</a:t>
            </a:r>
            <a:r>
              <a:rPr lang="en-US" altLang="zh-CN" sz="1200" kern="1200" dirty="0">
                <a:solidFill>
                  <a:schemeClr val="tx1"/>
                </a:solidFill>
                <a:effectLst/>
                <a:latin typeface="+mn-lt"/>
                <a:ea typeface="+mn-ea"/>
                <a:cs typeface="+mn-cs"/>
              </a:rPr>
              <a:t> null</a:t>
            </a:r>
            <a:r>
              <a:rPr lang="zh-CN" altLang="en-US" sz="1200" kern="1200" dirty="0">
                <a:solidFill>
                  <a:schemeClr val="tx1"/>
                </a:solidFill>
                <a:effectLst/>
                <a:latin typeface="+mn-lt"/>
                <a:ea typeface="+mn-ea"/>
                <a:cs typeface="+mn-cs"/>
              </a:rPr>
              <a:t>表示无网络或者</a:t>
            </a:r>
            <a:r>
              <a:rPr lang="en-US" altLang="zh-CN" sz="1200" u="sng" kern="1200" dirty="0" err="1">
                <a:solidFill>
                  <a:schemeClr val="tx1"/>
                </a:solidFill>
                <a:effectLst/>
                <a:latin typeface="+mn-lt"/>
                <a:ea typeface="+mn-ea"/>
                <a:cs typeface="+mn-cs"/>
              </a:rPr>
              <a:t>wifi</a:t>
            </a:r>
            <a:r>
              <a:rPr lang="zh-CN" altLang="en-US" sz="1200" kern="1200" dirty="0">
                <a:solidFill>
                  <a:schemeClr val="tx1"/>
                </a:solidFill>
                <a:effectLst/>
                <a:latin typeface="+mn-lt"/>
                <a:ea typeface="+mn-ea"/>
                <a:cs typeface="+mn-cs"/>
              </a:rPr>
              <a:t>连接中，</a:t>
            </a:r>
            <a:r>
              <a:rPr lang="en-US" altLang="zh-CN" sz="1200" u="sng" kern="1200" dirty="0" err="1">
                <a:solidFill>
                  <a:schemeClr val="tx1"/>
                </a:solidFill>
                <a:effectLst/>
                <a:latin typeface="+mn-lt"/>
                <a:ea typeface="+mn-ea"/>
                <a:cs typeface="+mn-cs"/>
              </a:rPr>
              <a:t>wap</a:t>
            </a:r>
            <a:r>
              <a:rPr lang="en-US" altLang="zh-CN" sz="1200" kern="1200" dirty="0" err="1">
                <a:solidFill>
                  <a:schemeClr val="tx1"/>
                </a:solidFill>
                <a:effectLst/>
                <a:latin typeface="+mn-lt"/>
                <a:ea typeface="+mn-ea"/>
                <a:cs typeface="+mn-cs"/>
              </a:rPr>
              <a:t>,net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public</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static</a:t>
            </a:r>
            <a:r>
              <a:rPr lang="en-US" altLang="zh-CN" sz="1200" kern="1200" dirty="0">
                <a:solidFill>
                  <a:schemeClr val="tx1"/>
                </a:solidFill>
                <a:effectLst/>
                <a:latin typeface="+mn-lt"/>
                <a:ea typeface="+mn-ea"/>
                <a:cs typeface="+mn-cs"/>
              </a:rPr>
              <a:t> String </a:t>
            </a:r>
            <a:r>
              <a:rPr lang="en-US" altLang="zh-CN" sz="1200" kern="1200" dirty="0" err="1">
                <a:solidFill>
                  <a:schemeClr val="tx1"/>
                </a:solidFill>
                <a:effectLst/>
                <a:latin typeface="+mn-lt"/>
                <a:ea typeface="+mn-ea"/>
                <a:cs typeface="+mn-cs"/>
              </a:rPr>
              <a:t>isWap</a:t>
            </a:r>
            <a:r>
              <a:rPr lang="en-US" altLang="zh-CN" sz="1200" kern="1200" dirty="0">
                <a:solidFill>
                  <a:schemeClr val="tx1"/>
                </a:solidFill>
                <a:effectLst/>
                <a:latin typeface="+mn-lt"/>
                <a:ea typeface="+mn-ea"/>
                <a:cs typeface="+mn-cs"/>
              </a:rPr>
              <a:t>(Context context)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boolean</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mobileConnected</a:t>
            </a:r>
            <a:r>
              <a:rPr lang="en-US" altLang="zh-CN" sz="1200" kern="1200" dirty="0">
                <a:solidFill>
                  <a:schemeClr val="tx1"/>
                </a:solidFill>
                <a:effectLst/>
                <a:latin typeface="+mn-lt"/>
                <a:ea typeface="+mn-ea"/>
                <a:cs typeface="+mn-cs"/>
              </a:rPr>
              <a:t> = </a:t>
            </a:r>
            <a:r>
              <a:rPr lang="en-US" altLang="zh-CN" sz="1200" i="1" kern="1200" dirty="0" err="1">
                <a:solidFill>
                  <a:schemeClr val="tx1"/>
                </a:solidFill>
                <a:effectLst/>
                <a:latin typeface="+mn-lt"/>
                <a:ea typeface="+mn-ea"/>
                <a:cs typeface="+mn-cs"/>
              </a:rPr>
              <a:t>isMobileConnected</a:t>
            </a:r>
            <a:r>
              <a:rPr lang="en-US" altLang="zh-CN" sz="1200" kern="1200" dirty="0">
                <a:solidFill>
                  <a:schemeClr val="tx1"/>
                </a:solidFill>
                <a:effectLst/>
                <a:latin typeface="+mn-lt"/>
                <a:ea typeface="+mn-ea"/>
                <a:cs typeface="+mn-cs"/>
              </a:rPr>
              <a:t>(context);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if</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mobileConnected</a:t>
            </a:r>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return</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null</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ContentResolver</a:t>
            </a:r>
            <a:r>
              <a:rPr lang="en-US" altLang="zh-CN" sz="1200" kern="1200" dirty="0">
                <a:solidFill>
                  <a:schemeClr val="tx1"/>
                </a:solidFill>
                <a:effectLst/>
                <a:latin typeface="+mn-lt"/>
                <a:ea typeface="+mn-ea"/>
                <a:cs typeface="+mn-cs"/>
              </a:rPr>
              <a:t> resolver = </a:t>
            </a:r>
            <a:r>
              <a:rPr lang="en-US" altLang="zh-CN" sz="1200" kern="1200" dirty="0" err="1">
                <a:solidFill>
                  <a:schemeClr val="tx1"/>
                </a:solidFill>
                <a:effectLst/>
                <a:latin typeface="+mn-lt"/>
                <a:ea typeface="+mn-ea"/>
                <a:cs typeface="+mn-cs"/>
              </a:rPr>
              <a:t>context.getContentResolver</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Uri </a:t>
            </a:r>
            <a:r>
              <a:rPr lang="en-US" altLang="zh-CN" sz="1200" kern="1200" dirty="0" err="1">
                <a:solidFill>
                  <a:schemeClr val="tx1"/>
                </a:solidFill>
                <a:effectLst/>
                <a:latin typeface="+mn-lt"/>
                <a:ea typeface="+mn-ea"/>
                <a:cs typeface="+mn-cs"/>
              </a:rPr>
              <a:t>uri</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Uri.</a:t>
            </a:r>
            <a:r>
              <a:rPr lang="en-US" altLang="zh-CN" sz="1200" i="1" kern="1200" dirty="0" err="1">
                <a:solidFill>
                  <a:schemeClr val="tx1"/>
                </a:solidFill>
                <a:effectLst/>
                <a:latin typeface="+mn-lt"/>
                <a:ea typeface="+mn-ea"/>
                <a:cs typeface="+mn-cs"/>
              </a:rPr>
              <a:t>parse</a:t>
            </a:r>
            <a:r>
              <a:rPr lang="en-US" altLang="zh-CN" sz="1200" kern="1200" dirty="0">
                <a:solidFill>
                  <a:schemeClr val="tx1"/>
                </a:solidFill>
                <a:effectLst/>
                <a:latin typeface="+mn-lt"/>
                <a:ea typeface="+mn-ea"/>
                <a:cs typeface="+mn-cs"/>
              </a:rPr>
              <a:t>("content://telephony/carriers/</a:t>
            </a:r>
            <a:r>
              <a:rPr lang="en-US" altLang="zh-CN" sz="1200" kern="1200" dirty="0" err="1">
                <a:solidFill>
                  <a:schemeClr val="tx1"/>
                </a:solidFill>
                <a:effectLst/>
                <a:latin typeface="+mn-lt"/>
                <a:ea typeface="+mn-ea"/>
                <a:cs typeface="+mn-cs"/>
              </a:rPr>
              <a:t>preferapn</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Cursor </a:t>
            </a:r>
            <a:r>
              <a:rPr lang="en-US" altLang="zh-CN" sz="1200" kern="1200" dirty="0" err="1">
                <a:solidFill>
                  <a:schemeClr val="tx1"/>
                </a:solidFill>
                <a:effectLst/>
                <a:latin typeface="+mn-lt"/>
                <a:ea typeface="+mn-ea"/>
                <a:cs typeface="+mn-cs"/>
              </a:rPr>
              <a:t>cursor</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resolver.query</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uri</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null</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null</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null</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null</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if</a:t>
            </a:r>
            <a:r>
              <a:rPr lang="en-US" altLang="zh-CN" sz="1200" kern="1200" dirty="0">
                <a:solidFill>
                  <a:schemeClr val="tx1"/>
                </a:solidFill>
                <a:effectLst/>
                <a:latin typeface="+mn-lt"/>
                <a:ea typeface="+mn-ea"/>
                <a:cs typeface="+mn-cs"/>
              </a:rPr>
              <a:t> (cursor != </a:t>
            </a:r>
            <a:r>
              <a:rPr lang="en-US" altLang="zh-CN" sz="1200" b="1" kern="1200" dirty="0">
                <a:solidFill>
                  <a:schemeClr val="tx1"/>
                </a:solidFill>
                <a:effectLst/>
                <a:latin typeface="+mn-lt"/>
                <a:ea typeface="+mn-ea"/>
                <a:cs typeface="+mn-cs"/>
              </a:rPr>
              <a:t>null</a:t>
            </a:r>
            <a:r>
              <a:rPr lang="en-US" altLang="zh-CN" sz="1200" kern="1200" dirty="0">
                <a:solidFill>
                  <a:schemeClr val="tx1"/>
                </a:solidFill>
                <a:effectLst/>
                <a:latin typeface="+mn-lt"/>
                <a:ea typeface="+mn-ea"/>
                <a:cs typeface="+mn-cs"/>
              </a:rPr>
              <a:t> &amp;&amp; </a:t>
            </a:r>
            <a:r>
              <a:rPr lang="en-US" altLang="zh-CN" sz="1200" kern="1200" dirty="0" err="1">
                <a:solidFill>
                  <a:schemeClr val="tx1"/>
                </a:solidFill>
                <a:effectLst/>
                <a:latin typeface="+mn-lt"/>
                <a:ea typeface="+mn-ea"/>
                <a:cs typeface="+mn-cs"/>
              </a:rPr>
              <a:t>cursor.getCount</a:t>
            </a:r>
            <a:r>
              <a:rPr lang="en-US" altLang="zh-CN" sz="1200" kern="1200" dirty="0">
                <a:solidFill>
                  <a:schemeClr val="tx1"/>
                </a:solidFill>
                <a:effectLst/>
                <a:latin typeface="+mn-lt"/>
                <a:ea typeface="+mn-ea"/>
                <a:cs typeface="+mn-cs"/>
              </a:rPr>
              <a:t>() == 1) {// </a:t>
            </a:r>
            <a:r>
              <a:rPr lang="zh-CN" altLang="en-US" sz="1200" kern="1200" dirty="0">
                <a:solidFill>
                  <a:schemeClr val="tx1"/>
                </a:solidFill>
                <a:effectLst/>
                <a:latin typeface="+mn-lt"/>
                <a:ea typeface="+mn-ea"/>
                <a:cs typeface="+mn-cs"/>
              </a:rPr>
              <a:t>因为</a:t>
            </a:r>
            <a:r>
              <a:rPr lang="en-US" altLang="zh-CN" sz="1200" u="sng" kern="1200" dirty="0" err="1">
                <a:solidFill>
                  <a:schemeClr val="tx1"/>
                </a:solidFill>
                <a:effectLst/>
                <a:latin typeface="+mn-lt"/>
                <a:ea typeface="+mn-ea"/>
                <a:cs typeface="+mn-cs"/>
              </a:rPr>
              <a:t>apn</a:t>
            </a:r>
            <a:r>
              <a:rPr lang="zh-CN" altLang="en-US" sz="1200" kern="1200" dirty="0">
                <a:solidFill>
                  <a:schemeClr val="tx1"/>
                </a:solidFill>
                <a:effectLst/>
                <a:latin typeface="+mn-lt"/>
                <a:ea typeface="+mn-ea"/>
                <a:cs typeface="+mn-cs"/>
              </a:rPr>
              <a:t>只能设置一个</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if</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cursor.moveToNext</a:t>
            </a:r>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 </a:t>
            </a:r>
            <a:r>
              <a:rPr lang="zh-CN" altLang="en-US" sz="1200" kern="1200" dirty="0">
                <a:solidFill>
                  <a:schemeClr val="tx1"/>
                </a:solidFill>
                <a:effectLst/>
                <a:latin typeface="+mn-lt"/>
                <a:ea typeface="+mn-ea"/>
                <a:cs typeface="+mn-cs"/>
              </a:rPr>
              <a:t>代理</a:t>
            </a:r>
            <a:r>
              <a:rPr lang="en-US" altLang="zh-CN" sz="1200" u="sng" kern="1200" dirty="0" err="1">
                <a:solidFill>
                  <a:schemeClr val="tx1"/>
                </a:solidFill>
                <a:effectLst/>
                <a:latin typeface="+mn-lt"/>
                <a:ea typeface="+mn-ea"/>
                <a:cs typeface="+mn-cs"/>
              </a:rPr>
              <a:t>ip</a:t>
            </a:r>
            <a:endParaRPr lang="en-US" altLang="zh-CN" sz="1200" dirty="0">
              <a:effectLst/>
            </a:endParaRPr>
          </a:p>
          <a:p>
            <a:r>
              <a:rPr lang="en-US" altLang="zh-CN" sz="1200" kern="1200" dirty="0">
                <a:solidFill>
                  <a:schemeClr val="tx1"/>
                </a:solidFill>
                <a:effectLst/>
                <a:latin typeface="+mn-lt"/>
                <a:ea typeface="+mn-ea"/>
                <a:cs typeface="+mn-cs"/>
              </a:rPr>
              <a:t>                String </a:t>
            </a:r>
            <a:r>
              <a:rPr lang="en-US" altLang="zh-CN" sz="1200" kern="1200" dirty="0" err="1">
                <a:solidFill>
                  <a:schemeClr val="tx1"/>
                </a:solidFill>
                <a:effectLst/>
                <a:latin typeface="+mn-lt"/>
                <a:ea typeface="+mn-ea"/>
                <a:cs typeface="+mn-cs"/>
              </a:rPr>
              <a:t>proxy_ip</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cursor.getString</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cursor.getColumnIndex</a:t>
            </a:r>
            <a:r>
              <a:rPr lang="en-US" altLang="zh-CN" sz="1200" kern="1200" dirty="0">
                <a:solidFill>
                  <a:schemeClr val="tx1"/>
                </a:solidFill>
                <a:effectLst/>
                <a:latin typeface="+mn-lt"/>
                <a:ea typeface="+mn-ea"/>
                <a:cs typeface="+mn-cs"/>
              </a:rPr>
              <a:t>("proxy"));</a:t>
            </a:r>
            <a:endParaRPr lang="en-US" altLang="zh-CN" sz="1200" dirty="0">
              <a:effectLst/>
            </a:endParaRPr>
          </a:p>
          <a:p>
            <a:r>
              <a:rPr lang="en-US" altLang="zh-CN" sz="1200" kern="1200" dirty="0">
                <a:solidFill>
                  <a:schemeClr val="tx1"/>
                </a:solidFill>
                <a:effectLst/>
                <a:latin typeface="+mn-lt"/>
                <a:ea typeface="+mn-ea"/>
                <a:cs typeface="+mn-cs"/>
              </a:rPr>
              <a:t>                // </a:t>
            </a:r>
            <a:r>
              <a:rPr lang="zh-CN" altLang="en-US" sz="1200" kern="1200" dirty="0">
                <a:solidFill>
                  <a:schemeClr val="tx1"/>
                </a:solidFill>
                <a:effectLst/>
                <a:latin typeface="+mn-lt"/>
                <a:ea typeface="+mn-ea"/>
                <a:cs typeface="+mn-cs"/>
              </a:rPr>
              <a:t>代理端口</a:t>
            </a:r>
            <a:endParaRPr lang="zh-CN" altLang="en-US" sz="1200" dirty="0">
              <a:effectLst/>
            </a:endParaRP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String </a:t>
            </a:r>
            <a:r>
              <a:rPr lang="en-US" altLang="zh-CN" sz="1200" kern="1200" dirty="0" err="1">
                <a:solidFill>
                  <a:schemeClr val="tx1"/>
                </a:solidFill>
                <a:effectLst/>
                <a:latin typeface="+mn-lt"/>
                <a:ea typeface="+mn-ea"/>
                <a:cs typeface="+mn-cs"/>
              </a:rPr>
              <a:t>proxy_port</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cursor.getString</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cursor.getColumnIndex</a:t>
            </a:r>
            <a:r>
              <a:rPr lang="en-US" altLang="zh-CN" sz="1200" kern="1200" dirty="0">
                <a:solidFill>
                  <a:schemeClr val="tx1"/>
                </a:solidFill>
                <a:effectLst/>
                <a:latin typeface="+mn-lt"/>
                <a:ea typeface="+mn-ea"/>
                <a:cs typeface="+mn-cs"/>
              </a:rPr>
              <a:t>("port"));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if</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StringUtils.</a:t>
            </a:r>
            <a:r>
              <a:rPr lang="en-US" altLang="zh-CN" sz="1200" i="1" kern="1200" dirty="0" err="1">
                <a:solidFill>
                  <a:schemeClr val="tx1"/>
                </a:solidFill>
                <a:effectLst/>
                <a:latin typeface="+mn-lt"/>
                <a:ea typeface="+mn-ea"/>
                <a:cs typeface="+mn-cs"/>
              </a:rPr>
              <a:t>isBlank</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proxy_ip</a:t>
            </a:r>
            <a:r>
              <a:rPr lang="en-US" altLang="zh-CN" sz="1200" kern="1200" dirty="0">
                <a:solidFill>
                  <a:schemeClr val="tx1"/>
                </a:solidFill>
                <a:effectLst/>
                <a:latin typeface="+mn-lt"/>
                <a:ea typeface="+mn-ea"/>
                <a:cs typeface="+mn-cs"/>
              </a:rPr>
              <a:t>) &amp;&amp; !</a:t>
            </a:r>
            <a:r>
              <a:rPr lang="en-US" altLang="zh-CN" sz="1200" kern="1200" dirty="0" err="1">
                <a:solidFill>
                  <a:schemeClr val="tx1"/>
                </a:solidFill>
                <a:effectLst/>
                <a:latin typeface="+mn-lt"/>
                <a:ea typeface="+mn-ea"/>
                <a:cs typeface="+mn-cs"/>
              </a:rPr>
              <a:t>StringUtils.</a:t>
            </a:r>
            <a:r>
              <a:rPr lang="en-US" altLang="zh-CN" sz="1200" i="1" kern="1200" dirty="0" err="1">
                <a:solidFill>
                  <a:schemeClr val="tx1"/>
                </a:solidFill>
                <a:effectLst/>
                <a:latin typeface="+mn-lt"/>
                <a:ea typeface="+mn-ea"/>
                <a:cs typeface="+mn-cs"/>
              </a:rPr>
              <a:t>isBlank</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proxy_port</a:t>
            </a:r>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return</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wap</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cursor.close</a:t>
            </a:r>
            <a:r>
              <a:rPr lang="en-US" altLang="zh-CN" sz="1200" kern="1200" dirty="0">
                <a:solidFill>
                  <a:schemeClr val="tx1"/>
                </a:solidFill>
                <a:effectLst/>
                <a:latin typeface="+mn-lt"/>
                <a:ea typeface="+mn-ea"/>
                <a:cs typeface="+mn-cs"/>
              </a:rPr>
              <a:t>();</a:t>
            </a:r>
            <a:endParaRPr lang="en-US" altLang="zh-CN" sz="1200" dirty="0">
              <a:effectLst/>
            </a:endParaRP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return</a:t>
            </a:r>
            <a:r>
              <a:rPr lang="en-US" altLang="zh-CN" sz="1200" kern="1200" dirty="0">
                <a:solidFill>
                  <a:schemeClr val="tx1"/>
                </a:solidFill>
                <a:effectLst/>
                <a:latin typeface="+mn-lt"/>
                <a:ea typeface="+mn-ea"/>
                <a:cs typeface="+mn-cs"/>
              </a:rPr>
              <a:t> "net";</a:t>
            </a:r>
            <a:endParaRPr lang="en-US" altLang="zh-CN" sz="1200" dirty="0">
              <a:effectLst/>
            </a:endParaRPr>
          </a:p>
          <a:p>
            <a:r>
              <a:rPr lang="en-US" altLang="zh-CN" sz="1200" kern="1200" dirty="0">
                <a:solidFill>
                  <a:schemeClr val="tx1"/>
                </a:solidFill>
                <a:effectLst/>
                <a:latin typeface="+mn-lt"/>
                <a:ea typeface="+mn-ea"/>
                <a:cs typeface="+mn-cs"/>
              </a:rPr>
              <a:t>    }</a:t>
            </a:r>
            <a:endParaRPr lang="en-US" altLang="zh-CN" sz="1200" dirty="0">
              <a:effectLst/>
            </a:endParaRPr>
          </a:p>
          <a:p>
            <a:r>
              <a:rPr lang="en-US" altLang="zh-CN" sz="1200" kern="1200" dirty="0">
                <a:solidFill>
                  <a:schemeClr val="tx1"/>
                </a:solidFill>
                <a:effectLst/>
                <a:latin typeface="+mn-lt"/>
                <a:ea typeface="+mn-ea"/>
                <a:cs typeface="+mn-cs"/>
              </a:rPr>
              <a:t>}</a:t>
            </a:r>
            <a:endParaRPr lang="en-US" altLang="zh-CN" sz="1200" dirty="0">
              <a:effectLst/>
            </a:endParaRPr>
          </a:p>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157</a:t>
            </a:fld>
            <a:endParaRPr lang="zh-CN" altLang="en-US"/>
          </a:p>
        </p:txBody>
      </p:sp>
    </p:spTree>
    <p:extLst>
      <p:ext uri="{BB962C8B-B14F-4D97-AF65-F5344CB8AC3E}">
        <p14:creationId xmlns:p14="http://schemas.microsoft.com/office/powerpoint/2010/main" val="1628549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21</a:t>
            </a:fld>
            <a:endParaRPr lang="zh-CN" altLang="en-US"/>
          </a:p>
        </p:txBody>
      </p:sp>
    </p:spTree>
    <p:extLst>
      <p:ext uri="{BB962C8B-B14F-4D97-AF65-F5344CB8AC3E}">
        <p14:creationId xmlns:p14="http://schemas.microsoft.com/office/powerpoint/2010/main" val="55535345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param</a:t>
            </a:r>
            <a:r>
              <a:rPr lang="en-US" altLang="zh-CN" sz="1200" kern="1200" dirty="0">
                <a:solidFill>
                  <a:schemeClr val="tx1"/>
                </a:solidFill>
                <a:effectLst/>
                <a:latin typeface="+mn-lt"/>
                <a:ea typeface="+mn-ea"/>
                <a:cs typeface="+mn-cs"/>
              </a:rPr>
              <a:t> content</a:t>
            </a:r>
            <a:r>
              <a:rPr lang="zh-CN" altLang="en-US" sz="1200" kern="1200" dirty="0">
                <a:solidFill>
                  <a:schemeClr val="tx1"/>
                </a:solidFill>
                <a:effectLst/>
                <a:latin typeface="+mn-lt"/>
                <a:ea typeface="+mn-ea"/>
                <a:cs typeface="+mn-cs"/>
              </a:rPr>
              <a:t>要分享的字符串</a:t>
            </a:r>
          </a:p>
          <a:p>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t>
            </a:r>
            <a:endParaRPr lang="zh-CN" alt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public void </a:t>
            </a:r>
            <a:r>
              <a:rPr lang="en-US" altLang="zh-CN" sz="1200" kern="1200" dirty="0" err="1">
                <a:solidFill>
                  <a:schemeClr val="tx1"/>
                </a:solidFill>
                <a:effectLst/>
                <a:latin typeface="+mn-lt"/>
                <a:ea typeface="+mn-ea"/>
                <a:cs typeface="+mn-cs"/>
              </a:rPr>
              <a:t>setClipBoard</a:t>
            </a:r>
            <a:r>
              <a:rPr lang="en-US" altLang="zh-CN" sz="1200" kern="1200" dirty="0">
                <a:solidFill>
                  <a:schemeClr val="tx1"/>
                </a:solidFill>
                <a:effectLst/>
                <a:latin typeface="+mn-lt"/>
                <a:ea typeface="+mn-ea"/>
                <a:cs typeface="+mn-cs"/>
              </a:rPr>
              <a:t>(String content)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currentapiVersion</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android.os.Build.VERSION.SDK_INT</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if (</a:t>
            </a:r>
            <a:r>
              <a:rPr lang="en-US" altLang="zh-CN" sz="1200" kern="1200" dirty="0" err="1">
                <a:solidFill>
                  <a:schemeClr val="tx1"/>
                </a:solidFill>
                <a:effectLst/>
                <a:latin typeface="+mn-lt"/>
                <a:ea typeface="+mn-ea"/>
                <a:cs typeface="+mn-cs"/>
              </a:rPr>
              <a:t>currentapiVersion</a:t>
            </a:r>
            <a:r>
              <a:rPr lang="en-US" altLang="zh-CN" sz="1200" kern="1200" dirty="0">
                <a:solidFill>
                  <a:schemeClr val="tx1"/>
                </a:solidFill>
                <a:effectLst/>
                <a:latin typeface="+mn-lt"/>
                <a:ea typeface="+mn-ea"/>
                <a:cs typeface="+mn-cs"/>
              </a:rPr>
              <a:t> &gt;= </a:t>
            </a:r>
            <a:r>
              <a:rPr lang="en-US" altLang="zh-CN" sz="1200" kern="1200" dirty="0" err="1">
                <a:solidFill>
                  <a:schemeClr val="tx1"/>
                </a:solidFill>
                <a:effectLst/>
                <a:latin typeface="+mn-lt"/>
                <a:ea typeface="+mn-ea"/>
                <a:cs typeface="+mn-cs"/>
              </a:rPr>
              <a:t>android.os.Build.VERSION_CODES.HONEYCOMB</a:t>
            </a: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android.content.ClipboardManager</a:t>
            </a:r>
            <a:r>
              <a:rPr lang="en-US" altLang="zh-CN" sz="1200" kern="1200" dirty="0">
                <a:solidFill>
                  <a:schemeClr val="tx1"/>
                </a:solidFill>
                <a:effectLst/>
                <a:latin typeface="+mn-lt"/>
                <a:ea typeface="+mn-ea"/>
                <a:cs typeface="+mn-cs"/>
              </a:rPr>
              <a:t> clipboard = (</a:t>
            </a:r>
            <a:r>
              <a:rPr lang="en-US" altLang="zh-CN" sz="1200" kern="1200" dirty="0" err="1">
                <a:solidFill>
                  <a:schemeClr val="tx1"/>
                </a:solidFill>
                <a:effectLst/>
                <a:latin typeface="+mn-lt"/>
                <a:ea typeface="+mn-ea"/>
                <a:cs typeface="+mn-cs"/>
              </a:rPr>
              <a:t>android.content.ClipboardManager</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getSystemService</a:t>
            </a:r>
            <a:r>
              <a:rPr lang="en-US" altLang="zh-CN" sz="1200" kern="1200" dirty="0">
                <a:solidFill>
                  <a:schemeClr val="tx1"/>
                </a:solidFill>
                <a:effectLst/>
                <a:latin typeface="+mn-lt"/>
                <a:ea typeface="+mn-ea"/>
                <a:cs typeface="+mn-cs"/>
              </a:rPr>
              <a:t>(CLIPBOARD_SERVICE);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ClipData</a:t>
            </a:r>
            <a:r>
              <a:rPr lang="en-US" altLang="zh-CN" sz="1200" kern="1200" dirty="0">
                <a:solidFill>
                  <a:schemeClr val="tx1"/>
                </a:solidFill>
                <a:effectLst/>
                <a:latin typeface="+mn-lt"/>
                <a:ea typeface="+mn-ea"/>
                <a:cs typeface="+mn-cs"/>
              </a:rPr>
              <a:t> clip = </a:t>
            </a:r>
            <a:r>
              <a:rPr lang="en-US" altLang="zh-CN" sz="1200" kern="1200" dirty="0" err="1">
                <a:solidFill>
                  <a:schemeClr val="tx1"/>
                </a:solidFill>
                <a:effectLst/>
                <a:latin typeface="+mn-lt"/>
                <a:ea typeface="+mn-ea"/>
                <a:cs typeface="+mn-cs"/>
              </a:rPr>
              <a:t>ClipData.newPlainText</a:t>
            </a:r>
            <a:r>
              <a:rPr lang="en-US" altLang="zh-CN" sz="1200" kern="1200" dirty="0">
                <a:solidFill>
                  <a:schemeClr val="tx1"/>
                </a:solidFill>
                <a:effectLst/>
                <a:latin typeface="+mn-lt"/>
                <a:ea typeface="+mn-ea"/>
                <a:cs typeface="+mn-cs"/>
              </a:rPr>
              <a:t>("label", content);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clipboard.setPrimaryClip</a:t>
            </a:r>
            <a:r>
              <a:rPr lang="en-US" altLang="zh-CN" sz="1200" kern="1200" dirty="0">
                <a:solidFill>
                  <a:schemeClr val="tx1"/>
                </a:solidFill>
                <a:effectLst/>
                <a:latin typeface="+mn-lt"/>
                <a:ea typeface="+mn-ea"/>
                <a:cs typeface="+mn-cs"/>
              </a:rPr>
              <a:t>(clip);</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 else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android.text.ClipboardManager</a:t>
            </a:r>
            <a:r>
              <a:rPr lang="en-US" altLang="zh-CN" sz="1200" kern="1200" dirty="0">
                <a:solidFill>
                  <a:schemeClr val="tx1"/>
                </a:solidFill>
                <a:effectLst/>
                <a:latin typeface="+mn-lt"/>
                <a:ea typeface="+mn-ea"/>
                <a:cs typeface="+mn-cs"/>
              </a:rPr>
              <a:t> clipboard = (</a:t>
            </a:r>
            <a:r>
              <a:rPr lang="en-US" altLang="zh-CN" sz="1200" kern="1200" dirty="0" err="1">
                <a:solidFill>
                  <a:schemeClr val="tx1"/>
                </a:solidFill>
                <a:effectLst/>
                <a:latin typeface="+mn-lt"/>
                <a:ea typeface="+mn-ea"/>
                <a:cs typeface="+mn-cs"/>
              </a:rPr>
              <a:t>android.text.ClipboardManager</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getSystemService</a:t>
            </a:r>
            <a:r>
              <a:rPr lang="en-US" altLang="zh-CN" sz="1200" kern="1200" dirty="0">
                <a:solidFill>
                  <a:schemeClr val="tx1"/>
                </a:solidFill>
                <a:effectLst/>
                <a:latin typeface="+mn-lt"/>
                <a:ea typeface="+mn-ea"/>
                <a:cs typeface="+mn-cs"/>
              </a:rPr>
              <a:t>(CLIPBOARD_SERVICE);</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clipboard.setText</a:t>
            </a:r>
            <a:r>
              <a:rPr lang="en-US" altLang="zh-CN" sz="1200" kern="1200" dirty="0">
                <a:solidFill>
                  <a:schemeClr val="tx1"/>
                </a:solidFill>
                <a:effectLst/>
                <a:latin typeface="+mn-lt"/>
                <a:ea typeface="+mn-ea"/>
                <a:cs typeface="+mn-cs"/>
              </a:rPr>
              <a:t>(content);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实现粘贴功能</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param</a:t>
            </a:r>
            <a:r>
              <a:rPr lang="en-US" altLang="zh-CN" sz="1200" kern="1200" dirty="0">
                <a:solidFill>
                  <a:schemeClr val="tx1"/>
                </a:solidFill>
                <a:effectLst/>
                <a:latin typeface="+mn-lt"/>
                <a:ea typeface="+mn-ea"/>
                <a:cs typeface="+mn-cs"/>
              </a:rPr>
              <a:t> context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@return</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public static String paste(Context context)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int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currentapiVersion</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android.os.Build.VERSION.SDK_INT</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if (</a:t>
            </a:r>
            <a:r>
              <a:rPr lang="en-US" altLang="zh-CN" sz="1200" kern="1200" dirty="0" err="1">
                <a:solidFill>
                  <a:schemeClr val="tx1"/>
                </a:solidFill>
                <a:effectLst/>
                <a:latin typeface="+mn-lt"/>
                <a:ea typeface="+mn-ea"/>
                <a:cs typeface="+mn-cs"/>
              </a:rPr>
              <a:t>currentapiVersion</a:t>
            </a:r>
            <a:r>
              <a:rPr lang="en-US" altLang="zh-CN" sz="1200" kern="1200" dirty="0">
                <a:solidFill>
                  <a:schemeClr val="tx1"/>
                </a:solidFill>
                <a:effectLst/>
                <a:latin typeface="+mn-lt"/>
                <a:ea typeface="+mn-ea"/>
                <a:cs typeface="+mn-cs"/>
              </a:rPr>
              <a:t> &gt;= </a:t>
            </a:r>
            <a:r>
              <a:rPr lang="en-US" altLang="zh-CN" sz="1200" kern="1200" dirty="0" err="1">
                <a:solidFill>
                  <a:schemeClr val="tx1"/>
                </a:solidFill>
                <a:effectLst/>
                <a:latin typeface="+mn-lt"/>
                <a:ea typeface="+mn-ea"/>
                <a:cs typeface="+mn-cs"/>
              </a:rPr>
              <a:t>android.os.Build.VERSION_CODES.HONEYCOMB</a:t>
            </a: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android.content.ClipboardManager</a:t>
            </a:r>
            <a:r>
              <a:rPr lang="en-US" altLang="zh-CN" sz="1200" kern="1200" dirty="0">
                <a:solidFill>
                  <a:schemeClr val="tx1"/>
                </a:solidFill>
                <a:effectLst/>
                <a:latin typeface="+mn-lt"/>
                <a:ea typeface="+mn-ea"/>
                <a:cs typeface="+mn-cs"/>
              </a:rPr>
              <a:t> clipboard =(</a:t>
            </a:r>
            <a:r>
              <a:rPr lang="en-US" altLang="zh-CN" sz="1200" kern="1200" dirty="0" err="1">
                <a:solidFill>
                  <a:schemeClr val="tx1"/>
                </a:solidFill>
                <a:effectLst/>
                <a:latin typeface="+mn-lt"/>
                <a:ea typeface="+mn-ea"/>
                <a:cs typeface="+mn-cs"/>
              </a:rPr>
              <a:t>android.content.ClipboardManager</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context.getSystemService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Context.CLIPBOARD_SERVICE</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return </a:t>
            </a:r>
            <a:r>
              <a:rPr lang="en-US" altLang="zh-CN" sz="1200" kern="1200" dirty="0" err="1">
                <a:solidFill>
                  <a:schemeClr val="tx1"/>
                </a:solidFill>
                <a:effectLst/>
                <a:latin typeface="+mn-lt"/>
                <a:ea typeface="+mn-ea"/>
                <a:cs typeface="+mn-cs"/>
              </a:rPr>
              <a:t>clipboard.getText</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toString</a:t>
            </a:r>
            <a:r>
              <a:rPr lang="en-US" altLang="zh-CN" sz="1200" kern="1200" dirty="0">
                <a:solidFill>
                  <a:schemeClr val="tx1"/>
                </a:solidFill>
                <a:effectLst/>
                <a:latin typeface="+mn-lt"/>
                <a:ea typeface="+mn-ea"/>
                <a:cs typeface="+mn-cs"/>
              </a:rPr>
              <a:t>().trim();</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 else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android.text.ClipboardManager</a:t>
            </a:r>
            <a:r>
              <a:rPr lang="en-US" altLang="zh-CN" sz="1200" kern="1200" dirty="0">
                <a:solidFill>
                  <a:schemeClr val="tx1"/>
                </a:solidFill>
                <a:effectLst/>
                <a:latin typeface="+mn-lt"/>
                <a:ea typeface="+mn-ea"/>
                <a:cs typeface="+mn-cs"/>
              </a:rPr>
              <a:t> clipboard = (</a:t>
            </a:r>
            <a:r>
              <a:rPr lang="en-US" altLang="zh-CN" sz="1200" kern="1200" dirty="0" err="1">
                <a:solidFill>
                  <a:schemeClr val="tx1"/>
                </a:solidFill>
                <a:effectLst/>
                <a:latin typeface="+mn-lt"/>
                <a:ea typeface="+mn-ea"/>
                <a:cs typeface="+mn-cs"/>
              </a:rPr>
              <a:t>android.text.ClipboardManager</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context.getSystemService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Context.CLIPBOARD_SERVICE</a:t>
            </a:r>
            <a:r>
              <a:rPr lang="en-US" altLang="zh-CN"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return </a:t>
            </a:r>
            <a:r>
              <a:rPr lang="en-US" altLang="zh-CN" sz="1200" kern="1200" dirty="0" err="1">
                <a:solidFill>
                  <a:schemeClr val="tx1"/>
                </a:solidFill>
                <a:effectLst/>
                <a:latin typeface="+mn-lt"/>
                <a:ea typeface="+mn-ea"/>
                <a:cs typeface="+mn-cs"/>
              </a:rPr>
              <a:t>clipboard.getText</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toString</a:t>
            </a:r>
            <a:r>
              <a:rPr lang="en-US" altLang="zh-CN" sz="1200" kern="1200" dirty="0">
                <a:solidFill>
                  <a:schemeClr val="tx1"/>
                </a:solidFill>
                <a:effectLst/>
                <a:latin typeface="+mn-lt"/>
                <a:ea typeface="+mn-ea"/>
                <a:cs typeface="+mn-cs"/>
              </a:rPr>
              <a:t>().trim();</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04B4B096-0FFF-447B-93A8-DC7FD0C9A5BC}" type="slidenum">
              <a:rPr lang="zh-CN" altLang="en-US" smtClean="0"/>
              <a:t>158</a:t>
            </a:fld>
            <a:endParaRPr lang="zh-CN" altLang="en-US"/>
          </a:p>
        </p:txBody>
      </p:sp>
    </p:spTree>
    <p:extLst>
      <p:ext uri="{BB962C8B-B14F-4D97-AF65-F5344CB8AC3E}">
        <p14:creationId xmlns:p14="http://schemas.microsoft.com/office/powerpoint/2010/main" val="32742373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0" y="0"/>
            <a:ext cx="12192000" cy="4400550"/>
          </a:xfrm>
          <a:blipFill>
            <a:blip r:embed="rId2"/>
            <a:stretch>
              <a:fillRect/>
            </a:stretch>
          </a:blipFill>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443642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p>
        </p:txBody>
      </p:sp>
      <p:sp>
        <p:nvSpPr>
          <p:cNvPr id="4" name="日期占位符 3"/>
          <p:cNvSpPr>
            <a:spLocks noGrp="1"/>
          </p:cNvSpPr>
          <p:nvPr>
            <p:ph type="dt" sz="half" idx="10"/>
          </p:nvPr>
        </p:nvSpPr>
        <p:spPr/>
        <p:txBody>
          <a:bodyPr/>
          <a:lstStyle/>
          <a:p>
            <a:fld id="{08B9EBBA-996F-894A-B54A-D6246ED52CEA}" type="datetimeFigureOut">
              <a:rPr lang="en-US" smtClean="0"/>
              <a:pPr/>
              <a:t>3/26/2018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1890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18C68F-D26B-8F47-958C-23B49CF8A634}" type="datetimeFigureOut">
              <a:rPr lang="en-US" smtClean="0"/>
              <a:pPr/>
              <a:t>3/26/2018</a:t>
            </a:fld>
            <a:endParaRPr lang="en-US" dirty="0"/>
          </a:p>
        </p:txBody>
      </p:sp>
      <p:sp>
        <p:nvSpPr>
          <p:cNvPr id="3" name="页脚占位符 2"/>
          <p:cNvSpPr>
            <a:spLocks noGrp="1"/>
          </p:cNvSpPr>
          <p:nvPr>
            <p:ph type="ftr" sz="quarter" idx="11"/>
          </p:nvPr>
        </p:nvSpPr>
        <p:spPr/>
        <p:txBody>
          <a:bodyPr/>
          <a:lstStyle/>
          <a:p>
            <a:endParaRPr lang="en-US" dirty="0"/>
          </a:p>
        </p:txBody>
      </p:sp>
      <p:sp>
        <p:nvSpPr>
          <p:cNvPr id="4" name="灯片编号占位符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3421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0DF5E60-9974-AC48-9591-99C2BB44B7CF}" type="datetimeFigureOut">
              <a:rPr lang="en-US" smtClean="0"/>
              <a:pPr/>
              <a:t>3/26/2018</a:t>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3299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8C79C5D-2A6F-F04D-97DA-BEF2467B64E4}" type="datetimeFigureOut">
              <a:rPr lang="en-US" smtClean="0"/>
              <a:pPr/>
              <a:t>3/26/2018</a:t>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16757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6C52C72-DE31-F449-A4ED-4C594FD91407}" type="datetimeFigureOut">
              <a:rPr lang="en-US" smtClean="0"/>
              <a:pPr/>
              <a:t>3/26/2018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8638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D62726E-379B-B349-9EED-81ED093FA806}" type="datetimeFigureOut">
              <a:rPr lang="en-US" smtClean="0"/>
              <a:pPr/>
              <a:t>3/26/2018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018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690688"/>
          </a:xfrm>
          <a:solidFill>
            <a:srgbClr val="58B4E1"/>
          </a:solidFill>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9B3A1323-8D79-1946-B0D7-40001CF92E9D}" type="datetimeFigureOut">
              <a:rPr lang="en-US" smtClean="0"/>
              <a:pPr/>
              <a:t>3/26/2018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8182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690688"/>
          </a:xfrm>
          <a:solidFill>
            <a:srgbClr val="4DB6AC"/>
          </a:solidFill>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9B3A1323-8D79-1946-B0D7-40001CF92E9D}" type="datetimeFigureOut">
              <a:rPr lang="en-US" smtClean="0"/>
              <a:pPr/>
              <a:t>3/26/2018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7587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690688"/>
          </a:xfrm>
          <a:solidFill>
            <a:srgbClr val="66BB6A"/>
          </a:solidFill>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9B3A1323-8D79-1946-B0D7-40001CF92E9D}" type="datetimeFigureOut">
              <a:rPr lang="en-US" smtClean="0"/>
              <a:pPr/>
              <a:t>3/26/2018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6915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690688"/>
          </a:xfrm>
          <a:solidFill>
            <a:srgbClr val="FFC000"/>
          </a:solidFill>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9B3A1323-8D79-1946-B0D7-40001CF92E9D}" type="datetimeFigureOut">
              <a:rPr lang="en-US" smtClean="0"/>
              <a:pPr/>
              <a:t>3/26/2018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6510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DFA1846-DA80-1C48-A609-854EA85C59AD}" type="datetimeFigureOut">
              <a:rPr lang="en-US" smtClean="0"/>
              <a:pPr/>
              <a:t>3/26/2018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9917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690688"/>
          </a:xfrm>
          <a:solidFill>
            <a:srgbClr val="00BCD4"/>
          </a:solidFill>
        </p:spPr>
        <p:txBody>
          <a:bodyPr/>
          <a:lstStyle/>
          <a:p>
            <a:r>
              <a:rPr lang="zh-CN" altLang="en-US" dirty="0"/>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57302355-E14B-8545-A8F8-0FE83CC9D524}" type="datetimeFigureOut">
              <a:rPr lang="en-US" smtClean="0"/>
              <a:pPr/>
              <a:t>3/26/2018</a:t>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7511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2640F58-564D-2B4F-AE67-E407BA4FCF45}" type="datetimeFigureOut">
              <a:rPr lang="en-US" smtClean="0"/>
              <a:pPr/>
              <a:t>3/26/2018</a:t>
            </a:fld>
            <a:endParaRPr lang="en-US" dirty="0"/>
          </a:p>
        </p:txBody>
      </p:sp>
      <p:sp>
        <p:nvSpPr>
          <p:cNvPr id="8" name="页脚占位符 7"/>
          <p:cNvSpPr>
            <a:spLocks noGrp="1"/>
          </p:cNvSpPr>
          <p:nvPr>
            <p:ph type="ftr" sz="quarter" idx="11"/>
          </p:nvPr>
        </p:nvSpPr>
        <p:spPr/>
        <p:txBody>
          <a:bodyPr/>
          <a:lstStyle/>
          <a:p>
            <a:endParaRPr lang="en-US" dirty="0"/>
          </a:p>
        </p:txBody>
      </p:sp>
      <p:sp>
        <p:nvSpPr>
          <p:cNvPr id="9" name="灯片编号占位符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8643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13A34C8-038E-2045-AF43-DF7DBB8E0E9E}" type="datetimeFigureOut">
              <a:rPr lang="en-US" smtClean="0"/>
              <a:pPr/>
              <a:t>3/26/2018</a:t>
            </a:fld>
            <a:endParaRPr lang="en-US" dirty="0"/>
          </a:p>
        </p:txBody>
      </p:sp>
      <p:sp>
        <p:nvSpPr>
          <p:cNvPr id="4" name="页脚占位符 3"/>
          <p:cNvSpPr>
            <a:spLocks noGrp="1"/>
          </p:cNvSpPr>
          <p:nvPr>
            <p:ph type="ftr" sz="quarter" idx="11"/>
          </p:nvPr>
        </p:nvSpPr>
        <p:spPr/>
        <p:txBody>
          <a:bodyPr/>
          <a:lstStyle/>
          <a:p>
            <a:endParaRPr lang="en-US" dirty="0"/>
          </a:p>
        </p:txBody>
      </p:sp>
      <p:sp>
        <p:nvSpPr>
          <p:cNvPr id="5" name="灯片编号占位符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1559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B482E8-6E0E-1B4F-B1FD-C69DB9E858D9}" type="datetimeFigureOut">
              <a:rPr lang="en-US" smtClean="0"/>
              <a:pPr/>
              <a:t>3/26/2018</a:t>
            </a:fld>
            <a:endParaRPr 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20496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9" r:id="rId3"/>
    <p:sldLayoutId id="2147483680" r:id="rId4"/>
    <p:sldLayoutId id="2147483681"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Android</a:t>
            </a:r>
            <a:endParaRPr lang="zh-CN" altLang="en-US" dirty="0"/>
          </a:p>
        </p:txBody>
      </p:sp>
      <p:sp>
        <p:nvSpPr>
          <p:cNvPr id="3" name="副标题 2"/>
          <p:cNvSpPr>
            <a:spLocks noGrp="1"/>
          </p:cNvSpPr>
          <p:nvPr>
            <p:ph type="subTitle" idx="1"/>
          </p:nvPr>
        </p:nvSpPr>
        <p:spPr/>
        <p:txBody>
          <a:bodyPr/>
          <a:lstStyle/>
          <a:p>
            <a:pPr algn="r"/>
            <a:r>
              <a:rPr lang="zh-CN" altLang="en-US" dirty="0"/>
              <a:t>许震</a:t>
            </a:r>
          </a:p>
        </p:txBody>
      </p:sp>
    </p:spTree>
    <p:extLst>
      <p:ext uri="{BB962C8B-B14F-4D97-AF65-F5344CB8AC3E}">
        <p14:creationId xmlns:p14="http://schemas.microsoft.com/office/powerpoint/2010/main" val="3659861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Android</a:t>
            </a:r>
            <a:r>
              <a:rPr lang="zh-CN" altLang="en-US" dirty="0"/>
              <a:t>目录文件结构</a:t>
            </a:r>
          </a:p>
        </p:txBody>
      </p:sp>
      <p:sp>
        <p:nvSpPr>
          <p:cNvPr id="3" name="内容占位符 2"/>
          <p:cNvSpPr>
            <a:spLocks noGrp="1"/>
          </p:cNvSpPr>
          <p:nvPr>
            <p:ph idx="1"/>
          </p:nvPr>
        </p:nvSpPr>
        <p:spPr/>
        <p:txBody>
          <a:bodyPr/>
          <a:lstStyle/>
          <a:p>
            <a:pPr lvl="1"/>
            <a:r>
              <a:rPr lang="en-US" altLang="zh-CN" dirty="0"/>
              <a:t>app/</a:t>
            </a:r>
            <a:r>
              <a:rPr lang="en-US" altLang="zh-CN" dirty="0" err="1"/>
              <a:t>src</a:t>
            </a:r>
            <a:r>
              <a:rPr lang="en-US" altLang="zh-CN" dirty="0"/>
              <a:t>/main/res/layout/activity_my.xml</a:t>
            </a:r>
          </a:p>
          <a:p>
            <a:pPr lvl="1"/>
            <a:r>
              <a:rPr lang="en-US" altLang="zh-CN" dirty="0"/>
              <a:t>app/</a:t>
            </a:r>
            <a:r>
              <a:rPr lang="en-US" altLang="zh-CN" dirty="0" err="1"/>
              <a:t>src</a:t>
            </a:r>
            <a:r>
              <a:rPr lang="en-US" altLang="zh-CN" dirty="0"/>
              <a:t>/main/res/layout/content_my.xml</a:t>
            </a:r>
          </a:p>
          <a:p>
            <a:pPr lvl="1"/>
            <a:r>
              <a:rPr lang="en-US" altLang="zh-CN" dirty="0"/>
              <a:t>app/</a:t>
            </a:r>
            <a:r>
              <a:rPr lang="en-US" altLang="zh-CN" dirty="0" err="1"/>
              <a:t>src</a:t>
            </a:r>
            <a:r>
              <a:rPr lang="en-US" altLang="zh-CN" dirty="0"/>
              <a:t>/main/java/</a:t>
            </a:r>
            <a:r>
              <a:rPr lang="en-US" altLang="zh-CN" dirty="0" err="1"/>
              <a:t>com.mycompany.myfirstapp</a:t>
            </a:r>
            <a:r>
              <a:rPr lang="en-US" altLang="zh-CN" dirty="0"/>
              <a:t>/MyActivity.java</a:t>
            </a:r>
          </a:p>
          <a:p>
            <a:pPr lvl="1"/>
            <a:r>
              <a:rPr lang="en-US" altLang="zh-CN" dirty="0"/>
              <a:t>app/</a:t>
            </a:r>
            <a:r>
              <a:rPr lang="en-US" altLang="zh-CN" dirty="0" err="1"/>
              <a:t>src</a:t>
            </a:r>
            <a:r>
              <a:rPr lang="en-US" altLang="zh-CN" dirty="0"/>
              <a:t>/main/AndroidManifest.xml</a:t>
            </a:r>
          </a:p>
          <a:p>
            <a:pPr lvl="1"/>
            <a:r>
              <a:rPr lang="en-US" altLang="zh-CN" dirty="0"/>
              <a:t>app/</a:t>
            </a:r>
            <a:r>
              <a:rPr lang="en-US" altLang="zh-CN" dirty="0" err="1"/>
              <a:t>build.gradle</a:t>
            </a:r>
            <a:endParaRPr lang="en-US" altLang="zh-CN" dirty="0"/>
          </a:p>
          <a:p>
            <a:pPr lvl="1"/>
            <a:r>
              <a:rPr lang="en-US" altLang="zh-CN" dirty="0"/>
              <a:t>resources</a:t>
            </a:r>
          </a:p>
          <a:p>
            <a:pPr lvl="2"/>
            <a:r>
              <a:rPr lang="en-US" altLang="zh-CN" dirty="0" err="1"/>
              <a:t>drawable</a:t>
            </a:r>
            <a:r>
              <a:rPr lang="en-US" altLang="zh-CN" i="1" dirty="0"/>
              <a:t>-&lt;density&gt;</a:t>
            </a:r>
            <a:r>
              <a:rPr lang="en-US" altLang="zh-CN" dirty="0"/>
              <a:t>/</a:t>
            </a:r>
          </a:p>
          <a:p>
            <a:pPr lvl="2"/>
            <a:r>
              <a:rPr lang="en-US" altLang="zh-CN" dirty="0"/>
              <a:t>layout/</a:t>
            </a:r>
          </a:p>
          <a:p>
            <a:pPr lvl="2"/>
            <a:r>
              <a:rPr lang="en-US" altLang="zh-CN" dirty="0"/>
              <a:t>menu/</a:t>
            </a:r>
          </a:p>
          <a:p>
            <a:pPr lvl="2"/>
            <a:r>
              <a:rPr lang="en-US" altLang="zh-CN" dirty="0" err="1"/>
              <a:t>mipmap</a:t>
            </a:r>
            <a:r>
              <a:rPr lang="en-US" altLang="zh-CN" dirty="0"/>
              <a:t>/</a:t>
            </a:r>
          </a:p>
          <a:p>
            <a:pPr lvl="2"/>
            <a:r>
              <a:rPr lang="en-US" altLang="zh-CN" dirty="0"/>
              <a:t>values/</a:t>
            </a:r>
            <a:endParaRPr lang="zh-CN" altLang="en-US" dirty="0"/>
          </a:p>
        </p:txBody>
      </p:sp>
    </p:spTree>
    <p:extLst>
      <p:ext uri="{BB962C8B-B14F-4D97-AF65-F5344CB8AC3E}">
        <p14:creationId xmlns:p14="http://schemas.microsoft.com/office/powerpoint/2010/main" val="29937684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normAutofit/>
          </a:bodyPr>
          <a:lstStyle/>
          <a:p>
            <a:pPr eaLnBrk="1" hangingPunct="1"/>
            <a:br>
              <a:rPr lang="en-US" altLang="zh-CN" sz="3500"/>
            </a:br>
            <a:br>
              <a:rPr lang="en-US" altLang="zh-CN" sz="3500"/>
            </a:br>
            <a:r>
              <a:rPr lang="en-US" altLang="zh-CN" sz="3800"/>
              <a:t>Uri</a:t>
            </a:r>
            <a:r>
              <a:rPr lang="zh-CN" altLang="en-US" sz="3800"/>
              <a:t>介绍</a:t>
            </a:r>
            <a:endParaRPr lang="zh-CN" altLang="en-US" sz="3800">
              <a:latin typeface="宋体" panose="02010600030101010101" pitchFamily="2" charset="-122"/>
            </a:endParaRPr>
          </a:p>
        </p:txBody>
      </p:sp>
      <p:sp>
        <p:nvSpPr>
          <p:cNvPr id="4" name="内容占位符 3"/>
          <p:cNvSpPr>
            <a:spLocks noGrp="1"/>
          </p:cNvSpPr>
          <p:nvPr>
            <p:ph idx="1"/>
          </p:nvPr>
        </p:nvSpPr>
        <p:spPr>
          <a:xfrm>
            <a:off x="733269" y="1990517"/>
            <a:ext cx="10515600" cy="4351338"/>
          </a:xfrm>
        </p:spPr>
        <p:txBody>
          <a:bodyPr>
            <a:normAutofit/>
          </a:bodyPr>
          <a:lstStyle/>
          <a:p>
            <a:pPr marL="0" indent="0">
              <a:buNone/>
            </a:pPr>
            <a:r>
              <a:rPr lang="en-US" altLang="zh-CN" sz="2000" dirty="0"/>
              <a:t>Uri</a:t>
            </a:r>
            <a:r>
              <a:rPr lang="zh-CN" altLang="en-US" sz="2000" dirty="0"/>
              <a:t>代表了要操作的数据</a:t>
            </a:r>
          </a:p>
          <a:p>
            <a:pPr>
              <a:spcBef>
                <a:spcPct val="20000"/>
              </a:spcBef>
              <a:buClr>
                <a:schemeClr val="tx1"/>
              </a:buClr>
              <a:buSzPct val="70000"/>
            </a:pPr>
            <a:r>
              <a:rPr lang="en-US" altLang="zh-CN" sz="2000" dirty="0" err="1"/>
              <a:t>ContentProvider</a:t>
            </a:r>
            <a:r>
              <a:rPr lang="zh-CN" altLang="en-US" sz="2000" dirty="0"/>
              <a:t>（内容提供者）的</a:t>
            </a:r>
            <a:r>
              <a:rPr lang="en-US" altLang="zh-CN" sz="2000" dirty="0"/>
              <a:t>scheme</a:t>
            </a:r>
            <a:r>
              <a:rPr lang="zh-CN" altLang="en-US" sz="2000" dirty="0"/>
              <a:t>已经由</a:t>
            </a:r>
            <a:r>
              <a:rPr lang="en-US" altLang="zh-CN" sz="2000" dirty="0"/>
              <a:t>Android</a:t>
            </a:r>
            <a:r>
              <a:rPr lang="zh-CN" altLang="en-US" sz="2000" dirty="0"/>
              <a:t>所规定， </a:t>
            </a:r>
            <a:r>
              <a:rPr lang="en-US" altLang="zh-CN" sz="2000" dirty="0"/>
              <a:t>scheme</a:t>
            </a:r>
            <a:r>
              <a:rPr lang="zh-CN" altLang="en-US" sz="2000" dirty="0"/>
              <a:t>为：</a:t>
            </a:r>
            <a:endParaRPr lang="en-US" altLang="zh-CN" sz="2000" dirty="0"/>
          </a:p>
          <a:p>
            <a:pPr>
              <a:spcBef>
                <a:spcPct val="20000"/>
              </a:spcBef>
              <a:buClr>
                <a:schemeClr val="tx1"/>
              </a:buClr>
              <a:buSzPct val="70000"/>
            </a:pPr>
            <a:r>
              <a:rPr lang="en-US" altLang="zh-CN" sz="2000" dirty="0"/>
              <a:t>content://</a:t>
            </a:r>
            <a:r>
              <a:rPr lang="zh-CN" altLang="en-US" sz="2000" dirty="0"/>
              <a:t>主机名（或叫</a:t>
            </a:r>
            <a:r>
              <a:rPr lang="en-US" altLang="zh-CN" sz="2000" dirty="0"/>
              <a:t>Authority</a:t>
            </a:r>
            <a:r>
              <a:rPr lang="zh-CN" altLang="en-US" sz="2000" dirty="0"/>
              <a:t>）用于唯一标识这个</a:t>
            </a:r>
            <a:r>
              <a:rPr lang="en-US" altLang="zh-CN" sz="2000" dirty="0" err="1"/>
              <a:t>ContentProvider</a:t>
            </a:r>
            <a:r>
              <a:rPr lang="zh-CN" altLang="en-US" sz="2000" dirty="0"/>
              <a:t>，外部调用者可以根据这个标识来找到它。</a:t>
            </a:r>
          </a:p>
          <a:p>
            <a:pPr>
              <a:spcBef>
                <a:spcPct val="20000"/>
              </a:spcBef>
              <a:buClr>
                <a:schemeClr val="tx1"/>
              </a:buClr>
              <a:buSzPct val="70000"/>
            </a:pPr>
            <a:r>
              <a:rPr lang="zh-CN" altLang="en-US" sz="2000" dirty="0"/>
              <a:t>路径（</a:t>
            </a:r>
            <a:r>
              <a:rPr lang="en-US" altLang="zh-CN" sz="2000" dirty="0"/>
              <a:t>path</a:t>
            </a:r>
            <a:r>
              <a:rPr lang="zh-CN" altLang="en-US" sz="2000" dirty="0"/>
              <a:t>）可以用来表示我们要操作的数据，路径的构建应根据业务而定当然要操作的数据不一定来自数据库，也可以是文件、</a:t>
            </a:r>
            <a:r>
              <a:rPr lang="en-US" altLang="zh-CN" sz="2000" dirty="0"/>
              <a:t>xml</a:t>
            </a:r>
            <a:r>
              <a:rPr lang="zh-CN" altLang="en-US" sz="2000" dirty="0"/>
              <a:t>或网络等其他存储方式</a:t>
            </a:r>
            <a:endParaRPr lang="en-US" altLang="zh-CN" sz="2000" dirty="0"/>
          </a:p>
          <a:p>
            <a:pPr>
              <a:spcBef>
                <a:spcPct val="20000"/>
              </a:spcBef>
              <a:buClr>
                <a:schemeClr val="tx1"/>
              </a:buClr>
              <a:buSzPct val="70000"/>
              <a:buNone/>
            </a:pPr>
            <a:r>
              <a:rPr lang="zh-CN" altLang="en-US" sz="2000" dirty="0"/>
              <a:t>如果要把一个字符串转换成</a:t>
            </a:r>
            <a:r>
              <a:rPr lang="en-US" altLang="zh-CN" sz="2000" dirty="0"/>
              <a:t>Uri</a:t>
            </a:r>
            <a:r>
              <a:rPr lang="zh-CN" altLang="en-US" sz="2000" dirty="0"/>
              <a:t>，可以使用</a:t>
            </a:r>
            <a:r>
              <a:rPr lang="en-US" altLang="zh-CN" sz="2000" dirty="0"/>
              <a:t>Uri</a:t>
            </a:r>
            <a:r>
              <a:rPr lang="zh-CN" altLang="en-US" sz="2000" dirty="0"/>
              <a:t>类中的</a:t>
            </a:r>
            <a:r>
              <a:rPr lang="en-US" altLang="zh-CN" sz="2000" dirty="0"/>
              <a:t>parse()</a:t>
            </a:r>
            <a:r>
              <a:rPr lang="zh-CN" altLang="en-US" sz="2000" dirty="0"/>
              <a:t>方法</a:t>
            </a:r>
            <a:endParaRPr lang="en-US" altLang="zh-CN" sz="2000" dirty="0"/>
          </a:p>
          <a:p>
            <a:pPr>
              <a:spcBef>
                <a:spcPct val="20000"/>
              </a:spcBef>
              <a:buClr>
                <a:schemeClr val="tx1"/>
              </a:buClr>
              <a:buSzPct val="70000"/>
              <a:buNone/>
            </a:pPr>
            <a:r>
              <a:rPr lang="en-US" altLang="zh-CN" sz="2000" dirty="0"/>
              <a:t>Uri </a:t>
            </a:r>
            <a:r>
              <a:rPr lang="en-US" altLang="zh-CN" sz="2000" dirty="0" err="1"/>
              <a:t>uri</a:t>
            </a:r>
            <a:r>
              <a:rPr lang="en-US" altLang="zh-CN" sz="2000" dirty="0"/>
              <a:t> = </a:t>
            </a:r>
            <a:r>
              <a:rPr lang="en-US" altLang="zh-CN" sz="2000" dirty="0" err="1"/>
              <a:t>Uri.parse</a:t>
            </a:r>
            <a:r>
              <a:rPr lang="en-US" altLang="zh-CN" sz="2000" dirty="0"/>
              <a:t>("content://</a:t>
            </a:r>
            <a:r>
              <a:rPr lang="en-US" altLang="zh-CN" sz="2000" dirty="0" err="1"/>
              <a:t>me.itfollow.provider.personprovider</a:t>
            </a:r>
            <a:r>
              <a:rPr lang="en-US" altLang="zh-CN" sz="2000" dirty="0"/>
              <a:t>/person")</a:t>
            </a:r>
          </a:p>
          <a:p>
            <a:endParaRPr lang="zh-CN" altLang="en-US" sz="2000" dirty="0"/>
          </a:p>
        </p:txBody>
      </p:sp>
    </p:spTree>
    <p:extLst>
      <p:ext uri="{BB962C8B-B14F-4D97-AF65-F5344CB8AC3E}">
        <p14:creationId xmlns:p14="http://schemas.microsoft.com/office/powerpoint/2010/main" val="114874119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a:bodyPr>
          <a:lstStyle/>
          <a:p>
            <a:pPr eaLnBrk="1" hangingPunct="1"/>
            <a:br>
              <a:rPr lang="en-US" altLang="zh-CN" sz="3500"/>
            </a:br>
            <a:br>
              <a:rPr lang="en-US" altLang="zh-CN" sz="3500"/>
            </a:br>
            <a:r>
              <a:rPr lang="en-US" altLang="zh-CN" sz="3800"/>
              <a:t> UriMatcher</a:t>
            </a:r>
            <a:r>
              <a:rPr lang="zh-CN" altLang="en-US" sz="3800"/>
              <a:t>类使用介绍</a:t>
            </a:r>
            <a:endParaRPr lang="zh-CN" altLang="en-US" sz="3800">
              <a:latin typeface="宋体" panose="02010600030101010101" pitchFamily="2" charset="-122"/>
            </a:endParaRPr>
          </a:p>
        </p:txBody>
      </p:sp>
      <p:sp>
        <p:nvSpPr>
          <p:cNvPr id="3" name="内容占位符 2"/>
          <p:cNvSpPr>
            <a:spLocks noGrp="1"/>
          </p:cNvSpPr>
          <p:nvPr>
            <p:ph idx="1"/>
          </p:nvPr>
        </p:nvSpPr>
        <p:spPr/>
        <p:txBody>
          <a:bodyPr>
            <a:normAutofit/>
          </a:bodyPr>
          <a:lstStyle/>
          <a:p>
            <a:pPr>
              <a:spcBef>
                <a:spcPct val="20000"/>
              </a:spcBef>
              <a:buClr>
                <a:schemeClr val="tx1"/>
              </a:buClr>
              <a:buSzPct val="70000"/>
            </a:pPr>
            <a:r>
              <a:rPr lang="zh-CN" altLang="en-US" sz="2000" dirty="0"/>
              <a:t>因为</a:t>
            </a:r>
            <a:r>
              <a:rPr lang="en-US" altLang="zh-CN" sz="2000" dirty="0"/>
              <a:t>Uri</a:t>
            </a:r>
            <a:r>
              <a:rPr lang="zh-CN" altLang="en-US" sz="2000" dirty="0"/>
              <a:t>代表了要操作的数据，所以我们经常需要解析</a:t>
            </a:r>
            <a:r>
              <a:rPr lang="en-US" altLang="zh-CN" sz="2000" dirty="0"/>
              <a:t>Uri</a:t>
            </a:r>
            <a:r>
              <a:rPr lang="zh-CN" altLang="en-US" sz="2000" dirty="0"/>
              <a:t>，并从</a:t>
            </a:r>
            <a:r>
              <a:rPr lang="en-US" altLang="zh-CN" sz="2000" dirty="0"/>
              <a:t>Uri</a:t>
            </a:r>
            <a:r>
              <a:rPr lang="zh-CN" altLang="en-US" sz="2000" dirty="0"/>
              <a:t>中获取数据。</a:t>
            </a:r>
            <a:r>
              <a:rPr lang="en-US" altLang="zh-CN" sz="2000" dirty="0"/>
              <a:t>Android</a:t>
            </a:r>
            <a:r>
              <a:rPr lang="zh-CN" altLang="en-US" sz="2000" dirty="0"/>
              <a:t>系统提供了两个用于操作</a:t>
            </a:r>
            <a:r>
              <a:rPr lang="en-US" altLang="zh-CN" sz="2000" dirty="0"/>
              <a:t>Uri</a:t>
            </a:r>
            <a:r>
              <a:rPr lang="zh-CN" altLang="en-US" sz="2000" dirty="0"/>
              <a:t>的工具类，分别为</a:t>
            </a:r>
            <a:r>
              <a:rPr lang="en-US" altLang="zh-CN" sz="2000" dirty="0" err="1"/>
              <a:t>UriMatcher</a:t>
            </a:r>
            <a:r>
              <a:rPr lang="en-US" altLang="zh-CN" sz="2000" dirty="0"/>
              <a:t> </a:t>
            </a:r>
            <a:r>
              <a:rPr lang="zh-CN" altLang="en-US" sz="2000" dirty="0"/>
              <a:t>和</a:t>
            </a:r>
            <a:r>
              <a:rPr lang="en-US" altLang="zh-CN" sz="2000" dirty="0" err="1"/>
              <a:t>ContentUris</a:t>
            </a:r>
            <a:r>
              <a:rPr lang="en-US" altLang="zh-CN" sz="2000" dirty="0"/>
              <a:t> </a:t>
            </a:r>
            <a:r>
              <a:rPr lang="zh-CN" altLang="en-US" sz="2000" dirty="0"/>
              <a:t>。掌握它们的使用，会便于我们的开发工作。</a:t>
            </a:r>
          </a:p>
          <a:p>
            <a:pPr>
              <a:spcBef>
                <a:spcPct val="20000"/>
              </a:spcBef>
              <a:buClr>
                <a:schemeClr val="tx1"/>
              </a:buClr>
              <a:buSzPct val="70000"/>
            </a:pPr>
            <a:r>
              <a:rPr lang="en-US" altLang="zh-CN" sz="2000" dirty="0" err="1"/>
              <a:t>UriMatcher</a:t>
            </a:r>
            <a:r>
              <a:rPr lang="zh-CN" altLang="en-US" sz="2000" dirty="0"/>
              <a:t>类用于匹配U</a:t>
            </a:r>
            <a:r>
              <a:rPr lang="en-US" altLang="zh-CN" sz="2000" dirty="0" err="1"/>
              <a:t>ri</a:t>
            </a:r>
            <a:endParaRPr lang="zh-CN" altLang="en-US" sz="2000" dirty="0"/>
          </a:p>
          <a:p>
            <a:pPr>
              <a:spcBef>
                <a:spcPct val="20000"/>
              </a:spcBef>
              <a:buClr>
                <a:schemeClr val="tx1"/>
              </a:buClr>
              <a:buSzPct val="70000"/>
              <a:buNone/>
            </a:pPr>
            <a:endParaRPr lang="zh-CN" altLang="en-US" sz="2400" dirty="0">
              <a:solidFill>
                <a:srgbClr val="00B050"/>
              </a:solidFill>
            </a:endParaRPr>
          </a:p>
          <a:p>
            <a:endParaRPr lang="zh-CN" altLang="en-US" dirty="0"/>
          </a:p>
        </p:txBody>
      </p:sp>
    </p:spTree>
    <p:extLst>
      <p:ext uri="{BB962C8B-B14F-4D97-AF65-F5344CB8AC3E}">
        <p14:creationId xmlns:p14="http://schemas.microsoft.com/office/powerpoint/2010/main" val="371550418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normAutofit/>
          </a:bodyPr>
          <a:lstStyle/>
          <a:p>
            <a:pPr eaLnBrk="1" hangingPunct="1"/>
            <a:br>
              <a:rPr lang="en-US" altLang="zh-CN" sz="3500" dirty="0"/>
            </a:br>
            <a:br>
              <a:rPr lang="en-US" altLang="zh-CN" sz="3500" dirty="0"/>
            </a:br>
            <a:r>
              <a:rPr lang="en-US" altLang="zh-CN" sz="3800" dirty="0"/>
              <a:t> </a:t>
            </a:r>
            <a:r>
              <a:rPr lang="en-US" altLang="zh-CN" sz="3800" dirty="0" err="1"/>
              <a:t>ContentUris</a:t>
            </a:r>
            <a:r>
              <a:rPr lang="zh-CN" altLang="en-US" sz="3800" dirty="0"/>
              <a:t>类使用介绍</a:t>
            </a:r>
            <a:endParaRPr lang="zh-CN" altLang="en-US" sz="3800" dirty="0">
              <a:latin typeface="宋体" panose="02010600030101010101" pitchFamily="2" charset="-122"/>
            </a:endParaRPr>
          </a:p>
        </p:txBody>
      </p:sp>
      <p:sp>
        <p:nvSpPr>
          <p:cNvPr id="2" name="内容占位符 1"/>
          <p:cNvSpPr>
            <a:spLocks noGrp="1"/>
          </p:cNvSpPr>
          <p:nvPr>
            <p:ph idx="1"/>
          </p:nvPr>
        </p:nvSpPr>
        <p:spPr/>
        <p:txBody>
          <a:bodyPr>
            <a:normAutofit/>
          </a:bodyPr>
          <a:lstStyle/>
          <a:p>
            <a:pPr>
              <a:spcBef>
                <a:spcPct val="20000"/>
              </a:spcBef>
              <a:buClr>
                <a:schemeClr val="tx1"/>
              </a:buClr>
              <a:buSzPct val="70000"/>
              <a:buNone/>
            </a:pPr>
            <a:r>
              <a:rPr lang="en-US" altLang="zh-CN" sz="2200" dirty="0" err="1"/>
              <a:t>ContentUris</a:t>
            </a:r>
            <a:r>
              <a:rPr lang="zh-CN" altLang="en-US" sz="2200" dirty="0"/>
              <a:t>类用于获取U</a:t>
            </a:r>
            <a:r>
              <a:rPr lang="en-US" altLang="zh-CN" sz="2200" dirty="0" err="1"/>
              <a:t>ri</a:t>
            </a:r>
            <a:r>
              <a:rPr lang="zh-CN" altLang="en-US" sz="2200" dirty="0"/>
              <a:t>路径后面的</a:t>
            </a:r>
            <a:r>
              <a:rPr lang="en-US" altLang="zh-CN" sz="2200" dirty="0"/>
              <a:t>ID</a:t>
            </a:r>
            <a:r>
              <a:rPr lang="zh-CN" altLang="en-US" sz="2200" dirty="0"/>
              <a:t>部分，它有两个比较实用的方法：</a:t>
            </a:r>
          </a:p>
          <a:p>
            <a:pPr>
              <a:spcBef>
                <a:spcPct val="20000"/>
              </a:spcBef>
              <a:buClr>
                <a:schemeClr val="tx1"/>
              </a:buClr>
              <a:buSzPct val="70000"/>
              <a:buNone/>
            </a:pPr>
            <a:r>
              <a:rPr lang="en-US" altLang="zh-CN" sz="2200" dirty="0" err="1"/>
              <a:t>withAppendedId</a:t>
            </a:r>
            <a:r>
              <a:rPr lang="en-US" altLang="zh-CN" sz="2200" dirty="0"/>
              <a:t>(</a:t>
            </a:r>
            <a:r>
              <a:rPr lang="en-US" altLang="zh-CN" sz="2200" dirty="0" err="1"/>
              <a:t>uri</a:t>
            </a:r>
            <a:r>
              <a:rPr lang="en-US" altLang="zh-CN" sz="2200" dirty="0"/>
              <a:t>, id)</a:t>
            </a:r>
            <a:r>
              <a:rPr lang="zh-CN" altLang="en-US" sz="2200" dirty="0"/>
              <a:t>用于为路径加上</a:t>
            </a:r>
            <a:r>
              <a:rPr lang="en-US" altLang="zh-CN" sz="2200" dirty="0"/>
              <a:t>ID</a:t>
            </a:r>
            <a:r>
              <a:rPr lang="zh-CN" altLang="en-US" sz="2200" dirty="0"/>
              <a:t>部分：</a:t>
            </a:r>
          </a:p>
          <a:p>
            <a:pPr>
              <a:spcBef>
                <a:spcPct val="20000"/>
              </a:spcBef>
              <a:buClr>
                <a:schemeClr val="tx1"/>
              </a:buClr>
              <a:buSzPct val="70000"/>
              <a:buNone/>
            </a:pPr>
            <a:r>
              <a:rPr lang="en-US" altLang="zh-CN" sz="2200" dirty="0"/>
              <a:t>Uri </a:t>
            </a:r>
            <a:r>
              <a:rPr lang="en-US" altLang="zh-CN" sz="2200" dirty="0" err="1"/>
              <a:t>uri</a:t>
            </a:r>
            <a:r>
              <a:rPr lang="en-US" altLang="zh-CN" sz="2200" dirty="0"/>
              <a:t> = </a:t>
            </a:r>
            <a:r>
              <a:rPr lang="en-US" altLang="zh-CN" sz="2200" dirty="0" err="1"/>
              <a:t>Uri.parse</a:t>
            </a:r>
            <a:r>
              <a:rPr lang="en-US" altLang="zh-CN" sz="2200" dirty="0"/>
              <a:t>("content://</a:t>
            </a:r>
            <a:r>
              <a:rPr lang="en-US" altLang="zh-CN" sz="2200" dirty="0" err="1"/>
              <a:t>me.itfollow.provider.personprovider</a:t>
            </a:r>
            <a:r>
              <a:rPr lang="en-US" altLang="zh-CN" sz="2200" dirty="0"/>
              <a:t>/person")</a:t>
            </a:r>
          </a:p>
          <a:p>
            <a:pPr>
              <a:spcBef>
                <a:spcPct val="20000"/>
              </a:spcBef>
              <a:buClr>
                <a:schemeClr val="tx1"/>
              </a:buClr>
              <a:buSzPct val="70000"/>
              <a:buNone/>
            </a:pPr>
            <a:r>
              <a:rPr lang="en-US" altLang="zh-CN" sz="2200" dirty="0"/>
              <a:t>Uri </a:t>
            </a:r>
            <a:r>
              <a:rPr lang="en-US" altLang="zh-CN" sz="2200" dirty="0" err="1"/>
              <a:t>resultUri</a:t>
            </a:r>
            <a:r>
              <a:rPr lang="en-US" altLang="zh-CN" sz="2200" dirty="0"/>
              <a:t> = </a:t>
            </a:r>
            <a:r>
              <a:rPr lang="en-US" altLang="zh-CN" sz="2200" dirty="0" err="1"/>
              <a:t>ContentUris.withAppendedId</a:t>
            </a:r>
            <a:r>
              <a:rPr lang="en-US" altLang="zh-CN" sz="2200" dirty="0"/>
              <a:t>(</a:t>
            </a:r>
            <a:r>
              <a:rPr lang="en-US" altLang="zh-CN" sz="2200" dirty="0" err="1"/>
              <a:t>uri</a:t>
            </a:r>
            <a:r>
              <a:rPr lang="en-US" altLang="zh-CN" sz="2200" dirty="0"/>
              <a:t>, 10); </a:t>
            </a:r>
          </a:p>
          <a:p>
            <a:pPr>
              <a:spcBef>
                <a:spcPct val="20000"/>
              </a:spcBef>
              <a:buClr>
                <a:schemeClr val="tx1"/>
              </a:buClr>
              <a:buSzPct val="70000"/>
              <a:buNone/>
            </a:pPr>
            <a:r>
              <a:rPr lang="en-US" altLang="zh-CN" sz="2200" dirty="0"/>
              <a:t>//</a:t>
            </a:r>
            <a:r>
              <a:rPr lang="zh-CN" altLang="en-US" sz="2200" dirty="0"/>
              <a:t>生成后的</a:t>
            </a:r>
            <a:r>
              <a:rPr lang="en-US" altLang="zh-CN" sz="2200" dirty="0"/>
              <a:t>Uri</a:t>
            </a:r>
            <a:r>
              <a:rPr lang="zh-CN" altLang="en-US" sz="2200" dirty="0"/>
              <a:t>为：</a:t>
            </a:r>
            <a:r>
              <a:rPr lang="en-US" altLang="zh-CN" sz="2200" dirty="0"/>
              <a:t>content://me.itfollow.provider.personprovider/person/10</a:t>
            </a:r>
          </a:p>
          <a:p>
            <a:pPr>
              <a:spcBef>
                <a:spcPct val="20000"/>
              </a:spcBef>
              <a:buClr>
                <a:schemeClr val="tx1"/>
              </a:buClr>
              <a:buSzPct val="70000"/>
              <a:buNone/>
            </a:pPr>
            <a:endParaRPr lang="en-US" altLang="zh-CN" sz="2200" dirty="0"/>
          </a:p>
          <a:p>
            <a:pPr>
              <a:spcBef>
                <a:spcPct val="20000"/>
              </a:spcBef>
              <a:buClr>
                <a:schemeClr val="tx1"/>
              </a:buClr>
              <a:buSzPct val="70000"/>
              <a:buNone/>
            </a:pPr>
            <a:r>
              <a:rPr lang="en-US" altLang="zh-CN" sz="2200" dirty="0" err="1"/>
              <a:t>parseId</a:t>
            </a:r>
            <a:r>
              <a:rPr lang="en-US" altLang="zh-CN" sz="2200" dirty="0"/>
              <a:t>(</a:t>
            </a:r>
            <a:r>
              <a:rPr lang="en-US" altLang="zh-CN" sz="2200" dirty="0" err="1"/>
              <a:t>uri</a:t>
            </a:r>
            <a:r>
              <a:rPr lang="en-US" altLang="zh-CN" sz="2200" dirty="0"/>
              <a:t>)</a:t>
            </a:r>
            <a:r>
              <a:rPr lang="zh-CN" altLang="en-US" sz="2200" dirty="0"/>
              <a:t>方法用于从路径中获取</a:t>
            </a:r>
            <a:r>
              <a:rPr lang="en-US" altLang="zh-CN" sz="2200" dirty="0"/>
              <a:t>ID</a:t>
            </a:r>
            <a:r>
              <a:rPr lang="zh-CN" altLang="en-US" sz="2200" dirty="0"/>
              <a:t>部分：</a:t>
            </a:r>
          </a:p>
          <a:p>
            <a:pPr>
              <a:spcBef>
                <a:spcPct val="20000"/>
              </a:spcBef>
              <a:buClr>
                <a:schemeClr val="tx1"/>
              </a:buClr>
              <a:buSzPct val="70000"/>
              <a:buNone/>
            </a:pPr>
            <a:r>
              <a:rPr lang="en-US" altLang="zh-CN" sz="2200" dirty="0"/>
              <a:t>Uri </a:t>
            </a:r>
            <a:r>
              <a:rPr lang="en-US" altLang="zh-CN" sz="2200" dirty="0" err="1"/>
              <a:t>uri</a:t>
            </a:r>
            <a:r>
              <a:rPr lang="en-US" altLang="zh-CN" sz="2200" dirty="0"/>
              <a:t> = </a:t>
            </a:r>
            <a:r>
              <a:rPr lang="en-US" altLang="zh-CN" sz="2200" dirty="0" err="1"/>
              <a:t>Uri.parse</a:t>
            </a:r>
            <a:r>
              <a:rPr lang="en-US" altLang="zh-CN" sz="2200" dirty="0"/>
              <a:t>("content://</a:t>
            </a:r>
            <a:r>
              <a:rPr lang="en-US" altLang="zh-CN" sz="2200" dirty="0" err="1"/>
              <a:t>me.itfollow.provider.personprovider</a:t>
            </a:r>
            <a:r>
              <a:rPr lang="en-US" altLang="zh-CN" sz="2200" dirty="0"/>
              <a:t>/person/10")</a:t>
            </a:r>
          </a:p>
          <a:p>
            <a:pPr>
              <a:spcBef>
                <a:spcPct val="20000"/>
              </a:spcBef>
              <a:buClr>
                <a:schemeClr val="tx1"/>
              </a:buClr>
              <a:buSzPct val="70000"/>
              <a:buNone/>
            </a:pPr>
            <a:r>
              <a:rPr lang="en-US" altLang="zh-CN" sz="2200" dirty="0"/>
              <a:t>long </a:t>
            </a:r>
            <a:r>
              <a:rPr lang="en-US" altLang="zh-CN" sz="2200" dirty="0" err="1"/>
              <a:t>personid</a:t>
            </a:r>
            <a:r>
              <a:rPr lang="en-US" altLang="zh-CN" sz="2200" dirty="0"/>
              <a:t> = </a:t>
            </a:r>
            <a:r>
              <a:rPr lang="en-US" altLang="zh-CN" sz="2200" dirty="0" err="1"/>
              <a:t>ContentUris.parseId</a:t>
            </a:r>
            <a:r>
              <a:rPr lang="en-US" altLang="zh-CN" sz="2200" dirty="0"/>
              <a:t>(</a:t>
            </a:r>
            <a:r>
              <a:rPr lang="en-US" altLang="zh-CN" sz="2200" dirty="0" err="1"/>
              <a:t>uri</a:t>
            </a:r>
            <a:r>
              <a:rPr lang="en-US" altLang="zh-CN" sz="2200" dirty="0"/>
              <a:t>);//</a:t>
            </a:r>
            <a:r>
              <a:rPr lang="zh-CN" altLang="en-US" sz="2200" dirty="0"/>
              <a:t>获取的结果为</a:t>
            </a:r>
            <a:r>
              <a:rPr lang="en-US" altLang="zh-CN" sz="2200" dirty="0"/>
              <a:t>:10</a:t>
            </a:r>
          </a:p>
          <a:p>
            <a:pPr>
              <a:spcBef>
                <a:spcPct val="20000"/>
              </a:spcBef>
              <a:buClr>
                <a:schemeClr val="tx1"/>
              </a:buClr>
              <a:buSzPct val="70000"/>
              <a:buNone/>
            </a:pPr>
            <a:endParaRPr lang="en-US" altLang="zh-CN" dirty="0">
              <a:solidFill>
                <a:srgbClr val="00B050"/>
              </a:solidFill>
            </a:endParaRPr>
          </a:p>
          <a:p>
            <a:pPr>
              <a:spcBef>
                <a:spcPct val="20000"/>
              </a:spcBef>
              <a:buClr>
                <a:schemeClr val="tx1"/>
              </a:buClr>
              <a:buSzPct val="70000"/>
              <a:buNone/>
            </a:pPr>
            <a:endParaRPr lang="zh-CN" altLang="en-US" sz="2400" dirty="0">
              <a:solidFill>
                <a:srgbClr val="00B050"/>
              </a:solidFill>
            </a:endParaRPr>
          </a:p>
          <a:p>
            <a:endParaRPr lang="zh-CN" altLang="en-US" dirty="0"/>
          </a:p>
        </p:txBody>
      </p:sp>
    </p:spTree>
    <p:extLst>
      <p:ext uri="{BB962C8B-B14F-4D97-AF65-F5344CB8AC3E}">
        <p14:creationId xmlns:p14="http://schemas.microsoft.com/office/powerpoint/2010/main" val="279022369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ormAutofit/>
          </a:bodyPr>
          <a:lstStyle/>
          <a:p>
            <a:r>
              <a:rPr lang="en-US" altLang="zh-CN" sz="3600" dirty="0" err="1"/>
              <a:t>ContentProvider</a:t>
            </a:r>
            <a:r>
              <a:rPr lang="zh-CN" altLang="en-US" sz="3600" dirty="0"/>
              <a:t>类主要方法的作用</a:t>
            </a:r>
            <a:endParaRPr lang="zh-CN" altLang="en-US" sz="3800" dirty="0">
              <a:latin typeface="宋体" panose="02010600030101010101" pitchFamily="2" charset="-122"/>
            </a:endParaRPr>
          </a:p>
        </p:txBody>
      </p:sp>
      <p:sp>
        <p:nvSpPr>
          <p:cNvPr id="2" name="内容占位符 1"/>
          <p:cNvSpPr>
            <a:spLocks noGrp="1"/>
          </p:cNvSpPr>
          <p:nvPr>
            <p:ph idx="1"/>
          </p:nvPr>
        </p:nvSpPr>
        <p:spPr/>
        <p:txBody>
          <a:bodyPr>
            <a:normAutofit fontScale="92500" lnSpcReduction="10000"/>
          </a:bodyPr>
          <a:lstStyle/>
          <a:p>
            <a:pPr>
              <a:spcBef>
                <a:spcPct val="20000"/>
              </a:spcBef>
              <a:buClr>
                <a:schemeClr val="tx1"/>
              </a:buClr>
              <a:buSzPct val="70000"/>
            </a:pPr>
            <a:r>
              <a:rPr lang="en-US" altLang="zh-CN" sz="2000" dirty="0"/>
              <a:t>public </a:t>
            </a:r>
            <a:r>
              <a:rPr lang="en-US" altLang="zh-CN" sz="2000" dirty="0" err="1"/>
              <a:t>boolean</a:t>
            </a:r>
            <a:r>
              <a:rPr lang="en-US" altLang="zh-CN" sz="2000" dirty="0"/>
              <a:t> </a:t>
            </a:r>
            <a:r>
              <a:rPr lang="en-US" altLang="zh-CN" sz="2000" dirty="0" err="1"/>
              <a:t>onCreate</a:t>
            </a:r>
            <a:r>
              <a:rPr lang="en-US" altLang="zh-CN" sz="2000" dirty="0"/>
              <a:t>()</a:t>
            </a:r>
          </a:p>
          <a:p>
            <a:pPr>
              <a:spcBef>
                <a:spcPct val="20000"/>
              </a:spcBef>
              <a:buClr>
                <a:schemeClr val="tx1"/>
              </a:buClr>
              <a:buSzPct val="70000"/>
            </a:pPr>
            <a:r>
              <a:rPr lang="zh-CN" altLang="en-US" sz="2000" dirty="0"/>
              <a:t>该方法在</a:t>
            </a:r>
            <a:r>
              <a:rPr lang="en-US" altLang="zh-CN" sz="2000" dirty="0" err="1"/>
              <a:t>ContentProvider</a:t>
            </a:r>
            <a:r>
              <a:rPr lang="zh-CN" altLang="en-US" sz="2000" dirty="0"/>
              <a:t>创建后就会被调用， </a:t>
            </a:r>
            <a:r>
              <a:rPr lang="en-US" altLang="zh-CN" sz="2000" dirty="0"/>
              <a:t>Android</a:t>
            </a:r>
            <a:r>
              <a:rPr lang="zh-CN" altLang="en-US" sz="2000" dirty="0"/>
              <a:t>开机后， </a:t>
            </a:r>
            <a:r>
              <a:rPr lang="en-US" altLang="zh-CN" sz="2000" dirty="0" err="1"/>
              <a:t>ContentProvider</a:t>
            </a:r>
            <a:r>
              <a:rPr lang="zh-CN" altLang="en-US" sz="2000" dirty="0"/>
              <a:t>在其它应用第一次访问它时才会被创建。</a:t>
            </a:r>
          </a:p>
          <a:p>
            <a:pPr>
              <a:spcBef>
                <a:spcPct val="20000"/>
              </a:spcBef>
              <a:buClr>
                <a:schemeClr val="tx1"/>
              </a:buClr>
              <a:buSzPct val="70000"/>
            </a:pPr>
            <a:r>
              <a:rPr lang="en-US" altLang="zh-CN" sz="2000" dirty="0"/>
              <a:t>public Uri insert(Uri </a:t>
            </a:r>
            <a:r>
              <a:rPr lang="en-US" altLang="zh-CN" sz="2000" dirty="0" err="1"/>
              <a:t>uri</a:t>
            </a:r>
            <a:r>
              <a:rPr lang="en-US" altLang="zh-CN" sz="2000" dirty="0"/>
              <a:t>, </a:t>
            </a:r>
            <a:r>
              <a:rPr lang="en-US" altLang="zh-CN" sz="2000" dirty="0" err="1"/>
              <a:t>ContentValues</a:t>
            </a:r>
            <a:r>
              <a:rPr lang="en-US" altLang="zh-CN" sz="2000" dirty="0"/>
              <a:t> values) </a:t>
            </a:r>
            <a:r>
              <a:rPr lang="zh-CN" altLang="en-US" sz="2000" dirty="0"/>
              <a:t>该方法用于供外部应用往</a:t>
            </a:r>
            <a:r>
              <a:rPr lang="en-US" altLang="zh-CN" sz="2000" dirty="0" err="1"/>
              <a:t>ContentProvider</a:t>
            </a:r>
            <a:r>
              <a:rPr lang="zh-CN" altLang="en-US" sz="2000" dirty="0"/>
              <a:t>添加数据。</a:t>
            </a:r>
          </a:p>
          <a:p>
            <a:pPr>
              <a:spcBef>
                <a:spcPct val="20000"/>
              </a:spcBef>
              <a:buClr>
                <a:schemeClr val="tx1"/>
              </a:buClr>
              <a:buSzPct val="70000"/>
            </a:pPr>
            <a:r>
              <a:rPr lang="en-US" altLang="zh-CN" sz="2000" dirty="0"/>
              <a:t>public </a:t>
            </a:r>
            <a:r>
              <a:rPr lang="en-US" altLang="zh-CN" sz="2000" dirty="0" err="1"/>
              <a:t>int</a:t>
            </a:r>
            <a:r>
              <a:rPr lang="en-US" altLang="zh-CN" sz="2000" dirty="0"/>
              <a:t> delete(Uri </a:t>
            </a:r>
            <a:r>
              <a:rPr lang="en-US" altLang="zh-CN" sz="2000" dirty="0" err="1"/>
              <a:t>uri</a:t>
            </a:r>
            <a:r>
              <a:rPr lang="en-US" altLang="zh-CN" sz="2000" dirty="0"/>
              <a:t>, String selection, String[] </a:t>
            </a:r>
            <a:r>
              <a:rPr lang="en-US" altLang="zh-CN" sz="2000" dirty="0" err="1"/>
              <a:t>selectionArgs</a:t>
            </a:r>
            <a:r>
              <a:rPr lang="en-US" altLang="zh-CN" sz="2000" dirty="0"/>
              <a:t>) </a:t>
            </a:r>
            <a:r>
              <a:rPr lang="zh-CN" altLang="en-US" sz="2000" dirty="0"/>
              <a:t>该方法用于供外部应用从</a:t>
            </a:r>
            <a:r>
              <a:rPr lang="en-US" altLang="zh-CN" sz="2000" dirty="0" err="1"/>
              <a:t>ContentProvider</a:t>
            </a:r>
            <a:r>
              <a:rPr lang="zh-CN" altLang="en-US" sz="2000" dirty="0"/>
              <a:t>删除数据。</a:t>
            </a:r>
          </a:p>
          <a:p>
            <a:pPr>
              <a:lnSpc>
                <a:spcPct val="150000"/>
              </a:lnSpc>
              <a:spcBef>
                <a:spcPct val="20000"/>
              </a:spcBef>
              <a:buClr>
                <a:schemeClr val="tx1"/>
              </a:buClr>
              <a:buSzPct val="70000"/>
            </a:pPr>
            <a:r>
              <a:rPr lang="en-US" altLang="zh-CN" sz="2000" dirty="0"/>
              <a:t>public </a:t>
            </a:r>
            <a:r>
              <a:rPr lang="en-US" altLang="zh-CN" sz="2000" dirty="0" err="1"/>
              <a:t>int</a:t>
            </a:r>
            <a:r>
              <a:rPr lang="en-US" altLang="zh-CN" sz="2000" dirty="0"/>
              <a:t> update(Uri </a:t>
            </a:r>
            <a:r>
              <a:rPr lang="en-US" altLang="zh-CN" sz="2000" dirty="0" err="1"/>
              <a:t>uri</a:t>
            </a:r>
            <a:r>
              <a:rPr lang="en-US" altLang="zh-CN" sz="2000" dirty="0"/>
              <a:t>, </a:t>
            </a:r>
            <a:r>
              <a:rPr lang="en-US" altLang="zh-CN" sz="2000" dirty="0" err="1"/>
              <a:t>ContentValues</a:t>
            </a:r>
            <a:r>
              <a:rPr lang="en-US" altLang="zh-CN" sz="2000" dirty="0"/>
              <a:t> values, String selection, String[] </a:t>
            </a:r>
            <a:r>
              <a:rPr lang="en-US" altLang="zh-CN" sz="2000" dirty="0" err="1"/>
              <a:t>selectionArgs</a:t>
            </a:r>
            <a:r>
              <a:rPr lang="en-US" altLang="zh-CN" sz="2000" dirty="0"/>
              <a:t>)</a:t>
            </a:r>
            <a:r>
              <a:rPr lang="zh-CN" altLang="en-US" sz="2000" dirty="0"/>
              <a:t>该方法用于供外部应用更新</a:t>
            </a:r>
            <a:r>
              <a:rPr lang="en-US" altLang="zh-CN" sz="2000" dirty="0" err="1"/>
              <a:t>ContentProvider</a:t>
            </a:r>
            <a:r>
              <a:rPr lang="zh-CN" altLang="en-US" sz="2000" dirty="0"/>
              <a:t>中的数据。</a:t>
            </a:r>
          </a:p>
          <a:p>
            <a:pPr>
              <a:spcBef>
                <a:spcPct val="20000"/>
              </a:spcBef>
              <a:buClr>
                <a:schemeClr val="tx1"/>
              </a:buClr>
              <a:buSzPct val="70000"/>
            </a:pPr>
            <a:r>
              <a:rPr lang="en-US" altLang="zh-CN" sz="2000" dirty="0"/>
              <a:t>public Cursor query(Uri </a:t>
            </a:r>
            <a:r>
              <a:rPr lang="en-US" altLang="zh-CN" sz="2000" dirty="0" err="1"/>
              <a:t>uri</a:t>
            </a:r>
            <a:r>
              <a:rPr lang="en-US" altLang="zh-CN" sz="2000" dirty="0"/>
              <a:t>, String[] projection, String selection, String[] </a:t>
            </a:r>
            <a:r>
              <a:rPr lang="en-US" altLang="zh-CN" sz="2000" dirty="0" err="1"/>
              <a:t>selectionArgs</a:t>
            </a:r>
            <a:r>
              <a:rPr lang="en-US" altLang="zh-CN" sz="2000" dirty="0"/>
              <a:t>, String </a:t>
            </a:r>
            <a:r>
              <a:rPr lang="en-US" altLang="zh-CN" sz="2000" dirty="0" err="1"/>
              <a:t>sortOrder</a:t>
            </a:r>
            <a:r>
              <a:rPr lang="en-US" altLang="zh-CN" sz="2000" dirty="0"/>
              <a:t>)</a:t>
            </a:r>
            <a:r>
              <a:rPr lang="zh-CN" altLang="en-US" sz="2000" dirty="0"/>
              <a:t>该方法用于供外部应用从</a:t>
            </a:r>
            <a:r>
              <a:rPr lang="en-US" altLang="zh-CN" sz="2000" dirty="0" err="1"/>
              <a:t>ContentProvider</a:t>
            </a:r>
            <a:r>
              <a:rPr lang="zh-CN" altLang="en-US" sz="2000" dirty="0"/>
              <a:t>中获取数据。</a:t>
            </a:r>
          </a:p>
          <a:p>
            <a:pPr>
              <a:lnSpc>
                <a:spcPct val="160000"/>
              </a:lnSpc>
              <a:spcBef>
                <a:spcPct val="20000"/>
              </a:spcBef>
              <a:buClr>
                <a:schemeClr val="tx1"/>
              </a:buClr>
              <a:buSzPct val="70000"/>
            </a:pPr>
            <a:r>
              <a:rPr lang="en-US" altLang="zh-CN" sz="2000" dirty="0"/>
              <a:t>public String </a:t>
            </a:r>
            <a:r>
              <a:rPr lang="en-US" altLang="zh-CN" sz="2000" dirty="0" err="1"/>
              <a:t>getType</a:t>
            </a:r>
            <a:r>
              <a:rPr lang="en-US" altLang="zh-CN" sz="2000" dirty="0"/>
              <a:t>(Uri </a:t>
            </a:r>
            <a:r>
              <a:rPr lang="en-US" altLang="zh-CN" sz="2000" dirty="0" err="1"/>
              <a:t>uri</a:t>
            </a:r>
            <a:r>
              <a:rPr lang="en-US" altLang="zh-CN" sz="2000" dirty="0"/>
              <a:t>)</a:t>
            </a:r>
            <a:r>
              <a:rPr lang="zh-CN" altLang="en-US" sz="2000" dirty="0"/>
              <a:t>该方法用于返回当前</a:t>
            </a:r>
            <a:r>
              <a:rPr lang="en-US" altLang="zh-CN" sz="2000" dirty="0" err="1"/>
              <a:t>Url</a:t>
            </a:r>
            <a:r>
              <a:rPr lang="zh-CN" altLang="en-US" sz="2000" dirty="0"/>
              <a:t>所代表数据的</a:t>
            </a:r>
            <a:r>
              <a:rPr lang="en-US" altLang="zh-CN" sz="2000" dirty="0"/>
              <a:t>MIME</a:t>
            </a:r>
            <a:r>
              <a:rPr lang="zh-CN" altLang="en-US" sz="2000" dirty="0"/>
              <a:t>类型。如果操作的数据属于集合类型，那么</a:t>
            </a:r>
            <a:r>
              <a:rPr lang="en-US" altLang="zh-CN" sz="2000" dirty="0"/>
              <a:t>MIME</a:t>
            </a:r>
            <a:r>
              <a:rPr lang="zh-CN" altLang="en-US" sz="2000" dirty="0"/>
              <a:t>类型字符串应该以</a:t>
            </a:r>
            <a:r>
              <a:rPr lang="en-US" altLang="zh-CN" sz="2000" dirty="0" err="1"/>
              <a:t>vnd.android.cursor.dir</a:t>
            </a:r>
            <a:r>
              <a:rPr lang="en-US" altLang="zh-CN" sz="2000" dirty="0"/>
              <a:t>/</a:t>
            </a:r>
            <a:r>
              <a:rPr lang="zh-CN" altLang="en-US" sz="2000" dirty="0"/>
              <a:t>开头</a:t>
            </a:r>
          </a:p>
        </p:txBody>
      </p:sp>
    </p:spTree>
    <p:extLst>
      <p:ext uri="{BB962C8B-B14F-4D97-AF65-F5344CB8AC3E}">
        <p14:creationId xmlns:p14="http://schemas.microsoft.com/office/powerpoint/2010/main" val="347385101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a:bodyPr>
          <a:lstStyle/>
          <a:p>
            <a:pPr eaLnBrk="1" hangingPunct="1"/>
            <a:r>
              <a:rPr lang="zh-CN" altLang="en-US" sz="2900" dirty="0"/>
              <a:t>使用</a:t>
            </a:r>
            <a:r>
              <a:rPr lang="en-US" altLang="zh-CN" sz="2900" dirty="0" err="1"/>
              <a:t>ContentResolver</a:t>
            </a:r>
            <a:r>
              <a:rPr lang="zh-CN" altLang="en-US" sz="2900" dirty="0"/>
              <a:t>操作</a:t>
            </a:r>
            <a:r>
              <a:rPr lang="en-US" altLang="zh-CN" sz="2900" dirty="0" err="1"/>
              <a:t>ContentProvider</a:t>
            </a:r>
            <a:r>
              <a:rPr lang="zh-CN" altLang="en-US" sz="2900" dirty="0"/>
              <a:t>中的数据</a:t>
            </a:r>
            <a:endParaRPr lang="zh-CN" altLang="en-US" sz="2900" dirty="0">
              <a:latin typeface="宋体" panose="02010600030101010101" pitchFamily="2" charset="-122"/>
            </a:endParaRPr>
          </a:p>
        </p:txBody>
      </p:sp>
      <p:sp>
        <p:nvSpPr>
          <p:cNvPr id="2" name="内容占位符 1"/>
          <p:cNvSpPr>
            <a:spLocks noGrp="1"/>
          </p:cNvSpPr>
          <p:nvPr>
            <p:ph idx="1"/>
          </p:nvPr>
        </p:nvSpPr>
        <p:spPr/>
        <p:txBody>
          <a:bodyPr anchor="t">
            <a:noAutofit/>
          </a:bodyPr>
          <a:lstStyle/>
          <a:p>
            <a:pPr marL="0" indent="0">
              <a:spcBef>
                <a:spcPct val="20000"/>
              </a:spcBef>
              <a:buClr>
                <a:schemeClr val="tx1"/>
              </a:buClr>
              <a:buSzPct val="70000"/>
              <a:buNone/>
            </a:pPr>
            <a:r>
              <a:rPr lang="zh-CN" altLang="en-US" sz="2000" dirty="0"/>
              <a:t>当外部应用需要对</a:t>
            </a:r>
            <a:r>
              <a:rPr lang="en-US" altLang="zh-CN" sz="2000" dirty="0" err="1"/>
              <a:t>ContentProvider</a:t>
            </a:r>
            <a:r>
              <a:rPr lang="zh-CN" altLang="en-US" sz="2000" dirty="0"/>
              <a:t>中的数据进行添加、删除、修改和查询操作时，可以使用</a:t>
            </a:r>
            <a:r>
              <a:rPr lang="en-US" altLang="zh-CN" sz="2000" dirty="0" err="1"/>
              <a:t>ContentResolver</a:t>
            </a:r>
            <a:r>
              <a:rPr lang="en-US" altLang="zh-CN" sz="2000" dirty="0"/>
              <a:t> </a:t>
            </a:r>
            <a:r>
              <a:rPr lang="zh-CN" altLang="en-US" sz="2000" dirty="0"/>
              <a:t>类来完成，要获取</a:t>
            </a:r>
            <a:r>
              <a:rPr lang="en-US" altLang="zh-CN" sz="2000" dirty="0" err="1"/>
              <a:t>ContentResolver</a:t>
            </a:r>
            <a:r>
              <a:rPr lang="en-US" altLang="zh-CN" sz="2000" dirty="0"/>
              <a:t> </a:t>
            </a:r>
            <a:r>
              <a:rPr lang="zh-CN" altLang="en-US" sz="2000" dirty="0"/>
              <a:t>对象，可以使用</a:t>
            </a:r>
            <a:r>
              <a:rPr lang="en-US" altLang="zh-CN" sz="2000" dirty="0"/>
              <a:t>Activity</a:t>
            </a:r>
            <a:r>
              <a:rPr lang="zh-CN" altLang="en-US" sz="2000" dirty="0"/>
              <a:t>提供的</a:t>
            </a:r>
            <a:r>
              <a:rPr lang="en-US" altLang="zh-CN" sz="2000" dirty="0" err="1"/>
              <a:t>getContentResolver</a:t>
            </a:r>
            <a:r>
              <a:rPr lang="en-US" altLang="zh-CN" sz="2000" dirty="0"/>
              <a:t>()</a:t>
            </a:r>
            <a:r>
              <a:rPr lang="zh-CN" altLang="en-US" sz="2000" dirty="0"/>
              <a:t>方法。 </a:t>
            </a:r>
            <a:r>
              <a:rPr lang="en-US" altLang="zh-CN" sz="2000" dirty="0" err="1"/>
              <a:t>ContentResolver</a:t>
            </a:r>
            <a:r>
              <a:rPr lang="en-US" altLang="zh-CN" sz="2000" dirty="0"/>
              <a:t> </a:t>
            </a:r>
            <a:r>
              <a:rPr lang="zh-CN" altLang="en-US" sz="2000" dirty="0"/>
              <a:t>类提供了与</a:t>
            </a:r>
            <a:r>
              <a:rPr lang="en-US" altLang="zh-CN" sz="2000" dirty="0" err="1"/>
              <a:t>ContentProvider</a:t>
            </a:r>
            <a:r>
              <a:rPr lang="zh-CN" altLang="en-US" sz="2000" dirty="0"/>
              <a:t>类相同签名的四个方法：</a:t>
            </a:r>
          </a:p>
          <a:p>
            <a:pPr>
              <a:spcBef>
                <a:spcPct val="20000"/>
              </a:spcBef>
              <a:buClr>
                <a:schemeClr val="tx1"/>
              </a:buClr>
              <a:buSzPct val="70000"/>
            </a:pPr>
            <a:r>
              <a:rPr lang="en-US" altLang="zh-CN" sz="2000" dirty="0"/>
              <a:t>public Uri insert(Uri </a:t>
            </a:r>
            <a:r>
              <a:rPr lang="en-US" altLang="zh-CN" sz="2000" dirty="0" err="1"/>
              <a:t>uri</a:t>
            </a:r>
            <a:r>
              <a:rPr lang="en-US" altLang="zh-CN" sz="2000" dirty="0"/>
              <a:t>, </a:t>
            </a:r>
            <a:r>
              <a:rPr lang="en-US" altLang="zh-CN" sz="2000" dirty="0" err="1"/>
              <a:t>ContentValues</a:t>
            </a:r>
            <a:r>
              <a:rPr lang="en-US" altLang="zh-CN" sz="2000" dirty="0"/>
              <a:t> values) </a:t>
            </a:r>
            <a:r>
              <a:rPr lang="zh-CN" altLang="en-US" sz="2000" dirty="0"/>
              <a:t>该方法用于往</a:t>
            </a:r>
            <a:r>
              <a:rPr lang="en-US" altLang="zh-CN" sz="2000" dirty="0" err="1"/>
              <a:t>ContentProvider</a:t>
            </a:r>
            <a:r>
              <a:rPr lang="zh-CN" altLang="en-US" sz="2000" dirty="0"/>
              <a:t>添加数据。</a:t>
            </a:r>
          </a:p>
          <a:p>
            <a:pPr>
              <a:spcBef>
                <a:spcPct val="20000"/>
              </a:spcBef>
              <a:buClr>
                <a:schemeClr val="tx1"/>
              </a:buClr>
              <a:buSzPct val="70000"/>
            </a:pPr>
            <a:r>
              <a:rPr lang="en-US" altLang="zh-CN" sz="2000" dirty="0"/>
              <a:t>public </a:t>
            </a:r>
            <a:r>
              <a:rPr lang="en-US" altLang="zh-CN" sz="2000" dirty="0" err="1"/>
              <a:t>int</a:t>
            </a:r>
            <a:r>
              <a:rPr lang="en-US" altLang="zh-CN" sz="2000" dirty="0"/>
              <a:t> delete(Uri </a:t>
            </a:r>
            <a:r>
              <a:rPr lang="en-US" altLang="zh-CN" sz="2000" dirty="0" err="1"/>
              <a:t>uri</a:t>
            </a:r>
            <a:r>
              <a:rPr lang="en-US" altLang="zh-CN" sz="2000" dirty="0"/>
              <a:t>, String selection, String[] </a:t>
            </a:r>
            <a:r>
              <a:rPr lang="en-US" altLang="zh-CN" sz="2000" dirty="0" err="1"/>
              <a:t>selectionArgs</a:t>
            </a:r>
            <a:r>
              <a:rPr lang="en-US" altLang="zh-CN" sz="2000" dirty="0"/>
              <a:t>) </a:t>
            </a:r>
            <a:r>
              <a:rPr lang="zh-CN" altLang="en-US" sz="2000" dirty="0"/>
              <a:t>该方法用于从</a:t>
            </a:r>
            <a:r>
              <a:rPr lang="en-US" altLang="zh-CN" sz="2000" dirty="0" err="1"/>
              <a:t>ContentProvider</a:t>
            </a:r>
            <a:r>
              <a:rPr lang="zh-CN" altLang="en-US" sz="2000" dirty="0"/>
              <a:t>删除数据。</a:t>
            </a:r>
          </a:p>
          <a:p>
            <a:pPr>
              <a:spcBef>
                <a:spcPct val="20000"/>
              </a:spcBef>
              <a:buClr>
                <a:schemeClr val="tx1"/>
              </a:buClr>
              <a:buSzPct val="70000"/>
            </a:pPr>
            <a:r>
              <a:rPr lang="en-US" altLang="zh-CN" sz="2000" dirty="0"/>
              <a:t>public </a:t>
            </a:r>
            <a:r>
              <a:rPr lang="en-US" altLang="zh-CN" sz="2000" dirty="0" err="1"/>
              <a:t>int</a:t>
            </a:r>
            <a:r>
              <a:rPr lang="en-US" altLang="zh-CN" sz="2000" dirty="0"/>
              <a:t> update(Uri </a:t>
            </a:r>
            <a:r>
              <a:rPr lang="en-US" altLang="zh-CN" sz="2000" dirty="0" err="1"/>
              <a:t>uri</a:t>
            </a:r>
            <a:r>
              <a:rPr lang="en-US" altLang="zh-CN" sz="2000" dirty="0"/>
              <a:t>, </a:t>
            </a:r>
            <a:r>
              <a:rPr lang="en-US" altLang="zh-CN" sz="2000" dirty="0" err="1"/>
              <a:t>ContentValues</a:t>
            </a:r>
            <a:r>
              <a:rPr lang="en-US" altLang="zh-CN" sz="2000" dirty="0"/>
              <a:t> values, String selection, String[] </a:t>
            </a:r>
            <a:r>
              <a:rPr lang="en-US" altLang="zh-CN" sz="2000" dirty="0" err="1"/>
              <a:t>selectionArgs</a:t>
            </a:r>
            <a:r>
              <a:rPr lang="en-US" altLang="zh-CN" sz="2000" dirty="0"/>
              <a:t>) </a:t>
            </a:r>
            <a:r>
              <a:rPr lang="zh-CN" altLang="en-US" sz="2000" dirty="0"/>
              <a:t>该方法用于更新</a:t>
            </a:r>
            <a:r>
              <a:rPr lang="en-US" altLang="zh-CN" sz="2000" dirty="0" err="1"/>
              <a:t>ContentProvider</a:t>
            </a:r>
            <a:r>
              <a:rPr lang="zh-CN" altLang="en-US" sz="2000" dirty="0"/>
              <a:t>中的数据。</a:t>
            </a:r>
          </a:p>
          <a:p>
            <a:pPr>
              <a:spcBef>
                <a:spcPct val="20000"/>
              </a:spcBef>
              <a:buClr>
                <a:schemeClr val="tx1"/>
              </a:buClr>
              <a:buSzPct val="70000"/>
            </a:pPr>
            <a:r>
              <a:rPr lang="en-US" altLang="zh-CN" sz="2000" dirty="0"/>
              <a:t>public Cursor query(Uri </a:t>
            </a:r>
            <a:r>
              <a:rPr lang="en-US" altLang="zh-CN" sz="2000" dirty="0" err="1"/>
              <a:t>uri</a:t>
            </a:r>
            <a:r>
              <a:rPr lang="en-US" altLang="zh-CN" sz="2000" dirty="0"/>
              <a:t>, String[] projection, String selection, String[] </a:t>
            </a:r>
            <a:r>
              <a:rPr lang="en-US" altLang="zh-CN" sz="2000" dirty="0" err="1"/>
              <a:t>selectionArgs</a:t>
            </a:r>
            <a:r>
              <a:rPr lang="en-US" altLang="zh-CN" sz="2000" dirty="0"/>
              <a:t>, String </a:t>
            </a:r>
            <a:r>
              <a:rPr lang="en-US" altLang="zh-CN" sz="2000" dirty="0" err="1"/>
              <a:t>sortOrder</a:t>
            </a:r>
            <a:r>
              <a:rPr lang="en-US" altLang="zh-CN" sz="2000" dirty="0"/>
              <a:t>)</a:t>
            </a:r>
            <a:r>
              <a:rPr lang="zh-CN" altLang="en-US" sz="2000" dirty="0"/>
              <a:t>该方法用于从</a:t>
            </a:r>
            <a:r>
              <a:rPr lang="en-US" altLang="zh-CN" sz="2000" dirty="0" err="1"/>
              <a:t>ContentProvider</a:t>
            </a:r>
            <a:r>
              <a:rPr lang="zh-CN" altLang="en-US" sz="2000" dirty="0"/>
              <a:t>中获取数据。</a:t>
            </a:r>
          </a:p>
          <a:p>
            <a:pPr marL="0" indent="0">
              <a:spcBef>
                <a:spcPct val="20000"/>
              </a:spcBef>
              <a:buClr>
                <a:schemeClr val="tx1"/>
              </a:buClr>
              <a:buSzPct val="70000"/>
              <a:buNone/>
            </a:pPr>
            <a:r>
              <a:rPr lang="zh-CN" altLang="en-US" sz="2000" dirty="0"/>
              <a:t>这些方法的第一个参数为</a:t>
            </a:r>
            <a:r>
              <a:rPr lang="en-US" altLang="zh-CN" sz="2000" dirty="0"/>
              <a:t>Uri</a:t>
            </a:r>
            <a:r>
              <a:rPr lang="zh-CN" altLang="en-US" sz="2000" dirty="0"/>
              <a:t>，代表要操作的</a:t>
            </a:r>
            <a:r>
              <a:rPr lang="en-US" altLang="zh-CN" sz="2000" dirty="0" err="1"/>
              <a:t>ContentProvider</a:t>
            </a:r>
            <a:r>
              <a:rPr lang="zh-CN" altLang="en-US" sz="2000" dirty="0"/>
              <a:t>和对其中的什么数据进行操作，假设给定的是： </a:t>
            </a:r>
            <a:r>
              <a:rPr lang="en-US" altLang="zh-CN" sz="2000" dirty="0" err="1"/>
              <a:t>Uri.parse</a:t>
            </a:r>
            <a:r>
              <a:rPr lang="en-US" altLang="zh-CN" sz="2000" dirty="0"/>
              <a:t>(“content://</a:t>
            </a:r>
            <a:r>
              <a:rPr lang="en-US" altLang="zh-CN" sz="2000" dirty="0" err="1"/>
              <a:t>me.itfollow.providers.personprovider</a:t>
            </a:r>
            <a:r>
              <a:rPr lang="en-US" altLang="zh-CN" sz="2000" dirty="0"/>
              <a:t>/person/10”)</a:t>
            </a:r>
            <a:r>
              <a:rPr lang="zh-CN" altLang="en-US" sz="2000" dirty="0"/>
              <a:t>，那么将会对主机名为</a:t>
            </a:r>
            <a:r>
              <a:rPr lang="en-US" altLang="zh-CN" sz="2000" dirty="0" err="1"/>
              <a:t>com.itfollowme.providers.personprovider</a:t>
            </a:r>
            <a:r>
              <a:rPr lang="zh-CN" altLang="en-US" sz="2000" dirty="0"/>
              <a:t>的</a:t>
            </a:r>
            <a:r>
              <a:rPr lang="en-US" altLang="zh-CN" sz="2000" dirty="0" err="1"/>
              <a:t>ContentProvider</a:t>
            </a:r>
            <a:r>
              <a:rPr lang="zh-CN" altLang="en-US" sz="2000" dirty="0"/>
              <a:t>进行操作，操作的数据为</a:t>
            </a:r>
            <a:r>
              <a:rPr lang="en-US" altLang="zh-CN" sz="2000" dirty="0"/>
              <a:t>person</a:t>
            </a:r>
            <a:r>
              <a:rPr lang="zh-CN" altLang="en-US" sz="2000" dirty="0"/>
              <a:t>表中</a:t>
            </a:r>
            <a:r>
              <a:rPr lang="en-US" altLang="zh-CN" sz="2000" dirty="0"/>
              <a:t>id</a:t>
            </a:r>
            <a:r>
              <a:rPr lang="zh-CN" altLang="en-US" sz="2000" dirty="0"/>
              <a:t>为</a:t>
            </a:r>
            <a:r>
              <a:rPr lang="en-US" altLang="zh-CN" sz="2000" dirty="0"/>
              <a:t>10</a:t>
            </a:r>
            <a:r>
              <a:rPr lang="zh-CN" altLang="en-US" sz="2000" dirty="0"/>
              <a:t>的记录</a:t>
            </a:r>
            <a:r>
              <a:rPr lang="zh-CN" altLang="en-US" sz="1800" dirty="0"/>
              <a:t>。</a:t>
            </a:r>
          </a:p>
        </p:txBody>
      </p:sp>
    </p:spTree>
    <p:extLst>
      <p:ext uri="{BB962C8B-B14F-4D97-AF65-F5344CB8AC3E}">
        <p14:creationId xmlns:p14="http://schemas.microsoft.com/office/powerpoint/2010/main" val="237669567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normAutofit/>
          </a:bodyPr>
          <a:lstStyle/>
          <a:p>
            <a:pPr eaLnBrk="1" hangingPunct="1"/>
            <a:r>
              <a:rPr lang="zh-CN" altLang="en-US" sz="2900" dirty="0"/>
              <a:t>使用</a:t>
            </a:r>
            <a:r>
              <a:rPr lang="en-US" altLang="zh-CN" sz="2900" dirty="0" err="1"/>
              <a:t>ContentResolver</a:t>
            </a:r>
            <a:r>
              <a:rPr lang="zh-CN" altLang="en-US" sz="2900" dirty="0"/>
              <a:t>操作</a:t>
            </a:r>
            <a:r>
              <a:rPr lang="en-US" altLang="zh-CN" sz="2900" dirty="0" err="1"/>
              <a:t>ContentProvider</a:t>
            </a:r>
            <a:r>
              <a:rPr lang="zh-CN" altLang="en-US" sz="2900" dirty="0"/>
              <a:t>中的数据</a:t>
            </a:r>
            <a:endParaRPr lang="zh-CN" altLang="en-US" sz="2900" dirty="0">
              <a:latin typeface="宋体" panose="02010600030101010101" pitchFamily="2" charset="-122"/>
            </a:endParaRPr>
          </a:p>
        </p:txBody>
      </p:sp>
      <p:sp>
        <p:nvSpPr>
          <p:cNvPr id="2" name="内容占位符 1"/>
          <p:cNvSpPr>
            <a:spLocks noGrp="1"/>
          </p:cNvSpPr>
          <p:nvPr>
            <p:ph idx="1"/>
          </p:nvPr>
        </p:nvSpPr>
        <p:spPr/>
        <p:txBody>
          <a:bodyPr>
            <a:noAutofit/>
          </a:bodyPr>
          <a:lstStyle/>
          <a:p>
            <a:pPr>
              <a:spcBef>
                <a:spcPct val="20000"/>
              </a:spcBef>
              <a:buClr>
                <a:schemeClr val="tx1"/>
              </a:buClr>
              <a:buSzPct val="70000"/>
              <a:buNone/>
            </a:pPr>
            <a:r>
              <a:rPr lang="zh-CN" altLang="en-US" sz="1800" dirty="0"/>
              <a:t>使用</a:t>
            </a:r>
            <a:r>
              <a:rPr lang="en-US" altLang="zh-CN" sz="1800" dirty="0" err="1"/>
              <a:t>ContentResolver</a:t>
            </a:r>
            <a:r>
              <a:rPr lang="zh-CN" altLang="en-US" sz="1800" dirty="0"/>
              <a:t>对</a:t>
            </a:r>
            <a:r>
              <a:rPr lang="en-US" altLang="zh-CN" sz="1800" dirty="0" err="1"/>
              <a:t>ContentProvider</a:t>
            </a:r>
            <a:r>
              <a:rPr lang="zh-CN" altLang="en-US" sz="1800" dirty="0"/>
              <a:t>中的数据进行添加、删除、修改和查询操作：</a:t>
            </a:r>
          </a:p>
          <a:p>
            <a:pPr>
              <a:spcBef>
                <a:spcPct val="20000"/>
              </a:spcBef>
              <a:buClr>
                <a:schemeClr val="tx1"/>
              </a:buClr>
              <a:buSzPct val="70000"/>
              <a:buNone/>
            </a:pPr>
            <a:r>
              <a:rPr lang="en-US" altLang="zh-CN" sz="1200" dirty="0" err="1">
                <a:solidFill>
                  <a:srgbClr val="0070C0"/>
                </a:solidFill>
              </a:rPr>
              <a:t>ContentResolver</a:t>
            </a:r>
            <a:r>
              <a:rPr lang="en-US" altLang="zh-CN" sz="1200" dirty="0">
                <a:solidFill>
                  <a:srgbClr val="0070C0"/>
                </a:solidFill>
              </a:rPr>
              <a:t> resolver =  </a:t>
            </a:r>
            <a:r>
              <a:rPr lang="en-US" altLang="zh-CN" sz="1200" dirty="0" err="1">
                <a:solidFill>
                  <a:srgbClr val="0070C0"/>
                </a:solidFill>
              </a:rPr>
              <a:t>getContentResolver</a:t>
            </a:r>
            <a:r>
              <a:rPr lang="en-US" altLang="zh-CN" sz="1200" dirty="0">
                <a:solidFill>
                  <a:srgbClr val="0070C0"/>
                </a:solidFill>
              </a:rPr>
              <a:t>();</a:t>
            </a:r>
          </a:p>
          <a:p>
            <a:pPr>
              <a:spcBef>
                <a:spcPct val="20000"/>
              </a:spcBef>
              <a:buClr>
                <a:schemeClr val="tx1"/>
              </a:buClr>
              <a:buSzPct val="70000"/>
              <a:buNone/>
            </a:pPr>
            <a:r>
              <a:rPr lang="en-US" altLang="zh-CN" sz="1200" dirty="0">
                <a:solidFill>
                  <a:srgbClr val="FF0000"/>
                </a:solidFill>
              </a:rPr>
              <a:t>Uri </a:t>
            </a:r>
            <a:r>
              <a:rPr lang="en-US" altLang="zh-CN" sz="1200" dirty="0" err="1">
                <a:solidFill>
                  <a:srgbClr val="FF0000"/>
                </a:solidFill>
              </a:rPr>
              <a:t>uri</a:t>
            </a:r>
            <a:r>
              <a:rPr lang="en-US" altLang="zh-CN" sz="1200" dirty="0">
                <a:solidFill>
                  <a:srgbClr val="FF0000"/>
                </a:solidFill>
              </a:rPr>
              <a:t> = </a:t>
            </a:r>
            <a:r>
              <a:rPr lang="en-US" altLang="zh-CN" sz="1200" dirty="0" err="1">
                <a:solidFill>
                  <a:srgbClr val="FF0000"/>
                </a:solidFill>
              </a:rPr>
              <a:t>Uri.parse</a:t>
            </a:r>
            <a:r>
              <a:rPr lang="en-US" altLang="zh-CN" sz="1200" dirty="0">
                <a:solidFill>
                  <a:srgbClr val="FF0000"/>
                </a:solidFill>
              </a:rPr>
              <a:t>("content://</a:t>
            </a:r>
            <a:r>
              <a:rPr lang="en-US" altLang="zh-CN" sz="1200" dirty="0" err="1">
                <a:solidFill>
                  <a:srgbClr val="FF0000"/>
                </a:solidFill>
              </a:rPr>
              <a:t>me.itfollow.provider.personprovider</a:t>
            </a:r>
            <a:r>
              <a:rPr lang="en-US" altLang="zh-CN" sz="1200" dirty="0">
                <a:solidFill>
                  <a:srgbClr val="FF0000"/>
                </a:solidFill>
              </a:rPr>
              <a:t>/person");</a:t>
            </a:r>
          </a:p>
          <a:p>
            <a:pPr>
              <a:spcBef>
                <a:spcPct val="20000"/>
              </a:spcBef>
              <a:buClr>
                <a:schemeClr val="tx1"/>
              </a:buClr>
              <a:buSzPct val="70000"/>
              <a:buNone/>
            </a:pPr>
            <a:r>
              <a:rPr lang="en-US" altLang="zh-CN" sz="1200" dirty="0">
                <a:solidFill>
                  <a:srgbClr val="00B050"/>
                </a:solidFill>
              </a:rPr>
              <a:t>//</a:t>
            </a:r>
            <a:r>
              <a:rPr lang="zh-CN" altLang="en-US" sz="1200" dirty="0">
                <a:solidFill>
                  <a:srgbClr val="00B050"/>
                </a:solidFill>
              </a:rPr>
              <a:t>添加一条记录</a:t>
            </a:r>
          </a:p>
          <a:p>
            <a:pPr>
              <a:spcBef>
                <a:spcPct val="20000"/>
              </a:spcBef>
              <a:buClr>
                <a:schemeClr val="tx1"/>
              </a:buClr>
              <a:buSzPct val="70000"/>
              <a:buNone/>
            </a:pPr>
            <a:r>
              <a:rPr lang="en-US" altLang="zh-CN" sz="1200" dirty="0" err="1">
                <a:solidFill>
                  <a:srgbClr val="0070C0"/>
                </a:solidFill>
              </a:rPr>
              <a:t>ContentValues</a:t>
            </a:r>
            <a:r>
              <a:rPr lang="en-US" altLang="zh-CN" sz="1200" dirty="0">
                <a:solidFill>
                  <a:srgbClr val="0070C0"/>
                </a:solidFill>
              </a:rPr>
              <a:t> values = new </a:t>
            </a:r>
            <a:r>
              <a:rPr lang="en-US" altLang="zh-CN" sz="1200" dirty="0" err="1">
                <a:solidFill>
                  <a:srgbClr val="0070C0"/>
                </a:solidFill>
              </a:rPr>
              <a:t>ContentValues</a:t>
            </a:r>
            <a:r>
              <a:rPr lang="en-US" altLang="zh-CN" sz="1200" dirty="0">
                <a:solidFill>
                  <a:srgbClr val="0070C0"/>
                </a:solidFill>
              </a:rPr>
              <a:t>();</a:t>
            </a:r>
          </a:p>
          <a:p>
            <a:pPr>
              <a:spcBef>
                <a:spcPct val="20000"/>
              </a:spcBef>
              <a:buClr>
                <a:schemeClr val="tx1"/>
              </a:buClr>
              <a:buSzPct val="70000"/>
              <a:buNone/>
            </a:pPr>
            <a:r>
              <a:rPr lang="en-US" altLang="zh-CN" sz="1200" dirty="0" err="1">
                <a:solidFill>
                  <a:srgbClr val="0070C0"/>
                </a:solidFill>
              </a:rPr>
              <a:t>values.put</a:t>
            </a:r>
            <a:r>
              <a:rPr lang="en-US" altLang="zh-CN" sz="1200" dirty="0">
                <a:solidFill>
                  <a:srgbClr val="0070C0"/>
                </a:solidFill>
              </a:rPr>
              <a:t>("name", “</a:t>
            </a:r>
            <a:r>
              <a:rPr lang="en-US" altLang="zh-CN" sz="1200" dirty="0" err="1">
                <a:solidFill>
                  <a:srgbClr val="0070C0"/>
                </a:solidFill>
              </a:rPr>
              <a:t>itfollowme</a:t>
            </a:r>
            <a:r>
              <a:rPr lang="en-US" altLang="zh-CN" sz="1200" dirty="0">
                <a:solidFill>
                  <a:srgbClr val="0070C0"/>
                </a:solidFill>
              </a:rPr>
              <a:t>");</a:t>
            </a:r>
          </a:p>
          <a:p>
            <a:pPr>
              <a:spcBef>
                <a:spcPct val="20000"/>
              </a:spcBef>
              <a:buClr>
                <a:schemeClr val="tx1"/>
              </a:buClr>
              <a:buSzPct val="70000"/>
              <a:buNone/>
            </a:pPr>
            <a:r>
              <a:rPr lang="en-US" altLang="zh-CN" sz="1200" dirty="0" err="1">
                <a:solidFill>
                  <a:srgbClr val="0070C0"/>
                </a:solidFill>
              </a:rPr>
              <a:t>values.put</a:t>
            </a:r>
            <a:r>
              <a:rPr lang="en-US" altLang="zh-CN" sz="1200" dirty="0">
                <a:solidFill>
                  <a:srgbClr val="0070C0"/>
                </a:solidFill>
              </a:rPr>
              <a:t>("age", 25);</a:t>
            </a:r>
          </a:p>
          <a:p>
            <a:pPr>
              <a:spcBef>
                <a:spcPct val="20000"/>
              </a:spcBef>
              <a:buClr>
                <a:schemeClr val="tx1"/>
              </a:buClr>
              <a:buSzPct val="70000"/>
              <a:buNone/>
            </a:pPr>
            <a:r>
              <a:rPr lang="en-US" altLang="zh-CN" sz="1200" dirty="0" err="1">
                <a:solidFill>
                  <a:srgbClr val="0070C0"/>
                </a:solidFill>
              </a:rPr>
              <a:t>resolver.insert</a:t>
            </a:r>
            <a:r>
              <a:rPr lang="en-US" altLang="zh-CN" sz="1200" dirty="0">
                <a:solidFill>
                  <a:srgbClr val="0070C0"/>
                </a:solidFill>
              </a:rPr>
              <a:t>(</a:t>
            </a:r>
            <a:r>
              <a:rPr lang="en-US" altLang="zh-CN" sz="1200" dirty="0" err="1">
                <a:solidFill>
                  <a:srgbClr val="0070C0"/>
                </a:solidFill>
              </a:rPr>
              <a:t>uri</a:t>
            </a:r>
            <a:r>
              <a:rPr lang="en-US" altLang="zh-CN" sz="1200" dirty="0">
                <a:solidFill>
                  <a:srgbClr val="0070C0"/>
                </a:solidFill>
              </a:rPr>
              <a:t>, values);		</a:t>
            </a:r>
          </a:p>
          <a:p>
            <a:pPr>
              <a:spcBef>
                <a:spcPct val="20000"/>
              </a:spcBef>
              <a:buClr>
                <a:schemeClr val="tx1"/>
              </a:buClr>
              <a:buSzPct val="70000"/>
              <a:buNone/>
            </a:pPr>
            <a:r>
              <a:rPr lang="en-US" altLang="zh-CN" sz="1200" dirty="0">
                <a:solidFill>
                  <a:srgbClr val="00B050"/>
                </a:solidFill>
              </a:rPr>
              <a:t>//</a:t>
            </a:r>
            <a:r>
              <a:rPr lang="zh-CN" altLang="en-US" sz="1200" dirty="0">
                <a:solidFill>
                  <a:srgbClr val="00B050"/>
                </a:solidFill>
              </a:rPr>
              <a:t>获取</a:t>
            </a:r>
            <a:r>
              <a:rPr lang="en-US" altLang="zh-CN" sz="1200" dirty="0">
                <a:solidFill>
                  <a:srgbClr val="00B050"/>
                </a:solidFill>
              </a:rPr>
              <a:t>person</a:t>
            </a:r>
            <a:r>
              <a:rPr lang="zh-CN" altLang="en-US" sz="1200" dirty="0">
                <a:solidFill>
                  <a:srgbClr val="00B050"/>
                </a:solidFill>
              </a:rPr>
              <a:t>表中所有记录</a:t>
            </a:r>
          </a:p>
          <a:p>
            <a:pPr>
              <a:spcBef>
                <a:spcPct val="20000"/>
              </a:spcBef>
              <a:buClr>
                <a:schemeClr val="tx1"/>
              </a:buClr>
              <a:buSzPct val="70000"/>
              <a:buNone/>
            </a:pPr>
            <a:r>
              <a:rPr lang="en-US" altLang="zh-CN" sz="1200" dirty="0">
                <a:solidFill>
                  <a:srgbClr val="0070C0"/>
                </a:solidFill>
              </a:rPr>
              <a:t>Cursor </a:t>
            </a:r>
            <a:r>
              <a:rPr lang="en-US" altLang="zh-CN" sz="1200" dirty="0" err="1">
                <a:solidFill>
                  <a:srgbClr val="0070C0"/>
                </a:solidFill>
              </a:rPr>
              <a:t>cursor</a:t>
            </a:r>
            <a:r>
              <a:rPr lang="en-US" altLang="zh-CN" sz="1200" dirty="0">
                <a:solidFill>
                  <a:srgbClr val="0070C0"/>
                </a:solidFill>
              </a:rPr>
              <a:t> = </a:t>
            </a:r>
            <a:r>
              <a:rPr lang="en-US" altLang="zh-CN" sz="1200" dirty="0" err="1">
                <a:solidFill>
                  <a:srgbClr val="0070C0"/>
                </a:solidFill>
              </a:rPr>
              <a:t>resolver.query</a:t>
            </a:r>
            <a:r>
              <a:rPr lang="en-US" altLang="zh-CN" sz="1200" dirty="0">
                <a:solidFill>
                  <a:srgbClr val="0070C0"/>
                </a:solidFill>
              </a:rPr>
              <a:t>(</a:t>
            </a:r>
            <a:r>
              <a:rPr lang="en-US" altLang="zh-CN" sz="1200" dirty="0" err="1">
                <a:solidFill>
                  <a:srgbClr val="0070C0"/>
                </a:solidFill>
              </a:rPr>
              <a:t>uri</a:t>
            </a:r>
            <a:r>
              <a:rPr lang="en-US" altLang="zh-CN" sz="1200" dirty="0">
                <a:solidFill>
                  <a:srgbClr val="0070C0"/>
                </a:solidFill>
              </a:rPr>
              <a:t>, null, null, null, "</a:t>
            </a:r>
            <a:r>
              <a:rPr lang="en-US" altLang="zh-CN" sz="1200" dirty="0" err="1">
                <a:solidFill>
                  <a:srgbClr val="0070C0"/>
                </a:solidFill>
              </a:rPr>
              <a:t>personid</a:t>
            </a:r>
            <a:r>
              <a:rPr lang="en-US" altLang="zh-CN" sz="1200" dirty="0">
                <a:solidFill>
                  <a:srgbClr val="0070C0"/>
                </a:solidFill>
              </a:rPr>
              <a:t> </a:t>
            </a:r>
            <a:r>
              <a:rPr lang="en-US" altLang="zh-CN" sz="1200" dirty="0" err="1">
                <a:solidFill>
                  <a:srgbClr val="0070C0"/>
                </a:solidFill>
              </a:rPr>
              <a:t>desc</a:t>
            </a:r>
            <a:r>
              <a:rPr lang="en-US" altLang="zh-CN" sz="1200" dirty="0">
                <a:solidFill>
                  <a:srgbClr val="0070C0"/>
                </a:solidFill>
              </a:rPr>
              <a:t>");</a:t>
            </a:r>
          </a:p>
          <a:p>
            <a:pPr>
              <a:spcBef>
                <a:spcPct val="20000"/>
              </a:spcBef>
              <a:buClr>
                <a:schemeClr val="tx1"/>
              </a:buClr>
              <a:buSzPct val="70000"/>
              <a:buNone/>
            </a:pPr>
            <a:r>
              <a:rPr lang="en-US" altLang="zh-CN" sz="1200" dirty="0">
                <a:solidFill>
                  <a:srgbClr val="0070C0"/>
                </a:solidFill>
              </a:rPr>
              <a:t>while(</a:t>
            </a:r>
            <a:r>
              <a:rPr lang="en-US" altLang="zh-CN" sz="1200" dirty="0" err="1">
                <a:solidFill>
                  <a:srgbClr val="0070C0"/>
                </a:solidFill>
              </a:rPr>
              <a:t>cursor.moveToNext</a:t>
            </a:r>
            <a:r>
              <a:rPr lang="en-US" altLang="zh-CN" sz="1200" dirty="0">
                <a:solidFill>
                  <a:srgbClr val="0070C0"/>
                </a:solidFill>
              </a:rPr>
              <a:t>()){</a:t>
            </a:r>
          </a:p>
          <a:p>
            <a:pPr>
              <a:spcBef>
                <a:spcPct val="20000"/>
              </a:spcBef>
              <a:buClr>
                <a:schemeClr val="tx1"/>
              </a:buClr>
              <a:buSzPct val="70000"/>
              <a:buNone/>
            </a:pPr>
            <a:r>
              <a:rPr lang="en-US" altLang="zh-CN" sz="1200" dirty="0">
                <a:solidFill>
                  <a:srgbClr val="0070C0"/>
                </a:solidFill>
              </a:rPr>
              <a:t>	</a:t>
            </a:r>
            <a:r>
              <a:rPr lang="en-US" altLang="zh-CN" sz="1200" dirty="0" err="1">
                <a:solidFill>
                  <a:srgbClr val="0070C0"/>
                </a:solidFill>
              </a:rPr>
              <a:t>Log.i</a:t>
            </a:r>
            <a:r>
              <a:rPr lang="en-US" altLang="zh-CN" sz="1200" dirty="0">
                <a:solidFill>
                  <a:srgbClr val="0070C0"/>
                </a:solidFill>
              </a:rPr>
              <a:t>("</a:t>
            </a:r>
            <a:r>
              <a:rPr lang="en-US" altLang="zh-CN" sz="1200" dirty="0" err="1">
                <a:solidFill>
                  <a:srgbClr val="0070C0"/>
                </a:solidFill>
              </a:rPr>
              <a:t>ContentTest</a:t>
            </a:r>
            <a:r>
              <a:rPr lang="en-US" altLang="zh-CN" sz="1200" dirty="0">
                <a:solidFill>
                  <a:srgbClr val="0070C0"/>
                </a:solidFill>
              </a:rPr>
              <a:t>", "</a:t>
            </a:r>
            <a:r>
              <a:rPr lang="en-US" altLang="zh-CN" sz="1200" dirty="0" err="1">
                <a:solidFill>
                  <a:srgbClr val="0070C0"/>
                </a:solidFill>
              </a:rPr>
              <a:t>personid</a:t>
            </a:r>
            <a:r>
              <a:rPr lang="en-US" altLang="zh-CN" sz="1200" dirty="0">
                <a:solidFill>
                  <a:srgbClr val="0070C0"/>
                </a:solidFill>
              </a:rPr>
              <a:t>="+ </a:t>
            </a:r>
            <a:r>
              <a:rPr lang="en-US" altLang="zh-CN" sz="1200" dirty="0" err="1">
                <a:solidFill>
                  <a:srgbClr val="0070C0"/>
                </a:solidFill>
              </a:rPr>
              <a:t>cursor.getInt</a:t>
            </a:r>
            <a:r>
              <a:rPr lang="en-US" altLang="zh-CN" sz="1200" dirty="0">
                <a:solidFill>
                  <a:srgbClr val="0070C0"/>
                </a:solidFill>
              </a:rPr>
              <a:t>(0)+ ",name="+ </a:t>
            </a:r>
            <a:r>
              <a:rPr lang="en-US" altLang="zh-CN" sz="1200" dirty="0" err="1">
                <a:solidFill>
                  <a:srgbClr val="0070C0"/>
                </a:solidFill>
              </a:rPr>
              <a:t>cursor.getString</a:t>
            </a:r>
            <a:r>
              <a:rPr lang="en-US" altLang="zh-CN" sz="1200" dirty="0">
                <a:solidFill>
                  <a:srgbClr val="0070C0"/>
                </a:solidFill>
              </a:rPr>
              <a:t>(1));</a:t>
            </a:r>
          </a:p>
          <a:p>
            <a:pPr>
              <a:spcBef>
                <a:spcPct val="20000"/>
              </a:spcBef>
              <a:buClr>
                <a:schemeClr val="tx1"/>
              </a:buClr>
              <a:buSzPct val="70000"/>
              <a:buNone/>
            </a:pPr>
            <a:r>
              <a:rPr lang="en-US" altLang="zh-CN" sz="1200" dirty="0">
                <a:solidFill>
                  <a:srgbClr val="0070C0"/>
                </a:solidFill>
              </a:rPr>
              <a:t>}</a:t>
            </a:r>
          </a:p>
          <a:p>
            <a:pPr>
              <a:spcBef>
                <a:spcPct val="20000"/>
              </a:spcBef>
              <a:buClr>
                <a:schemeClr val="tx1"/>
              </a:buClr>
              <a:buSzPct val="70000"/>
              <a:buNone/>
            </a:pPr>
            <a:r>
              <a:rPr lang="en-US" altLang="zh-CN" sz="1200" dirty="0">
                <a:solidFill>
                  <a:srgbClr val="00B050"/>
                </a:solidFill>
              </a:rPr>
              <a:t>//</a:t>
            </a:r>
            <a:r>
              <a:rPr lang="zh-CN" altLang="en-US" sz="1200" dirty="0">
                <a:solidFill>
                  <a:srgbClr val="00B050"/>
                </a:solidFill>
              </a:rPr>
              <a:t>把</a:t>
            </a:r>
            <a:r>
              <a:rPr lang="en-US" altLang="zh-CN" sz="1200" dirty="0">
                <a:solidFill>
                  <a:srgbClr val="00B050"/>
                </a:solidFill>
              </a:rPr>
              <a:t>id</a:t>
            </a:r>
            <a:r>
              <a:rPr lang="zh-CN" altLang="en-US" sz="1200" dirty="0">
                <a:solidFill>
                  <a:srgbClr val="00B050"/>
                </a:solidFill>
              </a:rPr>
              <a:t>为</a:t>
            </a:r>
            <a:r>
              <a:rPr lang="en-US" altLang="zh-CN" sz="1200" dirty="0">
                <a:solidFill>
                  <a:srgbClr val="00B050"/>
                </a:solidFill>
              </a:rPr>
              <a:t>1</a:t>
            </a:r>
            <a:r>
              <a:rPr lang="zh-CN" altLang="en-US" sz="1200" dirty="0">
                <a:solidFill>
                  <a:srgbClr val="00B050"/>
                </a:solidFill>
              </a:rPr>
              <a:t>的记录的</a:t>
            </a:r>
            <a:r>
              <a:rPr lang="en-US" altLang="zh-CN" sz="1200" dirty="0">
                <a:solidFill>
                  <a:srgbClr val="00B050"/>
                </a:solidFill>
              </a:rPr>
              <a:t>name</a:t>
            </a:r>
            <a:r>
              <a:rPr lang="zh-CN" altLang="en-US" sz="1200" dirty="0">
                <a:solidFill>
                  <a:srgbClr val="00B050"/>
                </a:solidFill>
              </a:rPr>
              <a:t>字段值更改新为</a:t>
            </a:r>
            <a:r>
              <a:rPr lang="en-US" altLang="zh-CN" sz="1200" dirty="0">
                <a:solidFill>
                  <a:srgbClr val="00B050"/>
                </a:solidFill>
              </a:rPr>
              <a:t>liming</a:t>
            </a:r>
          </a:p>
          <a:p>
            <a:pPr>
              <a:spcBef>
                <a:spcPct val="20000"/>
              </a:spcBef>
              <a:buClr>
                <a:schemeClr val="tx1"/>
              </a:buClr>
              <a:buSzPct val="70000"/>
              <a:buNone/>
            </a:pPr>
            <a:r>
              <a:rPr lang="en-US" altLang="zh-CN" sz="1200" dirty="0" err="1">
                <a:solidFill>
                  <a:srgbClr val="0070C0"/>
                </a:solidFill>
              </a:rPr>
              <a:t>ContentValues</a:t>
            </a:r>
            <a:r>
              <a:rPr lang="en-US" altLang="zh-CN" sz="1200" dirty="0">
                <a:solidFill>
                  <a:srgbClr val="0070C0"/>
                </a:solidFill>
              </a:rPr>
              <a:t> </a:t>
            </a:r>
            <a:r>
              <a:rPr lang="en-US" altLang="zh-CN" sz="1200" dirty="0" err="1">
                <a:solidFill>
                  <a:srgbClr val="0070C0"/>
                </a:solidFill>
              </a:rPr>
              <a:t>updateValues</a:t>
            </a:r>
            <a:r>
              <a:rPr lang="en-US" altLang="zh-CN" sz="1200" dirty="0">
                <a:solidFill>
                  <a:srgbClr val="0070C0"/>
                </a:solidFill>
              </a:rPr>
              <a:t> = new </a:t>
            </a:r>
            <a:r>
              <a:rPr lang="en-US" altLang="zh-CN" sz="1200" dirty="0" err="1">
                <a:solidFill>
                  <a:srgbClr val="0070C0"/>
                </a:solidFill>
              </a:rPr>
              <a:t>ContentValues</a:t>
            </a:r>
            <a:r>
              <a:rPr lang="en-US" altLang="zh-CN" sz="1200" dirty="0">
                <a:solidFill>
                  <a:srgbClr val="0070C0"/>
                </a:solidFill>
              </a:rPr>
              <a:t>();</a:t>
            </a:r>
          </a:p>
          <a:p>
            <a:pPr>
              <a:spcBef>
                <a:spcPct val="20000"/>
              </a:spcBef>
              <a:buClr>
                <a:schemeClr val="tx1"/>
              </a:buClr>
              <a:buSzPct val="70000"/>
              <a:buNone/>
            </a:pPr>
            <a:r>
              <a:rPr lang="en-US" altLang="zh-CN" sz="1200" dirty="0" err="1">
                <a:solidFill>
                  <a:srgbClr val="0070C0"/>
                </a:solidFill>
              </a:rPr>
              <a:t>updateValues.put</a:t>
            </a:r>
            <a:r>
              <a:rPr lang="en-US" altLang="zh-CN" sz="1200" dirty="0">
                <a:solidFill>
                  <a:srgbClr val="0070C0"/>
                </a:solidFill>
              </a:rPr>
              <a:t>("name", "liming");</a:t>
            </a:r>
          </a:p>
          <a:p>
            <a:pPr>
              <a:spcBef>
                <a:spcPct val="20000"/>
              </a:spcBef>
              <a:buClr>
                <a:schemeClr val="tx1"/>
              </a:buClr>
              <a:buSzPct val="70000"/>
              <a:buNone/>
            </a:pPr>
            <a:r>
              <a:rPr lang="en-US" altLang="zh-CN" sz="1200" dirty="0">
                <a:solidFill>
                  <a:srgbClr val="0070C0"/>
                </a:solidFill>
              </a:rPr>
              <a:t>Uri </a:t>
            </a:r>
            <a:r>
              <a:rPr lang="en-US" altLang="zh-CN" sz="1200" dirty="0" err="1">
                <a:solidFill>
                  <a:srgbClr val="0070C0"/>
                </a:solidFill>
              </a:rPr>
              <a:t>updateIdUri</a:t>
            </a:r>
            <a:r>
              <a:rPr lang="en-US" altLang="zh-CN" sz="1200" dirty="0">
                <a:solidFill>
                  <a:srgbClr val="0070C0"/>
                </a:solidFill>
              </a:rPr>
              <a:t> = </a:t>
            </a:r>
            <a:r>
              <a:rPr lang="en-US" altLang="zh-CN" sz="1200" dirty="0" err="1">
                <a:solidFill>
                  <a:srgbClr val="0070C0"/>
                </a:solidFill>
              </a:rPr>
              <a:t>ContentUris.withAppendedId</a:t>
            </a:r>
            <a:r>
              <a:rPr lang="en-US" altLang="zh-CN" sz="1200" dirty="0">
                <a:solidFill>
                  <a:srgbClr val="0070C0"/>
                </a:solidFill>
              </a:rPr>
              <a:t>(</a:t>
            </a:r>
            <a:r>
              <a:rPr lang="en-US" altLang="zh-CN" sz="1200" dirty="0" err="1">
                <a:solidFill>
                  <a:srgbClr val="0070C0"/>
                </a:solidFill>
              </a:rPr>
              <a:t>uri</a:t>
            </a:r>
            <a:r>
              <a:rPr lang="en-US" altLang="zh-CN" sz="1200" dirty="0">
                <a:solidFill>
                  <a:srgbClr val="0070C0"/>
                </a:solidFill>
              </a:rPr>
              <a:t>, 2);</a:t>
            </a:r>
          </a:p>
          <a:p>
            <a:pPr>
              <a:spcBef>
                <a:spcPct val="20000"/>
              </a:spcBef>
              <a:buClr>
                <a:schemeClr val="tx1"/>
              </a:buClr>
              <a:buSzPct val="70000"/>
              <a:buNone/>
            </a:pPr>
            <a:r>
              <a:rPr lang="en-US" altLang="zh-CN" sz="1200" dirty="0" err="1">
                <a:solidFill>
                  <a:srgbClr val="0070C0"/>
                </a:solidFill>
              </a:rPr>
              <a:t>resolver.update</a:t>
            </a:r>
            <a:r>
              <a:rPr lang="en-US" altLang="zh-CN" sz="1200" dirty="0">
                <a:solidFill>
                  <a:srgbClr val="0070C0"/>
                </a:solidFill>
              </a:rPr>
              <a:t>(</a:t>
            </a:r>
            <a:r>
              <a:rPr lang="en-US" altLang="zh-CN" sz="1200" dirty="0" err="1">
                <a:solidFill>
                  <a:srgbClr val="0070C0"/>
                </a:solidFill>
              </a:rPr>
              <a:t>updateIdUri</a:t>
            </a:r>
            <a:r>
              <a:rPr lang="en-US" altLang="zh-CN" sz="1200" dirty="0">
                <a:solidFill>
                  <a:srgbClr val="0070C0"/>
                </a:solidFill>
              </a:rPr>
              <a:t>, </a:t>
            </a:r>
            <a:r>
              <a:rPr lang="en-US" altLang="zh-CN" sz="1200" dirty="0" err="1">
                <a:solidFill>
                  <a:srgbClr val="0070C0"/>
                </a:solidFill>
              </a:rPr>
              <a:t>updateValues</a:t>
            </a:r>
            <a:r>
              <a:rPr lang="en-US" altLang="zh-CN" sz="1200" dirty="0">
                <a:solidFill>
                  <a:srgbClr val="0070C0"/>
                </a:solidFill>
              </a:rPr>
              <a:t>, null, null);</a:t>
            </a:r>
          </a:p>
          <a:p>
            <a:pPr>
              <a:spcBef>
                <a:spcPct val="20000"/>
              </a:spcBef>
              <a:buClr>
                <a:schemeClr val="tx1"/>
              </a:buClr>
              <a:buSzPct val="70000"/>
              <a:buNone/>
            </a:pPr>
            <a:r>
              <a:rPr lang="en-US" altLang="zh-CN" sz="1200" dirty="0">
                <a:solidFill>
                  <a:srgbClr val="00B050"/>
                </a:solidFill>
              </a:rPr>
              <a:t>//</a:t>
            </a:r>
            <a:r>
              <a:rPr lang="zh-CN" altLang="en-US" sz="1200" dirty="0">
                <a:solidFill>
                  <a:srgbClr val="00B050"/>
                </a:solidFill>
              </a:rPr>
              <a:t>删除</a:t>
            </a:r>
            <a:r>
              <a:rPr lang="en-US" altLang="zh-CN" sz="1200" dirty="0">
                <a:solidFill>
                  <a:srgbClr val="00B050"/>
                </a:solidFill>
              </a:rPr>
              <a:t>id</a:t>
            </a:r>
            <a:r>
              <a:rPr lang="zh-CN" altLang="en-US" sz="1200" dirty="0">
                <a:solidFill>
                  <a:srgbClr val="00B050"/>
                </a:solidFill>
              </a:rPr>
              <a:t>为</a:t>
            </a:r>
            <a:r>
              <a:rPr lang="en-US" altLang="zh-CN" sz="1200" dirty="0">
                <a:solidFill>
                  <a:srgbClr val="00B050"/>
                </a:solidFill>
              </a:rPr>
              <a:t>2</a:t>
            </a:r>
            <a:r>
              <a:rPr lang="zh-CN" altLang="en-US" sz="1200" dirty="0">
                <a:solidFill>
                  <a:srgbClr val="00B050"/>
                </a:solidFill>
              </a:rPr>
              <a:t>的记录</a:t>
            </a:r>
          </a:p>
          <a:p>
            <a:pPr>
              <a:spcBef>
                <a:spcPct val="20000"/>
              </a:spcBef>
              <a:buClr>
                <a:schemeClr val="tx1"/>
              </a:buClr>
              <a:buSzPct val="70000"/>
              <a:buNone/>
            </a:pPr>
            <a:r>
              <a:rPr lang="en-US" altLang="zh-CN" sz="1200" dirty="0">
                <a:solidFill>
                  <a:srgbClr val="0070C0"/>
                </a:solidFill>
              </a:rPr>
              <a:t>Uri </a:t>
            </a:r>
            <a:r>
              <a:rPr lang="en-US" altLang="zh-CN" sz="1200" dirty="0" err="1">
                <a:solidFill>
                  <a:srgbClr val="0070C0"/>
                </a:solidFill>
              </a:rPr>
              <a:t>deleteIdUri</a:t>
            </a:r>
            <a:r>
              <a:rPr lang="en-US" altLang="zh-CN" sz="1200" dirty="0">
                <a:solidFill>
                  <a:srgbClr val="0070C0"/>
                </a:solidFill>
              </a:rPr>
              <a:t> = </a:t>
            </a:r>
            <a:r>
              <a:rPr lang="en-US" altLang="zh-CN" sz="1200" dirty="0" err="1">
                <a:solidFill>
                  <a:srgbClr val="0070C0"/>
                </a:solidFill>
              </a:rPr>
              <a:t>ContentUris.withAppendedId</a:t>
            </a:r>
            <a:r>
              <a:rPr lang="en-US" altLang="zh-CN" sz="1200" dirty="0">
                <a:solidFill>
                  <a:srgbClr val="0070C0"/>
                </a:solidFill>
              </a:rPr>
              <a:t>(</a:t>
            </a:r>
            <a:r>
              <a:rPr lang="en-US" altLang="zh-CN" sz="1200" dirty="0" err="1">
                <a:solidFill>
                  <a:srgbClr val="0070C0"/>
                </a:solidFill>
              </a:rPr>
              <a:t>uri</a:t>
            </a:r>
            <a:r>
              <a:rPr lang="en-US" altLang="zh-CN" sz="1200" dirty="0">
                <a:solidFill>
                  <a:srgbClr val="0070C0"/>
                </a:solidFill>
              </a:rPr>
              <a:t>, 2);</a:t>
            </a:r>
          </a:p>
          <a:p>
            <a:pPr>
              <a:spcBef>
                <a:spcPct val="20000"/>
              </a:spcBef>
              <a:buClr>
                <a:schemeClr val="tx1"/>
              </a:buClr>
              <a:buSzPct val="70000"/>
              <a:buNone/>
            </a:pPr>
            <a:r>
              <a:rPr lang="en-US" altLang="zh-CN" sz="1200" dirty="0" err="1">
                <a:solidFill>
                  <a:srgbClr val="0070C0"/>
                </a:solidFill>
              </a:rPr>
              <a:t>resolver.delete</a:t>
            </a:r>
            <a:r>
              <a:rPr lang="en-US" altLang="zh-CN" sz="1200" dirty="0">
                <a:solidFill>
                  <a:srgbClr val="0070C0"/>
                </a:solidFill>
              </a:rPr>
              <a:t>(</a:t>
            </a:r>
            <a:r>
              <a:rPr lang="en-US" altLang="zh-CN" sz="1200" dirty="0" err="1">
                <a:solidFill>
                  <a:srgbClr val="0070C0"/>
                </a:solidFill>
              </a:rPr>
              <a:t>deleteIdUri</a:t>
            </a:r>
            <a:r>
              <a:rPr lang="en-US" altLang="zh-CN" sz="1200" dirty="0">
                <a:solidFill>
                  <a:srgbClr val="0070C0"/>
                </a:solidFill>
              </a:rPr>
              <a:t>, null, null);</a:t>
            </a:r>
          </a:p>
          <a:p>
            <a:pPr marL="0" indent="0">
              <a:buNone/>
            </a:pPr>
            <a:endParaRPr lang="zh-CN" altLang="en-US" sz="1800" dirty="0"/>
          </a:p>
        </p:txBody>
      </p:sp>
    </p:spTree>
    <p:extLst>
      <p:ext uri="{BB962C8B-B14F-4D97-AF65-F5344CB8AC3E}">
        <p14:creationId xmlns:p14="http://schemas.microsoft.com/office/powerpoint/2010/main" val="120740720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normAutofit/>
          </a:bodyPr>
          <a:lstStyle/>
          <a:p>
            <a:pPr eaLnBrk="1" hangingPunct="1"/>
            <a:r>
              <a:rPr lang="zh-CN" altLang="en-US" sz="3400" dirty="0"/>
              <a:t>监听</a:t>
            </a:r>
            <a:r>
              <a:rPr lang="en-US" altLang="zh-CN" sz="3400" dirty="0" err="1"/>
              <a:t>ContentProvider</a:t>
            </a:r>
            <a:r>
              <a:rPr lang="zh-CN" altLang="en-US" sz="3400" dirty="0"/>
              <a:t>中数据的变化</a:t>
            </a:r>
          </a:p>
        </p:txBody>
      </p:sp>
      <p:sp>
        <p:nvSpPr>
          <p:cNvPr id="2" name="内容占位符 1"/>
          <p:cNvSpPr>
            <a:spLocks noGrp="1"/>
          </p:cNvSpPr>
          <p:nvPr>
            <p:ph idx="1"/>
          </p:nvPr>
        </p:nvSpPr>
        <p:spPr/>
        <p:txBody>
          <a:bodyPr/>
          <a:lstStyle/>
          <a:p>
            <a:pPr>
              <a:spcBef>
                <a:spcPct val="20000"/>
              </a:spcBef>
              <a:buClr>
                <a:schemeClr val="tx1"/>
              </a:buClr>
              <a:buSzPct val="70000"/>
              <a:buNone/>
            </a:pPr>
            <a:r>
              <a:rPr lang="zh-CN" altLang="en-US" sz="1400" dirty="0"/>
              <a:t>如果</a:t>
            </a:r>
            <a:r>
              <a:rPr lang="en-US" altLang="zh-CN" sz="1400" dirty="0" err="1"/>
              <a:t>ContentProvider</a:t>
            </a:r>
            <a:r>
              <a:rPr lang="zh-CN" altLang="en-US" sz="1400" dirty="0"/>
              <a:t>的访问者需要知道</a:t>
            </a:r>
            <a:r>
              <a:rPr lang="en-US" altLang="zh-CN" sz="1400" dirty="0" err="1"/>
              <a:t>ContentProvider</a:t>
            </a:r>
            <a:r>
              <a:rPr lang="zh-CN" altLang="en-US" sz="1400" dirty="0"/>
              <a:t>中的数据发生了变化，可以在</a:t>
            </a:r>
            <a:r>
              <a:rPr lang="en-US" altLang="zh-CN" sz="1400" dirty="0" err="1"/>
              <a:t>ContentProvider</a:t>
            </a:r>
            <a:r>
              <a:rPr lang="en-US" altLang="zh-CN" sz="1400" dirty="0"/>
              <a:t> </a:t>
            </a:r>
            <a:r>
              <a:rPr lang="zh-CN" altLang="en-US" sz="1400" dirty="0"/>
              <a:t>发生数据变化时调用</a:t>
            </a:r>
            <a:r>
              <a:rPr lang="en-US" altLang="zh-CN" sz="1400" dirty="0" err="1"/>
              <a:t>getContentResolver</a:t>
            </a:r>
            <a:r>
              <a:rPr lang="en-US" altLang="zh-CN" sz="1400" dirty="0"/>
              <a:t>().</a:t>
            </a:r>
            <a:r>
              <a:rPr lang="en-US" altLang="zh-CN" sz="1400" dirty="0" err="1"/>
              <a:t>notifyChange</a:t>
            </a:r>
            <a:r>
              <a:rPr lang="en-US" altLang="zh-CN" sz="1400" dirty="0"/>
              <a:t>(</a:t>
            </a:r>
            <a:r>
              <a:rPr lang="en-US" altLang="zh-CN" sz="1400" dirty="0" err="1"/>
              <a:t>uri</a:t>
            </a:r>
            <a:r>
              <a:rPr lang="en-US" altLang="zh-CN" sz="1400" dirty="0"/>
              <a:t>, null)</a:t>
            </a:r>
            <a:r>
              <a:rPr lang="zh-CN" altLang="en-US" sz="1400" dirty="0"/>
              <a:t>来通知注册在此</a:t>
            </a:r>
            <a:r>
              <a:rPr lang="en-US" altLang="zh-CN" sz="1400" dirty="0"/>
              <a:t>URI</a:t>
            </a:r>
            <a:r>
              <a:rPr lang="zh-CN" altLang="en-US" sz="1400" dirty="0"/>
              <a:t>上的访问者，例子如下：</a:t>
            </a:r>
          </a:p>
          <a:p>
            <a:pPr>
              <a:spcBef>
                <a:spcPct val="20000"/>
              </a:spcBef>
              <a:buClr>
                <a:schemeClr val="tx1"/>
              </a:buClr>
              <a:buSzPct val="70000"/>
              <a:buNone/>
            </a:pPr>
            <a:r>
              <a:rPr lang="en-US" altLang="zh-CN" sz="1200" dirty="0">
                <a:solidFill>
                  <a:srgbClr val="0070C0"/>
                </a:solidFill>
              </a:rPr>
              <a:t>public class </a:t>
            </a:r>
            <a:r>
              <a:rPr lang="en-US" altLang="zh-CN" sz="1200" dirty="0" err="1">
                <a:solidFill>
                  <a:srgbClr val="0070C0"/>
                </a:solidFill>
              </a:rPr>
              <a:t>PersonContentProvider</a:t>
            </a:r>
            <a:r>
              <a:rPr lang="en-US" altLang="zh-CN" sz="1200" dirty="0">
                <a:solidFill>
                  <a:srgbClr val="0070C0"/>
                </a:solidFill>
              </a:rPr>
              <a:t> extends </a:t>
            </a:r>
            <a:r>
              <a:rPr lang="en-US" altLang="zh-CN" sz="1200" dirty="0" err="1">
                <a:solidFill>
                  <a:srgbClr val="0070C0"/>
                </a:solidFill>
              </a:rPr>
              <a:t>ContentProvider</a:t>
            </a:r>
            <a:r>
              <a:rPr lang="en-US" altLang="zh-CN" sz="1200" dirty="0">
                <a:solidFill>
                  <a:srgbClr val="0070C0"/>
                </a:solidFill>
              </a:rPr>
              <a:t> {</a:t>
            </a:r>
          </a:p>
          <a:p>
            <a:pPr lvl="1">
              <a:spcBef>
                <a:spcPct val="20000"/>
              </a:spcBef>
              <a:buClr>
                <a:schemeClr val="tx1"/>
              </a:buClr>
              <a:buSzPct val="70000"/>
              <a:buNone/>
            </a:pPr>
            <a:r>
              <a:rPr lang="en-US" altLang="zh-CN" sz="1200" dirty="0">
                <a:solidFill>
                  <a:srgbClr val="0070C0"/>
                </a:solidFill>
              </a:rPr>
              <a:t>public Uri insert(Uri </a:t>
            </a:r>
            <a:r>
              <a:rPr lang="en-US" altLang="zh-CN" sz="1200" dirty="0" err="1">
                <a:solidFill>
                  <a:srgbClr val="0070C0"/>
                </a:solidFill>
              </a:rPr>
              <a:t>uri</a:t>
            </a:r>
            <a:r>
              <a:rPr lang="en-US" altLang="zh-CN" sz="1200" dirty="0">
                <a:solidFill>
                  <a:srgbClr val="0070C0"/>
                </a:solidFill>
              </a:rPr>
              <a:t>, </a:t>
            </a:r>
            <a:r>
              <a:rPr lang="en-US" altLang="zh-CN" sz="1200" dirty="0" err="1">
                <a:solidFill>
                  <a:srgbClr val="0070C0"/>
                </a:solidFill>
              </a:rPr>
              <a:t>ContentValues</a:t>
            </a:r>
            <a:r>
              <a:rPr lang="en-US" altLang="zh-CN" sz="1200" dirty="0">
                <a:solidFill>
                  <a:srgbClr val="0070C0"/>
                </a:solidFill>
              </a:rPr>
              <a:t> values) {</a:t>
            </a:r>
          </a:p>
          <a:p>
            <a:pPr lvl="1">
              <a:spcBef>
                <a:spcPct val="20000"/>
              </a:spcBef>
              <a:buClr>
                <a:schemeClr val="tx1"/>
              </a:buClr>
              <a:buSzPct val="70000"/>
              <a:buNone/>
            </a:pPr>
            <a:r>
              <a:rPr lang="en-US" altLang="zh-CN" sz="1200" dirty="0">
                <a:solidFill>
                  <a:srgbClr val="0070C0"/>
                </a:solidFill>
              </a:rPr>
              <a:t>	</a:t>
            </a:r>
            <a:r>
              <a:rPr lang="en-US" altLang="zh-CN" sz="1200" dirty="0" err="1">
                <a:solidFill>
                  <a:srgbClr val="0070C0"/>
                </a:solidFill>
              </a:rPr>
              <a:t>db.insert</a:t>
            </a:r>
            <a:r>
              <a:rPr lang="en-US" altLang="zh-CN" sz="1200" dirty="0">
                <a:solidFill>
                  <a:srgbClr val="0070C0"/>
                </a:solidFill>
              </a:rPr>
              <a:t>("person", "</a:t>
            </a:r>
            <a:r>
              <a:rPr lang="en-US" altLang="zh-CN" sz="1200" dirty="0" err="1">
                <a:solidFill>
                  <a:srgbClr val="0070C0"/>
                </a:solidFill>
              </a:rPr>
              <a:t>personid</a:t>
            </a:r>
            <a:r>
              <a:rPr lang="en-US" altLang="zh-CN" sz="1200" dirty="0">
                <a:solidFill>
                  <a:srgbClr val="0070C0"/>
                </a:solidFill>
              </a:rPr>
              <a:t>", values);</a:t>
            </a:r>
          </a:p>
          <a:p>
            <a:pPr lvl="1">
              <a:spcBef>
                <a:spcPct val="20000"/>
              </a:spcBef>
              <a:buClr>
                <a:schemeClr val="tx1"/>
              </a:buClr>
              <a:buSzPct val="70000"/>
              <a:buNone/>
            </a:pPr>
            <a:r>
              <a:rPr lang="en-US" altLang="zh-CN" sz="1200" dirty="0">
                <a:solidFill>
                  <a:srgbClr val="0070C0"/>
                </a:solidFill>
              </a:rPr>
              <a:t>	</a:t>
            </a:r>
            <a:r>
              <a:rPr lang="en-US" altLang="zh-CN" sz="1200" dirty="0" err="1">
                <a:solidFill>
                  <a:srgbClr val="0070C0"/>
                </a:solidFill>
              </a:rPr>
              <a:t>getContext</a:t>
            </a:r>
            <a:r>
              <a:rPr lang="en-US" altLang="zh-CN" sz="1200" dirty="0">
                <a:solidFill>
                  <a:srgbClr val="0070C0"/>
                </a:solidFill>
              </a:rPr>
              <a:t>().</a:t>
            </a:r>
            <a:r>
              <a:rPr lang="en-US" altLang="zh-CN" sz="1200" dirty="0" err="1">
                <a:solidFill>
                  <a:srgbClr val="0070C0"/>
                </a:solidFill>
              </a:rPr>
              <a:t>getContentResolver</a:t>
            </a:r>
            <a:r>
              <a:rPr lang="en-US" altLang="zh-CN" sz="1200" dirty="0">
                <a:solidFill>
                  <a:srgbClr val="0070C0"/>
                </a:solidFill>
              </a:rPr>
              <a:t>().</a:t>
            </a:r>
            <a:r>
              <a:rPr lang="en-US" altLang="zh-CN" sz="1200" dirty="0" err="1">
                <a:solidFill>
                  <a:srgbClr val="0070C0"/>
                </a:solidFill>
              </a:rPr>
              <a:t>notifyChange</a:t>
            </a:r>
            <a:r>
              <a:rPr lang="en-US" altLang="zh-CN" sz="1200" dirty="0">
                <a:solidFill>
                  <a:srgbClr val="0070C0"/>
                </a:solidFill>
              </a:rPr>
              <a:t>(</a:t>
            </a:r>
            <a:r>
              <a:rPr lang="en-US" altLang="zh-CN" sz="1200" dirty="0" err="1">
                <a:solidFill>
                  <a:srgbClr val="0070C0"/>
                </a:solidFill>
              </a:rPr>
              <a:t>uri</a:t>
            </a:r>
            <a:r>
              <a:rPr lang="en-US" altLang="zh-CN" sz="1200" dirty="0">
                <a:solidFill>
                  <a:srgbClr val="0070C0"/>
                </a:solidFill>
              </a:rPr>
              <a:t>, null);</a:t>
            </a:r>
          </a:p>
          <a:p>
            <a:pPr lvl="1">
              <a:spcBef>
                <a:spcPct val="20000"/>
              </a:spcBef>
              <a:buClr>
                <a:schemeClr val="tx1"/>
              </a:buClr>
              <a:buSzPct val="70000"/>
              <a:buNone/>
            </a:pPr>
            <a:r>
              <a:rPr lang="en-US" altLang="zh-CN" sz="1200" dirty="0">
                <a:solidFill>
                  <a:srgbClr val="0070C0"/>
                </a:solidFill>
              </a:rPr>
              <a:t>}</a:t>
            </a:r>
          </a:p>
          <a:p>
            <a:pPr>
              <a:spcBef>
                <a:spcPct val="20000"/>
              </a:spcBef>
              <a:buClr>
                <a:schemeClr val="tx1"/>
              </a:buClr>
              <a:buSzPct val="70000"/>
              <a:buNone/>
            </a:pPr>
            <a:r>
              <a:rPr lang="en-US" altLang="zh-CN" sz="1200" dirty="0">
                <a:solidFill>
                  <a:srgbClr val="0070C0"/>
                </a:solidFill>
              </a:rPr>
              <a:t>}</a:t>
            </a:r>
          </a:p>
          <a:p>
            <a:pPr>
              <a:spcBef>
                <a:spcPct val="20000"/>
              </a:spcBef>
              <a:buClr>
                <a:schemeClr val="tx1"/>
              </a:buClr>
              <a:buSzPct val="70000"/>
              <a:buNone/>
            </a:pPr>
            <a:r>
              <a:rPr lang="zh-CN" altLang="en-US" sz="1400" dirty="0"/>
              <a:t>如果</a:t>
            </a:r>
            <a:r>
              <a:rPr lang="en-US" altLang="zh-CN" sz="1400" dirty="0" err="1"/>
              <a:t>ContentProvider</a:t>
            </a:r>
            <a:r>
              <a:rPr lang="zh-CN" altLang="en-US" sz="1400" dirty="0"/>
              <a:t>的访问者需要得到数据变化通知，必须使用</a:t>
            </a:r>
            <a:r>
              <a:rPr lang="en-US" altLang="zh-CN" sz="1400" dirty="0" err="1"/>
              <a:t>ContentObserver</a:t>
            </a:r>
            <a:r>
              <a:rPr lang="zh-CN" altLang="en-US" sz="1400" dirty="0"/>
              <a:t>对数据（数据采用</a:t>
            </a:r>
            <a:r>
              <a:rPr lang="en-US" altLang="zh-CN" sz="1400" dirty="0" err="1"/>
              <a:t>uri</a:t>
            </a:r>
            <a:r>
              <a:rPr lang="zh-CN" altLang="en-US" sz="1400" dirty="0"/>
              <a:t>描述）进行监听，当监听到数据变化通知时，系统就会调用</a:t>
            </a:r>
            <a:r>
              <a:rPr lang="en-US" altLang="zh-CN" sz="1400" dirty="0" err="1"/>
              <a:t>ContentObserver</a:t>
            </a:r>
            <a:r>
              <a:rPr lang="zh-CN" altLang="en-US" sz="1400" dirty="0"/>
              <a:t>的</a:t>
            </a:r>
            <a:r>
              <a:rPr lang="en-US" altLang="zh-CN" sz="1400" dirty="0" err="1"/>
              <a:t>onChange</a:t>
            </a:r>
            <a:r>
              <a:rPr lang="en-US" altLang="zh-CN" sz="1400" dirty="0"/>
              <a:t>()</a:t>
            </a:r>
            <a:r>
              <a:rPr lang="zh-CN" altLang="en-US" sz="1400" dirty="0"/>
              <a:t>方法：</a:t>
            </a:r>
          </a:p>
          <a:p>
            <a:pPr>
              <a:spcBef>
                <a:spcPct val="20000"/>
              </a:spcBef>
              <a:buClr>
                <a:schemeClr val="tx1"/>
              </a:buClr>
              <a:buSzPct val="70000"/>
              <a:buNone/>
            </a:pPr>
            <a:r>
              <a:rPr lang="en-US" altLang="zh-CN" sz="1200" dirty="0" err="1">
                <a:solidFill>
                  <a:srgbClr val="0070C0"/>
                </a:solidFill>
              </a:rPr>
              <a:t>getContentResolver</a:t>
            </a:r>
            <a:r>
              <a:rPr lang="en-US" altLang="zh-CN" sz="1200" dirty="0">
                <a:solidFill>
                  <a:srgbClr val="0070C0"/>
                </a:solidFill>
              </a:rPr>
              <a:t>().</a:t>
            </a:r>
            <a:r>
              <a:rPr lang="en-US" altLang="zh-CN" sz="1200" dirty="0" err="1">
                <a:solidFill>
                  <a:srgbClr val="0070C0"/>
                </a:solidFill>
              </a:rPr>
              <a:t>registerContentObserver</a:t>
            </a:r>
            <a:r>
              <a:rPr lang="en-US" altLang="zh-CN" sz="1200" dirty="0">
                <a:solidFill>
                  <a:srgbClr val="0070C0"/>
                </a:solidFill>
              </a:rPr>
              <a:t>(</a:t>
            </a:r>
            <a:r>
              <a:rPr lang="en-US" altLang="zh-CN" sz="1200" dirty="0" err="1">
                <a:solidFill>
                  <a:srgbClr val="0070C0"/>
                </a:solidFill>
              </a:rPr>
              <a:t>Uri.parse</a:t>
            </a:r>
            <a:r>
              <a:rPr lang="en-US" altLang="zh-CN" sz="1200" dirty="0">
                <a:solidFill>
                  <a:srgbClr val="0070C0"/>
                </a:solidFill>
              </a:rPr>
              <a:t>("content://</a:t>
            </a:r>
            <a:r>
              <a:rPr lang="en-US" altLang="zh-CN" sz="1200" dirty="0" err="1">
                <a:solidFill>
                  <a:srgbClr val="0070C0"/>
                </a:solidFill>
              </a:rPr>
              <a:t>me.itfollow.providers.personprovider</a:t>
            </a:r>
            <a:r>
              <a:rPr lang="en-US" altLang="zh-CN" sz="1200" dirty="0">
                <a:solidFill>
                  <a:srgbClr val="0070C0"/>
                </a:solidFill>
              </a:rPr>
              <a:t>/person"),</a:t>
            </a:r>
          </a:p>
          <a:p>
            <a:pPr>
              <a:spcBef>
                <a:spcPct val="20000"/>
              </a:spcBef>
              <a:buClr>
                <a:schemeClr val="tx1"/>
              </a:buClr>
              <a:buSzPct val="70000"/>
              <a:buNone/>
            </a:pPr>
            <a:r>
              <a:rPr lang="en-US" altLang="zh-CN" sz="1200" dirty="0">
                <a:solidFill>
                  <a:srgbClr val="0070C0"/>
                </a:solidFill>
              </a:rPr>
              <a:t>        		true, new </a:t>
            </a:r>
            <a:r>
              <a:rPr lang="en-US" altLang="zh-CN" sz="1200" dirty="0" err="1">
                <a:solidFill>
                  <a:srgbClr val="0070C0"/>
                </a:solidFill>
              </a:rPr>
              <a:t>PersonObserver</a:t>
            </a:r>
            <a:r>
              <a:rPr lang="en-US" altLang="zh-CN" sz="1200" dirty="0">
                <a:solidFill>
                  <a:srgbClr val="0070C0"/>
                </a:solidFill>
              </a:rPr>
              <a:t>(new Handler()));</a:t>
            </a:r>
          </a:p>
          <a:p>
            <a:pPr>
              <a:spcBef>
                <a:spcPct val="20000"/>
              </a:spcBef>
              <a:buClr>
                <a:schemeClr val="tx1"/>
              </a:buClr>
              <a:buSzPct val="70000"/>
              <a:buNone/>
            </a:pPr>
            <a:r>
              <a:rPr lang="en-US" altLang="zh-CN" sz="1200" dirty="0">
                <a:solidFill>
                  <a:srgbClr val="0070C0"/>
                </a:solidFill>
              </a:rPr>
              <a:t>public class </a:t>
            </a:r>
            <a:r>
              <a:rPr lang="en-US" altLang="zh-CN" sz="1200" dirty="0" err="1">
                <a:solidFill>
                  <a:srgbClr val="0070C0"/>
                </a:solidFill>
              </a:rPr>
              <a:t>PersonObserver</a:t>
            </a:r>
            <a:r>
              <a:rPr lang="en-US" altLang="zh-CN" sz="1200" dirty="0">
                <a:solidFill>
                  <a:srgbClr val="0070C0"/>
                </a:solidFill>
              </a:rPr>
              <a:t> extends </a:t>
            </a:r>
            <a:r>
              <a:rPr lang="en-US" altLang="zh-CN" sz="1200" dirty="0" err="1">
                <a:solidFill>
                  <a:srgbClr val="0070C0"/>
                </a:solidFill>
              </a:rPr>
              <a:t>ContentObserver</a:t>
            </a:r>
            <a:r>
              <a:rPr lang="en-US" altLang="zh-CN" sz="1200" dirty="0">
                <a:solidFill>
                  <a:srgbClr val="0070C0"/>
                </a:solidFill>
              </a:rPr>
              <a:t>{</a:t>
            </a:r>
          </a:p>
          <a:p>
            <a:pPr>
              <a:spcBef>
                <a:spcPct val="20000"/>
              </a:spcBef>
              <a:buClr>
                <a:schemeClr val="tx1"/>
              </a:buClr>
              <a:buSzPct val="70000"/>
              <a:buNone/>
            </a:pPr>
            <a:r>
              <a:rPr lang="en-US" altLang="zh-CN" sz="1200" dirty="0">
                <a:solidFill>
                  <a:srgbClr val="0070C0"/>
                </a:solidFill>
              </a:rPr>
              <a:t>	public </a:t>
            </a:r>
            <a:r>
              <a:rPr lang="en-US" altLang="zh-CN" sz="1200" dirty="0" err="1">
                <a:solidFill>
                  <a:srgbClr val="0070C0"/>
                </a:solidFill>
              </a:rPr>
              <a:t>PersonObserver</a:t>
            </a:r>
            <a:r>
              <a:rPr lang="en-US" altLang="zh-CN" sz="1200" dirty="0">
                <a:solidFill>
                  <a:srgbClr val="0070C0"/>
                </a:solidFill>
              </a:rPr>
              <a:t>(Handler handler) {</a:t>
            </a:r>
          </a:p>
          <a:p>
            <a:pPr>
              <a:spcBef>
                <a:spcPct val="20000"/>
              </a:spcBef>
              <a:buClr>
                <a:schemeClr val="tx1"/>
              </a:buClr>
              <a:buSzPct val="70000"/>
              <a:buNone/>
            </a:pPr>
            <a:r>
              <a:rPr lang="en-US" altLang="zh-CN" sz="1200" dirty="0">
                <a:solidFill>
                  <a:srgbClr val="0070C0"/>
                </a:solidFill>
              </a:rPr>
              <a:t>		super(handler);</a:t>
            </a:r>
          </a:p>
          <a:p>
            <a:pPr>
              <a:spcBef>
                <a:spcPct val="20000"/>
              </a:spcBef>
              <a:buClr>
                <a:schemeClr val="tx1"/>
              </a:buClr>
              <a:buSzPct val="70000"/>
              <a:buNone/>
            </a:pPr>
            <a:r>
              <a:rPr lang="en-US" altLang="zh-CN" sz="1200" dirty="0">
                <a:solidFill>
                  <a:srgbClr val="0070C0"/>
                </a:solidFill>
              </a:rPr>
              <a:t> 	}</a:t>
            </a:r>
          </a:p>
          <a:p>
            <a:pPr>
              <a:spcBef>
                <a:spcPct val="20000"/>
              </a:spcBef>
              <a:buClr>
                <a:schemeClr val="tx1"/>
              </a:buClr>
              <a:buSzPct val="70000"/>
              <a:buNone/>
            </a:pPr>
            <a:r>
              <a:rPr lang="en-US" altLang="zh-CN" sz="1200" dirty="0">
                <a:solidFill>
                  <a:srgbClr val="0070C0"/>
                </a:solidFill>
              </a:rPr>
              <a:t>	public void </a:t>
            </a:r>
            <a:r>
              <a:rPr lang="en-US" altLang="zh-CN" sz="1200" dirty="0" err="1">
                <a:solidFill>
                  <a:srgbClr val="0070C0"/>
                </a:solidFill>
              </a:rPr>
              <a:t>onChange</a:t>
            </a:r>
            <a:r>
              <a:rPr lang="en-US" altLang="zh-CN" sz="1200" dirty="0">
                <a:solidFill>
                  <a:srgbClr val="0070C0"/>
                </a:solidFill>
              </a:rPr>
              <a:t>(</a:t>
            </a:r>
            <a:r>
              <a:rPr lang="en-US" altLang="zh-CN" sz="1200" dirty="0" err="1">
                <a:solidFill>
                  <a:srgbClr val="0070C0"/>
                </a:solidFill>
              </a:rPr>
              <a:t>boolean</a:t>
            </a:r>
            <a:r>
              <a:rPr lang="en-US" altLang="zh-CN" sz="1200" dirty="0">
                <a:solidFill>
                  <a:srgbClr val="0070C0"/>
                </a:solidFill>
              </a:rPr>
              <a:t> </a:t>
            </a:r>
            <a:r>
              <a:rPr lang="en-US" altLang="zh-CN" sz="1200" dirty="0" err="1">
                <a:solidFill>
                  <a:srgbClr val="0070C0"/>
                </a:solidFill>
              </a:rPr>
              <a:t>selfChange</a:t>
            </a:r>
            <a:r>
              <a:rPr lang="en-US" altLang="zh-CN" sz="1200" dirty="0">
                <a:solidFill>
                  <a:srgbClr val="0070C0"/>
                </a:solidFill>
              </a:rPr>
              <a:t>) {</a:t>
            </a:r>
          </a:p>
          <a:p>
            <a:pPr>
              <a:spcBef>
                <a:spcPct val="20000"/>
              </a:spcBef>
              <a:buClr>
                <a:schemeClr val="tx1"/>
              </a:buClr>
              <a:buSzPct val="70000"/>
              <a:buNone/>
            </a:pPr>
            <a:r>
              <a:rPr lang="en-US" altLang="zh-CN" sz="1200" dirty="0">
                <a:solidFill>
                  <a:srgbClr val="0070C0"/>
                </a:solidFill>
              </a:rPr>
              <a:t>	    //</a:t>
            </a:r>
            <a:r>
              <a:rPr lang="zh-CN" altLang="en-US" sz="1200" dirty="0">
                <a:solidFill>
                  <a:srgbClr val="0070C0"/>
                </a:solidFill>
              </a:rPr>
              <a:t>此处可以进行相应的业务处理</a:t>
            </a:r>
          </a:p>
          <a:p>
            <a:pPr>
              <a:spcBef>
                <a:spcPct val="20000"/>
              </a:spcBef>
              <a:buClr>
                <a:schemeClr val="tx1"/>
              </a:buClr>
              <a:buSzPct val="70000"/>
              <a:buNone/>
            </a:pPr>
            <a:r>
              <a:rPr lang="zh-CN" altLang="en-US" sz="1200" dirty="0">
                <a:solidFill>
                  <a:srgbClr val="0070C0"/>
                </a:solidFill>
              </a:rPr>
              <a:t>	</a:t>
            </a:r>
            <a:r>
              <a:rPr lang="en-US" altLang="zh-CN" sz="1200" dirty="0">
                <a:solidFill>
                  <a:srgbClr val="0070C0"/>
                </a:solidFill>
              </a:rPr>
              <a:t>}</a:t>
            </a:r>
          </a:p>
          <a:p>
            <a:pPr>
              <a:spcBef>
                <a:spcPct val="20000"/>
              </a:spcBef>
              <a:buClr>
                <a:schemeClr val="tx1"/>
              </a:buClr>
              <a:buSzPct val="70000"/>
              <a:buNone/>
            </a:pPr>
            <a:r>
              <a:rPr lang="en-US" altLang="zh-CN" sz="1200" dirty="0">
                <a:solidFill>
                  <a:srgbClr val="0070C0"/>
                </a:solidFill>
              </a:rPr>
              <a:t>}</a:t>
            </a:r>
          </a:p>
          <a:p>
            <a:pPr marL="0" indent="0">
              <a:buNone/>
            </a:pPr>
            <a:endParaRPr lang="zh-CN" altLang="en-US" dirty="0"/>
          </a:p>
        </p:txBody>
      </p:sp>
    </p:spTree>
    <p:extLst>
      <p:ext uri="{BB962C8B-B14F-4D97-AF65-F5344CB8AC3E}">
        <p14:creationId xmlns:p14="http://schemas.microsoft.com/office/powerpoint/2010/main" val="16972741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normAutofit/>
          </a:bodyPr>
          <a:lstStyle/>
          <a:p>
            <a:r>
              <a:rPr lang="zh-CN" altLang="en-US" dirty="0"/>
              <a:t>内容观察者</a:t>
            </a:r>
            <a:endParaRPr lang="zh-CN" altLang="en-US" sz="3400" dirty="0"/>
          </a:p>
        </p:txBody>
      </p:sp>
      <p:sp>
        <p:nvSpPr>
          <p:cNvPr id="2" name="内容占位符 1"/>
          <p:cNvSpPr>
            <a:spLocks noGrp="1"/>
          </p:cNvSpPr>
          <p:nvPr>
            <p:ph idx="1"/>
          </p:nvPr>
        </p:nvSpPr>
        <p:spPr/>
        <p:txBody>
          <a:bodyPr>
            <a:normAutofit/>
          </a:bodyPr>
          <a:lstStyle/>
          <a:p>
            <a:r>
              <a:rPr lang="en-US" altLang="zh-CN" dirty="0" err="1"/>
              <a:t>resolver.registerContentObserver</a:t>
            </a:r>
            <a:r>
              <a:rPr lang="en-US" altLang="zh-CN" dirty="0"/>
              <a:t>(</a:t>
            </a:r>
            <a:r>
              <a:rPr lang="en-US" altLang="zh-CN" dirty="0" err="1"/>
              <a:t>uri</a:t>
            </a:r>
            <a:r>
              <a:rPr lang="en-US" altLang="zh-CN" dirty="0"/>
              <a:t>, </a:t>
            </a:r>
            <a:r>
              <a:rPr lang="en-US" altLang="zh-CN" b="1" dirty="0"/>
              <a:t>true</a:t>
            </a:r>
            <a:r>
              <a:rPr lang="en-US" altLang="zh-CN" dirty="0"/>
              <a:t>, </a:t>
            </a:r>
            <a:r>
              <a:rPr lang="en-US" altLang="zh-CN" b="1" dirty="0"/>
              <a:t>new</a:t>
            </a:r>
            <a:r>
              <a:rPr lang="en-US" altLang="zh-CN" dirty="0"/>
              <a:t> </a:t>
            </a:r>
            <a:r>
              <a:rPr lang="en-US" altLang="zh-CN" dirty="0" err="1"/>
              <a:t>MyContentObserver</a:t>
            </a:r>
            <a:r>
              <a:rPr lang="en-US" altLang="zh-CN" dirty="0"/>
              <a:t>(</a:t>
            </a:r>
            <a:r>
              <a:rPr lang="en-US" altLang="zh-CN" b="1" dirty="0"/>
              <a:t>new</a:t>
            </a:r>
            <a:r>
              <a:rPr lang="en-US" altLang="zh-CN" dirty="0"/>
              <a:t> Handler()));</a:t>
            </a:r>
          </a:p>
          <a:p>
            <a:r>
              <a:rPr lang="en-US" altLang="zh-CN" dirty="0" err="1"/>
              <a:t>notifyForDescendents</a:t>
            </a:r>
            <a:r>
              <a:rPr lang="en-US" altLang="zh-CN" dirty="0"/>
              <a:t> </a:t>
            </a:r>
            <a:r>
              <a:rPr lang="zh-CN" altLang="en-US" dirty="0"/>
              <a:t>如果为</a:t>
            </a:r>
            <a:r>
              <a:rPr lang="en-US" altLang="zh-CN" dirty="0"/>
              <a:t>true</a:t>
            </a:r>
            <a:r>
              <a:rPr lang="zh-CN" altLang="en-US" dirty="0"/>
              <a:t>，匹配的范围广，只要以</a:t>
            </a:r>
            <a:r>
              <a:rPr lang="en-US" altLang="zh-CN" u="sng" dirty="0" err="1"/>
              <a:t>uri</a:t>
            </a:r>
            <a:r>
              <a:rPr lang="zh-CN" altLang="en-US" dirty="0"/>
              <a:t>开头都匹配，</a:t>
            </a:r>
            <a:r>
              <a:rPr lang="en-US" altLang="zh-CN" dirty="0"/>
              <a:t>false</a:t>
            </a:r>
            <a:r>
              <a:rPr lang="zh-CN" altLang="en-US" dirty="0"/>
              <a:t>则严格匹配。一般为</a:t>
            </a:r>
            <a:r>
              <a:rPr lang="en-US" altLang="zh-CN" dirty="0"/>
              <a:t>true</a:t>
            </a:r>
          </a:p>
        </p:txBody>
      </p:sp>
    </p:spTree>
    <p:extLst>
      <p:ext uri="{BB962C8B-B14F-4D97-AF65-F5344CB8AC3E}">
        <p14:creationId xmlns:p14="http://schemas.microsoft.com/office/powerpoint/2010/main" val="98038721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normAutofit/>
          </a:bodyPr>
          <a:lstStyle/>
          <a:p>
            <a:pPr eaLnBrk="1" hangingPunct="1"/>
            <a:r>
              <a:rPr lang="zh-CN" altLang="en-US" sz="2900" dirty="0">
                <a:latin typeface="宋体" panose="02010600030101010101" pitchFamily="2" charset="-122"/>
              </a:rPr>
              <a:t>通讯录操作</a:t>
            </a:r>
          </a:p>
        </p:txBody>
      </p:sp>
      <p:sp>
        <p:nvSpPr>
          <p:cNvPr id="2" name="内容占位符 1"/>
          <p:cNvSpPr>
            <a:spLocks noGrp="1"/>
          </p:cNvSpPr>
          <p:nvPr>
            <p:ph idx="1"/>
          </p:nvPr>
        </p:nvSpPr>
        <p:spPr/>
        <p:txBody>
          <a:bodyPr/>
          <a:lstStyle/>
          <a:p>
            <a:pPr>
              <a:spcBef>
                <a:spcPct val="20000"/>
              </a:spcBef>
              <a:buClr>
                <a:schemeClr val="tx1"/>
              </a:buClr>
              <a:buSzPct val="70000"/>
              <a:buNone/>
            </a:pPr>
            <a:r>
              <a:rPr lang="zh-CN" altLang="en-US" sz="2000" dirty="0"/>
              <a:t>使用</a:t>
            </a:r>
            <a:r>
              <a:rPr lang="en-US" altLang="zh-CN" sz="2000" dirty="0" err="1"/>
              <a:t>ContentResolver</a:t>
            </a:r>
            <a:r>
              <a:rPr lang="zh-CN" altLang="en-US" sz="2000" dirty="0"/>
              <a:t>对通信录中的数据进行添加、删除、修改和查询操作：</a:t>
            </a:r>
          </a:p>
          <a:p>
            <a:pPr>
              <a:lnSpc>
                <a:spcPct val="80000"/>
              </a:lnSpc>
              <a:spcBef>
                <a:spcPct val="30000"/>
              </a:spcBef>
            </a:pPr>
            <a:r>
              <a:rPr lang="zh-CN" altLang="en-US" sz="2000" dirty="0"/>
              <a:t>加入读写联系人信息的权限</a:t>
            </a:r>
          </a:p>
          <a:p>
            <a:pPr>
              <a:spcBef>
                <a:spcPct val="20000"/>
              </a:spcBef>
              <a:buClr>
                <a:schemeClr val="tx1"/>
              </a:buClr>
              <a:buSzPct val="70000"/>
              <a:buNone/>
            </a:pPr>
            <a:r>
              <a:rPr lang="en-US" altLang="zh-CN" sz="2000" dirty="0"/>
              <a:t>&lt;uses-permission </a:t>
            </a:r>
            <a:r>
              <a:rPr lang="en-US" altLang="zh-CN" sz="2000" dirty="0" err="1"/>
              <a:t>android:name</a:t>
            </a:r>
            <a:r>
              <a:rPr lang="en-US" altLang="zh-CN" sz="2000" dirty="0"/>
              <a:t>="</a:t>
            </a:r>
            <a:r>
              <a:rPr lang="en-US" altLang="zh-CN" sz="2000" dirty="0" err="1"/>
              <a:t>android.permission.READ_CONTACTS</a:t>
            </a:r>
            <a:r>
              <a:rPr lang="en-US" altLang="zh-CN" sz="2000" dirty="0"/>
              <a:t>" /&gt;</a:t>
            </a:r>
          </a:p>
          <a:p>
            <a:pPr>
              <a:spcBef>
                <a:spcPct val="20000"/>
              </a:spcBef>
              <a:buClr>
                <a:schemeClr val="tx1"/>
              </a:buClr>
              <a:buSzPct val="70000"/>
              <a:buNone/>
            </a:pPr>
            <a:r>
              <a:rPr lang="en-US" altLang="zh-CN" sz="2000" dirty="0"/>
              <a:t>&lt;uses-permission </a:t>
            </a:r>
            <a:r>
              <a:rPr lang="en-US" altLang="zh-CN" sz="2000" dirty="0" err="1"/>
              <a:t>android:name</a:t>
            </a:r>
            <a:r>
              <a:rPr lang="en-US" altLang="zh-CN" sz="2000" dirty="0"/>
              <a:t>="</a:t>
            </a:r>
            <a:r>
              <a:rPr lang="en-US" altLang="zh-CN" sz="2000" dirty="0" err="1"/>
              <a:t>android.permission.WRITE_CONTACTS</a:t>
            </a:r>
            <a:r>
              <a:rPr lang="en-US" altLang="zh-CN" sz="2000" dirty="0"/>
              <a:t>" /&gt;</a:t>
            </a:r>
          </a:p>
          <a:p>
            <a:pPr>
              <a:spcBef>
                <a:spcPct val="20000"/>
              </a:spcBef>
              <a:buClr>
                <a:schemeClr val="tx1"/>
              </a:buClr>
              <a:buSzPct val="70000"/>
              <a:buNone/>
            </a:pPr>
            <a:endParaRPr lang="en-US" altLang="zh-CN" sz="2000" dirty="0"/>
          </a:p>
          <a:p>
            <a:endParaRPr lang="zh-CN" altLang="en-US" dirty="0"/>
          </a:p>
        </p:txBody>
      </p:sp>
    </p:spTree>
    <p:extLst>
      <p:ext uri="{BB962C8B-B14F-4D97-AF65-F5344CB8AC3E}">
        <p14:creationId xmlns:p14="http://schemas.microsoft.com/office/powerpoint/2010/main" val="341027759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BroadcastReciever</a:t>
            </a:r>
            <a:endParaRPr lang="zh-CN" altLang="en-US" dirty="0"/>
          </a:p>
        </p:txBody>
      </p:sp>
      <p:sp>
        <p:nvSpPr>
          <p:cNvPr id="3" name="副标题 2"/>
          <p:cNvSpPr>
            <a:spLocks noGrp="1"/>
          </p:cNvSpPr>
          <p:nvPr>
            <p:ph type="subTitle" idx="1"/>
          </p:nvPr>
        </p:nvSpPr>
        <p:spPr/>
        <p:txBody>
          <a:bodyPr/>
          <a:lstStyle/>
          <a:p>
            <a:pPr algn="r"/>
            <a:r>
              <a:rPr lang="zh-CN" altLang="en-US" dirty="0"/>
              <a:t>许震</a:t>
            </a:r>
          </a:p>
        </p:txBody>
      </p:sp>
    </p:spTree>
    <p:extLst>
      <p:ext uri="{BB962C8B-B14F-4D97-AF65-F5344CB8AC3E}">
        <p14:creationId xmlns:p14="http://schemas.microsoft.com/office/powerpoint/2010/main" val="166014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运行</a:t>
            </a:r>
            <a:r>
              <a:rPr lang="en-US" altLang="zh-CN" dirty="0"/>
              <a:t>App</a:t>
            </a:r>
            <a:endParaRPr lang="zh-CN" altLang="en-US" dirty="0"/>
          </a:p>
        </p:txBody>
      </p:sp>
      <p:sp>
        <p:nvSpPr>
          <p:cNvPr id="3" name="内容占位符 2"/>
          <p:cNvSpPr>
            <a:spLocks noGrp="1"/>
          </p:cNvSpPr>
          <p:nvPr>
            <p:ph idx="1"/>
          </p:nvPr>
        </p:nvSpPr>
        <p:spPr/>
        <p:txBody>
          <a:bodyPr/>
          <a:lstStyle/>
          <a:p>
            <a:r>
              <a:rPr lang="zh-CN" altLang="en-US" dirty="0"/>
              <a:t>真机运行</a:t>
            </a:r>
            <a:endParaRPr lang="en-US" altLang="zh-CN" dirty="0"/>
          </a:p>
          <a:p>
            <a:pPr lvl="1"/>
            <a:r>
              <a:rPr lang="zh-CN" altLang="en-US" dirty="0"/>
              <a:t>安装</a:t>
            </a:r>
            <a:r>
              <a:rPr lang="en-US" altLang="zh-CN" dirty="0"/>
              <a:t>OEM USB Drivers</a:t>
            </a:r>
          </a:p>
          <a:p>
            <a:pPr lvl="1"/>
            <a:r>
              <a:rPr lang="zh-CN" altLang="en-US" dirty="0"/>
              <a:t>开启</a:t>
            </a:r>
            <a:r>
              <a:rPr lang="en-US" altLang="zh-CN" dirty="0"/>
              <a:t>USB debugging</a:t>
            </a:r>
          </a:p>
          <a:p>
            <a:r>
              <a:rPr lang="zh-CN" altLang="en-US" dirty="0"/>
              <a:t>使用模拟器</a:t>
            </a:r>
            <a:r>
              <a:rPr lang="en-US" altLang="zh-CN" dirty="0"/>
              <a:t>Android Virtual Device</a:t>
            </a:r>
            <a:r>
              <a:rPr lang="zh-CN" altLang="en-US" dirty="0"/>
              <a:t>（</a:t>
            </a:r>
            <a:r>
              <a:rPr lang="en-US" altLang="zh-CN" dirty="0"/>
              <a:t>AVD</a:t>
            </a:r>
            <a:r>
              <a:rPr lang="zh-CN" altLang="en-US" dirty="0"/>
              <a:t>）</a:t>
            </a:r>
            <a:endParaRPr lang="en-US" altLang="zh-CN" dirty="0"/>
          </a:p>
          <a:p>
            <a:r>
              <a:rPr lang="zh-CN" altLang="en-US" dirty="0"/>
              <a:t>在</a:t>
            </a:r>
            <a:r>
              <a:rPr lang="en-US" altLang="zh-CN" dirty="0"/>
              <a:t>Android Studio</a:t>
            </a:r>
            <a:r>
              <a:rPr lang="zh-CN" altLang="en-US" dirty="0"/>
              <a:t>中运行</a:t>
            </a:r>
            <a:endParaRPr lang="en-US" altLang="zh-CN" dirty="0"/>
          </a:p>
          <a:p>
            <a:r>
              <a:rPr lang="zh-CN" altLang="en-US" dirty="0"/>
              <a:t>使用命令行运行</a:t>
            </a:r>
            <a:endParaRPr lang="en-US" altLang="zh-CN" dirty="0"/>
          </a:p>
          <a:p>
            <a:pPr lvl="1"/>
            <a:endParaRPr lang="en-US" altLang="zh-CN" dirty="0"/>
          </a:p>
          <a:p>
            <a:pPr marL="457200" lvl="1" indent="0">
              <a:buNone/>
            </a:pPr>
            <a:endParaRPr lang="en-US" altLang="zh-CN" dirty="0"/>
          </a:p>
        </p:txBody>
      </p:sp>
    </p:spTree>
    <p:extLst>
      <p:ext uri="{BB962C8B-B14F-4D97-AF65-F5344CB8AC3E}">
        <p14:creationId xmlns:p14="http://schemas.microsoft.com/office/powerpoint/2010/main" val="280006557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广播接收者</a:t>
            </a:r>
          </a:p>
        </p:txBody>
      </p:sp>
      <p:sp>
        <p:nvSpPr>
          <p:cNvPr id="3" name="内容占位符 2"/>
          <p:cNvSpPr>
            <a:spLocks noGrp="1"/>
          </p:cNvSpPr>
          <p:nvPr>
            <p:ph idx="1"/>
          </p:nvPr>
        </p:nvSpPr>
        <p:spPr/>
        <p:txBody>
          <a:bodyPr/>
          <a:lstStyle/>
          <a:p>
            <a:r>
              <a:rPr lang="zh-CN" altLang="en-US" dirty="0"/>
              <a:t>广播接收者（</a:t>
            </a:r>
            <a:r>
              <a:rPr lang="en-US" altLang="zh-CN" dirty="0" err="1"/>
              <a:t>BroadcastReceiver</a:t>
            </a:r>
            <a:r>
              <a:rPr lang="zh-CN" altLang="en-US" dirty="0"/>
              <a:t>）用于接收广播</a:t>
            </a:r>
            <a:r>
              <a:rPr lang="en-US" altLang="zh-CN" dirty="0"/>
              <a:t>Intent</a:t>
            </a:r>
            <a:r>
              <a:rPr lang="zh-CN" altLang="en-US" dirty="0"/>
              <a:t>，广播</a:t>
            </a:r>
            <a:r>
              <a:rPr lang="en-US" altLang="zh-CN" dirty="0"/>
              <a:t>Intent</a:t>
            </a:r>
            <a:r>
              <a:rPr lang="zh-CN" altLang="en-US" dirty="0"/>
              <a:t>的发送是通过调用</a:t>
            </a:r>
            <a:r>
              <a:rPr lang="en-US" altLang="zh-CN" dirty="0" err="1"/>
              <a:t>Context.sendBroadcast</a:t>
            </a:r>
            <a:r>
              <a:rPr lang="en-US" altLang="zh-CN" dirty="0"/>
              <a:t>()</a:t>
            </a:r>
            <a:r>
              <a:rPr lang="zh-CN" altLang="en-US" dirty="0"/>
              <a:t>、</a:t>
            </a:r>
            <a:r>
              <a:rPr lang="en-US" altLang="zh-CN" dirty="0" err="1"/>
              <a:t>Context.sendOrderedBroadcast</a:t>
            </a:r>
            <a:r>
              <a:rPr lang="en-US" altLang="zh-CN" dirty="0"/>
              <a:t>()</a:t>
            </a:r>
            <a:r>
              <a:rPr lang="zh-CN" altLang="en-US" dirty="0"/>
              <a:t>来实现的。</a:t>
            </a:r>
          </a:p>
          <a:p>
            <a:r>
              <a:rPr lang="zh-CN" altLang="en-US" dirty="0"/>
              <a:t>通常一个广播</a:t>
            </a:r>
            <a:r>
              <a:rPr lang="en-US" altLang="zh-CN" dirty="0"/>
              <a:t>Intent</a:t>
            </a:r>
            <a:r>
              <a:rPr lang="zh-CN" altLang="en-US" dirty="0"/>
              <a:t>可以被订阅了此</a:t>
            </a:r>
            <a:r>
              <a:rPr lang="en-US" altLang="zh-CN" dirty="0"/>
              <a:t>Intent</a:t>
            </a:r>
            <a:r>
              <a:rPr lang="zh-CN" altLang="en-US" dirty="0"/>
              <a:t>的多个广播接收者所接收，这个特性跟</a:t>
            </a:r>
            <a:r>
              <a:rPr lang="en-US" altLang="zh-CN" dirty="0"/>
              <a:t>JMS</a:t>
            </a:r>
            <a:r>
              <a:rPr lang="zh-CN" altLang="en-US" dirty="0"/>
              <a:t>中的</a:t>
            </a:r>
            <a:r>
              <a:rPr lang="en-US" altLang="zh-CN" dirty="0"/>
              <a:t>Topic</a:t>
            </a:r>
            <a:r>
              <a:rPr lang="zh-CN" altLang="en-US" dirty="0"/>
              <a:t>消息接收者类似。</a:t>
            </a:r>
          </a:p>
          <a:p>
            <a:pPr marL="0" indent="0">
              <a:buNone/>
            </a:pPr>
            <a:endParaRPr lang="zh-CN" altLang="en-US" dirty="0"/>
          </a:p>
        </p:txBody>
      </p:sp>
    </p:spTree>
    <p:extLst>
      <p:ext uri="{BB962C8B-B14F-4D97-AF65-F5344CB8AC3E}">
        <p14:creationId xmlns:p14="http://schemas.microsoft.com/office/powerpoint/2010/main" val="395630755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实现广播接收者</a:t>
            </a:r>
          </a:p>
        </p:txBody>
      </p:sp>
      <p:sp>
        <p:nvSpPr>
          <p:cNvPr id="3" name="内容占位符 2"/>
          <p:cNvSpPr>
            <a:spLocks noGrp="1"/>
          </p:cNvSpPr>
          <p:nvPr>
            <p:ph idx="1"/>
          </p:nvPr>
        </p:nvSpPr>
        <p:spPr/>
        <p:txBody>
          <a:bodyPr>
            <a:normAutofit/>
          </a:bodyPr>
          <a:lstStyle/>
          <a:p>
            <a:r>
              <a:rPr lang="zh-CN" altLang="en-US" dirty="0"/>
              <a:t>第一步：继承</a:t>
            </a:r>
            <a:r>
              <a:rPr lang="en-US" altLang="zh-CN" dirty="0" err="1"/>
              <a:t>BroadcastReceiver</a:t>
            </a:r>
            <a:r>
              <a:rPr lang="zh-CN" altLang="en-US" dirty="0"/>
              <a:t>，并重写</a:t>
            </a:r>
            <a:r>
              <a:rPr lang="en-US" altLang="zh-CN" dirty="0" err="1"/>
              <a:t>onReceive</a:t>
            </a:r>
            <a:r>
              <a:rPr lang="en-US" altLang="zh-CN" b="1" dirty="0"/>
              <a:t>()</a:t>
            </a:r>
            <a:r>
              <a:rPr lang="zh-CN" altLang="en-US" dirty="0"/>
              <a:t>方法。</a:t>
            </a:r>
          </a:p>
          <a:p>
            <a:pPr marL="457200" lvl="1" indent="0">
              <a:buNone/>
            </a:pPr>
            <a:r>
              <a:rPr lang="en-US" altLang="zh-CN" dirty="0"/>
              <a:t>public class </a:t>
            </a:r>
            <a:r>
              <a:rPr lang="en-US" altLang="zh-CN" dirty="0" err="1"/>
              <a:t>IncomingSMSReceiver</a:t>
            </a:r>
            <a:r>
              <a:rPr lang="en-US" altLang="zh-CN" dirty="0"/>
              <a:t> </a:t>
            </a:r>
            <a:r>
              <a:rPr lang="en-US" altLang="zh-CN" b="1" dirty="0"/>
              <a:t>extends</a:t>
            </a:r>
            <a:r>
              <a:rPr lang="en-US" altLang="zh-CN" dirty="0"/>
              <a:t> </a:t>
            </a:r>
            <a:r>
              <a:rPr lang="en-US" altLang="zh-CN" dirty="0" err="1"/>
              <a:t>BroadcastReceiver</a:t>
            </a:r>
            <a:r>
              <a:rPr lang="en-US" altLang="zh-CN" dirty="0"/>
              <a:t> </a:t>
            </a:r>
            <a:r>
              <a:rPr lang="en-US" altLang="zh-CN" b="1" dirty="0"/>
              <a:t>{</a:t>
            </a:r>
            <a:endParaRPr lang="en-US" altLang="zh-CN" dirty="0"/>
          </a:p>
          <a:p>
            <a:pPr marL="457200" lvl="1" indent="0">
              <a:buNone/>
            </a:pPr>
            <a:r>
              <a:rPr lang="en-US" altLang="zh-CN" dirty="0"/>
              <a:t>    @Override </a:t>
            </a:r>
          </a:p>
          <a:p>
            <a:pPr marL="457200" lvl="1" indent="0">
              <a:buNone/>
            </a:pPr>
            <a:r>
              <a:rPr lang="en-US" altLang="zh-CN" dirty="0"/>
              <a:t>    public void </a:t>
            </a:r>
            <a:r>
              <a:rPr lang="en-US" altLang="zh-CN" dirty="0" err="1"/>
              <a:t>onReceive</a:t>
            </a:r>
            <a:r>
              <a:rPr lang="en-US" altLang="zh-CN" b="1" dirty="0"/>
              <a:t>(</a:t>
            </a:r>
            <a:r>
              <a:rPr lang="en-US" altLang="zh-CN" dirty="0"/>
              <a:t>Context </a:t>
            </a:r>
            <a:r>
              <a:rPr lang="en-US" altLang="zh-CN" dirty="0" err="1"/>
              <a:t>context</a:t>
            </a:r>
            <a:r>
              <a:rPr lang="en-US" altLang="zh-CN" b="1" dirty="0"/>
              <a:t>,</a:t>
            </a:r>
            <a:r>
              <a:rPr lang="en-US" altLang="zh-CN" dirty="0"/>
              <a:t> Intent intent</a:t>
            </a:r>
            <a:r>
              <a:rPr lang="en-US" altLang="zh-CN" b="1" dirty="0"/>
              <a:t>)</a:t>
            </a:r>
            <a:r>
              <a:rPr lang="en-US" altLang="zh-CN" dirty="0"/>
              <a:t> </a:t>
            </a:r>
            <a:r>
              <a:rPr lang="en-US" altLang="zh-CN" b="1" dirty="0"/>
              <a:t>{</a:t>
            </a:r>
            <a:endParaRPr lang="en-US" altLang="zh-CN" dirty="0"/>
          </a:p>
          <a:p>
            <a:pPr marL="457200" lvl="1" indent="0">
              <a:buNone/>
            </a:pPr>
            <a:r>
              <a:rPr lang="en-US" altLang="zh-CN" dirty="0"/>
              <a:t>    </a:t>
            </a:r>
            <a:r>
              <a:rPr lang="en-US" altLang="zh-CN" b="1" dirty="0"/>
              <a:t>}</a:t>
            </a:r>
            <a:endParaRPr lang="en-US" altLang="zh-CN" dirty="0"/>
          </a:p>
          <a:p>
            <a:pPr marL="457200" lvl="1" indent="0">
              <a:buNone/>
            </a:pPr>
            <a:r>
              <a:rPr lang="en-US" altLang="zh-CN" b="1" dirty="0"/>
              <a:t>}</a:t>
            </a:r>
            <a:endParaRPr lang="en-US" altLang="zh-CN" dirty="0"/>
          </a:p>
          <a:p>
            <a:endParaRPr lang="zh-CN" altLang="en-US" dirty="0"/>
          </a:p>
        </p:txBody>
      </p:sp>
    </p:spTree>
    <p:extLst>
      <p:ext uri="{BB962C8B-B14F-4D97-AF65-F5344CB8AC3E}">
        <p14:creationId xmlns:p14="http://schemas.microsoft.com/office/powerpoint/2010/main" val="97940051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normAutofit/>
          </a:bodyPr>
          <a:lstStyle/>
          <a:p>
            <a:r>
              <a:rPr lang="zh-CN" altLang="en-US" dirty="0"/>
              <a:t>第二步：订阅感兴趣的广播</a:t>
            </a:r>
            <a:r>
              <a:rPr lang="en-US" altLang="zh-CN" dirty="0"/>
              <a:t>Intent</a:t>
            </a:r>
            <a:r>
              <a:rPr lang="zh-CN" altLang="en-US" dirty="0"/>
              <a:t>，订阅方法有两种：</a:t>
            </a:r>
          </a:p>
          <a:p>
            <a:pPr marL="457200" lvl="1" indent="0">
              <a:buNone/>
            </a:pPr>
            <a:r>
              <a:rPr lang="zh-CN" altLang="en-US" dirty="0"/>
              <a:t>第一种：使用代码进行订阅</a:t>
            </a:r>
          </a:p>
          <a:p>
            <a:pPr marL="914400" lvl="2" indent="0">
              <a:buNone/>
            </a:pPr>
            <a:r>
              <a:rPr lang="en-US" altLang="zh-CN" sz="1800" dirty="0" err="1"/>
              <a:t>IntentFilter</a:t>
            </a:r>
            <a:r>
              <a:rPr lang="en-US" altLang="zh-CN" sz="1800" dirty="0"/>
              <a:t> filter = new </a:t>
            </a:r>
            <a:r>
              <a:rPr lang="en-US" altLang="zh-CN" sz="1800" dirty="0" err="1"/>
              <a:t>IntentFilter</a:t>
            </a:r>
            <a:r>
              <a:rPr lang="en-US" altLang="zh-CN" sz="1800" dirty="0"/>
              <a:t>("</a:t>
            </a:r>
            <a:r>
              <a:rPr lang="en-US" altLang="zh-CN" sz="1800" dirty="0" err="1"/>
              <a:t>android.provider.Telephony.SMS_RECEIVED</a:t>
            </a:r>
            <a:r>
              <a:rPr lang="en-US" altLang="zh-CN" sz="1800" dirty="0"/>
              <a:t>");</a:t>
            </a:r>
          </a:p>
          <a:p>
            <a:pPr marL="914400" lvl="2" indent="0">
              <a:buNone/>
            </a:pPr>
            <a:r>
              <a:rPr lang="en-US" altLang="zh-CN" sz="1800" dirty="0" err="1"/>
              <a:t>IncomingSMSReceiver</a:t>
            </a:r>
            <a:r>
              <a:rPr lang="en-US" altLang="zh-CN" sz="1800" dirty="0"/>
              <a:t> receiver = new </a:t>
            </a:r>
            <a:r>
              <a:rPr lang="en-US" altLang="zh-CN" sz="1800" dirty="0" err="1"/>
              <a:t>IncomingSMSReceiver</a:t>
            </a:r>
            <a:r>
              <a:rPr lang="en-US" altLang="zh-CN" sz="1800" dirty="0"/>
              <a:t>();</a:t>
            </a:r>
          </a:p>
          <a:p>
            <a:pPr marL="914400" lvl="2" indent="0">
              <a:buNone/>
            </a:pPr>
            <a:r>
              <a:rPr lang="en-US" altLang="zh-CN" sz="1800" dirty="0" err="1"/>
              <a:t>registerReceiver</a:t>
            </a:r>
            <a:r>
              <a:rPr lang="en-US" altLang="zh-CN" sz="1800" dirty="0"/>
              <a:t>(receiver, filter); </a:t>
            </a:r>
          </a:p>
          <a:p>
            <a:pPr marL="457200" lvl="1" indent="0">
              <a:buNone/>
            </a:pPr>
            <a:r>
              <a:rPr lang="zh-CN" altLang="en-US" dirty="0"/>
              <a:t>第二种：在</a:t>
            </a:r>
            <a:r>
              <a:rPr lang="en-US" altLang="zh-CN" dirty="0"/>
              <a:t>AndroidManifest.xml</a:t>
            </a:r>
            <a:r>
              <a:rPr lang="zh-CN" altLang="en-US" dirty="0"/>
              <a:t>文件中的</a:t>
            </a:r>
            <a:r>
              <a:rPr lang="en-US" altLang="zh-CN" dirty="0"/>
              <a:t>&lt;application&gt;</a:t>
            </a:r>
            <a:r>
              <a:rPr lang="zh-CN" altLang="en-US" dirty="0"/>
              <a:t>节点里进行订阅</a:t>
            </a:r>
            <a:r>
              <a:rPr lang="en-US" altLang="zh-CN" dirty="0"/>
              <a:t>:</a:t>
            </a:r>
          </a:p>
          <a:p>
            <a:pPr marL="914400" lvl="2" indent="0">
              <a:buNone/>
            </a:pPr>
            <a:r>
              <a:rPr lang="en-US" altLang="zh-CN" sz="1800" dirty="0"/>
              <a:t>    &lt;receiver </a:t>
            </a:r>
            <a:r>
              <a:rPr lang="en-US" altLang="zh-CN" sz="1800" dirty="0" err="1"/>
              <a:t>android:name</a:t>
            </a:r>
            <a:r>
              <a:rPr lang="en-US" altLang="zh-CN" sz="1800" dirty="0"/>
              <a:t>=".</a:t>
            </a:r>
            <a:r>
              <a:rPr lang="en-US" altLang="zh-CN" sz="1800" dirty="0" err="1"/>
              <a:t>IncomingSMSReceiver</a:t>
            </a:r>
            <a:r>
              <a:rPr lang="en-US" altLang="zh-CN" sz="1800" dirty="0"/>
              <a:t>"&gt;</a:t>
            </a:r>
          </a:p>
          <a:p>
            <a:pPr marL="914400" lvl="2" indent="0">
              <a:buNone/>
            </a:pPr>
            <a:r>
              <a:rPr lang="en-US" altLang="zh-CN" sz="1800" dirty="0"/>
              <a:t>        &lt;intent-filter&gt;</a:t>
            </a:r>
          </a:p>
          <a:p>
            <a:pPr marL="914400" lvl="2" indent="0">
              <a:buNone/>
            </a:pPr>
            <a:r>
              <a:rPr lang="en-US" altLang="zh-CN" sz="1800" dirty="0"/>
              <a:t>             &lt;action </a:t>
            </a:r>
            <a:r>
              <a:rPr lang="en-US" altLang="zh-CN" sz="1800" dirty="0" err="1"/>
              <a:t>android:name</a:t>
            </a:r>
            <a:r>
              <a:rPr lang="en-US" altLang="zh-CN" sz="1800" dirty="0"/>
              <a:t>="</a:t>
            </a:r>
            <a:r>
              <a:rPr lang="en-US" altLang="zh-CN" sz="1800" dirty="0" err="1"/>
              <a:t>android.provider.Telephony.SMS_RECEIVED</a:t>
            </a:r>
            <a:r>
              <a:rPr lang="en-US" altLang="zh-CN" sz="1800" dirty="0"/>
              <a:t>"/&gt;</a:t>
            </a:r>
          </a:p>
          <a:p>
            <a:pPr marL="914400" lvl="2" indent="0">
              <a:buNone/>
            </a:pPr>
            <a:r>
              <a:rPr lang="en-US" altLang="zh-CN" sz="1800" dirty="0"/>
              <a:t>        &lt;/intent-filter&gt;</a:t>
            </a:r>
          </a:p>
          <a:p>
            <a:pPr marL="914400" lvl="2" indent="0">
              <a:buNone/>
            </a:pPr>
            <a:r>
              <a:rPr lang="en-US" altLang="zh-CN" sz="1800" dirty="0"/>
              <a:t>    &lt;/receiver&gt; </a:t>
            </a:r>
            <a:endParaRPr lang="zh-CN" altLang="en-US" sz="1800" dirty="0"/>
          </a:p>
        </p:txBody>
      </p:sp>
    </p:spTree>
    <p:extLst>
      <p:ext uri="{BB962C8B-B14F-4D97-AF65-F5344CB8AC3E}">
        <p14:creationId xmlns:p14="http://schemas.microsoft.com/office/powerpoint/2010/main" val="56101803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广播的类别</a:t>
            </a:r>
          </a:p>
        </p:txBody>
      </p:sp>
      <p:sp>
        <p:nvSpPr>
          <p:cNvPr id="3" name="内容占位符 2"/>
          <p:cNvSpPr>
            <a:spLocks noGrp="1"/>
          </p:cNvSpPr>
          <p:nvPr>
            <p:ph idx="1"/>
          </p:nvPr>
        </p:nvSpPr>
        <p:spPr/>
        <p:txBody>
          <a:bodyPr>
            <a:normAutofit fontScale="92500" lnSpcReduction="10000"/>
          </a:bodyPr>
          <a:lstStyle/>
          <a:p>
            <a:pPr marL="0" indent="0">
              <a:buNone/>
            </a:pPr>
            <a:r>
              <a:rPr lang="zh-CN" altLang="en-US" dirty="0"/>
              <a:t>广播被分为两种不同的类型：“普通广播（</a:t>
            </a:r>
            <a:r>
              <a:rPr lang="en-US" altLang="zh-CN" dirty="0"/>
              <a:t>Normal broadcasts</a:t>
            </a:r>
            <a:r>
              <a:rPr lang="zh-CN" altLang="en-US" dirty="0"/>
              <a:t>）”和“有序广播（</a:t>
            </a:r>
            <a:r>
              <a:rPr lang="en-US" altLang="zh-CN" dirty="0"/>
              <a:t>Ordered broadcasts</a:t>
            </a:r>
            <a:r>
              <a:rPr lang="zh-CN" altLang="en-US" dirty="0"/>
              <a:t>）”。</a:t>
            </a:r>
          </a:p>
          <a:p>
            <a:pPr marL="514350" indent="-514350">
              <a:buFont typeface="+mj-lt"/>
              <a:buAutoNum type="arabicPeriod"/>
            </a:pPr>
            <a:r>
              <a:rPr lang="zh-CN" altLang="en-US" dirty="0"/>
              <a:t>普通广播是完全异步的，可以在同一时刻（逻辑上）被所有接收者接收到，消息传递的效率比较高，但缺点是：接收者不能将处理结果传递给下一个接收者，并且无法终止广播</a:t>
            </a:r>
            <a:r>
              <a:rPr lang="en-US" altLang="zh-CN" dirty="0"/>
              <a:t>Intent</a:t>
            </a:r>
            <a:r>
              <a:rPr lang="zh-CN" altLang="en-US" dirty="0"/>
              <a:t>的传播；</a:t>
            </a:r>
          </a:p>
          <a:p>
            <a:pPr marL="514350" indent="-514350">
              <a:buFont typeface="+mj-lt"/>
              <a:buAutoNum type="arabicPeriod"/>
            </a:pPr>
            <a:r>
              <a:rPr lang="zh-CN" altLang="en-US" dirty="0"/>
              <a:t>有序广播是按照接收者声明的优先级别，被接收者依次接收广播。</a:t>
            </a:r>
          </a:p>
          <a:p>
            <a:pPr marL="0" indent="0">
              <a:buNone/>
            </a:pPr>
            <a:r>
              <a:rPr lang="en-US" altLang="zh-CN" dirty="0"/>
              <a:t>	</a:t>
            </a:r>
            <a:r>
              <a:rPr lang="en-US" altLang="zh-CN" dirty="0" err="1"/>
              <a:t>Context.sendBroadcast</a:t>
            </a:r>
            <a:r>
              <a:rPr lang="en-US" altLang="zh-CN" dirty="0"/>
              <a:t>() </a:t>
            </a:r>
            <a:endParaRPr lang="zh-CN" altLang="en-US" dirty="0"/>
          </a:p>
          <a:p>
            <a:pPr marL="0" indent="0">
              <a:buNone/>
            </a:pPr>
            <a:r>
              <a:rPr lang="zh-CN" altLang="en-US" dirty="0"/>
              <a:t>   发送的是普通广播，所有订阅者都有机会获得并进行处理。 </a:t>
            </a:r>
          </a:p>
          <a:p>
            <a:pPr marL="0" indent="0">
              <a:buNone/>
            </a:pPr>
            <a:r>
              <a:rPr lang="en-US" altLang="zh-CN" dirty="0"/>
              <a:t>	</a:t>
            </a:r>
            <a:r>
              <a:rPr lang="en-US" altLang="zh-CN" dirty="0" err="1"/>
              <a:t>Context.sendOrderedBroadcast</a:t>
            </a:r>
            <a:r>
              <a:rPr lang="en-US" altLang="zh-CN" dirty="0"/>
              <a:t>() </a:t>
            </a:r>
            <a:endParaRPr lang="zh-CN" altLang="en-US" dirty="0"/>
          </a:p>
          <a:p>
            <a:pPr marL="0" indent="0">
              <a:buNone/>
            </a:pPr>
            <a:r>
              <a:rPr lang="en-US" altLang="zh-CN" dirty="0"/>
              <a:t> </a:t>
            </a:r>
            <a:r>
              <a:rPr lang="zh-CN" altLang="en-US" dirty="0"/>
              <a:t> 发送的是有序广播，系统会根据接收者声明的优先级别按顺序逐个执行接收者</a:t>
            </a:r>
          </a:p>
          <a:p>
            <a:endParaRPr lang="zh-CN" altLang="en-US" dirty="0"/>
          </a:p>
        </p:txBody>
      </p:sp>
    </p:spTree>
    <p:extLst>
      <p:ext uri="{BB962C8B-B14F-4D97-AF65-F5344CB8AC3E}">
        <p14:creationId xmlns:p14="http://schemas.microsoft.com/office/powerpoint/2010/main" val="127280185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广播接收者的响应</a:t>
            </a:r>
          </a:p>
        </p:txBody>
      </p:sp>
      <p:sp>
        <p:nvSpPr>
          <p:cNvPr id="3" name="内容占位符 2"/>
          <p:cNvSpPr>
            <a:spLocks noGrp="1"/>
          </p:cNvSpPr>
          <p:nvPr>
            <p:ph idx="1"/>
          </p:nvPr>
        </p:nvSpPr>
        <p:spPr/>
        <p:txBody>
          <a:bodyPr>
            <a:normAutofit fontScale="92500" lnSpcReduction="10000"/>
          </a:bodyPr>
          <a:lstStyle/>
          <a:p>
            <a:pPr marL="0" indent="0">
              <a:buNone/>
            </a:pPr>
            <a:r>
              <a:rPr lang="zh-CN" altLang="en-US" dirty="0"/>
              <a:t>在</a:t>
            </a:r>
            <a:r>
              <a:rPr lang="en-US" altLang="zh-CN" dirty="0"/>
              <a:t>Android</a:t>
            </a:r>
            <a:r>
              <a:rPr lang="zh-CN" altLang="en-US" dirty="0"/>
              <a:t>中，每次广播消息到来时都会创建</a:t>
            </a:r>
            <a:r>
              <a:rPr lang="en-US" altLang="zh-CN" dirty="0" err="1"/>
              <a:t>BroadcastReceiver</a:t>
            </a:r>
            <a:r>
              <a:rPr lang="zh-CN" altLang="en-US" dirty="0"/>
              <a:t>实例并执行</a:t>
            </a:r>
            <a:r>
              <a:rPr lang="en-US" altLang="zh-CN" dirty="0" err="1"/>
              <a:t>onReceive</a:t>
            </a:r>
            <a:r>
              <a:rPr lang="en-US" altLang="zh-CN" b="1" dirty="0"/>
              <a:t>()</a:t>
            </a:r>
            <a:r>
              <a:rPr lang="en-US" altLang="zh-CN" dirty="0"/>
              <a:t> </a:t>
            </a:r>
            <a:r>
              <a:rPr lang="zh-CN" altLang="en-US" dirty="0"/>
              <a:t>方法， </a:t>
            </a:r>
            <a:r>
              <a:rPr lang="en-US" altLang="zh-CN" dirty="0" err="1"/>
              <a:t>onReceive</a:t>
            </a:r>
            <a:r>
              <a:rPr lang="en-US" altLang="zh-CN" b="1" dirty="0"/>
              <a:t>()</a:t>
            </a:r>
            <a:r>
              <a:rPr lang="en-US" altLang="zh-CN" dirty="0"/>
              <a:t> </a:t>
            </a:r>
            <a:r>
              <a:rPr lang="zh-CN" altLang="en-US" dirty="0"/>
              <a:t>方法执行完后，</a:t>
            </a:r>
            <a:r>
              <a:rPr lang="en-US" altLang="zh-CN" dirty="0" err="1"/>
              <a:t>BroadcastReceiver</a:t>
            </a:r>
            <a:r>
              <a:rPr lang="en-US" altLang="zh-CN" dirty="0"/>
              <a:t> </a:t>
            </a:r>
            <a:r>
              <a:rPr lang="zh-CN" altLang="en-US" dirty="0"/>
              <a:t>的实例就会被销毁。当</a:t>
            </a:r>
            <a:r>
              <a:rPr lang="en-US" altLang="zh-CN" dirty="0" err="1"/>
              <a:t>onReceive</a:t>
            </a:r>
            <a:r>
              <a:rPr lang="en-US" altLang="zh-CN" b="1" dirty="0"/>
              <a:t>()</a:t>
            </a:r>
            <a:r>
              <a:rPr lang="en-US" altLang="zh-CN" dirty="0"/>
              <a:t> </a:t>
            </a:r>
            <a:r>
              <a:rPr lang="zh-CN" altLang="en-US" dirty="0"/>
              <a:t>方法在</a:t>
            </a:r>
            <a:r>
              <a:rPr lang="en-US" altLang="zh-CN" dirty="0"/>
              <a:t>10</a:t>
            </a:r>
            <a:r>
              <a:rPr lang="zh-CN" altLang="en-US" dirty="0"/>
              <a:t>秒内没有执行完毕，</a:t>
            </a:r>
            <a:r>
              <a:rPr lang="en-US" altLang="zh-CN" dirty="0"/>
              <a:t>Android</a:t>
            </a:r>
            <a:r>
              <a:rPr lang="zh-CN" altLang="en-US" dirty="0"/>
              <a:t>会认为该程序无响应。所以在</a:t>
            </a:r>
            <a:r>
              <a:rPr lang="en-US" altLang="zh-CN" dirty="0" err="1"/>
              <a:t>BroadcastReceiver</a:t>
            </a:r>
            <a:r>
              <a:rPr lang="zh-CN" altLang="en-US" dirty="0"/>
              <a:t>里不能做一些比较耗时的操作，否侧会弹出</a:t>
            </a:r>
            <a:r>
              <a:rPr lang="en-US" altLang="zh-CN" dirty="0"/>
              <a:t>ANR</a:t>
            </a:r>
            <a:r>
              <a:rPr lang="zh-CN" altLang="en-US" dirty="0"/>
              <a:t>（</a:t>
            </a:r>
            <a:r>
              <a:rPr lang="en-US" altLang="zh-CN" dirty="0"/>
              <a:t>Application No Response</a:t>
            </a:r>
            <a:r>
              <a:rPr lang="zh-CN" altLang="en-US" dirty="0"/>
              <a:t>）的对话框。如果需要完成一项比较耗时的工作，应该通过发送</a:t>
            </a:r>
            <a:r>
              <a:rPr lang="en-US" altLang="zh-CN" dirty="0"/>
              <a:t>Intent</a:t>
            </a:r>
            <a:r>
              <a:rPr lang="zh-CN" altLang="en-US" dirty="0"/>
              <a:t>给</a:t>
            </a:r>
            <a:r>
              <a:rPr lang="en-US" altLang="zh-CN" dirty="0"/>
              <a:t>Service</a:t>
            </a:r>
            <a:r>
              <a:rPr lang="zh-CN" altLang="en-US" dirty="0"/>
              <a:t>，由</a:t>
            </a:r>
            <a:r>
              <a:rPr lang="en-US" altLang="zh-CN" dirty="0"/>
              <a:t>Service</a:t>
            </a:r>
            <a:r>
              <a:rPr lang="zh-CN" altLang="en-US" dirty="0"/>
              <a:t>来完成。这里不能使用子线程来解决，因为</a:t>
            </a:r>
            <a:r>
              <a:rPr lang="en-US" altLang="zh-CN" dirty="0" err="1"/>
              <a:t>BroadcastReceiver</a:t>
            </a:r>
            <a:r>
              <a:rPr lang="zh-CN" altLang="en-US" dirty="0"/>
              <a:t>的生命周期很短，子线程可能还没有结束</a:t>
            </a:r>
            <a:r>
              <a:rPr lang="en-US" altLang="zh-CN" dirty="0" err="1"/>
              <a:t>BroadcastReceiver</a:t>
            </a:r>
            <a:r>
              <a:rPr lang="zh-CN" altLang="en-US" dirty="0"/>
              <a:t>就先结束了。</a:t>
            </a:r>
            <a:r>
              <a:rPr lang="en-US" altLang="zh-CN" dirty="0" err="1"/>
              <a:t>BroadcastReceiver</a:t>
            </a:r>
            <a:r>
              <a:rPr lang="zh-CN" altLang="en-US" dirty="0"/>
              <a:t>一旦结束，此时</a:t>
            </a:r>
            <a:r>
              <a:rPr lang="en-US" altLang="zh-CN" dirty="0" err="1"/>
              <a:t>BroadcastReceiver</a:t>
            </a:r>
            <a:r>
              <a:rPr lang="zh-CN" altLang="en-US" dirty="0"/>
              <a:t>的所在进程很容易在系统需要内存时被优先杀死，因为它属于空进程（没有任何活动组件的进程）。如果它的宿主进程被杀死，那么正在工作的子线程也会被杀死。所以采用子线程来解决是不可靠的。</a:t>
            </a:r>
          </a:p>
        </p:txBody>
      </p:sp>
    </p:spTree>
    <p:extLst>
      <p:ext uri="{BB962C8B-B14F-4D97-AF65-F5344CB8AC3E}">
        <p14:creationId xmlns:p14="http://schemas.microsoft.com/office/powerpoint/2010/main" val="232259926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常见系统广播</a:t>
            </a:r>
          </a:p>
        </p:txBody>
      </p:sp>
      <p:sp>
        <p:nvSpPr>
          <p:cNvPr id="3" name="内容占位符 2"/>
          <p:cNvSpPr>
            <a:spLocks noGrp="1"/>
          </p:cNvSpPr>
          <p:nvPr>
            <p:ph idx="1"/>
          </p:nvPr>
        </p:nvSpPr>
        <p:spPr/>
        <p:txBody>
          <a:bodyPr/>
          <a:lstStyle/>
          <a:p>
            <a:pPr marL="0" indent="0">
              <a:buNone/>
            </a:pPr>
            <a:r>
              <a:rPr lang="zh-CN" altLang="en-US" b="1" dirty="0"/>
              <a:t>除了短信到来广播</a:t>
            </a:r>
            <a:r>
              <a:rPr lang="en-US" altLang="zh-CN" b="1" dirty="0"/>
              <a:t>Intent</a:t>
            </a:r>
            <a:r>
              <a:rPr lang="zh-CN" altLang="en-US" b="1" dirty="0"/>
              <a:t>，</a:t>
            </a:r>
            <a:r>
              <a:rPr lang="en-US" altLang="zh-CN" b="1" dirty="0"/>
              <a:t>Android</a:t>
            </a:r>
            <a:r>
              <a:rPr lang="zh-CN" altLang="en-US" b="1" dirty="0"/>
              <a:t>还有很多广播</a:t>
            </a:r>
            <a:r>
              <a:rPr lang="en-US" altLang="zh-CN" b="1" dirty="0"/>
              <a:t>Intent</a:t>
            </a:r>
            <a:r>
              <a:rPr lang="zh-CN" altLang="en-US" b="1" dirty="0"/>
              <a:t>，如：开机启动、电池电量变化、时间已经改变等广播</a:t>
            </a:r>
            <a:r>
              <a:rPr lang="en-US" altLang="zh-CN" b="1" dirty="0"/>
              <a:t>Intent</a:t>
            </a:r>
            <a:r>
              <a:rPr lang="zh-CN" altLang="en-US" b="1" dirty="0"/>
              <a:t>。</a:t>
            </a:r>
            <a:endParaRPr lang="en-US" altLang="zh-CN" dirty="0"/>
          </a:p>
          <a:p>
            <a:endParaRPr lang="zh-CN" altLang="en-US" dirty="0"/>
          </a:p>
        </p:txBody>
      </p:sp>
    </p:spTree>
    <p:extLst>
      <p:ext uri="{BB962C8B-B14F-4D97-AF65-F5344CB8AC3E}">
        <p14:creationId xmlns:p14="http://schemas.microsoft.com/office/powerpoint/2010/main" val="199122575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Service</a:t>
            </a:r>
            <a:endParaRPr lang="zh-CN" altLang="en-US" dirty="0"/>
          </a:p>
        </p:txBody>
      </p:sp>
      <p:sp>
        <p:nvSpPr>
          <p:cNvPr id="3" name="副标题 2"/>
          <p:cNvSpPr>
            <a:spLocks noGrp="1"/>
          </p:cNvSpPr>
          <p:nvPr>
            <p:ph type="subTitle" idx="1"/>
          </p:nvPr>
        </p:nvSpPr>
        <p:spPr/>
        <p:txBody>
          <a:bodyPr/>
          <a:lstStyle/>
          <a:p>
            <a:pPr algn="r"/>
            <a:r>
              <a:rPr lang="zh-CN" altLang="en-US" dirty="0"/>
              <a:t>许震</a:t>
            </a:r>
          </a:p>
        </p:txBody>
      </p:sp>
    </p:spTree>
    <p:extLst>
      <p:ext uri="{BB962C8B-B14F-4D97-AF65-F5344CB8AC3E}">
        <p14:creationId xmlns:p14="http://schemas.microsoft.com/office/powerpoint/2010/main" val="124330099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Service</a:t>
            </a:r>
            <a:r>
              <a:rPr lang="zh-CN" altLang="en-US" dirty="0"/>
              <a:t>概念</a:t>
            </a:r>
          </a:p>
        </p:txBody>
      </p:sp>
      <p:sp>
        <p:nvSpPr>
          <p:cNvPr id="3" name="内容占位符 2"/>
          <p:cNvSpPr>
            <a:spLocks noGrp="1"/>
          </p:cNvSpPr>
          <p:nvPr>
            <p:ph idx="1"/>
          </p:nvPr>
        </p:nvSpPr>
        <p:spPr/>
        <p:txBody>
          <a:bodyPr/>
          <a:lstStyle/>
          <a:p>
            <a:pPr marL="514350" indent="-514350">
              <a:buFont typeface="+mj-lt"/>
              <a:buAutoNum type="arabicPeriod"/>
            </a:pPr>
            <a:r>
              <a:rPr lang="zh-CN" altLang="en-US" dirty="0"/>
              <a:t>后台服务</a:t>
            </a:r>
            <a:r>
              <a:rPr lang="en-US" altLang="zh-CN" dirty="0"/>
              <a:t>.  </a:t>
            </a:r>
            <a:r>
              <a:rPr lang="zh-CN" altLang="en-US" dirty="0"/>
              <a:t>长期在后台运行</a:t>
            </a:r>
            <a:r>
              <a:rPr lang="en-US" altLang="zh-CN" dirty="0"/>
              <a:t>, </a:t>
            </a:r>
            <a:r>
              <a:rPr lang="zh-CN" altLang="en-US" dirty="0"/>
              <a:t>都没用户界面的一个组件</a:t>
            </a:r>
            <a:endParaRPr lang="en-US" altLang="zh-CN" dirty="0"/>
          </a:p>
          <a:p>
            <a:pPr marL="514350" indent="-514350">
              <a:buFont typeface="+mj-lt"/>
              <a:buAutoNum type="arabicPeriod"/>
            </a:pPr>
            <a:r>
              <a:rPr lang="zh-CN" altLang="en-US" dirty="0"/>
              <a:t>可以看做是没有用户界面的</a:t>
            </a:r>
            <a:r>
              <a:rPr lang="en-US" altLang="zh-CN" dirty="0"/>
              <a:t>Activity</a:t>
            </a:r>
            <a:r>
              <a:rPr lang="zh-CN" altLang="en-US" dirty="0"/>
              <a:t>，不够准确，</a:t>
            </a:r>
            <a:r>
              <a:rPr lang="en-US" altLang="zh-CN" dirty="0"/>
              <a:t>activity</a:t>
            </a:r>
            <a:r>
              <a:rPr lang="zh-CN" altLang="en-US" dirty="0"/>
              <a:t>有任务栈，二</a:t>
            </a:r>
            <a:r>
              <a:rPr lang="en-US" altLang="zh-CN" dirty="0"/>
              <a:t>service</a:t>
            </a:r>
            <a:r>
              <a:rPr lang="zh-CN" altLang="en-US" dirty="0"/>
              <a:t>没有任务栈</a:t>
            </a:r>
            <a:endParaRPr lang="en-US" altLang="zh-CN" dirty="0"/>
          </a:p>
          <a:p>
            <a:pPr marL="514350" indent="-514350">
              <a:buFont typeface="+mj-lt"/>
              <a:buAutoNum type="arabicPeriod"/>
            </a:pPr>
            <a:r>
              <a:rPr lang="zh-CN" altLang="en-US" dirty="0"/>
              <a:t>适合于守护性的操作，以及长期的数据刷新，同步操作</a:t>
            </a:r>
          </a:p>
        </p:txBody>
      </p:sp>
    </p:spTree>
    <p:extLst>
      <p:ext uri="{BB962C8B-B14F-4D97-AF65-F5344CB8AC3E}">
        <p14:creationId xmlns:p14="http://schemas.microsoft.com/office/powerpoint/2010/main" val="409922765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如何启动</a:t>
            </a:r>
            <a:r>
              <a:rPr lang="en-US" altLang="zh-CN" dirty="0"/>
              <a:t>Service</a:t>
            </a:r>
            <a:endParaRPr lang="zh-CN" altLang="en-US" dirty="0"/>
          </a:p>
        </p:txBody>
      </p:sp>
      <p:sp>
        <p:nvSpPr>
          <p:cNvPr id="3" name="内容占位符 2"/>
          <p:cNvSpPr>
            <a:spLocks noGrp="1"/>
          </p:cNvSpPr>
          <p:nvPr>
            <p:ph idx="1"/>
          </p:nvPr>
        </p:nvSpPr>
        <p:spPr/>
        <p:txBody>
          <a:bodyPr/>
          <a:lstStyle/>
          <a:p>
            <a:r>
              <a:rPr lang="zh-CN" altLang="en-US" dirty="0"/>
              <a:t>服务不能自己运行，需要通过调用</a:t>
            </a:r>
            <a:r>
              <a:rPr lang="en-US" altLang="zh-CN" dirty="0" err="1"/>
              <a:t>Context.startService</a:t>
            </a:r>
            <a:r>
              <a:rPr lang="en-US" altLang="zh-CN" dirty="0"/>
              <a:t>()</a:t>
            </a:r>
            <a:r>
              <a:rPr lang="zh-CN" altLang="en-US" dirty="0"/>
              <a:t>或</a:t>
            </a:r>
            <a:r>
              <a:rPr lang="en-US" altLang="zh-CN" dirty="0" err="1"/>
              <a:t>Context.bindService</a:t>
            </a:r>
            <a:r>
              <a:rPr lang="en-US" altLang="zh-CN" dirty="0"/>
              <a:t>()</a:t>
            </a:r>
            <a:r>
              <a:rPr lang="zh-CN" altLang="en-US" dirty="0"/>
              <a:t>方法启动服务。这两个方法都可以启动</a:t>
            </a:r>
            <a:r>
              <a:rPr lang="en-US" altLang="zh-CN" dirty="0"/>
              <a:t>Service</a:t>
            </a:r>
            <a:r>
              <a:rPr lang="zh-CN" altLang="en-US" dirty="0"/>
              <a:t>，但是它们的使用场合有所不同。使用</a:t>
            </a:r>
            <a:r>
              <a:rPr lang="en-US" altLang="zh-CN" dirty="0" err="1"/>
              <a:t>startService</a:t>
            </a:r>
            <a:r>
              <a:rPr lang="en-US" altLang="zh-CN" dirty="0"/>
              <a:t>()</a:t>
            </a:r>
            <a:r>
              <a:rPr lang="zh-CN" altLang="en-US" dirty="0"/>
              <a:t>方法启用服务，访问者与服务之间没有关连，即使访问者退出了，服务仍然运行。使用</a:t>
            </a:r>
            <a:r>
              <a:rPr lang="en-US" altLang="zh-CN" dirty="0" err="1"/>
              <a:t>bindService</a:t>
            </a:r>
            <a:r>
              <a:rPr lang="en-US" altLang="zh-CN" dirty="0"/>
              <a:t>()</a:t>
            </a:r>
            <a:r>
              <a:rPr lang="zh-CN" altLang="en-US" dirty="0"/>
              <a:t>方法启用服务，访问者与服务绑定在了一起，访问者一旦退出，服务也就终止，大有“不求同时生，必须同时死”的特点。 </a:t>
            </a:r>
          </a:p>
          <a:p>
            <a:r>
              <a:rPr lang="zh-CN" altLang="en-US" dirty="0"/>
              <a:t>采用</a:t>
            </a:r>
            <a:r>
              <a:rPr lang="en-US" altLang="zh-CN" b="1" dirty="0" err="1"/>
              <a:t>Context.startService</a:t>
            </a:r>
            <a:r>
              <a:rPr lang="en-US" altLang="zh-CN" b="1" dirty="0"/>
              <a:t>()</a:t>
            </a:r>
            <a:r>
              <a:rPr lang="zh-CN" altLang="en-US" b="1" dirty="0"/>
              <a:t>方法启动服务</a:t>
            </a:r>
            <a:r>
              <a:rPr lang="zh-CN" altLang="en-US" dirty="0"/>
              <a:t>，只能调用</a:t>
            </a:r>
            <a:r>
              <a:rPr lang="en-US" altLang="zh-CN" dirty="0" err="1"/>
              <a:t>Context.stopService</a:t>
            </a:r>
            <a:r>
              <a:rPr lang="en-US" altLang="zh-CN" dirty="0"/>
              <a:t>()</a:t>
            </a:r>
            <a:r>
              <a:rPr lang="zh-CN" altLang="en-US" dirty="0"/>
              <a:t>方法结束服务，服务结束时会调用</a:t>
            </a:r>
            <a:r>
              <a:rPr lang="en-US" altLang="zh-CN" dirty="0" err="1"/>
              <a:t>onDestroy</a:t>
            </a:r>
            <a:r>
              <a:rPr lang="en-US" altLang="zh-CN" dirty="0"/>
              <a:t>()</a:t>
            </a:r>
            <a:r>
              <a:rPr lang="zh-CN" altLang="en-US" dirty="0"/>
              <a:t>方法。 </a:t>
            </a:r>
          </a:p>
          <a:p>
            <a:endParaRPr lang="zh-CN" altLang="en-US" dirty="0"/>
          </a:p>
        </p:txBody>
      </p:sp>
    </p:spTree>
    <p:extLst>
      <p:ext uri="{BB962C8B-B14F-4D97-AF65-F5344CB8AC3E}">
        <p14:creationId xmlns:p14="http://schemas.microsoft.com/office/powerpoint/2010/main" val="148962803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Service</a:t>
            </a:r>
            <a:r>
              <a:rPr lang="zh-CN" altLang="en-US" dirty="0"/>
              <a:t>开发步骤</a:t>
            </a:r>
          </a:p>
        </p:txBody>
      </p:sp>
      <p:sp>
        <p:nvSpPr>
          <p:cNvPr id="3" name="内容占位符 2"/>
          <p:cNvSpPr>
            <a:spLocks noGrp="1"/>
          </p:cNvSpPr>
          <p:nvPr>
            <p:ph idx="1"/>
          </p:nvPr>
        </p:nvSpPr>
        <p:spPr/>
        <p:txBody>
          <a:bodyPr>
            <a:normAutofit fontScale="92500" lnSpcReduction="10000"/>
          </a:bodyPr>
          <a:lstStyle/>
          <a:p>
            <a:pPr marL="514350" indent="-514350">
              <a:buFont typeface="+mj-lt"/>
              <a:buAutoNum type="arabicPeriod"/>
            </a:pPr>
            <a:r>
              <a:rPr lang="zh-CN" altLang="en-US" dirty="0"/>
              <a:t>一个类继承</a:t>
            </a:r>
            <a:r>
              <a:rPr lang="en-US" altLang="zh-CN" dirty="0"/>
              <a:t>Service</a:t>
            </a:r>
            <a:r>
              <a:rPr lang="zh-CN" altLang="en-US" dirty="0"/>
              <a:t>，成为一个</a:t>
            </a:r>
            <a:r>
              <a:rPr lang="en-US" altLang="zh-CN" dirty="0"/>
              <a:t>Service  </a:t>
            </a:r>
            <a:br>
              <a:rPr lang="en-US" altLang="zh-CN" dirty="0"/>
            </a:br>
            <a:r>
              <a:rPr lang="en-US" altLang="zh-CN" dirty="0"/>
              <a:t>    </a:t>
            </a:r>
            <a:r>
              <a:rPr lang="en-US" altLang="zh-CN" b="1" dirty="0"/>
              <a:t>public</a:t>
            </a:r>
            <a:r>
              <a:rPr lang="en-US" altLang="zh-CN" dirty="0"/>
              <a:t> </a:t>
            </a:r>
            <a:r>
              <a:rPr lang="en-US" altLang="zh-CN" b="1" dirty="0"/>
              <a:t>class</a:t>
            </a:r>
            <a:r>
              <a:rPr lang="en-US" altLang="zh-CN" dirty="0"/>
              <a:t> </a:t>
            </a:r>
            <a:r>
              <a:rPr lang="en-US" altLang="zh-CN" dirty="0" err="1"/>
              <a:t>PhoneService</a:t>
            </a:r>
            <a:r>
              <a:rPr lang="en-US" altLang="zh-CN" dirty="0"/>
              <a:t> </a:t>
            </a:r>
            <a:r>
              <a:rPr lang="en-US" altLang="zh-CN" b="1" dirty="0"/>
              <a:t>extends</a:t>
            </a:r>
            <a:r>
              <a:rPr lang="en-US" altLang="zh-CN" dirty="0"/>
              <a:t> Service{} </a:t>
            </a:r>
          </a:p>
          <a:p>
            <a:pPr marL="514350" indent="-514350">
              <a:buFont typeface="+mj-lt"/>
              <a:buAutoNum type="arabicPeriod"/>
            </a:pPr>
            <a:r>
              <a:rPr lang="zh-CN" altLang="en-US" dirty="0"/>
              <a:t>在</a:t>
            </a:r>
            <a:r>
              <a:rPr lang="en-US" altLang="zh-CN" dirty="0"/>
              <a:t>manifest.xml</a:t>
            </a:r>
            <a:r>
              <a:rPr lang="zh-CN" altLang="en-US" dirty="0"/>
              <a:t>中进行配置  </a:t>
            </a:r>
            <a:br>
              <a:rPr lang="zh-CN" altLang="en-US" dirty="0"/>
            </a:br>
            <a:r>
              <a:rPr lang="zh-CN" altLang="en-US" dirty="0"/>
              <a:t>    </a:t>
            </a:r>
            <a:r>
              <a:rPr lang="en-US" altLang="zh-CN" dirty="0"/>
              <a:t>&lt;service </a:t>
            </a:r>
            <a:r>
              <a:rPr lang="en-US" altLang="zh-CN" dirty="0" err="1"/>
              <a:t>android:name</a:t>
            </a:r>
            <a:r>
              <a:rPr lang="en-US" altLang="zh-CN" dirty="0"/>
              <a:t>=</a:t>
            </a:r>
            <a:r>
              <a:rPr lang="en-US" altLang="zh-CN" i="1" dirty="0"/>
              <a:t>“</a:t>
            </a:r>
            <a:r>
              <a:rPr lang="en-US" altLang="zh-CN" i="1"/>
              <a:t>me.itfollow.interceptcall.PhoneService</a:t>
            </a:r>
            <a:r>
              <a:rPr lang="en-US" altLang="zh-CN" i="1" dirty="0"/>
              <a:t>"</a:t>
            </a:r>
            <a:r>
              <a:rPr lang="en-US" altLang="zh-CN" dirty="0"/>
              <a:t> &gt;&lt;/service&gt;</a:t>
            </a:r>
          </a:p>
          <a:p>
            <a:pPr marL="514350" indent="-514350">
              <a:buFont typeface="+mj-lt"/>
              <a:buAutoNum type="arabicPeriod"/>
            </a:pPr>
            <a:r>
              <a:rPr lang="zh-CN" altLang="en-US" dirty="0"/>
              <a:t>开始服务和停止服务</a:t>
            </a:r>
            <a:br>
              <a:rPr lang="en-US" altLang="zh-CN" dirty="0"/>
            </a:br>
            <a:r>
              <a:rPr lang="en-US" altLang="zh-CN" dirty="0" err="1"/>
              <a:t>startService</a:t>
            </a:r>
            <a:r>
              <a:rPr lang="en-US" altLang="zh-CN" dirty="0"/>
              <a:t>(intent);</a:t>
            </a:r>
            <a:br>
              <a:rPr lang="en-US" altLang="zh-CN" dirty="0"/>
            </a:br>
            <a:r>
              <a:rPr lang="en-US" altLang="zh-CN" dirty="0" err="1"/>
              <a:t>stopService</a:t>
            </a:r>
            <a:r>
              <a:rPr lang="en-US" altLang="zh-CN" dirty="0"/>
              <a:t>(intent); </a:t>
            </a:r>
          </a:p>
          <a:p>
            <a:pPr marL="514350" indent="-514350">
              <a:buFont typeface="+mj-lt"/>
              <a:buAutoNum type="arabicPeriod"/>
            </a:pPr>
            <a:r>
              <a:rPr lang="en-US" altLang="zh-CN" dirty="0"/>
              <a:t>Service</a:t>
            </a:r>
            <a:r>
              <a:rPr lang="zh-CN" altLang="en-US" dirty="0"/>
              <a:t>主要方法</a:t>
            </a:r>
          </a:p>
          <a:p>
            <a:pPr marL="0" indent="0">
              <a:buNone/>
            </a:pPr>
            <a:r>
              <a:rPr lang="zh-CN" altLang="en-US" dirty="0"/>
              <a:t>    </a:t>
            </a:r>
            <a:r>
              <a:rPr lang="en-US" altLang="zh-CN" dirty="0" err="1"/>
              <a:t>onCreate</a:t>
            </a:r>
            <a:r>
              <a:rPr lang="en-US" altLang="zh-CN" dirty="0"/>
              <a:t>() </a:t>
            </a:r>
            <a:r>
              <a:rPr lang="zh-CN" altLang="en-US" dirty="0"/>
              <a:t>服务被创建的时候调用的方法</a:t>
            </a:r>
          </a:p>
          <a:p>
            <a:pPr marL="0" indent="0">
              <a:buNone/>
            </a:pPr>
            <a:r>
              <a:rPr lang="zh-CN" altLang="en-US" dirty="0"/>
              <a:t>    </a:t>
            </a:r>
            <a:r>
              <a:rPr lang="en-US" altLang="zh-CN" dirty="0" err="1"/>
              <a:t>onDestroy</a:t>
            </a:r>
            <a:r>
              <a:rPr lang="en-US" altLang="zh-CN" dirty="0"/>
              <a:t>()  </a:t>
            </a:r>
            <a:r>
              <a:rPr lang="zh-CN" altLang="en-US" dirty="0"/>
              <a:t>服务被销毁的时候调用的方法</a:t>
            </a:r>
          </a:p>
          <a:p>
            <a:endParaRPr lang="zh-CN" altLang="en-US" dirty="0"/>
          </a:p>
        </p:txBody>
      </p:sp>
    </p:spTree>
    <p:extLst>
      <p:ext uri="{BB962C8B-B14F-4D97-AF65-F5344CB8AC3E}">
        <p14:creationId xmlns:p14="http://schemas.microsoft.com/office/powerpoint/2010/main" val="1286808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简单用户界面</a:t>
            </a:r>
          </a:p>
        </p:txBody>
      </p:sp>
      <p:pic>
        <p:nvPicPr>
          <p:cNvPr id="4098" name="Picture 2" descr="http://developer.android.com/images/viewgroup.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6476" y="2394945"/>
            <a:ext cx="6019047" cy="3212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03366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Service</a:t>
            </a:r>
            <a:r>
              <a:rPr lang="zh-CN" altLang="en-US" dirty="0"/>
              <a:t>的生命周期</a:t>
            </a:r>
          </a:p>
        </p:txBody>
      </p:sp>
      <p:sp>
        <p:nvSpPr>
          <p:cNvPr id="3" name="内容占位符 2"/>
          <p:cNvSpPr>
            <a:spLocks noGrp="1"/>
          </p:cNvSpPr>
          <p:nvPr>
            <p:ph idx="1"/>
          </p:nvPr>
        </p:nvSpPr>
        <p:spPr/>
        <p:txBody>
          <a:bodyPr/>
          <a:lstStyle/>
          <a:p>
            <a:r>
              <a:rPr lang="en-US" altLang="zh-CN" b="1" dirty="0"/>
              <a:t>void</a:t>
            </a:r>
            <a:r>
              <a:rPr lang="en-US" altLang="zh-CN" dirty="0"/>
              <a:t> </a:t>
            </a:r>
            <a:r>
              <a:rPr lang="en-US" altLang="zh-CN" dirty="0" err="1"/>
              <a:t>onCreate</a:t>
            </a:r>
            <a:r>
              <a:rPr lang="en-US" altLang="zh-CN" dirty="0"/>
              <a:t>() </a:t>
            </a:r>
            <a:r>
              <a:rPr lang="zh-CN" altLang="en-US" dirty="0"/>
              <a:t>开启服务，只执行一次，服务开启后，不在调用此方法</a:t>
            </a:r>
            <a:br>
              <a:rPr lang="zh-CN" altLang="en-US" dirty="0"/>
            </a:br>
            <a:r>
              <a:rPr lang="en-US" altLang="zh-CN" b="1" dirty="0" err="1"/>
              <a:t>int</a:t>
            </a:r>
            <a:r>
              <a:rPr lang="en-US" altLang="zh-CN" dirty="0"/>
              <a:t> </a:t>
            </a:r>
            <a:r>
              <a:rPr lang="en-US" altLang="zh-CN" dirty="0" err="1"/>
              <a:t>onStartCommand</a:t>
            </a:r>
            <a:r>
              <a:rPr lang="en-US" altLang="zh-CN" dirty="0"/>
              <a:t>(Intent </a:t>
            </a:r>
            <a:r>
              <a:rPr lang="en-US" altLang="zh-CN" dirty="0" err="1"/>
              <a:t>intent</a:t>
            </a:r>
            <a:r>
              <a:rPr lang="en-US" altLang="zh-CN" dirty="0"/>
              <a:t>, </a:t>
            </a:r>
            <a:r>
              <a:rPr lang="en-US" altLang="zh-CN" b="1" dirty="0" err="1"/>
              <a:t>int</a:t>
            </a:r>
            <a:r>
              <a:rPr lang="en-US" altLang="zh-CN" dirty="0"/>
              <a:t> flags, </a:t>
            </a:r>
            <a:r>
              <a:rPr lang="en-US" altLang="zh-CN" b="1" dirty="0" err="1"/>
              <a:t>int</a:t>
            </a:r>
            <a:r>
              <a:rPr lang="en-US" altLang="zh-CN" dirty="0"/>
              <a:t> </a:t>
            </a:r>
            <a:r>
              <a:rPr lang="en-US" altLang="zh-CN" dirty="0" err="1"/>
              <a:t>startId</a:t>
            </a:r>
            <a:r>
              <a:rPr lang="en-US" altLang="zh-CN" dirty="0"/>
              <a:t>) </a:t>
            </a:r>
            <a:r>
              <a:rPr lang="zh-CN" altLang="en-US" dirty="0"/>
              <a:t>每次开启服务都会执行的方法</a:t>
            </a:r>
            <a:br>
              <a:rPr lang="zh-CN" altLang="en-US" dirty="0"/>
            </a:br>
            <a:r>
              <a:rPr lang="en-US" altLang="zh-CN" b="1" dirty="0"/>
              <a:t>void</a:t>
            </a:r>
            <a:r>
              <a:rPr lang="en-US" altLang="zh-CN" dirty="0"/>
              <a:t> </a:t>
            </a:r>
            <a:r>
              <a:rPr lang="en-US" altLang="zh-CN" dirty="0" err="1"/>
              <a:t>onDestroy</a:t>
            </a:r>
            <a:r>
              <a:rPr lang="en-US" altLang="zh-CN" dirty="0"/>
              <a:t>() </a:t>
            </a:r>
            <a:r>
              <a:rPr lang="zh-CN" altLang="en-US" dirty="0"/>
              <a:t>停止服务</a:t>
            </a:r>
            <a:endParaRPr lang="en-US" altLang="zh-CN" dirty="0"/>
          </a:p>
          <a:p>
            <a:r>
              <a:rPr lang="zh-CN" altLang="en-US" dirty="0"/>
              <a:t>注意：开启该服务</a:t>
            </a:r>
            <a:r>
              <a:rPr lang="en-US" altLang="zh-CN" dirty="0"/>
              <a:t>Service</a:t>
            </a:r>
            <a:r>
              <a:rPr lang="zh-CN" altLang="en-US" dirty="0"/>
              <a:t>的组件退出去，</a:t>
            </a:r>
            <a:r>
              <a:rPr lang="en-US" altLang="zh-CN" dirty="0"/>
              <a:t>Service</a:t>
            </a:r>
            <a:r>
              <a:rPr lang="zh-CN" altLang="en-US" dirty="0"/>
              <a:t>也不会停止，两种方式停止 </a:t>
            </a:r>
            <a:endParaRPr lang="en-US" altLang="zh-CN" dirty="0"/>
          </a:p>
          <a:p>
            <a:pPr lvl="1"/>
            <a:r>
              <a:rPr lang="en-US" altLang="zh-CN" b="1" dirty="0"/>
              <a:t>void</a:t>
            </a:r>
            <a:r>
              <a:rPr lang="en-US" altLang="zh-CN" dirty="0"/>
              <a:t> </a:t>
            </a:r>
            <a:r>
              <a:rPr lang="en-US" altLang="zh-CN" dirty="0" err="1"/>
              <a:t>onDestroy</a:t>
            </a:r>
            <a:r>
              <a:rPr lang="en-US" altLang="zh-CN" dirty="0"/>
              <a:t>() </a:t>
            </a:r>
            <a:r>
              <a:rPr lang="zh-CN" altLang="en-US" dirty="0"/>
              <a:t>停止服务</a:t>
            </a:r>
            <a:endParaRPr lang="en-US" altLang="zh-CN" dirty="0"/>
          </a:p>
          <a:p>
            <a:pPr lvl="1"/>
            <a:r>
              <a:rPr lang="zh-CN" altLang="en-US" dirty="0"/>
              <a:t>按系统中操作停止</a:t>
            </a:r>
            <a:r>
              <a:rPr lang="en-US" altLang="zh-CN" dirty="0"/>
              <a:t>Service</a:t>
            </a:r>
            <a:endParaRPr lang="zh-CN" altLang="en-US" dirty="0"/>
          </a:p>
        </p:txBody>
      </p:sp>
    </p:spTree>
    <p:extLst>
      <p:ext uri="{BB962C8B-B14F-4D97-AF65-F5344CB8AC3E}">
        <p14:creationId xmlns:p14="http://schemas.microsoft.com/office/powerpoint/2010/main" val="421146018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Service</a:t>
            </a:r>
            <a:r>
              <a:rPr lang="zh-CN" altLang="en-US" b="1" dirty="0"/>
              <a:t>和</a:t>
            </a:r>
            <a:r>
              <a:rPr lang="en-US" altLang="zh-CN" b="1" dirty="0"/>
              <a:t>Activity</a:t>
            </a:r>
            <a:r>
              <a:rPr lang="zh-CN" altLang="en-US" b="1" dirty="0"/>
              <a:t>的绑定</a:t>
            </a:r>
            <a:endParaRPr lang="zh-CN" altLang="en-US" dirty="0"/>
          </a:p>
        </p:txBody>
      </p:sp>
      <p:sp>
        <p:nvSpPr>
          <p:cNvPr id="3" name="内容占位符 2"/>
          <p:cNvSpPr>
            <a:spLocks noGrp="1"/>
          </p:cNvSpPr>
          <p:nvPr>
            <p:ph idx="1"/>
          </p:nvPr>
        </p:nvSpPr>
        <p:spPr/>
        <p:txBody>
          <a:bodyPr>
            <a:normAutofit/>
          </a:bodyPr>
          <a:lstStyle/>
          <a:p>
            <a:r>
              <a:rPr lang="zh-CN" altLang="en-US" dirty="0"/>
              <a:t>注意：一个开启服务的</a:t>
            </a:r>
            <a:r>
              <a:rPr lang="en-US" altLang="zh-CN" dirty="0"/>
              <a:t>Activity,</a:t>
            </a:r>
            <a:r>
              <a:rPr lang="zh-CN" altLang="en-US" dirty="0"/>
              <a:t>如果其绑定的服务还在运行，此时</a:t>
            </a:r>
            <a:r>
              <a:rPr lang="en-US" altLang="zh-CN" dirty="0"/>
              <a:t>destroy</a:t>
            </a:r>
            <a:r>
              <a:rPr lang="zh-CN" altLang="en-US" dirty="0"/>
              <a:t>该</a:t>
            </a:r>
            <a:r>
              <a:rPr lang="en-US" altLang="zh-CN" dirty="0"/>
              <a:t>activity</a:t>
            </a:r>
            <a:r>
              <a:rPr lang="zh-CN" altLang="en-US" dirty="0"/>
              <a:t>，那么会报异常。解决：重写</a:t>
            </a:r>
            <a:r>
              <a:rPr lang="en-US" altLang="zh-CN" dirty="0"/>
              <a:t>Activity</a:t>
            </a:r>
            <a:r>
              <a:rPr lang="zh-CN" altLang="en-US" dirty="0"/>
              <a:t>的</a:t>
            </a:r>
            <a:r>
              <a:rPr lang="en-US" altLang="zh-CN" dirty="0" err="1"/>
              <a:t>onDestroy</a:t>
            </a:r>
            <a:r>
              <a:rPr lang="en-US" altLang="zh-CN" dirty="0"/>
              <a:t>()</a:t>
            </a:r>
            <a:r>
              <a:rPr lang="zh-CN" altLang="en-US" dirty="0"/>
              <a:t>方法，在</a:t>
            </a:r>
            <a:r>
              <a:rPr lang="en-US" altLang="zh-CN" dirty="0"/>
              <a:t>Activity</a:t>
            </a:r>
            <a:r>
              <a:rPr lang="zh-CN" altLang="en-US" dirty="0"/>
              <a:t>被销毁时，解除和服务的绑定</a:t>
            </a:r>
            <a:endParaRPr lang="en-US" altLang="zh-CN" dirty="0"/>
          </a:p>
          <a:p>
            <a:r>
              <a:rPr lang="zh-CN" altLang="en-US" dirty="0"/>
              <a:t>服务只能解绑一次，第二次解绑会报异常</a:t>
            </a:r>
            <a:endParaRPr lang="en-US" altLang="zh-CN" dirty="0"/>
          </a:p>
          <a:p>
            <a:r>
              <a:rPr lang="zh-CN" altLang="en-US" dirty="0"/>
              <a:t>如果手工解除绑定服务，在</a:t>
            </a:r>
            <a:r>
              <a:rPr lang="en-US" altLang="zh-CN" dirty="0" err="1"/>
              <a:t>onDestory</a:t>
            </a:r>
            <a:r>
              <a:rPr lang="zh-CN" altLang="en-US" dirty="0"/>
              <a:t>又解除绑定，会报异常</a:t>
            </a:r>
          </a:p>
        </p:txBody>
      </p:sp>
    </p:spTree>
    <p:extLst>
      <p:ext uri="{BB962C8B-B14F-4D97-AF65-F5344CB8AC3E}">
        <p14:creationId xmlns:p14="http://schemas.microsoft.com/office/powerpoint/2010/main" val="214017439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Service</a:t>
            </a:r>
            <a:r>
              <a:rPr lang="zh-CN" altLang="en-US" dirty="0"/>
              <a:t>和</a:t>
            </a:r>
            <a:r>
              <a:rPr lang="en-US" altLang="zh-CN" dirty="0"/>
              <a:t>Activity</a:t>
            </a:r>
            <a:r>
              <a:rPr lang="zh-CN" altLang="en-US" dirty="0"/>
              <a:t>通信</a:t>
            </a:r>
          </a:p>
        </p:txBody>
      </p:sp>
      <p:sp>
        <p:nvSpPr>
          <p:cNvPr id="3" name="内容占位符 2"/>
          <p:cNvSpPr>
            <a:spLocks noGrp="1"/>
          </p:cNvSpPr>
          <p:nvPr>
            <p:ph idx="1"/>
          </p:nvPr>
        </p:nvSpPr>
        <p:spPr/>
        <p:txBody>
          <a:bodyPr>
            <a:normAutofit lnSpcReduction="10000"/>
          </a:bodyPr>
          <a:lstStyle/>
          <a:p>
            <a:pPr marL="514350" indent="-514350">
              <a:buFont typeface="+mj-lt"/>
              <a:buAutoNum type="arabicPeriod"/>
            </a:pPr>
            <a:r>
              <a:rPr lang="zh-CN" altLang="en-US" dirty="0"/>
              <a:t>在</a:t>
            </a:r>
            <a:r>
              <a:rPr lang="en-US" altLang="zh-CN" dirty="0"/>
              <a:t>activity </a:t>
            </a:r>
            <a:r>
              <a:rPr lang="zh-CN" altLang="en-US" dirty="0"/>
              <a:t>采用</a:t>
            </a:r>
            <a:r>
              <a:rPr lang="en-US" altLang="zh-CN" dirty="0" err="1"/>
              <a:t>bindService</a:t>
            </a:r>
            <a:r>
              <a:rPr lang="zh-CN" altLang="en-US" dirty="0"/>
              <a:t>方式开启服务</a:t>
            </a:r>
            <a:endParaRPr lang="en-US" altLang="zh-CN" dirty="0"/>
          </a:p>
          <a:p>
            <a:pPr marL="514350" indent="-514350">
              <a:buFont typeface="+mj-lt"/>
              <a:buAutoNum type="arabicPeriod"/>
            </a:pPr>
            <a:r>
              <a:rPr lang="zh-CN" altLang="en-US" dirty="0"/>
              <a:t>写一个实现类 </a:t>
            </a:r>
            <a:r>
              <a:rPr lang="en-US" altLang="zh-CN" dirty="0" err="1"/>
              <a:t>MyConn</a:t>
            </a:r>
            <a:r>
              <a:rPr lang="en-US" altLang="zh-CN" dirty="0"/>
              <a:t> implements </a:t>
            </a:r>
            <a:r>
              <a:rPr lang="en-US" altLang="zh-CN" dirty="0" err="1"/>
              <a:t>ServiceConnection</a:t>
            </a:r>
            <a:endParaRPr lang="en-US" altLang="zh-CN" dirty="0"/>
          </a:p>
          <a:p>
            <a:pPr marL="514350" indent="-514350">
              <a:buFont typeface="+mj-lt"/>
              <a:buAutoNum type="arabicPeriod"/>
            </a:pPr>
            <a:r>
              <a:rPr lang="zh-CN" altLang="en-US" dirty="0"/>
              <a:t>接口里面有一个方法</a:t>
            </a:r>
            <a:r>
              <a:rPr lang="en-US" altLang="zh-CN" dirty="0" err="1"/>
              <a:t>onServiceConnected</a:t>
            </a:r>
            <a:r>
              <a:rPr lang="en-US" altLang="zh-CN" dirty="0"/>
              <a:t> </a:t>
            </a:r>
            <a:r>
              <a:rPr lang="zh-CN" altLang="en-US" dirty="0"/>
              <a:t>在服务成功绑定的时候调用的方法</a:t>
            </a:r>
          </a:p>
          <a:p>
            <a:pPr marL="514350" indent="-514350">
              <a:buFont typeface="+mj-lt"/>
              <a:buAutoNum type="arabicPeriod"/>
            </a:pPr>
            <a:r>
              <a:rPr lang="zh-CN" altLang="en-US" dirty="0"/>
              <a:t>在</a:t>
            </a:r>
            <a:r>
              <a:rPr lang="en-US" altLang="zh-CN" dirty="0"/>
              <a:t>service</a:t>
            </a:r>
            <a:r>
              <a:rPr lang="zh-CN" altLang="en-US" dirty="0"/>
              <a:t>代码 实现 </a:t>
            </a:r>
            <a:r>
              <a:rPr lang="en-US" altLang="zh-CN" dirty="0" err="1"/>
              <a:t>onBind</a:t>
            </a:r>
            <a:r>
              <a:rPr lang="zh-CN" altLang="en-US" dirty="0"/>
              <a:t>方法  返回一个</a:t>
            </a:r>
            <a:r>
              <a:rPr lang="en-US" altLang="zh-CN" dirty="0" err="1"/>
              <a:t>IBinder</a:t>
            </a:r>
            <a:r>
              <a:rPr lang="zh-CN" altLang="en-US" dirty="0"/>
              <a:t>接口的实现</a:t>
            </a:r>
            <a:r>
              <a:rPr lang="en-US" altLang="zh-CN" dirty="0"/>
              <a:t>( </a:t>
            </a:r>
            <a:r>
              <a:rPr lang="zh-CN" altLang="en-US" dirty="0"/>
              <a:t>里面必须一个调用服务方法的</a:t>
            </a:r>
            <a:r>
              <a:rPr lang="en-US" altLang="zh-CN" dirty="0" err="1"/>
              <a:t>api</a:t>
            </a:r>
            <a:r>
              <a:rPr lang="en-US" altLang="zh-CN" dirty="0"/>
              <a:t>)</a:t>
            </a:r>
          </a:p>
          <a:p>
            <a:pPr marL="514350" indent="-514350">
              <a:buFont typeface="+mj-lt"/>
              <a:buAutoNum type="arabicPeriod"/>
            </a:pPr>
            <a:r>
              <a:rPr lang="zh-CN" altLang="en-US" dirty="0"/>
              <a:t>在服务成功绑定的时候 服务里面返回的</a:t>
            </a:r>
            <a:r>
              <a:rPr lang="en-US" altLang="zh-CN" dirty="0" err="1"/>
              <a:t>IBinder</a:t>
            </a:r>
            <a:r>
              <a:rPr lang="zh-CN" altLang="en-US" dirty="0"/>
              <a:t>对象会传给 </a:t>
            </a:r>
            <a:r>
              <a:rPr lang="en-US" altLang="zh-CN" dirty="0"/>
              <a:t>activity</a:t>
            </a:r>
            <a:r>
              <a:rPr lang="zh-CN" altLang="en-US" dirty="0"/>
              <a:t>里面</a:t>
            </a:r>
            <a:r>
              <a:rPr lang="en-US" altLang="zh-CN" dirty="0" err="1"/>
              <a:t>onServiceConnected</a:t>
            </a:r>
            <a:r>
              <a:rPr lang="en-US" altLang="zh-CN" dirty="0"/>
              <a:t> </a:t>
            </a:r>
            <a:r>
              <a:rPr lang="zh-CN" altLang="en-US" dirty="0"/>
              <a:t>方法</a:t>
            </a:r>
          </a:p>
          <a:p>
            <a:pPr marL="514350" indent="-514350">
              <a:buFont typeface="+mj-lt"/>
              <a:buAutoNum type="arabicPeriod"/>
            </a:pPr>
            <a:r>
              <a:rPr lang="zh-CN" altLang="en-US" dirty="0"/>
              <a:t>获取</a:t>
            </a:r>
            <a:r>
              <a:rPr lang="en-US" altLang="zh-CN" dirty="0" err="1"/>
              <a:t>IBinder</a:t>
            </a:r>
            <a:r>
              <a:rPr lang="zh-CN" altLang="en-US" dirty="0"/>
              <a:t>对象 中间人</a:t>
            </a:r>
            <a:r>
              <a:rPr lang="en-US" altLang="zh-CN" dirty="0"/>
              <a:t>, </a:t>
            </a:r>
            <a:r>
              <a:rPr lang="zh-CN" altLang="en-US" dirty="0"/>
              <a:t>调用中间人的方法</a:t>
            </a:r>
            <a:r>
              <a:rPr lang="en-US" altLang="zh-CN" dirty="0"/>
              <a:t>. </a:t>
            </a:r>
            <a:r>
              <a:rPr lang="zh-CN" altLang="en-US" dirty="0"/>
              <a:t>间接调用了服务里面的方法</a:t>
            </a:r>
          </a:p>
        </p:txBody>
      </p:sp>
    </p:spTree>
    <p:extLst>
      <p:ext uri="{BB962C8B-B14F-4D97-AF65-F5344CB8AC3E}">
        <p14:creationId xmlns:p14="http://schemas.microsoft.com/office/powerpoint/2010/main" val="185248308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a:t>
            </a:r>
            <a:r>
              <a:rPr lang="en-US" altLang="zh-CN" dirty="0"/>
              <a:t>Activity</a:t>
            </a:r>
            <a:r>
              <a:rPr lang="zh-CN" altLang="en-US" dirty="0"/>
              <a:t>中调用</a:t>
            </a:r>
            <a:r>
              <a:rPr lang="en-US" altLang="zh-CN" dirty="0"/>
              <a:t>Service</a:t>
            </a:r>
            <a:r>
              <a:rPr lang="zh-CN" altLang="en-US" dirty="0"/>
              <a:t>中的方法</a:t>
            </a:r>
          </a:p>
        </p:txBody>
      </p:sp>
      <p:sp>
        <p:nvSpPr>
          <p:cNvPr id="3" name="内容占位符 2"/>
          <p:cNvSpPr>
            <a:spLocks noGrp="1"/>
          </p:cNvSpPr>
          <p:nvPr>
            <p:ph idx="1"/>
          </p:nvPr>
        </p:nvSpPr>
        <p:spPr/>
        <p:txBody>
          <a:bodyPr>
            <a:normAutofit fontScale="92500" lnSpcReduction="10000"/>
          </a:bodyPr>
          <a:lstStyle/>
          <a:p>
            <a:pPr marL="514350" indent="-514350">
              <a:buFont typeface="+mj-lt"/>
              <a:buAutoNum type="arabicPeriod"/>
            </a:pPr>
            <a:r>
              <a:rPr lang="zh-CN" altLang="en-US" dirty="0"/>
              <a:t>在</a:t>
            </a:r>
            <a:r>
              <a:rPr lang="en-US" altLang="zh-CN" dirty="0"/>
              <a:t>Service</a:t>
            </a:r>
            <a:r>
              <a:rPr lang="zh-CN" altLang="en-US" dirty="0"/>
              <a:t>内部写一个要被调用的方法 </a:t>
            </a:r>
            <a:r>
              <a:rPr lang="en-US" altLang="zh-CN" dirty="0" err="1"/>
              <a:t>iAmAMethodInService</a:t>
            </a:r>
            <a:r>
              <a:rPr lang="en-US" altLang="zh-CN" dirty="0"/>
              <a:t>()</a:t>
            </a:r>
          </a:p>
          <a:p>
            <a:pPr marL="514350" indent="-514350">
              <a:buFont typeface="+mj-lt"/>
              <a:buAutoNum type="arabicPeriod"/>
            </a:pPr>
            <a:r>
              <a:rPr lang="zh-CN" altLang="en-US" dirty="0"/>
              <a:t>在</a:t>
            </a:r>
            <a:r>
              <a:rPr lang="en-US" altLang="zh-CN" dirty="0"/>
              <a:t>Service</a:t>
            </a:r>
            <a:r>
              <a:rPr lang="zh-CN" altLang="en-US" dirty="0"/>
              <a:t>内部写一个接口实现类</a:t>
            </a:r>
            <a:r>
              <a:rPr lang="en-US" altLang="zh-CN" dirty="0" err="1"/>
              <a:t>IBinder</a:t>
            </a:r>
            <a:r>
              <a:rPr lang="zh-CN" altLang="en-US" dirty="0"/>
              <a:t>或者</a:t>
            </a:r>
            <a:r>
              <a:rPr lang="en-US" altLang="zh-CN" dirty="0"/>
              <a:t>Binder</a:t>
            </a:r>
            <a:r>
              <a:rPr lang="zh-CN" altLang="en-US" dirty="0"/>
              <a:t>类子类，</a:t>
            </a:r>
            <a:r>
              <a:rPr lang="en-US" altLang="zh-CN" dirty="0" err="1"/>
              <a:t>MyBinder</a:t>
            </a:r>
            <a:endParaRPr lang="en-US" altLang="zh-CN" dirty="0"/>
          </a:p>
          <a:p>
            <a:pPr marL="514350" indent="-514350">
              <a:buFont typeface="+mj-lt"/>
              <a:buAutoNum type="arabicPeriod"/>
            </a:pPr>
            <a:r>
              <a:rPr lang="zh-CN" altLang="en-US" dirty="0"/>
              <a:t>在该类中写一个方法，用于调用</a:t>
            </a:r>
            <a:r>
              <a:rPr lang="en-US" altLang="zh-CN" dirty="0"/>
              <a:t>Service</a:t>
            </a:r>
            <a:r>
              <a:rPr lang="zh-CN" altLang="en-US" dirty="0"/>
              <a:t>内部的方法，</a:t>
            </a:r>
            <a:r>
              <a:rPr lang="en-US" altLang="zh-CN" dirty="0" err="1"/>
              <a:t>callMethodInService</a:t>
            </a:r>
            <a:r>
              <a:rPr lang="en-US" altLang="zh-CN" dirty="0"/>
              <a:t>()</a:t>
            </a:r>
          </a:p>
          <a:p>
            <a:pPr marL="514350" indent="-514350">
              <a:buFont typeface="+mj-lt"/>
              <a:buAutoNum type="arabicPeriod"/>
            </a:pPr>
            <a:r>
              <a:rPr lang="zh-CN" altLang="en-US" dirty="0"/>
              <a:t>在</a:t>
            </a:r>
            <a:r>
              <a:rPr lang="en-US" altLang="zh-CN" dirty="0"/>
              <a:t>Service</a:t>
            </a:r>
            <a:r>
              <a:rPr lang="zh-CN" altLang="en-US" dirty="0"/>
              <a:t>的</a:t>
            </a:r>
            <a:r>
              <a:rPr lang="en-US" altLang="zh-CN" dirty="0" err="1"/>
              <a:t>onBind</a:t>
            </a:r>
            <a:r>
              <a:rPr lang="en-US" altLang="zh-CN" dirty="0"/>
              <a:t>()</a:t>
            </a:r>
            <a:r>
              <a:rPr lang="zh-CN" altLang="en-US" dirty="0"/>
              <a:t>方法中返回该实现类的实例</a:t>
            </a:r>
            <a:r>
              <a:rPr lang="en-US" altLang="zh-CN" dirty="0"/>
              <a:t>,return new </a:t>
            </a:r>
            <a:r>
              <a:rPr lang="en-US" altLang="zh-CN" dirty="0" err="1"/>
              <a:t>MyBinder</a:t>
            </a:r>
            <a:r>
              <a:rPr lang="en-US" altLang="zh-CN" dirty="0"/>
              <a:t>();</a:t>
            </a:r>
          </a:p>
          <a:p>
            <a:pPr marL="514350" indent="-514350">
              <a:buFont typeface="+mj-lt"/>
              <a:buAutoNum type="arabicPeriod"/>
            </a:pPr>
            <a:r>
              <a:rPr lang="zh-CN" altLang="en-US" dirty="0"/>
              <a:t>在</a:t>
            </a:r>
            <a:r>
              <a:rPr lang="en-US" altLang="zh-CN" dirty="0"/>
              <a:t>Activity</a:t>
            </a:r>
            <a:r>
              <a:rPr lang="zh-CN" altLang="en-US" dirty="0"/>
              <a:t>的</a:t>
            </a:r>
            <a:r>
              <a:rPr lang="en-US" altLang="zh-CN" dirty="0" err="1"/>
              <a:t>ServiceConnection</a:t>
            </a:r>
            <a:r>
              <a:rPr lang="zh-CN" altLang="en-US" dirty="0"/>
              <a:t>实现类中的</a:t>
            </a:r>
            <a:r>
              <a:rPr lang="en-US" altLang="zh-CN" dirty="0" err="1"/>
              <a:t>onServiceConnected</a:t>
            </a:r>
            <a:r>
              <a:rPr lang="en-US" altLang="zh-CN" dirty="0"/>
              <a:t>()</a:t>
            </a:r>
            <a:r>
              <a:rPr lang="zh-CN" altLang="en-US" dirty="0"/>
              <a:t>方法，在</a:t>
            </a:r>
            <a:r>
              <a:rPr lang="en-US" altLang="zh-CN" dirty="0"/>
              <a:t>Service</a:t>
            </a:r>
            <a:r>
              <a:rPr lang="zh-CN" altLang="en-US" dirty="0"/>
              <a:t>中</a:t>
            </a:r>
            <a:r>
              <a:rPr lang="en-US" altLang="zh-CN" dirty="0" err="1"/>
              <a:t>onBind</a:t>
            </a:r>
            <a:r>
              <a:rPr lang="zh-CN" altLang="en-US" dirty="0"/>
              <a:t>返回一个可用的</a:t>
            </a:r>
            <a:r>
              <a:rPr lang="en-US" altLang="zh-CN" dirty="0" err="1"/>
              <a:t>IBinder</a:t>
            </a:r>
            <a:r>
              <a:rPr lang="zh-CN" altLang="en-US" dirty="0"/>
              <a:t>后，该方法会被调用，这时，我们也就拿到了可以调用</a:t>
            </a:r>
            <a:r>
              <a:rPr lang="en-US" altLang="zh-CN" dirty="0"/>
              <a:t>Service</a:t>
            </a:r>
            <a:r>
              <a:rPr lang="zh-CN" altLang="en-US" dirty="0"/>
              <a:t>内方法的第三方工具了</a:t>
            </a:r>
          </a:p>
          <a:p>
            <a:pPr marL="514350" indent="-514350">
              <a:buFont typeface="+mj-lt"/>
              <a:buAutoNum type="arabicPeriod"/>
            </a:pPr>
            <a:r>
              <a:rPr lang="zh-CN" altLang="en-US" dirty="0"/>
              <a:t>在需要的地方调用</a:t>
            </a:r>
          </a:p>
          <a:p>
            <a:pPr marL="0" indent="0">
              <a:buNone/>
            </a:pPr>
            <a:endParaRPr lang="zh-CN" altLang="en-US" dirty="0"/>
          </a:p>
        </p:txBody>
      </p:sp>
    </p:spTree>
    <p:extLst>
      <p:ext uri="{BB962C8B-B14F-4D97-AF65-F5344CB8AC3E}">
        <p14:creationId xmlns:p14="http://schemas.microsoft.com/office/powerpoint/2010/main" val="29921686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建立能与访问者进行相互通信的本地服务 </a:t>
            </a:r>
          </a:p>
        </p:txBody>
      </p:sp>
      <p:sp>
        <p:nvSpPr>
          <p:cNvPr id="3" name="内容占位符 2"/>
          <p:cNvSpPr>
            <a:spLocks noGrp="1"/>
          </p:cNvSpPr>
          <p:nvPr>
            <p:ph idx="1"/>
          </p:nvPr>
        </p:nvSpPr>
        <p:spPr/>
        <p:txBody>
          <a:bodyPr>
            <a:normAutofit fontScale="77500" lnSpcReduction="20000"/>
          </a:bodyPr>
          <a:lstStyle/>
          <a:p>
            <a:pPr marL="0" indent="0">
              <a:buNone/>
            </a:pPr>
            <a:r>
              <a:rPr lang="zh-CN" altLang="en-US" dirty="0"/>
              <a:t>通过</a:t>
            </a:r>
            <a:r>
              <a:rPr lang="en-US" altLang="zh-CN" dirty="0" err="1"/>
              <a:t>startService</a:t>
            </a:r>
            <a:r>
              <a:rPr lang="en-US" altLang="zh-CN" dirty="0"/>
              <a:t>()</a:t>
            </a:r>
            <a:r>
              <a:rPr lang="zh-CN" altLang="en-US" dirty="0"/>
              <a:t>和</a:t>
            </a:r>
            <a:r>
              <a:rPr lang="en-US" altLang="zh-CN" dirty="0" err="1"/>
              <a:t>stopService</a:t>
            </a:r>
            <a:r>
              <a:rPr lang="en-US" altLang="zh-CN" dirty="0"/>
              <a:t>()</a:t>
            </a:r>
            <a:r>
              <a:rPr lang="zh-CN" altLang="en-US" dirty="0"/>
              <a:t>启动关闭服务。适用于服务和访问者之间没有交互的情况。如果服务和访问者之间需要方法调用或者传递参数，侧需要使用</a:t>
            </a:r>
            <a:r>
              <a:rPr lang="en-US" altLang="zh-CN" dirty="0" err="1"/>
              <a:t>bindService</a:t>
            </a:r>
            <a:r>
              <a:rPr lang="en-US" altLang="zh-CN" dirty="0"/>
              <a:t>()</a:t>
            </a:r>
            <a:r>
              <a:rPr lang="zh-CN" altLang="en-US" dirty="0"/>
              <a:t>和</a:t>
            </a:r>
            <a:r>
              <a:rPr lang="en-US" altLang="zh-CN" dirty="0" err="1"/>
              <a:t>unbindService</a:t>
            </a:r>
            <a:r>
              <a:rPr lang="en-US" altLang="zh-CN" dirty="0"/>
              <a:t>()</a:t>
            </a:r>
            <a:r>
              <a:rPr lang="zh-CN" altLang="en-US" dirty="0"/>
              <a:t>方法启动关闭服务。</a:t>
            </a:r>
            <a:endParaRPr lang="en-US" altLang="zh-CN" dirty="0"/>
          </a:p>
          <a:p>
            <a:pPr marL="0" indent="0">
              <a:buNone/>
            </a:pPr>
            <a:endParaRPr lang="en-US" altLang="zh-CN" dirty="0"/>
          </a:p>
          <a:p>
            <a:pPr marL="0" indent="0">
              <a:buNone/>
            </a:pPr>
            <a:r>
              <a:rPr lang="zh-CN" altLang="en-US" dirty="0"/>
              <a:t>采用</a:t>
            </a:r>
            <a:r>
              <a:rPr lang="en-US" altLang="zh-CN" dirty="0" err="1"/>
              <a:t>Context.bindService</a:t>
            </a:r>
            <a:r>
              <a:rPr lang="en-US" altLang="zh-CN" dirty="0"/>
              <a:t>()</a:t>
            </a:r>
            <a:r>
              <a:rPr lang="zh-CN" altLang="en-US" dirty="0"/>
              <a:t>方法启动服务，在服务未被创建时，系统会先调用服务的</a:t>
            </a:r>
            <a:r>
              <a:rPr lang="en-US" altLang="zh-CN" dirty="0" err="1"/>
              <a:t>onCreate</a:t>
            </a:r>
            <a:r>
              <a:rPr lang="en-US" altLang="zh-CN" dirty="0"/>
              <a:t>()</a:t>
            </a:r>
            <a:r>
              <a:rPr lang="zh-CN" altLang="en-US" dirty="0"/>
              <a:t>方法，接着调用</a:t>
            </a:r>
            <a:r>
              <a:rPr lang="en-US" altLang="zh-CN" dirty="0" err="1"/>
              <a:t>onBind</a:t>
            </a:r>
            <a:r>
              <a:rPr lang="en-US" altLang="zh-CN" dirty="0"/>
              <a:t>()</a:t>
            </a:r>
            <a:r>
              <a:rPr lang="zh-CN" altLang="en-US" dirty="0"/>
              <a:t>方法，这个时候访问者和服务绑定在一起。 如果访问者要与服务进行通信，那么，</a:t>
            </a:r>
            <a:r>
              <a:rPr lang="en-US" altLang="zh-CN" dirty="0" err="1"/>
              <a:t>onBind</a:t>
            </a:r>
            <a:r>
              <a:rPr lang="en-US" altLang="zh-CN" dirty="0"/>
              <a:t>()</a:t>
            </a:r>
            <a:r>
              <a:rPr lang="zh-CN" altLang="en-US" dirty="0"/>
              <a:t>方法必须返回</a:t>
            </a:r>
            <a:r>
              <a:rPr lang="en-US" altLang="zh-CN" dirty="0" err="1"/>
              <a:t>Ibinder</a:t>
            </a:r>
            <a:r>
              <a:rPr lang="zh-CN" altLang="en-US" dirty="0"/>
              <a:t>对象。如果访问者退出了，系统就会先调用服务的</a:t>
            </a:r>
            <a:r>
              <a:rPr lang="en-US" altLang="zh-CN" dirty="0" err="1"/>
              <a:t>onUnbind</a:t>
            </a:r>
            <a:r>
              <a:rPr lang="en-US" altLang="zh-CN" dirty="0"/>
              <a:t>()</a:t>
            </a:r>
            <a:r>
              <a:rPr lang="zh-CN" altLang="en-US" dirty="0"/>
              <a:t>方法，接着调用</a:t>
            </a:r>
            <a:r>
              <a:rPr lang="en-US" altLang="zh-CN" dirty="0" err="1"/>
              <a:t>onDestroy</a:t>
            </a:r>
            <a:r>
              <a:rPr lang="en-US" altLang="zh-CN" dirty="0"/>
              <a:t>()</a:t>
            </a:r>
            <a:r>
              <a:rPr lang="zh-CN" altLang="en-US" dirty="0"/>
              <a:t>方法。如果调用</a:t>
            </a:r>
            <a:r>
              <a:rPr lang="en-US" altLang="zh-CN" dirty="0" err="1"/>
              <a:t>bindService</a:t>
            </a:r>
            <a:r>
              <a:rPr lang="en-US" altLang="zh-CN" dirty="0"/>
              <a:t>()</a:t>
            </a:r>
            <a:r>
              <a:rPr lang="zh-CN" altLang="en-US" dirty="0"/>
              <a:t>方法前服务已经被绑定，多次调用</a:t>
            </a:r>
            <a:r>
              <a:rPr lang="en-US" altLang="zh-CN" dirty="0" err="1"/>
              <a:t>bindService</a:t>
            </a:r>
            <a:r>
              <a:rPr lang="en-US" altLang="zh-CN" dirty="0"/>
              <a:t>()</a:t>
            </a:r>
            <a:r>
              <a:rPr lang="zh-CN" altLang="en-US" dirty="0"/>
              <a:t>方法并不会导致多次创建服务及绑定</a:t>
            </a:r>
            <a:r>
              <a:rPr lang="en-US" altLang="zh-CN" dirty="0"/>
              <a:t>(</a:t>
            </a:r>
            <a:r>
              <a:rPr lang="zh-CN" altLang="en-US" dirty="0"/>
              <a:t>也就是说</a:t>
            </a:r>
            <a:r>
              <a:rPr lang="en-US" altLang="zh-CN" dirty="0" err="1"/>
              <a:t>onCreate</a:t>
            </a:r>
            <a:r>
              <a:rPr lang="en-US" altLang="zh-CN" dirty="0"/>
              <a:t>()</a:t>
            </a:r>
            <a:r>
              <a:rPr lang="zh-CN" altLang="en-US" dirty="0"/>
              <a:t>和</a:t>
            </a:r>
            <a:r>
              <a:rPr lang="en-US" altLang="zh-CN" dirty="0" err="1"/>
              <a:t>onBind</a:t>
            </a:r>
            <a:r>
              <a:rPr lang="en-US" altLang="zh-CN" dirty="0"/>
              <a:t>()</a:t>
            </a:r>
            <a:r>
              <a:rPr lang="zh-CN" altLang="en-US" dirty="0"/>
              <a:t>方法并不会被多次调用</a:t>
            </a:r>
            <a:r>
              <a:rPr lang="en-US" altLang="zh-CN" dirty="0"/>
              <a:t>)</a:t>
            </a:r>
            <a:r>
              <a:rPr lang="zh-CN" altLang="en-US" dirty="0"/>
              <a:t>。如果访问者希望与正在绑定的服务解除绑定，可以调用</a:t>
            </a:r>
            <a:r>
              <a:rPr lang="en-US" altLang="zh-CN" dirty="0" err="1"/>
              <a:t>unbindService</a:t>
            </a:r>
            <a:r>
              <a:rPr lang="en-US" altLang="zh-CN" dirty="0"/>
              <a:t>()</a:t>
            </a:r>
            <a:r>
              <a:rPr lang="zh-CN" altLang="en-US" dirty="0"/>
              <a:t>方法，调用该方法也会导致系统调用服务的</a:t>
            </a:r>
            <a:r>
              <a:rPr lang="en-US" altLang="zh-CN" dirty="0" err="1"/>
              <a:t>onUnbind</a:t>
            </a:r>
            <a:r>
              <a:rPr lang="en-US" altLang="zh-CN" dirty="0"/>
              <a:t>()--&gt;</a:t>
            </a:r>
            <a:r>
              <a:rPr lang="en-US" altLang="zh-CN" dirty="0" err="1"/>
              <a:t>onDestroy</a:t>
            </a:r>
            <a:r>
              <a:rPr lang="en-US" altLang="zh-CN" dirty="0"/>
              <a:t>()</a:t>
            </a:r>
            <a:r>
              <a:rPr lang="zh-CN" altLang="en-US" dirty="0"/>
              <a:t>方法。</a:t>
            </a:r>
            <a:endParaRPr lang="en-US" altLang="zh-CN" dirty="0"/>
          </a:p>
          <a:p>
            <a:pPr marL="0" indent="0">
              <a:buNone/>
            </a:pPr>
            <a:r>
              <a:rPr lang="en-US" altLang="zh-CN" dirty="0"/>
              <a:t>Activity</a:t>
            </a:r>
            <a:r>
              <a:rPr lang="zh-CN" altLang="en-US" dirty="0"/>
              <a:t>与服务进行通信，开发人员通常把通信方法定义在接口里，然后让</a:t>
            </a:r>
            <a:r>
              <a:rPr lang="en-US" altLang="zh-CN" dirty="0" err="1"/>
              <a:t>Ibinder</a:t>
            </a:r>
            <a:r>
              <a:rPr lang="zh-CN" altLang="en-US" dirty="0"/>
              <a:t>对象实现该接口，而</a:t>
            </a:r>
            <a:r>
              <a:rPr lang="en-US" altLang="zh-CN" dirty="0"/>
              <a:t>Activity</a:t>
            </a:r>
            <a:r>
              <a:rPr lang="zh-CN" altLang="en-US" dirty="0"/>
              <a:t>通过该接口引用服务</a:t>
            </a:r>
            <a:r>
              <a:rPr lang="en-US" altLang="zh-CN" dirty="0" err="1"/>
              <a:t>onBind</a:t>
            </a:r>
            <a:r>
              <a:rPr lang="en-US" altLang="zh-CN" b="1" dirty="0"/>
              <a:t>()</a:t>
            </a:r>
            <a:r>
              <a:rPr lang="zh-CN" altLang="en-US" dirty="0"/>
              <a:t>方法返回的</a:t>
            </a:r>
            <a:r>
              <a:rPr lang="en-US" altLang="zh-CN" dirty="0" err="1"/>
              <a:t>Ibinder</a:t>
            </a:r>
            <a:r>
              <a:rPr lang="zh-CN" altLang="en-US" dirty="0"/>
              <a:t>对象，然后调用</a:t>
            </a:r>
            <a:r>
              <a:rPr lang="en-US" altLang="zh-CN" dirty="0" err="1"/>
              <a:t>Ibinder</a:t>
            </a:r>
            <a:r>
              <a:rPr lang="zh-CN" altLang="en-US" dirty="0"/>
              <a:t>对象里自定义的通信方法。</a:t>
            </a:r>
          </a:p>
        </p:txBody>
      </p:sp>
    </p:spTree>
    <p:extLst>
      <p:ext uri="{BB962C8B-B14F-4D97-AF65-F5344CB8AC3E}">
        <p14:creationId xmlns:p14="http://schemas.microsoft.com/office/powerpoint/2010/main" val="426559157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AIDL</a:t>
            </a:r>
            <a:r>
              <a:rPr lang="zh-CN" altLang="en-US" dirty="0"/>
              <a:t>和远程服务实现进程通信</a:t>
            </a:r>
          </a:p>
        </p:txBody>
      </p:sp>
      <p:sp>
        <p:nvSpPr>
          <p:cNvPr id="3" name="内容占位符 2"/>
          <p:cNvSpPr>
            <a:spLocks noGrp="1"/>
          </p:cNvSpPr>
          <p:nvPr>
            <p:ph idx="1"/>
          </p:nvPr>
        </p:nvSpPr>
        <p:spPr/>
        <p:txBody>
          <a:bodyPr>
            <a:normAutofit fontScale="92500" lnSpcReduction="10000"/>
          </a:bodyPr>
          <a:lstStyle/>
          <a:p>
            <a:r>
              <a:rPr lang="zh-CN" altLang="en-US" dirty="0"/>
              <a:t>在</a:t>
            </a:r>
            <a:r>
              <a:rPr lang="en-US" altLang="zh-CN" dirty="0"/>
              <a:t>Android</a:t>
            </a:r>
            <a:r>
              <a:rPr lang="zh-CN" altLang="en-US" dirty="0"/>
              <a:t>中</a:t>
            </a:r>
            <a:r>
              <a:rPr lang="en-US" altLang="zh-CN" dirty="0"/>
              <a:t>, </a:t>
            </a:r>
            <a:r>
              <a:rPr lang="zh-CN" altLang="en-US" dirty="0"/>
              <a:t>每个应用程序都有自己的进程，当需要在不同的进程之间传递对象时，该如何实现呢</a:t>
            </a:r>
            <a:r>
              <a:rPr lang="en-US" altLang="zh-CN" dirty="0"/>
              <a:t>? </a:t>
            </a:r>
            <a:r>
              <a:rPr lang="zh-CN" altLang="en-US" dirty="0"/>
              <a:t>显然</a:t>
            </a:r>
            <a:r>
              <a:rPr lang="en-US" altLang="zh-CN" dirty="0"/>
              <a:t>, Java</a:t>
            </a:r>
            <a:r>
              <a:rPr lang="zh-CN" altLang="en-US" dirty="0"/>
              <a:t>中是不支持跨进程内存共享的。因此要传递对象</a:t>
            </a:r>
            <a:r>
              <a:rPr lang="en-US" altLang="zh-CN" dirty="0"/>
              <a:t>, </a:t>
            </a:r>
            <a:r>
              <a:rPr lang="zh-CN" altLang="en-US" dirty="0"/>
              <a:t>需要把对象解析成操作系统能够理解的数据格式</a:t>
            </a:r>
            <a:r>
              <a:rPr lang="en-US" altLang="zh-CN" dirty="0"/>
              <a:t>, </a:t>
            </a:r>
            <a:r>
              <a:rPr lang="zh-CN" altLang="en-US" dirty="0"/>
              <a:t>以达到跨界对象访问的目的。在</a:t>
            </a:r>
            <a:r>
              <a:rPr lang="en-US" altLang="zh-CN" dirty="0" err="1"/>
              <a:t>JavaEE</a:t>
            </a:r>
            <a:r>
              <a:rPr lang="zh-CN" altLang="en-US" dirty="0"/>
              <a:t>中，采用</a:t>
            </a:r>
            <a:r>
              <a:rPr lang="en-US" altLang="zh-CN" dirty="0"/>
              <a:t>RMI</a:t>
            </a:r>
            <a:r>
              <a:rPr lang="zh-CN" altLang="en-US" dirty="0"/>
              <a:t>通过序列化传递对象。在</a:t>
            </a:r>
            <a:r>
              <a:rPr lang="en-US" altLang="zh-CN" dirty="0"/>
              <a:t>Android</a:t>
            </a:r>
            <a:r>
              <a:rPr lang="zh-CN" altLang="en-US" dirty="0"/>
              <a:t>中</a:t>
            </a:r>
            <a:r>
              <a:rPr lang="en-US" altLang="zh-CN" dirty="0"/>
              <a:t>, </a:t>
            </a:r>
            <a:r>
              <a:rPr lang="zh-CN" altLang="en-US" dirty="0"/>
              <a:t>则采用</a:t>
            </a:r>
            <a:r>
              <a:rPr lang="en-US" altLang="zh-CN" dirty="0"/>
              <a:t>AIDL(Android Interface Definition Language</a:t>
            </a:r>
            <a:r>
              <a:rPr lang="zh-CN" altLang="en-US" dirty="0"/>
              <a:t>：接口定义语言</a:t>
            </a:r>
            <a:r>
              <a:rPr lang="en-US" altLang="zh-CN" dirty="0"/>
              <a:t>)</a:t>
            </a:r>
            <a:r>
              <a:rPr lang="zh-CN" altLang="en-US" dirty="0"/>
              <a:t>方式实现。</a:t>
            </a:r>
          </a:p>
          <a:p>
            <a:r>
              <a:rPr lang="en-US" altLang="zh-CN" dirty="0"/>
              <a:t>AIDL</a:t>
            </a:r>
            <a:r>
              <a:rPr lang="zh-CN" altLang="en-US" dirty="0"/>
              <a:t>是一种接口定义语言，用于约束两个进程间的通讯规则，供编译器生成代码，实现</a:t>
            </a:r>
            <a:r>
              <a:rPr lang="en-US" altLang="zh-CN" dirty="0"/>
              <a:t>Android</a:t>
            </a:r>
            <a:r>
              <a:rPr lang="zh-CN" altLang="en-US" dirty="0"/>
              <a:t>设备上的两个进程间通信</a:t>
            </a:r>
            <a:r>
              <a:rPr lang="en-US" altLang="zh-CN" dirty="0"/>
              <a:t>(IPC)</a:t>
            </a:r>
            <a:r>
              <a:rPr lang="zh-CN" altLang="en-US" dirty="0"/>
              <a:t>。</a:t>
            </a:r>
            <a:r>
              <a:rPr lang="en-US" altLang="zh-CN" dirty="0"/>
              <a:t>AIDL</a:t>
            </a:r>
            <a:r>
              <a:rPr lang="zh-CN" altLang="en-US" dirty="0"/>
              <a:t>的</a:t>
            </a:r>
            <a:r>
              <a:rPr lang="en-US" altLang="zh-CN" dirty="0"/>
              <a:t>IPC</a:t>
            </a:r>
            <a:r>
              <a:rPr lang="zh-CN" altLang="en-US" dirty="0"/>
              <a:t>机制和</a:t>
            </a:r>
            <a:r>
              <a:rPr lang="en-US" altLang="zh-CN" dirty="0"/>
              <a:t>EJB</a:t>
            </a:r>
            <a:r>
              <a:rPr lang="zh-CN" altLang="en-US" dirty="0"/>
              <a:t>所采用的</a:t>
            </a:r>
            <a:r>
              <a:rPr lang="en-US" altLang="zh-CN" dirty="0"/>
              <a:t>CORBA</a:t>
            </a:r>
            <a:r>
              <a:rPr lang="zh-CN" altLang="en-US" dirty="0"/>
              <a:t>很类似，进程之间的通信信息，首先会被转换成</a:t>
            </a:r>
            <a:r>
              <a:rPr lang="en-US" altLang="zh-CN" dirty="0"/>
              <a:t>AIDL</a:t>
            </a:r>
            <a:r>
              <a:rPr lang="zh-CN" altLang="en-US" dirty="0"/>
              <a:t>协议消息，然后发送给对方，对方收到</a:t>
            </a:r>
            <a:r>
              <a:rPr lang="en-US" altLang="zh-CN" dirty="0"/>
              <a:t>AIDL</a:t>
            </a:r>
            <a:r>
              <a:rPr lang="zh-CN" altLang="en-US" dirty="0"/>
              <a:t>协议消息后再转换成相应的对象。由于进程之间的通信信息需要双向转换，所以</a:t>
            </a:r>
            <a:r>
              <a:rPr lang="en-US" altLang="zh-CN" dirty="0"/>
              <a:t>android</a:t>
            </a:r>
            <a:r>
              <a:rPr lang="zh-CN" altLang="en-US" dirty="0"/>
              <a:t>采用代理类在背后实现了信息的双向转换，代理类由</a:t>
            </a:r>
            <a:r>
              <a:rPr lang="en-US" altLang="zh-CN" dirty="0"/>
              <a:t>android</a:t>
            </a:r>
            <a:r>
              <a:rPr lang="zh-CN" altLang="en-US" dirty="0"/>
              <a:t>编译器生成，对开发人员来说是透明的。</a:t>
            </a:r>
          </a:p>
          <a:p>
            <a:pPr marL="0" indent="0">
              <a:buNone/>
            </a:pPr>
            <a:endParaRPr lang="zh-CN" altLang="en-US" dirty="0"/>
          </a:p>
        </p:txBody>
      </p:sp>
    </p:spTree>
    <p:extLst>
      <p:ext uri="{BB962C8B-B14F-4D97-AF65-F5344CB8AC3E}">
        <p14:creationId xmlns:p14="http://schemas.microsoft.com/office/powerpoint/2010/main" val="164142633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绑定远程服务和本地服务区别</a:t>
            </a:r>
          </a:p>
        </p:txBody>
      </p:sp>
      <p:sp>
        <p:nvSpPr>
          <p:cNvPr id="3" name="内容占位符 2"/>
          <p:cNvSpPr>
            <a:spLocks noGrp="1"/>
          </p:cNvSpPr>
          <p:nvPr>
            <p:ph idx="1"/>
          </p:nvPr>
        </p:nvSpPr>
        <p:spPr/>
        <p:txBody>
          <a:bodyPr>
            <a:normAutofit fontScale="77500" lnSpcReduction="20000"/>
          </a:bodyPr>
          <a:lstStyle/>
          <a:p>
            <a:pPr marL="0" indent="0">
              <a:buNone/>
            </a:pPr>
            <a:r>
              <a:rPr lang="zh-CN" altLang="en-US" dirty="0"/>
              <a:t>本地服务：服务的代码、源文件在当前应用的同一个工程下</a:t>
            </a:r>
          </a:p>
          <a:p>
            <a:pPr marL="0" indent="0">
              <a:buNone/>
            </a:pPr>
            <a:r>
              <a:rPr lang="zh-CN" altLang="en-US" dirty="0"/>
              <a:t>远程服务：调用不同应用提供的服务</a:t>
            </a:r>
          </a:p>
          <a:p>
            <a:pPr marL="0" indent="0">
              <a:buNone/>
            </a:pPr>
            <a:r>
              <a:rPr lang="zh-CN" altLang="en-US" dirty="0"/>
              <a:t>绑定远程服务和本地服务的区别</a:t>
            </a:r>
            <a:r>
              <a:rPr lang="en-US" altLang="zh-CN" dirty="0"/>
              <a:t>:</a:t>
            </a:r>
          </a:p>
          <a:p>
            <a:pPr marL="0" indent="0">
              <a:buNone/>
            </a:pPr>
            <a:r>
              <a:rPr lang="en-US" altLang="zh-CN" dirty="0"/>
              <a:t>1.Service</a:t>
            </a:r>
            <a:r>
              <a:rPr lang="zh-CN" altLang="en-US" dirty="0"/>
              <a:t>对外暴露的接口文件 </a:t>
            </a:r>
          </a:p>
          <a:p>
            <a:pPr marL="0" indent="0">
              <a:buNone/>
            </a:pPr>
            <a:r>
              <a:rPr lang="zh-CN" altLang="en-US" dirty="0"/>
              <a:t>   本地服务 直接定义</a:t>
            </a:r>
            <a:r>
              <a:rPr lang="en-US" altLang="zh-CN" dirty="0"/>
              <a:t>IService.java</a:t>
            </a:r>
            <a:r>
              <a:rPr lang="zh-CN" altLang="en-US" dirty="0"/>
              <a:t>的接口 </a:t>
            </a:r>
          </a:p>
          <a:p>
            <a:pPr marL="0" indent="0">
              <a:buNone/>
            </a:pPr>
            <a:r>
              <a:rPr lang="zh-CN" altLang="en-US" dirty="0"/>
              <a:t>   远程服务 定义一个</a:t>
            </a:r>
            <a:r>
              <a:rPr lang="en-US" altLang="zh-CN" dirty="0" err="1"/>
              <a:t>IService.adil</a:t>
            </a:r>
            <a:r>
              <a:rPr lang="zh-CN" altLang="en-US" dirty="0"/>
              <a:t>文件  更改扩展名 删除</a:t>
            </a:r>
            <a:r>
              <a:rPr lang="en-US" altLang="zh-CN" dirty="0"/>
              <a:t>public</a:t>
            </a:r>
          </a:p>
          <a:p>
            <a:pPr marL="0" indent="0">
              <a:buNone/>
            </a:pPr>
            <a:r>
              <a:rPr lang="en-US" altLang="zh-CN" dirty="0"/>
              <a:t>2. Service</a:t>
            </a:r>
            <a:r>
              <a:rPr lang="zh-CN" altLang="en-US" dirty="0"/>
              <a:t>内部</a:t>
            </a:r>
          </a:p>
          <a:p>
            <a:pPr marL="0" indent="0">
              <a:buNone/>
            </a:pPr>
            <a:r>
              <a:rPr lang="zh-CN" altLang="en-US" dirty="0"/>
              <a:t>    本地服务 </a:t>
            </a:r>
            <a:r>
              <a:rPr lang="en-US" altLang="zh-CN" dirty="0"/>
              <a:t>extend Binder implement </a:t>
            </a:r>
            <a:r>
              <a:rPr lang="en-US" altLang="zh-CN" dirty="0" err="1"/>
              <a:t>IServcie</a:t>
            </a:r>
            <a:endParaRPr lang="en-US" altLang="zh-CN" dirty="0"/>
          </a:p>
          <a:p>
            <a:pPr marL="0" indent="0">
              <a:buNone/>
            </a:pPr>
            <a:r>
              <a:rPr lang="en-US" altLang="zh-CN" dirty="0"/>
              <a:t>    </a:t>
            </a:r>
            <a:r>
              <a:rPr lang="zh-CN" altLang="en-US" dirty="0"/>
              <a:t>远程服务 </a:t>
            </a:r>
            <a:r>
              <a:rPr lang="en-US" altLang="zh-CN" dirty="0"/>
              <a:t>extend </a:t>
            </a:r>
            <a:r>
              <a:rPr lang="en-US" altLang="zh-CN" dirty="0" err="1"/>
              <a:t>IService.Stub</a:t>
            </a:r>
            <a:endParaRPr lang="en-US" altLang="zh-CN" dirty="0"/>
          </a:p>
          <a:p>
            <a:pPr marL="0" indent="0">
              <a:buNone/>
            </a:pPr>
            <a:r>
              <a:rPr lang="en-US" altLang="zh-CN" dirty="0"/>
              <a:t>3.</a:t>
            </a:r>
            <a:r>
              <a:rPr lang="zh-CN" altLang="en-US" dirty="0"/>
              <a:t>调用者</a:t>
            </a:r>
            <a:r>
              <a:rPr lang="en-US" altLang="zh-CN" dirty="0"/>
              <a:t>Activity</a:t>
            </a:r>
            <a:r>
              <a:rPr lang="zh-CN" altLang="en-US" dirty="0"/>
              <a:t>中 </a:t>
            </a:r>
          </a:p>
          <a:p>
            <a:pPr marL="0" indent="0">
              <a:buNone/>
            </a:pPr>
            <a:r>
              <a:rPr lang="zh-CN" altLang="en-US" dirty="0"/>
              <a:t>   本地服务 绑定成功  直接强制类型转换 </a:t>
            </a:r>
            <a:r>
              <a:rPr lang="en-US" altLang="zh-CN" dirty="0" err="1"/>
              <a:t>IServcie</a:t>
            </a:r>
            <a:endParaRPr lang="en-US" altLang="zh-CN" dirty="0"/>
          </a:p>
          <a:p>
            <a:pPr marL="0" indent="0">
              <a:buNone/>
            </a:pPr>
            <a:r>
              <a:rPr lang="en-US" altLang="zh-CN" dirty="0"/>
              <a:t>   </a:t>
            </a:r>
            <a:r>
              <a:rPr lang="zh-CN" altLang="en-US" dirty="0"/>
              <a:t>远程服务 绑定成功  </a:t>
            </a:r>
            <a:r>
              <a:rPr lang="en-US" altLang="zh-CN" dirty="0" err="1"/>
              <a:t>IService.Stub.asInterface</a:t>
            </a:r>
            <a:r>
              <a:rPr lang="en-US" altLang="zh-CN" dirty="0"/>
              <a:t>(service)</a:t>
            </a:r>
          </a:p>
          <a:p>
            <a:pPr marL="0" indent="0">
              <a:buNone/>
            </a:pPr>
            <a:endParaRPr lang="en-US" altLang="zh-CN" dirty="0"/>
          </a:p>
        </p:txBody>
      </p:sp>
      <p:sp>
        <p:nvSpPr>
          <p:cNvPr id="5" name="文本框 4"/>
          <p:cNvSpPr txBox="1"/>
          <p:nvPr/>
        </p:nvSpPr>
        <p:spPr>
          <a:xfrm>
            <a:off x="8501975" y="2665378"/>
            <a:ext cx="2851826" cy="2308324"/>
          </a:xfrm>
          <a:prstGeom prst="rect">
            <a:avLst/>
          </a:prstGeom>
          <a:noFill/>
        </p:spPr>
        <p:txBody>
          <a:bodyPr wrap="square" rtlCol="0">
            <a:spAutoFit/>
          </a:bodyPr>
          <a:lstStyle/>
          <a:p>
            <a:r>
              <a:rPr lang="zh-CN" altLang="en-US"/>
              <a:t>注意：</a:t>
            </a:r>
          </a:p>
          <a:p>
            <a:r>
              <a:rPr lang="zh-CN" altLang="en-US"/>
              <a:t>①调用者复制</a:t>
            </a:r>
            <a:r>
              <a:rPr lang="en-US" altLang="zh-CN"/>
              <a:t>aidl</a:t>
            </a:r>
            <a:r>
              <a:rPr lang="zh-CN" altLang="en-US"/>
              <a:t>文件时，包名要和</a:t>
            </a:r>
            <a:r>
              <a:rPr lang="en-US" altLang="zh-CN"/>
              <a:t>aidl</a:t>
            </a:r>
            <a:r>
              <a:rPr lang="zh-CN" altLang="en-US"/>
              <a:t>原来的包名结构一致，且要去掉类上和方法上修饰符</a:t>
            </a:r>
          </a:p>
          <a:p>
            <a:r>
              <a:rPr lang="zh-CN" altLang="en-US"/>
              <a:t>②提供远程服务的</a:t>
            </a:r>
            <a:r>
              <a:rPr lang="en-US" altLang="zh-CN"/>
              <a:t>Service</a:t>
            </a:r>
            <a:r>
              <a:rPr lang="zh-CN" altLang="en-US"/>
              <a:t>必须是采用隐示意图给暴露出来的</a:t>
            </a:r>
            <a:endParaRPr lang="zh-CN" altLang="en-US" dirty="0"/>
          </a:p>
        </p:txBody>
      </p:sp>
    </p:spTree>
    <p:extLst>
      <p:ext uri="{BB962C8B-B14F-4D97-AF65-F5344CB8AC3E}">
        <p14:creationId xmlns:p14="http://schemas.microsoft.com/office/powerpoint/2010/main" val="264165614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AIDL</a:t>
            </a:r>
            <a:r>
              <a:rPr lang="zh-CN" altLang="en-US" dirty="0"/>
              <a:t>调用支付宝</a:t>
            </a:r>
          </a:p>
        </p:txBody>
      </p:sp>
      <p:sp>
        <p:nvSpPr>
          <p:cNvPr id="3" name="内容占位符 2"/>
          <p:cNvSpPr>
            <a:spLocks noGrp="1"/>
          </p:cNvSpPr>
          <p:nvPr>
            <p:ph idx="1"/>
          </p:nvPr>
        </p:nvSpPr>
        <p:spPr/>
        <p:txBody>
          <a:bodyPr>
            <a:noAutofit/>
          </a:bodyPr>
          <a:lstStyle/>
          <a:p>
            <a:pPr marL="514350" indent="-514350">
              <a:buFont typeface="+mj-lt"/>
              <a:buAutoNum type="arabicPeriod"/>
            </a:pPr>
            <a:r>
              <a:rPr lang="zh-CN" altLang="en-US" sz="2200" dirty="0"/>
              <a:t>在远程支付宝中，将接口</a:t>
            </a:r>
            <a:r>
              <a:rPr lang="en-US" altLang="zh-CN" sz="2200" dirty="0"/>
              <a:t>ALiPayBinder.java</a:t>
            </a:r>
            <a:r>
              <a:rPr lang="zh-CN" altLang="en-US" sz="2200" dirty="0"/>
              <a:t>改成</a:t>
            </a:r>
            <a:r>
              <a:rPr lang="en-US" altLang="zh-CN" sz="2200" dirty="0" err="1"/>
              <a:t>ALiPayBinder.aidl</a:t>
            </a:r>
            <a:r>
              <a:rPr lang="zh-CN" altLang="en-US" sz="2200" dirty="0"/>
              <a:t>，然后会报错，</a:t>
            </a:r>
            <a:br>
              <a:rPr lang="zh-CN" altLang="en-US" sz="2200" dirty="0"/>
            </a:br>
            <a:r>
              <a:rPr lang="zh-CN" altLang="en-US" sz="2200" dirty="0"/>
              <a:t>将修饰接口的</a:t>
            </a:r>
            <a:r>
              <a:rPr lang="en-US" altLang="zh-CN" sz="2200" dirty="0"/>
              <a:t>public </a:t>
            </a:r>
            <a:r>
              <a:rPr lang="zh-CN" altLang="en-US" sz="2200" dirty="0"/>
              <a:t>和方法的</a:t>
            </a:r>
            <a:r>
              <a:rPr lang="en-US" altLang="zh-CN" sz="2200" dirty="0"/>
              <a:t>public</a:t>
            </a:r>
            <a:r>
              <a:rPr lang="zh-CN" altLang="en-US" sz="2200" dirty="0"/>
              <a:t>给去掉，因为是远程服务调用，都是公开的。然后再</a:t>
            </a:r>
            <a:r>
              <a:rPr lang="en-US" altLang="zh-CN" sz="2200" dirty="0"/>
              <a:t>gen</a:t>
            </a:r>
            <a:r>
              <a:rPr lang="zh-CN" altLang="en-US" sz="2200" dirty="0"/>
              <a:t>会自动生成</a:t>
            </a:r>
            <a:r>
              <a:rPr lang="en-US" altLang="zh-CN" sz="2200" dirty="0"/>
              <a:t>ALiPayBinder.java</a:t>
            </a:r>
            <a:r>
              <a:rPr lang="zh-CN" altLang="en-US" sz="2200" dirty="0"/>
              <a:t>文件，里面有个重要的内部类</a:t>
            </a:r>
            <a:r>
              <a:rPr lang="en-US" altLang="zh-CN" sz="2200" dirty="0"/>
              <a:t>Stub;</a:t>
            </a:r>
          </a:p>
          <a:p>
            <a:pPr marL="514350" indent="-514350">
              <a:buFont typeface="+mj-lt"/>
              <a:buAutoNum type="arabicPeriod"/>
            </a:pPr>
            <a:r>
              <a:rPr lang="zh-CN" altLang="en-US" sz="2200" dirty="0"/>
              <a:t>原来远程服务修改，由于自动生成的</a:t>
            </a:r>
            <a:r>
              <a:rPr lang="en-US" altLang="zh-CN" sz="2200" dirty="0"/>
              <a:t>ALiPayBinder.java</a:t>
            </a:r>
            <a:r>
              <a:rPr lang="zh-CN" altLang="en-US" sz="2200" dirty="0"/>
              <a:t>里面的</a:t>
            </a:r>
            <a:r>
              <a:rPr lang="en-US" altLang="zh-CN" sz="2200" dirty="0"/>
              <a:t>Stub</a:t>
            </a:r>
            <a:r>
              <a:rPr lang="zh-CN" altLang="en-US" sz="2200" dirty="0"/>
              <a:t>内部类</a:t>
            </a:r>
            <a:r>
              <a:rPr lang="en-US" altLang="zh-CN" sz="2200" b="1" dirty="0"/>
              <a:t>extends</a:t>
            </a:r>
            <a:r>
              <a:rPr lang="en-US" altLang="zh-CN" sz="2200" dirty="0"/>
              <a:t> </a:t>
            </a:r>
            <a:r>
              <a:rPr lang="en-US" altLang="zh-CN" sz="2200" dirty="0" err="1"/>
              <a:t>android.os.Binder</a:t>
            </a:r>
            <a:r>
              <a:rPr lang="zh-CN" altLang="en-US" sz="2200" dirty="0"/>
              <a:t>和</a:t>
            </a:r>
            <a:r>
              <a:rPr lang="en-US" altLang="zh-CN" sz="2200" b="1" dirty="0"/>
              <a:t>implements</a:t>
            </a:r>
            <a:r>
              <a:rPr lang="en-US" altLang="zh-CN" sz="2200" dirty="0"/>
              <a:t> </a:t>
            </a:r>
            <a:r>
              <a:rPr lang="en-US" altLang="zh-CN" sz="2200" dirty="0" err="1"/>
              <a:t>com.alipay.remotePayService.ALiPayBinder</a:t>
            </a:r>
            <a:r>
              <a:rPr lang="en-US" altLang="zh-CN" sz="2200" dirty="0"/>
              <a:t>,</a:t>
            </a:r>
            <a:r>
              <a:rPr lang="zh-CN" altLang="en-US" sz="2200" dirty="0"/>
              <a:t>所以只要继承</a:t>
            </a:r>
            <a:r>
              <a:rPr lang="en-US" altLang="zh-CN" sz="2200" dirty="0"/>
              <a:t>Stub</a:t>
            </a:r>
            <a:r>
              <a:rPr lang="zh-CN" altLang="en-US" sz="2200" dirty="0"/>
              <a:t>类就可以了</a:t>
            </a:r>
            <a:r>
              <a:rPr lang="en-US" altLang="zh-CN" sz="2200" dirty="0"/>
              <a:t>;</a:t>
            </a:r>
          </a:p>
          <a:p>
            <a:pPr marL="514350" indent="-514350">
              <a:buFont typeface="+mj-lt"/>
              <a:buAutoNum type="arabicPeriod"/>
            </a:pPr>
            <a:r>
              <a:rPr lang="zh-CN" altLang="en-US" sz="2200" dirty="0"/>
              <a:t>远程服务这边就处理完毕了，现在处理调用者这边</a:t>
            </a:r>
            <a:br>
              <a:rPr lang="zh-CN" altLang="en-US" sz="2200" dirty="0"/>
            </a:br>
            <a:r>
              <a:rPr lang="zh-CN" altLang="en-US" sz="2200" dirty="0"/>
              <a:t>首先将远程服务下的</a:t>
            </a:r>
            <a:r>
              <a:rPr lang="en-US" altLang="zh-CN" sz="2200" dirty="0" err="1"/>
              <a:t>ALiPayBinder.aidl</a:t>
            </a:r>
            <a:r>
              <a:rPr lang="zh-CN" altLang="en-US" sz="2200" dirty="0"/>
              <a:t>完整拷贝过来，包括包名，然后可以发现在调用者这边</a:t>
            </a:r>
            <a:r>
              <a:rPr lang="en-US" altLang="zh-CN" sz="2200" dirty="0"/>
              <a:t>gen</a:t>
            </a:r>
            <a:r>
              <a:rPr lang="zh-CN" altLang="en-US" sz="2200" dirty="0"/>
              <a:t>也自动生成了</a:t>
            </a:r>
            <a:r>
              <a:rPr lang="en-US" altLang="zh-CN" sz="2200" dirty="0"/>
              <a:t>ALiPayBinder.java</a:t>
            </a:r>
          </a:p>
          <a:p>
            <a:pPr marL="514350" indent="-514350">
              <a:buFont typeface="+mj-lt"/>
              <a:buAutoNum type="arabicPeriod"/>
            </a:pPr>
            <a:r>
              <a:rPr lang="zh-CN" altLang="en-US" sz="2200" dirty="0"/>
              <a:t>在调用者这边的 </a:t>
            </a:r>
            <a:r>
              <a:rPr lang="en-US" altLang="zh-CN" sz="2200" dirty="0" err="1"/>
              <a:t>onServiceConnected</a:t>
            </a:r>
            <a:r>
              <a:rPr lang="en-US" altLang="zh-CN" sz="2200" dirty="0"/>
              <a:t>()</a:t>
            </a:r>
            <a:r>
              <a:rPr lang="zh-CN" altLang="en-US" sz="2200" dirty="0"/>
              <a:t>方法中，使用下面的获取远程服务返回的代理人</a:t>
            </a:r>
            <a:endParaRPr lang="en-US" altLang="zh-CN" sz="2200" dirty="0"/>
          </a:p>
          <a:p>
            <a:pPr marL="514350" indent="-514350">
              <a:buFont typeface="+mj-lt"/>
              <a:buAutoNum type="arabicPeriod"/>
            </a:pPr>
            <a:r>
              <a:rPr lang="zh-CN" altLang="en-US" sz="2200" dirty="0"/>
              <a:t>调用者调用支付宝提供的远程支付服务</a:t>
            </a:r>
          </a:p>
        </p:txBody>
      </p:sp>
    </p:spTree>
    <p:extLst>
      <p:ext uri="{BB962C8B-B14F-4D97-AF65-F5344CB8AC3E}">
        <p14:creationId xmlns:p14="http://schemas.microsoft.com/office/powerpoint/2010/main" val="205177828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混合开启服务的生命周期</a:t>
            </a:r>
          </a:p>
        </p:txBody>
      </p:sp>
      <p:sp>
        <p:nvSpPr>
          <p:cNvPr id="3" name="内容占位符 2"/>
          <p:cNvSpPr>
            <a:spLocks noGrp="1"/>
          </p:cNvSpPr>
          <p:nvPr>
            <p:ph idx="1"/>
          </p:nvPr>
        </p:nvSpPr>
        <p:spPr/>
        <p:txBody>
          <a:bodyPr/>
          <a:lstStyle/>
          <a:p>
            <a:r>
              <a:rPr lang="zh-CN" altLang="en-US" dirty="0"/>
              <a:t>无绑定服务</a:t>
            </a:r>
            <a:r>
              <a:rPr lang="en-US" altLang="zh-CN" dirty="0" err="1"/>
              <a:t>startService</a:t>
            </a:r>
            <a:r>
              <a:rPr lang="en-US" altLang="zh-CN" dirty="0"/>
              <a:t>()</a:t>
            </a:r>
            <a:r>
              <a:rPr lang="zh-CN" altLang="en-US" dirty="0"/>
              <a:t>：一旦开启了，即使开启它的组件挂了，它还是会开心地运行着，里面的方法不能为外界所利用，也就是不能服务外界，只能自娱自乐。</a:t>
            </a:r>
            <a:br>
              <a:rPr lang="zh-CN" altLang="en-US" dirty="0"/>
            </a:br>
            <a:r>
              <a:rPr lang="zh-CN" altLang="en-US" dirty="0"/>
              <a:t>优点：生命周期长</a:t>
            </a:r>
            <a:br>
              <a:rPr lang="zh-CN" altLang="en-US" dirty="0"/>
            </a:br>
            <a:r>
              <a:rPr lang="zh-CN" altLang="en-US" dirty="0"/>
              <a:t>缺点：不能为外界服务</a:t>
            </a:r>
            <a:br>
              <a:rPr lang="zh-CN" altLang="en-US" dirty="0"/>
            </a:br>
            <a:r>
              <a:rPr lang="zh-CN" altLang="en-US" dirty="0"/>
              <a:t>绑定服务</a:t>
            </a:r>
            <a:r>
              <a:rPr lang="en-US" altLang="zh-CN" dirty="0" err="1"/>
              <a:t>bindService</a:t>
            </a:r>
            <a:r>
              <a:rPr lang="en-US" altLang="zh-CN" dirty="0"/>
              <a:t>()</a:t>
            </a:r>
            <a:r>
              <a:rPr lang="zh-CN" altLang="en-US" dirty="0"/>
              <a:t>：如果调用者挂了</a:t>
            </a:r>
            <a:r>
              <a:rPr lang="en-US" altLang="zh-CN" dirty="0"/>
              <a:t>,</a:t>
            </a:r>
            <a:r>
              <a:rPr lang="zh-CN" altLang="en-US" dirty="0"/>
              <a:t>服务就跟着挂了</a:t>
            </a:r>
            <a:r>
              <a:rPr lang="en-US" altLang="zh-CN" dirty="0"/>
              <a:t>.</a:t>
            </a:r>
            <a:endParaRPr lang="zh-CN" altLang="en-US" dirty="0"/>
          </a:p>
          <a:p>
            <a:pPr marL="0" indent="0">
              <a:buNone/>
            </a:pPr>
            <a:r>
              <a:rPr lang="en-US" altLang="zh-CN" dirty="0"/>
              <a:t>  </a:t>
            </a:r>
            <a:r>
              <a:rPr lang="zh-CN" altLang="en-US" dirty="0"/>
              <a:t>优点：可以为外界服务</a:t>
            </a:r>
          </a:p>
          <a:p>
            <a:pPr marL="0" indent="0">
              <a:buNone/>
            </a:pPr>
            <a:r>
              <a:rPr lang="zh-CN" altLang="en-US" dirty="0"/>
              <a:t>  缺点：生命周期短，它的调用者挂了，也挂了</a:t>
            </a:r>
          </a:p>
          <a:p>
            <a:r>
              <a:rPr lang="zh-CN" altLang="en-US" dirty="0"/>
              <a:t>需求</a:t>
            </a:r>
            <a:r>
              <a:rPr lang="en-US" altLang="zh-CN" dirty="0"/>
              <a:t>: </a:t>
            </a:r>
            <a:r>
              <a:rPr lang="zh-CN" altLang="en-US" dirty="0"/>
              <a:t>服务长期的后台运行</a:t>
            </a:r>
            <a:r>
              <a:rPr lang="en-US" altLang="zh-CN" dirty="0"/>
              <a:t>, </a:t>
            </a:r>
            <a:r>
              <a:rPr lang="zh-CN" altLang="en-US" dirty="0"/>
              <a:t>又想调用服务里面的方法</a:t>
            </a:r>
          </a:p>
        </p:txBody>
      </p:sp>
    </p:spTree>
    <p:extLst>
      <p:ext uri="{BB962C8B-B14F-4D97-AF65-F5344CB8AC3E}">
        <p14:creationId xmlns:p14="http://schemas.microsoft.com/office/powerpoint/2010/main" val="91642077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混合开启服务的生命周期</a:t>
            </a:r>
          </a:p>
        </p:txBody>
      </p:sp>
      <p:sp>
        <p:nvSpPr>
          <p:cNvPr id="3" name="内容占位符 2"/>
          <p:cNvSpPr>
            <a:spLocks noGrp="1"/>
          </p:cNvSpPr>
          <p:nvPr>
            <p:ph idx="1"/>
          </p:nvPr>
        </p:nvSpPr>
        <p:spPr/>
        <p:txBody>
          <a:bodyPr/>
          <a:lstStyle/>
          <a:p>
            <a:r>
              <a:rPr lang="zh-CN" altLang="en-US" dirty="0"/>
              <a:t>需求</a:t>
            </a:r>
            <a:r>
              <a:rPr lang="en-US" altLang="zh-CN" dirty="0"/>
              <a:t>: </a:t>
            </a:r>
            <a:r>
              <a:rPr lang="zh-CN" altLang="en-US" dirty="0"/>
              <a:t>服务长期的后台运行</a:t>
            </a:r>
            <a:r>
              <a:rPr lang="en-US" altLang="zh-CN" dirty="0"/>
              <a:t>, </a:t>
            </a:r>
            <a:r>
              <a:rPr lang="zh-CN" altLang="en-US" dirty="0"/>
              <a:t>又想调用服务里面的方法</a:t>
            </a:r>
            <a:endParaRPr lang="en-US" altLang="zh-CN" dirty="0"/>
          </a:p>
          <a:p>
            <a:r>
              <a:rPr lang="zh-CN" altLang="en-US" dirty="0"/>
              <a:t>开启服务的顺序：</a:t>
            </a:r>
            <a:br>
              <a:rPr lang="zh-CN" altLang="en-US" dirty="0"/>
            </a:br>
            <a:r>
              <a:rPr lang="en-US" altLang="zh-CN" dirty="0"/>
              <a:t>1</a:t>
            </a:r>
            <a:r>
              <a:rPr lang="zh-CN" altLang="en-US" dirty="0"/>
              <a:t>）</a:t>
            </a:r>
            <a:r>
              <a:rPr lang="en-US" altLang="zh-CN" dirty="0" err="1"/>
              <a:t>startService</a:t>
            </a:r>
            <a:r>
              <a:rPr lang="en-US" altLang="zh-CN" dirty="0"/>
              <a:t>  </a:t>
            </a:r>
            <a:r>
              <a:rPr lang="zh-CN" altLang="en-US" dirty="0"/>
              <a:t>开启服务，保证服务可以长期的在后台运行</a:t>
            </a:r>
            <a:br>
              <a:rPr lang="zh-CN" altLang="en-US" dirty="0"/>
            </a:br>
            <a:r>
              <a:rPr lang="en-US" altLang="zh-CN" dirty="0"/>
              <a:t>2</a:t>
            </a:r>
            <a:r>
              <a:rPr lang="zh-CN" altLang="en-US" dirty="0"/>
              <a:t>）</a:t>
            </a:r>
            <a:r>
              <a:rPr lang="en-US" altLang="zh-CN" dirty="0" err="1"/>
              <a:t>bindService</a:t>
            </a:r>
            <a:r>
              <a:rPr lang="en-US" altLang="zh-CN" dirty="0"/>
              <a:t> </a:t>
            </a:r>
            <a:r>
              <a:rPr lang="zh-CN" altLang="en-US" dirty="0"/>
              <a:t>绑定服务，可以调用本地服务方法，或者远程服务中的方法</a:t>
            </a:r>
            <a:br>
              <a:rPr lang="zh-CN" altLang="en-US" dirty="0"/>
            </a:br>
            <a:r>
              <a:rPr lang="en-US" altLang="zh-CN" dirty="0"/>
              <a:t>3</a:t>
            </a:r>
            <a:r>
              <a:rPr lang="zh-CN" altLang="en-US" dirty="0"/>
              <a:t>）</a:t>
            </a:r>
            <a:r>
              <a:rPr lang="en-US" altLang="zh-CN" dirty="0" err="1"/>
              <a:t>unBindService</a:t>
            </a:r>
            <a:r>
              <a:rPr lang="en-US" altLang="zh-CN" dirty="0"/>
              <a:t> </a:t>
            </a:r>
            <a:r>
              <a:rPr lang="zh-CN" altLang="en-US" dirty="0"/>
              <a:t>解除绑定服务，解除绑定服务</a:t>
            </a:r>
            <a:br>
              <a:rPr lang="zh-CN" altLang="en-US" dirty="0"/>
            </a:br>
            <a:r>
              <a:rPr lang="en-US" altLang="zh-CN" dirty="0"/>
              <a:t>4</a:t>
            </a:r>
            <a:r>
              <a:rPr lang="zh-CN" altLang="en-US" dirty="0"/>
              <a:t>）</a:t>
            </a:r>
            <a:r>
              <a:rPr lang="en-US" altLang="zh-CN" dirty="0" err="1"/>
              <a:t>stopService</a:t>
            </a:r>
            <a:r>
              <a:rPr lang="en-US" altLang="zh-CN" dirty="0"/>
              <a:t> </a:t>
            </a:r>
            <a:r>
              <a:rPr lang="zh-CN" altLang="en-US" dirty="0"/>
              <a:t>停止服务</a:t>
            </a:r>
            <a:br>
              <a:rPr lang="zh-CN" altLang="en-US" dirty="0"/>
            </a:br>
            <a:endParaRPr lang="zh-CN" altLang="en-US" dirty="0"/>
          </a:p>
        </p:txBody>
      </p:sp>
    </p:spTree>
    <p:extLst>
      <p:ext uri="{BB962C8B-B14F-4D97-AF65-F5344CB8AC3E}">
        <p14:creationId xmlns:p14="http://schemas.microsoft.com/office/powerpoint/2010/main" val="4201227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布局</a:t>
            </a:r>
            <a:endParaRPr lang="en-US" altLang="zh-CN" dirty="0"/>
          </a:p>
        </p:txBody>
      </p:sp>
      <p:sp>
        <p:nvSpPr>
          <p:cNvPr id="4" name="Rectangle 1"/>
          <p:cNvSpPr>
            <a:spLocks noGrp="1" noChangeArrowheads="1"/>
          </p:cNvSpPr>
          <p:nvPr>
            <p:ph idx="1"/>
          </p:nvPr>
        </p:nvSpPr>
        <p:spPr bwMode="auto">
          <a:xfrm>
            <a:off x="838200" y="2690063"/>
            <a:ext cx="10156627" cy="262246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88"/>
                </a:solidFill>
                <a:effectLst/>
                <a:latin typeface="Consolas" panose="020B0609020204030204" pitchFamily="49" charset="0"/>
                <a:cs typeface="Consolas" panose="020B0609020204030204" pitchFamily="49" charset="0"/>
              </a:rPr>
              <a:t>&lt;LinearLayout</a:t>
            </a:r>
            <a:r>
              <a:rPr kumimoji="0" lang="zh-CN" altLang="zh-CN"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2000" b="0" i="0" u="none" strike="noStrike" cap="none" normalizeH="0" baseline="0" dirty="0">
                <a:ln>
                  <a:noFill/>
                </a:ln>
                <a:solidFill>
                  <a:srgbClr val="882288"/>
                </a:solidFill>
                <a:effectLst/>
                <a:latin typeface="Consolas" panose="020B0609020204030204" pitchFamily="49" charset="0"/>
                <a:cs typeface="Consolas" panose="020B0609020204030204" pitchFamily="49" charset="0"/>
              </a:rPr>
              <a:t>xmlns:android</a:t>
            </a:r>
            <a:r>
              <a:rPr kumimoji="0" lang="zh-CN" altLang="zh-CN" sz="20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dirty="0">
                <a:ln>
                  <a:noFill/>
                </a:ln>
                <a:solidFill>
                  <a:srgbClr val="880000"/>
                </a:solidFill>
                <a:effectLst/>
                <a:latin typeface="Consolas" panose="020B0609020204030204" pitchFamily="49" charset="0"/>
                <a:cs typeface="Consolas" panose="020B0609020204030204" pitchFamily="49" charset="0"/>
              </a:rPr>
              <a:t>"http://schemas.android.com/apk/res/android"</a:t>
            </a:r>
            <a:br>
              <a:rPr kumimoji="0" lang="zh-CN" altLang="zh-CN"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2000" b="0" i="0" u="none" strike="noStrike" cap="none" normalizeH="0" baseline="0" dirty="0">
                <a:ln>
                  <a:noFill/>
                </a:ln>
                <a:solidFill>
                  <a:srgbClr val="882288"/>
                </a:solidFill>
                <a:effectLst/>
                <a:latin typeface="Consolas" panose="020B0609020204030204" pitchFamily="49" charset="0"/>
                <a:cs typeface="Consolas" panose="020B0609020204030204" pitchFamily="49" charset="0"/>
              </a:rPr>
              <a:t>xmlns:app</a:t>
            </a:r>
            <a:r>
              <a:rPr kumimoji="0" lang="zh-CN" altLang="zh-CN" sz="20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dirty="0">
                <a:ln>
                  <a:noFill/>
                </a:ln>
                <a:solidFill>
                  <a:srgbClr val="880000"/>
                </a:solidFill>
                <a:effectLst/>
                <a:latin typeface="Consolas" panose="020B0609020204030204" pitchFamily="49" charset="0"/>
                <a:cs typeface="Consolas" panose="020B0609020204030204" pitchFamily="49" charset="0"/>
              </a:rPr>
              <a:t>"http://schemas.android.com/apk/res-auto"</a:t>
            </a:r>
            <a:br>
              <a:rPr kumimoji="0" lang="zh-CN" altLang="zh-CN"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2000" b="0" i="0" u="none" strike="noStrike" cap="none" normalizeH="0" baseline="0" dirty="0">
                <a:ln>
                  <a:noFill/>
                </a:ln>
                <a:solidFill>
                  <a:srgbClr val="882288"/>
                </a:solidFill>
                <a:effectLst/>
                <a:latin typeface="Consolas" panose="020B0609020204030204" pitchFamily="49" charset="0"/>
                <a:cs typeface="Consolas" panose="020B0609020204030204" pitchFamily="49" charset="0"/>
              </a:rPr>
              <a:t>xmlns:tools</a:t>
            </a:r>
            <a:r>
              <a:rPr kumimoji="0" lang="zh-CN" altLang="zh-CN" sz="20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dirty="0">
                <a:ln>
                  <a:noFill/>
                </a:ln>
                <a:solidFill>
                  <a:srgbClr val="880000"/>
                </a:solidFill>
                <a:effectLst/>
                <a:latin typeface="Consolas" panose="020B0609020204030204" pitchFamily="49" charset="0"/>
                <a:cs typeface="Consolas" panose="020B0609020204030204" pitchFamily="49" charset="0"/>
              </a:rPr>
              <a:t>"http://schemas.android.com/tools"</a:t>
            </a:r>
            <a:br>
              <a:rPr kumimoji="0" lang="zh-CN" altLang="zh-CN"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2000" b="0" i="0" u="none" strike="noStrike" cap="none" normalizeH="0" baseline="0" dirty="0">
                <a:ln>
                  <a:noFill/>
                </a:ln>
                <a:solidFill>
                  <a:srgbClr val="882288"/>
                </a:solidFill>
                <a:effectLst/>
                <a:latin typeface="Consolas" panose="020B0609020204030204" pitchFamily="49" charset="0"/>
                <a:cs typeface="Consolas" panose="020B0609020204030204" pitchFamily="49" charset="0"/>
              </a:rPr>
              <a:t>android:orientation</a:t>
            </a:r>
            <a:r>
              <a:rPr kumimoji="0" lang="zh-CN" altLang="zh-CN" sz="20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dirty="0">
                <a:ln>
                  <a:noFill/>
                </a:ln>
                <a:solidFill>
                  <a:srgbClr val="880000"/>
                </a:solidFill>
                <a:effectLst/>
                <a:latin typeface="Consolas" panose="020B0609020204030204" pitchFamily="49" charset="0"/>
                <a:cs typeface="Consolas" panose="020B0609020204030204" pitchFamily="49" charset="0"/>
              </a:rPr>
              <a:t>"horizontal"</a:t>
            </a:r>
            <a:br>
              <a:rPr kumimoji="0" lang="zh-CN" altLang="zh-CN"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2000" b="0" i="0" u="none" strike="noStrike" cap="none" normalizeH="0" baseline="0" dirty="0">
                <a:ln>
                  <a:noFill/>
                </a:ln>
                <a:solidFill>
                  <a:srgbClr val="882288"/>
                </a:solidFill>
                <a:effectLst/>
                <a:latin typeface="Consolas" panose="020B0609020204030204" pitchFamily="49" charset="0"/>
                <a:cs typeface="Consolas" panose="020B0609020204030204" pitchFamily="49" charset="0"/>
              </a:rPr>
              <a:t>android:layout_width</a:t>
            </a:r>
            <a:r>
              <a:rPr kumimoji="0" lang="zh-CN" altLang="zh-CN" sz="20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dirty="0">
                <a:ln>
                  <a:noFill/>
                </a:ln>
                <a:solidFill>
                  <a:srgbClr val="880000"/>
                </a:solidFill>
                <a:effectLst/>
                <a:latin typeface="Consolas" panose="020B0609020204030204" pitchFamily="49" charset="0"/>
                <a:cs typeface="Consolas" panose="020B0609020204030204" pitchFamily="49" charset="0"/>
              </a:rPr>
              <a:t>"match_parent"</a:t>
            </a:r>
            <a:br>
              <a:rPr kumimoji="0" lang="zh-CN" altLang="zh-CN"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2000" b="0" i="0" u="none" strike="noStrike" cap="none" normalizeH="0" baseline="0" dirty="0">
                <a:ln>
                  <a:noFill/>
                </a:ln>
                <a:solidFill>
                  <a:srgbClr val="882288"/>
                </a:solidFill>
                <a:effectLst/>
                <a:latin typeface="Consolas" panose="020B0609020204030204" pitchFamily="49" charset="0"/>
                <a:cs typeface="Consolas" panose="020B0609020204030204" pitchFamily="49" charset="0"/>
              </a:rPr>
              <a:t>android:layout_height</a:t>
            </a:r>
            <a:r>
              <a:rPr kumimoji="0" lang="zh-CN" altLang="zh-CN" sz="20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dirty="0">
                <a:ln>
                  <a:noFill/>
                </a:ln>
                <a:solidFill>
                  <a:srgbClr val="880000"/>
                </a:solidFill>
                <a:effectLst/>
                <a:latin typeface="Consolas" panose="020B0609020204030204" pitchFamily="49" charset="0"/>
                <a:cs typeface="Consolas" panose="020B0609020204030204" pitchFamily="49" charset="0"/>
              </a:rPr>
              <a:t>"match_parent"</a:t>
            </a:r>
            <a:br>
              <a:rPr kumimoji="0" lang="zh-CN" altLang="zh-CN"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2000" b="0" i="0" u="none" strike="noStrike" cap="none" normalizeH="0" baseline="0" dirty="0">
                <a:ln>
                  <a:noFill/>
                </a:ln>
                <a:solidFill>
                  <a:srgbClr val="882288"/>
                </a:solidFill>
                <a:effectLst/>
                <a:latin typeface="Consolas" panose="020B0609020204030204" pitchFamily="49" charset="0"/>
                <a:cs typeface="Consolas" panose="020B0609020204030204" pitchFamily="49" charset="0"/>
              </a:rPr>
              <a:t>app:layout_behavior</a:t>
            </a:r>
            <a:r>
              <a:rPr kumimoji="0" lang="zh-CN" altLang="zh-CN" sz="20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dirty="0">
                <a:ln>
                  <a:noFill/>
                </a:ln>
                <a:solidFill>
                  <a:srgbClr val="880000"/>
                </a:solidFill>
                <a:effectLst/>
                <a:latin typeface="Consolas" panose="020B0609020204030204" pitchFamily="49" charset="0"/>
                <a:cs typeface="Consolas" panose="020B0609020204030204" pitchFamily="49" charset="0"/>
              </a:rPr>
              <a:t>"@string/appbar_scrolling_view_behavior"</a:t>
            </a:r>
            <a:br>
              <a:rPr kumimoji="0" lang="zh-CN" altLang="zh-CN"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2000" b="0" i="0" u="none" strike="noStrike" cap="none" normalizeH="0" baseline="0" dirty="0">
                <a:ln>
                  <a:noFill/>
                </a:ln>
                <a:solidFill>
                  <a:srgbClr val="882288"/>
                </a:solidFill>
                <a:effectLst/>
                <a:latin typeface="Consolas" panose="020B0609020204030204" pitchFamily="49" charset="0"/>
                <a:cs typeface="Consolas" panose="020B0609020204030204" pitchFamily="49" charset="0"/>
              </a:rPr>
              <a:t>tools:showIn</a:t>
            </a:r>
            <a:r>
              <a:rPr kumimoji="0" lang="zh-CN" altLang="zh-CN" sz="20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dirty="0">
                <a:ln>
                  <a:noFill/>
                </a:ln>
                <a:solidFill>
                  <a:srgbClr val="880000"/>
                </a:solidFill>
                <a:effectLst/>
                <a:latin typeface="Consolas" panose="020B0609020204030204" pitchFamily="49" charset="0"/>
                <a:cs typeface="Consolas" panose="020B0609020204030204" pitchFamily="49" charset="0"/>
              </a:rPr>
              <a:t>"@layout/activity_my"</a:t>
            </a:r>
            <a:r>
              <a:rPr kumimoji="0" lang="zh-CN" altLang="zh-CN" sz="2000" b="0" i="0" u="none" strike="noStrike" cap="none" normalizeH="0" baseline="0" dirty="0">
                <a:ln>
                  <a:noFill/>
                </a:ln>
                <a:solidFill>
                  <a:srgbClr val="000088"/>
                </a:solidFill>
                <a:effectLst/>
                <a:latin typeface="Consolas" panose="020B0609020204030204" pitchFamily="49" charset="0"/>
                <a:cs typeface="Consolas" panose="020B0609020204030204" pitchFamily="49" charset="0"/>
              </a:rPr>
              <a:t>&gt;</a:t>
            </a:r>
            <a:r>
              <a:rPr kumimoji="0" lang="zh-CN" altLang="zh-CN" sz="2000" b="0" i="0" u="none" strike="noStrike" cap="none" normalizeH="0" baseline="0" dirty="0">
                <a:ln>
                  <a:noFill/>
                </a:ln>
                <a:solidFill>
                  <a:schemeClr val="tx1"/>
                </a:solidFill>
                <a:effectLst/>
              </a:rPr>
              <a:t> </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875949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开机自启动</a:t>
            </a:r>
            <a:r>
              <a:rPr lang="en-US" altLang="zh-CN" dirty="0"/>
              <a:t>Service </a:t>
            </a:r>
            <a:endParaRPr lang="zh-CN" altLang="en-US" dirty="0"/>
          </a:p>
        </p:txBody>
      </p:sp>
      <p:sp>
        <p:nvSpPr>
          <p:cNvPr id="3" name="内容占位符 2"/>
          <p:cNvSpPr>
            <a:spLocks noGrp="1"/>
          </p:cNvSpPr>
          <p:nvPr>
            <p:ph idx="1"/>
          </p:nvPr>
        </p:nvSpPr>
        <p:spPr/>
        <p:txBody>
          <a:bodyPr>
            <a:normAutofit/>
          </a:bodyPr>
          <a:lstStyle/>
          <a:p>
            <a:r>
              <a:rPr lang="zh-CN" altLang="en-US" dirty="0"/>
              <a:t>使用</a:t>
            </a:r>
            <a:r>
              <a:rPr lang="en-US" altLang="zh-CN" dirty="0" err="1"/>
              <a:t>BroadcastProvider</a:t>
            </a:r>
            <a:endParaRPr lang="en-US" altLang="zh-CN" dirty="0"/>
          </a:p>
          <a:p>
            <a:r>
              <a:rPr lang="zh-CN" altLang="en-US" dirty="0"/>
              <a:t>注册系统的开机的完成广播：</a:t>
            </a:r>
            <a:br>
              <a:rPr lang="en-US" altLang="zh-CN" dirty="0"/>
            </a:br>
            <a:r>
              <a:rPr lang="en-US" altLang="zh-CN" sz="1800" b="1" dirty="0" err="1"/>
              <a:t>android.intent.action.BOOT_COMPLETED</a:t>
            </a:r>
            <a:br>
              <a:rPr lang="en-US" altLang="zh-CN" sz="1800" dirty="0"/>
            </a:br>
            <a:r>
              <a:rPr lang="en-US" altLang="zh-CN" sz="1800" dirty="0"/>
              <a:t>&lt;receiver </a:t>
            </a:r>
            <a:r>
              <a:rPr lang="en-US" altLang="zh-CN" sz="1800" dirty="0" err="1"/>
              <a:t>android:name</a:t>
            </a:r>
            <a:r>
              <a:rPr lang="en-US" altLang="zh-CN" sz="1800" dirty="0"/>
              <a:t>=</a:t>
            </a:r>
            <a:r>
              <a:rPr lang="en-US" altLang="zh-CN" sz="1800" b="1" dirty="0"/>
              <a:t>“</a:t>
            </a:r>
            <a:r>
              <a:rPr lang="en-US" altLang="zh-CN" sz="1800" b="1" dirty="0" err="1"/>
              <a:t>me.itfollow.serviceLifecycle.MyBootCompleted</a:t>
            </a:r>
            <a:r>
              <a:rPr lang="en-US" altLang="zh-CN" sz="1800" b="1" dirty="0"/>
              <a:t>"</a:t>
            </a:r>
            <a:r>
              <a:rPr lang="en-US" altLang="zh-CN" sz="1800" dirty="0"/>
              <a:t> &gt;</a:t>
            </a:r>
            <a:br>
              <a:rPr lang="en-US" altLang="zh-CN" sz="1800" dirty="0"/>
            </a:br>
            <a:r>
              <a:rPr lang="en-US" altLang="zh-CN" sz="1800" b="1" dirty="0"/>
              <a:t>    </a:t>
            </a:r>
            <a:r>
              <a:rPr lang="en-US" altLang="zh-CN" sz="1800" dirty="0"/>
              <a:t>&lt;intent-filter&gt;</a:t>
            </a:r>
            <a:br>
              <a:rPr lang="en-US" altLang="zh-CN" sz="1800" dirty="0"/>
            </a:br>
            <a:r>
              <a:rPr lang="en-US" altLang="zh-CN" sz="1800" b="1" dirty="0"/>
              <a:t>        </a:t>
            </a:r>
            <a:r>
              <a:rPr lang="en-US" altLang="zh-CN" sz="1800" dirty="0"/>
              <a:t>&lt;action </a:t>
            </a:r>
            <a:r>
              <a:rPr lang="en-US" altLang="zh-CN" sz="1800" dirty="0" err="1"/>
              <a:t>android:name</a:t>
            </a:r>
            <a:r>
              <a:rPr lang="en-US" altLang="zh-CN" sz="1800" dirty="0"/>
              <a:t>=</a:t>
            </a:r>
            <a:r>
              <a:rPr lang="en-US" altLang="zh-CN" sz="1800" b="1" dirty="0"/>
              <a:t>"</a:t>
            </a:r>
            <a:r>
              <a:rPr lang="en-US" altLang="zh-CN" sz="1800" b="1" dirty="0" err="1"/>
              <a:t>android.intent.action.BOOT_COMPLETED</a:t>
            </a:r>
            <a:r>
              <a:rPr lang="en-US" altLang="zh-CN" sz="1800" b="1" dirty="0"/>
              <a:t>"</a:t>
            </a:r>
            <a:r>
              <a:rPr lang="en-US" altLang="zh-CN" sz="1800" dirty="0"/>
              <a:t> /&gt;</a:t>
            </a:r>
            <a:br>
              <a:rPr lang="en-US" altLang="zh-CN" sz="1800" dirty="0"/>
            </a:br>
            <a:r>
              <a:rPr lang="en-US" altLang="zh-CN" sz="1800" b="1" dirty="0"/>
              <a:t>    </a:t>
            </a:r>
            <a:r>
              <a:rPr lang="en-US" altLang="zh-CN" sz="1800" dirty="0"/>
              <a:t>&lt;/intent-filter&gt;</a:t>
            </a:r>
            <a:br>
              <a:rPr lang="en-US" altLang="zh-CN" sz="1800" dirty="0"/>
            </a:br>
            <a:r>
              <a:rPr lang="en-US" altLang="zh-CN" sz="1800" dirty="0"/>
              <a:t>&lt;/receiver&gt;</a:t>
            </a:r>
          </a:p>
          <a:p>
            <a:r>
              <a:rPr lang="zh-CN" altLang="en-US" dirty="0"/>
              <a:t>需要用户权限</a:t>
            </a:r>
            <a:br>
              <a:rPr lang="en-US" altLang="zh-CN" dirty="0"/>
            </a:br>
            <a:r>
              <a:rPr lang="zh-CN" altLang="en-US" sz="1900" dirty="0"/>
              <a:t> </a:t>
            </a:r>
            <a:r>
              <a:rPr lang="en-US" altLang="zh-CN" sz="1900" dirty="0"/>
              <a:t>&lt;uses-permission</a:t>
            </a:r>
            <a:r>
              <a:rPr lang="en-US" altLang="zh-CN" sz="2200" dirty="0"/>
              <a:t> </a:t>
            </a:r>
            <a:r>
              <a:rPr lang="en-US" altLang="zh-CN" sz="2200" dirty="0" err="1"/>
              <a:t>android:name</a:t>
            </a:r>
            <a:r>
              <a:rPr lang="en-US" altLang="zh-CN" sz="2200" dirty="0"/>
              <a:t>=</a:t>
            </a:r>
            <a:r>
              <a:rPr lang="en-US" altLang="zh-CN" sz="2200" i="1" dirty="0"/>
              <a:t>"</a:t>
            </a:r>
            <a:r>
              <a:rPr lang="en-US" altLang="zh-CN" sz="2200" i="1" dirty="0" err="1"/>
              <a:t>android.permission.RECEIVE_BOOT_COMPLETED</a:t>
            </a:r>
            <a:r>
              <a:rPr lang="en-US" altLang="zh-CN" sz="2200" i="1" dirty="0"/>
              <a:t>"</a:t>
            </a:r>
            <a:r>
              <a:rPr lang="en-US" altLang="zh-CN" sz="2200" dirty="0"/>
              <a:t>/&gt;</a:t>
            </a:r>
            <a:endParaRPr lang="zh-CN" altLang="en-US" sz="2200" dirty="0"/>
          </a:p>
        </p:txBody>
      </p:sp>
    </p:spTree>
    <p:extLst>
      <p:ext uri="{BB962C8B-B14F-4D97-AF65-F5344CB8AC3E}">
        <p14:creationId xmlns:p14="http://schemas.microsoft.com/office/powerpoint/2010/main" val="422089793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系统图库</a:t>
            </a:r>
          </a:p>
        </p:txBody>
      </p:sp>
      <p:sp>
        <p:nvSpPr>
          <p:cNvPr id="3" name="内容占位符 2"/>
          <p:cNvSpPr>
            <a:spLocks noGrp="1"/>
          </p:cNvSpPr>
          <p:nvPr>
            <p:ph idx="1"/>
          </p:nvPr>
        </p:nvSpPr>
        <p:spPr/>
        <p:txBody>
          <a:bodyPr>
            <a:normAutofit fontScale="77500" lnSpcReduction="20000"/>
          </a:bodyPr>
          <a:lstStyle/>
          <a:p>
            <a:pPr marL="514350" indent="-514350">
              <a:buFont typeface="+mj-lt"/>
              <a:buAutoNum type="arabicPeriod"/>
            </a:pPr>
            <a:r>
              <a:rPr lang="zh-CN" altLang="en-US" dirty="0"/>
              <a:t>启动图库</a:t>
            </a:r>
            <a:br>
              <a:rPr lang="zh-CN" altLang="en-US" dirty="0"/>
            </a:br>
            <a:r>
              <a:rPr lang="en-US" altLang="zh-CN" dirty="0"/>
              <a:t>START {act=</a:t>
            </a:r>
            <a:r>
              <a:rPr lang="en-US" altLang="zh-CN" dirty="0" err="1"/>
              <a:t>android.intent.action.MAIN</a:t>
            </a:r>
            <a:r>
              <a:rPr lang="en-US" altLang="zh-CN" dirty="0"/>
              <a:t> cat=[</a:t>
            </a:r>
            <a:r>
              <a:rPr lang="en-US" altLang="zh-CN" dirty="0" err="1"/>
              <a:t>android.intent.category.LAUNCHER</a:t>
            </a:r>
            <a:r>
              <a:rPr lang="en-US" altLang="zh-CN" dirty="0"/>
              <a:t>] </a:t>
            </a:r>
            <a:r>
              <a:rPr lang="en-US" altLang="zh-CN" dirty="0" err="1"/>
              <a:t>flg</a:t>
            </a:r>
            <a:r>
              <a:rPr lang="en-US" altLang="zh-CN" dirty="0"/>
              <a:t>=0x10200000 </a:t>
            </a:r>
            <a:r>
              <a:rPr lang="en-US" altLang="zh-CN" dirty="0" err="1"/>
              <a:t>cmp</a:t>
            </a:r>
            <a:r>
              <a:rPr lang="en-US" altLang="zh-CN" dirty="0"/>
              <a:t>=</a:t>
            </a:r>
            <a:r>
              <a:rPr lang="en-US" altLang="zh-CN" dirty="0" err="1"/>
              <a:t>com.android.gallery</a:t>
            </a:r>
            <a:r>
              <a:rPr lang="en-US" altLang="zh-CN" dirty="0"/>
              <a:t>/</a:t>
            </a:r>
            <a:r>
              <a:rPr lang="en-US" altLang="zh-CN" dirty="0" err="1"/>
              <a:t>com.android.camera.GalleryPicker</a:t>
            </a:r>
            <a:r>
              <a:rPr lang="en-US" altLang="zh-CN" dirty="0"/>
              <a:t> u=0} from </a:t>
            </a:r>
            <a:r>
              <a:rPr lang="en-US" altLang="zh-CN" dirty="0" err="1"/>
              <a:t>pid</a:t>
            </a:r>
            <a:r>
              <a:rPr lang="en-US" altLang="zh-CN" dirty="0"/>
              <a:t> 264</a:t>
            </a:r>
          </a:p>
          <a:p>
            <a:pPr marL="514350" indent="-514350">
              <a:buFont typeface="+mj-lt"/>
              <a:buAutoNum type="arabicPeriod"/>
            </a:pPr>
            <a:r>
              <a:rPr lang="zh-CN" altLang="en-US" dirty="0"/>
              <a:t>选取图片</a:t>
            </a:r>
            <a:br>
              <a:rPr lang="zh-CN" altLang="en-US" dirty="0"/>
            </a:br>
            <a:r>
              <a:rPr lang="en-US" altLang="zh-CN" dirty="0"/>
              <a:t>START {act=</a:t>
            </a:r>
            <a:r>
              <a:rPr lang="en-US" altLang="zh-CN" dirty="0" err="1"/>
              <a:t>android.intent.action.VIEW</a:t>
            </a:r>
            <a:r>
              <a:rPr lang="en-US" altLang="zh-CN" dirty="0"/>
              <a:t> </a:t>
            </a:r>
            <a:r>
              <a:rPr lang="en-US" altLang="zh-CN" dirty="0" err="1"/>
              <a:t>dat</a:t>
            </a:r>
            <a:r>
              <a:rPr lang="en-US" altLang="zh-CN" dirty="0"/>
              <a:t>=content://media/internal/images/media?bucketId=-1595679508 </a:t>
            </a:r>
            <a:r>
              <a:rPr lang="en-US" altLang="zh-CN" dirty="0" err="1"/>
              <a:t>cmp</a:t>
            </a:r>
            <a:r>
              <a:rPr lang="en-US" altLang="zh-CN" dirty="0"/>
              <a:t>=</a:t>
            </a:r>
            <a:r>
              <a:rPr lang="en-US" altLang="zh-CN" dirty="0" err="1"/>
              <a:t>com.android.gallery</a:t>
            </a:r>
            <a:r>
              <a:rPr lang="en-US" altLang="zh-CN" dirty="0"/>
              <a:t>/</a:t>
            </a:r>
            <a:r>
              <a:rPr lang="en-US" altLang="zh-CN" dirty="0" err="1"/>
              <a:t>com.android.camera.ImageGallery</a:t>
            </a:r>
            <a:r>
              <a:rPr lang="en-US" altLang="zh-CN" dirty="0"/>
              <a:t> (has extras) u=0} from </a:t>
            </a:r>
            <a:r>
              <a:rPr lang="en-US" altLang="zh-CN" dirty="0" err="1"/>
              <a:t>pid</a:t>
            </a:r>
            <a:r>
              <a:rPr lang="en-US" altLang="zh-CN" dirty="0"/>
              <a:t> 1485</a:t>
            </a:r>
            <a:br>
              <a:rPr lang="en-US" altLang="zh-CN" dirty="0"/>
            </a:br>
            <a:r>
              <a:rPr lang="en-US" altLang="zh-CN" dirty="0" err="1"/>
              <a:t>com.android.camera.ImageGallery</a:t>
            </a:r>
            <a:endParaRPr lang="en-US" altLang="zh-CN" dirty="0"/>
          </a:p>
          <a:p>
            <a:pPr marL="514350" indent="-514350">
              <a:buFont typeface="+mj-lt"/>
              <a:buAutoNum type="arabicPeriod"/>
            </a:pPr>
            <a:r>
              <a:rPr lang="zh-CN" altLang="en-US" dirty="0"/>
              <a:t>查看源码，得知如何写</a:t>
            </a:r>
            <a:r>
              <a:rPr lang="en-US" altLang="zh-CN" dirty="0"/>
              <a:t>Intent</a:t>
            </a:r>
            <a:r>
              <a:rPr lang="zh-CN" altLang="en-US" dirty="0"/>
              <a:t>了</a:t>
            </a:r>
            <a:br>
              <a:rPr lang="zh-CN" altLang="en-US" dirty="0"/>
            </a:br>
            <a:r>
              <a:rPr lang="en-US" altLang="zh-CN" dirty="0"/>
              <a:t>&lt;intent-filter&gt;</a:t>
            </a:r>
            <a:br>
              <a:rPr lang="en-US" altLang="zh-CN" dirty="0"/>
            </a:br>
            <a:r>
              <a:rPr lang="en-US" altLang="zh-CN" b="1" dirty="0"/>
              <a:t>    </a:t>
            </a:r>
            <a:r>
              <a:rPr lang="en-US" altLang="zh-CN" dirty="0"/>
              <a:t>&lt;action </a:t>
            </a:r>
            <a:r>
              <a:rPr lang="en-US" altLang="zh-CN" dirty="0" err="1"/>
              <a:t>android:name</a:t>
            </a:r>
            <a:r>
              <a:rPr lang="en-US" altLang="zh-CN" dirty="0"/>
              <a:t>=</a:t>
            </a:r>
            <a:r>
              <a:rPr lang="en-US" altLang="zh-CN" b="1" dirty="0"/>
              <a:t>"</a:t>
            </a:r>
            <a:r>
              <a:rPr lang="en-US" altLang="zh-CN" b="1" dirty="0" err="1"/>
              <a:t>android.intent.action.PICK</a:t>
            </a:r>
            <a:r>
              <a:rPr lang="en-US" altLang="zh-CN" b="1" dirty="0"/>
              <a:t>"</a:t>
            </a:r>
            <a:r>
              <a:rPr lang="en-US" altLang="zh-CN" dirty="0"/>
              <a:t> /&gt;</a:t>
            </a:r>
            <a:br>
              <a:rPr lang="en-US" altLang="zh-CN" dirty="0"/>
            </a:br>
            <a:r>
              <a:rPr lang="en-US" altLang="zh-CN" b="1" dirty="0"/>
              <a:t>    </a:t>
            </a:r>
            <a:r>
              <a:rPr lang="en-US" altLang="zh-CN" dirty="0"/>
              <a:t>&lt;category </a:t>
            </a:r>
            <a:r>
              <a:rPr lang="en-US" altLang="zh-CN" dirty="0" err="1"/>
              <a:t>android:name</a:t>
            </a:r>
            <a:r>
              <a:rPr lang="en-US" altLang="zh-CN" dirty="0"/>
              <a:t>=</a:t>
            </a:r>
            <a:r>
              <a:rPr lang="en-US" altLang="zh-CN" b="1" dirty="0"/>
              <a:t>"</a:t>
            </a:r>
            <a:r>
              <a:rPr lang="en-US" altLang="zh-CN" b="1" dirty="0" err="1"/>
              <a:t>android.intent.category.DEFAULT</a:t>
            </a:r>
            <a:r>
              <a:rPr lang="en-US" altLang="zh-CN" b="1" dirty="0"/>
              <a:t>"</a:t>
            </a:r>
            <a:r>
              <a:rPr lang="en-US" altLang="zh-CN" dirty="0"/>
              <a:t> /&gt;</a:t>
            </a:r>
            <a:br>
              <a:rPr lang="en-US" altLang="zh-CN" dirty="0"/>
            </a:br>
            <a:r>
              <a:rPr lang="en-US" altLang="zh-CN" b="1" dirty="0"/>
              <a:t>    </a:t>
            </a:r>
            <a:r>
              <a:rPr lang="en-US" altLang="zh-CN" dirty="0"/>
              <a:t>&lt;data </a:t>
            </a:r>
            <a:r>
              <a:rPr lang="en-US" altLang="zh-CN" dirty="0" err="1"/>
              <a:t>android:mimeType</a:t>
            </a:r>
            <a:r>
              <a:rPr lang="en-US" altLang="zh-CN" dirty="0"/>
              <a:t>=</a:t>
            </a:r>
            <a:r>
              <a:rPr lang="en-US" altLang="zh-CN" b="1" dirty="0"/>
              <a:t>"image/*"</a:t>
            </a:r>
            <a:r>
              <a:rPr lang="en-US" altLang="zh-CN" dirty="0"/>
              <a:t> /&gt;</a:t>
            </a:r>
            <a:br>
              <a:rPr lang="en-US" altLang="zh-CN" dirty="0"/>
            </a:br>
            <a:r>
              <a:rPr lang="en-US" altLang="zh-CN" b="1" dirty="0"/>
              <a:t>    </a:t>
            </a:r>
            <a:r>
              <a:rPr lang="en-US" altLang="zh-CN" dirty="0"/>
              <a:t>&lt;data </a:t>
            </a:r>
            <a:r>
              <a:rPr lang="en-US" altLang="zh-CN" dirty="0" err="1"/>
              <a:t>android:mimeType</a:t>
            </a:r>
            <a:r>
              <a:rPr lang="en-US" altLang="zh-CN" dirty="0"/>
              <a:t>=</a:t>
            </a:r>
            <a:r>
              <a:rPr lang="en-US" altLang="zh-CN" b="1" dirty="0"/>
              <a:t>"video/*"</a:t>
            </a:r>
            <a:r>
              <a:rPr lang="en-US" altLang="zh-CN" dirty="0"/>
              <a:t> /&gt;</a:t>
            </a:r>
            <a:br>
              <a:rPr lang="en-US" altLang="zh-CN" dirty="0"/>
            </a:br>
            <a:r>
              <a:rPr lang="en-US" altLang="zh-CN" dirty="0"/>
              <a:t>&lt;/intent-filter&gt; </a:t>
            </a:r>
            <a:endParaRPr lang="zh-CN" altLang="en-US" dirty="0"/>
          </a:p>
        </p:txBody>
      </p:sp>
    </p:spTree>
    <p:extLst>
      <p:ext uri="{BB962C8B-B14F-4D97-AF65-F5344CB8AC3E}">
        <p14:creationId xmlns:p14="http://schemas.microsoft.com/office/powerpoint/2010/main" val="346018001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加载大图片到内存</a:t>
            </a:r>
          </a:p>
        </p:txBody>
      </p:sp>
      <p:sp>
        <p:nvSpPr>
          <p:cNvPr id="3" name="内容占位符 2"/>
          <p:cNvSpPr>
            <a:spLocks noGrp="1"/>
          </p:cNvSpPr>
          <p:nvPr>
            <p:ph idx="1"/>
          </p:nvPr>
        </p:nvSpPr>
        <p:spPr/>
        <p:txBody>
          <a:bodyPr>
            <a:normAutofit/>
          </a:bodyPr>
          <a:lstStyle/>
          <a:p>
            <a:r>
              <a:rPr lang="en-US" altLang="zh-CN" dirty="0"/>
              <a:t>android</a:t>
            </a:r>
            <a:r>
              <a:rPr lang="zh-CN" altLang="en-US" dirty="0"/>
              <a:t>为每一个应用程序都分配了一个</a:t>
            </a:r>
            <a:r>
              <a:rPr lang="en-US" altLang="zh-CN" dirty="0" err="1"/>
              <a:t>dalvik</a:t>
            </a:r>
            <a:r>
              <a:rPr lang="zh-CN" altLang="en-US" dirty="0"/>
              <a:t>虚拟机，每一个</a:t>
            </a:r>
            <a:r>
              <a:rPr lang="en-US" altLang="zh-CN" dirty="0" err="1"/>
              <a:t>dalvik</a:t>
            </a:r>
            <a:r>
              <a:rPr lang="zh-CN" altLang="en-US" dirty="0"/>
              <a:t>虚拟机有最大内存限制，目前一般都是</a:t>
            </a:r>
            <a:r>
              <a:rPr lang="en-US" altLang="zh-CN" dirty="0"/>
              <a:t>16M</a:t>
            </a:r>
            <a:r>
              <a:rPr lang="zh-CN" altLang="en-US" dirty="0"/>
              <a:t>，高端的</a:t>
            </a:r>
            <a:r>
              <a:rPr lang="en-US" altLang="zh-CN" dirty="0"/>
              <a:t>32M</a:t>
            </a:r>
            <a:r>
              <a:rPr lang="zh-CN" altLang="en-US" dirty="0"/>
              <a:t>，有的平板</a:t>
            </a:r>
            <a:r>
              <a:rPr lang="en-US" altLang="zh-CN" dirty="0"/>
              <a:t>64M</a:t>
            </a:r>
          </a:p>
          <a:p>
            <a:pPr marL="0" indent="0">
              <a:buNone/>
            </a:pPr>
            <a:r>
              <a:rPr lang="zh-CN" altLang="en-US" dirty="0"/>
              <a:t>解决方案：</a:t>
            </a:r>
            <a:endParaRPr lang="en-US" altLang="zh-CN" dirty="0"/>
          </a:p>
          <a:p>
            <a:pPr marL="514350" indent="-514350">
              <a:buFont typeface="+mj-lt"/>
              <a:buAutoNum type="arabicPeriod"/>
            </a:pPr>
            <a:r>
              <a:rPr lang="zh-CN" altLang="en-US" dirty="0"/>
              <a:t>获取图片的宽高</a:t>
            </a:r>
            <a:endParaRPr lang="en-US" altLang="zh-CN" dirty="0"/>
          </a:p>
          <a:p>
            <a:pPr marL="514350" indent="-514350">
              <a:buFont typeface="+mj-lt"/>
              <a:buAutoNum type="arabicPeriod"/>
            </a:pPr>
            <a:r>
              <a:rPr lang="zh-CN" altLang="en-US" dirty="0"/>
              <a:t>获取手机屏幕的宽高</a:t>
            </a:r>
            <a:endParaRPr lang="en-US" altLang="zh-CN" dirty="0"/>
          </a:p>
          <a:p>
            <a:pPr marL="514350" indent="-514350">
              <a:buFont typeface="+mj-lt"/>
              <a:buAutoNum type="arabicPeriod"/>
            </a:pPr>
            <a:r>
              <a:rPr lang="zh-CN" altLang="en-US" dirty="0"/>
              <a:t>分别计算水平和竖直方向的缩放比例</a:t>
            </a:r>
            <a:endParaRPr lang="en-US" altLang="zh-CN" dirty="0"/>
          </a:p>
          <a:p>
            <a:pPr marL="514350" indent="-514350">
              <a:buFont typeface="+mj-lt"/>
              <a:buAutoNum type="arabicPeriod"/>
            </a:pPr>
            <a:r>
              <a:rPr lang="zh-CN" altLang="en-US" dirty="0"/>
              <a:t>重新设置真正的解析</a:t>
            </a:r>
            <a:r>
              <a:rPr lang="en-US" altLang="zh-CN" dirty="0"/>
              <a:t>Bitmap</a:t>
            </a:r>
            <a:br>
              <a:rPr lang="zh-CN" altLang="en-US" dirty="0"/>
            </a:br>
            <a:endParaRPr lang="en-US" altLang="zh-CN" dirty="0"/>
          </a:p>
        </p:txBody>
      </p:sp>
    </p:spTree>
    <p:extLst>
      <p:ext uri="{BB962C8B-B14F-4D97-AF65-F5344CB8AC3E}">
        <p14:creationId xmlns:p14="http://schemas.microsoft.com/office/powerpoint/2010/main" val="197771296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图片编辑</a:t>
            </a:r>
          </a:p>
        </p:txBody>
      </p:sp>
      <p:sp>
        <p:nvSpPr>
          <p:cNvPr id="3" name="内容占位符 2"/>
          <p:cNvSpPr>
            <a:spLocks noGrp="1"/>
          </p:cNvSpPr>
          <p:nvPr>
            <p:ph idx="1"/>
          </p:nvPr>
        </p:nvSpPr>
        <p:spPr/>
        <p:txBody>
          <a:bodyPr>
            <a:normAutofit fontScale="62500" lnSpcReduction="20000"/>
          </a:bodyPr>
          <a:lstStyle/>
          <a:p>
            <a:pPr marL="0" indent="0">
              <a:buNone/>
            </a:pPr>
            <a:r>
              <a:rPr lang="zh-CN" altLang="en-US" dirty="0"/>
              <a:t>图片的缩放</a:t>
            </a:r>
          </a:p>
          <a:p>
            <a:pPr marL="0" indent="0">
              <a:buNone/>
            </a:pPr>
            <a:r>
              <a:rPr lang="en-US" altLang="zh-CN" dirty="0" err="1"/>
              <a:t>matrix.setScale</a:t>
            </a:r>
            <a:r>
              <a:rPr lang="en-US" altLang="zh-CN" dirty="0"/>
              <a:t>(0.5f, 0.5f); </a:t>
            </a:r>
          </a:p>
          <a:p>
            <a:pPr marL="0" indent="0">
              <a:buNone/>
            </a:pPr>
            <a:r>
              <a:rPr lang="zh-CN" altLang="en-US" dirty="0"/>
              <a:t>图片旋转 </a:t>
            </a:r>
          </a:p>
          <a:p>
            <a:pPr marL="0" indent="0">
              <a:buNone/>
            </a:pPr>
            <a:r>
              <a:rPr lang="en-US" altLang="zh-CN" dirty="0" err="1"/>
              <a:t>matrix.setRotate</a:t>
            </a:r>
            <a:r>
              <a:rPr lang="en-US" altLang="zh-CN" dirty="0"/>
              <a:t>(30, </a:t>
            </a:r>
            <a:r>
              <a:rPr lang="en-US" altLang="zh-CN" dirty="0" err="1"/>
              <a:t>bitmap.getWidth</a:t>
            </a:r>
            <a:r>
              <a:rPr lang="en-US" altLang="zh-CN" dirty="0"/>
              <a:t>()/2, </a:t>
            </a:r>
            <a:r>
              <a:rPr lang="en-US" altLang="zh-CN" dirty="0" err="1"/>
              <a:t>bitmap.getHeight</a:t>
            </a:r>
            <a:r>
              <a:rPr lang="en-US" altLang="zh-CN" dirty="0"/>
              <a:t>()/2);</a:t>
            </a:r>
          </a:p>
          <a:p>
            <a:pPr marL="0" indent="0">
              <a:buNone/>
            </a:pPr>
            <a:r>
              <a:rPr lang="zh-CN" altLang="en-US" dirty="0"/>
              <a:t>绕</a:t>
            </a:r>
            <a:r>
              <a:rPr lang="en-US" altLang="zh-CN" dirty="0"/>
              <a:t>( </a:t>
            </a:r>
            <a:r>
              <a:rPr lang="en-US" altLang="zh-CN" dirty="0" err="1"/>
              <a:t>bitmap.getWidth</a:t>
            </a:r>
            <a:r>
              <a:rPr lang="en-US" altLang="zh-CN" dirty="0"/>
              <a:t>()/2, </a:t>
            </a:r>
            <a:r>
              <a:rPr lang="en-US" altLang="zh-CN" dirty="0" err="1"/>
              <a:t>bitmap.getHeight</a:t>
            </a:r>
            <a:r>
              <a:rPr lang="en-US" altLang="zh-CN" dirty="0"/>
              <a:t>()/2)</a:t>
            </a:r>
            <a:r>
              <a:rPr lang="zh-CN" altLang="en-US" dirty="0"/>
              <a:t>这个点旋转</a:t>
            </a:r>
            <a:r>
              <a:rPr lang="en-US" altLang="zh-CN" dirty="0"/>
              <a:t>30</a:t>
            </a:r>
            <a:r>
              <a:rPr lang="zh-CN" altLang="en-US" dirty="0"/>
              <a:t>度。 </a:t>
            </a:r>
          </a:p>
          <a:p>
            <a:pPr marL="0" indent="0">
              <a:buNone/>
            </a:pPr>
            <a:r>
              <a:rPr lang="zh-CN" altLang="en-US" dirty="0"/>
              <a:t>图片平移 </a:t>
            </a:r>
          </a:p>
          <a:p>
            <a:pPr marL="0" indent="0">
              <a:buNone/>
            </a:pPr>
            <a:r>
              <a:rPr lang="en-US" altLang="zh-CN" dirty="0" err="1"/>
              <a:t>matrix.setTranslate</a:t>
            </a:r>
            <a:r>
              <a:rPr lang="en-US" altLang="zh-CN" dirty="0"/>
              <a:t>(30, 0);//</a:t>
            </a:r>
            <a:r>
              <a:rPr lang="zh-CN" altLang="en-US" dirty="0"/>
              <a:t>平移的像素 </a:t>
            </a:r>
          </a:p>
          <a:p>
            <a:pPr marL="0" indent="0">
              <a:buNone/>
            </a:pPr>
            <a:r>
              <a:rPr lang="zh-CN" altLang="en-US" dirty="0"/>
              <a:t>镜面效果</a:t>
            </a:r>
          </a:p>
          <a:p>
            <a:pPr marL="0" indent="0">
              <a:buNone/>
            </a:pPr>
            <a:r>
              <a:rPr lang="en-US" altLang="zh-CN" dirty="0" err="1"/>
              <a:t>matrix.setScale</a:t>
            </a:r>
            <a:r>
              <a:rPr lang="en-US" altLang="zh-CN" dirty="0"/>
              <a:t>(-1, 1);//</a:t>
            </a:r>
            <a:r>
              <a:rPr lang="zh-CN" altLang="en-US" dirty="0"/>
              <a:t>缩放</a:t>
            </a:r>
          </a:p>
          <a:p>
            <a:pPr marL="0" indent="0">
              <a:buNone/>
            </a:pPr>
            <a:r>
              <a:rPr lang="en-US" altLang="zh-CN" dirty="0" err="1"/>
              <a:t>matrix.postTranslate</a:t>
            </a:r>
            <a:r>
              <a:rPr lang="en-US" altLang="zh-CN" dirty="0"/>
              <a:t>(</a:t>
            </a:r>
            <a:r>
              <a:rPr lang="en-US" altLang="zh-CN" dirty="0" err="1"/>
              <a:t>bitmap.getWidth</a:t>
            </a:r>
            <a:r>
              <a:rPr lang="en-US" altLang="zh-CN" dirty="0"/>
              <a:t>(), 0);//</a:t>
            </a:r>
            <a:r>
              <a:rPr lang="zh-CN" altLang="en-US" dirty="0"/>
              <a:t>平移</a:t>
            </a:r>
          </a:p>
          <a:p>
            <a:pPr marL="0" indent="0">
              <a:buNone/>
            </a:pPr>
            <a:r>
              <a:rPr lang="zh-CN" altLang="en-US" dirty="0"/>
              <a:t>倒影效果</a:t>
            </a:r>
          </a:p>
          <a:p>
            <a:pPr marL="0" indent="0">
              <a:buNone/>
            </a:pPr>
            <a:r>
              <a:rPr lang="en-US" altLang="zh-CN" dirty="0" err="1"/>
              <a:t>matrix.setScale</a:t>
            </a:r>
            <a:r>
              <a:rPr lang="en-US" altLang="zh-CN" dirty="0"/>
              <a:t>(1, -1);</a:t>
            </a:r>
          </a:p>
          <a:p>
            <a:pPr marL="0" indent="0">
              <a:buNone/>
            </a:pPr>
            <a:r>
              <a:rPr lang="en-US" altLang="zh-CN" dirty="0" err="1"/>
              <a:t>matrix.postTranslate</a:t>
            </a:r>
            <a:r>
              <a:rPr lang="en-US" altLang="zh-CN" dirty="0"/>
              <a:t>(0, </a:t>
            </a:r>
            <a:r>
              <a:rPr lang="en-US" altLang="zh-CN" dirty="0" err="1"/>
              <a:t>bitmap.getHeight</a:t>
            </a:r>
            <a:r>
              <a:rPr lang="en-US" altLang="zh-CN" dirty="0"/>
              <a:t>()); </a:t>
            </a:r>
            <a:endParaRPr lang="zh-CN" altLang="en-US" dirty="0"/>
          </a:p>
        </p:txBody>
      </p:sp>
    </p:spTree>
    <p:extLst>
      <p:ext uri="{BB962C8B-B14F-4D97-AF65-F5344CB8AC3E}">
        <p14:creationId xmlns:p14="http://schemas.microsoft.com/office/powerpoint/2010/main" val="318482623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帧动画</a:t>
            </a:r>
          </a:p>
        </p:txBody>
      </p:sp>
      <p:sp>
        <p:nvSpPr>
          <p:cNvPr id="3" name="内容占位符 2"/>
          <p:cNvSpPr>
            <a:spLocks noGrp="1"/>
          </p:cNvSpPr>
          <p:nvPr>
            <p:ph idx="1"/>
          </p:nvPr>
        </p:nvSpPr>
        <p:spPr/>
        <p:txBody>
          <a:bodyPr>
            <a:normAutofit lnSpcReduction="10000"/>
          </a:bodyPr>
          <a:lstStyle/>
          <a:p>
            <a:r>
              <a:rPr lang="zh-CN" altLang="en-US" dirty="0"/>
              <a:t>帧动画一般不要放在一起，因为</a:t>
            </a:r>
            <a:r>
              <a:rPr lang="en-US" altLang="zh-CN" dirty="0" err="1"/>
              <a:t>getBackground</a:t>
            </a:r>
            <a:r>
              <a:rPr lang="en-US" altLang="zh-CN" dirty="0"/>
              <a:t>()</a:t>
            </a:r>
            <a:r>
              <a:rPr lang="zh-CN" altLang="en-US" dirty="0"/>
              <a:t>需要一定的时间，低版本的</a:t>
            </a:r>
            <a:r>
              <a:rPr lang="en-US" altLang="zh-CN" dirty="0" err="1"/>
              <a:t>sdk</a:t>
            </a:r>
            <a:r>
              <a:rPr lang="zh-CN" altLang="en-US" dirty="0"/>
              <a:t>有</a:t>
            </a:r>
            <a:r>
              <a:rPr lang="en-US" altLang="zh-CN" dirty="0"/>
              <a:t>bug</a:t>
            </a:r>
            <a:r>
              <a:rPr lang="zh-CN" altLang="en-US" dirty="0"/>
              <a:t>，可能不能播放。</a:t>
            </a:r>
            <a:endParaRPr lang="en-US" altLang="zh-CN" dirty="0"/>
          </a:p>
          <a:p>
            <a:r>
              <a:rPr lang="en-US" altLang="zh-CN" dirty="0" err="1"/>
              <a:t>android:oneshot</a:t>
            </a:r>
            <a:r>
              <a:rPr lang="zh-CN" altLang="en-US" dirty="0"/>
              <a:t>表示是否重复播放，</a:t>
            </a:r>
            <a:r>
              <a:rPr lang="en-US" altLang="zh-CN" dirty="0"/>
              <a:t>true</a:t>
            </a:r>
            <a:r>
              <a:rPr lang="zh-CN" altLang="en-US" dirty="0"/>
              <a:t>表示播放一次，</a:t>
            </a:r>
            <a:r>
              <a:rPr lang="en-US" altLang="zh-CN" dirty="0"/>
              <a:t>false</a:t>
            </a:r>
            <a:r>
              <a:rPr lang="zh-CN" altLang="en-US" dirty="0"/>
              <a:t>表示重复播放 </a:t>
            </a:r>
            <a:r>
              <a:rPr lang="en-US" altLang="zh-CN" dirty="0" err="1"/>
              <a:t>android:duration</a:t>
            </a:r>
            <a:r>
              <a:rPr lang="en-US" altLang="zh-CN" dirty="0"/>
              <a:t>="100" </a:t>
            </a:r>
            <a:r>
              <a:rPr lang="zh-CN" altLang="en-US" dirty="0"/>
              <a:t>表示播放时间间隔</a:t>
            </a:r>
            <a:endParaRPr lang="en-US" altLang="zh-CN" dirty="0"/>
          </a:p>
          <a:p>
            <a:endParaRPr lang="en-US" altLang="zh-CN" dirty="0"/>
          </a:p>
          <a:p>
            <a:pPr marL="0" indent="0">
              <a:buNone/>
            </a:pPr>
            <a:r>
              <a:rPr lang="en-US" altLang="zh-CN" sz="2200" dirty="0" err="1"/>
              <a:t>ImageView</a:t>
            </a:r>
            <a:r>
              <a:rPr lang="en-US" altLang="zh-CN" sz="2200" dirty="0"/>
              <a:t> </a:t>
            </a:r>
            <a:r>
              <a:rPr lang="en-US" altLang="zh-CN" sz="2200" dirty="0" err="1"/>
              <a:t>rocketImage</a:t>
            </a:r>
            <a:r>
              <a:rPr lang="en-US" altLang="zh-CN" sz="2200" dirty="0"/>
              <a:t> = (</a:t>
            </a:r>
            <a:r>
              <a:rPr lang="en-US" altLang="zh-CN" sz="2200" dirty="0" err="1"/>
              <a:t>ImageView</a:t>
            </a:r>
            <a:r>
              <a:rPr lang="en-US" altLang="zh-CN" sz="2200" dirty="0"/>
              <a:t>) </a:t>
            </a:r>
            <a:r>
              <a:rPr lang="en-US" altLang="zh-CN" sz="2200" dirty="0" err="1"/>
              <a:t>findViewById</a:t>
            </a:r>
            <a:r>
              <a:rPr lang="en-US" altLang="zh-CN" sz="2200" dirty="0"/>
              <a:t>(</a:t>
            </a:r>
            <a:r>
              <a:rPr lang="en-US" altLang="zh-CN" sz="2200" dirty="0" err="1"/>
              <a:t>R.id.</a:t>
            </a:r>
            <a:r>
              <a:rPr lang="en-US" altLang="zh-CN" sz="2200" i="1" dirty="0" err="1"/>
              <a:t>iv</a:t>
            </a:r>
            <a:r>
              <a:rPr lang="en-US" altLang="zh-CN" sz="2200" dirty="0"/>
              <a:t>);</a:t>
            </a:r>
          </a:p>
          <a:p>
            <a:pPr marL="0" indent="0">
              <a:buNone/>
            </a:pPr>
            <a:r>
              <a:rPr lang="en-US" altLang="zh-CN" sz="2200" dirty="0" err="1"/>
              <a:t>rocketImage.setBackgroundResource</a:t>
            </a:r>
            <a:r>
              <a:rPr lang="en-US" altLang="zh-CN" sz="2200" dirty="0"/>
              <a:t>(</a:t>
            </a:r>
            <a:r>
              <a:rPr lang="en-US" altLang="zh-CN" sz="2200" dirty="0" err="1"/>
              <a:t>R.drawable.</a:t>
            </a:r>
            <a:r>
              <a:rPr lang="en-US" altLang="zh-CN" sz="2200" i="1" dirty="0" err="1"/>
              <a:t>girl_list</a:t>
            </a:r>
            <a:r>
              <a:rPr lang="en-US" altLang="zh-CN" sz="2200" dirty="0"/>
              <a:t>);</a:t>
            </a:r>
          </a:p>
          <a:p>
            <a:pPr marL="0" indent="0">
              <a:buNone/>
            </a:pPr>
            <a:r>
              <a:rPr lang="en-US" altLang="zh-CN" sz="2200" dirty="0"/>
              <a:t>// 1</a:t>
            </a:r>
            <a:r>
              <a:rPr lang="zh-CN" altLang="en-US" sz="2200" dirty="0"/>
              <a:t>、和</a:t>
            </a:r>
            <a:r>
              <a:rPr lang="en-US" altLang="zh-CN" sz="2200" u="sng" dirty="0" err="1"/>
              <a:t>drawable</a:t>
            </a:r>
            <a:r>
              <a:rPr lang="zh-CN" altLang="en-US" sz="2200" dirty="0"/>
              <a:t>中的</a:t>
            </a:r>
            <a:r>
              <a:rPr lang="en-US" altLang="zh-CN" sz="2200" u="sng" dirty="0"/>
              <a:t>xml</a:t>
            </a:r>
            <a:r>
              <a:rPr lang="zh-CN" altLang="en-US" sz="2200" dirty="0"/>
              <a:t>文件名一样</a:t>
            </a:r>
          </a:p>
          <a:p>
            <a:pPr marL="0" indent="0">
              <a:buNone/>
            </a:pPr>
            <a:r>
              <a:rPr lang="en-US" altLang="zh-CN" sz="2200" dirty="0"/>
              <a:t>// 2</a:t>
            </a:r>
            <a:r>
              <a:rPr lang="zh-CN" altLang="en-US" sz="2200" dirty="0"/>
              <a:t>、</a:t>
            </a:r>
            <a:r>
              <a:rPr lang="en-US" altLang="zh-CN" sz="2200" dirty="0" err="1"/>
              <a:t>getBackground</a:t>
            </a:r>
            <a:r>
              <a:rPr lang="en-US" altLang="zh-CN" sz="2200" dirty="0"/>
              <a:t>()</a:t>
            </a:r>
            <a:r>
              <a:rPr lang="zh-CN" altLang="en-US" sz="2200" dirty="0"/>
              <a:t>需要一定的时间，低级的</a:t>
            </a:r>
            <a:r>
              <a:rPr lang="en-US" altLang="zh-CN" sz="2200" u="sng" dirty="0" err="1"/>
              <a:t>sdk</a:t>
            </a:r>
            <a:r>
              <a:rPr lang="zh-CN" altLang="en-US" sz="2200" dirty="0"/>
              <a:t>如果和</a:t>
            </a:r>
            <a:r>
              <a:rPr lang="en-US" altLang="zh-CN" sz="2200" dirty="0"/>
              <a:t>start()</a:t>
            </a:r>
            <a:r>
              <a:rPr lang="zh-CN" altLang="en-US" sz="2200" dirty="0"/>
              <a:t>放在一起，可能播放不出来</a:t>
            </a:r>
          </a:p>
          <a:p>
            <a:pPr marL="0" indent="0">
              <a:buNone/>
            </a:pPr>
            <a:r>
              <a:rPr lang="zh-CN" altLang="en-US" sz="2200" dirty="0"/>
              <a:t> </a:t>
            </a:r>
            <a:r>
              <a:rPr lang="en-US" altLang="zh-CN" sz="2200" dirty="0" err="1"/>
              <a:t>rocketAnimation</a:t>
            </a:r>
            <a:r>
              <a:rPr lang="en-US" altLang="zh-CN" sz="2200" dirty="0"/>
              <a:t> = (</a:t>
            </a:r>
            <a:r>
              <a:rPr lang="en-US" altLang="zh-CN" sz="2200" dirty="0" err="1"/>
              <a:t>AnimationDrawable</a:t>
            </a:r>
            <a:r>
              <a:rPr lang="en-US" altLang="zh-CN" sz="2200" dirty="0"/>
              <a:t>) </a:t>
            </a:r>
            <a:r>
              <a:rPr lang="en-US" altLang="zh-CN" sz="2200" dirty="0" err="1"/>
              <a:t>rocketImage.getBackground</a:t>
            </a:r>
            <a:r>
              <a:rPr lang="en-US" altLang="zh-CN" sz="2200" dirty="0"/>
              <a:t>();</a:t>
            </a:r>
          </a:p>
          <a:p>
            <a:endParaRPr lang="zh-CN" altLang="en-US" dirty="0"/>
          </a:p>
          <a:p>
            <a:pPr marL="0" indent="0">
              <a:buNone/>
            </a:pPr>
            <a:endParaRPr lang="zh-CN" altLang="en-US" dirty="0"/>
          </a:p>
        </p:txBody>
      </p:sp>
    </p:spTree>
    <p:extLst>
      <p:ext uri="{BB962C8B-B14F-4D97-AF65-F5344CB8AC3E}">
        <p14:creationId xmlns:p14="http://schemas.microsoft.com/office/powerpoint/2010/main" val="134536022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补间动画（</a:t>
            </a:r>
            <a:r>
              <a:rPr lang="en-US" altLang="zh-CN" dirty="0"/>
              <a:t>Tween Animation</a:t>
            </a:r>
            <a:r>
              <a:rPr lang="zh-CN" altLang="en-US" dirty="0"/>
              <a:t>） </a:t>
            </a:r>
          </a:p>
        </p:txBody>
      </p:sp>
      <p:sp>
        <p:nvSpPr>
          <p:cNvPr id="3" name="内容占位符 2"/>
          <p:cNvSpPr>
            <a:spLocks noGrp="1"/>
          </p:cNvSpPr>
          <p:nvPr>
            <p:ph idx="1"/>
          </p:nvPr>
        </p:nvSpPr>
        <p:spPr/>
        <p:txBody>
          <a:bodyPr/>
          <a:lstStyle/>
          <a:p>
            <a:pPr marL="0" indent="0">
              <a:buNone/>
            </a:pPr>
            <a:r>
              <a:rPr lang="zh-CN" altLang="en-US" dirty="0"/>
              <a:t>通过对 </a:t>
            </a:r>
            <a:r>
              <a:rPr lang="en-US" altLang="zh-CN" dirty="0"/>
              <a:t>View </a:t>
            </a:r>
            <a:r>
              <a:rPr lang="zh-CN" altLang="en-US" dirty="0"/>
              <a:t>的内容进行一系列的图形变换 </a:t>
            </a:r>
            <a:r>
              <a:rPr lang="en-US" altLang="zh-CN" dirty="0"/>
              <a:t>(</a:t>
            </a:r>
            <a:r>
              <a:rPr lang="zh-CN" altLang="en-US" dirty="0"/>
              <a:t>包括平移、缩放、旋转、改变透明度</a:t>
            </a:r>
            <a:r>
              <a:rPr lang="en-US" altLang="zh-CN" dirty="0"/>
              <a:t>)</a:t>
            </a:r>
            <a:r>
              <a:rPr lang="zh-CN" altLang="en-US" dirty="0"/>
              <a:t>来实现动画效果。动画效果的定义可以采用</a:t>
            </a:r>
            <a:r>
              <a:rPr lang="en-US" altLang="zh-CN" dirty="0"/>
              <a:t>XML</a:t>
            </a:r>
            <a:r>
              <a:rPr lang="zh-CN" altLang="en-US" dirty="0"/>
              <a:t>来做也可以采用编码来做。</a:t>
            </a:r>
            <a:r>
              <a:rPr lang="en-US" altLang="zh-CN" dirty="0"/>
              <a:t>Tween</a:t>
            </a:r>
            <a:r>
              <a:rPr lang="zh-CN" altLang="en-US" dirty="0"/>
              <a:t>动画有</a:t>
            </a:r>
            <a:r>
              <a:rPr lang="en-US" altLang="zh-CN" dirty="0"/>
              <a:t>4</a:t>
            </a:r>
            <a:r>
              <a:rPr lang="zh-CN" altLang="en-US" dirty="0"/>
              <a:t>种类型：</a:t>
            </a:r>
          </a:p>
        </p:txBody>
      </p:sp>
      <p:graphicFrame>
        <p:nvGraphicFramePr>
          <p:cNvPr id="7" name="表格 6"/>
          <p:cNvGraphicFramePr>
            <a:graphicFrameLocks noGrp="1"/>
          </p:cNvGraphicFramePr>
          <p:nvPr>
            <p:extLst>
              <p:ext uri="{D42A27DB-BD31-4B8C-83A1-F6EECF244321}">
                <p14:modId xmlns:p14="http://schemas.microsoft.com/office/powerpoint/2010/main" val="926866624"/>
              </p:ext>
            </p:extLst>
          </p:nvPr>
        </p:nvGraphicFramePr>
        <p:xfrm>
          <a:off x="838200" y="3424136"/>
          <a:ext cx="10515600" cy="2286000"/>
        </p:xfrm>
        <a:graphic>
          <a:graphicData uri="http://schemas.openxmlformats.org/drawingml/2006/table">
            <a:tbl>
              <a:tblPr/>
              <a:tblGrid>
                <a:gridCol w="3893009">
                  <a:extLst>
                    <a:ext uri="{9D8B030D-6E8A-4147-A177-3AD203B41FA5}">
                      <a16:colId xmlns:a16="http://schemas.microsoft.com/office/drawing/2014/main" val="20000"/>
                    </a:ext>
                  </a:extLst>
                </a:gridCol>
                <a:gridCol w="3512658">
                  <a:extLst>
                    <a:ext uri="{9D8B030D-6E8A-4147-A177-3AD203B41FA5}">
                      <a16:colId xmlns:a16="http://schemas.microsoft.com/office/drawing/2014/main" val="20001"/>
                    </a:ext>
                  </a:extLst>
                </a:gridCol>
                <a:gridCol w="3109933">
                  <a:extLst>
                    <a:ext uri="{9D8B030D-6E8A-4147-A177-3AD203B41FA5}">
                      <a16:colId xmlns:a16="http://schemas.microsoft.com/office/drawing/2014/main" val="20002"/>
                    </a:ext>
                  </a:extLst>
                </a:gridCol>
              </a:tblGrid>
              <a:tr h="499053">
                <a:tc>
                  <a:txBody>
                    <a:bodyPr/>
                    <a:lstStyle/>
                    <a:p>
                      <a:pPr algn="ctr" rtl="0" fontAlgn="t"/>
                      <a:r>
                        <a:rPr lang="zh-CN" altLang="en-US" sz="2400" b="1" dirty="0">
                          <a:solidFill>
                            <a:srgbClr val="FF0000"/>
                          </a:solidFill>
                          <a:effectLst/>
                          <a:latin typeface="宋体" panose="02010600030101010101" pitchFamily="2" charset="-122"/>
                          <a:ea typeface="宋体" panose="02010600030101010101" pitchFamily="2" charset="-122"/>
                        </a:rPr>
                        <a:t>动画的类型</a:t>
                      </a:r>
                      <a:endParaRPr lang="zh-CN" altLang="en-US" sz="2400" dirty="0">
                        <a:solidFill>
                          <a:srgbClr val="FF0000"/>
                        </a:solidFill>
                        <a:effectLst/>
                      </a:endParaRPr>
                    </a:p>
                  </a:txBody>
                  <a:tcPr marL="0" marR="0" marT="0" marB="0"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ctr" rtl="0" fontAlgn="t"/>
                      <a:r>
                        <a:rPr lang="en-US" altLang="zh-CN" sz="2400" b="1" dirty="0">
                          <a:solidFill>
                            <a:srgbClr val="FF0000"/>
                          </a:solidFill>
                          <a:effectLst/>
                          <a:ea typeface="宋体" panose="02010600030101010101" pitchFamily="2" charset="-122"/>
                        </a:rPr>
                        <a:t>Xml</a:t>
                      </a:r>
                      <a:r>
                        <a:rPr lang="zh-CN" altLang="en-US" sz="2400" b="1" dirty="0">
                          <a:solidFill>
                            <a:srgbClr val="FF0000"/>
                          </a:solidFill>
                          <a:effectLst/>
                          <a:latin typeface="宋体" panose="02010600030101010101" pitchFamily="2" charset="-122"/>
                          <a:ea typeface="宋体" panose="02010600030101010101" pitchFamily="2" charset="-122"/>
                        </a:rPr>
                        <a:t>定义动画使用的配置节点</a:t>
                      </a:r>
                      <a:endParaRPr lang="zh-CN" altLang="en-US" sz="2400" dirty="0">
                        <a:solidFill>
                          <a:srgbClr val="FF0000"/>
                        </a:solidFill>
                        <a:effectLst/>
                      </a:endParaRPr>
                    </a:p>
                  </a:txBody>
                  <a:tcPr>
                    <a:lnL w="9525" cap="flat" cmpd="sng" algn="ctr">
                      <a:solidFill>
                        <a:srgbClr val="BBBBBB"/>
                      </a:solidFill>
                      <a:prstDash val="solid"/>
                      <a:round/>
                      <a:headEnd type="none" w="med" len="med"/>
                      <a:tailEnd type="none" w="med" len="med"/>
                    </a:lnL>
                    <a:lnB w="28575" cap="flat" cmpd="sng" algn="ctr">
                      <a:solidFill>
                        <a:srgbClr val="FFFFFF"/>
                      </a:solidFill>
                      <a:prstDash val="solid"/>
                      <a:round/>
                      <a:headEnd type="none" w="med" len="med"/>
                      <a:tailEnd type="none" w="med" len="med"/>
                    </a:lnB>
                  </a:tcPr>
                </a:tc>
                <a:tc>
                  <a:txBody>
                    <a:bodyPr/>
                    <a:lstStyle/>
                    <a:p>
                      <a:pPr algn="ctr" rtl="0" fontAlgn="t"/>
                      <a:r>
                        <a:rPr lang="zh-CN" altLang="en-US" sz="2400" b="1" dirty="0">
                          <a:solidFill>
                            <a:srgbClr val="FF0000"/>
                          </a:solidFill>
                          <a:effectLst/>
                          <a:latin typeface="宋体" panose="02010600030101010101" pitchFamily="2" charset="-122"/>
                          <a:ea typeface="宋体" panose="02010600030101010101" pitchFamily="2" charset="-122"/>
                        </a:rPr>
                        <a:t>编码定义动画使用的类</a:t>
                      </a:r>
                      <a:endParaRPr lang="zh-CN" altLang="en-US" sz="2400" dirty="0">
                        <a:solidFill>
                          <a:srgbClr val="FF0000"/>
                        </a:solidFill>
                        <a:effectLst/>
                      </a:endParaRPr>
                    </a:p>
                  </a:txBody>
                  <a:tcPr>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161925">
                <a:tc>
                  <a:txBody>
                    <a:bodyPr/>
                    <a:lstStyle/>
                    <a:p>
                      <a:pPr rtl="0" fontAlgn="t"/>
                      <a:r>
                        <a:rPr lang="zh-CN" altLang="en-US" sz="2400">
                          <a:effectLst/>
                          <a:latin typeface="宋体" panose="02010600030101010101" pitchFamily="2" charset="-122"/>
                          <a:ea typeface="宋体" panose="02010600030101010101" pitchFamily="2" charset="-122"/>
                        </a:rPr>
                        <a:t>渐变透明度动画效果</a:t>
                      </a:r>
                      <a:endParaRPr lang="zh-CN" altLang="en-US" sz="24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DEDEC"/>
                    </a:solidFill>
                  </a:tcPr>
                </a:tc>
                <a:tc>
                  <a:txBody>
                    <a:bodyPr/>
                    <a:lstStyle/>
                    <a:p>
                      <a:pPr rtl="0" fontAlgn="t"/>
                      <a:r>
                        <a:rPr lang="en-US" sz="2400">
                          <a:effectLst/>
                          <a:ea typeface="宋体" panose="02010600030101010101" pitchFamily="2" charset="-122"/>
                        </a:rPr>
                        <a:t>&lt;alpha/&gt; </a:t>
                      </a:r>
                      <a:endParaRPr lang="en-US" sz="24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DEDEC"/>
                    </a:solidFill>
                  </a:tcPr>
                </a:tc>
                <a:tc>
                  <a:txBody>
                    <a:bodyPr/>
                    <a:lstStyle/>
                    <a:p>
                      <a:pPr rtl="0" fontAlgn="t"/>
                      <a:r>
                        <a:rPr lang="en-US" sz="2400" dirty="0" err="1">
                          <a:effectLst/>
                          <a:ea typeface="宋体" panose="02010600030101010101" pitchFamily="2" charset="-122"/>
                        </a:rPr>
                        <a:t>AlphaAnimation</a:t>
                      </a:r>
                      <a:endParaRPr lang="en-US" sz="2400" dirty="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DEDEC"/>
                    </a:solidFill>
                  </a:tcPr>
                </a:tc>
                <a:extLst>
                  <a:ext uri="{0D108BD9-81ED-4DB2-BD59-A6C34878D82A}">
                    <a16:rowId xmlns:a16="http://schemas.microsoft.com/office/drawing/2014/main" val="10001"/>
                  </a:ext>
                </a:extLst>
              </a:tr>
              <a:tr h="161925">
                <a:tc>
                  <a:txBody>
                    <a:bodyPr/>
                    <a:lstStyle/>
                    <a:p>
                      <a:pPr rtl="0" fontAlgn="t"/>
                      <a:r>
                        <a:rPr lang="zh-CN" altLang="en-US" sz="2400">
                          <a:effectLst/>
                          <a:latin typeface="宋体" panose="02010600030101010101" pitchFamily="2" charset="-122"/>
                          <a:ea typeface="宋体" panose="02010600030101010101" pitchFamily="2" charset="-122"/>
                        </a:rPr>
                        <a:t>渐变尺寸缩放动画效果</a:t>
                      </a:r>
                      <a:endParaRPr lang="zh-CN" altLang="en-US" sz="24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FF6F6"/>
                    </a:solidFill>
                  </a:tcPr>
                </a:tc>
                <a:tc>
                  <a:txBody>
                    <a:bodyPr/>
                    <a:lstStyle/>
                    <a:p>
                      <a:pPr rtl="0" fontAlgn="t"/>
                      <a:r>
                        <a:rPr lang="en-US" sz="2400">
                          <a:effectLst/>
                          <a:ea typeface="宋体" panose="02010600030101010101" pitchFamily="2" charset="-122"/>
                        </a:rPr>
                        <a:t>&lt;scale/&gt; </a:t>
                      </a:r>
                      <a:endParaRPr lang="en-US" sz="24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FF6F6"/>
                    </a:solidFill>
                  </a:tcPr>
                </a:tc>
                <a:tc>
                  <a:txBody>
                    <a:bodyPr/>
                    <a:lstStyle/>
                    <a:p>
                      <a:pPr rtl="0" fontAlgn="t"/>
                      <a:r>
                        <a:rPr lang="en-US" sz="2400">
                          <a:effectLst/>
                          <a:ea typeface="宋体" panose="02010600030101010101" pitchFamily="2" charset="-122"/>
                        </a:rPr>
                        <a:t>ScaleAnimation</a:t>
                      </a:r>
                      <a:endParaRPr lang="en-US" sz="24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FF6F6"/>
                    </a:solidFill>
                  </a:tcPr>
                </a:tc>
                <a:extLst>
                  <a:ext uri="{0D108BD9-81ED-4DB2-BD59-A6C34878D82A}">
                    <a16:rowId xmlns:a16="http://schemas.microsoft.com/office/drawing/2014/main" val="10002"/>
                  </a:ext>
                </a:extLst>
              </a:tr>
              <a:tr h="161925">
                <a:tc>
                  <a:txBody>
                    <a:bodyPr/>
                    <a:lstStyle/>
                    <a:p>
                      <a:pPr rtl="0" fontAlgn="t"/>
                      <a:r>
                        <a:rPr lang="zh-CN" altLang="en-US" sz="2400">
                          <a:effectLst/>
                          <a:latin typeface="宋体" panose="02010600030101010101" pitchFamily="2" charset="-122"/>
                          <a:ea typeface="宋体" panose="02010600030101010101" pitchFamily="2" charset="-122"/>
                        </a:rPr>
                        <a:t>画面位置移动动画效果</a:t>
                      </a:r>
                      <a:endParaRPr lang="zh-CN" altLang="en-US" sz="24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DEDEC"/>
                    </a:solidFill>
                  </a:tcPr>
                </a:tc>
                <a:tc>
                  <a:txBody>
                    <a:bodyPr/>
                    <a:lstStyle/>
                    <a:p>
                      <a:pPr rtl="0" fontAlgn="t"/>
                      <a:r>
                        <a:rPr lang="en-US" sz="2400" dirty="0">
                          <a:effectLst/>
                          <a:ea typeface="宋体" panose="02010600030101010101" pitchFamily="2" charset="-122"/>
                        </a:rPr>
                        <a:t>&lt;translate/&gt; </a:t>
                      </a:r>
                      <a:endParaRPr lang="en-US" sz="2400" dirty="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DEDEC"/>
                    </a:solidFill>
                  </a:tcPr>
                </a:tc>
                <a:tc>
                  <a:txBody>
                    <a:bodyPr/>
                    <a:lstStyle/>
                    <a:p>
                      <a:pPr rtl="0" fontAlgn="t"/>
                      <a:r>
                        <a:rPr lang="en-US" sz="2400">
                          <a:effectLst/>
                          <a:ea typeface="宋体" panose="02010600030101010101" pitchFamily="2" charset="-122"/>
                        </a:rPr>
                        <a:t>TranslateAnimation</a:t>
                      </a:r>
                      <a:endParaRPr lang="en-US" sz="24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DEDEC"/>
                    </a:solidFill>
                  </a:tcPr>
                </a:tc>
                <a:extLst>
                  <a:ext uri="{0D108BD9-81ED-4DB2-BD59-A6C34878D82A}">
                    <a16:rowId xmlns:a16="http://schemas.microsoft.com/office/drawing/2014/main" val="10003"/>
                  </a:ext>
                </a:extLst>
              </a:tr>
              <a:tr h="161925">
                <a:tc>
                  <a:txBody>
                    <a:bodyPr/>
                    <a:lstStyle/>
                    <a:p>
                      <a:pPr rtl="0" fontAlgn="t"/>
                      <a:r>
                        <a:rPr lang="zh-CN" altLang="en-US" sz="2400" dirty="0">
                          <a:effectLst/>
                          <a:latin typeface="宋体" panose="02010600030101010101" pitchFamily="2" charset="-122"/>
                          <a:ea typeface="宋体" panose="02010600030101010101" pitchFamily="2" charset="-122"/>
                        </a:rPr>
                        <a:t>画面旋转动画效果</a:t>
                      </a:r>
                      <a:endParaRPr lang="zh-CN" altLang="en-US" sz="2400" dirty="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FF6F6"/>
                    </a:solidFill>
                  </a:tcPr>
                </a:tc>
                <a:tc>
                  <a:txBody>
                    <a:bodyPr/>
                    <a:lstStyle/>
                    <a:p>
                      <a:pPr rtl="0" fontAlgn="t"/>
                      <a:r>
                        <a:rPr lang="en-US" sz="2400">
                          <a:effectLst/>
                          <a:ea typeface="宋体" panose="02010600030101010101" pitchFamily="2" charset="-122"/>
                        </a:rPr>
                        <a:t>&lt;rotate/&gt;</a:t>
                      </a:r>
                      <a:endParaRPr lang="en-US" sz="24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FF6F6"/>
                    </a:solidFill>
                  </a:tcPr>
                </a:tc>
                <a:tc>
                  <a:txBody>
                    <a:bodyPr/>
                    <a:lstStyle/>
                    <a:p>
                      <a:pPr rtl="0" fontAlgn="t"/>
                      <a:r>
                        <a:rPr lang="en-US" sz="2400" dirty="0" err="1">
                          <a:effectLst/>
                          <a:ea typeface="宋体" panose="02010600030101010101" pitchFamily="2" charset="-122"/>
                        </a:rPr>
                        <a:t>RotateAnimation</a:t>
                      </a:r>
                      <a:endParaRPr lang="en-US" sz="2400" dirty="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FF6F6"/>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4429667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NinePatch</a:t>
            </a:r>
            <a:r>
              <a:rPr lang="zh-CN" altLang="en-US" dirty="0"/>
              <a:t>图片</a:t>
            </a:r>
          </a:p>
        </p:txBody>
      </p:sp>
      <p:sp>
        <p:nvSpPr>
          <p:cNvPr id="3" name="内容占位符 2"/>
          <p:cNvSpPr>
            <a:spLocks noGrp="1"/>
          </p:cNvSpPr>
          <p:nvPr>
            <p:ph idx="1"/>
          </p:nvPr>
        </p:nvSpPr>
        <p:spPr/>
        <p:txBody>
          <a:bodyPr/>
          <a:lstStyle/>
          <a:p>
            <a:pPr marL="0" indent="0">
              <a:buNone/>
            </a:pPr>
            <a:r>
              <a:rPr lang="en-US" altLang="zh-CN" dirty="0" err="1"/>
              <a:t>sdk</a:t>
            </a:r>
            <a:r>
              <a:rPr lang="en-US" altLang="zh-CN" dirty="0"/>
              <a:t>\platforms\android-18\data\res\</a:t>
            </a:r>
            <a:r>
              <a:rPr lang="en-US" altLang="zh-CN" dirty="0" err="1"/>
              <a:t>drawable-xhdpi</a:t>
            </a:r>
            <a:r>
              <a:rPr lang="en-US" altLang="zh-CN" dirty="0"/>
              <a:t>\ </a:t>
            </a:r>
          </a:p>
          <a:p>
            <a:pPr marL="0" indent="0">
              <a:buNone/>
            </a:pPr>
            <a:r>
              <a:rPr lang="zh-CN" altLang="en-US" dirty="0"/>
              <a:t>里面有很多 *</a:t>
            </a:r>
            <a:r>
              <a:rPr lang="en-US" altLang="zh-CN" dirty="0"/>
              <a:t>.9.png</a:t>
            </a:r>
            <a:r>
              <a:rPr lang="zh-CN" altLang="en-US" dirty="0"/>
              <a:t>图片</a:t>
            </a:r>
            <a:br>
              <a:rPr lang="zh-CN" altLang="en-US" dirty="0"/>
            </a:br>
            <a:r>
              <a:rPr lang="zh-CN" altLang="en-US" dirty="0"/>
              <a:t>制作*</a:t>
            </a:r>
            <a:r>
              <a:rPr lang="en-US" altLang="zh-CN" dirty="0"/>
              <a:t>.9.png</a:t>
            </a:r>
            <a:r>
              <a:rPr lang="zh-CN" altLang="en-US" dirty="0"/>
              <a:t>的图片的工具：</a:t>
            </a:r>
            <a:r>
              <a:rPr lang="en-US" altLang="zh-CN" dirty="0"/>
              <a:t>\</a:t>
            </a:r>
            <a:r>
              <a:rPr lang="en-US" altLang="zh-CN" dirty="0" err="1"/>
              <a:t>sdk</a:t>
            </a:r>
            <a:r>
              <a:rPr lang="en-US" altLang="zh-CN" dirty="0"/>
              <a:t>\tools\draw9patch.bat</a:t>
            </a:r>
          </a:p>
          <a:p>
            <a:pPr marL="0" indent="0">
              <a:buNone/>
            </a:pPr>
            <a:r>
              <a:rPr lang="en-US" altLang="zh-CN" dirty="0"/>
              <a:t>draw9patch</a:t>
            </a:r>
            <a:r>
              <a:rPr lang="zh-CN" altLang="en-US" dirty="0"/>
              <a:t>工具会自动为图片加上*</a:t>
            </a:r>
            <a:r>
              <a:rPr lang="en-US" altLang="zh-CN" dirty="0"/>
              <a:t>.9.png</a:t>
            </a:r>
            <a:r>
              <a:rPr lang="zh-CN" altLang="en-US" dirty="0"/>
              <a:t>后缀。  </a:t>
            </a:r>
          </a:p>
          <a:p>
            <a:pPr marL="0" indent="0">
              <a:buNone/>
            </a:pPr>
            <a:r>
              <a:rPr lang="zh-CN" altLang="en-US" dirty="0"/>
              <a:t>把制作好的图片拷贝进项目的</a:t>
            </a:r>
            <a:r>
              <a:rPr lang="en-US" altLang="zh-CN" dirty="0"/>
              <a:t>res/</a:t>
            </a:r>
            <a:r>
              <a:rPr lang="en-US" altLang="zh-CN" dirty="0" err="1"/>
              <a:t>drawable</a:t>
            </a:r>
            <a:r>
              <a:rPr lang="zh-CN" altLang="en-US" dirty="0"/>
              <a:t>目录，然后编写代码。</a:t>
            </a:r>
          </a:p>
        </p:txBody>
      </p:sp>
    </p:spTree>
    <p:extLst>
      <p:ext uri="{BB962C8B-B14F-4D97-AF65-F5344CB8AC3E}">
        <p14:creationId xmlns:p14="http://schemas.microsoft.com/office/powerpoint/2010/main" val="67467697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人脸识别</a:t>
            </a:r>
          </a:p>
        </p:txBody>
      </p:sp>
      <p:sp>
        <p:nvSpPr>
          <p:cNvPr id="3" name="内容占位符 2"/>
          <p:cNvSpPr>
            <a:spLocks noGrp="1"/>
          </p:cNvSpPr>
          <p:nvPr>
            <p:ph idx="1"/>
          </p:nvPr>
        </p:nvSpPr>
        <p:spPr/>
        <p:txBody>
          <a:bodyPr/>
          <a:lstStyle/>
          <a:p>
            <a:r>
              <a:rPr lang="en-US" altLang="zh-CN" dirty="0"/>
              <a:t>http://www.faceplusplus.com.cn/</a:t>
            </a:r>
            <a:endParaRPr lang="zh-CN" altLang="en-US" dirty="0"/>
          </a:p>
        </p:txBody>
      </p:sp>
    </p:spTree>
    <p:extLst>
      <p:ext uri="{BB962C8B-B14F-4D97-AF65-F5344CB8AC3E}">
        <p14:creationId xmlns:p14="http://schemas.microsoft.com/office/powerpoint/2010/main" val="254020828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MediaPlayer</a:t>
            </a:r>
            <a:endParaRPr lang="zh-CN" altLang="en-US" dirty="0"/>
          </a:p>
        </p:txBody>
      </p:sp>
      <p:sp>
        <p:nvSpPr>
          <p:cNvPr id="3" name="内容占位符 2"/>
          <p:cNvSpPr>
            <a:spLocks noGrp="1"/>
          </p:cNvSpPr>
          <p:nvPr>
            <p:ph idx="1"/>
          </p:nvPr>
        </p:nvSpPr>
        <p:spPr/>
        <p:txBody>
          <a:bodyPr/>
          <a:lstStyle/>
          <a:p>
            <a:r>
              <a:rPr lang="zh-CN" altLang="en-US" dirty="0"/>
              <a:t>设置屏幕常亮</a:t>
            </a:r>
          </a:p>
          <a:p>
            <a:pPr marL="0" indent="0">
              <a:buNone/>
            </a:pPr>
            <a:r>
              <a:rPr lang="en-US" altLang="zh-CN" dirty="0" err="1"/>
              <a:t>MediaPlayer.setScreenOnWhilePlaying</a:t>
            </a:r>
            <a:r>
              <a:rPr lang="en-US" altLang="zh-CN" dirty="0"/>
              <a:t>() or </a:t>
            </a:r>
            <a:r>
              <a:rPr lang="en-US" altLang="zh-CN" dirty="0" err="1"/>
              <a:t>MediaPlayer.setWakeMode</a:t>
            </a:r>
            <a:r>
              <a:rPr lang="en-US" altLang="zh-CN" dirty="0"/>
              <a:t>()</a:t>
            </a:r>
          </a:p>
          <a:p>
            <a:pPr marL="0" indent="0">
              <a:buNone/>
            </a:pPr>
            <a:r>
              <a:rPr lang="zh-CN" altLang="en-US" dirty="0"/>
              <a:t>需要权限：</a:t>
            </a:r>
            <a:endParaRPr lang="en-US" altLang="zh-CN" dirty="0"/>
          </a:p>
          <a:p>
            <a:pPr marL="0" indent="0">
              <a:buNone/>
            </a:pPr>
            <a:r>
              <a:rPr lang="en-US" altLang="zh-CN" sz="2400" dirty="0"/>
              <a:t>&lt;uses-permission </a:t>
            </a:r>
            <a:r>
              <a:rPr lang="en-US" altLang="zh-CN" sz="2400" dirty="0" err="1"/>
              <a:t>android:name</a:t>
            </a:r>
            <a:r>
              <a:rPr lang="en-US" altLang="zh-CN" sz="2400" dirty="0"/>
              <a:t>="</a:t>
            </a:r>
            <a:r>
              <a:rPr lang="en-US" altLang="zh-CN" sz="2400" dirty="0" err="1"/>
              <a:t>android.permission.WAKE_LOCK</a:t>
            </a:r>
            <a:r>
              <a:rPr lang="en-US" altLang="zh-CN" sz="2400" dirty="0"/>
              <a:t>" /&gt;</a:t>
            </a:r>
            <a:endParaRPr lang="zh-CN" altLang="en-US" sz="2400" dirty="0"/>
          </a:p>
        </p:txBody>
      </p:sp>
    </p:spTree>
    <p:extLst>
      <p:ext uri="{BB962C8B-B14F-4D97-AF65-F5344CB8AC3E}">
        <p14:creationId xmlns:p14="http://schemas.microsoft.com/office/powerpoint/2010/main" val="345258435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MediaPlayer</a:t>
            </a:r>
            <a:endParaRPr lang="zh-CN" altLang="en-US" dirty="0"/>
          </a:p>
        </p:txBody>
      </p:sp>
      <p:sp>
        <p:nvSpPr>
          <p:cNvPr id="3" name="内容占位符 2"/>
          <p:cNvSpPr>
            <a:spLocks noGrp="1"/>
          </p:cNvSpPr>
          <p:nvPr>
            <p:ph idx="1"/>
          </p:nvPr>
        </p:nvSpPr>
        <p:spPr/>
        <p:txBody>
          <a:bodyPr/>
          <a:lstStyle/>
          <a:p>
            <a:r>
              <a:rPr lang="zh-CN" altLang="en-US" dirty="0"/>
              <a:t>设置声音格式</a:t>
            </a:r>
          </a:p>
          <a:p>
            <a:pPr marL="0" indent="0">
              <a:buNone/>
            </a:pPr>
            <a:r>
              <a:rPr lang="en-US" altLang="zh-CN" sz="2400" dirty="0" err="1"/>
              <a:t>mediaPlayer.setAudioStreamType</a:t>
            </a:r>
            <a:r>
              <a:rPr lang="en-US" altLang="zh-CN" sz="2400" dirty="0"/>
              <a:t>(</a:t>
            </a:r>
            <a:r>
              <a:rPr lang="en-US" altLang="zh-CN" sz="2400" dirty="0" err="1"/>
              <a:t>AudioManager.STREAM_MUSIC</a:t>
            </a:r>
            <a:r>
              <a:rPr lang="en-US" altLang="zh-CN" sz="2400" dirty="0"/>
              <a:t>);</a:t>
            </a:r>
          </a:p>
          <a:p>
            <a:pPr marL="0" indent="0">
              <a:buNone/>
            </a:pPr>
            <a:r>
              <a:rPr lang="en-US" altLang="zh-CN" sz="2400" dirty="0" err="1"/>
              <a:t>AudioManager.STREAM_MUSIC</a:t>
            </a:r>
            <a:r>
              <a:rPr lang="en-US" altLang="zh-CN" sz="2400" dirty="0"/>
              <a:t> </a:t>
            </a:r>
            <a:r>
              <a:rPr lang="zh-CN" altLang="en-US" sz="2400" dirty="0"/>
              <a:t>音频资源</a:t>
            </a:r>
          </a:p>
          <a:p>
            <a:pPr marL="0" indent="0">
              <a:buNone/>
            </a:pPr>
            <a:r>
              <a:rPr lang="en-US" altLang="zh-CN" sz="2400" dirty="0" err="1"/>
              <a:t>AudioManager.STREAM_ALARM</a:t>
            </a:r>
            <a:r>
              <a:rPr lang="en-US" altLang="zh-CN" sz="2400" dirty="0"/>
              <a:t> </a:t>
            </a:r>
            <a:r>
              <a:rPr lang="zh-CN" altLang="en-US" sz="2400" dirty="0"/>
              <a:t>报警闹铃</a:t>
            </a:r>
          </a:p>
          <a:p>
            <a:pPr marL="0" indent="0">
              <a:buNone/>
            </a:pPr>
            <a:r>
              <a:rPr lang="en-US" altLang="zh-CN" sz="2400" dirty="0" err="1"/>
              <a:t>AudioManager.STREAM_RING</a:t>
            </a:r>
            <a:r>
              <a:rPr lang="en-US" altLang="zh-CN" sz="2400" dirty="0"/>
              <a:t> </a:t>
            </a:r>
            <a:r>
              <a:rPr lang="zh-CN" altLang="en-US" sz="2400" dirty="0"/>
              <a:t>铃声</a:t>
            </a:r>
            <a:r>
              <a:rPr lang="en-US" altLang="zh-CN" sz="2400" dirty="0"/>
              <a:t>(40</a:t>
            </a:r>
            <a:r>
              <a:rPr lang="zh-CN" altLang="en-US" sz="2400" dirty="0"/>
              <a:t>秒以下</a:t>
            </a:r>
            <a:r>
              <a:rPr lang="en-US" altLang="zh-CN" sz="2400" dirty="0"/>
              <a:t>)</a:t>
            </a:r>
            <a:endParaRPr lang="zh-CN" altLang="en-US" sz="2400" dirty="0"/>
          </a:p>
          <a:p>
            <a:pPr marL="0" indent="0">
              <a:buNone/>
            </a:pPr>
            <a:endParaRPr lang="zh-CN" altLang="en-US" dirty="0"/>
          </a:p>
        </p:txBody>
      </p:sp>
    </p:spTree>
    <p:extLst>
      <p:ext uri="{BB962C8B-B14F-4D97-AF65-F5344CB8AC3E}">
        <p14:creationId xmlns:p14="http://schemas.microsoft.com/office/powerpoint/2010/main" val="3327675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组件</a:t>
            </a:r>
          </a:p>
        </p:txBody>
      </p:sp>
      <p:sp>
        <p:nvSpPr>
          <p:cNvPr id="4" name="Rectangle 1"/>
          <p:cNvSpPr>
            <a:spLocks noGrp="1" noChangeArrowheads="1"/>
          </p:cNvSpPr>
          <p:nvPr>
            <p:ph idx="1"/>
          </p:nvPr>
        </p:nvSpPr>
        <p:spPr bwMode="auto">
          <a:xfrm>
            <a:off x="838200" y="3305616"/>
            <a:ext cx="5995231" cy="139135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88"/>
                </a:solidFill>
                <a:effectLst/>
                <a:latin typeface="Consolas" panose="020B0609020204030204" pitchFamily="49" charset="0"/>
                <a:cs typeface="Consolas" panose="020B0609020204030204" pitchFamily="49" charset="0"/>
              </a:rPr>
              <a:t>&lt;EditText</a:t>
            </a:r>
            <a:r>
              <a:rPr kumimoji="0" lang="zh-CN" altLang="zh-CN"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2000" b="0" i="0" u="none" strike="noStrike" cap="none" normalizeH="0" baseline="0" dirty="0">
                <a:ln>
                  <a:noFill/>
                </a:ln>
                <a:solidFill>
                  <a:srgbClr val="882288"/>
                </a:solidFill>
                <a:effectLst/>
                <a:latin typeface="Consolas" panose="020B0609020204030204" pitchFamily="49" charset="0"/>
                <a:cs typeface="Consolas" panose="020B0609020204030204" pitchFamily="49" charset="0"/>
              </a:rPr>
              <a:t>android:id</a:t>
            </a:r>
            <a:r>
              <a:rPr kumimoji="0" lang="zh-CN" altLang="zh-CN" sz="20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dirty="0">
                <a:ln>
                  <a:noFill/>
                </a:ln>
                <a:solidFill>
                  <a:srgbClr val="880000"/>
                </a:solidFill>
                <a:effectLst/>
                <a:latin typeface="Consolas" panose="020B0609020204030204" pitchFamily="49" charset="0"/>
                <a:cs typeface="Consolas" panose="020B0609020204030204" pitchFamily="49" charset="0"/>
              </a:rPr>
              <a:t>"@+id/edit_message"</a:t>
            </a:r>
            <a:br>
              <a:rPr kumimoji="0" lang="zh-CN" altLang="zh-CN"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2000" b="0" i="0" u="none" strike="noStrike" cap="none" normalizeH="0" baseline="0" dirty="0">
                <a:ln>
                  <a:noFill/>
                </a:ln>
                <a:solidFill>
                  <a:srgbClr val="882288"/>
                </a:solidFill>
                <a:effectLst/>
                <a:latin typeface="Consolas" panose="020B0609020204030204" pitchFamily="49" charset="0"/>
                <a:cs typeface="Consolas" panose="020B0609020204030204" pitchFamily="49" charset="0"/>
              </a:rPr>
              <a:t>android:layout_width</a:t>
            </a:r>
            <a:r>
              <a:rPr kumimoji="0" lang="zh-CN" altLang="zh-CN" sz="20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dirty="0">
                <a:ln>
                  <a:noFill/>
                </a:ln>
                <a:solidFill>
                  <a:srgbClr val="880000"/>
                </a:solidFill>
                <a:effectLst/>
                <a:latin typeface="Consolas" panose="020B0609020204030204" pitchFamily="49" charset="0"/>
                <a:cs typeface="Consolas" panose="020B0609020204030204" pitchFamily="49" charset="0"/>
              </a:rPr>
              <a:t>"wrap_content"</a:t>
            </a:r>
            <a:br>
              <a:rPr kumimoji="0" lang="zh-CN" altLang="zh-CN"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2000" b="0" i="0" u="none" strike="noStrike" cap="none" normalizeH="0" baseline="0" dirty="0">
                <a:ln>
                  <a:noFill/>
                </a:ln>
                <a:solidFill>
                  <a:srgbClr val="882288"/>
                </a:solidFill>
                <a:effectLst/>
                <a:latin typeface="Consolas" panose="020B0609020204030204" pitchFamily="49" charset="0"/>
                <a:cs typeface="Consolas" panose="020B0609020204030204" pitchFamily="49" charset="0"/>
              </a:rPr>
              <a:t>android:layout_height</a:t>
            </a:r>
            <a:r>
              <a:rPr kumimoji="0" lang="zh-CN" altLang="zh-CN" sz="20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dirty="0">
                <a:ln>
                  <a:noFill/>
                </a:ln>
                <a:solidFill>
                  <a:srgbClr val="880000"/>
                </a:solidFill>
                <a:effectLst/>
                <a:latin typeface="Consolas" panose="020B0609020204030204" pitchFamily="49" charset="0"/>
                <a:cs typeface="Consolas" panose="020B0609020204030204" pitchFamily="49" charset="0"/>
              </a:rPr>
              <a:t>"wrap_content"</a:t>
            </a:r>
            <a:br>
              <a:rPr kumimoji="0" lang="zh-CN" altLang="zh-CN"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2000" b="0" i="0" u="none" strike="noStrike" cap="none" normalizeH="0" baseline="0" dirty="0">
                <a:ln>
                  <a:noFill/>
                </a:ln>
                <a:solidFill>
                  <a:srgbClr val="882288"/>
                </a:solidFill>
                <a:effectLst/>
                <a:latin typeface="Consolas" panose="020B0609020204030204" pitchFamily="49" charset="0"/>
                <a:cs typeface="Consolas" panose="020B0609020204030204" pitchFamily="49" charset="0"/>
              </a:rPr>
              <a:t>android:hint</a:t>
            </a:r>
            <a:r>
              <a:rPr kumimoji="0" lang="zh-CN" altLang="zh-CN" sz="20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dirty="0">
                <a:ln>
                  <a:noFill/>
                </a:ln>
                <a:solidFill>
                  <a:srgbClr val="880000"/>
                </a:solidFill>
                <a:effectLst/>
                <a:latin typeface="Consolas" panose="020B0609020204030204" pitchFamily="49" charset="0"/>
                <a:cs typeface="Consolas" panose="020B0609020204030204" pitchFamily="49" charset="0"/>
              </a:rPr>
              <a:t>"@string/edit_message"</a:t>
            </a:r>
            <a:r>
              <a:rPr kumimoji="0" lang="zh-CN" altLang="zh-CN"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2000" b="0" i="0" u="none" strike="noStrike" cap="none" normalizeH="0" baseline="0" dirty="0">
                <a:ln>
                  <a:noFill/>
                </a:ln>
                <a:solidFill>
                  <a:srgbClr val="000088"/>
                </a:solidFill>
                <a:effectLst/>
                <a:latin typeface="Consolas" panose="020B0609020204030204" pitchFamily="49" charset="0"/>
                <a:cs typeface="Consolas" panose="020B0609020204030204" pitchFamily="49" charset="0"/>
              </a:rPr>
              <a:t>/&gt;</a:t>
            </a:r>
            <a:r>
              <a:rPr kumimoji="0" lang="zh-CN" altLang="zh-CN" sz="2000" b="0" i="0" u="none" strike="noStrike" cap="none" normalizeH="0" baseline="0" dirty="0">
                <a:ln>
                  <a:noFill/>
                </a:ln>
                <a:solidFill>
                  <a:schemeClr val="tx1"/>
                </a:solidFill>
                <a:effectLst/>
              </a:rPr>
              <a:t> </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288661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MediaPlayer</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en-US" altLang="zh-CN" dirty="0" err="1"/>
              <a:t>mediaPlayer.prepareAsync</a:t>
            </a:r>
            <a:r>
              <a:rPr lang="en-US" altLang="zh-CN" dirty="0"/>
              <a:t>();// </a:t>
            </a:r>
            <a:r>
              <a:rPr lang="zh-CN" altLang="en-US" dirty="0"/>
              <a:t>异步的同步，一般的音频用同步，而视频用异步，这样就不能将</a:t>
            </a:r>
            <a:r>
              <a:rPr lang="en-US" altLang="zh-CN" dirty="0"/>
              <a:t>start()</a:t>
            </a:r>
            <a:r>
              <a:rPr lang="zh-CN" altLang="en-US" dirty="0"/>
              <a:t>写外面了，而要写在</a:t>
            </a:r>
            <a:r>
              <a:rPr lang="en-US" altLang="zh-CN" dirty="0" err="1"/>
              <a:t>setOnPreparedListener</a:t>
            </a:r>
            <a:r>
              <a:rPr lang="zh-CN" altLang="en-US" dirty="0"/>
              <a:t>监听事件里面</a:t>
            </a:r>
          </a:p>
          <a:p>
            <a:pPr marL="0" indent="0">
              <a:buNone/>
            </a:pPr>
            <a:r>
              <a:rPr lang="zh-CN" altLang="en-US" dirty="0"/>
              <a:t>                </a:t>
            </a:r>
            <a:r>
              <a:rPr lang="en-US" altLang="zh-CN" dirty="0"/>
              <a:t>// </a:t>
            </a:r>
            <a:r>
              <a:rPr lang="zh-CN" altLang="en-US" dirty="0"/>
              <a:t>监听准备完毕事件，一般异步</a:t>
            </a:r>
          </a:p>
          <a:p>
            <a:pPr marL="0" indent="0">
              <a:buNone/>
            </a:pPr>
            <a:r>
              <a:rPr lang="zh-CN" altLang="en-US" dirty="0"/>
              <a:t>       </a:t>
            </a:r>
            <a:r>
              <a:rPr lang="en-US" altLang="zh-CN" dirty="0" err="1"/>
              <a:t>mediaPlayer.setOnPreparedListener</a:t>
            </a:r>
            <a:r>
              <a:rPr lang="en-US" altLang="zh-CN" dirty="0"/>
              <a:t>(</a:t>
            </a:r>
            <a:r>
              <a:rPr lang="en-US" altLang="zh-CN" b="1" dirty="0"/>
              <a:t>new</a:t>
            </a:r>
            <a:r>
              <a:rPr lang="en-US" altLang="zh-CN" dirty="0"/>
              <a:t> </a:t>
            </a:r>
            <a:r>
              <a:rPr lang="en-US" altLang="zh-CN" dirty="0" err="1"/>
              <a:t>OnPreparedListener</a:t>
            </a:r>
            <a:r>
              <a:rPr lang="en-US" altLang="zh-CN" dirty="0"/>
              <a:t>() {</a:t>
            </a:r>
          </a:p>
          <a:p>
            <a:pPr marL="0" indent="0">
              <a:buNone/>
            </a:pPr>
            <a:r>
              <a:rPr lang="en-US" altLang="zh-CN" dirty="0"/>
              <a:t>                    @Override</a:t>
            </a:r>
          </a:p>
          <a:p>
            <a:pPr marL="0" indent="0">
              <a:buNone/>
            </a:pPr>
            <a:r>
              <a:rPr lang="en-US" altLang="zh-CN" dirty="0"/>
              <a:t>                    </a:t>
            </a:r>
            <a:r>
              <a:rPr lang="en-US" altLang="zh-CN" b="1" dirty="0"/>
              <a:t>public</a:t>
            </a:r>
            <a:r>
              <a:rPr lang="en-US" altLang="zh-CN" dirty="0"/>
              <a:t> </a:t>
            </a:r>
            <a:r>
              <a:rPr lang="en-US" altLang="zh-CN" b="1" dirty="0"/>
              <a:t>void</a:t>
            </a:r>
            <a:r>
              <a:rPr lang="en-US" altLang="zh-CN" dirty="0"/>
              <a:t> </a:t>
            </a:r>
            <a:r>
              <a:rPr lang="en-US" altLang="zh-CN" dirty="0" err="1"/>
              <a:t>onPrepared</a:t>
            </a:r>
            <a:r>
              <a:rPr lang="en-US" altLang="zh-CN" dirty="0"/>
              <a:t>(</a:t>
            </a:r>
            <a:r>
              <a:rPr lang="en-US" altLang="zh-CN" dirty="0" err="1"/>
              <a:t>MediaPlayer</a:t>
            </a:r>
            <a:r>
              <a:rPr lang="en-US" altLang="zh-CN" dirty="0"/>
              <a:t> </a:t>
            </a:r>
            <a:r>
              <a:rPr lang="en-US" altLang="zh-CN" dirty="0" err="1"/>
              <a:t>mp</a:t>
            </a:r>
            <a:r>
              <a:rPr lang="en-US" altLang="zh-CN" dirty="0"/>
              <a:t>) {</a:t>
            </a:r>
          </a:p>
          <a:p>
            <a:pPr marL="0" indent="0">
              <a:buNone/>
            </a:pPr>
            <a:r>
              <a:rPr lang="en-US" altLang="zh-CN" dirty="0"/>
              <a:t>                        </a:t>
            </a:r>
            <a:r>
              <a:rPr lang="en-US" altLang="zh-CN" dirty="0" err="1"/>
              <a:t>mediaPlayer.start</a:t>
            </a:r>
            <a:r>
              <a:rPr lang="en-US" altLang="zh-CN" dirty="0"/>
              <a:t>();</a:t>
            </a:r>
          </a:p>
          <a:p>
            <a:pPr marL="0" indent="0">
              <a:buNone/>
            </a:pPr>
            <a:r>
              <a:rPr lang="en-US" altLang="zh-CN" dirty="0"/>
              <a:t>                    }</a:t>
            </a:r>
          </a:p>
          <a:p>
            <a:pPr marL="0" indent="0">
              <a:buNone/>
            </a:pPr>
            <a:r>
              <a:rPr lang="en-US" altLang="zh-CN" dirty="0"/>
              <a:t>                }); </a:t>
            </a:r>
            <a:endParaRPr lang="zh-CN" altLang="en-US" dirty="0"/>
          </a:p>
        </p:txBody>
      </p:sp>
    </p:spTree>
    <p:extLst>
      <p:ext uri="{BB962C8B-B14F-4D97-AF65-F5344CB8AC3E}">
        <p14:creationId xmlns:p14="http://schemas.microsoft.com/office/powerpoint/2010/main" val="297113567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MediaPlayer</a:t>
            </a:r>
            <a:r>
              <a:rPr lang="zh-CN" altLang="en-US" dirty="0"/>
              <a:t>生命周期</a:t>
            </a:r>
          </a:p>
        </p:txBody>
      </p:sp>
      <p:pic>
        <p:nvPicPr>
          <p:cNvPr id="4098" name="Picture 2" descr="http://hi.csdn.net/attachment/201005/26/521376_1274912556IBBI.gif"/>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316394" y="1825625"/>
            <a:ext cx="35592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77745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视频播放器 </a:t>
            </a:r>
          </a:p>
        </p:txBody>
      </p:sp>
      <p:sp>
        <p:nvSpPr>
          <p:cNvPr id="3" name="内容占位符 2"/>
          <p:cNvSpPr>
            <a:spLocks noGrp="1"/>
          </p:cNvSpPr>
          <p:nvPr>
            <p:ph idx="1"/>
          </p:nvPr>
        </p:nvSpPr>
        <p:spPr/>
        <p:txBody>
          <a:bodyPr>
            <a:normAutofit fontScale="92500"/>
          </a:bodyPr>
          <a:lstStyle/>
          <a:p>
            <a:pPr marL="0" indent="0">
              <a:buNone/>
            </a:pPr>
            <a:r>
              <a:rPr lang="zh-CN" altLang="en-US" dirty="0"/>
              <a:t>使用</a:t>
            </a:r>
            <a:r>
              <a:rPr lang="en-US" altLang="zh-CN" dirty="0" err="1"/>
              <a:t>SurfaceView</a:t>
            </a:r>
            <a:r>
              <a:rPr lang="zh-CN" altLang="en-US" dirty="0"/>
              <a:t>来播放视频</a:t>
            </a:r>
            <a:endParaRPr lang="en-US" altLang="zh-CN" dirty="0"/>
          </a:p>
          <a:p>
            <a:pPr marL="514350" indent="-514350">
              <a:buFont typeface="+mj-lt"/>
              <a:buAutoNum type="arabicPeriod"/>
            </a:pPr>
            <a:r>
              <a:rPr lang="zh-CN" altLang="en-US" dirty="0"/>
              <a:t>画面显示在哪里</a:t>
            </a:r>
            <a:endParaRPr lang="en-US" altLang="zh-CN" dirty="0"/>
          </a:p>
          <a:p>
            <a:pPr marL="514350" indent="-514350">
              <a:buFont typeface="+mj-lt"/>
              <a:buAutoNum type="arabicPeriod"/>
            </a:pPr>
            <a:r>
              <a:rPr lang="zh-CN" altLang="en-US" dirty="0"/>
              <a:t>异步准备，并监听准备完成的状态 </a:t>
            </a:r>
            <a:endParaRPr lang="en-US" altLang="zh-CN" dirty="0"/>
          </a:p>
          <a:p>
            <a:pPr marL="514350" indent="-514350">
              <a:buFont typeface="+mj-lt"/>
              <a:buAutoNum type="arabicPeriod"/>
            </a:pPr>
            <a:r>
              <a:rPr lang="zh-CN" altLang="en-US" dirty="0"/>
              <a:t>为</a:t>
            </a:r>
            <a:r>
              <a:rPr lang="en-US" altLang="zh-CN" dirty="0" err="1"/>
              <a:t>SurfaceHolder</a:t>
            </a:r>
            <a:r>
              <a:rPr lang="zh-CN" altLang="en-US" dirty="0"/>
              <a:t>增加回调函数</a:t>
            </a:r>
            <a:r>
              <a:rPr lang="en-US" altLang="zh-CN" dirty="0"/>
              <a:t>,</a:t>
            </a:r>
            <a:r>
              <a:rPr lang="zh-CN" altLang="en-US" dirty="0"/>
              <a:t>关心</a:t>
            </a:r>
            <a:r>
              <a:rPr lang="en-US" altLang="zh-CN" dirty="0" err="1"/>
              <a:t>surfaceview</a:t>
            </a:r>
            <a:r>
              <a:rPr lang="en-US" altLang="zh-CN" dirty="0"/>
              <a:t> holder</a:t>
            </a:r>
            <a:r>
              <a:rPr lang="zh-CN" altLang="en-US" dirty="0"/>
              <a:t>的存活周期</a:t>
            </a:r>
            <a:endParaRPr lang="en-US" altLang="zh-CN" dirty="0"/>
          </a:p>
          <a:p>
            <a:pPr marL="514350" indent="-514350">
              <a:buFont typeface="+mj-lt"/>
              <a:buAutoNum type="arabicPeriod"/>
            </a:pPr>
            <a:r>
              <a:rPr lang="en-US" altLang="zh-CN" dirty="0"/>
              <a:t>android4.0</a:t>
            </a:r>
            <a:r>
              <a:rPr lang="zh-CN" altLang="en-US" dirty="0"/>
              <a:t>以下要加上，</a:t>
            </a:r>
            <a:r>
              <a:rPr lang="en-US" altLang="zh-CN" dirty="0"/>
              <a:t>4.0</a:t>
            </a:r>
            <a:r>
              <a:rPr lang="zh-CN" altLang="en-US" dirty="0"/>
              <a:t>后废弃了，告诉</a:t>
            </a:r>
            <a:r>
              <a:rPr lang="en-US" altLang="zh-CN" dirty="0" err="1"/>
              <a:t>surfaceview</a:t>
            </a:r>
            <a:r>
              <a:rPr lang="en-US" altLang="zh-CN" dirty="0"/>
              <a:t> </a:t>
            </a:r>
            <a:r>
              <a:rPr lang="zh-CN" altLang="en-US" dirty="0"/>
              <a:t>不要自己维护缓冲区 而是 等待多媒体播放器的框架 把数据填充过来</a:t>
            </a:r>
            <a:br>
              <a:rPr lang="zh-CN" altLang="en-US" dirty="0"/>
            </a:br>
            <a:r>
              <a:rPr lang="en-US" altLang="zh-CN" dirty="0" err="1"/>
              <a:t>sv.getHolder</a:t>
            </a:r>
            <a:r>
              <a:rPr lang="en-US" altLang="zh-CN" dirty="0"/>
              <a:t>().</a:t>
            </a:r>
            <a:r>
              <a:rPr lang="en-US" altLang="zh-CN" dirty="0" err="1"/>
              <a:t>setType</a:t>
            </a:r>
            <a:r>
              <a:rPr lang="en-US" altLang="zh-CN" dirty="0"/>
              <a:t>(</a:t>
            </a:r>
            <a:r>
              <a:rPr lang="en-US" altLang="zh-CN" dirty="0" err="1"/>
              <a:t>SurfaceHolder.SURFACE_TYPE_PUSH_BUFFERS</a:t>
            </a:r>
            <a:r>
              <a:rPr lang="en-US" altLang="zh-CN" dirty="0"/>
              <a:t>);</a:t>
            </a:r>
          </a:p>
          <a:p>
            <a:pPr marL="514350" indent="-514350">
              <a:buFont typeface="+mj-lt"/>
              <a:buAutoNum type="arabicPeriod"/>
            </a:pPr>
            <a:r>
              <a:rPr lang="en-US" altLang="zh-CN" dirty="0"/>
              <a:t>2.3 2.2</a:t>
            </a:r>
            <a:r>
              <a:rPr lang="zh-CN" altLang="en-US" dirty="0"/>
              <a:t>模拟器有</a:t>
            </a:r>
            <a:r>
              <a:rPr lang="en-US" altLang="zh-CN" dirty="0"/>
              <a:t>bug,</a:t>
            </a:r>
            <a:r>
              <a:rPr lang="zh-CN" altLang="en-US" dirty="0"/>
              <a:t>播放不了视频， 需要用</a:t>
            </a:r>
            <a:r>
              <a:rPr lang="en-US" altLang="zh-CN" dirty="0"/>
              <a:t>1.6</a:t>
            </a:r>
            <a:r>
              <a:rPr lang="zh-CN" altLang="en-US" dirty="0"/>
              <a:t>模拟器或者真机</a:t>
            </a:r>
          </a:p>
        </p:txBody>
      </p:sp>
    </p:spTree>
    <p:extLst>
      <p:ext uri="{BB962C8B-B14F-4D97-AF65-F5344CB8AC3E}">
        <p14:creationId xmlns:p14="http://schemas.microsoft.com/office/powerpoint/2010/main" val="429187001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调用系统相机</a:t>
            </a:r>
          </a:p>
        </p:txBody>
      </p:sp>
      <p:sp>
        <p:nvSpPr>
          <p:cNvPr id="3" name="内容占位符 2"/>
          <p:cNvSpPr>
            <a:spLocks noGrp="1"/>
          </p:cNvSpPr>
          <p:nvPr>
            <p:ph idx="1"/>
          </p:nvPr>
        </p:nvSpPr>
        <p:spPr/>
        <p:txBody>
          <a:bodyPr>
            <a:normAutofit/>
          </a:bodyPr>
          <a:lstStyle/>
          <a:p>
            <a:pPr marL="514350" indent="-514350">
              <a:buFont typeface="+mj-lt"/>
              <a:buAutoNum type="arabicPeriod"/>
            </a:pPr>
            <a:r>
              <a:rPr lang="zh-CN" altLang="en-US" dirty="0"/>
              <a:t>系统照相机实现</a:t>
            </a:r>
            <a:br>
              <a:rPr lang="en-US" altLang="zh-CN" dirty="0"/>
            </a:br>
            <a:r>
              <a:rPr lang="en-US" altLang="zh-CN" sz="2200" dirty="0"/>
              <a:t>&lt;intent-filter&gt;</a:t>
            </a:r>
            <a:br>
              <a:rPr lang="en-US" altLang="zh-CN" sz="2200" dirty="0"/>
            </a:br>
            <a:r>
              <a:rPr lang="en-US" altLang="zh-CN" sz="2200" dirty="0"/>
              <a:t>        &lt;action </a:t>
            </a:r>
            <a:r>
              <a:rPr lang="en-US" altLang="zh-CN" sz="2200" dirty="0" err="1"/>
              <a:t>android:name</a:t>
            </a:r>
            <a:r>
              <a:rPr lang="en-US" altLang="zh-CN" sz="2200" dirty="0"/>
              <a:t>="</a:t>
            </a:r>
            <a:r>
              <a:rPr lang="en-US" altLang="zh-CN" sz="2200" dirty="0" err="1"/>
              <a:t>android.media.action.IMAGE_CAPTURE</a:t>
            </a:r>
            <a:r>
              <a:rPr lang="en-US" altLang="zh-CN" sz="2200" dirty="0"/>
              <a:t>" /&gt;</a:t>
            </a:r>
            <a:br>
              <a:rPr lang="en-US" altLang="zh-CN" sz="2200" dirty="0"/>
            </a:br>
            <a:r>
              <a:rPr lang="en-US" altLang="zh-CN" sz="2200" dirty="0"/>
              <a:t>        &lt;category </a:t>
            </a:r>
            <a:r>
              <a:rPr lang="en-US" altLang="zh-CN" sz="2200" dirty="0" err="1"/>
              <a:t>android:name</a:t>
            </a:r>
            <a:r>
              <a:rPr lang="en-US" altLang="zh-CN" sz="2200" dirty="0"/>
              <a:t>="</a:t>
            </a:r>
            <a:r>
              <a:rPr lang="en-US" altLang="zh-CN" sz="2200" dirty="0" err="1"/>
              <a:t>android.intent.category.DEFAULT</a:t>
            </a:r>
            <a:r>
              <a:rPr lang="en-US" altLang="zh-CN" sz="2200" dirty="0"/>
              <a:t>" /&gt;</a:t>
            </a:r>
            <a:br>
              <a:rPr lang="en-US" altLang="zh-CN" sz="2200" dirty="0"/>
            </a:br>
            <a:r>
              <a:rPr lang="en-US" altLang="zh-CN" sz="2200" dirty="0"/>
              <a:t>&lt;/intent-filter&gt;</a:t>
            </a:r>
          </a:p>
          <a:p>
            <a:pPr marL="514350" indent="-514350">
              <a:buFont typeface="+mj-lt"/>
              <a:buAutoNum type="arabicPeriod"/>
            </a:pPr>
            <a:r>
              <a:rPr lang="zh-CN" altLang="en-US" dirty="0"/>
              <a:t>照的照片自定义存放位置：</a:t>
            </a:r>
            <a:br>
              <a:rPr lang="en-US" altLang="zh-CN" dirty="0"/>
            </a:br>
            <a:r>
              <a:rPr lang="en-US" altLang="zh-CN" dirty="0"/>
              <a:t>http://developer.android.com/guide/topics/media/camera.html </a:t>
            </a:r>
          </a:p>
          <a:p>
            <a:pPr marL="514350" indent="-514350">
              <a:buFont typeface="+mj-lt"/>
              <a:buAutoNum type="arabicPeriod"/>
            </a:pPr>
            <a:r>
              <a:rPr lang="zh-CN" altLang="en-US" dirty="0"/>
              <a:t>系统相机好处</a:t>
            </a:r>
            <a:endParaRPr lang="en-US" altLang="zh-CN" dirty="0"/>
          </a:p>
          <a:p>
            <a:pPr marL="971550" lvl="1" indent="-514350">
              <a:buFont typeface="+mj-lt"/>
              <a:buAutoNum type="arabicPeriod"/>
            </a:pPr>
            <a:r>
              <a:rPr lang="zh-CN" altLang="en-US" dirty="0"/>
              <a:t>不用加权限</a:t>
            </a:r>
            <a:endParaRPr lang="en-US" altLang="zh-CN" dirty="0"/>
          </a:p>
          <a:p>
            <a:pPr marL="971550" lvl="1" indent="-514350">
              <a:buFont typeface="+mj-lt"/>
              <a:buAutoNum type="arabicPeriod"/>
            </a:pPr>
            <a:r>
              <a:rPr lang="zh-CN" altLang="en-US" dirty="0"/>
              <a:t>不同的手机，摄像机参数不同，摄像头个数也不同，这个逻辑由系统照相机给实现了</a:t>
            </a:r>
          </a:p>
        </p:txBody>
      </p:sp>
    </p:spTree>
    <p:extLst>
      <p:ext uri="{BB962C8B-B14F-4D97-AF65-F5344CB8AC3E}">
        <p14:creationId xmlns:p14="http://schemas.microsoft.com/office/powerpoint/2010/main" val="183112340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系统录像机</a:t>
            </a:r>
          </a:p>
        </p:txBody>
      </p:sp>
      <p:sp>
        <p:nvSpPr>
          <p:cNvPr id="3" name="内容占位符 2"/>
          <p:cNvSpPr>
            <a:spLocks noGrp="1"/>
          </p:cNvSpPr>
          <p:nvPr>
            <p:ph idx="1"/>
          </p:nvPr>
        </p:nvSpPr>
        <p:spPr/>
        <p:txBody>
          <a:bodyPr>
            <a:normAutofit/>
          </a:bodyPr>
          <a:lstStyle/>
          <a:p>
            <a:pPr marL="0" indent="0">
              <a:buNone/>
            </a:pPr>
            <a:r>
              <a:rPr lang="en-US" altLang="zh-CN" sz="2000" dirty="0" err="1"/>
              <a:t>intent.setAction</a:t>
            </a:r>
            <a:r>
              <a:rPr lang="en-US" altLang="zh-CN" sz="2000" dirty="0"/>
              <a:t>(</a:t>
            </a:r>
            <a:r>
              <a:rPr lang="en-US" altLang="zh-CN" sz="2000" dirty="0" err="1"/>
              <a:t>MediaStore.</a:t>
            </a:r>
            <a:r>
              <a:rPr lang="en-US" altLang="zh-CN" sz="2000" i="1" dirty="0" err="1"/>
              <a:t>ACTION_VIDEO_CAPTURE</a:t>
            </a:r>
            <a:r>
              <a:rPr lang="en-US" altLang="zh-CN" sz="2000" dirty="0"/>
              <a:t>);//</a:t>
            </a:r>
            <a:r>
              <a:rPr lang="en-US" altLang="zh-CN" sz="2000" dirty="0" err="1"/>
              <a:t>android.media.action.VIDEO_CAPTURE</a:t>
            </a:r>
            <a:endParaRPr lang="zh-CN" altLang="en-US" sz="2000" dirty="0"/>
          </a:p>
        </p:txBody>
      </p:sp>
    </p:spTree>
    <p:extLst>
      <p:ext uri="{BB962C8B-B14F-4D97-AF65-F5344CB8AC3E}">
        <p14:creationId xmlns:p14="http://schemas.microsoft.com/office/powerpoint/2010/main" val="70630942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Notification</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a:t>软件希望向用户进行一些提醒操作时，可以采用标题栏提醒通知的形式（</a:t>
            </a:r>
            <a:r>
              <a:rPr lang="en-US" altLang="zh-CN" dirty="0"/>
              <a:t>Android</a:t>
            </a:r>
            <a:r>
              <a:rPr lang="zh-CN" altLang="en-US" dirty="0"/>
              <a:t>标准通知机制）；</a:t>
            </a:r>
          </a:p>
          <a:p>
            <a:pPr marL="514350" indent="-514350">
              <a:buFont typeface="+mj-lt"/>
              <a:buAutoNum type="arabicPeriod"/>
            </a:pPr>
            <a:r>
              <a:rPr lang="zh-CN" altLang="en-US" dirty="0"/>
              <a:t>当有通知出现时，会在标题栏出现一个小图标，有些通知可以发送声音，震动；</a:t>
            </a:r>
          </a:p>
          <a:p>
            <a:pPr marL="514350" indent="-514350">
              <a:buFont typeface="+mj-lt"/>
              <a:buAutoNum type="arabicPeriod"/>
            </a:pPr>
            <a:r>
              <a:rPr lang="zh-CN" altLang="en-US" dirty="0"/>
              <a:t>当用户通过手指，从标题栏向下拉动的时候，会出现另外一个窗口，显示的就是系统中所有的信息；</a:t>
            </a:r>
          </a:p>
          <a:p>
            <a:pPr marL="514350" indent="-514350">
              <a:buFont typeface="+mj-lt"/>
              <a:buAutoNum type="arabicPeriod"/>
            </a:pPr>
            <a:r>
              <a:rPr lang="zh-CN" altLang="en-US" dirty="0"/>
              <a:t>一般内容，当用户点击时可以进入相应的程序界面；</a:t>
            </a:r>
          </a:p>
          <a:p>
            <a:pPr marL="0" indent="0">
              <a:buNone/>
            </a:pPr>
            <a:endParaRPr lang="zh-CN" altLang="en-US" dirty="0"/>
          </a:p>
        </p:txBody>
      </p:sp>
    </p:spTree>
    <p:extLst>
      <p:ext uri="{BB962C8B-B14F-4D97-AF65-F5344CB8AC3E}">
        <p14:creationId xmlns:p14="http://schemas.microsoft.com/office/powerpoint/2010/main" val="96036333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endParaRPr lang="en-US" altLang="zh-CN" dirty="0"/>
          </a:p>
          <a:p>
            <a:pPr marL="514350" indent="-514350">
              <a:buFont typeface="+mj-lt"/>
              <a:buAutoNum type="arabicPeriod"/>
            </a:pPr>
            <a:r>
              <a:rPr lang="en-US" altLang="zh-CN" dirty="0"/>
              <a:t>Content title  </a:t>
            </a:r>
            <a:r>
              <a:rPr lang="zh-CN" altLang="en-US" dirty="0"/>
              <a:t>内容标题</a:t>
            </a:r>
          </a:p>
          <a:p>
            <a:pPr marL="514350" indent="-514350">
              <a:buFont typeface="+mj-lt"/>
              <a:buAutoNum type="arabicPeriod"/>
            </a:pPr>
            <a:r>
              <a:rPr lang="en-US" altLang="zh-CN" dirty="0"/>
              <a:t>Large icon </a:t>
            </a:r>
            <a:r>
              <a:rPr lang="zh-CN" altLang="en-US" dirty="0"/>
              <a:t>大图标</a:t>
            </a:r>
          </a:p>
          <a:p>
            <a:pPr marL="514350" indent="-514350">
              <a:buFont typeface="+mj-lt"/>
              <a:buAutoNum type="arabicPeriod"/>
            </a:pPr>
            <a:r>
              <a:rPr lang="en-US" altLang="zh-CN" dirty="0"/>
              <a:t>Content text </a:t>
            </a:r>
            <a:r>
              <a:rPr lang="zh-CN" altLang="en-US" dirty="0"/>
              <a:t>内容文本</a:t>
            </a:r>
          </a:p>
          <a:p>
            <a:pPr marL="514350" indent="-514350">
              <a:buFont typeface="+mj-lt"/>
              <a:buAutoNum type="arabicPeriod"/>
            </a:pPr>
            <a:r>
              <a:rPr lang="en-US" altLang="zh-CN" dirty="0"/>
              <a:t>Content info </a:t>
            </a:r>
            <a:r>
              <a:rPr lang="zh-CN" altLang="en-US" dirty="0"/>
              <a:t>内容信息</a:t>
            </a:r>
          </a:p>
          <a:p>
            <a:pPr marL="514350" indent="-514350">
              <a:buFont typeface="+mj-lt"/>
              <a:buAutoNum type="arabicPeriod"/>
            </a:pPr>
            <a:r>
              <a:rPr lang="en-US" altLang="zh-CN" dirty="0"/>
              <a:t>Small icon </a:t>
            </a:r>
            <a:r>
              <a:rPr lang="zh-CN" altLang="en-US" dirty="0"/>
              <a:t>小图标</a:t>
            </a:r>
          </a:p>
          <a:p>
            <a:pPr marL="514350" indent="-514350">
              <a:buFont typeface="+mj-lt"/>
              <a:buAutoNum type="arabicPeriod"/>
            </a:pPr>
            <a:r>
              <a:rPr lang="en-US" altLang="zh-CN" dirty="0"/>
              <a:t>Time that the notification was issued. You can set an explicit value with </a:t>
            </a:r>
            <a:r>
              <a:rPr lang="en-US" altLang="zh-CN" dirty="0" err="1"/>
              <a:t>setWhen</a:t>
            </a:r>
            <a:r>
              <a:rPr lang="en-US" altLang="zh-CN" dirty="0"/>
              <a:t>(); if you don't it defaults to the time that the system received the notification.     </a:t>
            </a:r>
            <a:r>
              <a:rPr lang="zh-CN" altLang="en-US" dirty="0"/>
              <a:t>显示时间</a:t>
            </a:r>
            <a:endParaRPr lang="en-US" altLang="zh-CN" dirty="0"/>
          </a:p>
        </p:txBody>
      </p:sp>
      <p:pic>
        <p:nvPicPr>
          <p:cNvPr id="5" name="图片 4"/>
          <p:cNvPicPr>
            <a:picLocks noChangeAspect="1"/>
          </p:cNvPicPr>
          <p:nvPr/>
        </p:nvPicPr>
        <p:blipFill>
          <a:blip r:embed="rId3"/>
          <a:stretch>
            <a:fillRect/>
          </a:stretch>
        </p:blipFill>
        <p:spPr>
          <a:xfrm>
            <a:off x="6772073" y="2817846"/>
            <a:ext cx="4095750" cy="1428750"/>
          </a:xfrm>
          <a:prstGeom prst="rect">
            <a:avLst/>
          </a:prstGeom>
        </p:spPr>
      </p:pic>
    </p:spTree>
    <p:extLst>
      <p:ext uri="{BB962C8B-B14F-4D97-AF65-F5344CB8AC3E}">
        <p14:creationId xmlns:p14="http://schemas.microsoft.com/office/powerpoint/2010/main" val="379717127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AlertDialog</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a:t>确定对话框</a:t>
            </a:r>
            <a:br>
              <a:rPr lang="en-US" altLang="zh-CN" dirty="0"/>
            </a:br>
            <a:r>
              <a:rPr lang="en-US" altLang="zh-CN" sz="2000" dirty="0" err="1"/>
              <a:t>AlertDialog.Builder</a:t>
            </a:r>
            <a:r>
              <a:rPr lang="en-US" altLang="zh-CN" sz="2000" dirty="0"/>
              <a:t> builder = </a:t>
            </a:r>
            <a:r>
              <a:rPr lang="en-US" altLang="zh-CN" sz="2000" b="1" dirty="0"/>
              <a:t>new</a:t>
            </a:r>
            <a:r>
              <a:rPr lang="en-US" altLang="zh-CN" sz="2000" dirty="0"/>
              <a:t> Builder(</a:t>
            </a:r>
            <a:r>
              <a:rPr lang="en-US" altLang="zh-CN" sz="2000" b="1" dirty="0"/>
              <a:t>this</a:t>
            </a:r>
            <a:r>
              <a:rPr lang="en-US" altLang="zh-CN" sz="2000" dirty="0"/>
              <a:t>);</a:t>
            </a:r>
          </a:p>
          <a:p>
            <a:pPr marL="514350" indent="-514350">
              <a:buFont typeface="+mj-lt"/>
              <a:buAutoNum type="arabicPeriod"/>
            </a:pPr>
            <a:r>
              <a:rPr lang="zh-CN" altLang="en-US" dirty="0"/>
              <a:t>单选对话框</a:t>
            </a:r>
            <a:endParaRPr lang="en-US" altLang="zh-CN" dirty="0"/>
          </a:p>
          <a:p>
            <a:pPr marL="457200" lvl="1" indent="0">
              <a:buNone/>
            </a:pPr>
            <a:r>
              <a:rPr lang="en-US" altLang="zh-CN" dirty="0" err="1"/>
              <a:t>builder.setSingleChoiceItems</a:t>
            </a:r>
            <a:r>
              <a:rPr lang="en-US" altLang="zh-CN" dirty="0"/>
              <a:t>(items, 2, new </a:t>
            </a:r>
            <a:r>
              <a:rPr lang="en-US" altLang="zh-CN" dirty="0" err="1"/>
              <a:t>OnClickListener</a:t>
            </a:r>
            <a:r>
              <a:rPr lang="en-US" altLang="zh-CN" dirty="0"/>
              <a:t>() {});</a:t>
            </a:r>
          </a:p>
          <a:p>
            <a:pPr marL="514350" indent="-514350">
              <a:buFont typeface="+mj-lt"/>
              <a:buAutoNum type="arabicPeriod"/>
            </a:pPr>
            <a:r>
              <a:rPr lang="zh-CN" altLang="en-US" dirty="0"/>
              <a:t>多选对话框 </a:t>
            </a:r>
            <a:br>
              <a:rPr lang="en-US" altLang="zh-CN" dirty="0"/>
            </a:br>
            <a:r>
              <a:rPr lang="en-US" altLang="zh-CN" sz="2000" dirty="0" err="1"/>
              <a:t>builder.setMultiChoiceItems</a:t>
            </a:r>
            <a:r>
              <a:rPr lang="en-US" altLang="zh-CN" sz="2000" dirty="0"/>
              <a:t>(items, </a:t>
            </a:r>
            <a:r>
              <a:rPr lang="en-US" altLang="zh-CN" sz="2000" dirty="0" err="1"/>
              <a:t>checkedItems,</a:t>
            </a:r>
            <a:r>
              <a:rPr lang="en-US" altLang="zh-CN" sz="2000" b="1" dirty="0" err="1"/>
              <a:t>new</a:t>
            </a:r>
            <a:r>
              <a:rPr lang="en-US" altLang="zh-CN" sz="2000" dirty="0"/>
              <a:t> </a:t>
            </a:r>
            <a:r>
              <a:rPr lang="en-US" altLang="zh-CN" sz="2000" dirty="0" err="1"/>
              <a:t>OnMultiChoiceClickListener</a:t>
            </a:r>
            <a:r>
              <a:rPr lang="en-US" altLang="zh-CN" sz="2000" dirty="0"/>
              <a:t>() {});</a:t>
            </a:r>
          </a:p>
          <a:p>
            <a:pPr marL="514350" indent="-514350">
              <a:buFont typeface="+mj-lt"/>
              <a:buAutoNum type="arabicPeriod"/>
            </a:pPr>
            <a:r>
              <a:rPr lang="zh-CN" altLang="en-US" dirty="0"/>
              <a:t>进度对话框</a:t>
            </a:r>
            <a:endParaRPr lang="en-US" altLang="zh-CN" dirty="0"/>
          </a:p>
          <a:p>
            <a:pPr marL="971550" lvl="1" indent="-514350">
              <a:buFont typeface="+mj-lt"/>
              <a:buAutoNum type="arabicPeriod"/>
            </a:pPr>
            <a:r>
              <a:rPr lang="en-US" altLang="zh-CN" dirty="0" err="1"/>
              <a:t>ProgressDialog</a:t>
            </a:r>
            <a:r>
              <a:rPr lang="zh-CN" altLang="en-US" dirty="0"/>
              <a:t>和</a:t>
            </a:r>
            <a:r>
              <a:rPr lang="en-US" altLang="zh-CN" dirty="0" err="1"/>
              <a:t>ProgressBar</a:t>
            </a:r>
            <a:endParaRPr lang="zh-CN" altLang="en-US" dirty="0"/>
          </a:p>
        </p:txBody>
      </p:sp>
    </p:spTree>
    <p:extLst>
      <p:ext uri="{BB962C8B-B14F-4D97-AF65-F5344CB8AC3E}">
        <p14:creationId xmlns:p14="http://schemas.microsoft.com/office/powerpoint/2010/main" val="367746908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Android</a:t>
            </a:r>
            <a:r>
              <a:rPr lang="zh-CN" altLang="en-US" dirty="0"/>
              <a:t>样式</a:t>
            </a:r>
          </a:p>
        </p:txBody>
      </p:sp>
      <p:sp>
        <p:nvSpPr>
          <p:cNvPr id="3" name="内容占位符 2"/>
          <p:cNvSpPr>
            <a:spLocks noGrp="1"/>
          </p:cNvSpPr>
          <p:nvPr>
            <p:ph idx="1"/>
          </p:nvPr>
        </p:nvSpPr>
        <p:spPr/>
        <p:txBody>
          <a:bodyPr>
            <a:normAutofit fontScale="47500" lnSpcReduction="20000"/>
          </a:bodyPr>
          <a:lstStyle/>
          <a:p>
            <a:pPr marL="0" indent="0">
              <a:buNone/>
            </a:pPr>
            <a:r>
              <a:rPr lang="en-US" altLang="zh-CN" dirty="0"/>
              <a:t>android</a:t>
            </a:r>
            <a:r>
              <a:rPr lang="zh-CN" altLang="en-US" dirty="0"/>
              <a:t>中的样式和</a:t>
            </a:r>
            <a:r>
              <a:rPr lang="en-US" altLang="zh-CN" dirty="0"/>
              <a:t>CSS</a:t>
            </a:r>
            <a:r>
              <a:rPr lang="zh-CN" altLang="en-US" dirty="0"/>
              <a:t>样式作用相似，都是用于为界面元素定义显示风格，它是一个包含一个或者多个</a:t>
            </a:r>
            <a:r>
              <a:rPr lang="en-US" altLang="zh-CN" dirty="0"/>
              <a:t>view</a:t>
            </a:r>
            <a:r>
              <a:rPr lang="zh-CN" altLang="en-US" dirty="0"/>
              <a:t>控件属性的集合。如：需要定义字体的颜色和大小。</a:t>
            </a:r>
          </a:p>
          <a:p>
            <a:pPr marL="0" indent="0">
              <a:buNone/>
            </a:pPr>
            <a:r>
              <a:rPr lang="zh-CN" altLang="en-US" dirty="0"/>
              <a:t>在</a:t>
            </a:r>
            <a:r>
              <a:rPr lang="en-US" altLang="zh-CN" dirty="0"/>
              <a:t>res/values/styles.xml</a:t>
            </a:r>
            <a:r>
              <a:rPr lang="zh-CN" altLang="en-US" dirty="0"/>
              <a:t>文件中添加以下内容 </a:t>
            </a:r>
          </a:p>
          <a:p>
            <a:pPr marL="0" indent="0">
              <a:buNone/>
            </a:pPr>
            <a:r>
              <a:rPr lang="en-US" altLang="zh-CN" dirty="0"/>
              <a:t>&lt;?xml version="1.0" encoding="utf-8"?&gt; </a:t>
            </a:r>
          </a:p>
          <a:p>
            <a:pPr marL="0" indent="0">
              <a:buNone/>
            </a:pPr>
            <a:r>
              <a:rPr lang="en-US" altLang="zh-CN" dirty="0"/>
              <a:t>&lt;resources&gt; </a:t>
            </a:r>
          </a:p>
          <a:p>
            <a:pPr marL="0" indent="0">
              <a:buNone/>
            </a:pPr>
            <a:r>
              <a:rPr lang="en-US" altLang="zh-CN" dirty="0"/>
              <a:t>    &lt;style name=“</a:t>
            </a:r>
            <a:r>
              <a:rPr lang="en-US" altLang="zh-CN" dirty="0" err="1"/>
              <a:t>itfollowme</a:t>
            </a:r>
            <a:r>
              <a:rPr lang="en-US" altLang="zh-CN" dirty="0"/>
              <a:t>”&gt; &lt;!-- </a:t>
            </a:r>
            <a:r>
              <a:rPr lang="zh-CN" altLang="en-US" dirty="0"/>
              <a:t>为样式定义一个全局唯一的名字</a:t>
            </a:r>
            <a:r>
              <a:rPr lang="en-US" altLang="zh-CN" dirty="0"/>
              <a:t>--&gt; </a:t>
            </a:r>
          </a:p>
          <a:p>
            <a:pPr marL="0" indent="0">
              <a:buNone/>
            </a:pPr>
            <a:r>
              <a:rPr lang="en-US" altLang="zh-CN" dirty="0"/>
              <a:t>        &lt;item name=“</a:t>
            </a:r>
            <a:r>
              <a:rPr lang="en-US" altLang="zh-CN" dirty="0" err="1"/>
              <a:t>android:textSize</a:t>
            </a:r>
            <a:r>
              <a:rPr lang="en-US" altLang="zh-CN" dirty="0"/>
              <a:t>”&gt;18px&lt;/item&gt; &lt;!-- name</a:t>
            </a:r>
            <a:r>
              <a:rPr lang="zh-CN" altLang="en-US" dirty="0"/>
              <a:t>属性的值为使用了该样式的</a:t>
            </a:r>
            <a:r>
              <a:rPr lang="en-US" altLang="zh-CN" dirty="0"/>
              <a:t>View</a:t>
            </a:r>
            <a:r>
              <a:rPr lang="zh-CN" altLang="en-US" dirty="0"/>
              <a:t>控件的属性 </a:t>
            </a:r>
            <a:r>
              <a:rPr lang="en-US" altLang="zh-CN" dirty="0"/>
              <a:t>--&gt; </a:t>
            </a:r>
          </a:p>
          <a:p>
            <a:pPr marL="0" indent="0">
              <a:buNone/>
            </a:pPr>
            <a:r>
              <a:rPr lang="en-US" altLang="zh-CN" dirty="0"/>
              <a:t>        &lt;item name="</a:t>
            </a:r>
            <a:r>
              <a:rPr lang="en-US" altLang="zh-CN" dirty="0" err="1"/>
              <a:t>android:textColor</a:t>
            </a:r>
            <a:r>
              <a:rPr lang="en-US" altLang="zh-CN" dirty="0"/>
              <a:t>"&gt;#0000CC&lt;/item&gt; </a:t>
            </a:r>
          </a:p>
          <a:p>
            <a:pPr marL="0" indent="0">
              <a:buNone/>
            </a:pPr>
            <a:r>
              <a:rPr lang="en-US" altLang="zh-CN" dirty="0"/>
              <a:t>    &lt;/style&gt; </a:t>
            </a:r>
          </a:p>
          <a:p>
            <a:pPr marL="0" indent="0">
              <a:buNone/>
            </a:pPr>
            <a:r>
              <a:rPr lang="en-US" altLang="zh-CN" dirty="0"/>
              <a:t>&lt;/resources&gt; </a:t>
            </a:r>
          </a:p>
          <a:p>
            <a:pPr marL="0" indent="0">
              <a:buNone/>
            </a:pPr>
            <a:r>
              <a:rPr lang="zh-CN" altLang="en-US" dirty="0"/>
              <a:t>在</a:t>
            </a:r>
            <a:r>
              <a:rPr lang="en-US" altLang="zh-CN" dirty="0"/>
              <a:t>layout</a:t>
            </a:r>
            <a:r>
              <a:rPr lang="zh-CN" altLang="en-US" dirty="0"/>
              <a:t>文件中可以像下面这样使用上面的</a:t>
            </a:r>
            <a:r>
              <a:rPr lang="en-US" altLang="zh-CN" dirty="0"/>
              <a:t>android</a:t>
            </a:r>
            <a:r>
              <a:rPr lang="zh-CN" altLang="en-US" dirty="0"/>
              <a:t>样式： </a:t>
            </a:r>
          </a:p>
          <a:p>
            <a:pPr marL="0" indent="0">
              <a:buNone/>
            </a:pPr>
            <a:r>
              <a:rPr lang="en-US" altLang="zh-CN" dirty="0"/>
              <a:t>&lt;?xml version="1.0" encoding="utf-8"?&gt; </a:t>
            </a:r>
          </a:p>
          <a:p>
            <a:pPr marL="0" indent="0">
              <a:buNone/>
            </a:pPr>
            <a:r>
              <a:rPr lang="en-US" altLang="zh-CN" dirty="0"/>
              <a:t>&lt;</a:t>
            </a:r>
            <a:r>
              <a:rPr lang="en-US" altLang="zh-CN" dirty="0" err="1"/>
              <a:t>LinearLayout</a:t>
            </a:r>
            <a:r>
              <a:rPr lang="en-US" altLang="zh-CN" dirty="0"/>
              <a:t> </a:t>
            </a:r>
            <a:r>
              <a:rPr lang="en-US" altLang="zh-CN" dirty="0" err="1"/>
              <a:t>xmlns:android</a:t>
            </a:r>
            <a:r>
              <a:rPr lang="en-US" altLang="zh-CN" dirty="0"/>
              <a:t>="http://schemas.android.com/</a:t>
            </a:r>
            <a:r>
              <a:rPr lang="en-US" altLang="zh-CN" dirty="0" err="1"/>
              <a:t>apk</a:t>
            </a:r>
            <a:r>
              <a:rPr lang="en-US" altLang="zh-CN" dirty="0"/>
              <a:t>/res/android" ....&gt; </a:t>
            </a:r>
          </a:p>
          <a:p>
            <a:pPr marL="0" indent="0">
              <a:buNone/>
            </a:pPr>
            <a:r>
              <a:rPr lang="en-US" altLang="zh-CN" dirty="0"/>
              <a:t>    &lt;</a:t>
            </a:r>
            <a:r>
              <a:rPr lang="en-US" altLang="zh-CN" dirty="0" err="1"/>
              <a:t>TextView</a:t>
            </a:r>
            <a:r>
              <a:rPr lang="en-US" altLang="zh-CN" dirty="0"/>
              <a:t> style="@style/</a:t>
            </a:r>
            <a:r>
              <a:rPr lang="en-US" altLang="zh-CN" dirty="0" err="1"/>
              <a:t>itfollowme</a:t>
            </a:r>
            <a:r>
              <a:rPr lang="en-US" altLang="zh-CN" dirty="0"/>
              <a:t>" </a:t>
            </a:r>
          </a:p>
          <a:p>
            <a:pPr marL="0" indent="0">
              <a:buNone/>
            </a:pPr>
            <a:r>
              <a:rPr lang="en-US" altLang="zh-CN" dirty="0"/>
              <a:t>        .....  /&gt; </a:t>
            </a:r>
          </a:p>
          <a:p>
            <a:pPr marL="0" indent="0">
              <a:buNone/>
            </a:pPr>
            <a:r>
              <a:rPr lang="en-US" altLang="zh-CN" dirty="0"/>
              <a:t>&lt;/</a:t>
            </a:r>
            <a:r>
              <a:rPr lang="en-US" altLang="zh-CN" dirty="0" err="1"/>
              <a:t>LinearLayout</a:t>
            </a:r>
            <a:r>
              <a:rPr lang="en-US" altLang="zh-CN" dirty="0"/>
              <a:t>&gt; </a:t>
            </a:r>
            <a:endParaRPr lang="zh-CN" altLang="en-US" dirty="0"/>
          </a:p>
        </p:txBody>
      </p:sp>
    </p:spTree>
    <p:extLst>
      <p:ext uri="{BB962C8B-B14F-4D97-AF65-F5344CB8AC3E}">
        <p14:creationId xmlns:p14="http://schemas.microsoft.com/office/powerpoint/2010/main" val="409902247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主题</a:t>
            </a:r>
            <a:r>
              <a:rPr lang="en-US" altLang="zh-CN" dirty="0"/>
              <a:t>Theme</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zh-CN" altLang="en-US" dirty="0"/>
              <a:t>系统主题：</a:t>
            </a:r>
            <a:br>
              <a:rPr lang="zh-CN" altLang="en-US" dirty="0"/>
            </a:br>
            <a:r>
              <a:rPr lang="en-US" altLang="zh-CN" dirty="0"/>
              <a:t>\</a:t>
            </a:r>
            <a:r>
              <a:rPr lang="en-US" altLang="zh-CN" dirty="0" err="1"/>
              <a:t>sdk</a:t>
            </a:r>
            <a:r>
              <a:rPr lang="en-US" altLang="zh-CN" dirty="0"/>
              <a:t>\platforms\android-18\data\res\values\themes.xml </a:t>
            </a:r>
            <a:r>
              <a:rPr lang="zh-CN" altLang="en-US" dirty="0"/>
              <a:t>系统主</a:t>
            </a:r>
            <a:endParaRPr lang="en-US" altLang="zh-CN" dirty="0"/>
          </a:p>
          <a:p>
            <a:pPr marL="514350" indent="-514350">
              <a:buFont typeface="+mj-lt"/>
              <a:buAutoNum type="arabicPeriod"/>
            </a:pPr>
            <a:r>
              <a:rPr lang="zh-CN" altLang="en-US" dirty="0"/>
              <a:t>样式和主题在定义的语法上是完全一致的</a:t>
            </a:r>
            <a:r>
              <a:rPr lang="en-US" altLang="zh-CN" dirty="0"/>
              <a:t>. </a:t>
            </a:r>
            <a:r>
              <a:rPr lang="zh-CN" altLang="en-US" dirty="0"/>
              <a:t>区别 作用范围不同</a:t>
            </a:r>
          </a:p>
          <a:p>
            <a:pPr marL="514350" indent="-514350">
              <a:buFont typeface="+mj-lt"/>
              <a:buAutoNum type="arabicPeriod"/>
            </a:pPr>
            <a:r>
              <a:rPr lang="zh-CN" altLang="en-US" dirty="0"/>
              <a:t>样式 作用在一个单一的小的控件上</a:t>
            </a:r>
            <a:r>
              <a:rPr lang="en-US" altLang="zh-CN" dirty="0"/>
              <a:t>, </a:t>
            </a:r>
            <a:r>
              <a:rPr lang="zh-CN" altLang="en-US" dirty="0"/>
              <a:t>主题作用在一个应用程序上或者这个应用程序的某个</a:t>
            </a:r>
            <a:r>
              <a:rPr lang="en-US" altLang="zh-CN" dirty="0"/>
              <a:t>activity</a:t>
            </a:r>
            <a:r>
              <a:rPr lang="zh-CN" altLang="en-US" dirty="0"/>
              <a:t>上</a:t>
            </a:r>
          </a:p>
          <a:p>
            <a:pPr marL="514350" indent="-514350">
              <a:buFont typeface="+mj-lt"/>
              <a:buAutoNum type="arabicPeriod"/>
            </a:pPr>
            <a:r>
              <a:rPr lang="en-US" altLang="zh-CN" dirty="0"/>
              <a:t>&lt;style&gt;</a:t>
            </a:r>
            <a:r>
              <a:rPr lang="zh-CN" altLang="en-US" dirty="0"/>
              <a:t>元素中有一个</a:t>
            </a:r>
            <a:r>
              <a:rPr lang="en-US" altLang="zh-CN" dirty="0"/>
              <a:t>parent</a:t>
            </a:r>
            <a:r>
              <a:rPr lang="zh-CN" altLang="en-US" dirty="0"/>
              <a:t>属性。这个属性可以让当前样式继承一个父样式，并且具有父样式的值。 当然，如果父样式的值不符合你的需求，你也可以对它进行修改</a:t>
            </a:r>
          </a:p>
          <a:p>
            <a:pPr marL="514350" indent="-514350">
              <a:buFont typeface="+mj-lt"/>
              <a:buAutoNum type="arabicPeriod"/>
            </a:pPr>
            <a:r>
              <a:rPr lang="zh-CN" altLang="en-US" dirty="0"/>
              <a:t>还有另外一种继承样式的写法：</a:t>
            </a:r>
          </a:p>
          <a:p>
            <a:pPr marL="514350" indent="-514350">
              <a:buFont typeface="+mj-lt"/>
              <a:buAutoNum type="arabicPeriod"/>
            </a:pPr>
            <a:r>
              <a:rPr lang="zh-CN" altLang="en-US" dirty="0"/>
              <a:t>引用或改变系统的样式，需要加上</a:t>
            </a:r>
            <a:r>
              <a:rPr lang="en-US" altLang="zh-CN" dirty="0"/>
              <a:t>android:  </a:t>
            </a:r>
            <a:r>
              <a:rPr lang="zh-CN" altLang="en-US" dirty="0"/>
              <a:t>，否则修改的不是系统的</a:t>
            </a:r>
            <a:r>
              <a:rPr lang="en-US" altLang="zh-CN" dirty="0"/>
              <a:t>&lt;item name=</a:t>
            </a:r>
            <a:r>
              <a:rPr lang="en-US" altLang="zh-CN" i="1" dirty="0"/>
              <a:t>"</a:t>
            </a:r>
            <a:r>
              <a:rPr lang="en-US" altLang="zh-CN" i="1" dirty="0" err="1"/>
              <a:t>android:windowNoTitle</a:t>
            </a:r>
            <a:r>
              <a:rPr lang="en-US" altLang="zh-CN" i="1" dirty="0"/>
              <a:t>"</a:t>
            </a:r>
            <a:r>
              <a:rPr lang="en-US" altLang="zh-CN" dirty="0"/>
              <a:t>&gt;true&lt;/item&gt;</a:t>
            </a:r>
            <a:endParaRPr lang="zh-CN" altLang="en-US" dirty="0"/>
          </a:p>
          <a:p>
            <a:pPr marL="0" indent="0">
              <a:buNone/>
            </a:pPr>
            <a:endParaRPr lang="zh-CN" altLang="en-US" dirty="0"/>
          </a:p>
        </p:txBody>
      </p:sp>
    </p:spTree>
    <p:extLst>
      <p:ext uri="{BB962C8B-B14F-4D97-AF65-F5344CB8AC3E}">
        <p14:creationId xmlns:p14="http://schemas.microsoft.com/office/powerpoint/2010/main" val="2688769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使用资源文件</a:t>
            </a:r>
          </a:p>
        </p:txBody>
      </p:sp>
      <p:sp>
        <p:nvSpPr>
          <p:cNvPr id="6" name="Rectangle 3"/>
          <p:cNvSpPr>
            <a:spLocks noGrp="1" noChangeArrowheads="1"/>
          </p:cNvSpPr>
          <p:nvPr>
            <p:ph idx="1"/>
          </p:nvPr>
        </p:nvSpPr>
        <p:spPr bwMode="auto">
          <a:xfrm>
            <a:off x="838200" y="2843951"/>
            <a:ext cx="7899598" cy="231468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rPr>
              <a:t>&lt;?</a:t>
            </a:r>
            <a:r>
              <a:rPr kumimoji="0" lang="zh-CN" altLang="zh-CN"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xml version</a:t>
            </a:r>
            <a:r>
              <a:rPr kumimoji="0" lang="zh-CN" altLang="zh-CN" sz="20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dirty="0">
                <a:ln>
                  <a:noFill/>
                </a:ln>
                <a:solidFill>
                  <a:srgbClr val="880000"/>
                </a:solidFill>
                <a:effectLst/>
                <a:latin typeface="Consolas" panose="020B0609020204030204" pitchFamily="49" charset="0"/>
                <a:cs typeface="Consolas" panose="020B0609020204030204" pitchFamily="49" charset="0"/>
              </a:rPr>
              <a:t>"1.0"</a:t>
            </a:r>
            <a:r>
              <a:rPr kumimoji="0" lang="zh-CN" altLang="zh-CN"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encoding</a:t>
            </a:r>
            <a:r>
              <a:rPr kumimoji="0" lang="zh-CN" altLang="zh-CN" sz="20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dirty="0">
                <a:ln>
                  <a:noFill/>
                </a:ln>
                <a:solidFill>
                  <a:srgbClr val="880000"/>
                </a:solidFill>
                <a:effectLst/>
                <a:latin typeface="Consolas" panose="020B0609020204030204" pitchFamily="49" charset="0"/>
                <a:cs typeface="Consolas" panose="020B0609020204030204" pitchFamily="49" charset="0"/>
              </a:rPr>
              <a:t>"utf-8"</a:t>
            </a:r>
            <a:r>
              <a:rPr kumimoji="0" lang="zh-CN" altLang="zh-CN" sz="20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rPr>
              <a:t>?&gt;</a:t>
            </a:r>
            <a:br>
              <a:rPr kumimoji="0" lang="zh-CN" altLang="zh-CN"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a:ln>
                  <a:noFill/>
                </a:ln>
                <a:solidFill>
                  <a:srgbClr val="000088"/>
                </a:solidFill>
                <a:effectLst/>
                <a:latin typeface="Consolas" panose="020B0609020204030204" pitchFamily="49" charset="0"/>
                <a:cs typeface="Consolas" panose="020B0609020204030204" pitchFamily="49" charset="0"/>
              </a:rPr>
              <a:t>&lt;resources&gt;</a:t>
            </a:r>
            <a:br>
              <a:rPr kumimoji="0" lang="zh-CN" altLang="zh-CN"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2000" b="0" i="0" u="none" strike="noStrike" cap="none" normalizeH="0" baseline="0" dirty="0">
                <a:ln>
                  <a:noFill/>
                </a:ln>
                <a:solidFill>
                  <a:srgbClr val="000088"/>
                </a:solidFill>
                <a:effectLst/>
                <a:latin typeface="Consolas" panose="020B0609020204030204" pitchFamily="49" charset="0"/>
                <a:cs typeface="Consolas" panose="020B0609020204030204" pitchFamily="49" charset="0"/>
              </a:rPr>
              <a:t>&lt;string</a:t>
            </a:r>
            <a:r>
              <a:rPr kumimoji="0" lang="zh-CN" altLang="zh-CN"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2000" b="0" i="0" u="none" strike="noStrike" cap="none" normalizeH="0" baseline="0" dirty="0">
                <a:ln>
                  <a:noFill/>
                </a:ln>
                <a:solidFill>
                  <a:srgbClr val="882288"/>
                </a:solidFill>
                <a:effectLst/>
                <a:latin typeface="Consolas" panose="020B0609020204030204" pitchFamily="49" charset="0"/>
                <a:cs typeface="Consolas" panose="020B0609020204030204" pitchFamily="49" charset="0"/>
              </a:rPr>
              <a:t>name</a:t>
            </a:r>
            <a:r>
              <a:rPr kumimoji="0" lang="zh-CN" altLang="zh-CN" sz="20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dirty="0">
                <a:ln>
                  <a:noFill/>
                </a:ln>
                <a:solidFill>
                  <a:srgbClr val="880000"/>
                </a:solidFill>
                <a:effectLst/>
                <a:latin typeface="Consolas" panose="020B0609020204030204" pitchFamily="49" charset="0"/>
                <a:cs typeface="Consolas" panose="020B0609020204030204" pitchFamily="49" charset="0"/>
              </a:rPr>
              <a:t>"app_name"</a:t>
            </a:r>
            <a:r>
              <a:rPr kumimoji="0" lang="zh-CN" altLang="zh-CN" sz="2000" b="0" i="0" u="none" strike="noStrike" cap="none" normalizeH="0" baseline="0" dirty="0">
                <a:ln>
                  <a:noFill/>
                </a:ln>
                <a:solidFill>
                  <a:srgbClr val="000088"/>
                </a:solidFill>
                <a:effectLst/>
                <a:latin typeface="Consolas" panose="020B0609020204030204" pitchFamily="49" charset="0"/>
                <a:cs typeface="Consolas" panose="020B0609020204030204" pitchFamily="49" charset="0"/>
              </a:rPr>
              <a:t>&gt;</a:t>
            </a:r>
            <a:r>
              <a:rPr kumimoji="0" lang="zh-CN" altLang="zh-CN"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My First App</a:t>
            </a:r>
            <a:r>
              <a:rPr kumimoji="0" lang="zh-CN" altLang="zh-CN" sz="2000" b="0" i="0" u="none" strike="noStrike" cap="none" normalizeH="0" baseline="0" dirty="0">
                <a:ln>
                  <a:noFill/>
                </a:ln>
                <a:solidFill>
                  <a:srgbClr val="000088"/>
                </a:solidFill>
                <a:effectLst/>
                <a:latin typeface="Consolas" panose="020B0609020204030204" pitchFamily="49" charset="0"/>
                <a:cs typeface="Consolas" panose="020B0609020204030204" pitchFamily="49" charset="0"/>
              </a:rPr>
              <a:t>&lt;/string&gt;</a:t>
            </a:r>
            <a:br>
              <a:rPr kumimoji="0" lang="zh-CN" altLang="zh-CN"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2000" b="0" i="0" u="none" strike="noStrike" cap="none" normalizeH="0" baseline="0" dirty="0">
                <a:ln>
                  <a:noFill/>
                </a:ln>
                <a:solidFill>
                  <a:srgbClr val="000088"/>
                </a:solidFill>
                <a:effectLst/>
                <a:latin typeface="Consolas" panose="020B0609020204030204" pitchFamily="49" charset="0"/>
                <a:cs typeface="Consolas" panose="020B0609020204030204" pitchFamily="49" charset="0"/>
              </a:rPr>
              <a:t>&lt;string</a:t>
            </a:r>
            <a:r>
              <a:rPr kumimoji="0" lang="zh-CN" altLang="zh-CN"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2000" b="0" i="0" u="none" strike="noStrike" cap="none" normalizeH="0" baseline="0" dirty="0">
                <a:ln>
                  <a:noFill/>
                </a:ln>
                <a:solidFill>
                  <a:srgbClr val="882288"/>
                </a:solidFill>
                <a:effectLst/>
                <a:latin typeface="Consolas" panose="020B0609020204030204" pitchFamily="49" charset="0"/>
                <a:cs typeface="Consolas" panose="020B0609020204030204" pitchFamily="49" charset="0"/>
              </a:rPr>
              <a:t>name</a:t>
            </a:r>
            <a:r>
              <a:rPr kumimoji="0" lang="zh-CN" altLang="zh-CN" sz="20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dirty="0">
                <a:ln>
                  <a:noFill/>
                </a:ln>
                <a:solidFill>
                  <a:srgbClr val="880000"/>
                </a:solidFill>
                <a:effectLst/>
                <a:latin typeface="Consolas" panose="020B0609020204030204" pitchFamily="49" charset="0"/>
                <a:cs typeface="Consolas" panose="020B0609020204030204" pitchFamily="49" charset="0"/>
              </a:rPr>
              <a:t>"edit_message"</a:t>
            </a:r>
            <a:r>
              <a:rPr kumimoji="0" lang="zh-CN" altLang="zh-CN" sz="2000" b="0" i="0" u="none" strike="noStrike" cap="none" normalizeH="0" baseline="0" dirty="0">
                <a:ln>
                  <a:noFill/>
                </a:ln>
                <a:solidFill>
                  <a:srgbClr val="000088"/>
                </a:solidFill>
                <a:effectLst/>
                <a:latin typeface="Consolas" panose="020B0609020204030204" pitchFamily="49" charset="0"/>
                <a:cs typeface="Consolas" panose="020B0609020204030204" pitchFamily="49" charset="0"/>
              </a:rPr>
              <a:t>&gt;</a:t>
            </a:r>
            <a:r>
              <a:rPr kumimoji="0" lang="zh-CN" altLang="zh-CN"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Enter a message</a:t>
            </a:r>
            <a:r>
              <a:rPr kumimoji="0" lang="zh-CN" altLang="zh-CN" sz="2000" b="0" i="0" u="none" strike="noStrike" cap="none" normalizeH="0" baseline="0" dirty="0">
                <a:ln>
                  <a:noFill/>
                </a:ln>
                <a:solidFill>
                  <a:srgbClr val="000088"/>
                </a:solidFill>
                <a:effectLst/>
                <a:latin typeface="Consolas" panose="020B0609020204030204" pitchFamily="49" charset="0"/>
                <a:cs typeface="Consolas" panose="020B0609020204030204" pitchFamily="49" charset="0"/>
              </a:rPr>
              <a:t>&lt;/string&gt;</a:t>
            </a:r>
            <a:br>
              <a:rPr kumimoji="0" lang="zh-CN" altLang="zh-CN"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2000" b="0" i="0" u="none" strike="noStrike" cap="none" normalizeH="0" baseline="0" dirty="0">
                <a:ln>
                  <a:noFill/>
                </a:ln>
                <a:solidFill>
                  <a:srgbClr val="000088"/>
                </a:solidFill>
                <a:effectLst/>
                <a:latin typeface="Consolas" panose="020B0609020204030204" pitchFamily="49" charset="0"/>
                <a:cs typeface="Consolas" panose="020B0609020204030204" pitchFamily="49" charset="0"/>
              </a:rPr>
              <a:t>&lt;string</a:t>
            </a:r>
            <a:r>
              <a:rPr kumimoji="0" lang="zh-CN" altLang="zh-CN"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2000" b="0" i="0" u="none" strike="noStrike" cap="none" normalizeH="0" baseline="0" dirty="0">
                <a:ln>
                  <a:noFill/>
                </a:ln>
                <a:solidFill>
                  <a:srgbClr val="882288"/>
                </a:solidFill>
                <a:effectLst/>
                <a:latin typeface="Consolas" panose="020B0609020204030204" pitchFamily="49" charset="0"/>
                <a:cs typeface="Consolas" panose="020B0609020204030204" pitchFamily="49" charset="0"/>
              </a:rPr>
              <a:t>name</a:t>
            </a:r>
            <a:r>
              <a:rPr kumimoji="0" lang="zh-CN" altLang="zh-CN" sz="20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dirty="0">
                <a:ln>
                  <a:noFill/>
                </a:ln>
                <a:solidFill>
                  <a:srgbClr val="880000"/>
                </a:solidFill>
                <a:effectLst/>
                <a:latin typeface="Consolas" panose="020B0609020204030204" pitchFamily="49" charset="0"/>
                <a:cs typeface="Consolas" panose="020B0609020204030204" pitchFamily="49" charset="0"/>
              </a:rPr>
              <a:t>"button_send"</a:t>
            </a:r>
            <a:r>
              <a:rPr kumimoji="0" lang="zh-CN" altLang="zh-CN" sz="2000" b="0" i="0" u="none" strike="noStrike" cap="none" normalizeH="0" baseline="0" dirty="0">
                <a:ln>
                  <a:noFill/>
                </a:ln>
                <a:solidFill>
                  <a:srgbClr val="000088"/>
                </a:solidFill>
                <a:effectLst/>
                <a:latin typeface="Consolas" panose="020B0609020204030204" pitchFamily="49" charset="0"/>
                <a:cs typeface="Consolas" panose="020B0609020204030204" pitchFamily="49" charset="0"/>
              </a:rPr>
              <a:t>&gt;</a:t>
            </a:r>
            <a:r>
              <a:rPr kumimoji="0" lang="zh-CN" altLang="zh-CN"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Send</a:t>
            </a:r>
            <a:r>
              <a:rPr kumimoji="0" lang="zh-CN" altLang="zh-CN" sz="2000" b="0" i="0" u="none" strike="noStrike" cap="none" normalizeH="0" baseline="0" dirty="0">
                <a:ln>
                  <a:noFill/>
                </a:ln>
                <a:solidFill>
                  <a:srgbClr val="000088"/>
                </a:solidFill>
                <a:effectLst/>
                <a:latin typeface="Consolas" panose="020B0609020204030204" pitchFamily="49" charset="0"/>
                <a:cs typeface="Consolas" panose="020B0609020204030204" pitchFamily="49" charset="0"/>
              </a:rPr>
              <a:t>&lt;/string&gt;</a:t>
            </a:r>
            <a:br>
              <a:rPr kumimoji="0" lang="zh-CN" altLang="zh-CN"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2000" b="0" i="0" u="none" strike="noStrike" cap="none" normalizeH="0" baseline="0" dirty="0">
                <a:ln>
                  <a:noFill/>
                </a:ln>
                <a:solidFill>
                  <a:srgbClr val="000088"/>
                </a:solidFill>
                <a:effectLst/>
                <a:latin typeface="Consolas" panose="020B0609020204030204" pitchFamily="49" charset="0"/>
                <a:cs typeface="Consolas" panose="020B0609020204030204" pitchFamily="49" charset="0"/>
              </a:rPr>
              <a:t>&lt;string</a:t>
            </a:r>
            <a:r>
              <a:rPr kumimoji="0" lang="zh-CN" altLang="zh-CN"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CN" altLang="zh-CN" sz="2000" b="0" i="0" u="none" strike="noStrike" cap="none" normalizeH="0" baseline="0" dirty="0">
                <a:ln>
                  <a:noFill/>
                </a:ln>
                <a:solidFill>
                  <a:srgbClr val="882288"/>
                </a:solidFill>
                <a:effectLst/>
                <a:latin typeface="Consolas" panose="020B0609020204030204" pitchFamily="49" charset="0"/>
                <a:cs typeface="Consolas" panose="020B0609020204030204" pitchFamily="49" charset="0"/>
              </a:rPr>
              <a:t>name</a:t>
            </a:r>
            <a:r>
              <a:rPr kumimoji="0" lang="zh-CN" altLang="zh-CN" sz="20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dirty="0">
                <a:ln>
                  <a:noFill/>
                </a:ln>
                <a:solidFill>
                  <a:srgbClr val="880000"/>
                </a:solidFill>
                <a:effectLst/>
                <a:latin typeface="Consolas" panose="020B0609020204030204" pitchFamily="49" charset="0"/>
                <a:cs typeface="Consolas" panose="020B0609020204030204" pitchFamily="49" charset="0"/>
              </a:rPr>
              <a:t>"action_settings"</a:t>
            </a:r>
            <a:r>
              <a:rPr kumimoji="0" lang="zh-CN" altLang="zh-CN" sz="2000" b="0" i="0" u="none" strike="noStrike" cap="none" normalizeH="0" baseline="0" dirty="0">
                <a:ln>
                  <a:noFill/>
                </a:ln>
                <a:solidFill>
                  <a:srgbClr val="000088"/>
                </a:solidFill>
                <a:effectLst/>
                <a:latin typeface="Consolas" panose="020B0609020204030204" pitchFamily="49" charset="0"/>
                <a:cs typeface="Consolas" panose="020B0609020204030204" pitchFamily="49" charset="0"/>
              </a:rPr>
              <a:t>&gt;</a:t>
            </a:r>
            <a:r>
              <a:rPr kumimoji="0" lang="zh-CN" altLang="zh-CN"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Settings</a:t>
            </a:r>
            <a:r>
              <a:rPr kumimoji="0" lang="zh-CN" altLang="zh-CN" sz="2000" b="0" i="0" u="none" strike="noStrike" cap="none" normalizeH="0" baseline="0" dirty="0">
                <a:ln>
                  <a:noFill/>
                </a:ln>
                <a:solidFill>
                  <a:srgbClr val="000088"/>
                </a:solidFill>
                <a:effectLst/>
                <a:latin typeface="Consolas" panose="020B0609020204030204" pitchFamily="49" charset="0"/>
                <a:cs typeface="Consolas" panose="020B0609020204030204" pitchFamily="49" charset="0"/>
              </a:rPr>
              <a:t>&lt;/string&gt;</a:t>
            </a:r>
            <a:br>
              <a:rPr kumimoji="0" lang="zh-CN" altLang="zh-CN"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a:ln>
                  <a:noFill/>
                </a:ln>
                <a:solidFill>
                  <a:srgbClr val="000088"/>
                </a:solidFill>
                <a:effectLst/>
                <a:latin typeface="Consolas" panose="020B0609020204030204" pitchFamily="49" charset="0"/>
                <a:cs typeface="Consolas" panose="020B0609020204030204" pitchFamily="49" charset="0"/>
              </a:rPr>
              <a:t>&lt;/resources&gt;</a:t>
            </a:r>
            <a:r>
              <a:rPr kumimoji="0" lang="zh-CN" altLang="zh-CN" sz="2000" b="0" i="0" u="none" strike="noStrike" cap="none" normalizeH="0" baseline="0" dirty="0">
                <a:ln>
                  <a:noFill/>
                </a:ln>
                <a:solidFill>
                  <a:schemeClr val="tx1"/>
                </a:solidFill>
                <a:effectLst/>
              </a:rPr>
              <a:t> </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7" name="矩形 6"/>
          <p:cNvSpPr/>
          <p:nvPr/>
        </p:nvSpPr>
        <p:spPr>
          <a:xfrm>
            <a:off x="838200" y="2082654"/>
            <a:ext cx="2970685" cy="369332"/>
          </a:xfrm>
          <a:prstGeom prst="rect">
            <a:avLst/>
          </a:prstGeom>
        </p:spPr>
        <p:txBody>
          <a:bodyPr wrap="none">
            <a:spAutoFit/>
          </a:bodyPr>
          <a:lstStyle/>
          <a:p>
            <a:r>
              <a:rPr lang="en-US" altLang="zh-CN" b="0" i="0" dirty="0">
                <a:solidFill>
                  <a:srgbClr val="006600"/>
                </a:solidFill>
                <a:effectLst/>
                <a:latin typeface="Consolas" panose="020B0609020204030204" pitchFamily="49" charset="0"/>
              </a:rPr>
              <a:t>res/values/strings.xml</a:t>
            </a:r>
            <a:endParaRPr lang="zh-CN" altLang="en-US" dirty="0"/>
          </a:p>
        </p:txBody>
      </p:sp>
    </p:spTree>
    <p:extLst>
      <p:ext uri="{BB962C8B-B14F-4D97-AF65-F5344CB8AC3E}">
        <p14:creationId xmlns:p14="http://schemas.microsoft.com/office/powerpoint/2010/main" val="21766047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传感器类型</a:t>
            </a:r>
          </a:p>
        </p:txBody>
      </p:sp>
      <p:sp>
        <p:nvSpPr>
          <p:cNvPr id="3" name="内容占位符 2"/>
          <p:cNvSpPr>
            <a:spLocks noGrp="1"/>
          </p:cNvSpPr>
          <p:nvPr>
            <p:ph idx="1"/>
          </p:nvPr>
        </p:nvSpPr>
        <p:spPr/>
        <p:txBody>
          <a:bodyPr/>
          <a:lstStyle/>
          <a:p>
            <a:r>
              <a:rPr lang="zh-CN" altLang="en-US" dirty="0"/>
              <a:t>方向传感器：   </a:t>
            </a:r>
            <a:r>
              <a:rPr lang="en-US" altLang="zh-CN" dirty="0" err="1"/>
              <a:t>Sensor.TYPE_ORIENTATION</a:t>
            </a:r>
            <a:endParaRPr lang="en-US" altLang="zh-CN" dirty="0"/>
          </a:p>
          <a:p>
            <a:r>
              <a:rPr lang="zh-CN" altLang="en-US" dirty="0"/>
              <a:t>加速度</a:t>
            </a:r>
            <a:r>
              <a:rPr lang="en-US" altLang="zh-CN" dirty="0"/>
              <a:t>(</a:t>
            </a:r>
            <a:r>
              <a:rPr lang="zh-CN" altLang="en-US" dirty="0"/>
              <a:t>重力</a:t>
            </a:r>
            <a:r>
              <a:rPr lang="en-US" altLang="zh-CN" dirty="0"/>
              <a:t>)</a:t>
            </a:r>
            <a:r>
              <a:rPr lang="zh-CN" altLang="en-US" dirty="0"/>
              <a:t>传感器： </a:t>
            </a:r>
            <a:r>
              <a:rPr lang="en-US" altLang="zh-CN" dirty="0" err="1"/>
              <a:t>Sensor.TYPE_ACCELEROMETER</a:t>
            </a:r>
            <a:endParaRPr lang="en-US" altLang="zh-CN" dirty="0"/>
          </a:p>
          <a:p>
            <a:r>
              <a:rPr lang="zh-CN" altLang="en-US" dirty="0"/>
              <a:t>光线传感器</a:t>
            </a:r>
            <a:r>
              <a:rPr lang="en-US" altLang="zh-CN" dirty="0"/>
              <a:t>:    </a:t>
            </a:r>
            <a:r>
              <a:rPr lang="en-US" altLang="zh-CN" dirty="0" err="1"/>
              <a:t>Sensor.TYPE_LIGHT</a:t>
            </a:r>
            <a:endParaRPr lang="en-US" altLang="zh-CN" dirty="0"/>
          </a:p>
          <a:p>
            <a:r>
              <a:rPr lang="zh-CN" altLang="en-US" dirty="0"/>
              <a:t>磁场传感器：   </a:t>
            </a:r>
            <a:r>
              <a:rPr lang="en-US" altLang="zh-CN" dirty="0" err="1"/>
              <a:t>Sensor.TYPE_MAGNETIC_FIELD</a:t>
            </a:r>
            <a:endParaRPr lang="en-US" altLang="zh-CN" dirty="0"/>
          </a:p>
          <a:p>
            <a:r>
              <a:rPr lang="zh-CN" altLang="en-US" dirty="0"/>
              <a:t>距离</a:t>
            </a:r>
            <a:r>
              <a:rPr lang="en-US" altLang="zh-CN" dirty="0"/>
              <a:t>(</a:t>
            </a:r>
            <a:r>
              <a:rPr lang="zh-CN" altLang="en-US" dirty="0"/>
              <a:t>临近性</a:t>
            </a:r>
            <a:r>
              <a:rPr lang="en-US" altLang="zh-CN" dirty="0"/>
              <a:t>)</a:t>
            </a:r>
            <a:r>
              <a:rPr lang="zh-CN" altLang="en-US" dirty="0"/>
              <a:t>传感器： </a:t>
            </a:r>
            <a:r>
              <a:rPr lang="en-US" altLang="zh-CN" dirty="0" err="1"/>
              <a:t>Sensor.TYPE_PROXIMITY</a:t>
            </a:r>
            <a:endParaRPr lang="en-US" altLang="zh-CN" dirty="0"/>
          </a:p>
          <a:p>
            <a:r>
              <a:rPr lang="zh-CN" altLang="en-US" dirty="0"/>
              <a:t>温度传感器：   </a:t>
            </a:r>
            <a:r>
              <a:rPr lang="en-US" altLang="zh-CN" dirty="0" err="1"/>
              <a:t>Sensor.TYPE_TEMPERATURE</a:t>
            </a:r>
            <a:endParaRPr lang="en-US" altLang="zh-CN" dirty="0"/>
          </a:p>
          <a:p>
            <a:pPr marL="0" indent="0">
              <a:buNone/>
            </a:pPr>
            <a:endParaRPr lang="zh-CN" altLang="en-US" dirty="0"/>
          </a:p>
        </p:txBody>
      </p:sp>
    </p:spTree>
    <p:extLst>
      <p:ext uri="{BB962C8B-B14F-4D97-AF65-F5344CB8AC3E}">
        <p14:creationId xmlns:p14="http://schemas.microsoft.com/office/powerpoint/2010/main" val="375634455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400" dirty="0"/>
              <a:t>获取某种类型的感应器 </a:t>
            </a:r>
          </a:p>
          <a:p>
            <a:pPr marL="0" indent="0">
              <a:buNone/>
            </a:pPr>
            <a:r>
              <a:rPr lang="en-US" altLang="zh-CN" sz="2000" dirty="0"/>
              <a:t>Sensor </a:t>
            </a:r>
            <a:r>
              <a:rPr lang="en-US" altLang="zh-CN" sz="2000" dirty="0" err="1"/>
              <a:t>sensor</a:t>
            </a:r>
            <a:r>
              <a:rPr lang="en-US" altLang="zh-CN" sz="2000" dirty="0"/>
              <a:t> = </a:t>
            </a:r>
            <a:r>
              <a:rPr lang="en-US" altLang="zh-CN" sz="2000" dirty="0" err="1"/>
              <a:t>sensorManager.getDefaultSensor</a:t>
            </a:r>
            <a:r>
              <a:rPr lang="en-US" altLang="zh-CN" sz="2000" dirty="0"/>
              <a:t>(</a:t>
            </a:r>
            <a:r>
              <a:rPr lang="en-US" altLang="zh-CN" sz="2000" dirty="0" err="1"/>
              <a:t>Sensor.TYPE_ACCELEROMETER</a:t>
            </a:r>
            <a:r>
              <a:rPr lang="en-US" altLang="zh-CN" sz="2000" dirty="0"/>
              <a:t>); </a:t>
            </a:r>
          </a:p>
          <a:p>
            <a:r>
              <a:rPr lang="zh-CN" altLang="en-US" sz="2400" dirty="0"/>
              <a:t>注册监听，获取传感器变化值 </a:t>
            </a:r>
          </a:p>
          <a:p>
            <a:pPr marL="0" indent="0">
              <a:buNone/>
            </a:pPr>
            <a:r>
              <a:rPr lang="en-US" altLang="zh-CN" sz="2000" dirty="0" err="1"/>
              <a:t>sensorManager.registerListener</a:t>
            </a:r>
            <a:r>
              <a:rPr lang="en-US" altLang="zh-CN" sz="2000" dirty="0"/>
              <a:t>(listener, </a:t>
            </a:r>
            <a:r>
              <a:rPr lang="en-US" altLang="zh-CN" sz="2000" dirty="0" err="1"/>
              <a:t>sensor,SensorManager.</a:t>
            </a:r>
            <a:r>
              <a:rPr lang="en-US" altLang="zh-CN" sz="2000" i="1" dirty="0" err="1"/>
              <a:t>SENSOR_DELAY_GAME</a:t>
            </a:r>
            <a:r>
              <a:rPr lang="en-US" altLang="zh-CN" sz="2000" dirty="0"/>
              <a:t>);</a:t>
            </a:r>
          </a:p>
          <a:p>
            <a:pPr marL="0" indent="0">
              <a:buNone/>
            </a:pPr>
            <a:r>
              <a:rPr lang="zh-CN" altLang="en-US" sz="2400" dirty="0"/>
              <a:t>上面第三个参数为采样率：最快、游戏、普通、用户界面。当应用程序请求特定的采样率时，其实只是对传感器子系统的一个建议，不保证特定的采样率可用。</a:t>
            </a:r>
            <a:r>
              <a:rPr lang="en-US" altLang="zh-CN" sz="2400" dirty="0"/>
              <a:t> </a:t>
            </a:r>
          </a:p>
          <a:p>
            <a:endParaRPr lang="zh-CN" altLang="en-US" dirty="0"/>
          </a:p>
        </p:txBody>
      </p:sp>
    </p:spTree>
    <p:extLst>
      <p:ext uri="{BB962C8B-B14F-4D97-AF65-F5344CB8AC3E}">
        <p14:creationId xmlns:p14="http://schemas.microsoft.com/office/powerpoint/2010/main" val="376530740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指南针</a:t>
            </a:r>
          </a:p>
        </p:txBody>
      </p:sp>
      <p:sp>
        <p:nvSpPr>
          <p:cNvPr id="3" name="内容占位符 2"/>
          <p:cNvSpPr>
            <a:spLocks noGrp="1"/>
          </p:cNvSpPr>
          <p:nvPr>
            <p:ph idx="1"/>
          </p:nvPr>
        </p:nvSpPr>
        <p:spPr/>
        <p:txBody>
          <a:bodyPr>
            <a:normAutofit fontScale="77500" lnSpcReduction="20000"/>
          </a:bodyPr>
          <a:lstStyle/>
          <a:p>
            <a:pPr marL="0" indent="0">
              <a:buNone/>
            </a:pPr>
            <a:r>
              <a:rPr lang="en-US" altLang="zh-CN" dirty="0"/>
              <a:t>        </a:t>
            </a:r>
            <a:r>
              <a:rPr lang="en-US" altLang="zh-CN" b="1" dirty="0"/>
              <a:t>public</a:t>
            </a:r>
            <a:r>
              <a:rPr lang="en-US" altLang="zh-CN" dirty="0"/>
              <a:t> </a:t>
            </a:r>
            <a:r>
              <a:rPr lang="en-US" altLang="zh-CN" b="1" dirty="0"/>
              <a:t>void</a:t>
            </a:r>
            <a:r>
              <a:rPr lang="en-US" altLang="zh-CN" dirty="0"/>
              <a:t> </a:t>
            </a:r>
            <a:r>
              <a:rPr lang="en-US" altLang="zh-CN" dirty="0" err="1"/>
              <a:t>onSensorChanged</a:t>
            </a:r>
            <a:r>
              <a:rPr lang="en-US" altLang="zh-CN" dirty="0"/>
              <a:t>(</a:t>
            </a:r>
            <a:r>
              <a:rPr lang="en-US" altLang="zh-CN" dirty="0" err="1"/>
              <a:t>SensorEvent</a:t>
            </a:r>
            <a:r>
              <a:rPr lang="en-US" altLang="zh-CN" dirty="0"/>
              <a:t> event) {</a:t>
            </a:r>
            <a:br>
              <a:rPr lang="en-US" altLang="zh-CN" dirty="0"/>
            </a:br>
            <a:r>
              <a:rPr lang="en-US" altLang="zh-CN" dirty="0"/>
              <a:t>            // </a:t>
            </a:r>
            <a:r>
              <a:rPr lang="zh-CN" altLang="en-US" dirty="0"/>
              <a:t>正北方向，第一次移动</a:t>
            </a:r>
            <a:r>
              <a:rPr lang="en-US" altLang="zh-CN" dirty="0"/>
              <a:t>30°</a:t>
            </a:r>
            <a:r>
              <a:rPr lang="zh-CN" altLang="en-US" dirty="0"/>
              <a:t>，第二次移动</a:t>
            </a:r>
            <a:r>
              <a:rPr lang="en-US" altLang="zh-CN" dirty="0"/>
              <a:t>30°</a:t>
            </a:r>
            <a:r>
              <a:rPr lang="zh-CN" altLang="en-US" dirty="0"/>
              <a:t>，</a:t>
            </a:r>
            <a:br>
              <a:rPr lang="zh-CN" altLang="en-US" dirty="0"/>
            </a:br>
            <a:r>
              <a:rPr lang="zh-CN" altLang="en-US" dirty="0"/>
              <a:t>            </a:t>
            </a:r>
            <a:r>
              <a:rPr lang="en-US" altLang="zh-CN" b="1" dirty="0"/>
              <a:t>float</a:t>
            </a:r>
            <a:r>
              <a:rPr lang="en-US" altLang="zh-CN" dirty="0"/>
              <a:t>[] values = </a:t>
            </a:r>
            <a:r>
              <a:rPr lang="en-US" altLang="zh-CN" dirty="0" err="1"/>
              <a:t>event.values</a:t>
            </a:r>
            <a:r>
              <a:rPr lang="en-US" altLang="zh-CN" dirty="0"/>
              <a:t>;</a:t>
            </a:r>
            <a:br>
              <a:rPr lang="en-US" altLang="zh-CN" dirty="0"/>
            </a:br>
            <a:r>
              <a:rPr lang="en-US" altLang="zh-CN" dirty="0"/>
              <a:t>            // 0=North, 90=East, 180=South, 270=West</a:t>
            </a:r>
            <a:br>
              <a:rPr lang="en-US" altLang="zh-CN" dirty="0"/>
            </a:br>
            <a:r>
              <a:rPr lang="en-US" altLang="zh-CN" dirty="0"/>
              <a:t>            // float light = values[0];// </a:t>
            </a:r>
            <a:r>
              <a:rPr lang="zh-CN" altLang="en-US" dirty="0"/>
              <a:t>对于光线传感器来说，</a:t>
            </a:r>
            <a:r>
              <a:rPr lang="en-US" altLang="zh-CN" dirty="0"/>
              <a:t>values[0]:</a:t>
            </a:r>
            <a:r>
              <a:rPr lang="zh-CN" altLang="en-US" dirty="0"/>
              <a:t>代表光线的强弱</a:t>
            </a:r>
            <a:br>
              <a:rPr lang="zh-CN" altLang="en-US" dirty="0"/>
            </a:br>
            <a:r>
              <a:rPr lang="zh-CN" altLang="en-US" dirty="0"/>
              <a:t>            </a:t>
            </a:r>
            <a:r>
              <a:rPr lang="en-US" altLang="zh-CN" dirty="0"/>
              <a:t>//float </a:t>
            </a:r>
            <a:r>
              <a:rPr lang="en-US" altLang="zh-CN" dirty="0" err="1"/>
              <a:t>jiaodu</a:t>
            </a:r>
            <a:r>
              <a:rPr lang="en-US" altLang="zh-CN" dirty="0"/>
              <a:t> = values[0];// </a:t>
            </a:r>
            <a:r>
              <a:rPr lang="zh-CN" altLang="en-US" dirty="0"/>
              <a:t>对于方向传感器来说，</a:t>
            </a:r>
            <a:r>
              <a:rPr lang="en-US" altLang="zh-CN" dirty="0"/>
              <a:t>values[0]:</a:t>
            </a:r>
            <a:r>
              <a:rPr lang="zh-CN" altLang="en-US" dirty="0"/>
              <a:t>代表的是与正北方向的角度，正北为</a:t>
            </a:r>
            <a:r>
              <a:rPr lang="en-US" altLang="zh-CN" dirty="0"/>
              <a:t>0</a:t>
            </a:r>
            <a:r>
              <a:rPr lang="zh-CN" altLang="en-US" dirty="0"/>
              <a:t>，查看</a:t>
            </a:r>
            <a:r>
              <a:rPr lang="en-US" altLang="zh-CN" dirty="0" err="1"/>
              <a:t>api</a:t>
            </a:r>
            <a:br>
              <a:rPr lang="en-US" altLang="zh-CN" dirty="0"/>
            </a:br>
            <a:r>
              <a:rPr lang="en-US" altLang="zh-CN" dirty="0"/>
              <a:t>            //</a:t>
            </a:r>
            <a:r>
              <a:rPr lang="en-US" altLang="zh-CN" dirty="0" err="1"/>
              <a:t>System.out.println</a:t>
            </a:r>
            <a:r>
              <a:rPr lang="en-US" altLang="zh-CN" dirty="0"/>
              <a:t>("</a:t>
            </a:r>
            <a:r>
              <a:rPr lang="zh-CN" altLang="en-US" dirty="0"/>
              <a:t>与正北的夹角：</a:t>
            </a:r>
            <a:r>
              <a:rPr lang="en-US" altLang="zh-CN" dirty="0"/>
              <a:t>" + </a:t>
            </a:r>
            <a:r>
              <a:rPr lang="en-US" altLang="zh-CN" dirty="0" err="1"/>
              <a:t>jiaodu</a:t>
            </a:r>
            <a:r>
              <a:rPr lang="en-US" altLang="zh-CN" dirty="0"/>
              <a:t>);</a:t>
            </a:r>
            <a:br>
              <a:rPr lang="en-US" altLang="zh-CN" dirty="0"/>
            </a:br>
            <a:r>
              <a:rPr lang="en-US" altLang="zh-CN" dirty="0"/>
              <a:t>            </a:t>
            </a:r>
            <a:r>
              <a:rPr lang="en-US" altLang="zh-CN" dirty="0" err="1"/>
              <a:t>RotateAnimation</a:t>
            </a:r>
            <a:r>
              <a:rPr lang="en-US" altLang="zh-CN" dirty="0"/>
              <a:t> </a:t>
            </a:r>
            <a:r>
              <a:rPr lang="en-US" altLang="zh-CN" dirty="0" err="1"/>
              <a:t>rotateAnimation</a:t>
            </a:r>
            <a:r>
              <a:rPr lang="en-US" altLang="zh-CN" dirty="0"/>
              <a:t> = </a:t>
            </a:r>
            <a:r>
              <a:rPr lang="en-US" altLang="zh-CN" b="1" dirty="0"/>
              <a:t>new</a:t>
            </a:r>
            <a:r>
              <a:rPr lang="en-US" altLang="zh-CN" dirty="0"/>
              <a:t> </a:t>
            </a:r>
            <a:r>
              <a:rPr lang="en-US" altLang="zh-CN" dirty="0" err="1"/>
              <a:t>RotateAnimation</a:t>
            </a:r>
            <a:r>
              <a:rPr lang="en-US" altLang="zh-CN" dirty="0"/>
              <a:t>(rotate, -values[0],</a:t>
            </a:r>
            <a:br>
              <a:rPr lang="en-US" altLang="zh-CN" dirty="0"/>
            </a:br>
            <a:r>
              <a:rPr lang="en-US" altLang="zh-CN" dirty="0"/>
              <a:t>                    </a:t>
            </a:r>
            <a:r>
              <a:rPr lang="en-US" altLang="zh-CN" dirty="0" err="1"/>
              <a:t>RotateAnimation.RELATIVE_TO_SELF</a:t>
            </a:r>
            <a:r>
              <a:rPr lang="en-US" altLang="zh-CN" dirty="0"/>
              <a:t>, 0.5f,</a:t>
            </a:r>
            <a:br>
              <a:rPr lang="en-US" altLang="zh-CN" dirty="0"/>
            </a:br>
            <a:r>
              <a:rPr lang="en-US" altLang="zh-CN" dirty="0"/>
              <a:t>                    </a:t>
            </a:r>
            <a:r>
              <a:rPr lang="en-US" altLang="zh-CN" dirty="0" err="1"/>
              <a:t>RotateAnimation.RELATIVE_TO_SELF</a:t>
            </a:r>
            <a:r>
              <a:rPr lang="en-US" altLang="zh-CN" dirty="0"/>
              <a:t>, 0.5f);</a:t>
            </a:r>
            <a:br>
              <a:rPr lang="en-US" altLang="zh-CN" dirty="0"/>
            </a:br>
            <a:r>
              <a:rPr lang="en-US" altLang="zh-CN" dirty="0"/>
              <a:t>            </a:t>
            </a:r>
            <a:r>
              <a:rPr lang="en-US" altLang="zh-CN" dirty="0" err="1"/>
              <a:t>rotateAnimation.setDuration</a:t>
            </a:r>
            <a:r>
              <a:rPr lang="en-US" altLang="zh-CN" dirty="0"/>
              <a:t>(50);</a:t>
            </a:r>
            <a:br>
              <a:rPr lang="en-US" altLang="zh-CN" dirty="0"/>
            </a:br>
            <a:r>
              <a:rPr lang="en-US" altLang="zh-CN" dirty="0"/>
              <a:t>            </a:t>
            </a:r>
            <a:r>
              <a:rPr lang="en-US" altLang="zh-CN" dirty="0" err="1"/>
              <a:t>iView.setAnimation</a:t>
            </a:r>
            <a:r>
              <a:rPr lang="en-US" altLang="zh-CN" dirty="0"/>
              <a:t>(</a:t>
            </a:r>
            <a:r>
              <a:rPr lang="en-US" altLang="zh-CN" dirty="0" err="1"/>
              <a:t>rotateAnimation</a:t>
            </a:r>
            <a:r>
              <a:rPr lang="en-US" altLang="zh-CN" dirty="0"/>
              <a:t>);</a:t>
            </a:r>
            <a:br>
              <a:rPr lang="en-US" altLang="zh-CN" dirty="0"/>
            </a:br>
            <a:r>
              <a:rPr lang="en-US" altLang="zh-CN" dirty="0"/>
              <a:t>            rotate = -values[0];</a:t>
            </a:r>
            <a:br>
              <a:rPr lang="en-US" altLang="zh-CN" dirty="0"/>
            </a:br>
            <a:r>
              <a:rPr lang="en-US" altLang="zh-CN" dirty="0"/>
              <a:t>        }</a:t>
            </a:r>
            <a:endParaRPr lang="zh-CN" altLang="en-US" dirty="0"/>
          </a:p>
        </p:txBody>
      </p:sp>
    </p:spTree>
    <p:extLst>
      <p:ext uri="{BB962C8B-B14F-4D97-AF65-F5344CB8AC3E}">
        <p14:creationId xmlns:p14="http://schemas.microsoft.com/office/powerpoint/2010/main" val="314767650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重力加速度</a:t>
            </a:r>
          </a:p>
        </p:txBody>
      </p:sp>
      <p:sp>
        <p:nvSpPr>
          <p:cNvPr id="3" name="内容占位符 2"/>
          <p:cNvSpPr>
            <a:spLocks noGrp="1"/>
          </p:cNvSpPr>
          <p:nvPr>
            <p:ph idx="1"/>
          </p:nvPr>
        </p:nvSpPr>
        <p:spPr/>
        <p:txBody>
          <a:bodyPr/>
          <a:lstStyle/>
          <a:p>
            <a:pPr marL="0" indent="0">
              <a:buNone/>
            </a:pPr>
            <a:r>
              <a:rPr lang="en-US" altLang="zh-CN" sz="2000" dirty="0"/>
              <a:t>Sensor </a:t>
            </a:r>
            <a:r>
              <a:rPr lang="en-US" altLang="zh-CN" sz="2000" dirty="0" err="1"/>
              <a:t>sensor</a:t>
            </a:r>
            <a:r>
              <a:rPr lang="en-US" altLang="zh-CN" sz="2000" dirty="0"/>
              <a:t> </a:t>
            </a:r>
            <a:r>
              <a:rPr lang="en-US" altLang="zh-CN" sz="2000" b="1" dirty="0"/>
              <a:t>=</a:t>
            </a:r>
            <a:r>
              <a:rPr lang="en-US" altLang="zh-CN" sz="2000" dirty="0"/>
              <a:t> </a:t>
            </a:r>
            <a:r>
              <a:rPr lang="en-US" altLang="zh-CN" sz="2000" dirty="0" err="1"/>
              <a:t>sensorManager</a:t>
            </a:r>
            <a:r>
              <a:rPr lang="en-US" altLang="zh-CN" sz="2000" b="1" dirty="0" err="1"/>
              <a:t>.</a:t>
            </a:r>
            <a:r>
              <a:rPr lang="en-US" altLang="zh-CN" sz="2000" dirty="0" err="1"/>
              <a:t>getDefaultSensor</a:t>
            </a:r>
            <a:r>
              <a:rPr lang="en-US" altLang="zh-CN" sz="2000" b="1" dirty="0"/>
              <a:t>(</a:t>
            </a:r>
            <a:r>
              <a:rPr lang="en-US" altLang="zh-CN" sz="2000" dirty="0" err="1"/>
              <a:t>Sensor</a:t>
            </a:r>
            <a:r>
              <a:rPr lang="en-US" altLang="zh-CN" sz="2000" b="1" dirty="0" err="1"/>
              <a:t>.</a:t>
            </a:r>
            <a:r>
              <a:rPr lang="en-US" altLang="zh-CN" sz="2000" dirty="0" err="1"/>
              <a:t>TYPE_ACCELEROMETER</a:t>
            </a:r>
            <a:r>
              <a:rPr lang="en-US" altLang="zh-CN" sz="2000" b="1" dirty="0"/>
              <a:t>);</a:t>
            </a:r>
          </a:p>
          <a:p>
            <a:pPr marL="0" indent="0">
              <a:buNone/>
            </a:pPr>
            <a:r>
              <a:rPr lang="en-US" altLang="zh-CN" sz="2000" dirty="0"/>
              <a:t>//</a:t>
            </a:r>
            <a:r>
              <a:rPr lang="zh-CN" altLang="en-US" sz="2000" dirty="0"/>
              <a:t>获取重力加速度传感器</a:t>
            </a:r>
          </a:p>
          <a:p>
            <a:pPr marL="0" indent="0">
              <a:buNone/>
            </a:pPr>
            <a:r>
              <a:rPr lang="en-US" altLang="zh-CN" sz="2000" dirty="0" err="1"/>
              <a:t>sensorManager</a:t>
            </a:r>
            <a:r>
              <a:rPr lang="en-US" altLang="zh-CN" sz="2000" b="1" dirty="0" err="1"/>
              <a:t>.</a:t>
            </a:r>
            <a:r>
              <a:rPr lang="en-US" altLang="zh-CN" sz="2000" dirty="0" err="1"/>
              <a:t>registerListener</a:t>
            </a:r>
            <a:r>
              <a:rPr lang="en-US" altLang="zh-CN" sz="2000" b="1" dirty="0"/>
              <a:t>(</a:t>
            </a:r>
            <a:r>
              <a:rPr lang="en-US" altLang="zh-CN" sz="2000" dirty="0"/>
              <a:t>listener</a:t>
            </a:r>
            <a:r>
              <a:rPr lang="en-US" altLang="zh-CN" sz="2000" b="1" dirty="0"/>
              <a:t>,</a:t>
            </a:r>
            <a:r>
              <a:rPr lang="en-US" altLang="zh-CN" sz="2000" dirty="0"/>
              <a:t> sensor</a:t>
            </a:r>
            <a:r>
              <a:rPr lang="en-US" altLang="zh-CN" sz="2000" b="1" dirty="0"/>
              <a:t>,</a:t>
            </a:r>
            <a:r>
              <a:rPr lang="en-US" altLang="zh-CN" sz="2000" dirty="0"/>
              <a:t> </a:t>
            </a:r>
            <a:r>
              <a:rPr lang="en-US" altLang="zh-CN" sz="2000" dirty="0" err="1"/>
              <a:t>SensorManager</a:t>
            </a:r>
            <a:r>
              <a:rPr lang="en-US" altLang="zh-CN" sz="2000" b="1" dirty="0" err="1"/>
              <a:t>.</a:t>
            </a:r>
            <a:r>
              <a:rPr lang="en-US" altLang="zh-CN" sz="2000" dirty="0" err="1"/>
              <a:t>SENSOR_DELAY_GAME</a:t>
            </a:r>
            <a:r>
              <a:rPr lang="en-US" altLang="zh-CN" sz="2000" b="1" dirty="0"/>
              <a:t>);</a:t>
            </a:r>
            <a:r>
              <a:rPr lang="en-US" altLang="zh-CN" sz="2000" dirty="0"/>
              <a:t> </a:t>
            </a:r>
          </a:p>
          <a:p>
            <a:pPr marL="0" indent="0">
              <a:buNone/>
            </a:pPr>
            <a:r>
              <a:rPr lang="en-US" altLang="zh-CN" sz="2000" dirty="0"/>
              <a:t> Sensor sensor1 </a:t>
            </a:r>
            <a:r>
              <a:rPr lang="en-US" altLang="zh-CN" sz="2000" b="1" dirty="0"/>
              <a:t>=</a:t>
            </a:r>
            <a:r>
              <a:rPr lang="en-US" altLang="zh-CN" sz="2000" dirty="0"/>
              <a:t> </a:t>
            </a:r>
            <a:r>
              <a:rPr lang="en-US" altLang="zh-CN" sz="2000" dirty="0" err="1"/>
              <a:t>sensorManager</a:t>
            </a:r>
            <a:r>
              <a:rPr lang="en-US" altLang="zh-CN" sz="2000" b="1" dirty="0" err="1"/>
              <a:t>.</a:t>
            </a:r>
            <a:r>
              <a:rPr lang="en-US" altLang="zh-CN" sz="2000" dirty="0" err="1"/>
              <a:t>getDefaultSensor</a:t>
            </a:r>
            <a:r>
              <a:rPr lang="en-US" altLang="zh-CN" sz="2000" b="1" dirty="0"/>
              <a:t>(</a:t>
            </a:r>
            <a:r>
              <a:rPr lang="en-US" altLang="zh-CN" sz="2000" dirty="0" err="1"/>
              <a:t>Sensor</a:t>
            </a:r>
            <a:r>
              <a:rPr lang="en-US" altLang="zh-CN" sz="2000" b="1" dirty="0" err="1"/>
              <a:t>.</a:t>
            </a:r>
            <a:r>
              <a:rPr lang="en-US" altLang="zh-CN" sz="2000" dirty="0" err="1"/>
              <a:t>TYPE_ORIENTATION</a:t>
            </a:r>
            <a:r>
              <a:rPr lang="en-US" altLang="zh-CN" sz="2000" b="1" dirty="0"/>
              <a:t>);</a:t>
            </a:r>
          </a:p>
          <a:p>
            <a:pPr marL="0" indent="0">
              <a:buNone/>
            </a:pPr>
            <a:r>
              <a:rPr lang="en-US" altLang="zh-CN" sz="2000" dirty="0"/>
              <a:t>//</a:t>
            </a:r>
            <a:r>
              <a:rPr lang="zh-CN" altLang="en-US" sz="2000" dirty="0"/>
              <a:t>获取方向传感器</a:t>
            </a:r>
            <a:r>
              <a:rPr lang="en-US" altLang="zh-CN" sz="2000" dirty="0" err="1"/>
              <a:t>sensorManager</a:t>
            </a:r>
            <a:r>
              <a:rPr lang="en-US" altLang="zh-CN" sz="2000" b="1" dirty="0" err="1"/>
              <a:t>.</a:t>
            </a:r>
            <a:r>
              <a:rPr lang="en-US" altLang="zh-CN" sz="2000" dirty="0" err="1"/>
              <a:t>registerListener</a:t>
            </a:r>
            <a:r>
              <a:rPr lang="en-US" altLang="zh-CN" sz="2000" b="1" dirty="0"/>
              <a:t>(</a:t>
            </a:r>
            <a:r>
              <a:rPr lang="en-US" altLang="zh-CN" sz="2000" dirty="0"/>
              <a:t>listener</a:t>
            </a:r>
            <a:r>
              <a:rPr lang="en-US" altLang="zh-CN" sz="2000" b="1" dirty="0"/>
              <a:t>,</a:t>
            </a:r>
            <a:r>
              <a:rPr lang="en-US" altLang="zh-CN" sz="2000" dirty="0"/>
              <a:t> sensor1</a:t>
            </a:r>
            <a:r>
              <a:rPr lang="en-US" altLang="zh-CN" sz="2000" b="1" dirty="0"/>
              <a:t>,</a:t>
            </a:r>
            <a:r>
              <a:rPr lang="en-US" altLang="zh-CN" sz="2000" dirty="0"/>
              <a:t> </a:t>
            </a:r>
            <a:r>
              <a:rPr lang="en-US" altLang="zh-CN" sz="2000" dirty="0" err="1"/>
              <a:t>SensorManager</a:t>
            </a:r>
            <a:r>
              <a:rPr lang="en-US" altLang="zh-CN" sz="2000" b="1" dirty="0" err="1"/>
              <a:t>.</a:t>
            </a:r>
            <a:r>
              <a:rPr lang="en-US" altLang="zh-CN" sz="2000" dirty="0" err="1"/>
              <a:t>SENSOR_DELAY_GAME</a:t>
            </a:r>
            <a:r>
              <a:rPr lang="en-US" altLang="zh-CN" sz="2000" b="1" dirty="0"/>
              <a:t>);</a:t>
            </a:r>
            <a:r>
              <a:rPr lang="en-US" altLang="zh-CN" sz="2000" dirty="0"/>
              <a:t>    </a:t>
            </a:r>
            <a:r>
              <a:rPr lang="en-US" altLang="zh-CN" dirty="0"/>
              <a:t>    </a:t>
            </a:r>
          </a:p>
          <a:p>
            <a:pPr marL="0" indent="0">
              <a:buNone/>
            </a:pPr>
            <a:endParaRPr lang="zh-CN" altLang="en-US" dirty="0"/>
          </a:p>
        </p:txBody>
      </p:sp>
    </p:spTree>
    <p:extLst>
      <p:ext uri="{BB962C8B-B14F-4D97-AF65-F5344CB8AC3E}">
        <p14:creationId xmlns:p14="http://schemas.microsoft.com/office/powerpoint/2010/main" val="178751417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反编译</a:t>
            </a:r>
            <a:r>
              <a:rPr lang="en-US" altLang="zh-CN" dirty="0"/>
              <a:t>APK</a:t>
            </a:r>
            <a:endParaRPr lang="zh-CN" altLang="en-US" dirty="0"/>
          </a:p>
        </p:txBody>
      </p:sp>
      <p:sp>
        <p:nvSpPr>
          <p:cNvPr id="3" name="内容占位符 2"/>
          <p:cNvSpPr>
            <a:spLocks noGrp="1"/>
          </p:cNvSpPr>
          <p:nvPr>
            <p:ph idx="1"/>
          </p:nvPr>
        </p:nvSpPr>
        <p:spPr/>
        <p:txBody>
          <a:bodyPr/>
          <a:lstStyle/>
          <a:p>
            <a:r>
              <a:rPr lang="en-US" altLang="zh-CN" sz="2400" dirty="0" err="1"/>
              <a:t>Apktool</a:t>
            </a:r>
            <a:br>
              <a:rPr lang="en-US" altLang="zh-CN" dirty="0"/>
            </a:br>
            <a:r>
              <a:rPr lang="zh-CN" altLang="en-US" sz="2000" dirty="0"/>
              <a:t>该工具可以解码得到</a:t>
            </a:r>
            <a:r>
              <a:rPr lang="zh-CN" altLang="en-US" sz="2000" b="1" dirty="0"/>
              <a:t>资源文件</a:t>
            </a:r>
            <a:r>
              <a:rPr lang="zh-CN" altLang="en-US" sz="2000" dirty="0"/>
              <a:t>，但不能得到</a:t>
            </a:r>
            <a:r>
              <a:rPr lang="en-US" altLang="zh-CN" sz="2000" dirty="0"/>
              <a:t>Java</a:t>
            </a:r>
            <a:r>
              <a:rPr lang="zh-CN" altLang="en-US" sz="2000" dirty="0"/>
              <a:t>源文件</a:t>
            </a:r>
            <a:br>
              <a:rPr lang="en-US" altLang="zh-CN" sz="2000" dirty="0"/>
            </a:br>
            <a:r>
              <a:rPr lang="zh-CN" altLang="en-US" sz="2000" dirty="0"/>
              <a:t>命令格式：</a:t>
            </a:r>
            <a:br>
              <a:rPr lang="en-US" altLang="zh-CN" dirty="0"/>
            </a:br>
            <a:r>
              <a:rPr lang="en-US" altLang="zh-CN" sz="2000" dirty="0" err="1"/>
              <a:t>apktool</a:t>
            </a:r>
            <a:r>
              <a:rPr lang="en-US" altLang="zh-CN" sz="2000" dirty="0"/>
              <a:t> d [opts] &lt;</a:t>
            </a:r>
            <a:r>
              <a:rPr lang="en-US" altLang="zh-CN" sz="2000" dirty="0" err="1"/>
              <a:t>file.apk</a:t>
            </a:r>
            <a:r>
              <a:rPr lang="en-US" altLang="zh-CN" sz="2000" dirty="0"/>
              <a:t>&gt; [</a:t>
            </a:r>
            <a:r>
              <a:rPr lang="en-US" altLang="zh-CN" sz="2000" dirty="0" err="1"/>
              <a:t>dir</a:t>
            </a:r>
            <a:r>
              <a:rPr lang="en-US" altLang="zh-CN" sz="2000" dirty="0"/>
              <a:t>]  </a:t>
            </a:r>
            <a:r>
              <a:rPr lang="zh-CN" altLang="en-US" sz="2000" dirty="0"/>
              <a:t>中的</a:t>
            </a:r>
            <a:r>
              <a:rPr lang="en-US" altLang="zh-CN" sz="2000" dirty="0"/>
              <a:t>d</a:t>
            </a:r>
            <a:r>
              <a:rPr lang="zh-CN" altLang="en-US" sz="2000" dirty="0"/>
              <a:t>代表解码，</a:t>
            </a:r>
            <a:r>
              <a:rPr lang="en-US" altLang="zh-CN" sz="2000" dirty="0"/>
              <a:t>[opts]</a:t>
            </a:r>
            <a:r>
              <a:rPr lang="zh-CN" altLang="en-US" sz="2000" dirty="0"/>
              <a:t>代表选项，</a:t>
            </a:r>
            <a:r>
              <a:rPr lang="en-US" altLang="zh-CN" sz="2000" dirty="0"/>
              <a:t>-s</a:t>
            </a:r>
            <a:r>
              <a:rPr lang="zh-CN" altLang="en-US" sz="2000" dirty="0"/>
              <a:t>选项代表不解码源文件。</a:t>
            </a:r>
            <a:endParaRPr lang="en-US" altLang="zh-CN" sz="2000" dirty="0"/>
          </a:p>
          <a:p>
            <a:r>
              <a:rPr lang="en-US" altLang="zh-CN" sz="2400" dirty="0"/>
              <a:t>Dex2Jar</a:t>
            </a:r>
            <a:br>
              <a:rPr lang="en-US" altLang="zh-CN" sz="2400" dirty="0"/>
            </a:br>
            <a:r>
              <a:rPr lang="zh-CN" altLang="en-US" sz="2000" dirty="0"/>
              <a:t>该工具可以把</a:t>
            </a:r>
            <a:r>
              <a:rPr lang="en-US" altLang="zh-CN" sz="2000" dirty="0" err="1"/>
              <a:t>dex</a:t>
            </a:r>
            <a:r>
              <a:rPr lang="zh-CN" altLang="en-US" sz="2000" dirty="0"/>
              <a:t>文件转换成</a:t>
            </a:r>
            <a:r>
              <a:rPr lang="en-US" altLang="zh-CN" sz="2000" dirty="0"/>
              <a:t>jar</a:t>
            </a:r>
            <a:r>
              <a:rPr lang="zh-CN" altLang="en-US" sz="2000" dirty="0"/>
              <a:t>文件。这个工具不能直接翻译成</a:t>
            </a:r>
            <a:r>
              <a:rPr lang="en-US" altLang="zh-CN" sz="2000" dirty="0"/>
              <a:t>java</a:t>
            </a:r>
            <a:r>
              <a:rPr lang="zh-CN" altLang="en-US" sz="2000" dirty="0"/>
              <a:t>文件，但是可以把</a:t>
            </a:r>
            <a:r>
              <a:rPr lang="en-US" altLang="zh-CN" sz="2000" dirty="0" err="1"/>
              <a:t>dex</a:t>
            </a:r>
            <a:r>
              <a:rPr lang="zh-CN" altLang="en-US" sz="2000" dirty="0"/>
              <a:t>文件转换成</a:t>
            </a:r>
            <a:r>
              <a:rPr lang="en-US" altLang="zh-CN" sz="2000" dirty="0"/>
              <a:t>jar</a:t>
            </a:r>
            <a:r>
              <a:rPr lang="zh-CN" altLang="en-US" sz="2000" dirty="0"/>
              <a:t>文件</a:t>
            </a:r>
            <a:endParaRPr lang="en-US" altLang="zh-CN" sz="2000" dirty="0"/>
          </a:p>
          <a:p>
            <a:r>
              <a:rPr lang="en-US" altLang="zh-CN" sz="2400" dirty="0" err="1"/>
              <a:t>jd-gui</a:t>
            </a:r>
            <a:br>
              <a:rPr lang="en-US" altLang="zh-CN" sz="2400" dirty="0"/>
            </a:br>
            <a:r>
              <a:rPr lang="zh-CN" altLang="en-US" sz="2000" dirty="0"/>
              <a:t>该工具可以把</a:t>
            </a:r>
            <a:r>
              <a:rPr lang="en-US" altLang="zh-CN" sz="2000" dirty="0"/>
              <a:t>jar</a:t>
            </a:r>
            <a:r>
              <a:rPr lang="zh-CN" altLang="en-US" sz="2000" dirty="0"/>
              <a:t>文件反编译成</a:t>
            </a:r>
            <a:r>
              <a:rPr lang="en-US" altLang="zh-CN" sz="2000" dirty="0"/>
              <a:t>Java</a:t>
            </a:r>
            <a:r>
              <a:rPr lang="zh-CN" altLang="en-US" sz="2000" dirty="0"/>
              <a:t>源文件</a:t>
            </a:r>
          </a:p>
        </p:txBody>
      </p:sp>
    </p:spTree>
    <p:extLst>
      <p:ext uri="{BB962C8B-B14F-4D97-AF65-F5344CB8AC3E}">
        <p14:creationId xmlns:p14="http://schemas.microsoft.com/office/powerpoint/2010/main" val="206403234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防反编译</a:t>
            </a:r>
          </a:p>
        </p:txBody>
      </p:sp>
      <p:sp>
        <p:nvSpPr>
          <p:cNvPr id="3" name="内容占位符 2"/>
          <p:cNvSpPr>
            <a:spLocks noGrp="1"/>
          </p:cNvSpPr>
          <p:nvPr>
            <p:ph idx="1"/>
          </p:nvPr>
        </p:nvSpPr>
        <p:spPr/>
        <p:txBody>
          <a:bodyPr>
            <a:normAutofit/>
          </a:bodyPr>
          <a:lstStyle/>
          <a:p>
            <a:pPr marL="0" indent="0">
              <a:buNone/>
            </a:pPr>
            <a:r>
              <a:rPr lang="zh-CN" altLang="en-US" dirty="0"/>
              <a:t>由于</a:t>
            </a:r>
            <a:r>
              <a:rPr lang="en-US" altLang="zh-CN" dirty="0" err="1"/>
              <a:t>apk</a:t>
            </a:r>
            <a:r>
              <a:rPr lang="zh-CN" altLang="en-US" dirty="0"/>
              <a:t>是</a:t>
            </a:r>
            <a:r>
              <a:rPr lang="en-US" altLang="zh-CN" dirty="0"/>
              <a:t>Android</a:t>
            </a:r>
            <a:r>
              <a:rPr lang="zh-CN" altLang="en-US" dirty="0"/>
              <a:t>虚拟机加载的，它有一定的规范，加密</a:t>
            </a:r>
            <a:r>
              <a:rPr lang="en-US" altLang="zh-CN" dirty="0" err="1"/>
              <a:t>apk</a:t>
            </a:r>
            <a:r>
              <a:rPr lang="zh-CN" altLang="en-US" dirty="0"/>
              <a:t>后</a:t>
            </a:r>
            <a:r>
              <a:rPr lang="en-US" altLang="zh-CN" dirty="0" err="1"/>
              <a:t>Dalvik</a:t>
            </a:r>
            <a:r>
              <a:rPr lang="zh-CN" altLang="en-US" dirty="0"/>
              <a:t>无法识别</a:t>
            </a:r>
            <a:r>
              <a:rPr lang="en-US" altLang="zh-CN" dirty="0" err="1"/>
              <a:t>apk</a:t>
            </a:r>
            <a:r>
              <a:rPr lang="zh-CN" altLang="en-US" dirty="0"/>
              <a:t>了。</a:t>
            </a:r>
          </a:p>
          <a:p>
            <a:pPr marL="0" indent="0">
              <a:buNone/>
            </a:pPr>
            <a:r>
              <a:rPr lang="zh-CN" altLang="en-US" dirty="0"/>
              <a:t>完全避免是不可能的，总有人能够破解你的代码。但是有几种方式来提高被反编译取代码的难度。</a:t>
            </a:r>
          </a:p>
          <a:p>
            <a:pPr marL="514350" indent="-514350">
              <a:buFont typeface="+mj-lt"/>
              <a:buAutoNum type="arabicPeriod"/>
            </a:pPr>
            <a:r>
              <a:rPr lang="zh-CN" altLang="en-US" dirty="0"/>
              <a:t>关键代码使用</a:t>
            </a:r>
            <a:r>
              <a:rPr lang="en-US" altLang="zh-CN" dirty="0" err="1"/>
              <a:t>jni</a:t>
            </a:r>
            <a:r>
              <a:rPr lang="zh-CN" altLang="en-US" dirty="0"/>
              <a:t>调用本地代码，用</a:t>
            </a:r>
            <a:r>
              <a:rPr lang="en-US" altLang="zh-CN" dirty="0"/>
              <a:t>c</a:t>
            </a:r>
            <a:r>
              <a:rPr lang="zh-CN" altLang="en-US" dirty="0"/>
              <a:t>或者</a:t>
            </a:r>
            <a:r>
              <a:rPr lang="en-US" altLang="zh-CN" dirty="0" err="1"/>
              <a:t>c++</a:t>
            </a:r>
            <a:r>
              <a:rPr lang="zh-CN" altLang="en-US" dirty="0"/>
              <a:t>编写，因此相对比较难于反编译</a:t>
            </a:r>
          </a:p>
          <a:p>
            <a:pPr marL="514350" indent="-514350">
              <a:buFont typeface="+mj-lt"/>
              <a:buAutoNum type="arabicPeriod"/>
            </a:pPr>
            <a:r>
              <a:rPr lang="zh-CN" altLang="en-US" dirty="0"/>
              <a:t>混淆</a:t>
            </a:r>
            <a:r>
              <a:rPr lang="en-US" altLang="zh-CN" dirty="0"/>
              <a:t>java</a:t>
            </a:r>
            <a:r>
              <a:rPr lang="zh-CN" altLang="en-US" dirty="0"/>
              <a:t>代码。混淆是不改变代码逻辑的情况下，增加无用代码，或者重命名，使反编译后的源代码难于看懂。网上开源的</a:t>
            </a:r>
            <a:r>
              <a:rPr lang="en-US" altLang="zh-CN" dirty="0"/>
              <a:t>java</a:t>
            </a:r>
            <a:r>
              <a:rPr lang="zh-CN" altLang="en-US" dirty="0"/>
              <a:t>代码混淆工具较多，一般是用</a:t>
            </a:r>
            <a:r>
              <a:rPr lang="en-US" altLang="zh-CN" dirty="0"/>
              <a:t>ant</a:t>
            </a:r>
            <a:r>
              <a:rPr lang="zh-CN" altLang="en-US" dirty="0"/>
              <a:t>的方式来编译的</a:t>
            </a:r>
          </a:p>
        </p:txBody>
      </p:sp>
    </p:spTree>
    <p:extLst>
      <p:ext uri="{BB962C8B-B14F-4D97-AF65-F5344CB8AC3E}">
        <p14:creationId xmlns:p14="http://schemas.microsoft.com/office/powerpoint/2010/main" val="145295707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日志管理工具</a:t>
            </a:r>
          </a:p>
        </p:txBody>
      </p:sp>
      <p:sp>
        <p:nvSpPr>
          <p:cNvPr id="3" name="内容占位符 2"/>
          <p:cNvSpPr>
            <a:spLocks noGrp="1"/>
          </p:cNvSpPr>
          <p:nvPr>
            <p:ph idx="1"/>
          </p:nvPr>
        </p:nvSpPr>
        <p:spPr/>
        <p:txBody>
          <a:bodyPr/>
          <a:lstStyle/>
          <a:p>
            <a:pPr marL="0" indent="0">
              <a:buNone/>
            </a:pPr>
            <a:r>
              <a:rPr lang="zh-CN" altLang="en-US" dirty="0"/>
              <a:t>日志的等级，默认为</a:t>
            </a:r>
            <a:r>
              <a:rPr lang="en-US" altLang="zh-CN" dirty="0"/>
              <a:t>1</a:t>
            </a:r>
            <a:r>
              <a:rPr lang="zh-CN" altLang="en-US" dirty="0"/>
              <a:t>，可以显示所有的日志等级</a:t>
            </a:r>
            <a:endParaRPr lang="en-US" altLang="zh-CN" dirty="0"/>
          </a:p>
          <a:p>
            <a:r>
              <a:rPr lang="zh-CN" altLang="en-US" dirty="0"/>
              <a:t>应用开发阶段，等级调为</a:t>
            </a:r>
            <a:r>
              <a:rPr lang="en-US" altLang="zh-CN" dirty="0"/>
              <a:t>6</a:t>
            </a:r>
            <a:r>
              <a:rPr lang="zh-CN" altLang="en-US" dirty="0"/>
              <a:t>可以保留所有等级的日志</a:t>
            </a:r>
            <a:endParaRPr lang="en-US" altLang="zh-CN" dirty="0"/>
          </a:p>
          <a:p>
            <a:r>
              <a:rPr lang="zh-CN" altLang="en-US" dirty="0"/>
              <a:t>在应用上线的时候，将日志等级调到</a:t>
            </a:r>
            <a:r>
              <a:rPr lang="en-US" altLang="zh-CN" dirty="0"/>
              <a:t>2</a:t>
            </a:r>
            <a:r>
              <a:rPr lang="zh-CN" altLang="en-US" dirty="0"/>
              <a:t>等级，那么只会保留</a:t>
            </a:r>
            <a:r>
              <a:rPr lang="en-US" altLang="zh-CN" dirty="0"/>
              <a:t>w</a:t>
            </a:r>
            <a:r>
              <a:rPr lang="zh-CN" altLang="en-US" dirty="0"/>
              <a:t>和</a:t>
            </a:r>
            <a:r>
              <a:rPr lang="en-US" altLang="zh-CN" dirty="0"/>
              <a:t>e</a:t>
            </a:r>
            <a:r>
              <a:rPr lang="zh-CN" altLang="en-US" dirty="0"/>
              <a:t>的日志信息</a:t>
            </a:r>
          </a:p>
          <a:p>
            <a:endParaRPr lang="zh-CN" altLang="en-US" dirty="0"/>
          </a:p>
        </p:txBody>
      </p:sp>
    </p:spTree>
    <p:extLst>
      <p:ext uri="{BB962C8B-B14F-4D97-AF65-F5344CB8AC3E}">
        <p14:creationId xmlns:p14="http://schemas.microsoft.com/office/powerpoint/2010/main" val="145977257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网络连接的工具</a:t>
            </a:r>
          </a:p>
        </p:txBody>
      </p:sp>
      <p:sp>
        <p:nvSpPr>
          <p:cNvPr id="3" name="内容占位符 2"/>
          <p:cNvSpPr>
            <a:spLocks noGrp="1"/>
          </p:cNvSpPr>
          <p:nvPr>
            <p:ph idx="1"/>
          </p:nvPr>
        </p:nvSpPr>
        <p:spPr/>
        <p:txBody>
          <a:bodyPr/>
          <a:lstStyle/>
          <a:p>
            <a:pPr marL="514350" indent="-514350">
              <a:buFont typeface="+mj-lt"/>
              <a:buAutoNum type="arabicPeriod"/>
            </a:pPr>
            <a:r>
              <a:rPr lang="zh-CN" altLang="en-US" dirty="0"/>
              <a:t>检查是否是</a:t>
            </a:r>
            <a:r>
              <a:rPr lang="en-US" altLang="zh-CN" u="sng" dirty="0" err="1"/>
              <a:t>wifi</a:t>
            </a:r>
            <a:r>
              <a:rPr lang="zh-CN" altLang="en-US" dirty="0"/>
              <a:t>连接网络</a:t>
            </a:r>
            <a:endParaRPr lang="en-US" altLang="zh-CN" dirty="0"/>
          </a:p>
          <a:p>
            <a:pPr marL="514350" indent="-514350">
              <a:buFont typeface="+mj-lt"/>
              <a:buAutoNum type="arabicPeriod"/>
            </a:pPr>
            <a:r>
              <a:rPr lang="zh-CN" altLang="en-US" dirty="0"/>
              <a:t>检查是否是手机连接</a:t>
            </a:r>
            <a:endParaRPr lang="en-US" altLang="zh-CN" dirty="0"/>
          </a:p>
          <a:p>
            <a:pPr marL="514350" indent="-514350">
              <a:buFont typeface="+mj-lt"/>
              <a:buAutoNum type="arabicPeriod"/>
            </a:pPr>
            <a:r>
              <a:rPr lang="zh-CN" altLang="en-US" dirty="0"/>
              <a:t>设置</a:t>
            </a:r>
            <a:r>
              <a:rPr lang="en-US" altLang="zh-CN" u="sng" dirty="0" err="1"/>
              <a:t>apn</a:t>
            </a:r>
            <a:r>
              <a:rPr lang="zh-CN" altLang="en-US" dirty="0"/>
              <a:t>连接</a:t>
            </a:r>
            <a:endParaRPr lang="en-US" altLang="zh-CN" dirty="0"/>
          </a:p>
          <a:p>
            <a:pPr marL="514350" indent="-514350">
              <a:buFont typeface="+mj-lt"/>
              <a:buAutoNum type="arabicPeriod"/>
            </a:pPr>
            <a:r>
              <a:rPr lang="zh-CN" altLang="en-US" dirty="0"/>
              <a:t>检查网络状态</a:t>
            </a:r>
            <a:endParaRPr lang="en-US" altLang="zh-CN" dirty="0"/>
          </a:p>
          <a:p>
            <a:pPr marL="514350" indent="-514350">
              <a:buFont typeface="+mj-lt"/>
              <a:buAutoNum type="arabicPeriod"/>
            </a:pPr>
            <a:r>
              <a:rPr lang="zh-CN" altLang="en-US" dirty="0"/>
              <a:t>手机是否</a:t>
            </a:r>
            <a:r>
              <a:rPr lang="en-US" altLang="zh-CN" u="sng" dirty="0" err="1"/>
              <a:t>wap</a:t>
            </a:r>
            <a:r>
              <a:rPr lang="zh-CN" altLang="en-US" dirty="0"/>
              <a:t>和</a:t>
            </a:r>
            <a:r>
              <a:rPr lang="en-US" altLang="zh-CN" dirty="0"/>
              <a:t>net</a:t>
            </a:r>
            <a:endParaRPr lang="zh-CN" altLang="en-US" dirty="0"/>
          </a:p>
        </p:txBody>
      </p:sp>
    </p:spTree>
    <p:extLst>
      <p:ext uri="{BB962C8B-B14F-4D97-AF65-F5344CB8AC3E}">
        <p14:creationId xmlns:p14="http://schemas.microsoft.com/office/powerpoint/2010/main" val="300657458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Android</a:t>
            </a:r>
            <a:r>
              <a:rPr lang="zh-CN" altLang="en-US" dirty="0"/>
              <a:t>剪切板</a:t>
            </a:r>
          </a:p>
        </p:txBody>
      </p:sp>
      <p:sp>
        <p:nvSpPr>
          <p:cNvPr id="3" name="内容占位符 2"/>
          <p:cNvSpPr>
            <a:spLocks noGrp="1"/>
          </p:cNvSpPr>
          <p:nvPr>
            <p:ph idx="1"/>
          </p:nvPr>
        </p:nvSpPr>
        <p:spPr/>
        <p:txBody>
          <a:bodyPr/>
          <a:lstStyle/>
          <a:p>
            <a:pPr marL="0" indent="0">
              <a:buNone/>
            </a:pPr>
            <a:r>
              <a:rPr lang="en-US" altLang="zh-CN" dirty="0"/>
              <a:t>android </a:t>
            </a:r>
            <a:r>
              <a:rPr lang="zh-CN" altLang="en-US" dirty="0"/>
              <a:t>复制、粘贴文字</a:t>
            </a:r>
          </a:p>
          <a:p>
            <a:pPr marL="0" indent="0">
              <a:buNone/>
            </a:pPr>
            <a:r>
              <a:rPr lang="en-US" altLang="zh-CN" dirty="0"/>
              <a:t>Android</a:t>
            </a:r>
            <a:r>
              <a:rPr lang="zh-CN" altLang="en-US" dirty="0"/>
              <a:t>的剪切板（</a:t>
            </a:r>
            <a:r>
              <a:rPr lang="en-US" altLang="zh-CN" dirty="0" err="1"/>
              <a:t>ClipboardManager</a:t>
            </a:r>
            <a:r>
              <a:rPr lang="zh-CN" altLang="en-US" dirty="0"/>
              <a:t>）</a:t>
            </a:r>
            <a:endParaRPr lang="en-US" altLang="zh-CN" dirty="0"/>
          </a:p>
          <a:p>
            <a:pPr marL="0" indent="0">
              <a:buNone/>
            </a:pPr>
            <a:r>
              <a:rPr lang="en-US" altLang="zh-CN" dirty="0"/>
              <a:t> </a:t>
            </a:r>
          </a:p>
          <a:p>
            <a:pPr marL="0" indent="0">
              <a:buNone/>
            </a:pPr>
            <a:r>
              <a:rPr lang="zh-CN" altLang="en-US" dirty="0"/>
              <a:t>注意：导包的时候</a:t>
            </a:r>
          </a:p>
          <a:p>
            <a:pPr marL="0" indent="0">
              <a:buNone/>
            </a:pPr>
            <a:r>
              <a:rPr lang="en-US" altLang="zh-CN" dirty="0"/>
              <a:t>API 11</a:t>
            </a:r>
            <a:r>
              <a:rPr lang="zh-CN" altLang="en-US" dirty="0"/>
              <a:t>之前： </a:t>
            </a:r>
            <a:r>
              <a:rPr lang="en-US" altLang="zh-CN" dirty="0" err="1"/>
              <a:t>android.text.ClipboardManager</a:t>
            </a:r>
            <a:br>
              <a:rPr lang="en-US" altLang="zh-CN" dirty="0"/>
            </a:br>
            <a:r>
              <a:rPr lang="en-US" altLang="zh-CN" dirty="0"/>
              <a:t>API 11</a:t>
            </a:r>
            <a:r>
              <a:rPr lang="zh-CN" altLang="en-US" dirty="0"/>
              <a:t>之后： </a:t>
            </a:r>
            <a:r>
              <a:rPr lang="en-US" altLang="zh-CN" dirty="0" err="1"/>
              <a:t>android.content.ClipboardManager</a:t>
            </a:r>
            <a:endParaRPr lang="en-US" altLang="zh-CN" dirty="0"/>
          </a:p>
          <a:p>
            <a:endParaRPr lang="zh-CN" altLang="en-US" dirty="0"/>
          </a:p>
        </p:txBody>
      </p:sp>
    </p:spTree>
    <p:extLst>
      <p:ext uri="{BB962C8B-B14F-4D97-AF65-F5344CB8AC3E}">
        <p14:creationId xmlns:p14="http://schemas.microsoft.com/office/powerpoint/2010/main" val="2062920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启动另一个</a:t>
            </a:r>
            <a:r>
              <a:rPr lang="en-US" altLang="zh-CN" dirty="0"/>
              <a:t>Activity</a:t>
            </a:r>
            <a:endParaRPr lang="zh-CN" altLang="en-US" dirty="0"/>
          </a:p>
        </p:txBody>
      </p:sp>
      <p:sp>
        <p:nvSpPr>
          <p:cNvPr id="3" name="内容占位符 2"/>
          <p:cNvSpPr>
            <a:spLocks noGrp="1"/>
          </p:cNvSpPr>
          <p:nvPr>
            <p:ph idx="1"/>
          </p:nvPr>
        </p:nvSpPr>
        <p:spPr/>
        <p:txBody>
          <a:bodyPr/>
          <a:lstStyle/>
          <a:p>
            <a:r>
              <a:rPr lang="zh-CN" altLang="en-US" dirty="0"/>
              <a:t>创建响应按钮和对应事件方法</a:t>
            </a:r>
            <a:endParaRPr lang="en-US" altLang="zh-CN" dirty="0"/>
          </a:p>
          <a:p>
            <a:r>
              <a:rPr lang="zh-CN" altLang="en-US" dirty="0"/>
              <a:t>创建一个</a:t>
            </a:r>
            <a:r>
              <a:rPr lang="en-US" altLang="zh-CN" dirty="0"/>
              <a:t>Intent</a:t>
            </a:r>
          </a:p>
          <a:p>
            <a:r>
              <a:rPr lang="zh-CN" altLang="en-US" dirty="0"/>
              <a:t>创建第二个</a:t>
            </a:r>
            <a:r>
              <a:rPr lang="en-US" altLang="zh-CN" dirty="0"/>
              <a:t>Activity</a:t>
            </a:r>
          </a:p>
          <a:p>
            <a:endParaRPr lang="en-US" altLang="zh-CN" dirty="0"/>
          </a:p>
          <a:p>
            <a:endParaRPr lang="en-US" altLang="zh-CN" dirty="0"/>
          </a:p>
        </p:txBody>
      </p:sp>
    </p:spTree>
    <p:extLst>
      <p:ext uri="{BB962C8B-B14F-4D97-AF65-F5344CB8AC3E}">
        <p14:creationId xmlns:p14="http://schemas.microsoft.com/office/powerpoint/2010/main" val="2702966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ltLang="en-US" dirty="0"/>
              <a:t>适配不同的设备</a:t>
            </a:r>
          </a:p>
        </p:txBody>
      </p:sp>
      <p:sp>
        <p:nvSpPr>
          <p:cNvPr id="7" name="副标题 6"/>
          <p:cNvSpPr>
            <a:spLocks noGrp="1"/>
          </p:cNvSpPr>
          <p:nvPr>
            <p:ph type="subTitle" idx="1"/>
          </p:nvPr>
        </p:nvSpPr>
        <p:spPr/>
        <p:txBody>
          <a:bodyPr/>
          <a:lstStyle/>
          <a:p>
            <a:pPr algn="r"/>
            <a:r>
              <a:rPr lang="zh-CN" altLang="en-US" dirty="0"/>
              <a:t>许震</a:t>
            </a:r>
          </a:p>
        </p:txBody>
      </p:sp>
    </p:spTree>
    <p:extLst>
      <p:ext uri="{BB962C8B-B14F-4D97-AF65-F5344CB8AC3E}">
        <p14:creationId xmlns:p14="http://schemas.microsoft.com/office/powerpoint/2010/main" val="2130282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支持不同的语言</a:t>
            </a:r>
          </a:p>
        </p:txBody>
      </p:sp>
      <p:sp>
        <p:nvSpPr>
          <p:cNvPr id="15" name="Rectangle 7"/>
          <p:cNvSpPr>
            <a:spLocks noGrp="1" noChangeArrowheads="1"/>
          </p:cNvSpPr>
          <p:nvPr>
            <p:ph sz="half" idx="1"/>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6600"/>
                </a:solidFill>
                <a:effectLst/>
                <a:latin typeface="Consolas" panose="020B0609020204030204" pitchFamily="49" charset="0"/>
                <a:cs typeface="Consolas" panose="020B0609020204030204" pitchFamily="49" charset="0"/>
              </a:rPr>
              <a:t>MyProject/</a:t>
            </a:r>
            <a:endParaRPr kumimoji="0" lang="en-US" altLang="zh-CN" sz="2000" b="0" i="0" u="none" strike="noStrike" cap="none" normalizeH="0" baseline="0" dirty="0">
              <a:ln>
                <a:noFill/>
              </a:ln>
              <a:solidFill>
                <a:srgbClr val="0066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6600"/>
                </a:solidFill>
                <a:effectLst/>
                <a:latin typeface="Consolas" panose="020B0609020204030204" pitchFamily="49" charset="0"/>
                <a:cs typeface="Consolas" panose="020B0609020204030204" pitchFamily="49" charset="0"/>
              </a:rPr>
              <a:t> </a:t>
            </a:r>
            <a:r>
              <a:rPr kumimoji="0" lang="en-US" altLang="zh-CN" sz="2000" b="0" i="0" u="none" strike="noStrike" cap="none" normalizeH="0" baseline="0" dirty="0">
                <a:ln>
                  <a:noFill/>
                </a:ln>
                <a:solidFill>
                  <a:srgbClr val="006600"/>
                </a:solidFill>
                <a:effectLst/>
                <a:latin typeface="Consolas" panose="020B0609020204030204" pitchFamily="49" charset="0"/>
                <a:cs typeface="Consolas" panose="020B0609020204030204" pitchFamily="49" charset="0"/>
              </a:rPr>
              <a:t>   </a:t>
            </a:r>
            <a:r>
              <a:rPr kumimoji="0" lang="zh-CN" altLang="zh-CN" sz="2000" b="0" i="0" u="none" strike="noStrike" cap="none" normalizeH="0" baseline="0" dirty="0">
                <a:ln>
                  <a:noFill/>
                </a:ln>
                <a:solidFill>
                  <a:srgbClr val="006600"/>
                </a:solidFill>
                <a:effectLst/>
                <a:latin typeface="Consolas" panose="020B0609020204030204" pitchFamily="49" charset="0"/>
                <a:cs typeface="Consolas" panose="020B0609020204030204" pitchFamily="49" charset="0"/>
              </a:rPr>
              <a:t>res/</a:t>
            </a:r>
            <a:endParaRPr kumimoji="0" lang="en-US" altLang="zh-CN" sz="2000" b="0" i="0" u="none" strike="noStrike" cap="none" normalizeH="0" baseline="0" dirty="0">
              <a:ln>
                <a:noFill/>
              </a:ln>
              <a:solidFill>
                <a:srgbClr val="0066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6600"/>
                </a:solidFill>
                <a:effectLst/>
                <a:latin typeface="Consolas" panose="020B0609020204030204" pitchFamily="49" charset="0"/>
                <a:cs typeface="Consolas" panose="020B0609020204030204" pitchFamily="49" charset="0"/>
              </a:rPr>
              <a:t> </a:t>
            </a:r>
            <a:r>
              <a:rPr kumimoji="0" lang="en-US" altLang="zh-CN" sz="2000" b="0" i="0" u="none" strike="noStrike" cap="none" normalizeH="0" baseline="0" dirty="0">
                <a:ln>
                  <a:noFill/>
                </a:ln>
                <a:solidFill>
                  <a:srgbClr val="006600"/>
                </a:solidFill>
                <a:effectLst/>
                <a:latin typeface="Consolas" panose="020B0609020204030204" pitchFamily="49" charset="0"/>
                <a:cs typeface="Consolas" panose="020B0609020204030204" pitchFamily="49" charset="0"/>
              </a:rPr>
              <a:t>	</a:t>
            </a:r>
            <a:r>
              <a:rPr kumimoji="0" lang="zh-CN" altLang="zh-CN" sz="2000" b="0" i="0" u="none" strike="noStrike" cap="none" normalizeH="0" baseline="0" dirty="0">
                <a:ln>
                  <a:noFill/>
                </a:ln>
                <a:solidFill>
                  <a:srgbClr val="006600"/>
                </a:solidFill>
                <a:effectLst/>
                <a:latin typeface="Consolas" panose="020B0609020204030204" pitchFamily="49" charset="0"/>
                <a:cs typeface="Consolas" panose="020B0609020204030204" pitchFamily="49" charset="0"/>
              </a:rPr>
              <a:t>values/</a:t>
            </a:r>
            <a:endParaRPr kumimoji="0" lang="en-US" altLang="zh-CN" sz="2000" b="0" i="0" u="none" strike="noStrike" cap="none" normalizeH="0" baseline="0" dirty="0">
              <a:ln>
                <a:noFill/>
              </a:ln>
              <a:solidFill>
                <a:srgbClr val="0066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a:solidFill>
                  <a:srgbClr val="006600"/>
                </a:solidFill>
                <a:latin typeface="Consolas" panose="020B0609020204030204" pitchFamily="49" charset="0"/>
                <a:cs typeface="Consolas" panose="020B0609020204030204" pitchFamily="49" charset="0"/>
              </a:rPr>
              <a:t>		</a:t>
            </a:r>
            <a:r>
              <a:rPr kumimoji="0" lang="zh-CN" altLang="zh-CN" sz="2000" b="0" i="0" u="none" strike="noStrike" cap="none" normalizeH="0" baseline="0" dirty="0">
                <a:ln>
                  <a:noFill/>
                </a:ln>
                <a:solidFill>
                  <a:srgbClr val="006600"/>
                </a:solidFill>
                <a:effectLst/>
                <a:latin typeface="Consolas" panose="020B0609020204030204" pitchFamily="49" charset="0"/>
                <a:cs typeface="Consolas" panose="020B0609020204030204" pitchFamily="49" charset="0"/>
              </a:rPr>
              <a:t>strings.xml</a:t>
            </a:r>
            <a:endParaRPr kumimoji="0" lang="en-US" altLang="zh-CN" sz="2000" b="0" i="0" u="none" strike="noStrike" cap="none" normalizeH="0" baseline="0" dirty="0">
              <a:ln>
                <a:noFill/>
              </a:ln>
              <a:solidFill>
                <a:srgbClr val="0066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6600"/>
                </a:solidFill>
                <a:effectLst/>
                <a:latin typeface="Consolas" panose="020B0609020204030204" pitchFamily="49" charset="0"/>
                <a:cs typeface="Consolas" panose="020B0609020204030204" pitchFamily="49" charset="0"/>
              </a:rPr>
              <a:t>	</a:t>
            </a:r>
            <a:r>
              <a:rPr kumimoji="0" lang="zh-CN" altLang="zh-CN" sz="2000" b="0" i="0" u="none" strike="noStrike" cap="none" normalizeH="0" baseline="0" dirty="0">
                <a:ln>
                  <a:noFill/>
                </a:ln>
                <a:solidFill>
                  <a:srgbClr val="006600"/>
                </a:solidFill>
                <a:effectLst/>
                <a:latin typeface="Consolas" panose="020B0609020204030204" pitchFamily="49" charset="0"/>
                <a:cs typeface="Consolas" panose="020B0609020204030204" pitchFamily="49" charset="0"/>
              </a:rPr>
              <a:t>values-es/</a:t>
            </a:r>
            <a:endParaRPr kumimoji="0" lang="en-US" altLang="zh-CN" sz="2000" b="0" i="0" u="none" strike="noStrike" cap="none" normalizeH="0" baseline="0" dirty="0">
              <a:ln>
                <a:noFill/>
              </a:ln>
              <a:solidFill>
                <a:srgbClr val="0066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a:solidFill>
                  <a:srgbClr val="006600"/>
                </a:solidFill>
                <a:latin typeface="Consolas" panose="020B0609020204030204" pitchFamily="49" charset="0"/>
                <a:cs typeface="Consolas" panose="020B0609020204030204" pitchFamily="49" charset="0"/>
              </a:rPr>
              <a:t>		</a:t>
            </a:r>
            <a:r>
              <a:rPr kumimoji="0" lang="zh-CN" altLang="zh-CN" sz="2000" b="0" i="0" u="none" strike="noStrike" cap="none" normalizeH="0" baseline="0" dirty="0">
                <a:ln>
                  <a:noFill/>
                </a:ln>
                <a:solidFill>
                  <a:srgbClr val="006600"/>
                </a:solidFill>
                <a:effectLst/>
                <a:latin typeface="Consolas" panose="020B0609020204030204" pitchFamily="49" charset="0"/>
                <a:cs typeface="Consolas" panose="020B0609020204030204" pitchFamily="49" charset="0"/>
              </a:rPr>
              <a:t>strings.xml</a:t>
            </a:r>
            <a:endParaRPr lang="en-US" altLang="zh-CN" sz="2000" dirty="0">
              <a:solidFill>
                <a:srgbClr val="0066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6600"/>
                </a:solidFill>
                <a:effectLst/>
                <a:latin typeface="Consolas" panose="020B0609020204030204" pitchFamily="49" charset="0"/>
                <a:cs typeface="Consolas" panose="020B0609020204030204" pitchFamily="49" charset="0"/>
              </a:rPr>
              <a:t>	</a:t>
            </a:r>
            <a:r>
              <a:rPr kumimoji="0" lang="zh-CN" altLang="zh-CN" sz="2000" b="0" i="0" u="none" strike="noStrike" cap="none" normalizeH="0" baseline="0" dirty="0">
                <a:ln>
                  <a:noFill/>
                </a:ln>
                <a:solidFill>
                  <a:srgbClr val="006600"/>
                </a:solidFill>
                <a:effectLst/>
                <a:latin typeface="Consolas" panose="020B0609020204030204" pitchFamily="49" charset="0"/>
                <a:cs typeface="Consolas" panose="020B0609020204030204" pitchFamily="49" charset="0"/>
              </a:rPr>
              <a:t>values-fr/</a:t>
            </a:r>
            <a:endParaRPr lang="en-US" altLang="zh-CN" sz="2000" dirty="0">
              <a:solidFill>
                <a:srgbClr val="0066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6600"/>
                </a:solidFill>
                <a:effectLst/>
                <a:latin typeface="Consolas" panose="020B0609020204030204" pitchFamily="49" charset="0"/>
                <a:cs typeface="Consolas" panose="020B0609020204030204" pitchFamily="49" charset="0"/>
              </a:rPr>
              <a:t>		</a:t>
            </a:r>
            <a:r>
              <a:rPr kumimoji="0" lang="zh-CN" altLang="zh-CN" sz="2000" b="0" i="0" u="none" strike="noStrike" cap="none" normalizeH="0" baseline="0" dirty="0">
                <a:ln>
                  <a:noFill/>
                </a:ln>
                <a:solidFill>
                  <a:srgbClr val="006600"/>
                </a:solidFill>
                <a:effectLst/>
                <a:latin typeface="Consolas" panose="020B0609020204030204" pitchFamily="49" charset="0"/>
                <a:cs typeface="Consolas" panose="020B0609020204030204" pitchFamily="49" charset="0"/>
              </a:rPr>
              <a:t>strings.xml</a:t>
            </a:r>
            <a:r>
              <a:rPr kumimoji="0" lang="zh-CN" altLang="zh-CN" sz="2000" b="0" i="0" u="none" strike="noStrike" cap="none" normalizeH="0" baseline="0" dirty="0">
                <a:ln>
                  <a:noFill/>
                </a:ln>
                <a:solidFill>
                  <a:schemeClr val="tx1"/>
                </a:solidFill>
                <a:effectLst/>
              </a:rPr>
              <a:t> </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graphicFrame>
        <p:nvGraphicFramePr>
          <p:cNvPr id="2" name="内容占位符 1"/>
          <p:cNvGraphicFramePr>
            <a:graphicFrameLocks noGrp="1"/>
          </p:cNvGraphicFramePr>
          <p:nvPr>
            <p:ph sz="half" idx="2"/>
            <p:extLst>
              <p:ext uri="{D42A27DB-BD31-4B8C-83A1-F6EECF244321}">
                <p14:modId xmlns:p14="http://schemas.microsoft.com/office/powerpoint/2010/main" val="535077141"/>
              </p:ext>
            </p:extLst>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1840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支持不同的屏幕</a:t>
            </a:r>
          </a:p>
        </p:txBody>
      </p:sp>
      <p:sp>
        <p:nvSpPr>
          <p:cNvPr id="3" name="内容占位符 2"/>
          <p:cNvSpPr>
            <a:spLocks noGrp="1"/>
          </p:cNvSpPr>
          <p:nvPr>
            <p:ph sz="half" idx="1"/>
          </p:nvPr>
        </p:nvSpPr>
        <p:spPr/>
        <p:txBody>
          <a:bodyPr>
            <a:normAutofit lnSpcReduction="10000"/>
          </a:bodyPr>
          <a:lstStyle/>
          <a:p>
            <a:pPr marL="0" indent="0" eaLnBrk="0" fontAlgn="base" hangingPunct="0">
              <a:lnSpc>
                <a:spcPct val="100000"/>
              </a:lnSpc>
              <a:spcBef>
                <a:spcPct val="0"/>
              </a:spcBef>
              <a:spcAft>
                <a:spcPct val="0"/>
              </a:spcAft>
              <a:buNone/>
            </a:pPr>
            <a:r>
              <a:rPr lang="en-US" altLang="zh-CN" sz="2000" dirty="0" err="1">
                <a:solidFill>
                  <a:srgbClr val="006600"/>
                </a:solidFill>
                <a:latin typeface="Consolas" panose="020B0609020204030204" pitchFamily="49" charset="0"/>
                <a:cs typeface="Consolas" panose="020B0609020204030204" pitchFamily="49" charset="0"/>
              </a:rPr>
              <a:t>MyProject</a:t>
            </a:r>
            <a:r>
              <a:rPr lang="en-US" altLang="zh-CN" sz="2000" dirty="0">
                <a:solidFill>
                  <a:srgbClr val="006600"/>
                </a:solidFill>
                <a:latin typeface="Consolas" panose="020B0609020204030204" pitchFamily="49" charset="0"/>
                <a:cs typeface="Consolas" panose="020B0609020204030204" pitchFamily="49" charset="0"/>
              </a:rPr>
              <a:t>/</a:t>
            </a:r>
          </a:p>
          <a:p>
            <a:pPr marL="0" indent="0" eaLnBrk="0" fontAlgn="base" hangingPunct="0">
              <a:lnSpc>
                <a:spcPct val="100000"/>
              </a:lnSpc>
              <a:spcBef>
                <a:spcPct val="0"/>
              </a:spcBef>
              <a:spcAft>
                <a:spcPct val="0"/>
              </a:spcAft>
              <a:buNone/>
            </a:pPr>
            <a:r>
              <a:rPr lang="en-US" altLang="zh-CN" sz="2000" dirty="0">
                <a:solidFill>
                  <a:srgbClr val="006600"/>
                </a:solidFill>
                <a:latin typeface="Consolas" panose="020B0609020204030204" pitchFamily="49" charset="0"/>
                <a:cs typeface="Consolas" panose="020B0609020204030204" pitchFamily="49" charset="0"/>
              </a:rPr>
              <a:t>    res/</a:t>
            </a:r>
          </a:p>
          <a:p>
            <a:pPr marL="0" indent="0" eaLnBrk="0" fontAlgn="base" hangingPunct="0">
              <a:lnSpc>
                <a:spcPct val="100000"/>
              </a:lnSpc>
              <a:spcBef>
                <a:spcPct val="0"/>
              </a:spcBef>
              <a:spcAft>
                <a:spcPct val="0"/>
              </a:spcAft>
              <a:buNone/>
            </a:pPr>
            <a:r>
              <a:rPr lang="en-US" altLang="zh-CN" sz="2000" dirty="0">
                <a:solidFill>
                  <a:srgbClr val="006600"/>
                </a:solidFill>
                <a:latin typeface="Consolas" panose="020B0609020204030204" pitchFamily="49" charset="0"/>
                <a:cs typeface="Consolas" panose="020B0609020204030204" pitchFamily="49" charset="0"/>
              </a:rPr>
              <a:t>        layout/</a:t>
            </a:r>
          </a:p>
          <a:p>
            <a:pPr marL="0" indent="0" eaLnBrk="0" fontAlgn="base" hangingPunct="0">
              <a:lnSpc>
                <a:spcPct val="100000"/>
              </a:lnSpc>
              <a:spcBef>
                <a:spcPct val="0"/>
              </a:spcBef>
              <a:spcAft>
                <a:spcPct val="0"/>
              </a:spcAft>
              <a:buNone/>
            </a:pPr>
            <a:r>
              <a:rPr lang="en-US" altLang="zh-CN" sz="2000" dirty="0">
                <a:solidFill>
                  <a:srgbClr val="006600"/>
                </a:solidFill>
                <a:latin typeface="Consolas" panose="020B0609020204030204" pitchFamily="49" charset="0"/>
                <a:cs typeface="Consolas" panose="020B0609020204030204" pitchFamily="49" charset="0"/>
              </a:rPr>
              <a:t>            main.xml</a:t>
            </a:r>
          </a:p>
          <a:p>
            <a:pPr marL="0" indent="0" eaLnBrk="0" fontAlgn="base" hangingPunct="0">
              <a:lnSpc>
                <a:spcPct val="100000"/>
              </a:lnSpc>
              <a:spcBef>
                <a:spcPct val="0"/>
              </a:spcBef>
              <a:spcAft>
                <a:spcPct val="0"/>
              </a:spcAft>
              <a:buNone/>
            </a:pPr>
            <a:r>
              <a:rPr lang="en-US" altLang="zh-CN" sz="2000" dirty="0">
                <a:solidFill>
                  <a:srgbClr val="006600"/>
                </a:solidFill>
                <a:latin typeface="Consolas" panose="020B0609020204030204" pitchFamily="49" charset="0"/>
                <a:cs typeface="Consolas" panose="020B0609020204030204" pitchFamily="49" charset="0"/>
              </a:rPr>
              <a:t>        layout-land/</a:t>
            </a:r>
          </a:p>
          <a:p>
            <a:pPr marL="0" indent="0" eaLnBrk="0" fontAlgn="base" hangingPunct="0">
              <a:lnSpc>
                <a:spcPct val="100000"/>
              </a:lnSpc>
              <a:spcBef>
                <a:spcPct val="0"/>
              </a:spcBef>
              <a:spcAft>
                <a:spcPct val="0"/>
              </a:spcAft>
              <a:buNone/>
            </a:pPr>
            <a:r>
              <a:rPr lang="en-US" altLang="zh-CN" sz="2000" dirty="0">
                <a:solidFill>
                  <a:srgbClr val="006600"/>
                </a:solidFill>
                <a:latin typeface="Consolas" panose="020B0609020204030204" pitchFamily="49" charset="0"/>
                <a:cs typeface="Consolas" panose="020B0609020204030204" pitchFamily="49" charset="0"/>
              </a:rPr>
              <a:t>            main.xml</a:t>
            </a:r>
          </a:p>
          <a:p>
            <a:pPr marL="0" indent="0" eaLnBrk="0" fontAlgn="base" hangingPunct="0">
              <a:lnSpc>
                <a:spcPct val="100000"/>
              </a:lnSpc>
              <a:spcBef>
                <a:spcPct val="0"/>
              </a:spcBef>
              <a:spcAft>
                <a:spcPct val="0"/>
              </a:spcAft>
              <a:buNone/>
            </a:pPr>
            <a:r>
              <a:rPr lang="en-US" altLang="zh-CN" sz="2000" dirty="0">
                <a:solidFill>
                  <a:srgbClr val="006600"/>
                </a:solidFill>
                <a:latin typeface="Consolas" panose="020B0609020204030204" pitchFamily="49" charset="0"/>
                <a:cs typeface="Consolas" panose="020B0609020204030204" pitchFamily="49" charset="0"/>
              </a:rPr>
              <a:t>        </a:t>
            </a:r>
            <a:r>
              <a:rPr lang="en-US" altLang="zh-CN" sz="2000" dirty="0" err="1">
                <a:solidFill>
                  <a:srgbClr val="006600"/>
                </a:solidFill>
                <a:latin typeface="Consolas" panose="020B0609020204030204" pitchFamily="49" charset="0"/>
                <a:cs typeface="Consolas" panose="020B0609020204030204" pitchFamily="49" charset="0"/>
              </a:rPr>
              <a:t>drawable-xhdpi</a:t>
            </a:r>
            <a:r>
              <a:rPr lang="en-US" altLang="zh-CN" sz="2000" dirty="0">
                <a:solidFill>
                  <a:srgbClr val="006600"/>
                </a:solidFill>
                <a:latin typeface="Consolas" panose="020B0609020204030204" pitchFamily="49" charset="0"/>
                <a:cs typeface="Consolas" panose="020B0609020204030204" pitchFamily="49" charset="0"/>
              </a:rPr>
              <a:t>/</a:t>
            </a:r>
          </a:p>
          <a:p>
            <a:pPr marL="0" indent="0" eaLnBrk="0" fontAlgn="base" hangingPunct="0">
              <a:lnSpc>
                <a:spcPct val="100000"/>
              </a:lnSpc>
              <a:spcBef>
                <a:spcPct val="0"/>
              </a:spcBef>
              <a:spcAft>
                <a:spcPct val="0"/>
              </a:spcAft>
              <a:buNone/>
            </a:pPr>
            <a:r>
              <a:rPr lang="en-US" altLang="zh-CN" sz="2000" dirty="0">
                <a:solidFill>
                  <a:srgbClr val="006600"/>
                </a:solidFill>
                <a:latin typeface="Consolas" panose="020B0609020204030204" pitchFamily="49" charset="0"/>
                <a:cs typeface="Consolas" panose="020B0609020204030204" pitchFamily="49" charset="0"/>
              </a:rPr>
              <a:t>            awesomeimage.png</a:t>
            </a:r>
          </a:p>
          <a:p>
            <a:pPr marL="0" indent="0" eaLnBrk="0" fontAlgn="base" hangingPunct="0">
              <a:lnSpc>
                <a:spcPct val="100000"/>
              </a:lnSpc>
              <a:spcBef>
                <a:spcPct val="0"/>
              </a:spcBef>
              <a:spcAft>
                <a:spcPct val="0"/>
              </a:spcAft>
              <a:buNone/>
            </a:pPr>
            <a:r>
              <a:rPr lang="en-US" altLang="zh-CN" sz="2000" dirty="0">
                <a:solidFill>
                  <a:srgbClr val="006600"/>
                </a:solidFill>
                <a:latin typeface="Consolas" panose="020B0609020204030204" pitchFamily="49" charset="0"/>
                <a:cs typeface="Consolas" panose="020B0609020204030204" pitchFamily="49" charset="0"/>
              </a:rPr>
              <a:t>        </a:t>
            </a:r>
            <a:r>
              <a:rPr lang="en-US" altLang="zh-CN" sz="2000" dirty="0" err="1">
                <a:solidFill>
                  <a:srgbClr val="006600"/>
                </a:solidFill>
                <a:latin typeface="Consolas" panose="020B0609020204030204" pitchFamily="49" charset="0"/>
                <a:cs typeface="Consolas" panose="020B0609020204030204" pitchFamily="49" charset="0"/>
              </a:rPr>
              <a:t>drawable-hdpi</a:t>
            </a:r>
            <a:r>
              <a:rPr lang="en-US" altLang="zh-CN" sz="2000" dirty="0">
                <a:solidFill>
                  <a:srgbClr val="006600"/>
                </a:solidFill>
                <a:latin typeface="Consolas" panose="020B0609020204030204" pitchFamily="49" charset="0"/>
                <a:cs typeface="Consolas" panose="020B0609020204030204" pitchFamily="49" charset="0"/>
              </a:rPr>
              <a:t>/</a:t>
            </a:r>
          </a:p>
          <a:p>
            <a:pPr marL="0" indent="0" eaLnBrk="0" fontAlgn="base" hangingPunct="0">
              <a:lnSpc>
                <a:spcPct val="100000"/>
              </a:lnSpc>
              <a:spcBef>
                <a:spcPct val="0"/>
              </a:spcBef>
              <a:spcAft>
                <a:spcPct val="0"/>
              </a:spcAft>
              <a:buNone/>
            </a:pPr>
            <a:r>
              <a:rPr lang="en-US" altLang="zh-CN" sz="2000" dirty="0">
                <a:solidFill>
                  <a:srgbClr val="006600"/>
                </a:solidFill>
                <a:latin typeface="Consolas" panose="020B0609020204030204" pitchFamily="49" charset="0"/>
                <a:cs typeface="Consolas" panose="020B0609020204030204" pitchFamily="49" charset="0"/>
              </a:rPr>
              <a:t>            awesomeimage.png</a:t>
            </a:r>
          </a:p>
          <a:p>
            <a:pPr marL="0" indent="0" eaLnBrk="0" fontAlgn="base" hangingPunct="0">
              <a:lnSpc>
                <a:spcPct val="100000"/>
              </a:lnSpc>
              <a:spcBef>
                <a:spcPct val="0"/>
              </a:spcBef>
              <a:spcAft>
                <a:spcPct val="0"/>
              </a:spcAft>
              <a:buNone/>
            </a:pPr>
            <a:r>
              <a:rPr lang="en-US" altLang="zh-CN" sz="2000" dirty="0">
                <a:solidFill>
                  <a:srgbClr val="006600"/>
                </a:solidFill>
                <a:latin typeface="Consolas" panose="020B0609020204030204" pitchFamily="49" charset="0"/>
                <a:cs typeface="Consolas" panose="020B0609020204030204" pitchFamily="49" charset="0"/>
              </a:rPr>
              <a:t>        </a:t>
            </a:r>
            <a:r>
              <a:rPr lang="en-US" altLang="zh-CN" sz="2000" dirty="0" err="1">
                <a:solidFill>
                  <a:srgbClr val="006600"/>
                </a:solidFill>
                <a:latin typeface="Consolas" panose="020B0609020204030204" pitchFamily="49" charset="0"/>
                <a:cs typeface="Consolas" panose="020B0609020204030204" pitchFamily="49" charset="0"/>
              </a:rPr>
              <a:t>drawable-mdpi</a:t>
            </a:r>
            <a:r>
              <a:rPr lang="en-US" altLang="zh-CN" sz="2000" dirty="0">
                <a:solidFill>
                  <a:srgbClr val="006600"/>
                </a:solidFill>
                <a:latin typeface="Consolas" panose="020B0609020204030204" pitchFamily="49" charset="0"/>
                <a:cs typeface="Consolas" panose="020B0609020204030204" pitchFamily="49" charset="0"/>
              </a:rPr>
              <a:t>/</a:t>
            </a:r>
          </a:p>
          <a:p>
            <a:pPr marL="0" indent="0" eaLnBrk="0" fontAlgn="base" hangingPunct="0">
              <a:lnSpc>
                <a:spcPct val="100000"/>
              </a:lnSpc>
              <a:spcBef>
                <a:spcPct val="0"/>
              </a:spcBef>
              <a:spcAft>
                <a:spcPct val="0"/>
              </a:spcAft>
              <a:buNone/>
            </a:pPr>
            <a:r>
              <a:rPr lang="en-US" altLang="zh-CN" sz="2000" dirty="0">
                <a:solidFill>
                  <a:srgbClr val="006600"/>
                </a:solidFill>
                <a:latin typeface="Consolas" panose="020B0609020204030204" pitchFamily="49" charset="0"/>
                <a:cs typeface="Consolas" panose="020B0609020204030204" pitchFamily="49" charset="0"/>
              </a:rPr>
              <a:t>            awesomeimage.png</a:t>
            </a:r>
          </a:p>
          <a:p>
            <a:pPr marL="0" indent="0" eaLnBrk="0" fontAlgn="base" hangingPunct="0">
              <a:lnSpc>
                <a:spcPct val="100000"/>
              </a:lnSpc>
              <a:spcBef>
                <a:spcPct val="0"/>
              </a:spcBef>
              <a:spcAft>
                <a:spcPct val="0"/>
              </a:spcAft>
              <a:buNone/>
            </a:pPr>
            <a:r>
              <a:rPr lang="en-US" altLang="zh-CN" sz="2000" dirty="0">
                <a:solidFill>
                  <a:srgbClr val="006600"/>
                </a:solidFill>
                <a:latin typeface="Consolas" panose="020B0609020204030204" pitchFamily="49" charset="0"/>
                <a:cs typeface="Consolas" panose="020B0609020204030204" pitchFamily="49" charset="0"/>
              </a:rPr>
              <a:t>        </a:t>
            </a:r>
            <a:r>
              <a:rPr lang="en-US" altLang="zh-CN" sz="2000" dirty="0" err="1">
                <a:solidFill>
                  <a:srgbClr val="006600"/>
                </a:solidFill>
                <a:latin typeface="Consolas" panose="020B0609020204030204" pitchFamily="49" charset="0"/>
                <a:cs typeface="Consolas" panose="020B0609020204030204" pitchFamily="49" charset="0"/>
              </a:rPr>
              <a:t>drawable-ldpi</a:t>
            </a:r>
            <a:r>
              <a:rPr lang="en-US" altLang="zh-CN" sz="2000" dirty="0">
                <a:solidFill>
                  <a:srgbClr val="006600"/>
                </a:solidFill>
                <a:latin typeface="Consolas" panose="020B0609020204030204" pitchFamily="49" charset="0"/>
                <a:cs typeface="Consolas" panose="020B0609020204030204" pitchFamily="49" charset="0"/>
              </a:rPr>
              <a:t>/</a:t>
            </a:r>
          </a:p>
          <a:p>
            <a:pPr marL="0" indent="0" eaLnBrk="0" fontAlgn="base" hangingPunct="0">
              <a:lnSpc>
                <a:spcPct val="100000"/>
              </a:lnSpc>
              <a:spcBef>
                <a:spcPct val="0"/>
              </a:spcBef>
              <a:spcAft>
                <a:spcPct val="0"/>
              </a:spcAft>
              <a:buNone/>
            </a:pPr>
            <a:r>
              <a:rPr lang="en-US" altLang="zh-CN" sz="2000" dirty="0">
                <a:solidFill>
                  <a:srgbClr val="006600"/>
                </a:solidFill>
                <a:latin typeface="Consolas" panose="020B0609020204030204" pitchFamily="49" charset="0"/>
                <a:cs typeface="Consolas" panose="020B0609020204030204" pitchFamily="49" charset="0"/>
              </a:rPr>
              <a:t>            awesomeimage.png</a:t>
            </a:r>
            <a:endParaRPr lang="zh-CN" altLang="en-US" sz="2000" dirty="0">
              <a:solidFill>
                <a:srgbClr val="006600"/>
              </a:solidFill>
              <a:latin typeface="Consolas" panose="020B0609020204030204" pitchFamily="49" charset="0"/>
              <a:cs typeface="Consolas" panose="020B0609020204030204" pitchFamily="49" charset="0"/>
            </a:endParaRPr>
          </a:p>
        </p:txBody>
      </p:sp>
      <p:graphicFrame>
        <p:nvGraphicFramePr>
          <p:cNvPr id="2" name="内容占位符 1"/>
          <p:cNvGraphicFramePr>
            <a:graphicFrameLocks noGrp="1"/>
          </p:cNvGraphicFramePr>
          <p:nvPr>
            <p:ph sz="half" idx="2"/>
            <p:extLst>
              <p:ext uri="{D42A27DB-BD31-4B8C-83A1-F6EECF244321}">
                <p14:modId xmlns:p14="http://schemas.microsoft.com/office/powerpoint/2010/main" val="3294917960"/>
              </p:ext>
            </p:extLst>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0108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Android </a:t>
            </a:r>
            <a:r>
              <a:rPr lang="zh-CN" altLang="en-US" dirty="0"/>
              <a:t>介绍</a:t>
            </a:r>
          </a:p>
        </p:txBody>
      </p:sp>
      <p:sp>
        <p:nvSpPr>
          <p:cNvPr id="3" name="副标题 2"/>
          <p:cNvSpPr>
            <a:spLocks noGrp="1"/>
          </p:cNvSpPr>
          <p:nvPr>
            <p:ph type="subTitle" idx="1"/>
          </p:nvPr>
        </p:nvSpPr>
        <p:spPr/>
        <p:txBody>
          <a:bodyPr/>
          <a:lstStyle/>
          <a:p>
            <a:pPr algn="r"/>
            <a:r>
              <a:rPr lang="zh-CN" altLang="en-US" dirty="0"/>
              <a:t>许震</a:t>
            </a:r>
          </a:p>
        </p:txBody>
      </p:sp>
    </p:spTree>
    <p:extLst>
      <p:ext uri="{BB962C8B-B14F-4D97-AF65-F5344CB8AC3E}">
        <p14:creationId xmlns:p14="http://schemas.microsoft.com/office/powerpoint/2010/main" val="3212824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支持不同的版本</a:t>
            </a:r>
          </a:p>
        </p:txBody>
      </p:sp>
      <p:graphicFrame>
        <p:nvGraphicFramePr>
          <p:cNvPr id="3" name="内容占位符 2"/>
          <p:cNvGraphicFramePr>
            <a:graphicFrameLocks noGrp="1"/>
          </p:cNvGraphicFramePr>
          <p:nvPr>
            <p:ph idx="1"/>
            <p:extLst>
              <p:ext uri="{D42A27DB-BD31-4B8C-83A1-F6EECF244321}">
                <p14:modId xmlns:p14="http://schemas.microsoft.com/office/powerpoint/2010/main" val="152597239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79806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a:t>Activity</a:t>
            </a:r>
            <a:endParaRPr lang="zh-CN" altLang="en-US" dirty="0"/>
          </a:p>
        </p:txBody>
      </p:sp>
      <p:sp>
        <p:nvSpPr>
          <p:cNvPr id="5" name="副标题 4"/>
          <p:cNvSpPr>
            <a:spLocks noGrp="1"/>
          </p:cNvSpPr>
          <p:nvPr>
            <p:ph type="subTitle" idx="1"/>
          </p:nvPr>
        </p:nvSpPr>
        <p:spPr/>
        <p:txBody>
          <a:bodyPr/>
          <a:lstStyle/>
          <a:p>
            <a:pPr algn="r"/>
            <a:r>
              <a:rPr lang="zh-CN" altLang="en-US" dirty="0"/>
              <a:t>许震</a:t>
            </a:r>
          </a:p>
        </p:txBody>
      </p:sp>
    </p:spTree>
    <p:extLst>
      <p:ext uri="{BB962C8B-B14F-4D97-AF65-F5344CB8AC3E}">
        <p14:creationId xmlns:p14="http://schemas.microsoft.com/office/powerpoint/2010/main" val="3266200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Activity</a:t>
            </a:r>
            <a:r>
              <a:rPr lang="zh-CN" altLang="en-US" dirty="0"/>
              <a:t>的三个状态</a:t>
            </a:r>
          </a:p>
        </p:txBody>
      </p:sp>
      <p:sp>
        <p:nvSpPr>
          <p:cNvPr id="3" name="内容占位符 2"/>
          <p:cNvSpPr>
            <a:spLocks noGrp="1"/>
          </p:cNvSpPr>
          <p:nvPr>
            <p:ph idx="1"/>
          </p:nvPr>
        </p:nvSpPr>
        <p:spPr/>
        <p:txBody>
          <a:bodyPr>
            <a:normAutofit lnSpcReduction="10000"/>
          </a:bodyPr>
          <a:lstStyle/>
          <a:p>
            <a:pPr marL="514350" indent="-514350">
              <a:buFont typeface="+mj-lt"/>
              <a:buAutoNum type="arabicPeriod"/>
            </a:pPr>
            <a:r>
              <a:rPr lang="zh-CN" altLang="en-US" dirty="0"/>
              <a:t>当它在屏幕前台时（位于当前任务堆栈的顶部），它是激活或运行状态。它就是响应用户操作的</a:t>
            </a:r>
            <a:r>
              <a:rPr lang="en-US" altLang="zh-CN" dirty="0"/>
              <a:t>Activity</a:t>
            </a:r>
            <a:r>
              <a:rPr lang="zh-CN" altLang="en-US" dirty="0"/>
              <a:t>。 </a:t>
            </a:r>
          </a:p>
          <a:p>
            <a:pPr marL="514350" indent="-514350">
              <a:buFont typeface="+mj-lt"/>
              <a:buAutoNum type="arabicPeriod"/>
            </a:pPr>
            <a:r>
              <a:rPr lang="zh-CN" altLang="en-US" dirty="0"/>
              <a:t>当它上面有另外一个</a:t>
            </a:r>
            <a:r>
              <a:rPr lang="en-US" altLang="zh-CN" dirty="0"/>
              <a:t>Activity</a:t>
            </a:r>
            <a:r>
              <a:rPr lang="zh-CN" altLang="en-US" dirty="0"/>
              <a:t>，使它失去了焦点但仍然对用户可见时，它处于暂停状态。在它之上的</a:t>
            </a:r>
            <a:r>
              <a:rPr lang="en-US" altLang="zh-CN" dirty="0"/>
              <a:t>Activity</a:t>
            </a:r>
            <a:r>
              <a:rPr lang="zh-CN" altLang="en-US" dirty="0"/>
              <a:t>没有完全覆盖屏幕，或者是透明的，被暂停的</a:t>
            </a:r>
            <a:r>
              <a:rPr lang="en-US" altLang="zh-CN" dirty="0"/>
              <a:t>Activity</a:t>
            </a:r>
            <a:r>
              <a:rPr lang="zh-CN" altLang="en-US" dirty="0"/>
              <a:t>仍然对用户可见，并且是存活状态（它保留着所有的状态和成员信息并保持和窗口管理器的连接）。如果系统处于内存不足时会杀死这个</a:t>
            </a:r>
            <a:r>
              <a:rPr lang="en-US" altLang="zh-CN" dirty="0"/>
              <a:t>Activity</a:t>
            </a:r>
            <a:r>
              <a:rPr lang="zh-CN" altLang="en-US" dirty="0"/>
              <a:t>。 </a:t>
            </a:r>
          </a:p>
          <a:p>
            <a:pPr marL="514350" indent="-514350">
              <a:buFont typeface="+mj-lt"/>
              <a:buAutoNum type="arabicPeriod"/>
            </a:pPr>
            <a:r>
              <a:rPr lang="zh-CN" altLang="en-US" dirty="0"/>
              <a:t>当它完全被另一个</a:t>
            </a:r>
            <a:r>
              <a:rPr lang="en-US" altLang="zh-CN" dirty="0"/>
              <a:t>Activity</a:t>
            </a:r>
            <a:r>
              <a:rPr lang="zh-CN" altLang="en-US" dirty="0"/>
              <a:t>覆盖时则处于停止状态。它仍然保留所有的状态和成员信息。然而对用户是不可见的，所以它的窗口将被隐藏，如果其它地方需要内存，则系统经常会杀死这个</a:t>
            </a:r>
            <a:r>
              <a:rPr lang="en-US" altLang="zh-CN" dirty="0"/>
              <a:t>Activity</a:t>
            </a:r>
            <a:endParaRPr lang="zh-CN" altLang="en-US" dirty="0"/>
          </a:p>
        </p:txBody>
      </p:sp>
    </p:spTree>
    <p:extLst>
      <p:ext uri="{BB962C8B-B14F-4D97-AF65-F5344CB8AC3E}">
        <p14:creationId xmlns:p14="http://schemas.microsoft.com/office/powerpoint/2010/main" val="4246204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Activity</a:t>
            </a:r>
            <a:r>
              <a:rPr lang="zh-CN" altLang="en-US" dirty="0"/>
              <a:t>生命周期</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76675647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3523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http://hi.csdn.net/attachment/201109/1/0_1314838777He6C.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3175" y="85724"/>
            <a:ext cx="5191125" cy="6772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470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Activity</a:t>
            </a:r>
            <a:r>
              <a:rPr lang="zh-CN" altLang="en-US" dirty="0"/>
              <a:t>生命周期应用场景</a:t>
            </a:r>
          </a:p>
        </p:txBody>
      </p:sp>
      <p:sp>
        <p:nvSpPr>
          <p:cNvPr id="3" name="内容占位符 2"/>
          <p:cNvSpPr>
            <a:spLocks noGrp="1"/>
          </p:cNvSpPr>
          <p:nvPr>
            <p:ph idx="1"/>
          </p:nvPr>
        </p:nvSpPr>
        <p:spPr/>
        <p:txBody>
          <a:bodyPr/>
          <a:lstStyle/>
          <a:p>
            <a:pPr marL="514350" indent="-514350">
              <a:buFont typeface="+mj-lt"/>
              <a:buAutoNum type="arabicPeriod"/>
            </a:pPr>
            <a:r>
              <a:rPr lang="zh-CN" altLang="en-US" dirty="0"/>
              <a:t>内容的保存和内容的回显</a:t>
            </a:r>
            <a:endParaRPr lang="en-US" altLang="zh-CN" dirty="0"/>
          </a:p>
          <a:p>
            <a:pPr marL="971550" lvl="1" indent="-514350">
              <a:buFont typeface="+mj-lt"/>
              <a:buAutoNum type="arabicPeriod"/>
            </a:pPr>
            <a:r>
              <a:rPr lang="zh-CN" altLang="en-US" dirty="0"/>
              <a:t>对于文本编辑器，如果在用户按后退键，</a:t>
            </a:r>
            <a:r>
              <a:rPr lang="en-US" altLang="zh-CN" dirty="0"/>
              <a:t>Activity</a:t>
            </a:r>
            <a:r>
              <a:rPr lang="zh-CN" altLang="en-US" dirty="0"/>
              <a:t>销毁，应该检测是否有用户输入的内容，如果有，则提示</a:t>
            </a:r>
            <a:endParaRPr lang="en-US" altLang="zh-CN" dirty="0"/>
          </a:p>
          <a:p>
            <a:pPr marL="971550" lvl="1" indent="-514350">
              <a:buFont typeface="+mj-lt"/>
              <a:buAutoNum type="arabicPeriod"/>
            </a:pPr>
            <a:r>
              <a:rPr lang="zh-CN" altLang="en-US" dirty="0"/>
              <a:t>短信发送器，防止用户按错后退键，短信丢失</a:t>
            </a:r>
            <a:endParaRPr lang="en-US" altLang="zh-CN" dirty="0"/>
          </a:p>
          <a:p>
            <a:pPr marL="514350" indent="-514350">
              <a:buFont typeface="+mj-lt"/>
              <a:buAutoNum type="arabicPeriod"/>
            </a:pPr>
            <a:r>
              <a:rPr lang="zh-CN" altLang="en-US" dirty="0"/>
              <a:t>对于视频播放和音乐播放，当电话打进来，界面对用户不可见了，应该将其暂停</a:t>
            </a:r>
            <a:r>
              <a:rPr lang="en-US" altLang="zh-CN" dirty="0" err="1"/>
              <a:t>onStop</a:t>
            </a:r>
            <a:r>
              <a:rPr lang="en-US" altLang="zh-CN" dirty="0"/>
              <a:t>()</a:t>
            </a:r>
            <a:r>
              <a:rPr lang="zh-CN" altLang="en-US" dirty="0"/>
              <a:t>并保存数据，当重新开始</a:t>
            </a:r>
            <a:r>
              <a:rPr lang="en-US" altLang="zh-CN" dirty="0" err="1"/>
              <a:t>onStart</a:t>
            </a:r>
            <a:r>
              <a:rPr lang="en-US" altLang="zh-CN" dirty="0"/>
              <a:t>()</a:t>
            </a:r>
            <a:r>
              <a:rPr lang="zh-CN" altLang="en-US" dirty="0"/>
              <a:t>时，重新读取数据。</a:t>
            </a:r>
            <a:br>
              <a:rPr lang="zh-CN" altLang="en-US" dirty="0"/>
            </a:br>
            <a:endParaRPr lang="zh-CN" altLang="en-US" dirty="0"/>
          </a:p>
        </p:txBody>
      </p:sp>
    </p:spTree>
    <p:extLst>
      <p:ext uri="{BB962C8B-B14F-4D97-AF65-F5344CB8AC3E}">
        <p14:creationId xmlns:p14="http://schemas.microsoft.com/office/powerpoint/2010/main" val="2902765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横竖屏切换生命周期的控制</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41853604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5094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onSaveInstanceState</a:t>
            </a:r>
            <a:r>
              <a:rPr lang="en-US" altLang="zh-CN" dirty="0"/>
              <a:t>()</a:t>
            </a:r>
            <a:r>
              <a:rPr lang="zh-CN" altLang="en-US" dirty="0"/>
              <a:t> </a:t>
            </a:r>
            <a:r>
              <a:rPr lang="en-US" altLang="zh-CN" dirty="0" err="1"/>
              <a:t>onRestoreInstanceState</a:t>
            </a:r>
            <a:r>
              <a:rPr lang="en-US" altLang="zh-CN" dirty="0"/>
              <a:t>()</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Activity</a:t>
            </a:r>
            <a:r>
              <a:rPr lang="zh-CN" altLang="en-US" dirty="0"/>
              <a:t>的 </a:t>
            </a:r>
            <a:r>
              <a:rPr lang="en-US" altLang="zh-CN" dirty="0" err="1"/>
              <a:t>onSaveInstanceState</a:t>
            </a:r>
            <a:r>
              <a:rPr lang="en-US" altLang="zh-CN" dirty="0"/>
              <a:t>() </a:t>
            </a:r>
            <a:r>
              <a:rPr lang="zh-CN" altLang="en-US" dirty="0"/>
              <a:t>和 </a:t>
            </a:r>
            <a:r>
              <a:rPr lang="en-US" altLang="zh-CN" dirty="0" err="1"/>
              <a:t>onRestoreInstanceState</a:t>
            </a:r>
            <a:r>
              <a:rPr lang="en-US" altLang="zh-CN" dirty="0"/>
              <a:t>()</a:t>
            </a:r>
            <a:r>
              <a:rPr lang="zh-CN" altLang="en-US" dirty="0"/>
              <a:t>并不是生命周期方法，它们不同于 </a:t>
            </a:r>
            <a:r>
              <a:rPr lang="en-US" altLang="zh-CN" dirty="0" err="1"/>
              <a:t>onCreate</a:t>
            </a:r>
            <a:r>
              <a:rPr lang="en-US" altLang="zh-CN" dirty="0"/>
              <a:t>()</a:t>
            </a:r>
            <a:r>
              <a:rPr lang="zh-CN" altLang="en-US" dirty="0"/>
              <a:t>、</a:t>
            </a:r>
            <a:r>
              <a:rPr lang="en-US" altLang="zh-CN" dirty="0" err="1"/>
              <a:t>onPause</a:t>
            </a:r>
            <a:r>
              <a:rPr lang="en-US" altLang="zh-CN" dirty="0"/>
              <a:t>()</a:t>
            </a:r>
            <a:r>
              <a:rPr lang="zh-CN" altLang="en-US" dirty="0"/>
              <a:t>等生命周期方法，它们并不一定会被触发。当应用遇到意外情况（如：内存不足、用户直接按</a:t>
            </a:r>
            <a:r>
              <a:rPr lang="en-US" altLang="zh-CN" dirty="0"/>
              <a:t>Home</a:t>
            </a:r>
            <a:r>
              <a:rPr lang="zh-CN" altLang="en-US" dirty="0"/>
              <a:t>键）由系统销毁一个</a:t>
            </a:r>
            <a:r>
              <a:rPr lang="en-US" altLang="zh-CN" dirty="0"/>
              <a:t>Activity</a:t>
            </a:r>
            <a:r>
              <a:rPr lang="zh-CN" altLang="en-US" dirty="0"/>
              <a:t>时，</a:t>
            </a:r>
            <a:r>
              <a:rPr lang="en-US" altLang="zh-CN" dirty="0" err="1"/>
              <a:t>onSaveInstanceState</a:t>
            </a:r>
            <a:r>
              <a:rPr lang="en-US" altLang="zh-CN" dirty="0"/>
              <a:t>() </a:t>
            </a:r>
            <a:r>
              <a:rPr lang="zh-CN" altLang="en-US" dirty="0"/>
              <a:t>会被调用。但是当用户主动去销毁一个</a:t>
            </a:r>
            <a:r>
              <a:rPr lang="en-US" altLang="zh-CN" dirty="0"/>
              <a:t>Activity</a:t>
            </a:r>
            <a:r>
              <a:rPr lang="zh-CN" altLang="en-US" dirty="0"/>
              <a:t>时，例如在应用中按返回键，</a:t>
            </a:r>
            <a:r>
              <a:rPr lang="en-US" altLang="zh-CN" dirty="0" err="1"/>
              <a:t>onSaveInstanceState</a:t>
            </a:r>
            <a:r>
              <a:rPr lang="en-US" altLang="zh-CN" dirty="0"/>
              <a:t>()</a:t>
            </a:r>
            <a:r>
              <a:rPr lang="zh-CN" altLang="en-US" dirty="0"/>
              <a:t>就不会被调用。因为在这种情况下，用户的行为决定了不需要保存</a:t>
            </a:r>
            <a:r>
              <a:rPr lang="en-US" altLang="zh-CN" dirty="0"/>
              <a:t>Activity</a:t>
            </a:r>
            <a:r>
              <a:rPr lang="zh-CN" altLang="en-US" dirty="0"/>
              <a:t>的状态。通常</a:t>
            </a:r>
            <a:r>
              <a:rPr lang="en-US" altLang="zh-CN" dirty="0" err="1"/>
              <a:t>onSaveInstanceState</a:t>
            </a:r>
            <a:r>
              <a:rPr lang="en-US" altLang="zh-CN" dirty="0"/>
              <a:t>()</a:t>
            </a:r>
            <a:r>
              <a:rPr lang="zh-CN" altLang="en-US" dirty="0"/>
              <a:t>只适合用于保存一些临时性的状态，而</a:t>
            </a:r>
            <a:r>
              <a:rPr lang="en-US" altLang="zh-CN" dirty="0" err="1"/>
              <a:t>onPause</a:t>
            </a:r>
            <a:r>
              <a:rPr lang="en-US" altLang="zh-CN" dirty="0"/>
              <a:t>()</a:t>
            </a:r>
            <a:r>
              <a:rPr lang="zh-CN" altLang="en-US" dirty="0"/>
              <a:t>适合用于数据的持久化保存。 </a:t>
            </a:r>
          </a:p>
          <a:p>
            <a:r>
              <a:rPr lang="zh-CN" altLang="en-US" dirty="0"/>
              <a:t>另外，当屏幕的方向发生了改变， </a:t>
            </a:r>
            <a:r>
              <a:rPr lang="en-US" altLang="zh-CN" dirty="0"/>
              <a:t>Activity</a:t>
            </a:r>
            <a:r>
              <a:rPr lang="zh-CN" altLang="en-US" dirty="0"/>
              <a:t>会被摧毁并且被重新创建，如果你想在</a:t>
            </a:r>
            <a:r>
              <a:rPr lang="en-US" altLang="zh-CN" dirty="0"/>
              <a:t>Activity</a:t>
            </a:r>
            <a:r>
              <a:rPr lang="zh-CN" altLang="en-US" dirty="0"/>
              <a:t>被摧毁前缓存一些数据，并且在</a:t>
            </a:r>
            <a:r>
              <a:rPr lang="en-US" altLang="zh-CN" dirty="0"/>
              <a:t>Activity</a:t>
            </a:r>
            <a:r>
              <a:rPr lang="zh-CN" altLang="en-US" dirty="0"/>
              <a:t>被重新创建后恢复缓存的数据。可以重写</a:t>
            </a:r>
            <a:r>
              <a:rPr lang="en-US" altLang="zh-CN" dirty="0"/>
              <a:t>Activity</a:t>
            </a:r>
            <a:r>
              <a:rPr lang="zh-CN" altLang="en-US" dirty="0"/>
              <a:t>的 </a:t>
            </a:r>
            <a:r>
              <a:rPr lang="en-US" altLang="zh-CN" dirty="0" err="1"/>
              <a:t>onSaveInstanceState</a:t>
            </a:r>
            <a:r>
              <a:rPr lang="en-US" altLang="zh-CN" dirty="0"/>
              <a:t>() </a:t>
            </a:r>
            <a:r>
              <a:rPr lang="zh-CN" altLang="en-US" dirty="0"/>
              <a:t>和 </a:t>
            </a:r>
            <a:r>
              <a:rPr lang="en-US" altLang="zh-CN" dirty="0" err="1"/>
              <a:t>onRestoreInstanceState</a:t>
            </a:r>
            <a:r>
              <a:rPr lang="en-US" altLang="zh-CN" dirty="0"/>
              <a:t>()</a:t>
            </a:r>
            <a:r>
              <a:rPr lang="zh-CN" altLang="en-US" dirty="0"/>
              <a:t>方法</a:t>
            </a:r>
          </a:p>
          <a:p>
            <a:endParaRPr lang="zh-CN" altLang="en-US" dirty="0"/>
          </a:p>
        </p:txBody>
      </p:sp>
    </p:spTree>
    <p:extLst>
      <p:ext uri="{BB962C8B-B14F-4D97-AF65-F5344CB8AC3E}">
        <p14:creationId xmlns:p14="http://schemas.microsoft.com/office/powerpoint/2010/main" val="3940168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Intent</a:t>
            </a:r>
            <a:r>
              <a:rPr lang="zh-CN" altLang="en-US" dirty="0"/>
              <a:t>意图</a:t>
            </a:r>
          </a:p>
        </p:txBody>
      </p:sp>
      <p:sp>
        <p:nvSpPr>
          <p:cNvPr id="3" name="内容占位符 2"/>
          <p:cNvSpPr>
            <a:spLocks noGrp="1"/>
          </p:cNvSpPr>
          <p:nvPr>
            <p:ph idx="1"/>
          </p:nvPr>
        </p:nvSpPr>
        <p:spPr/>
        <p:txBody>
          <a:bodyPr>
            <a:normAutofit/>
          </a:bodyPr>
          <a:lstStyle/>
          <a:p>
            <a:r>
              <a:rPr lang="en-US" altLang="zh-CN" dirty="0"/>
              <a:t>Intent</a:t>
            </a:r>
            <a:r>
              <a:rPr lang="zh-CN" altLang="en-US" dirty="0"/>
              <a:t>是一种运行时绑定（</a:t>
            </a:r>
            <a:r>
              <a:rPr lang="en-US" altLang="zh-CN" dirty="0"/>
              <a:t>runtime binding</a:t>
            </a:r>
            <a:r>
              <a:rPr lang="zh-CN" altLang="en-US" dirty="0"/>
              <a:t>）机制，它能在程序运行的过程中连接两个不同的组件。通过</a:t>
            </a:r>
            <a:r>
              <a:rPr lang="en-US" altLang="zh-CN" dirty="0"/>
              <a:t>Intent</a:t>
            </a:r>
            <a:r>
              <a:rPr lang="zh-CN" altLang="en-US" dirty="0"/>
              <a:t>，你的程序可以向</a:t>
            </a:r>
            <a:r>
              <a:rPr lang="en-US" altLang="zh-CN" dirty="0"/>
              <a:t>Android</a:t>
            </a:r>
            <a:r>
              <a:rPr lang="zh-CN" altLang="en-US" dirty="0"/>
              <a:t>表达某种请求或者意愿，</a:t>
            </a:r>
            <a:r>
              <a:rPr lang="en-US" altLang="zh-CN" dirty="0"/>
              <a:t>Android</a:t>
            </a:r>
            <a:r>
              <a:rPr lang="zh-CN" altLang="en-US" dirty="0"/>
              <a:t>会根据意愿的内容选择适当的组件来请求。</a:t>
            </a:r>
          </a:p>
          <a:p>
            <a:r>
              <a:rPr lang="zh-CN" altLang="en-US" dirty="0"/>
              <a:t>在这些组件之间的通讯中，主要是由</a:t>
            </a:r>
            <a:r>
              <a:rPr lang="en-US" altLang="zh-CN" dirty="0"/>
              <a:t>Intent</a:t>
            </a:r>
            <a:r>
              <a:rPr lang="zh-CN" altLang="en-US" dirty="0"/>
              <a:t>协助完成的。</a:t>
            </a:r>
            <a:br>
              <a:rPr lang="zh-CN" altLang="en-US" dirty="0"/>
            </a:br>
            <a:r>
              <a:rPr lang="en-US" altLang="zh-CN" dirty="0"/>
              <a:t>Intent</a:t>
            </a:r>
            <a:r>
              <a:rPr lang="zh-CN" altLang="en-US" dirty="0"/>
              <a:t>负责对应用中一次操作的动作、动作涉及数据、附加数据进行描述，</a:t>
            </a:r>
            <a:r>
              <a:rPr lang="en-US" altLang="zh-CN" dirty="0"/>
              <a:t>Android</a:t>
            </a:r>
            <a:r>
              <a:rPr lang="zh-CN" altLang="en-US" dirty="0"/>
              <a:t>则根据此</a:t>
            </a:r>
            <a:r>
              <a:rPr lang="en-US" altLang="zh-CN" dirty="0"/>
              <a:t>Intent</a:t>
            </a:r>
            <a:r>
              <a:rPr lang="zh-CN" altLang="en-US" dirty="0"/>
              <a:t>的描述，负责找到对应的组件，将 </a:t>
            </a:r>
            <a:r>
              <a:rPr lang="en-US" altLang="zh-CN" dirty="0"/>
              <a:t>Intent</a:t>
            </a:r>
            <a:r>
              <a:rPr lang="zh-CN" altLang="en-US" dirty="0"/>
              <a:t>传递给调用的组件，并完成组件的调用。</a:t>
            </a:r>
          </a:p>
          <a:p>
            <a:r>
              <a:rPr lang="zh-CN" altLang="en-US" dirty="0"/>
              <a:t>因此，</a:t>
            </a:r>
            <a:r>
              <a:rPr lang="en-US" altLang="zh-CN" dirty="0"/>
              <a:t>Intent</a:t>
            </a:r>
            <a:r>
              <a:rPr lang="zh-CN" altLang="en-US" dirty="0"/>
              <a:t>在这里起着一个媒体中介的作用，专门提供组件互相调用的相关信息，实现调用者与被调用者之间的解耦。</a:t>
            </a:r>
          </a:p>
          <a:p>
            <a:endParaRPr lang="zh-CN" altLang="en-US" dirty="0"/>
          </a:p>
        </p:txBody>
      </p:sp>
    </p:spTree>
    <p:extLst>
      <p:ext uri="{BB962C8B-B14F-4D97-AF65-F5344CB8AC3E}">
        <p14:creationId xmlns:p14="http://schemas.microsoft.com/office/powerpoint/2010/main" val="22830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a:t>
            </a:r>
            <a:r>
              <a:rPr lang="en-US" altLang="zh-CN" dirty="0"/>
              <a:t>Activity</a:t>
            </a:r>
            <a:r>
              <a:rPr lang="zh-CN" altLang="en-US" dirty="0"/>
              <a:t>之间传递数据</a:t>
            </a:r>
          </a:p>
        </p:txBody>
      </p:sp>
      <p:sp>
        <p:nvSpPr>
          <p:cNvPr id="3" name="内容占位符 2"/>
          <p:cNvSpPr>
            <a:spLocks noGrp="1"/>
          </p:cNvSpPr>
          <p:nvPr>
            <p:ph idx="1"/>
          </p:nvPr>
        </p:nvSpPr>
        <p:spPr/>
        <p:txBody>
          <a:bodyPr/>
          <a:lstStyle/>
          <a:p>
            <a:r>
              <a:rPr lang="zh-CN" altLang="en-US" dirty="0"/>
              <a:t>我们的实际应用开发中，不同的</a:t>
            </a:r>
            <a:r>
              <a:rPr lang="en-US" altLang="zh-CN" dirty="0"/>
              <a:t>Activity</a:t>
            </a:r>
            <a:r>
              <a:rPr lang="zh-CN" altLang="en-US" dirty="0"/>
              <a:t>之间进行切换的时候不可避免的进行数据传递。</a:t>
            </a:r>
          </a:p>
          <a:p>
            <a:r>
              <a:rPr lang="zh-CN" altLang="en-US" dirty="0"/>
              <a:t>下面我们来介绍</a:t>
            </a:r>
            <a:r>
              <a:rPr lang="en-US" altLang="zh-CN" dirty="0"/>
              <a:t>4</a:t>
            </a:r>
            <a:r>
              <a:rPr lang="zh-CN" altLang="en-US" dirty="0"/>
              <a:t>种最常用的意图传递方式，这</a:t>
            </a:r>
            <a:r>
              <a:rPr lang="en-US" altLang="zh-CN" dirty="0"/>
              <a:t>4</a:t>
            </a:r>
            <a:r>
              <a:rPr lang="zh-CN" altLang="en-US" dirty="0"/>
              <a:t>种方式如下：</a:t>
            </a:r>
          </a:p>
          <a:p>
            <a:pPr marL="914400" lvl="1" indent="-457200">
              <a:buFont typeface="+mj-lt"/>
              <a:buAutoNum type="arabicPeriod"/>
            </a:pPr>
            <a:r>
              <a:rPr lang="zh-CN" altLang="en-US" dirty="0"/>
              <a:t>通过</a:t>
            </a:r>
            <a:r>
              <a:rPr lang="en-US" altLang="zh-CN" dirty="0"/>
              <a:t>Intent</a:t>
            </a:r>
            <a:r>
              <a:rPr lang="zh-CN" altLang="en-US" dirty="0"/>
              <a:t>传递数据</a:t>
            </a:r>
          </a:p>
          <a:p>
            <a:pPr marL="914400" lvl="1" indent="-457200">
              <a:buFont typeface="+mj-lt"/>
              <a:buAutoNum type="arabicPeriod"/>
            </a:pPr>
            <a:r>
              <a:rPr lang="zh-CN" altLang="en-US" dirty="0"/>
              <a:t>通过静态变量传递数据</a:t>
            </a:r>
          </a:p>
          <a:p>
            <a:pPr marL="914400" lvl="1" indent="-457200">
              <a:buFont typeface="+mj-lt"/>
              <a:buAutoNum type="arabicPeriod"/>
            </a:pPr>
            <a:r>
              <a:rPr lang="zh-CN" altLang="en-US" dirty="0"/>
              <a:t>通过剪切板传递数据</a:t>
            </a:r>
          </a:p>
          <a:p>
            <a:pPr marL="914400" lvl="1" indent="-457200">
              <a:buFont typeface="+mj-lt"/>
              <a:buAutoNum type="arabicPeriod"/>
            </a:pPr>
            <a:r>
              <a:rPr lang="zh-CN" altLang="en-US" dirty="0"/>
              <a:t>通过全局变量传递数据</a:t>
            </a:r>
          </a:p>
          <a:p>
            <a:endParaRPr lang="zh-CN" altLang="en-US" dirty="0"/>
          </a:p>
        </p:txBody>
      </p:sp>
    </p:spTree>
    <p:extLst>
      <p:ext uri="{BB962C8B-B14F-4D97-AF65-F5344CB8AC3E}">
        <p14:creationId xmlns:p14="http://schemas.microsoft.com/office/powerpoint/2010/main" val="1455700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zh-CN" sz="3600" dirty="0"/>
              <a:t>Android </a:t>
            </a:r>
            <a:r>
              <a:rPr lang="zh-CN" altLang="en-US" sz="3600"/>
              <a:t>简单历史</a:t>
            </a:r>
          </a:p>
        </p:txBody>
      </p:sp>
      <p:sp>
        <p:nvSpPr>
          <p:cNvPr id="11267" name="Content Placeholder 2"/>
          <p:cNvSpPr>
            <a:spLocks noGrp="1"/>
          </p:cNvSpPr>
          <p:nvPr>
            <p:ph idx="1"/>
          </p:nvPr>
        </p:nvSpPr>
        <p:spPr/>
        <p:txBody>
          <a:bodyPr/>
          <a:lstStyle/>
          <a:p>
            <a:pPr eaLnBrk="1" hangingPunct="1">
              <a:lnSpc>
                <a:spcPct val="80000"/>
              </a:lnSpc>
            </a:pPr>
            <a:r>
              <a:rPr lang="en-US" altLang="zh-CN" sz="2300" dirty="0"/>
              <a:t>2005</a:t>
            </a:r>
          </a:p>
          <a:p>
            <a:pPr lvl="1" eaLnBrk="1" hangingPunct="1">
              <a:lnSpc>
                <a:spcPct val="80000"/>
              </a:lnSpc>
            </a:pPr>
            <a:r>
              <a:rPr lang="en-US" altLang="zh-CN" sz="2000" dirty="0"/>
              <a:t>Google</a:t>
            </a:r>
            <a:r>
              <a:rPr lang="zh-CN" altLang="en-US" sz="2000" dirty="0"/>
              <a:t>收购 </a:t>
            </a:r>
            <a:r>
              <a:rPr lang="en-US" altLang="zh-CN" sz="2000" dirty="0"/>
              <a:t>Android Inc. </a:t>
            </a:r>
          </a:p>
          <a:p>
            <a:pPr lvl="1" eaLnBrk="1" hangingPunct="1">
              <a:lnSpc>
                <a:spcPct val="80000"/>
              </a:lnSpc>
            </a:pPr>
            <a:r>
              <a:rPr lang="zh-CN" altLang="en-US" sz="2000" dirty="0"/>
              <a:t>开始 </a:t>
            </a:r>
            <a:r>
              <a:rPr lang="en-US" altLang="zh-CN" sz="2000" dirty="0" err="1"/>
              <a:t>Dalvik</a:t>
            </a:r>
            <a:r>
              <a:rPr lang="en-US" altLang="zh-CN" sz="2000" dirty="0"/>
              <a:t> VM </a:t>
            </a:r>
            <a:r>
              <a:rPr lang="zh-CN" altLang="en-US" sz="2000" dirty="0"/>
              <a:t>的研究</a:t>
            </a:r>
          </a:p>
          <a:p>
            <a:pPr eaLnBrk="1" hangingPunct="1">
              <a:lnSpc>
                <a:spcPct val="80000"/>
              </a:lnSpc>
            </a:pPr>
            <a:r>
              <a:rPr lang="en-US" altLang="zh-CN" sz="2300" dirty="0"/>
              <a:t>2007</a:t>
            </a:r>
          </a:p>
          <a:p>
            <a:pPr lvl="1" eaLnBrk="1" hangingPunct="1">
              <a:lnSpc>
                <a:spcPct val="80000"/>
              </a:lnSpc>
            </a:pPr>
            <a:r>
              <a:rPr lang="zh-CN" altLang="en-US" sz="2000" dirty="0"/>
              <a:t>开发手机联盟成立</a:t>
            </a:r>
          </a:p>
          <a:p>
            <a:pPr lvl="1" eaLnBrk="1" hangingPunct="1">
              <a:lnSpc>
                <a:spcPct val="80000"/>
              </a:lnSpc>
            </a:pPr>
            <a:r>
              <a:rPr lang="en-US" altLang="zh-CN" sz="2000" dirty="0"/>
              <a:t>Sdk1.0</a:t>
            </a:r>
            <a:r>
              <a:rPr lang="zh-CN" altLang="en-US" sz="2000" dirty="0"/>
              <a:t>预览版发布</a:t>
            </a:r>
          </a:p>
          <a:p>
            <a:pPr eaLnBrk="1" hangingPunct="1">
              <a:lnSpc>
                <a:spcPct val="80000"/>
              </a:lnSpc>
            </a:pPr>
            <a:r>
              <a:rPr lang="en-US" altLang="zh-CN" sz="2300" dirty="0"/>
              <a:t>2008</a:t>
            </a:r>
          </a:p>
          <a:p>
            <a:pPr lvl="1" eaLnBrk="1" hangingPunct="1">
              <a:lnSpc>
                <a:spcPct val="80000"/>
              </a:lnSpc>
            </a:pPr>
            <a:r>
              <a:rPr lang="en-US" altLang="zh-CN" sz="2000" dirty="0"/>
              <a:t>Google </a:t>
            </a:r>
            <a:r>
              <a:rPr lang="zh-CN" altLang="en-US" sz="2000" dirty="0"/>
              <a:t>第一届手机开发者大赛</a:t>
            </a:r>
          </a:p>
          <a:p>
            <a:pPr lvl="1" eaLnBrk="1" hangingPunct="1">
              <a:lnSpc>
                <a:spcPct val="80000"/>
              </a:lnSpc>
            </a:pPr>
            <a:r>
              <a:rPr lang="en-US" altLang="zh-CN" sz="2000" dirty="0"/>
              <a:t>Google</a:t>
            </a:r>
            <a:r>
              <a:rPr lang="zh-CN" altLang="en-US" sz="2000" dirty="0"/>
              <a:t>第一个亲儿子</a:t>
            </a:r>
            <a:r>
              <a:rPr lang="en-US" altLang="zh-CN" sz="2000" dirty="0"/>
              <a:t>T-Mobile G1 </a:t>
            </a:r>
            <a:r>
              <a:rPr lang="zh-CN" altLang="en-US" sz="2000" dirty="0"/>
              <a:t>发布</a:t>
            </a:r>
          </a:p>
          <a:p>
            <a:pPr lvl="1" eaLnBrk="1" hangingPunct="1">
              <a:lnSpc>
                <a:spcPct val="80000"/>
              </a:lnSpc>
            </a:pPr>
            <a:r>
              <a:rPr lang="en-US" altLang="zh-CN" sz="2000" dirty="0"/>
              <a:t>SDK 1.0 </a:t>
            </a:r>
            <a:r>
              <a:rPr lang="zh-CN" altLang="en-US" sz="2000" dirty="0"/>
              <a:t>发布</a:t>
            </a:r>
          </a:p>
          <a:p>
            <a:pPr lvl="1" eaLnBrk="1" hangingPunct="1">
              <a:lnSpc>
                <a:spcPct val="80000"/>
              </a:lnSpc>
            </a:pPr>
            <a:r>
              <a:rPr lang="en-US" altLang="zh-CN" sz="2000" dirty="0"/>
              <a:t>Android </a:t>
            </a:r>
            <a:r>
              <a:rPr lang="zh-CN" altLang="en-US" sz="2000" dirty="0"/>
              <a:t>开放源代码 </a:t>
            </a:r>
            <a:r>
              <a:rPr lang="en-US" altLang="zh-CN" sz="2000" dirty="0"/>
              <a:t>(Apache License)</a:t>
            </a:r>
          </a:p>
          <a:p>
            <a:pPr eaLnBrk="1" hangingPunct="1">
              <a:lnSpc>
                <a:spcPct val="80000"/>
              </a:lnSpc>
              <a:buFont typeface="Wingdings" panose="05000000000000000000" pitchFamily="2" charset="2"/>
              <a:buNone/>
            </a:pPr>
            <a:endParaRPr lang="en-US" altLang="zh-CN" sz="2300" dirty="0"/>
          </a:p>
        </p:txBody>
      </p:sp>
    </p:spTree>
    <p:extLst>
      <p:ext uri="{BB962C8B-B14F-4D97-AF65-F5344CB8AC3E}">
        <p14:creationId xmlns:p14="http://schemas.microsoft.com/office/powerpoint/2010/main" val="41365086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intent</a:t>
            </a:r>
            <a:r>
              <a:rPr lang="zh-CN" altLang="en-US" dirty="0"/>
              <a:t>传递</a:t>
            </a:r>
          </a:p>
        </p:txBody>
      </p:sp>
      <p:sp>
        <p:nvSpPr>
          <p:cNvPr id="3" name="内容占位符 2"/>
          <p:cNvSpPr>
            <a:spLocks noGrp="1"/>
          </p:cNvSpPr>
          <p:nvPr>
            <p:ph idx="1"/>
          </p:nvPr>
        </p:nvSpPr>
        <p:spPr/>
        <p:txBody>
          <a:bodyPr/>
          <a:lstStyle/>
          <a:p>
            <a:r>
              <a:rPr lang="zh-CN" altLang="en-US" dirty="0"/>
              <a:t>打开新的</a:t>
            </a:r>
            <a:r>
              <a:rPr lang="en-US" altLang="zh-CN" dirty="0"/>
              <a:t>Activity</a:t>
            </a:r>
            <a:r>
              <a:rPr lang="zh-CN" altLang="en-US" dirty="0"/>
              <a:t>，并传递若干个参数给它</a:t>
            </a:r>
            <a:endParaRPr lang="en-US" altLang="zh-CN" dirty="0"/>
          </a:p>
          <a:p>
            <a:r>
              <a:rPr lang="en-US" altLang="zh-CN" dirty="0"/>
              <a:t>Bundle</a:t>
            </a:r>
            <a:r>
              <a:rPr lang="zh-CN" altLang="en-US" dirty="0"/>
              <a:t>类的作用</a:t>
            </a:r>
            <a:endParaRPr lang="en-US" altLang="zh-CN" dirty="0"/>
          </a:p>
          <a:p>
            <a:r>
              <a:rPr lang="zh-CN" altLang="en-US" dirty="0"/>
              <a:t>为</a:t>
            </a:r>
            <a:r>
              <a:rPr lang="en-US" altLang="zh-CN" dirty="0"/>
              <a:t>Intent</a:t>
            </a:r>
            <a:r>
              <a:rPr lang="zh-CN" altLang="en-US" dirty="0"/>
              <a:t>附加数据的两种写法</a:t>
            </a:r>
            <a:br>
              <a:rPr lang="zh-CN" altLang="en-US" dirty="0"/>
            </a:br>
            <a:endParaRPr lang="zh-CN" altLang="en-US" dirty="0"/>
          </a:p>
        </p:txBody>
      </p:sp>
    </p:spTree>
    <p:extLst>
      <p:ext uri="{BB962C8B-B14F-4D97-AF65-F5344CB8AC3E}">
        <p14:creationId xmlns:p14="http://schemas.microsoft.com/office/powerpoint/2010/main" val="37395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得到新打开</a:t>
            </a:r>
            <a:r>
              <a:rPr lang="en-US" altLang="zh-CN" dirty="0"/>
              <a:t>Activity </a:t>
            </a:r>
            <a:r>
              <a:rPr lang="zh-CN" altLang="en-US" dirty="0"/>
              <a:t>关闭后返回的数据 </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402309764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7575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请求码和结果码</a:t>
            </a:r>
          </a:p>
        </p:txBody>
      </p:sp>
      <p:sp>
        <p:nvSpPr>
          <p:cNvPr id="3" name="内容占位符 2"/>
          <p:cNvSpPr>
            <a:spLocks noGrp="1"/>
          </p:cNvSpPr>
          <p:nvPr>
            <p:ph idx="1"/>
          </p:nvPr>
        </p:nvSpPr>
        <p:spPr/>
        <p:txBody>
          <a:bodyPr>
            <a:normAutofit/>
          </a:bodyPr>
          <a:lstStyle/>
          <a:p>
            <a:r>
              <a:rPr lang="zh-CN" altLang="en-US" dirty="0"/>
              <a:t>使用</a:t>
            </a:r>
            <a:r>
              <a:rPr lang="en-US" altLang="zh-CN" dirty="0" err="1"/>
              <a:t>startActivityForResult</a:t>
            </a:r>
            <a:r>
              <a:rPr lang="en-US" altLang="zh-CN" dirty="0"/>
              <a:t>(Intent </a:t>
            </a:r>
            <a:r>
              <a:rPr lang="en-US" altLang="zh-CN" dirty="0" err="1"/>
              <a:t>intent</a:t>
            </a:r>
            <a:r>
              <a:rPr lang="en-US" altLang="zh-CN" dirty="0"/>
              <a:t>, </a:t>
            </a:r>
            <a:r>
              <a:rPr lang="en-US" altLang="zh-CN" dirty="0" err="1"/>
              <a:t>int</a:t>
            </a:r>
            <a:r>
              <a:rPr lang="en-US" altLang="zh-CN" dirty="0"/>
              <a:t> </a:t>
            </a:r>
            <a:r>
              <a:rPr lang="en-US" altLang="zh-CN" dirty="0" err="1"/>
              <a:t>requestCode</a:t>
            </a:r>
            <a:r>
              <a:rPr lang="en-US" altLang="zh-CN" dirty="0"/>
              <a:t>)</a:t>
            </a:r>
            <a:r>
              <a:rPr lang="zh-CN" altLang="en-US" dirty="0"/>
              <a:t>方法打开新的</a:t>
            </a:r>
            <a:r>
              <a:rPr lang="en-US" altLang="zh-CN" dirty="0"/>
              <a:t>Activity</a:t>
            </a:r>
            <a:r>
              <a:rPr lang="zh-CN" altLang="en-US" dirty="0"/>
              <a:t>，我们需要为</a:t>
            </a:r>
            <a:r>
              <a:rPr lang="en-US" altLang="zh-CN" dirty="0" err="1"/>
              <a:t>startActivityForResult</a:t>
            </a:r>
            <a:r>
              <a:rPr lang="en-US" altLang="zh-CN" dirty="0"/>
              <a:t>()</a:t>
            </a:r>
            <a:r>
              <a:rPr lang="zh-CN" altLang="en-US" dirty="0"/>
              <a:t>方法传入一个请求码</a:t>
            </a:r>
            <a:r>
              <a:rPr lang="en-US" altLang="zh-CN" dirty="0"/>
              <a:t>(</a:t>
            </a:r>
            <a:r>
              <a:rPr lang="zh-CN" altLang="en-US" dirty="0"/>
              <a:t>第二个参数</a:t>
            </a:r>
            <a:r>
              <a:rPr lang="en-US" altLang="zh-CN" dirty="0"/>
              <a:t>)</a:t>
            </a:r>
            <a:r>
              <a:rPr lang="zh-CN" altLang="en-US" dirty="0"/>
              <a:t>。请求码的值是根据业务需要由自已设定，用于标识请求来源。</a:t>
            </a:r>
            <a:endParaRPr lang="en-US" altLang="zh-CN" dirty="0"/>
          </a:p>
          <a:p>
            <a:r>
              <a:rPr lang="zh-CN" altLang="en-US" dirty="0"/>
              <a:t>在一个</a:t>
            </a:r>
            <a:r>
              <a:rPr lang="en-US" altLang="zh-CN" dirty="0"/>
              <a:t>Activity</a:t>
            </a:r>
            <a:r>
              <a:rPr lang="zh-CN" altLang="en-US" dirty="0"/>
              <a:t>中，可能会使用</a:t>
            </a:r>
            <a:r>
              <a:rPr lang="en-US" altLang="zh-CN" dirty="0" err="1"/>
              <a:t>startActivityForResult</a:t>
            </a:r>
            <a:r>
              <a:rPr lang="en-US" altLang="zh-CN" dirty="0"/>
              <a:t>()</a:t>
            </a:r>
            <a:r>
              <a:rPr lang="zh-CN" altLang="en-US" dirty="0"/>
              <a:t>方法打开多个不同的</a:t>
            </a:r>
            <a:r>
              <a:rPr lang="en-US" altLang="zh-CN" dirty="0"/>
              <a:t>Activity</a:t>
            </a:r>
            <a:r>
              <a:rPr lang="zh-CN" altLang="en-US" dirty="0"/>
              <a:t>处理不同的业务，当这些新</a:t>
            </a:r>
            <a:r>
              <a:rPr lang="en-US" altLang="zh-CN" dirty="0"/>
              <a:t>Activity</a:t>
            </a:r>
            <a:r>
              <a:rPr lang="zh-CN" altLang="en-US" dirty="0"/>
              <a:t>关闭后，系统都会调用前面</a:t>
            </a:r>
            <a:r>
              <a:rPr lang="en-US" altLang="zh-CN" dirty="0"/>
              <a:t>Activity</a:t>
            </a:r>
            <a:r>
              <a:rPr lang="zh-CN" altLang="en-US" dirty="0"/>
              <a:t>的</a:t>
            </a:r>
            <a:r>
              <a:rPr lang="en-US" altLang="zh-CN" dirty="0" err="1"/>
              <a:t>onActivityResult</a:t>
            </a:r>
            <a:r>
              <a:rPr lang="en-US" altLang="zh-CN" dirty="0"/>
              <a:t>(</a:t>
            </a:r>
            <a:r>
              <a:rPr lang="en-US" altLang="zh-CN" dirty="0" err="1"/>
              <a:t>int</a:t>
            </a:r>
            <a:r>
              <a:rPr lang="en-US" altLang="zh-CN" dirty="0"/>
              <a:t> </a:t>
            </a:r>
            <a:r>
              <a:rPr lang="en-US" altLang="zh-CN" dirty="0" err="1"/>
              <a:t>requestCode</a:t>
            </a:r>
            <a:r>
              <a:rPr lang="en-US" altLang="zh-CN" dirty="0"/>
              <a:t>, </a:t>
            </a:r>
            <a:r>
              <a:rPr lang="en-US" altLang="zh-CN" dirty="0" err="1"/>
              <a:t>int</a:t>
            </a:r>
            <a:r>
              <a:rPr lang="en-US" altLang="zh-CN" dirty="0"/>
              <a:t> </a:t>
            </a:r>
            <a:r>
              <a:rPr lang="en-US" altLang="zh-CN" dirty="0" err="1"/>
              <a:t>resultCode</a:t>
            </a:r>
            <a:r>
              <a:rPr lang="en-US" altLang="zh-CN" dirty="0"/>
              <a:t>, Intent data)</a:t>
            </a:r>
            <a:r>
              <a:rPr lang="zh-CN" altLang="en-US" dirty="0"/>
              <a:t>方法。通过结果码可以知道返回的数据来自于哪个新</a:t>
            </a:r>
            <a:r>
              <a:rPr lang="en-US" altLang="zh-CN" dirty="0"/>
              <a:t>Activity</a:t>
            </a:r>
          </a:p>
          <a:p>
            <a:endParaRPr lang="zh-CN" altLang="en-US" dirty="0"/>
          </a:p>
        </p:txBody>
      </p:sp>
    </p:spTree>
    <p:extLst>
      <p:ext uri="{BB962C8B-B14F-4D97-AF65-F5344CB8AC3E}">
        <p14:creationId xmlns:p14="http://schemas.microsoft.com/office/powerpoint/2010/main" val="19786782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任务栈和启动模式</a:t>
            </a:r>
          </a:p>
        </p:txBody>
      </p:sp>
      <p:sp>
        <p:nvSpPr>
          <p:cNvPr id="3" name="内容占位符 2"/>
          <p:cNvSpPr>
            <a:spLocks noGrp="1"/>
          </p:cNvSpPr>
          <p:nvPr>
            <p:ph idx="1"/>
          </p:nvPr>
        </p:nvSpPr>
        <p:spPr/>
        <p:txBody>
          <a:bodyPr>
            <a:normAutofit/>
          </a:bodyPr>
          <a:lstStyle/>
          <a:p>
            <a:r>
              <a:rPr lang="en-US" altLang="zh-CN" dirty="0"/>
              <a:t>Activity</a:t>
            </a:r>
            <a:r>
              <a:rPr lang="zh-CN" altLang="en-US" dirty="0"/>
              <a:t>的任务栈的作用就是记录用户打开关闭应用程序</a:t>
            </a:r>
            <a:r>
              <a:rPr lang="en-US" altLang="zh-CN" dirty="0"/>
              <a:t>Activity</a:t>
            </a:r>
            <a:r>
              <a:rPr lang="zh-CN" altLang="en-US" dirty="0"/>
              <a:t>的行为。</a:t>
            </a:r>
            <a:endParaRPr lang="en-US" altLang="zh-CN" dirty="0"/>
          </a:p>
          <a:p>
            <a:r>
              <a:rPr lang="en-US" altLang="zh-CN" dirty="0"/>
              <a:t>Activity</a:t>
            </a:r>
            <a:r>
              <a:rPr lang="zh-CN" altLang="en-US" dirty="0"/>
              <a:t>的启动模式有四种</a:t>
            </a:r>
            <a:endParaRPr lang="en-US" altLang="zh-CN" dirty="0"/>
          </a:p>
          <a:p>
            <a:pPr marL="914400" lvl="1" indent="-457200">
              <a:buFont typeface="+mj-lt"/>
              <a:buAutoNum type="arabicPeriod"/>
            </a:pPr>
            <a:r>
              <a:rPr lang="en-US" altLang="zh-CN" dirty="0"/>
              <a:t>Standard:</a:t>
            </a:r>
            <a:r>
              <a:rPr lang="zh-CN" altLang="en-US" dirty="0"/>
              <a:t>标准模式，默认的的模式，遵循后进栈的先出栈的原则</a:t>
            </a:r>
          </a:p>
          <a:p>
            <a:pPr marL="914400" lvl="1" indent="-457200">
              <a:buFont typeface="+mj-lt"/>
              <a:buAutoNum type="arabicPeriod"/>
            </a:pPr>
            <a:r>
              <a:rPr lang="en-US" altLang="zh-CN" dirty="0" err="1"/>
              <a:t>SingleTop</a:t>
            </a:r>
            <a:r>
              <a:rPr lang="zh-CN" altLang="en-US" dirty="0"/>
              <a:t>：如果发现激活的</a:t>
            </a:r>
            <a:r>
              <a:rPr lang="en-US" altLang="zh-CN" dirty="0"/>
              <a:t>activity</a:t>
            </a:r>
            <a:r>
              <a:rPr lang="zh-CN" altLang="en-US" dirty="0"/>
              <a:t>是自己，那么不再激活新的</a:t>
            </a:r>
            <a:r>
              <a:rPr lang="en-US" altLang="zh-CN" dirty="0"/>
              <a:t>activity</a:t>
            </a:r>
            <a:r>
              <a:rPr lang="zh-CN" altLang="en-US" dirty="0"/>
              <a:t>，而是复用旧的</a:t>
            </a:r>
            <a:r>
              <a:rPr lang="en-US" altLang="zh-CN" dirty="0"/>
              <a:t>activity</a:t>
            </a:r>
            <a:r>
              <a:rPr lang="zh-CN" altLang="en-US" dirty="0"/>
              <a:t>并调用</a:t>
            </a:r>
            <a:r>
              <a:rPr lang="en-US" altLang="zh-CN" dirty="0" err="1"/>
              <a:t>onNewIntent</a:t>
            </a:r>
            <a:r>
              <a:rPr lang="en-US" altLang="zh-CN" dirty="0"/>
              <a:t>()</a:t>
            </a:r>
            <a:r>
              <a:rPr lang="zh-CN" altLang="en-US" dirty="0"/>
              <a:t>方法</a:t>
            </a:r>
            <a:r>
              <a:rPr lang="en-US" altLang="zh-CN" dirty="0" err="1"/>
              <a:t>Singletop</a:t>
            </a:r>
            <a:r>
              <a:rPr lang="zh-CN" altLang="en-US" dirty="0"/>
              <a:t>应用场景</a:t>
            </a:r>
            <a:r>
              <a:rPr lang="en-US" altLang="zh-CN" dirty="0"/>
              <a:t>:</a:t>
            </a:r>
            <a:r>
              <a:rPr lang="zh-CN" altLang="en-US" dirty="0"/>
              <a:t>避免重复的打开和重复的激活</a:t>
            </a:r>
          </a:p>
          <a:p>
            <a:pPr marL="914400" lvl="1" indent="-457200">
              <a:buFont typeface="+mj-lt"/>
              <a:buAutoNum type="arabicPeriod"/>
            </a:pPr>
            <a:r>
              <a:rPr lang="en-US" altLang="zh-CN" dirty="0" err="1"/>
              <a:t>SingleTask</a:t>
            </a:r>
            <a:r>
              <a:rPr lang="zh-CN" altLang="en-US" dirty="0"/>
              <a:t>，如果发现激活的</a:t>
            </a:r>
            <a:r>
              <a:rPr lang="en-US" altLang="zh-CN" dirty="0"/>
              <a:t>activity</a:t>
            </a:r>
            <a:r>
              <a:rPr lang="zh-CN" altLang="en-US" dirty="0"/>
              <a:t>在任务栈里有，那么它将清空上面的</a:t>
            </a:r>
            <a:r>
              <a:rPr lang="en-US" altLang="zh-CN" dirty="0"/>
              <a:t>activity</a:t>
            </a:r>
            <a:r>
              <a:rPr lang="zh-CN" altLang="en-US" dirty="0"/>
              <a:t>，保证内存中只有一个</a:t>
            </a:r>
            <a:r>
              <a:rPr lang="en-US" altLang="zh-CN" dirty="0"/>
              <a:t>activity</a:t>
            </a:r>
            <a:r>
              <a:rPr lang="zh-CN" altLang="en-US" dirty="0"/>
              <a:t>在</a:t>
            </a:r>
            <a:r>
              <a:rPr lang="en-US" altLang="zh-CN" dirty="0"/>
              <a:t>,</a:t>
            </a:r>
            <a:r>
              <a:rPr lang="zh-CN" altLang="en-US" dirty="0"/>
              <a:t>也会调用</a:t>
            </a:r>
            <a:r>
              <a:rPr lang="en-US" altLang="zh-CN" dirty="0" err="1"/>
              <a:t>onNewIntent</a:t>
            </a:r>
            <a:r>
              <a:rPr lang="en-US" altLang="zh-CN" dirty="0"/>
              <a:t>()</a:t>
            </a:r>
            <a:r>
              <a:rPr lang="zh-CN" altLang="en-US" dirty="0"/>
              <a:t>。。</a:t>
            </a:r>
          </a:p>
          <a:p>
            <a:pPr marL="914400" lvl="1" indent="-457200">
              <a:buFont typeface="+mj-lt"/>
              <a:buAutoNum type="arabicPeriod"/>
            </a:pPr>
            <a:r>
              <a:rPr lang="en-US" altLang="zh-CN" dirty="0" err="1"/>
              <a:t>SingleInstance</a:t>
            </a:r>
            <a:r>
              <a:rPr lang="zh-CN" altLang="en-US" dirty="0"/>
              <a:t>：系统为之分配一个新的</a:t>
            </a:r>
            <a:r>
              <a:rPr lang="en-US" altLang="zh-CN" dirty="0"/>
              <a:t>task</a:t>
            </a:r>
            <a:r>
              <a:rPr lang="zh-CN" altLang="en-US" dirty="0"/>
              <a:t>，且里面只能有其一个</a:t>
            </a:r>
            <a:r>
              <a:rPr lang="en-US" altLang="zh-CN" dirty="0"/>
              <a:t>Activity</a:t>
            </a:r>
            <a:r>
              <a:rPr lang="zh-CN" altLang="en-US" dirty="0"/>
              <a:t>，也会调用</a:t>
            </a:r>
            <a:r>
              <a:rPr lang="en-US" altLang="zh-CN" dirty="0" err="1"/>
              <a:t>onNewIntent</a:t>
            </a:r>
            <a:r>
              <a:rPr lang="zh-CN" altLang="en-US" dirty="0"/>
              <a:t>。</a:t>
            </a:r>
          </a:p>
        </p:txBody>
      </p:sp>
    </p:spTree>
    <p:extLst>
      <p:ext uri="{BB962C8B-B14F-4D97-AF65-F5344CB8AC3E}">
        <p14:creationId xmlns:p14="http://schemas.microsoft.com/office/powerpoint/2010/main" val="65937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用户界面</a:t>
            </a:r>
          </a:p>
        </p:txBody>
      </p:sp>
      <p:sp>
        <p:nvSpPr>
          <p:cNvPr id="5" name="副标题 4"/>
          <p:cNvSpPr>
            <a:spLocks noGrp="1"/>
          </p:cNvSpPr>
          <p:nvPr>
            <p:ph type="subTitle" idx="1"/>
          </p:nvPr>
        </p:nvSpPr>
        <p:spPr/>
        <p:txBody>
          <a:bodyPr/>
          <a:lstStyle/>
          <a:p>
            <a:pPr algn="r"/>
            <a:r>
              <a:rPr lang="zh-CN" altLang="en-US" dirty="0"/>
              <a:t>许震</a:t>
            </a:r>
          </a:p>
        </p:txBody>
      </p:sp>
    </p:spTree>
    <p:extLst>
      <p:ext uri="{BB962C8B-B14F-4D97-AF65-F5344CB8AC3E}">
        <p14:creationId xmlns:p14="http://schemas.microsoft.com/office/powerpoint/2010/main" val="19529308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布局 </a:t>
            </a:r>
            <a:r>
              <a:rPr lang="en-US" altLang="zh-CN" dirty="0"/>
              <a:t>Layout</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a:t>简单的说：</a:t>
            </a:r>
            <a:r>
              <a:rPr lang="en-US" altLang="zh-CN" dirty="0"/>
              <a:t>Activity</a:t>
            </a:r>
            <a:r>
              <a:rPr lang="zh-CN" altLang="en-US" dirty="0"/>
              <a:t>就是布满整个窗口或者悬浮于其他窗口上的交互界面。在一个应用程序中通常由多个</a:t>
            </a:r>
            <a:r>
              <a:rPr lang="en-US" altLang="zh-CN" dirty="0"/>
              <a:t>Activity</a:t>
            </a:r>
            <a:r>
              <a:rPr lang="zh-CN" altLang="en-US" dirty="0"/>
              <a:t>构成，都会在</a:t>
            </a:r>
            <a:r>
              <a:rPr lang="en-US" altLang="zh-CN" dirty="0"/>
              <a:t>Manifest.xml</a:t>
            </a:r>
            <a:r>
              <a:rPr lang="zh-CN" altLang="en-US" dirty="0"/>
              <a:t>中指定一个主的</a:t>
            </a:r>
            <a:r>
              <a:rPr lang="en-US" altLang="zh-CN" dirty="0"/>
              <a:t>Activity</a:t>
            </a:r>
            <a:r>
              <a:rPr lang="zh-CN" altLang="en-US" dirty="0"/>
              <a:t>，为了适应各种界面风格，</a:t>
            </a:r>
            <a:r>
              <a:rPr lang="en-US" altLang="zh-CN" dirty="0"/>
              <a:t>Android</a:t>
            </a:r>
            <a:r>
              <a:rPr lang="zh-CN" altLang="en-US" dirty="0"/>
              <a:t>提供了</a:t>
            </a:r>
            <a:r>
              <a:rPr lang="en-US" altLang="zh-CN" dirty="0"/>
              <a:t>5</a:t>
            </a:r>
            <a:r>
              <a:rPr lang="zh-CN" altLang="en-US" dirty="0"/>
              <a:t>种布局，这</a:t>
            </a:r>
            <a:r>
              <a:rPr lang="en-US" altLang="zh-CN" dirty="0"/>
              <a:t>5</a:t>
            </a:r>
            <a:r>
              <a:rPr lang="zh-CN" altLang="en-US" dirty="0"/>
              <a:t>种布局分别是：</a:t>
            </a:r>
          </a:p>
          <a:p>
            <a:pPr marL="0" indent="0">
              <a:buNone/>
            </a:pPr>
            <a:r>
              <a:rPr lang="en-US" altLang="zh-CN" dirty="0" err="1"/>
              <a:t>FrameLayout</a:t>
            </a:r>
            <a:r>
              <a:rPr lang="en-US" altLang="zh-CN" dirty="0"/>
              <a:t>(</a:t>
            </a:r>
            <a:r>
              <a:rPr lang="zh-CN" altLang="en-US" dirty="0"/>
              <a:t>框架布局</a:t>
            </a:r>
            <a:r>
              <a:rPr lang="en-US" altLang="zh-CN" dirty="0"/>
              <a:t>)</a:t>
            </a:r>
            <a:r>
              <a:rPr lang="zh-CN" altLang="en-US" dirty="0"/>
              <a:t>、</a:t>
            </a:r>
            <a:r>
              <a:rPr lang="en-US" altLang="zh-CN" dirty="0" err="1"/>
              <a:t>LinearLayout</a:t>
            </a:r>
            <a:r>
              <a:rPr lang="en-US" altLang="zh-CN" dirty="0"/>
              <a:t>(</a:t>
            </a:r>
            <a:r>
              <a:rPr lang="zh-CN" altLang="en-US" dirty="0"/>
              <a:t>线性布局</a:t>
            </a:r>
            <a:r>
              <a:rPr lang="en-US" altLang="zh-CN" dirty="0"/>
              <a:t>)</a:t>
            </a:r>
            <a:r>
              <a:rPr lang="zh-CN" altLang="en-US" dirty="0"/>
              <a:t>、</a:t>
            </a:r>
            <a:r>
              <a:rPr lang="en-US" altLang="zh-CN" dirty="0" err="1"/>
              <a:t>RelativeLayout</a:t>
            </a:r>
            <a:r>
              <a:rPr lang="en-US" altLang="zh-CN" dirty="0"/>
              <a:t>(</a:t>
            </a:r>
            <a:r>
              <a:rPr lang="zh-CN" altLang="en-US" dirty="0"/>
              <a:t>相对布局</a:t>
            </a:r>
            <a:r>
              <a:rPr lang="en-US" altLang="zh-CN" dirty="0"/>
              <a:t>)</a:t>
            </a:r>
            <a:r>
              <a:rPr lang="zh-CN" altLang="en-US" dirty="0"/>
              <a:t>、</a:t>
            </a:r>
            <a:r>
              <a:rPr lang="en-US" altLang="zh-CN" dirty="0" err="1"/>
              <a:t>TableLayout</a:t>
            </a:r>
            <a:r>
              <a:rPr lang="en-US" altLang="zh-CN" dirty="0"/>
              <a:t>(</a:t>
            </a:r>
            <a:r>
              <a:rPr lang="zh-CN" altLang="en-US" dirty="0"/>
              <a:t>表格布局</a:t>
            </a:r>
            <a:r>
              <a:rPr lang="en-US" altLang="zh-CN" dirty="0"/>
              <a:t>)</a:t>
            </a:r>
            <a:r>
              <a:rPr lang="zh-CN" altLang="en-US" dirty="0"/>
              <a:t>、</a:t>
            </a:r>
            <a:r>
              <a:rPr lang="en-US" altLang="zh-CN" dirty="0" err="1"/>
              <a:t>AbsoluteLayout</a:t>
            </a:r>
            <a:r>
              <a:rPr lang="en-US" altLang="zh-CN" dirty="0"/>
              <a:t>(</a:t>
            </a:r>
            <a:r>
              <a:rPr lang="zh-CN" altLang="en-US" dirty="0"/>
              <a:t>绝对布局</a:t>
            </a:r>
            <a:r>
              <a:rPr lang="en-US" altLang="zh-CN" dirty="0"/>
              <a:t>)</a:t>
            </a:r>
            <a:r>
              <a:rPr lang="zh-CN" altLang="en-US" dirty="0"/>
              <a:t>等。</a:t>
            </a:r>
          </a:p>
          <a:p>
            <a:pPr marL="0" indent="0">
              <a:buNone/>
            </a:pPr>
            <a:r>
              <a:rPr lang="zh-CN" altLang="en-US" dirty="0"/>
              <a:t>利用以上</a:t>
            </a:r>
            <a:r>
              <a:rPr lang="en-US" altLang="zh-CN" dirty="0"/>
              <a:t>5</a:t>
            </a:r>
            <a:r>
              <a:rPr lang="zh-CN" altLang="en-US" dirty="0"/>
              <a:t>种布局我们可以再手机屏幕上随心所欲的摆放各种控件</a:t>
            </a:r>
          </a:p>
        </p:txBody>
      </p:sp>
    </p:spTree>
    <p:extLst>
      <p:ext uri="{BB962C8B-B14F-4D97-AF65-F5344CB8AC3E}">
        <p14:creationId xmlns:p14="http://schemas.microsoft.com/office/powerpoint/2010/main" val="2436587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Android</a:t>
            </a:r>
            <a:r>
              <a:rPr lang="zh-CN" altLang="en-US" dirty="0"/>
              <a:t>视图的创建</a:t>
            </a:r>
          </a:p>
        </p:txBody>
      </p:sp>
      <p:sp>
        <p:nvSpPr>
          <p:cNvPr id="3" name="内容占位符 2"/>
          <p:cNvSpPr>
            <a:spLocks noGrp="1"/>
          </p:cNvSpPr>
          <p:nvPr>
            <p:ph idx="1"/>
          </p:nvPr>
        </p:nvSpPr>
        <p:spPr/>
        <p:txBody>
          <a:bodyPr/>
          <a:lstStyle/>
          <a:p>
            <a:pPr marL="0" indent="0">
              <a:buNone/>
            </a:pPr>
            <a:r>
              <a:rPr lang="zh-CN" altLang="en-US" dirty="0"/>
              <a:t>在</a:t>
            </a:r>
            <a:r>
              <a:rPr lang="en-US" altLang="zh-CN" dirty="0"/>
              <a:t>Android</a:t>
            </a:r>
            <a:r>
              <a:rPr lang="zh-CN" altLang="en-US" dirty="0"/>
              <a:t>系统中，何的可视化控件都是从</a:t>
            </a:r>
            <a:r>
              <a:rPr lang="en-US" altLang="zh-CN" dirty="0" err="1"/>
              <a:t>android.view.View</a:t>
            </a:r>
            <a:r>
              <a:rPr lang="zh-CN" altLang="en-US" dirty="0"/>
              <a:t>继承的。开发人员可以使用两种方法来创建视图。</a:t>
            </a:r>
          </a:p>
          <a:p>
            <a:endParaRPr lang="zh-CN" altLang="en-US" dirty="0"/>
          </a:p>
          <a:p>
            <a:r>
              <a:rPr lang="zh-CN" altLang="en-US" dirty="0"/>
              <a:t>第一种：是使用</a:t>
            </a:r>
            <a:r>
              <a:rPr lang="en-US" altLang="zh-CN" dirty="0"/>
              <a:t>XML</a:t>
            </a:r>
            <a:r>
              <a:rPr lang="zh-CN" altLang="en-US" dirty="0"/>
              <a:t>方式来配置</a:t>
            </a:r>
            <a:r>
              <a:rPr lang="en-US" altLang="zh-CN" dirty="0"/>
              <a:t>View</a:t>
            </a:r>
            <a:r>
              <a:rPr lang="zh-CN" altLang="en-US" dirty="0"/>
              <a:t>的相关属性，然后装载这些</a:t>
            </a:r>
            <a:r>
              <a:rPr lang="en-US" altLang="zh-CN" dirty="0"/>
              <a:t>View</a:t>
            </a:r>
          </a:p>
          <a:p>
            <a:endParaRPr lang="en-US" altLang="zh-CN" dirty="0"/>
          </a:p>
          <a:p>
            <a:r>
              <a:rPr lang="zh-CN" altLang="en-US" dirty="0"/>
              <a:t>第二种：是完全使用</a:t>
            </a:r>
            <a:r>
              <a:rPr lang="en-US" altLang="zh-CN" dirty="0"/>
              <a:t>java</a:t>
            </a:r>
            <a:r>
              <a:rPr lang="zh-CN" altLang="en-US" dirty="0"/>
              <a:t>代码来创建</a:t>
            </a:r>
            <a:r>
              <a:rPr lang="en-US" altLang="zh-CN" dirty="0"/>
              <a:t>View</a:t>
            </a:r>
          </a:p>
          <a:p>
            <a:endParaRPr lang="zh-CN" altLang="en-US" dirty="0"/>
          </a:p>
        </p:txBody>
      </p:sp>
    </p:spTree>
    <p:extLst>
      <p:ext uri="{BB962C8B-B14F-4D97-AF65-F5344CB8AC3E}">
        <p14:creationId xmlns:p14="http://schemas.microsoft.com/office/powerpoint/2010/main" val="6847423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XML</a:t>
            </a:r>
            <a:r>
              <a:rPr lang="zh-CN" altLang="en-US" dirty="0"/>
              <a:t>布局文件定义视图</a:t>
            </a:r>
          </a:p>
        </p:txBody>
      </p:sp>
      <p:sp>
        <p:nvSpPr>
          <p:cNvPr id="3" name="内容占位符 2"/>
          <p:cNvSpPr>
            <a:spLocks noGrp="1"/>
          </p:cNvSpPr>
          <p:nvPr>
            <p:ph idx="1"/>
          </p:nvPr>
        </p:nvSpPr>
        <p:spPr/>
        <p:txBody>
          <a:bodyPr>
            <a:normAutofit fontScale="92500" lnSpcReduction="10000"/>
          </a:bodyPr>
          <a:lstStyle/>
          <a:p>
            <a:r>
              <a:rPr lang="en-US" altLang="zh-CN" dirty="0"/>
              <a:t>Xml</a:t>
            </a:r>
            <a:r>
              <a:rPr lang="zh-CN" altLang="en-US" dirty="0"/>
              <a:t>布局文件是</a:t>
            </a:r>
            <a:r>
              <a:rPr lang="en-US" altLang="zh-CN" dirty="0"/>
              <a:t>android</a:t>
            </a:r>
            <a:r>
              <a:rPr lang="zh-CN" altLang="en-US" dirty="0"/>
              <a:t>系统中定义的视图常用方法，所有的布局文件必须包含在</a:t>
            </a:r>
            <a:r>
              <a:rPr lang="en-US" altLang="zh-CN" dirty="0"/>
              <a:t>res/layout</a:t>
            </a:r>
            <a:r>
              <a:rPr lang="zh-CN" altLang="en-US" dirty="0"/>
              <a:t>目录中。定义</a:t>
            </a:r>
            <a:r>
              <a:rPr lang="en-US" altLang="zh-CN" dirty="0"/>
              <a:t>XML</a:t>
            </a:r>
            <a:r>
              <a:rPr lang="zh-CN" altLang="en-US" dirty="0"/>
              <a:t>布局的命名和定义注意事项如下：</a:t>
            </a:r>
          </a:p>
          <a:p>
            <a:r>
              <a:rPr lang="en-US" altLang="zh-CN" dirty="0"/>
              <a:t>xml</a:t>
            </a:r>
            <a:r>
              <a:rPr lang="zh-CN" altLang="en-US" dirty="0"/>
              <a:t>布局文件必须是以</a:t>
            </a:r>
            <a:r>
              <a:rPr lang="en-US" altLang="zh-CN" dirty="0"/>
              <a:t>xml</a:t>
            </a:r>
            <a:r>
              <a:rPr lang="zh-CN" altLang="en-US" dirty="0"/>
              <a:t>文件名结束，命名必须是符合</a:t>
            </a:r>
            <a:r>
              <a:rPr lang="en-US" altLang="zh-CN" dirty="0"/>
              <a:t>java</a:t>
            </a:r>
            <a:r>
              <a:rPr lang="zh-CN" altLang="en-US" dirty="0"/>
              <a:t>的规范</a:t>
            </a:r>
          </a:p>
          <a:p>
            <a:r>
              <a:rPr lang="zh-CN" altLang="en-US" dirty="0"/>
              <a:t>每一个</a:t>
            </a:r>
            <a:r>
              <a:rPr lang="en-US" altLang="zh-CN" dirty="0"/>
              <a:t>xml</a:t>
            </a:r>
            <a:r>
              <a:rPr lang="zh-CN" altLang="en-US" dirty="0"/>
              <a:t>布局文件的根节点可以是任意的控件标签</a:t>
            </a:r>
          </a:p>
          <a:p>
            <a:r>
              <a:rPr lang="en-US" altLang="zh-CN" dirty="0"/>
              <a:t>xml</a:t>
            </a:r>
            <a:r>
              <a:rPr lang="zh-CN" altLang="en-US" dirty="0"/>
              <a:t>布局文件的根节点必须是包含</a:t>
            </a:r>
            <a:r>
              <a:rPr lang="en-US" altLang="zh-CN" dirty="0"/>
              <a:t>android</a:t>
            </a:r>
            <a:r>
              <a:rPr lang="zh-CN" altLang="en-US" dirty="0"/>
              <a:t>的命名空间，命名空间必须是</a:t>
            </a:r>
            <a:r>
              <a:rPr lang="en-US" altLang="zh-CN" dirty="0" err="1"/>
              <a:t>xmlns:android</a:t>
            </a:r>
            <a:r>
              <a:rPr lang="en-US" altLang="zh-CN" dirty="0"/>
              <a:t>=http://schemas.android.com/apk/res/android</a:t>
            </a:r>
          </a:p>
          <a:p>
            <a:r>
              <a:rPr lang="zh-CN" altLang="en-US" dirty="0"/>
              <a:t>为</a:t>
            </a:r>
            <a:r>
              <a:rPr lang="en-US" altLang="zh-CN" dirty="0"/>
              <a:t>xml</a:t>
            </a:r>
            <a:r>
              <a:rPr lang="zh-CN" altLang="en-US" dirty="0"/>
              <a:t>文件布局中的标签指定的</a:t>
            </a:r>
            <a:r>
              <a:rPr lang="en-US" altLang="zh-CN" dirty="0"/>
              <a:t>id</a:t>
            </a:r>
            <a:r>
              <a:rPr lang="zh-CN" altLang="en-US" dirty="0"/>
              <a:t>需要使用这样的格式： </a:t>
            </a:r>
            <a:r>
              <a:rPr lang="en-US" altLang="zh-CN" dirty="0" err="1"/>
              <a:t>android:id</a:t>
            </a:r>
            <a:r>
              <a:rPr lang="en-US" altLang="zh-CN" dirty="0"/>
              <a:t>=“@+id/</a:t>
            </a:r>
            <a:r>
              <a:rPr lang="zh-CN" altLang="en-US" dirty="0"/>
              <a:t>标签名称“该标记会保存在</a:t>
            </a:r>
            <a:r>
              <a:rPr lang="en-US" altLang="zh-CN" dirty="0"/>
              <a:t>R</a:t>
            </a:r>
            <a:r>
              <a:rPr lang="zh-CN" altLang="en-US" dirty="0"/>
              <a:t>文件中</a:t>
            </a:r>
          </a:p>
          <a:p>
            <a:r>
              <a:rPr lang="zh-CN" altLang="en-US" dirty="0"/>
              <a:t>每一个视图的</a:t>
            </a:r>
            <a:r>
              <a:rPr lang="en-US" altLang="zh-CN" dirty="0"/>
              <a:t>id</a:t>
            </a:r>
            <a:r>
              <a:rPr lang="zh-CN" altLang="en-US" dirty="0"/>
              <a:t>都会在</a:t>
            </a:r>
            <a:r>
              <a:rPr lang="en-US" altLang="zh-CN" dirty="0"/>
              <a:t>R</a:t>
            </a:r>
            <a:r>
              <a:rPr lang="zh-CN" altLang="en-US" dirty="0"/>
              <a:t>类中生成与之对应的变量，因此视图</a:t>
            </a:r>
            <a:r>
              <a:rPr lang="en-US" altLang="zh-CN" dirty="0"/>
              <a:t>ID</a:t>
            </a:r>
            <a:r>
              <a:rPr lang="zh-CN" altLang="en-US" dirty="0"/>
              <a:t>的值必须是符合</a:t>
            </a:r>
            <a:r>
              <a:rPr lang="en-US" altLang="zh-CN" dirty="0"/>
              <a:t>java</a:t>
            </a:r>
            <a:r>
              <a:rPr lang="zh-CN" altLang="en-US" dirty="0"/>
              <a:t>规范的</a:t>
            </a:r>
          </a:p>
          <a:p>
            <a:endParaRPr lang="zh-CN" altLang="en-US" dirty="0"/>
          </a:p>
        </p:txBody>
      </p:sp>
    </p:spTree>
    <p:extLst>
      <p:ext uri="{BB962C8B-B14F-4D97-AF65-F5344CB8AC3E}">
        <p14:creationId xmlns:p14="http://schemas.microsoft.com/office/powerpoint/2010/main" val="31433987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Android</a:t>
            </a:r>
            <a:r>
              <a:rPr lang="zh-CN" altLang="en-US" dirty="0"/>
              <a:t>长度单位</a:t>
            </a:r>
          </a:p>
        </p:txBody>
      </p:sp>
      <p:sp>
        <p:nvSpPr>
          <p:cNvPr id="3" name="内容占位符 2"/>
          <p:cNvSpPr>
            <a:spLocks noGrp="1"/>
          </p:cNvSpPr>
          <p:nvPr>
            <p:ph idx="1"/>
          </p:nvPr>
        </p:nvSpPr>
        <p:spPr/>
        <p:txBody>
          <a:bodyPr/>
          <a:lstStyle/>
          <a:p>
            <a:pPr marL="0" indent="0">
              <a:buNone/>
            </a:pPr>
            <a:r>
              <a:rPr lang="en-US" altLang="zh-CN" dirty="0"/>
              <a:t>Android</a:t>
            </a:r>
            <a:r>
              <a:rPr lang="zh-CN" altLang="en-US" dirty="0"/>
              <a:t>表示单位长度的方式通常有三种表示方式。</a:t>
            </a:r>
          </a:p>
          <a:p>
            <a:endParaRPr lang="zh-CN" altLang="en-US" dirty="0"/>
          </a:p>
          <a:p>
            <a:r>
              <a:rPr lang="en-US" altLang="zh-CN" dirty="0" err="1"/>
              <a:t>px</a:t>
            </a:r>
            <a:r>
              <a:rPr lang="zh-CN" altLang="en-US" dirty="0"/>
              <a:t>：表示屏幕实际的象素。例如，</a:t>
            </a:r>
            <a:r>
              <a:rPr lang="en-US" altLang="zh-CN" dirty="0"/>
              <a:t>320*480</a:t>
            </a:r>
            <a:r>
              <a:rPr lang="zh-CN" altLang="en-US" dirty="0"/>
              <a:t>的屏幕在横向有</a:t>
            </a:r>
            <a:r>
              <a:rPr lang="en-US" altLang="zh-CN" dirty="0"/>
              <a:t>320</a:t>
            </a:r>
            <a:r>
              <a:rPr lang="zh-CN" altLang="en-US" dirty="0"/>
              <a:t>个象素，在纵向有</a:t>
            </a:r>
            <a:r>
              <a:rPr lang="en-US" altLang="zh-CN" dirty="0"/>
              <a:t>480</a:t>
            </a:r>
            <a:r>
              <a:rPr lang="zh-CN" altLang="en-US" dirty="0"/>
              <a:t>个象素。</a:t>
            </a:r>
          </a:p>
          <a:p>
            <a:endParaRPr lang="zh-CN" altLang="en-US" dirty="0"/>
          </a:p>
          <a:p>
            <a:r>
              <a:rPr lang="en-US" altLang="zh-CN" dirty="0" err="1"/>
              <a:t>dp</a:t>
            </a:r>
            <a:r>
              <a:rPr lang="en-US" altLang="zh-CN" dirty="0"/>
              <a:t>(dip): </a:t>
            </a:r>
            <a:r>
              <a:rPr lang="zh-CN" altLang="en-US" dirty="0"/>
              <a:t>是屏幕的物理尺寸。大小为</a:t>
            </a:r>
            <a:r>
              <a:rPr lang="en-US" altLang="zh-CN" dirty="0"/>
              <a:t>1</a:t>
            </a:r>
            <a:r>
              <a:rPr lang="zh-CN" altLang="en-US" dirty="0"/>
              <a:t>英寸的</a:t>
            </a:r>
            <a:r>
              <a:rPr lang="en-US" altLang="zh-CN" dirty="0"/>
              <a:t>1/72</a:t>
            </a:r>
            <a:r>
              <a:rPr lang="zh-CN" altLang="en-US" dirty="0"/>
              <a:t>。</a:t>
            </a:r>
          </a:p>
          <a:p>
            <a:endParaRPr lang="zh-CN" altLang="en-US" dirty="0"/>
          </a:p>
          <a:p>
            <a:r>
              <a:rPr lang="en-US" altLang="zh-CN" dirty="0" err="1"/>
              <a:t>sp</a:t>
            </a:r>
            <a:r>
              <a:rPr lang="zh-CN" altLang="en-US" dirty="0"/>
              <a:t>（与刻度无关的像素）：与</a:t>
            </a:r>
            <a:r>
              <a:rPr lang="en-US" altLang="zh-CN" dirty="0" err="1"/>
              <a:t>dp</a:t>
            </a:r>
            <a:r>
              <a:rPr lang="zh-CN" altLang="en-US" dirty="0"/>
              <a:t>类似，但是可以根据用户的字体大小首选项进行缩放。</a:t>
            </a:r>
          </a:p>
          <a:p>
            <a:endParaRPr lang="zh-CN" altLang="en-US" dirty="0"/>
          </a:p>
        </p:txBody>
      </p:sp>
    </p:spTree>
    <p:extLst>
      <p:ext uri="{BB962C8B-B14F-4D97-AF65-F5344CB8AC3E}">
        <p14:creationId xmlns:p14="http://schemas.microsoft.com/office/powerpoint/2010/main" val="24635509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布局常用属性</a:t>
            </a:r>
          </a:p>
        </p:txBody>
      </p:sp>
      <p:sp>
        <p:nvSpPr>
          <p:cNvPr id="3" name="内容占位符 2"/>
          <p:cNvSpPr>
            <a:spLocks noGrp="1"/>
          </p:cNvSpPr>
          <p:nvPr>
            <p:ph idx="1"/>
          </p:nvPr>
        </p:nvSpPr>
        <p:spPr/>
        <p:txBody>
          <a:bodyPr/>
          <a:lstStyle/>
          <a:p>
            <a:r>
              <a:rPr lang="en-US" altLang="zh-CN" dirty="0" err="1"/>
              <a:t>layout_margin</a:t>
            </a:r>
            <a:r>
              <a:rPr lang="en-US" altLang="zh-CN" dirty="0"/>
              <a:t> </a:t>
            </a:r>
            <a:r>
              <a:rPr lang="zh-CN" altLang="en-US" dirty="0"/>
              <a:t>控件边缘相对于父控件的边距</a:t>
            </a:r>
            <a:endParaRPr lang="en-US" altLang="zh-CN" dirty="0"/>
          </a:p>
          <a:p>
            <a:r>
              <a:rPr lang="en-US" altLang="zh-CN" dirty="0" err="1"/>
              <a:t>layout_padding</a:t>
            </a:r>
            <a:r>
              <a:rPr lang="en-US" altLang="zh-CN" dirty="0"/>
              <a:t> </a:t>
            </a:r>
            <a:r>
              <a:rPr lang="zh-CN" altLang="en-US" dirty="0"/>
              <a:t>控件内容相对于控件边缘的距离</a:t>
            </a:r>
            <a:r>
              <a:rPr lang="en-US" altLang="zh-CN" dirty="0"/>
              <a:t>	</a:t>
            </a:r>
          </a:p>
          <a:p>
            <a:r>
              <a:rPr lang="en-US" altLang="zh-CN" dirty="0"/>
              <a:t>gravity </a:t>
            </a:r>
            <a:r>
              <a:rPr lang="zh-CN" altLang="en-US" dirty="0"/>
              <a:t>设置</a:t>
            </a:r>
            <a:r>
              <a:rPr lang="en-US" altLang="zh-CN" dirty="0"/>
              <a:t>view</a:t>
            </a:r>
            <a:r>
              <a:rPr lang="zh-CN" altLang="en-US" dirty="0"/>
              <a:t>组件的对齐方式</a:t>
            </a:r>
            <a:r>
              <a:rPr lang="en-US" altLang="zh-CN" dirty="0"/>
              <a:t>(</a:t>
            </a:r>
            <a:r>
              <a:rPr lang="zh-CN" altLang="en-US" dirty="0"/>
              <a:t>设置</a:t>
            </a:r>
            <a:r>
              <a:rPr lang="en-US" altLang="zh-CN" dirty="0"/>
              <a:t>View</a:t>
            </a:r>
            <a:r>
              <a:rPr lang="zh-CN" altLang="en-US" dirty="0"/>
              <a:t>内部的对齐方式</a:t>
            </a:r>
            <a:r>
              <a:rPr lang="en-US" altLang="zh-CN" dirty="0"/>
              <a:t>)</a:t>
            </a:r>
          </a:p>
          <a:p>
            <a:r>
              <a:rPr lang="en-US" altLang="zh-CN" dirty="0" err="1"/>
              <a:t>layout_gravity</a:t>
            </a:r>
            <a:r>
              <a:rPr lang="en-US" altLang="zh-CN" dirty="0"/>
              <a:t> </a:t>
            </a:r>
            <a:r>
              <a:rPr lang="zh-CN" altLang="en-US" dirty="0"/>
              <a:t>设置</a:t>
            </a:r>
            <a:r>
              <a:rPr lang="en-US" altLang="zh-CN" dirty="0" err="1"/>
              <a:t>Contrainer</a:t>
            </a:r>
            <a:r>
              <a:rPr lang="zh-CN" altLang="en-US" dirty="0"/>
              <a:t>组件的对齐方式（设置</a:t>
            </a:r>
            <a:r>
              <a:rPr lang="en-US" altLang="zh-CN" dirty="0"/>
              <a:t>View</a:t>
            </a:r>
            <a:r>
              <a:rPr lang="zh-CN" altLang="en-US" dirty="0"/>
              <a:t>相对于容器的对齐方式）</a:t>
            </a:r>
          </a:p>
        </p:txBody>
      </p:sp>
    </p:spTree>
    <p:extLst>
      <p:ext uri="{BB962C8B-B14F-4D97-AF65-F5344CB8AC3E}">
        <p14:creationId xmlns:p14="http://schemas.microsoft.com/office/powerpoint/2010/main" val="3405691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Android</a:t>
            </a:r>
            <a:r>
              <a:rPr lang="zh-CN" altLang="en-US" dirty="0"/>
              <a:t>版本</a:t>
            </a:r>
          </a:p>
        </p:txBody>
      </p:sp>
      <p:sp>
        <p:nvSpPr>
          <p:cNvPr id="3" name="内容占位符 2"/>
          <p:cNvSpPr>
            <a:spLocks noGrp="1"/>
          </p:cNvSpPr>
          <p:nvPr>
            <p:ph idx="1"/>
          </p:nvPr>
        </p:nvSpPr>
        <p:spPr/>
        <p:txBody>
          <a:bodyPr>
            <a:normAutofit fontScale="85000" lnSpcReduction="20000"/>
          </a:bodyPr>
          <a:lstStyle/>
          <a:p>
            <a:r>
              <a:rPr lang="en-US" altLang="zh-CN" dirty="0"/>
              <a:t>1.5 Cupcake</a:t>
            </a:r>
            <a:r>
              <a:rPr lang="zh-CN" altLang="en-US" dirty="0"/>
              <a:t>（纸杯蛋糕） </a:t>
            </a:r>
          </a:p>
          <a:p>
            <a:r>
              <a:rPr lang="en-US" altLang="zh-CN" dirty="0"/>
              <a:t>1.6 Donut</a:t>
            </a:r>
            <a:r>
              <a:rPr lang="zh-CN" altLang="en-US" dirty="0"/>
              <a:t>（甜甜圈） </a:t>
            </a:r>
          </a:p>
          <a:p>
            <a:r>
              <a:rPr lang="en-US" altLang="zh-CN" dirty="0"/>
              <a:t>2.1 Eclair</a:t>
            </a:r>
            <a:r>
              <a:rPr lang="zh-CN" altLang="en-US" dirty="0"/>
              <a:t>（闪电泡芙） </a:t>
            </a:r>
          </a:p>
          <a:p>
            <a:r>
              <a:rPr lang="en-US" altLang="zh-CN" dirty="0"/>
              <a:t>2.2 </a:t>
            </a:r>
            <a:r>
              <a:rPr lang="en-US" altLang="zh-CN" dirty="0" err="1"/>
              <a:t>Froyo</a:t>
            </a:r>
            <a:r>
              <a:rPr lang="zh-CN" altLang="en-US" dirty="0"/>
              <a:t>（冻酸奶） </a:t>
            </a:r>
          </a:p>
          <a:p>
            <a:r>
              <a:rPr lang="en-US" altLang="zh-CN" dirty="0"/>
              <a:t>2.3 Gingerbread</a:t>
            </a:r>
            <a:r>
              <a:rPr lang="zh-CN" altLang="en-US" dirty="0"/>
              <a:t>（姜饼） </a:t>
            </a:r>
          </a:p>
          <a:p>
            <a:r>
              <a:rPr lang="en-US" altLang="zh-CN" dirty="0"/>
              <a:t>3.0 Honeycomb</a:t>
            </a:r>
            <a:r>
              <a:rPr lang="zh-CN" altLang="en-US" dirty="0"/>
              <a:t>（蜂巢） </a:t>
            </a:r>
          </a:p>
          <a:p>
            <a:r>
              <a:rPr lang="en-US" altLang="zh-CN" dirty="0"/>
              <a:t>4.0 Ice cream </a:t>
            </a:r>
            <a:r>
              <a:rPr lang="en-US" altLang="zh-CN" dirty="0" err="1"/>
              <a:t>SandWich</a:t>
            </a:r>
            <a:r>
              <a:rPr lang="zh-CN" altLang="en-US" dirty="0"/>
              <a:t>（冰激凌三明治） </a:t>
            </a:r>
          </a:p>
          <a:p>
            <a:r>
              <a:rPr lang="en-US" altLang="zh-CN" dirty="0"/>
              <a:t>4.1 Jelly Bean </a:t>
            </a:r>
            <a:r>
              <a:rPr lang="zh-CN" altLang="en-US" dirty="0"/>
              <a:t>（果冻豆 ） </a:t>
            </a:r>
          </a:p>
          <a:p>
            <a:r>
              <a:rPr lang="en-US" altLang="zh-CN" dirty="0"/>
              <a:t>4.2 Jelly Bean </a:t>
            </a:r>
            <a:r>
              <a:rPr lang="zh-CN" altLang="en-US" dirty="0"/>
              <a:t>（果冻豆 ） </a:t>
            </a:r>
          </a:p>
          <a:p>
            <a:r>
              <a:rPr lang="en-US" altLang="zh-CN" dirty="0"/>
              <a:t>5.0 Lime Pie  </a:t>
            </a:r>
            <a:r>
              <a:rPr lang="zh-CN" altLang="en-US" dirty="0"/>
              <a:t>（酸橙派）</a:t>
            </a:r>
            <a:endParaRPr lang="en-US" altLang="zh-CN" dirty="0"/>
          </a:p>
          <a:p>
            <a:r>
              <a:rPr lang="en-US" altLang="zh-CN" dirty="0"/>
              <a:t>6.0 Marshmallow </a:t>
            </a:r>
            <a:r>
              <a:rPr lang="zh-CN" altLang="en-US" dirty="0"/>
              <a:t>（棉花软糖）</a:t>
            </a:r>
          </a:p>
          <a:p>
            <a:endParaRPr lang="zh-CN" altLang="en-US" dirty="0"/>
          </a:p>
        </p:txBody>
      </p:sp>
    </p:spTree>
    <p:extLst>
      <p:ext uri="{BB962C8B-B14F-4D97-AF65-F5344CB8AC3E}">
        <p14:creationId xmlns:p14="http://schemas.microsoft.com/office/powerpoint/2010/main" val="8004164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线性布局</a:t>
            </a:r>
            <a:r>
              <a:rPr lang="en-US" altLang="zh-CN" dirty="0" err="1"/>
              <a:t>LinearLayout</a:t>
            </a:r>
            <a:endParaRPr lang="zh-CN" altLang="en-US" dirty="0"/>
          </a:p>
        </p:txBody>
      </p:sp>
      <p:sp>
        <p:nvSpPr>
          <p:cNvPr id="3" name="内容占位符 2"/>
          <p:cNvSpPr>
            <a:spLocks noGrp="1"/>
          </p:cNvSpPr>
          <p:nvPr>
            <p:ph idx="1"/>
          </p:nvPr>
        </p:nvSpPr>
        <p:spPr/>
        <p:txBody>
          <a:bodyPr/>
          <a:lstStyle/>
          <a:p>
            <a:r>
              <a:rPr lang="zh-CN" altLang="en-US" dirty="0"/>
              <a:t>线性布局是最常用的布局，使用</a:t>
            </a:r>
            <a:r>
              <a:rPr lang="en-US" altLang="zh-CN" dirty="0"/>
              <a:t>&lt;</a:t>
            </a:r>
            <a:r>
              <a:rPr lang="en-US" altLang="zh-CN" dirty="0" err="1"/>
              <a:t>LinearLayout</a:t>
            </a:r>
            <a:r>
              <a:rPr lang="en-US" altLang="zh-CN" dirty="0"/>
              <a:t>&gt;</a:t>
            </a:r>
            <a:r>
              <a:rPr lang="zh-CN" altLang="en-US" dirty="0"/>
              <a:t>来定义</a:t>
            </a:r>
          </a:p>
          <a:p>
            <a:r>
              <a:rPr lang="zh-CN" altLang="en-US" dirty="0"/>
              <a:t>线性布局可以分为水平和垂直的方向的布局，可以通过</a:t>
            </a:r>
            <a:r>
              <a:rPr lang="en-US" altLang="zh-CN" dirty="0" err="1"/>
              <a:t>android:orientation</a:t>
            </a:r>
            <a:r>
              <a:rPr lang="en-US" altLang="zh-CN" dirty="0"/>
              <a:t>=“vertical”</a:t>
            </a:r>
            <a:r>
              <a:rPr lang="zh-CN" altLang="en-US" dirty="0"/>
              <a:t>来定义方向，该属性可以有</a:t>
            </a:r>
            <a:r>
              <a:rPr lang="en-US" altLang="zh-CN" dirty="0"/>
              <a:t>horizontal</a:t>
            </a:r>
            <a:r>
              <a:rPr lang="zh-CN" altLang="en-US" dirty="0"/>
              <a:t>和</a:t>
            </a:r>
            <a:r>
              <a:rPr lang="en-US" altLang="zh-CN" dirty="0"/>
              <a:t>vertical</a:t>
            </a:r>
            <a:r>
              <a:rPr lang="zh-CN" altLang="en-US" dirty="0"/>
              <a:t>两个方向。</a:t>
            </a:r>
          </a:p>
          <a:p>
            <a:r>
              <a:rPr lang="en-US" altLang="zh-CN" dirty="0"/>
              <a:t>&lt;</a:t>
            </a:r>
            <a:r>
              <a:rPr lang="en-US" altLang="zh-CN" dirty="0" err="1"/>
              <a:t>LinearLayout</a:t>
            </a:r>
            <a:r>
              <a:rPr lang="en-US" altLang="zh-CN" dirty="0"/>
              <a:t>&gt;</a:t>
            </a:r>
            <a:r>
              <a:rPr lang="zh-CN" altLang="en-US" dirty="0"/>
              <a:t>标签中有一个很重要的属性</a:t>
            </a:r>
            <a:r>
              <a:rPr lang="en-US" altLang="zh-CN" dirty="0"/>
              <a:t>gravity</a:t>
            </a:r>
            <a:r>
              <a:rPr lang="zh-CN" altLang="en-US" dirty="0"/>
              <a:t>，该属性用于控制布局中视图的位置，如果设置多个值需要使用  </a:t>
            </a:r>
            <a:r>
              <a:rPr lang="en-US" altLang="zh-CN" dirty="0"/>
              <a:t>| </a:t>
            </a:r>
            <a:r>
              <a:rPr lang="zh-CN" altLang="en-US" dirty="0"/>
              <a:t>进行分隔</a:t>
            </a:r>
          </a:p>
          <a:p>
            <a:endParaRPr lang="zh-CN" altLang="en-US" dirty="0"/>
          </a:p>
        </p:txBody>
      </p:sp>
    </p:spTree>
    <p:extLst>
      <p:ext uri="{BB962C8B-B14F-4D97-AF65-F5344CB8AC3E}">
        <p14:creationId xmlns:p14="http://schemas.microsoft.com/office/powerpoint/2010/main" val="15239891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属性</a:t>
            </a:r>
          </a:p>
        </p:txBody>
      </p:sp>
      <p:sp>
        <p:nvSpPr>
          <p:cNvPr id="3" name="内容占位符 2"/>
          <p:cNvSpPr>
            <a:spLocks noGrp="1"/>
          </p:cNvSpPr>
          <p:nvPr>
            <p:ph idx="1"/>
          </p:nvPr>
        </p:nvSpPr>
        <p:spPr/>
        <p:txBody>
          <a:bodyPr/>
          <a:lstStyle/>
          <a:p>
            <a:r>
              <a:rPr lang="en-US" altLang="zh-CN" dirty="0" err="1"/>
              <a:t>android:layout_width</a:t>
            </a:r>
            <a:r>
              <a:rPr lang="zh-CN" altLang="en-US" dirty="0"/>
              <a:t>和</a:t>
            </a:r>
            <a:r>
              <a:rPr lang="en-US" altLang="zh-CN" dirty="0" err="1"/>
              <a:t>android_layout_height</a:t>
            </a:r>
            <a:endParaRPr lang="en-US" altLang="zh-CN" dirty="0"/>
          </a:p>
          <a:p>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1395844269"/>
              </p:ext>
            </p:extLst>
          </p:nvPr>
        </p:nvGraphicFramePr>
        <p:xfrm>
          <a:off x="1184563" y="2974181"/>
          <a:ext cx="6781800" cy="2054225"/>
        </p:xfrm>
        <a:graphic>
          <a:graphicData uri="http://schemas.openxmlformats.org/drawingml/2006/table">
            <a:tbl>
              <a:tblPr/>
              <a:tblGrid>
                <a:gridCol w="3390900">
                  <a:extLst>
                    <a:ext uri="{9D8B030D-6E8A-4147-A177-3AD203B41FA5}">
                      <a16:colId xmlns:a16="http://schemas.microsoft.com/office/drawing/2014/main" val="20000"/>
                    </a:ext>
                  </a:extLst>
                </a:gridCol>
                <a:gridCol w="3390900">
                  <a:extLst>
                    <a:ext uri="{9D8B030D-6E8A-4147-A177-3AD203B41FA5}">
                      <a16:colId xmlns:a16="http://schemas.microsoft.com/office/drawing/2014/main" val="20001"/>
                    </a:ext>
                  </a:extLst>
                </a:gridCol>
              </a:tblGrid>
              <a:tr h="37159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E457D"/>
                          </a:solidFill>
                          <a:effectLst/>
                          <a:latin typeface="Arial" pitchFamily="34" charset="0"/>
                          <a:ea typeface="宋体" pitchFamily="2" charset="-122"/>
                          <a:cs typeface="Arial" pitchFamily="34" charset="0"/>
                        </a:rPr>
                        <a:t>属性</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E457D"/>
                          </a:solidFill>
                          <a:effectLst/>
                          <a:latin typeface="Arial" pitchFamily="34" charset="0"/>
                          <a:ea typeface="宋体" pitchFamily="2" charset="-122"/>
                          <a:cs typeface="Arial" pitchFamily="34" charset="0"/>
                        </a:rPr>
                        <a:t>描述</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59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a:ln>
                            <a:noFill/>
                          </a:ln>
                          <a:solidFill>
                            <a:schemeClr val="accent2">
                              <a:lumMod val="50000"/>
                            </a:schemeClr>
                          </a:solidFill>
                          <a:effectLst/>
                          <a:latin typeface="Arial" pitchFamily="34" charset="0"/>
                          <a:ea typeface="宋体" pitchFamily="2" charset="-122"/>
                          <a:cs typeface="Arial" pitchFamily="34" charset="0"/>
                        </a:rPr>
                        <a:t>wrap_content</a:t>
                      </a:r>
                      <a:endParaRPr kumimoji="0" lang="en-US" altLang="zh-CN" sz="1600" b="0" i="0" u="none" strike="noStrike" cap="none" normalizeH="0" baseline="0" dirty="0">
                        <a:ln>
                          <a:noFill/>
                        </a:ln>
                        <a:solidFill>
                          <a:schemeClr val="accent2">
                            <a:lumMod val="50000"/>
                          </a:schemeClr>
                        </a:solidFill>
                        <a:effectLst/>
                        <a:latin typeface="Arial" pitchFamily="34" charset="0"/>
                        <a:ea typeface="宋体" pitchFamily="2" charset="-122"/>
                        <a:cs typeface="Arial" pitchFamily="34"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6F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accent2">
                              <a:lumMod val="50000"/>
                            </a:schemeClr>
                          </a:solidFill>
                          <a:effectLst/>
                          <a:latin typeface="Arial" pitchFamily="34" charset="0"/>
                          <a:ea typeface="宋体" pitchFamily="2" charset="-122"/>
                          <a:cs typeface="Arial" pitchFamily="34" charset="0"/>
                        </a:rPr>
                        <a:t>填满父控件的空白</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6FC"/>
                    </a:solidFill>
                  </a:tcPr>
                </a:tc>
                <a:extLst>
                  <a:ext uri="{0D108BD9-81ED-4DB2-BD59-A6C34878D82A}">
                    <a16:rowId xmlns:a16="http://schemas.microsoft.com/office/drawing/2014/main" val="10001"/>
                  </a:ext>
                </a:extLst>
              </a:tr>
              <a:tr h="13110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a:ln>
                            <a:noFill/>
                          </a:ln>
                          <a:solidFill>
                            <a:schemeClr val="accent2">
                              <a:lumMod val="50000"/>
                            </a:schemeClr>
                          </a:solidFill>
                          <a:effectLst/>
                          <a:latin typeface="Arial" pitchFamily="34" charset="0"/>
                          <a:ea typeface="宋体" pitchFamily="2" charset="-122"/>
                          <a:cs typeface="Arial" pitchFamily="34" charset="0"/>
                        </a:rPr>
                        <a:t>fill_parent</a:t>
                      </a:r>
                      <a:endParaRPr kumimoji="0" lang="en-US" altLang="zh-CN" sz="1600" b="0" i="0" u="none" strike="noStrike" cap="none" normalizeH="0" baseline="0" dirty="0">
                        <a:ln>
                          <a:noFill/>
                        </a:ln>
                        <a:solidFill>
                          <a:schemeClr val="accent2">
                            <a:lumMod val="50000"/>
                          </a:schemeClr>
                        </a:solidFill>
                        <a:effectLst/>
                        <a:latin typeface="Arial" pitchFamily="34" charset="0"/>
                        <a:ea typeface="宋体" pitchFamily="2" charset="-122"/>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chemeClr val="accent2">
                            <a:lumMod val="50000"/>
                          </a:schemeClr>
                        </a:solidFill>
                        <a:effectLst/>
                        <a:latin typeface="Arial" pitchFamily="34" charset="0"/>
                        <a:ea typeface="宋体" pitchFamily="2" charset="-122"/>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chemeClr val="accent2">
                            <a:lumMod val="50000"/>
                          </a:schemeClr>
                        </a:solidFill>
                        <a:effectLst/>
                        <a:latin typeface="Arial" pitchFamily="34" charset="0"/>
                        <a:ea typeface="宋体" pitchFamily="2" charset="-122"/>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a:ln>
                            <a:noFill/>
                          </a:ln>
                          <a:solidFill>
                            <a:schemeClr val="accent2">
                              <a:lumMod val="50000"/>
                            </a:schemeClr>
                          </a:solidFill>
                          <a:effectLst/>
                          <a:latin typeface="Arial" pitchFamily="34" charset="0"/>
                          <a:ea typeface="宋体" pitchFamily="2" charset="-122"/>
                          <a:cs typeface="Arial" pitchFamily="34" charset="0"/>
                        </a:rPr>
                        <a:t>match_parent</a:t>
                      </a:r>
                      <a:endParaRPr kumimoji="0" lang="en-US" altLang="zh-CN" sz="1600" b="0" i="0" u="none" strike="noStrike" cap="none" normalizeH="0" baseline="0" dirty="0">
                        <a:ln>
                          <a:noFill/>
                        </a:ln>
                        <a:solidFill>
                          <a:schemeClr val="accent2">
                            <a:lumMod val="50000"/>
                          </a:schemeClr>
                        </a:solidFill>
                        <a:effectLst/>
                        <a:latin typeface="Arial" pitchFamily="34" charset="0"/>
                        <a:ea typeface="宋体" pitchFamily="2" charset="-122"/>
                        <a:cs typeface="Arial" pitchFamily="34"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AF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accent2">
                              <a:lumMod val="50000"/>
                            </a:schemeClr>
                          </a:solidFill>
                          <a:effectLst/>
                          <a:latin typeface="Arial" pitchFamily="34" charset="0"/>
                          <a:ea typeface="宋体" pitchFamily="2" charset="-122"/>
                          <a:cs typeface="Arial" pitchFamily="34" charset="0"/>
                        </a:rPr>
                        <a:t>表示大小刚好足够显示当前控件里的内容</a:t>
                      </a:r>
                      <a:r>
                        <a:rPr kumimoji="0" lang="en-US" altLang="zh-CN" sz="1600" b="0" i="0" u="none" strike="noStrike" cap="none" normalizeH="0" baseline="0" dirty="0">
                          <a:ln>
                            <a:noFill/>
                          </a:ln>
                          <a:solidFill>
                            <a:schemeClr val="accent2">
                              <a:lumMod val="50000"/>
                            </a:schemeClr>
                          </a:solidFill>
                          <a:effectLst/>
                          <a:latin typeface="Arial" pitchFamily="34" charset="0"/>
                          <a:ea typeface="宋体" pitchFamily="2" charset="-122"/>
                          <a:cs typeface="Arial" pitchFamily="34" charset="0"/>
                        </a:rPr>
                        <a:t>Android</a:t>
                      </a:r>
                      <a:r>
                        <a:rPr kumimoji="0" lang="zh-CN" altLang="en-US" sz="1600" b="0" i="0" u="none" strike="noStrike" cap="none" normalizeH="0" baseline="0" dirty="0">
                          <a:ln>
                            <a:noFill/>
                          </a:ln>
                          <a:solidFill>
                            <a:schemeClr val="accent2">
                              <a:lumMod val="50000"/>
                            </a:schemeClr>
                          </a:solidFill>
                          <a:effectLst/>
                          <a:latin typeface="Arial" pitchFamily="34" charset="0"/>
                          <a:ea typeface="宋体" pitchFamily="2" charset="-122"/>
                          <a:cs typeface="Arial" pitchFamily="34" charset="0"/>
                        </a:rPr>
                        <a:t>中</a:t>
                      </a:r>
                      <a:r>
                        <a:rPr kumimoji="0" lang="en-US" altLang="zh-CN" sz="1600" b="0" i="0" u="none" strike="noStrike" cap="none" normalizeH="0" baseline="0" dirty="0" err="1">
                          <a:ln>
                            <a:noFill/>
                          </a:ln>
                          <a:solidFill>
                            <a:schemeClr val="accent2">
                              <a:lumMod val="50000"/>
                            </a:schemeClr>
                          </a:solidFill>
                          <a:effectLst/>
                          <a:latin typeface="Arial" pitchFamily="34" charset="0"/>
                          <a:ea typeface="宋体" pitchFamily="2" charset="-122"/>
                          <a:cs typeface="Arial" pitchFamily="34" charset="0"/>
                        </a:rPr>
                        <a:t>fill_parent</a:t>
                      </a:r>
                      <a:r>
                        <a:rPr kumimoji="0" lang="zh-CN" altLang="en-US" sz="1600" b="0" i="0" u="none" strike="noStrike" cap="none" normalizeH="0" baseline="0" dirty="0">
                          <a:ln>
                            <a:noFill/>
                          </a:ln>
                          <a:solidFill>
                            <a:schemeClr val="accent2">
                              <a:lumMod val="50000"/>
                            </a:schemeClr>
                          </a:solidFill>
                          <a:effectLst/>
                          <a:latin typeface="Arial" pitchFamily="34" charset="0"/>
                          <a:ea typeface="宋体" pitchFamily="2" charset="-122"/>
                          <a:cs typeface="Arial" pitchFamily="34" charset="0"/>
                        </a:rPr>
                        <a:t>和</a:t>
                      </a:r>
                      <a:r>
                        <a:rPr kumimoji="0" lang="en-US" altLang="zh-CN" sz="1600" b="0" i="0" u="none" strike="noStrike" cap="none" normalizeH="0" baseline="0" dirty="0" err="1">
                          <a:ln>
                            <a:noFill/>
                          </a:ln>
                          <a:solidFill>
                            <a:schemeClr val="accent2">
                              <a:lumMod val="50000"/>
                            </a:schemeClr>
                          </a:solidFill>
                          <a:effectLst/>
                          <a:latin typeface="Arial" pitchFamily="34" charset="0"/>
                          <a:ea typeface="宋体" pitchFamily="2" charset="-122"/>
                          <a:cs typeface="Arial" pitchFamily="34" charset="0"/>
                        </a:rPr>
                        <a:t>match_parent</a:t>
                      </a:r>
                      <a:r>
                        <a:rPr kumimoji="0" lang="zh-CN" altLang="en-US" sz="1600" b="0" i="0" u="none" strike="noStrike" cap="none" normalizeH="0" baseline="0" dirty="0">
                          <a:ln>
                            <a:noFill/>
                          </a:ln>
                          <a:solidFill>
                            <a:schemeClr val="accent2">
                              <a:lumMod val="50000"/>
                            </a:schemeClr>
                          </a:solidFill>
                          <a:effectLst/>
                          <a:latin typeface="Arial" pitchFamily="34" charset="0"/>
                          <a:ea typeface="宋体" pitchFamily="2" charset="-122"/>
                          <a:cs typeface="Arial" pitchFamily="34" charset="0"/>
                        </a:rPr>
                        <a:t>是一样的。</a:t>
                      </a:r>
                      <a:endParaRPr kumimoji="0" lang="en-US" altLang="zh-CN" sz="1600" b="0" i="0" u="none" strike="noStrike" cap="none" normalizeH="0" baseline="0" dirty="0">
                        <a:ln>
                          <a:noFill/>
                        </a:ln>
                        <a:solidFill>
                          <a:schemeClr val="accent2">
                            <a:lumMod val="50000"/>
                          </a:schemeClr>
                        </a:solidFill>
                        <a:effectLst/>
                        <a:latin typeface="Arial" pitchFamily="34" charset="0"/>
                        <a:ea typeface="宋体" pitchFamily="2" charset="-122"/>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accent2">
                              <a:lumMod val="50000"/>
                            </a:schemeClr>
                          </a:solidFill>
                          <a:effectLst/>
                          <a:latin typeface="Arial" pitchFamily="34" charset="0"/>
                          <a:ea typeface="宋体" pitchFamily="2" charset="-122"/>
                          <a:cs typeface="Arial" pitchFamily="34" charset="0"/>
                        </a:rPr>
                        <a:t>在</a:t>
                      </a:r>
                      <a:r>
                        <a:rPr kumimoji="0" lang="en-US" altLang="zh-CN" sz="1600" b="0" i="0" u="none" strike="noStrike" cap="none" normalizeH="0" baseline="0" dirty="0">
                          <a:ln>
                            <a:noFill/>
                          </a:ln>
                          <a:solidFill>
                            <a:schemeClr val="accent2">
                              <a:lumMod val="50000"/>
                            </a:schemeClr>
                          </a:solidFill>
                          <a:effectLst/>
                          <a:latin typeface="Arial" pitchFamily="34" charset="0"/>
                          <a:ea typeface="宋体" pitchFamily="2" charset="-122"/>
                          <a:cs typeface="Arial" pitchFamily="34" charset="0"/>
                        </a:rPr>
                        <a:t>Android2.2</a:t>
                      </a:r>
                      <a:r>
                        <a:rPr kumimoji="0" lang="zh-CN" altLang="en-US" sz="1600" b="0" i="0" u="none" strike="noStrike" cap="none" normalizeH="0" baseline="0" dirty="0">
                          <a:ln>
                            <a:noFill/>
                          </a:ln>
                          <a:solidFill>
                            <a:schemeClr val="accent2">
                              <a:lumMod val="50000"/>
                            </a:schemeClr>
                          </a:solidFill>
                          <a:effectLst/>
                          <a:latin typeface="Arial" pitchFamily="34" charset="0"/>
                          <a:ea typeface="宋体" pitchFamily="2" charset="-122"/>
                          <a:cs typeface="Arial" pitchFamily="34" charset="0"/>
                        </a:rPr>
                        <a:t>中启动</a:t>
                      </a:r>
                      <a:r>
                        <a:rPr kumimoji="0" lang="en-US" altLang="zh-CN" sz="1600" b="0" i="0" u="none" strike="noStrike" cap="none" normalizeH="0" baseline="0" dirty="0" err="1">
                          <a:ln>
                            <a:noFill/>
                          </a:ln>
                          <a:solidFill>
                            <a:schemeClr val="accent2">
                              <a:lumMod val="50000"/>
                            </a:schemeClr>
                          </a:solidFill>
                          <a:effectLst/>
                          <a:latin typeface="Arial" pitchFamily="34" charset="0"/>
                          <a:ea typeface="宋体" pitchFamily="2" charset="-122"/>
                          <a:cs typeface="Arial" pitchFamily="34" charset="0"/>
                        </a:rPr>
                        <a:t>match_parent</a:t>
                      </a:r>
                      <a:r>
                        <a:rPr kumimoji="0" lang="zh-CN" altLang="en-US" sz="1600" b="0" i="0" u="none" strike="noStrike" cap="none" normalizeH="0" baseline="0" dirty="0">
                          <a:ln>
                            <a:noFill/>
                          </a:ln>
                          <a:solidFill>
                            <a:schemeClr val="accent2">
                              <a:lumMod val="50000"/>
                            </a:schemeClr>
                          </a:solidFill>
                          <a:effectLst/>
                          <a:latin typeface="Arial" pitchFamily="34" charset="0"/>
                          <a:ea typeface="宋体" pitchFamily="2" charset="-122"/>
                          <a:cs typeface="Arial" pitchFamily="34" charset="0"/>
                        </a:rPr>
                        <a:t>，不用</a:t>
                      </a:r>
                      <a:r>
                        <a:rPr kumimoji="0" lang="en-US" altLang="zh-CN" sz="1600" b="0" i="0" u="none" strike="noStrike" cap="none" normalizeH="0" baseline="0" dirty="0" err="1">
                          <a:ln>
                            <a:noFill/>
                          </a:ln>
                          <a:solidFill>
                            <a:schemeClr val="accent2">
                              <a:lumMod val="50000"/>
                            </a:schemeClr>
                          </a:solidFill>
                          <a:effectLst/>
                          <a:latin typeface="Arial" pitchFamily="34" charset="0"/>
                          <a:ea typeface="宋体" pitchFamily="2" charset="-122"/>
                          <a:cs typeface="Arial" pitchFamily="34" charset="0"/>
                        </a:rPr>
                        <a:t>fill_parent</a:t>
                      </a:r>
                      <a:endParaRPr kumimoji="0" lang="en-US" altLang="zh-CN" sz="1600" b="0" i="0" u="none" strike="noStrike" cap="none" normalizeH="0" baseline="0" dirty="0">
                        <a:ln>
                          <a:noFill/>
                        </a:ln>
                        <a:solidFill>
                          <a:schemeClr val="accent2">
                            <a:lumMod val="50000"/>
                          </a:schemeClr>
                        </a:solidFill>
                        <a:effectLst/>
                        <a:latin typeface="Arial" pitchFamily="34" charset="0"/>
                        <a:ea typeface="宋体" pitchFamily="2" charset="-122"/>
                        <a:cs typeface="Arial" pitchFamily="34"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AFD"/>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490437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1690688"/>
          </a:xfrm>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err="1"/>
              <a:t>layout_weight</a:t>
            </a:r>
            <a:r>
              <a:rPr lang="en-US" altLang="zh-CN" dirty="0"/>
              <a:t> </a:t>
            </a:r>
            <a:r>
              <a:rPr lang="zh-CN" altLang="en-US" dirty="0"/>
              <a:t>用于给一个线性布局中的诸多视图的重要度赋值。 </a:t>
            </a:r>
          </a:p>
          <a:p>
            <a:pPr marL="0" indent="0">
              <a:buNone/>
            </a:pPr>
            <a:r>
              <a:rPr lang="zh-CN" altLang="en-US" dirty="0"/>
              <a:t>所有的视图都有一个</a:t>
            </a:r>
            <a:r>
              <a:rPr lang="en-US" altLang="zh-CN" dirty="0" err="1"/>
              <a:t>layout_weight</a:t>
            </a:r>
            <a:r>
              <a:rPr lang="zh-CN" altLang="en-US" dirty="0"/>
              <a:t>值，默认为零，意思是需要显示多大的视图就占据多大的屏幕空 间。若赋一个高于零的值，则将父视图中的可用空间分割，分割大小具体取决于每一个视图的</a:t>
            </a:r>
            <a:r>
              <a:rPr lang="en-US" altLang="zh-CN" dirty="0" err="1"/>
              <a:t>layout_weight</a:t>
            </a:r>
            <a:r>
              <a:rPr lang="zh-CN" altLang="en-US" dirty="0"/>
              <a:t>值以及该值在当前屏幕布局的整体 </a:t>
            </a:r>
            <a:r>
              <a:rPr lang="en-US" altLang="zh-CN" dirty="0" err="1"/>
              <a:t>layout_weight</a:t>
            </a:r>
            <a:r>
              <a:rPr lang="zh-CN" altLang="en-US" dirty="0"/>
              <a:t>值和在其它视图屏幕布局的</a:t>
            </a:r>
            <a:r>
              <a:rPr lang="en-US" altLang="zh-CN" dirty="0" err="1"/>
              <a:t>layout_weight</a:t>
            </a:r>
            <a:r>
              <a:rPr lang="zh-CN" altLang="en-US" dirty="0"/>
              <a:t>值中所占的比率而定。</a:t>
            </a:r>
          </a:p>
          <a:p>
            <a:endParaRPr lang="zh-CN" altLang="en-US" dirty="0"/>
          </a:p>
        </p:txBody>
      </p:sp>
    </p:spTree>
    <p:extLst>
      <p:ext uri="{BB962C8B-B14F-4D97-AF65-F5344CB8AC3E}">
        <p14:creationId xmlns:p14="http://schemas.microsoft.com/office/powerpoint/2010/main" val="19900350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框架布局</a:t>
            </a:r>
            <a:r>
              <a:rPr lang="en-US" altLang="zh-CN" dirty="0" err="1"/>
              <a:t>FrameLayout</a:t>
            </a:r>
            <a:endParaRPr lang="zh-CN" altLang="en-US" dirty="0"/>
          </a:p>
        </p:txBody>
      </p:sp>
      <p:sp>
        <p:nvSpPr>
          <p:cNvPr id="3" name="内容占位符 2"/>
          <p:cNvSpPr>
            <a:spLocks noGrp="1"/>
          </p:cNvSpPr>
          <p:nvPr>
            <p:ph idx="1"/>
          </p:nvPr>
        </p:nvSpPr>
        <p:spPr/>
        <p:txBody>
          <a:bodyPr/>
          <a:lstStyle/>
          <a:p>
            <a:r>
              <a:rPr lang="zh-CN" altLang="en-US" dirty="0"/>
              <a:t>框架布局是最简单的布局方式、所有添加到这个布局中的视图都是以层叠的方式显示。第一个添加到框架布局中的视图显示在最底层，最后一个被放在最顶层，上一层的视图会覆盖下一层的视图，因此框架布局类似堆栈布局。</a:t>
            </a:r>
          </a:p>
          <a:p>
            <a:endParaRPr lang="zh-CN" altLang="en-US" dirty="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770516754"/>
              </p:ext>
            </p:extLst>
          </p:nvPr>
        </p:nvGraphicFramePr>
        <p:xfrm>
          <a:off x="1052945" y="3616328"/>
          <a:ext cx="6934200" cy="2560635"/>
        </p:xfrm>
        <a:graphic>
          <a:graphicData uri="http://schemas.openxmlformats.org/drawingml/2006/table">
            <a:tbl>
              <a:tblPr/>
              <a:tblGrid>
                <a:gridCol w="3467100">
                  <a:extLst>
                    <a:ext uri="{9D8B030D-6E8A-4147-A177-3AD203B41FA5}">
                      <a16:colId xmlns:a16="http://schemas.microsoft.com/office/drawing/2014/main" val="20000"/>
                    </a:ext>
                  </a:extLst>
                </a:gridCol>
                <a:gridCol w="3467100">
                  <a:extLst>
                    <a:ext uri="{9D8B030D-6E8A-4147-A177-3AD203B41FA5}">
                      <a16:colId xmlns:a16="http://schemas.microsoft.com/office/drawing/2014/main" val="20001"/>
                    </a:ext>
                  </a:extLst>
                </a:gridCol>
              </a:tblGrid>
              <a:tr h="36580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E457D"/>
                          </a:solidFill>
                          <a:effectLst/>
                          <a:latin typeface="Arial" pitchFamily="34" charset="0"/>
                          <a:ea typeface="宋体" pitchFamily="2" charset="-122"/>
                          <a:cs typeface="Arial" pitchFamily="34" charset="0"/>
                        </a:rPr>
                        <a:t>属性值</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E457D"/>
                          </a:solidFill>
                          <a:effectLst/>
                          <a:latin typeface="Arial" pitchFamily="34" charset="0"/>
                          <a:ea typeface="宋体" pitchFamily="2" charset="-122"/>
                          <a:cs typeface="Arial" pitchFamily="34" charset="0"/>
                        </a:rPr>
                        <a:t>描述</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6580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accent2">
                              <a:lumMod val="50000"/>
                            </a:schemeClr>
                          </a:solidFill>
                          <a:effectLst/>
                          <a:latin typeface="Arial" pitchFamily="34" charset="0"/>
                          <a:ea typeface="宋体" pitchFamily="2" charset="-122"/>
                          <a:cs typeface="Arial" pitchFamily="34" charset="0"/>
                        </a:rPr>
                        <a:t>top</a:t>
                      </a:r>
                      <a:endParaRPr kumimoji="0" lang="zh-CN" altLang="en-US" sz="1800" b="0" i="0" u="none" strike="noStrike" cap="none" normalizeH="0" baseline="0" dirty="0">
                        <a:ln>
                          <a:noFill/>
                        </a:ln>
                        <a:solidFill>
                          <a:schemeClr val="accent2">
                            <a:lumMod val="50000"/>
                          </a:schemeClr>
                        </a:solidFill>
                        <a:effectLst/>
                        <a:latin typeface="Arial" pitchFamily="34" charset="0"/>
                        <a:ea typeface="宋体" pitchFamily="2" charset="-122"/>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6F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accent2">
                              <a:lumMod val="50000"/>
                            </a:schemeClr>
                          </a:solidFill>
                          <a:effectLst/>
                          <a:latin typeface="Arial" pitchFamily="34" charset="0"/>
                          <a:ea typeface="宋体" pitchFamily="2" charset="-122"/>
                          <a:cs typeface="Arial" pitchFamily="34" charset="0"/>
                        </a:rPr>
                        <a:t>将视图放到屏幕的顶端</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6FC"/>
                    </a:solidFill>
                  </a:tcPr>
                </a:tc>
                <a:extLst>
                  <a:ext uri="{0D108BD9-81ED-4DB2-BD59-A6C34878D82A}">
                    <a16:rowId xmlns:a16="http://schemas.microsoft.com/office/drawing/2014/main" val="10001"/>
                  </a:ext>
                </a:extLst>
              </a:tr>
              <a:tr h="36580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a:ln>
                            <a:noFill/>
                          </a:ln>
                          <a:solidFill>
                            <a:schemeClr val="accent2">
                              <a:lumMod val="50000"/>
                            </a:schemeClr>
                          </a:solidFill>
                          <a:effectLst/>
                          <a:latin typeface="Arial" pitchFamily="34" charset="0"/>
                          <a:ea typeface="宋体" pitchFamily="2" charset="-122"/>
                          <a:cs typeface="Arial" pitchFamily="34" charset="0"/>
                        </a:rPr>
                        <a:t>Buttom</a:t>
                      </a:r>
                      <a:endParaRPr kumimoji="0" lang="zh-CN" altLang="en-US" sz="1800" b="0" i="0" u="none" strike="noStrike" cap="none" normalizeH="0" baseline="0" dirty="0">
                        <a:ln>
                          <a:noFill/>
                        </a:ln>
                        <a:solidFill>
                          <a:schemeClr val="accent2">
                            <a:lumMod val="50000"/>
                          </a:schemeClr>
                        </a:solidFill>
                        <a:effectLst/>
                        <a:latin typeface="Arial" pitchFamily="34" charset="0"/>
                        <a:ea typeface="宋体" pitchFamily="2" charset="-122"/>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AF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accent2">
                              <a:lumMod val="50000"/>
                            </a:schemeClr>
                          </a:solidFill>
                          <a:effectLst/>
                          <a:latin typeface="Arial" pitchFamily="34" charset="0"/>
                          <a:ea typeface="宋体" pitchFamily="2" charset="-122"/>
                          <a:cs typeface="Arial" pitchFamily="34" charset="0"/>
                        </a:rPr>
                        <a:t>将视图放到屏幕的底端</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AFD"/>
                    </a:solidFill>
                  </a:tcPr>
                </a:tc>
                <a:extLst>
                  <a:ext uri="{0D108BD9-81ED-4DB2-BD59-A6C34878D82A}">
                    <a16:rowId xmlns:a16="http://schemas.microsoft.com/office/drawing/2014/main" val="10002"/>
                  </a:ext>
                </a:extLst>
              </a:tr>
              <a:tr h="36580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accent2">
                              <a:lumMod val="50000"/>
                            </a:schemeClr>
                          </a:solidFill>
                          <a:effectLst/>
                          <a:latin typeface="Arial" pitchFamily="34" charset="0"/>
                          <a:ea typeface="宋体" pitchFamily="2" charset="-122"/>
                          <a:cs typeface="Arial" pitchFamily="34" charset="0"/>
                        </a:rPr>
                        <a:t>Left</a:t>
                      </a:r>
                      <a:endParaRPr kumimoji="0" lang="zh-CN" altLang="en-US" sz="1800" b="0" i="0" u="none" strike="noStrike" cap="none" normalizeH="0" baseline="0" dirty="0">
                        <a:ln>
                          <a:noFill/>
                        </a:ln>
                        <a:solidFill>
                          <a:schemeClr val="accent2">
                            <a:lumMod val="50000"/>
                          </a:schemeClr>
                        </a:solidFill>
                        <a:effectLst/>
                        <a:latin typeface="Arial" pitchFamily="34" charset="0"/>
                        <a:ea typeface="宋体" pitchFamily="2" charset="-122"/>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6F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accent2">
                              <a:lumMod val="50000"/>
                            </a:schemeClr>
                          </a:solidFill>
                          <a:effectLst/>
                          <a:latin typeface="Arial" pitchFamily="34" charset="0"/>
                          <a:ea typeface="宋体" pitchFamily="2" charset="-122"/>
                          <a:cs typeface="Arial" pitchFamily="34" charset="0"/>
                        </a:rPr>
                        <a:t>将视图放在屏幕的左侧</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6FC"/>
                    </a:solidFill>
                  </a:tcPr>
                </a:tc>
                <a:extLst>
                  <a:ext uri="{0D108BD9-81ED-4DB2-BD59-A6C34878D82A}">
                    <a16:rowId xmlns:a16="http://schemas.microsoft.com/office/drawing/2014/main" val="10003"/>
                  </a:ext>
                </a:extLst>
              </a:tr>
              <a:tr h="36580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accent2">
                              <a:lumMod val="50000"/>
                            </a:schemeClr>
                          </a:solidFill>
                          <a:effectLst/>
                          <a:latin typeface="Arial" pitchFamily="34" charset="0"/>
                          <a:ea typeface="宋体" pitchFamily="2" charset="-122"/>
                          <a:cs typeface="Arial" pitchFamily="34" charset="0"/>
                        </a:rPr>
                        <a:t>Right</a:t>
                      </a:r>
                      <a:endParaRPr kumimoji="0" lang="zh-CN" altLang="en-US" sz="1800" b="0" i="0" u="none" strike="noStrike" cap="none" normalizeH="0" baseline="0" dirty="0">
                        <a:ln>
                          <a:noFill/>
                        </a:ln>
                        <a:solidFill>
                          <a:schemeClr val="accent2">
                            <a:lumMod val="50000"/>
                          </a:schemeClr>
                        </a:solidFill>
                        <a:effectLst/>
                        <a:latin typeface="Arial" pitchFamily="34" charset="0"/>
                        <a:ea typeface="宋体" pitchFamily="2" charset="-122"/>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AF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accent2">
                              <a:lumMod val="50000"/>
                            </a:schemeClr>
                          </a:solidFill>
                          <a:effectLst/>
                          <a:latin typeface="Arial" pitchFamily="34" charset="0"/>
                          <a:ea typeface="宋体" pitchFamily="2" charset="-122"/>
                          <a:cs typeface="Arial" pitchFamily="34" charset="0"/>
                        </a:rPr>
                        <a:t>将视图放在屏幕的右侧</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AFD"/>
                    </a:solidFill>
                  </a:tcPr>
                </a:tc>
                <a:extLst>
                  <a:ext uri="{0D108BD9-81ED-4DB2-BD59-A6C34878D82A}">
                    <a16:rowId xmlns:a16="http://schemas.microsoft.com/office/drawing/2014/main" val="10004"/>
                  </a:ext>
                </a:extLst>
              </a:tr>
              <a:tr h="36580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a:ln>
                            <a:noFill/>
                          </a:ln>
                          <a:solidFill>
                            <a:schemeClr val="accent2">
                              <a:lumMod val="50000"/>
                            </a:schemeClr>
                          </a:solidFill>
                          <a:effectLst/>
                          <a:latin typeface="Arial" pitchFamily="34" charset="0"/>
                          <a:ea typeface="宋体" pitchFamily="2" charset="-122"/>
                          <a:cs typeface="Arial" pitchFamily="34" charset="0"/>
                        </a:rPr>
                        <a:t>Center_vertical</a:t>
                      </a:r>
                      <a:endParaRPr kumimoji="0" lang="zh-CN" altLang="en-US" sz="1800" b="0" i="0" u="none" strike="noStrike" cap="none" normalizeH="0" baseline="0" dirty="0">
                        <a:ln>
                          <a:noFill/>
                        </a:ln>
                        <a:solidFill>
                          <a:schemeClr val="accent2">
                            <a:lumMod val="50000"/>
                          </a:schemeClr>
                        </a:solidFill>
                        <a:effectLst/>
                        <a:latin typeface="Arial" pitchFamily="34" charset="0"/>
                        <a:ea typeface="宋体" pitchFamily="2" charset="-122"/>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6F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accent2">
                              <a:lumMod val="50000"/>
                            </a:schemeClr>
                          </a:solidFill>
                          <a:effectLst/>
                          <a:latin typeface="Arial" pitchFamily="34" charset="0"/>
                          <a:ea typeface="宋体" pitchFamily="2" charset="-122"/>
                          <a:cs typeface="Arial" pitchFamily="34" charset="0"/>
                        </a:rPr>
                        <a:t>将视图按照垂直方向居中显示</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6FC"/>
                    </a:solidFill>
                  </a:tcPr>
                </a:tc>
                <a:extLst>
                  <a:ext uri="{0D108BD9-81ED-4DB2-BD59-A6C34878D82A}">
                    <a16:rowId xmlns:a16="http://schemas.microsoft.com/office/drawing/2014/main" val="10005"/>
                  </a:ext>
                </a:extLst>
              </a:tr>
              <a:tr h="36580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dirty="0" err="1">
                          <a:ln>
                            <a:noFill/>
                          </a:ln>
                          <a:solidFill>
                            <a:schemeClr val="accent2">
                              <a:lumMod val="50000"/>
                            </a:schemeClr>
                          </a:solidFill>
                          <a:effectLst/>
                          <a:latin typeface="Arial" pitchFamily="34" charset="0"/>
                          <a:ea typeface="宋体" pitchFamily="2" charset="-122"/>
                          <a:cs typeface="Arial" pitchFamily="34" charset="0"/>
                        </a:rPr>
                        <a:t>horizontal</a:t>
                      </a:r>
                      <a:r>
                        <a:rPr kumimoji="0" lang="en-US" altLang="zh-CN" sz="1800" b="0" i="0" u="none" strike="noStrike" cap="none" normalizeH="0" baseline="0" dirty="0" err="1">
                          <a:ln>
                            <a:noFill/>
                          </a:ln>
                          <a:solidFill>
                            <a:schemeClr val="accent2">
                              <a:lumMod val="50000"/>
                            </a:schemeClr>
                          </a:solidFill>
                          <a:effectLst/>
                          <a:latin typeface="Arial" pitchFamily="34" charset="0"/>
                          <a:ea typeface="宋体" pitchFamily="2" charset="-122"/>
                          <a:cs typeface="Arial" pitchFamily="34" charset="0"/>
                        </a:rPr>
                        <a:t>_vertical</a:t>
                      </a:r>
                      <a:endParaRPr kumimoji="0" lang="zh-CN" altLang="en-US" sz="1800" b="0" i="0" u="none" strike="noStrike" cap="none" normalizeH="0" baseline="0" dirty="0">
                        <a:ln>
                          <a:noFill/>
                        </a:ln>
                        <a:solidFill>
                          <a:schemeClr val="accent2">
                            <a:lumMod val="50000"/>
                          </a:schemeClr>
                        </a:solidFill>
                        <a:effectLst/>
                        <a:latin typeface="Arial" pitchFamily="34" charset="0"/>
                        <a:ea typeface="宋体" pitchFamily="2" charset="-122"/>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AF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accent2">
                              <a:lumMod val="50000"/>
                            </a:schemeClr>
                          </a:solidFill>
                          <a:effectLst/>
                          <a:latin typeface="Arial" pitchFamily="34" charset="0"/>
                          <a:ea typeface="宋体" pitchFamily="2" charset="-122"/>
                          <a:cs typeface="Arial" pitchFamily="34" charset="0"/>
                        </a:rPr>
                        <a:t>将视图按照水平方向居中显示</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AFD"/>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2759652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相对布局</a:t>
            </a:r>
            <a:r>
              <a:rPr lang="en-US" altLang="zh-CN" dirty="0" err="1"/>
              <a:t>RelativeLayout</a:t>
            </a:r>
            <a:endParaRPr lang="zh-CN" altLang="en-US" dirty="0"/>
          </a:p>
        </p:txBody>
      </p:sp>
      <p:sp>
        <p:nvSpPr>
          <p:cNvPr id="3" name="内容占位符 2"/>
          <p:cNvSpPr>
            <a:spLocks noGrp="1"/>
          </p:cNvSpPr>
          <p:nvPr>
            <p:ph idx="1"/>
          </p:nvPr>
        </p:nvSpPr>
        <p:spPr/>
        <p:txBody>
          <a:bodyPr/>
          <a:lstStyle/>
          <a:p>
            <a:r>
              <a:rPr lang="en-US" altLang="zh-CN" dirty="0" err="1"/>
              <a:t>RelativeLayout</a:t>
            </a:r>
            <a:r>
              <a:rPr lang="zh-CN" altLang="en-US" dirty="0"/>
              <a:t>可以设置某一个视图相对于其他视图的位置，这些位置可以包括上下左右等</a:t>
            </a:r>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921307182"/>
              </p:ext>
            </p:extLst>
          </p:nvPr>
        </p:nvGraphicFramePr>
        <p:xfrm>
          <a:off x="1163782" y="3072606"/>
          <a:ext cx="6934200" cy="1857375"/>
        </p:xfrm>
        <a:graphic>
          <a:graphicData uri="http://schemas.openxmlformats.org/drawingml/2006/table">
            <a:tbl>
              <a:tblPr/>
              <a:tblGrid>
                <a:gridCol w="3467100">
                  <a:extLst>
                    <a:ext uri="{9D8B030D-6E8A-4147-A177-3AD203B41FA5}">
                      <a16:colId xmlns:a16="http://schemas.microsoft.com/office/drawing/2014/main" val="20000"/>
                    </a:ext>
                  </a:extLst>
                </a:gridCol>
                <a:gridCol w="3467100">
                  <a:extLst>
                    <a:ext uri="{9D8B030D-6E8A-4147-A177-3AD203B41FA5}">
                      <a16:colId xmlns:a16="http://schemas.microsoft.com/office/drawing/2014/main" val="20001"/>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E457D"/>
                          </a:solidFill>
                          <a:effectLst/>
                          <a:latin typeface="Arial" pitchFamily="34" charset="0"/>
                          <a:ea typeface="宋体" pitchFamily="2" charset="-122"/>
                          <a:cs typeface="Arial" pitchFamily="34" charset="0"/>
                        </a:rPr>
                        <a:t>属性</a:t>
                      </a:r>
                      <a:endParaRPr kumimoji="0" lang="zh-CN" altLang="en-US" sz="1800" b="1" i="0" u="none" strike="noStrike" cap="none" normalizeH="0" baseline="0" dirty="0">
                        <a:ln>
                          <a:noFill/>
                        </a:ln>
                        <a:solidFill>
                          <a:srgbClr val="FFFFFF"/>
                        </a:solidFill>
                        <a:effectLst/>
                        <a:latin typeface="Arial" pitchFamily="34" charset="0"/>
                        <a:ea typeface="宋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C4961"/>
                          </a:solidFill>
                          <a:effectLst/>
                          <a:latin typeface="Arial" pitchFamily="34" charset="0"/>
                          <a:ea typeface="宋体" pitchFamily="2" charset="-122"/>
                          <a:cs typeface="Arial" pitchFamily="34" charset="0"/>
                        </a:rPr>
                        <a:t>说明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E457D"/>
                          </a:solidFill>
                          <a:effectLst/>
                          <a:latin typeface="Arial" pitchFamily="34" charset="0"/>
                          <a:ea typeface="宋体" pitchFamily="2" charset="-122"/>
                          <a:cs typeface="Arial" pitchFamily="34" charset="0"/>
                        </a:rPr>
                        <a:t>android:layout_below</a:t>
                      </a:r>
                      <a:endParaRPr kumimoji="0" lang="zh-CN" altLang="en-US" sz="1800" b="0" i="0" u="none" strike="noStrike" cap="none" normalizeH="0" baseline="0">
                        <a:ln>
                          <a:noFill/>
                        </a:ln>
                        <a:solidFill>
                          <a:srgbClr val="0E457D"/>
                        </a:solidFill>
                        <a:effectLst/>
                        <a:latin typeface="Arial" pitchFamily="34" charset="0"/>
                        <a:ea typeface="宋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6F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E457D"/>
                          </a:solidFill>
                          <a:effectLst/>
                          <a:latin typeface="Arial" pitchFamily="34" charset="0"/>
                          <a:ea typeface="宋体" pitchFamily="2" charset="-122"/>
                          <a:cs typeface="Arial" pitchFamily="34" charset="0"/>
                        </a:rPr>
                        <a:t>在某元素的下方 </a:t>
                      </a:r>
                      <a:endParaRPr kumimoji="0" lang="zh-CN" altLang="en-US" sz="1800" b="0" i="0" u="none" strike="noStrike" cap="none" normalizeH="0" baseline="0">
                        <a:ln>
                          <a:noFill/>
                        </a:ln>
                        <a:solidFill>
                          <a:srgbClr val="000000"/>
                        </a:solidFill>
                        <a:effectLst/>
                        <a:latin typeface="Arial" pitchFamily="34" charset="0"/>
                        <a:ea typeface="宋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6FC"/>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E457D"/>
                          </a:solidFill>
                          <a:effectLst/>
                          <a:latin typeface="Arial" pitchFamily="34" charset="0"/>
                          <a:ea typeface="宋体" pitchFamily="2" charset="-122"/>
                          <a:cs typeface="Arial" pitchFamily="34" charset="0"/>
                        </a:rPr>
                        <a:t>android:layout_above</a:t>
                      </a:r>
                      <a:endParaRPr kumimoji="0" lang="zh-CN" altLang="en-US" sz="1800" b="0" i="0" u="none" strike="noStrike" cap="none" normalizeH="0" baseline="0">
                        <a:ln>
                          <a:noFill/>
                        </a:ln>
                        <a:solidFill>
                          <a:srgbClr val="000000"/>
                        </a:solidFill>
                        <a:effectLst/>
                        <a:latin typeface="Arial" pitchFamily="34" charset="0"/>
                        <a:ea typeface="宋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AF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E457D"/>
                          </a:solidFill>
                          <a:effectLst/>
                          <a:latin typeface="Arial" pitchFamily="34" charset="0"/>
                          <a:ea typeface="宋体" pitchFamily="2" charset="-122"/>
                          <a:cs typeface="Arial" pitchFamily="34" charset="0"/>
                        </a:rPr>
                        <a:t>在某元素的的上方 </a:t>
                      </a:r>
                      <a:endParaRPr kumimoji="0" lang="zh-CN" altLang="en-US" sz="1800" b="0" i="0" u="none" strike="noStrike" cap="none" normalizeH="0" baseline="0">
                        <a:ln>
                          <a:noFill/>
                        </a:ln>
                        <a:solidFill>
                          <a:srgbClr val="000000"/>
                        </a:solidFill>
                        <a:effectLst/>
                        <a:latin typeface="Arial" pitchFamily="34" charset="0"/>
                        <a:ea typeface="宋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AFD"/>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E457D"/>
                          </a:solidFill>
                          <a:effectLst/>
                          <a:latin typeface="Arial" pitchFamily="34" charset="0"/>
                          <a:ea typeface="宋体" pitchFamily="2" charset="-122"/>
                          <a:cs typeface="Arial" pitchFamily="34" charset="0"/>
                        </a:rPr>
                        <a:t>android:layout_toLeftOf </a:t>
                      </a:r>
                      <a:endParaRPr kumimoji="0" lang="zh-CN" altLang="en-US" sz="1800" b="0" i="0" u="none" strike="noStrike" cap="none" normalizeH="0" baseline="0">
                        <a:ln>
                          <a:noFill/>
                        </a:ln>
                        <a:solidFill>
                          <a:srgbClr val="000000"/>
                        </a:solidFill>
                        <a:effectLst/>
                        <a:latin typeface="Arial" pitchFamily="34" charset="0"/>
                        <a:ea typeface="宋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6F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E457D"/>
                          </a:solidFill>
                          <a:effectLst/>
                          <a:latin typeface="Arial" pitchFamily="34" charset="0"/>
                          <a:ea typeface="宋体" pitchFamily="2" charset="-122"/>
                          <a:cs typeface="Arial" pitchFamily="34" charset="0"/>
                        </a:rPr>
                        <a:t>在某元素的左边 </a:t>
                      </a:r>
                      <a:endParaRPr kumimoji="0" lang="zh-CN" altLang="en-US" sz="1800" b="0" i="0" u="none" strike="noStrike" cap="none" normalizeH="0" baseline="0">
                        <a:ln>
                          <a:noFill/>
                        </a:ln>
                        <a:solidFill>
                          <a:srgbClr val="000000"/>
                        </a:solidFill>
                        <a:effectLst/>
                        <a:latin typeface="Arial" pitchFamily="34" charset="0"/>
                        <a:ea typeface="宋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6FC"/>
                    </a:solidFill>
                  </a:tcPr>
                </a:tc>
                <a:extLst>
                  <a:ext uri="{0D108BD9-81ED-4DB2-BD59-A6C34878D82A}">
                    <a16:rowId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E457D"/>
                          </a:solidFill>
                          <a:effectLst/>
                          <a:latin typeface="Arial" pitchFamily="34" charset="0"/>
                          <a:ea typeface="宋体" pitchFamily="2" charset="-122"/>
                          <a:cs typeface="Arial" pitchFamily="34" charset="0"/>
                        </a:rPr>
                        <a:t>android:layout_toRightOf</a:t>
                      </a:r>
                      <a:endParaRPr kumimoji="0" lang="zh-CN" altLang="en-US" sz="1800" b="0" i="0" u="none" strike="noStrike" cap="none" normalizeH="0" baseline="0">
                        <a:ln>
                          <a:noFill/>
                        </a:ln>
                        <a:solidFill>
                          <a:srgbClr val="000000"/>
                        </a:solidFill>
                        <a:effectLst/>
                        <a:latin typeface="Arial" pitchFamily="34" charset="0"/>
                        <a:ea typeface="宋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AF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E457D"/>
                          </a:solidFill>
                          <a:effectLst/>
                          <a:latin typeface="Arial" pitchFamily="34" charset="0"/>
                          <a:ea typeface="宋体" pitchFamily="2" charset="-122"/>
                          <a:cs typeface="Arial" pitchFamily="34" charset="0"/>
                        </a:rPr>
                        <a:t>在某元素的右边</a:t>
                      </a:r>
                      <a:endParaRPr kumimoji="0" lang="zh-CN" altLang="en-US" sz="1800" b="0" i="0" u="none" strike="noStrike" cap="none" normalizeH="0" baseline="0" dirty="0">
                        <a:ln>
                          <a:noFill/>
                        </a:ln>
                        <a:solidFill>
                          <a:srgbClr val="000000"/>
                        </a:solidFill>
                        <a:effectLst/>
                        <a:latin typeface="Arial" pitchFamily="34" charset="0"/>
                        <a:ea typeface="宋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AF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593551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绝对布局</a:t>
            </a:r>
            <a:r>
              <a:rPr lang="en-US" altLang="zh-CN" dirty="0" err="1"/>
              <a:t>AbsoluteLayout</a:t>
            </a:r>
            <a:endParaRPr lang="zh-CN" altLang="en-US" dirty="0"/>
          </a:p>
        </p:txBody>
      </p:sp>
      <p:sp>
        <p:nvSpPr>
          <p:cNvPr id="3" name="内容占位符 2"/>
          <p:cNvSpPr>
            <a:spLocks noGrp="1"/>
          </p:cNvSpPr>
          <p:nvPr>
            <p:ph idx="1"/>
          </p:nvPr>
        </p:nvSpPr>
        <p:spPr/>
        <p:txBody>
          <a:bodyPr/>
          <a:lstStyle/>
          <a:p>
            <a:pPr marL="0" indent="0">
              <a:buNone/>
            </a:pPr>
            <a:r>
              <a:rPr lang="zh-CN" altLang="en-US" dirty="0"/>
              <a:t>绝对布局（</a:t>
            </a:r>
            <a:r>
              <a:rPr lang="en-US" altLang="zh-CN" dirty="0" err="1"/>
              <a:t>AbsoluteLayout</a:t>
            </a:r>
            <a:r>
              <a:rPr lang="zh-CN" altLang="en-US" dirty="0"/>
              <a:t>），是指屏幕中所有控件的摆放由开发人员通过设置控件的坐标来指定，控件容器不再负责管理其子控件的位置。由于子控件的位置和布局都是通过坐标来指定，因此</a:t>
            </a:r>
            <a:r>
              <a:rPr lang="en-US" altLang="zh-CN" dirty="0" err="1"/>
              <a:t>AbsoluteLayout</a:t>
            </a:r>
            <a:r>
              <a:rPr lang="zh-CN" altLang="en-US" dirty="0"/>
              <a:t>类中没有特殊的属性和方法。</a:t>
            </a:r>
          </a:p>
          <a:p>
            <a:pPr marL="0" indent="0">
              <a:buNone/>
            </a:pPr>
            <a:r>
              <a:rPr lang="zh-CN" altLang="en-US" dirty="0"/>
              <a:t>可以通过</a:t>
            </a:r>
            <a:r>
              <a:rPr lang="en-US" altLang="zh-CN" dirty="0" err="1"/>
              <a:t>android:layout_x</a:t>
            </a:r>
            <a:r>
              <a:rPr lang="zh-CN" altLang="en-US" dirty="0"/>
              <a:t>和</a:t>
            </a:r>
            <a:r>
              <a:rPr lang="en-US" altLang="zh-CN" dirty="0" err="1"/>
              <a:t>android:layout_y</a:t>
            </a:r>
            <a:r>
              <a:rPr lang="zh-CN" altLang="en-US" dirty="0"/>
              <a:t>属性可以设置视图的横坐标和纵坐标的位置。</a:t>
            </a:r>
          </a:p>
          <a:p>
            <a:endParaRPr lang="zh-CN" altLang="en-US" dirty="0"/>
          </a:p>
        </p:txBody>
      </p:sp>
    </p:spTree>
    <p:extLst>
      <p:ext uri="{BB962C8B-B14F-4D97-AF65-F5344CB8AC3E}">
        <p14:creationId xmlns:p14="http://schemas.microsoft.com/office/powerpoint/2010/main" val="42798885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TableLayout</a:t>
            </a:r>
            <a:endParaRPr lang="zh-CN" altLang="en-US" dirty="0"/>
          </a:p>
        </p:txBody>
      </p:sp>
      <p:sp>
        <p:nvSpPr>
          <p:cNvPr id="3" name="内容占位符 2"/>
          <p:cNvSpPr>
            <a:spLocks noGrp="1"/>
          </p:cNvSpPr>
          <p:nvPr>
            <p:ph sz="half" idx="1"/>
          </p:nvPr>
        </p:nvSpPr>
        <p:spPr/>
        <p:txBody>
          <a:bodyPr>
            <a:normAutofit fontScale="85000" lnSpcReduction="20000"/>
          </a:bodyPr>
          <a:lstStyle/>
          <a:p>
            <a:pPr marL="0" indent="0">
              <a:buNone/>
            </a:pPr>
            <a:r>
              <a:rPr lang="en-US" altLang="zh-CN" dirty="0" err="1"/>
              <a:t>TableLayout</a:t>
            </a:r>
            <a:r>
              <a:rPr lang="zh-CN" altLang="en-US" dirty="0"/>
              <a:t>继承自</a:t>
            </a:r>
            <a:r>
              <a:rPr lang="en-US" altLang="zh-CN" dirty="0" err="1"/>
              <a:t>LinearLayout</a:t>
            </a:r>
            <a:r>
              <a:rPr lang="zh-CN" altLang="en-US" dirty="0"/>
              <a:t>类，除了继承来自父类的属性和方法，</a:t>
            </a:r>
            <a:r>
              <a:rPr lang="en-US" altLang="zh-CN" dirty="0" err="1"/>
              <a:t>TableLayout</a:t>
            </a:r>
            <a:r>
              <a:rPr lang="zh-CN" altLang="en-US" dirty="0"/>
              <a:t>类中还包含表格布局所特有的属性和方法</a:t>
            </a:r>
            <a:endParaRPr lang="en-US" altLang="zh-CN" dirty="0"/>
          </a:p>
          <a:p>
            <a:pPr marL="0" indent="0">
              <a:buNone/>
            </a:pPr>
            <a:endParaRPr lang="en-US" altLang="zh-CN" dirty="0"/>
          </a:p>
          <a:p>
            <a:pPr lvl="1"/>
            <a:r>
              <a:rPr lang="en-US" altLang="zh-CN" dirty="0"/>
              <a:t>Shrinkable</a:t>
            </a:r>
            <a:r>
              <a:rPr lang="zh-CN" altLang="en-US" dirty="0"/>
              <a:t>：如果一个列被标识为</a:t>
            </a:r>
            <a:r>
              <a:rPr lang="en-US" altLang="zh-CN" dirty="0"/>
              <a:t>Shrinkable</a:t>
            </a:r>
            <a:r>
              <a:rPr lang="zh-CN" altLang="en-US" dirty="0"/>
              <a:t>，则该列的宽度可以进行收缩，以使表格能够适应其父容器的大小。</a:t>
            </a:r>
            <a:endParaRPr lang="en-US" altLang="zh-CN" dirty="0"/>
          </a:p>
          <a:p>
            <a:pPr lvl="1"/>
            <a:endParaRPr lang="zh-CN" altLang="en-US" dirty="0"/>
          </a:p>
          <a:p>
            <a:pPr lvl="1"/>
            <a:r>
              <a:rPr lang="en-US" altLang="zh-CN" dirty="0"/>
              <a:t>Stretchable</a:t>
            </a:r>
            <a:r>
              <a:rPr lang="zh-CN" altLang="en-US" dirty="0"/>
              <a:t>：如果一个列被标识为</a:t>
            </a:r>
            <a:r>
              <a:rPr lang="en-US" altLang="zh-CN" dirty="0"/>
              <a:t>Stretchable</a:t>
            </a:r>
            <a:r>
              <a:rPr lang="zh-CN" altLang="en-US" dirty="0"/>
              <a:t>，则该列的宽度可以进行拉伸，以使填满表格中的空闲空间。</a:t>
            </a:r>
            <a:endParaRPr lang="en-US" altLang="zh-CN" dirty="0"/>
          </a:p>
          <a:p>
            <a:pPr lvl="1"/>
            <a:endParaRPr lang="zh-CN" altLang="en-US" dirty="0"/>
          </a:p>
          <a:p>
            <a:pPr lvl="1"/>
            <a:r>
              <a:rPr lang="en-US" altLang="zh-CN" dirty="0"/>
              <a:t>Collapsed</a:t>
            </a:r>
            <a:r>
              <a:rPr lang="zh-CN" altLang="en-US" dirty="0"/>
              <a:t>：如果一个列被标识为</a:t>
            </a:r>
            <a:r>
              <a:rPr lang="en-US" altLang="zh-CN" dirty="0"/>
              <a:t>Collapsed</a:t>
            </a:r>
            <a:r>
              <a:rPr lang="zh-CN" altLang="en-US" dirty="0"/>
              <a:t>，则该列会被隐藏</a:t>
            </a:r>
          </a:p>
          <a:p>
            <a:endParaRPr lang="zh-CN" altLang="en-US"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graphicFrame>
        <p:nvGraphicFramePr>
          <p:cNvPr id="6" name="内容占位符 5"/>
          <p:cNvGraphicFramePr>
            <a:graphicFrameLocks noGrp="1"/>
          </p:cNvGraphicFramePr>
          <p:nvPr>
            <p:ph sz="half" idx="2"/>
            <p:extLst>
              <p:ext uri="{D42A27DB-BD31-4B8C-83A1-F6EECF244321}">
                <p14:modId xmlns:p14="http://schemas.microsoft.com/office/powerpoint/2010/main" val="1965266267"/>
              </p:ext>
            </p:extLst>
          </p:nvPr>
        </p:nvGraphicFramePr>
        <p:xfrm>
          <a:off x="6172200" y="1825625"/>
          <a:ext cx="5181600" cy="2407816"/>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1133140736"/>
                    </a:ext>
                  </a:extLst>
                </a:gridCol>
                <a:gridCol w="1727200">
                  <a:extLst>
                    <a:ext uri="{9D8B030D-6E8A-4147-A177-3AD203B41FA5}">
                      <a16:colId xmlns:a16="http://schemas.microsoft.com/office/drawing/2014/main" val="868157666"/>
                    </a:ext>
                  </a:extLst>
                </a:gridCol>
                <a:gridCol w="1727200">
                  <a:extLst>
                    <a:ext uri="{9D8B030D-6E8A-4147-A177-3AD203B41FA5}">
                      <a16:colId xmlns:a16="http://schemas.microsoft.com/office/drawing/2014/main" val="1865228348"/>
                    </a:ext>
                  </a:extLst>
                </a:gridCol>
              </a:tblGrid>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1800" b="1" i="0" u="none" strike="noStrike" cap="none" normalizeH="0" baseline="0" dirty="0">
                          <a:ln>
                            <a:noFill/>
                          </a:ln>
                          <a:solidFill>
                            <a:srgbClr val="0E457D"/>
                          </a:solidFill>
                          <a:effectLst/>
                          <a:latin typeface="Arial" pitchFamily="34" charset="0"/>
                          <a:ea typeface="PMingLiU" pitchFamily="18" charset="-120"/>
                          <a:cs typeface="Arial" pitchFamily="34" charset="0"/>
                        </a:rPr>
                        <a:t>属性名称	</a:t>
                      </a:r>
                      <a:endParaRPr kumimoji="0" lang="zh-CN" altLang="en-US" sz="1800" b="1" i="0" u="none" strike="noStrike" cap="none" normalizeH="0" baseline="0" dirty="0">
                        <a:ln>
                          <a:noFill/>
                        </a:ln>
                        <a:solidFill>
                          <a:srgbClr val="0E457D"/>
                        </a:solidFill>
                        <a:effectLst/>
                        <a:latin typeface="Arial" pitchFamily="34" charset="0"/>
                        <a:ea typeface="宋体" pitchFamily="2" charset="-122"/>
                        <a:cs typeface="Arial" pitchFamily="34" charset="0"/>
                      </a:endParaRPr>
                    </a:p>
                  </a:txBody>
                  <a:tcPr marT="45707" marB="45707"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1800" b="1" i="0" u="none" strike="noStrike" cap="none" normalizeH="0" baseline="0" dirty="0">
                          <a:ln>
                            <a:noFill/>
                          </a:ln>
                          <a:solidFill>
                            <a:srgbClr val="0E457D"/>
                          </a:solidFill>
                          <a:effectLst/>
                          <a:latin typeface="Arial" pitchFamily="34" charset="0"/>
                          <a:ea typeface="PMingLiU" pitchFamily="18" charset="-120"/>
                          <a:cs typeface="Arial" pitchFamily="34" charset="0"/>
                        </a:rPr>
                        <a:t>	对应方法	</a:t>
                      </a:r>
                    </a:p>
                  </a:txBody>
                  <a:tcPr marT="45707" marB="45707"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1800" b="1" i="0" u="none" strike="noStrike" cap="none" normalizeH="0" baseline="0">
                          <a:ln>
                            <a:noFill/>
                          </a:ln>
                          <a:solidFill>
                            <a:srgbClr val="0E457D"/>
                          </a:solidFill>
                          <a:effectLst/>
                          <a:latin typeface="Arial" pitchFamily="34" charset="0"/>
                          <a:ea typeface="PMingLiU" pitchFamily="18" charset="-120"/>
                          <a:cs typeface="Arial" pitchFamily="34" charset="0"/>
                        </a:rPr>
                        <a:t>描述</a:t>
                      </a:r>
                    </a:p>
                  </a:txBody>
                  <a:tcPr marT="45707" marB="45707" horzOverflow="overflow"/>
                </a:tc>
                <a:extLst>
                  <a:ext uri="{0D108BD9-81ED-4DB2-BD59-A6C34878D82A}">
                    <a16:rowId xmlns:a16="http://schemas.microsoft.com/office/drawing/2014/main" val="3291442677"/>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accent1">
                              <a:lumMod val="25000"/>
                            </a:schemeClr>
                          </a:solidFill>
                          <a:effectLst/>
                          <a:latin typeface="Arial" pitchFamily="34" charset="0"/>
                          <a:ea typeface="PMingLiU" pitchFamily="18" charset="-120"/>
                          <a:cs typeface="Arial" pitchFamily="34" charset="0"/>
                        </a:rPr>
                        <a:t>android:collapseColumns</a:t>
                      </a:r>
                      <a:endParaRPr kumimoji="0" lang="en-US" altLang="zh-CN" sz="1400" b="0" i="0" u="none" strike="noStrike" cap="none" normalizeH="0" baseline="0">
                        <a:ln>
                          <a:noFill/>
                        </a:ln>
                        <a:solidFill>
                          <a:schemeClr val="accent1">
                            <a:lumMod val="25000"/>
                          </a:schemeClr>
                        </a:solidFill>
                        <a:effectLst/>
                        <a:latin typeface="Arial" pitchFamily="34" charset="0"/>
                        <a:ea typeface="宋体" pitchFamily="2" charset="-122"/>
                        <a:cs typeface="Arial" pitchFamily="34" charset="0"/>
                      </a:endParaRPr>
                    </a:p>
                  </a:txBody>
                  <a:tcPr marT="45707" marB="4570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400" b="0" i="0" u="none" strike="noStrike" cap="none" normalizeH="0" baseline="0" dirty="0" err="1">
                          <a:ln>
                            <a:noFill/>
                          </a:ln>
                          <a:solidFill>
                            <a:schemeClr val="accent1">
                              <a:lumMod val="25000"/>
                            </a:schemeClr>
                          </a:solidFill>
                          <a:effectLst/>
                          <a:latin typeface="Arial" pitchFamily="34" charset="0"/>
                          <a:ea typeface="PMingLiU" pitchFamily="18" charset="-120"/>
                          <a:cs typeface="Arial" pitchFamily="34" charset="0"/>
                        </a:rPr>
                        <a:t>setColumnCollapsed</a:t>
                      </a:r>
                      <a:r>
                        <a:rPr kumimoji="0" lang="en-US" altLang="zh-TW" sz="1400" b="0" i="0" u="none" strike="noStrike" cap="none" normalizeH="0" baseline="0" dirty="0">
                          <a:ln>
                            <a:noFill/>
                          </a:ln>
                          <a:solidFill>
                            <a:schemeClr val="accent1">
                              <a:lumMod val="25000"/>
                            </a:schemeClr>
                          </a:solidFill>
                          <a:effectLst/>
                          <a:latin typeface="Arial" pitchFamily="34" charset="0"/>
                          <a:ea typeface="PMingLiU" pitchFamily="18" charset="-120"/>
                          <a:cs typeface="Arial" pitchFamily="34" charset="0"/>
                        </a:rPr>
                        <a:t>(</a:t>
                      </a:r>
                      <a:r>
                        <a:rPr kumimoji="0" lang="en-US" altLang="zh-TW" sz="1400" b="0" i="0" u="none" strike="noStrike" cap="none" normalizeH="0" baseline="0" dirty="0" err="1">
                          <a:ln>
                            <a:noFill/>
                          </a:ln>
                          <a:solidFill>
                            <a:schemeClr val="accent1">
                              <a:lumMod val="25000"/>
                            </a:schemeClr>
                          </a:solidFill>
                          <a:effectLst/>
                          <a:latin typeface="Arial" pitchFamily="34" charset="0"/>
                          <a:ea typeface="PMingLiU" pitchFamily="18" charset="-120"/>
                          <a:cs typeface="Arial" pitchFamily="34" charset="0"/>
                        </a:rPr>
                        <a:t>int,boolean</a:t>
                      </a:r>
                      <a:r>
                        <a:rPr kumimoji="0" lang="en-US" altLang="zh-TW" sz="1400" b="0" i="0" u="none" strike="noStrike" cap="none" normalizeH="0" baseline="0" dirty="0">
                          <a:ln>
                            <a:noFill/>
                          </a:ln>
                          <a:solidFill>
                            <a:schemeClr val="accent1">
                              <a:lumMod val="25000"/>
                            </a:schemeClr>
                          </a:solidFill>
                          <a:effectLst/>
                          <a:latin typeface="Arial" pitchFamily="34" charset="0"/>
                          <a:ea typeface="PMingLiU" pitchFamily="18" charset="-120"/>
                          <a:cs typeface="Arial" pitchFamily="34" charset="0"/>
                        </a:rPr>
                        <a:t>)	</a:t>
                      </a:r>
                      <a:endParaRPr kumimoji="0" lang="en-US" altLang="zh-CN" sz="1400" b="0" i="0" u="none" strike="noStrike" cap="none" normalizeH="0" baseline="0" dirty="0">
                        <a:ln>
                          <a:noFill/>
                        </a:ln>
                        <a:solidFill>
                          <a:schemeClr val="accent1">
                            <a:lumMod val="25000"/>
                          </a:schemeClr>
                        </a:solidFill>
                        <a:effectLst/>
                        <a:latin typeface="Arial" pitchFamily="34" charset="0"/>
                        <a:ea typeface="宋体" pitchFamily="2" charset="-122"/>
                        <a:cs typeface="Arial" pitchFamily="34" charset="0"/>
                      </a:endParaRPr>
                    </a:p>
                  </a:txBody>
                  <a:tcPr marT="45707" marB="4570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400" b="0" i="0" u="none" strike="noStrike" cap="none" normalizeH="0" baseline="0" dirty="0">
                          <a:ln>
                            <a:noFill/>
                          </a:ln>
                          <a:solidFill>
                            <a:schemeClr val="accent1">
                              <a:lumMod val="25000"/>
                            </a:schemeClr>
                          </a:solidFill>
                          <a:effectLst/>
                          <a:latin typeface="Arial" pitchFamily="34" charset="0"/>
                          <a:ea typeface="PMingLiU" pitchFamily="18" charset="-120"/>
                          <a:cs typeface="Arial" pitchFamily="34" charset="0"/>
                        </a:rPr>
                        <a:t>设置指定列号的列属性为</a:t>
                      </a:r>
                      <a:r>
                        <a:rPr kumimoji="0" lang="en-US" altLang="zh-TW" sz="1400" b="0" i="0" u="none" strike="noStrike" cap="none" normalizeH="0" baseline="0" dirty="0">
                          <a:ln>
                            <a:noFill/>
                          </a:ln>
                          <a:solidFill>
                            <a:schemeClr val="accent1">
                              <a:lumMod val="25000"/>
                            </a:schemeClr>
                          </a:solidFill>
                          <a:effectLst/>
                          <a:latin typeface="Arial" pitchFamily="34" charset="0"/>
                          <a:ea typeface="PMingLiU" pitchFamily="18" charset="-120"/>
                          <a:cs typeface="Arial" pitchFamily="34" charset="0"/>
                        </a:rPr>
                        <a:t>Collapsed</a:t>
                      </a:r>
                      <a:endParaRPr kumimoji="0" lang="en-US" altLang="zh-CN" sz="1400" b="0" i="0" u="none" strike="noStrike" cap="none" normalizeH="0" baseline="0" dirty="0">
                        <a:ln>
                          <a:noFill/>
                        </a:ln>
                        <a:solidFill>
                          <a:schemeClr val="accent1">
                            <a:lumMod val="25000"/>
                          </a:schemeClr>
                        </a:solidFill>
                        <a:effectLst/>
                        <a:latin typeface="Arial" pitchFamily="34" charset="0"/>
                        <a:ea typeface="宋体" pitchFamily="2" charset="-122"/>
                        <a:cs typeface="Arial" pitchFamily="34" charset="0"/>
                      </a:endParaRPr>
                    </a:p>
                  </a:txBody>
                  <a:tcPr marT="45707" marB="45707" horzOverflow="overflow"/>
                </a:tc>
                <a:extLst>
                  <a:ext uri="{0D108BD9-81ED-4DB2-BD59-A6C34878D82A}">
                    <a16:rowId xmlns:a16="http://schemas.microsoft.com/office/drawing/2014/main" val="3840035713"/>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zh-CN" sz="1400" b="0" i="0" u="none" strike="noStrike" cap="none" normalizeH="0" baseline="0">
                          <a:ln>
                            <a:noFill/>
                          </a:ln>
                          <a:solidFill>
                            <a:schemeClr val="accent1">
                              <a:lumMod val="25000"/>
                            </a:schemeClr>
                          </a:solidFill>
                          <a:effectLst/>
                          <a:latin typeface="Arial" pitchFamily="34" charset="0"/>
                          <a:ea typeface="宋体" pitchFamily="2" charset="-122"/>
                          <a:cs typeface="Arial" pitchFamily="34" charset="0"/>
                        </a:rPr>
                        <a:t>android:shrinkColumns</a:t>
                      </a:r>
                      <a:endParaRPr kumimoji="0" lang="en-US" altLang="zh-CN" sz="1400" b="0" i="0" u="none" strike="noStrike" cap="none" normalizeH="0" baseline="0">
                        <a:ln>
                          <a:noFill/>
                        </a:ln>
                        <a:solidFill>
                          <a:schemeClr val="accent1">
                            <a:lumMod val="25000"/>
                          </a:schemeClr>
                        </a:solidFill>
                        <a:effectLst/>
                        <a:latin typeface="Arial" pitchFamily="34" charset="0"/>
                        <a:ea typeface="宋体" pitchFamily="2" charset="-122"/>
                        <a:cs typeface="Arial" pitchFamily="34" charset="0"/>
                      </a:endParaRPr>
                    </a:p>
                  </a:txBody>
                  <a:tcPr marT="45707" marB="4570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zh-CN" sz="1400" b="0" i="0" u="none" strike="noStrike" cap="none" normalizeH="0" baseline="0">
                          <a:ln>
                            <a:noFill/>
                          </a:ln>
                          <a:solidFill>
                            <a:schemeClr val="accent1">
                              <a:lumMod val="25000"/>
                            </a:schemeClr>
                          </a:solidFill>
                          <a:effectLst/>
                          <a:latin typeface="Arial" pitchFamily="34" charset="0"/>
                          <a:ea typeface="宋体" pitchFamily="2" charset="-122"/>
                          <a:cs typeface="Arial" pitchFamily="34" charset="0"/>
                        </a:rPr>
                        <a:t>setShrinkAllColumns(boolean)</a:t>
                      </a:r>
                      <a:endParaRPr kumimoji="0" lang="en-US" altLang="zh-CN" sz="1400" b="0" i="0" u="none" strike="noStrike" cap="none" normalizeH="0" baseline="0">
                        <a:ln>
                          <a:noFill/>
                        </a:ln>
                        <a:solidFill>
                          <a:schemeClr val="accent1">
                            <a:lumMod val="25000"/>
                          </a:schemeClr>
                        </a:solidFill>
                        <a:effectLst/>
                        <a:latin typeface="Arial" pitchFamily="34" charset="0"/>
                        <a:ea typeface="宋体" pitchFamily="2" charset="-122"/>
                        <a:cs typeface="Arial" pitchFamily="34" charset="0"/>
                      </a:endParaRPr>
                    </a:p>
                  </a:txBody>
                  <a:tcPr marT="45707" marB="4570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400" b="0" i="0" u="none" strike="noStrike" cap="none" normalizeH="0" baseline="0" dirty="0">
                          <a:ln>
                            <a:noFill/>
                          </a:ln>
                          <a:solidFill>
                            <a:schemeClr val="accent1">
                              <a:lumMod val="25000"/>
                            </a:schemeClr>
                          </a:solidFill>
                          <a:effectLst/>
                          <a:latin typeface="Arial" pitchFamily="34" charset="0"/>
                          <a:ea typeface="PMingLiU" pitchFamily="18" charset="-120"/>
                          <a:cs typeface="Arial" pitchFamily="34" charset="0"/>
                        </a:rPr>
                        <a:t>设置指定列号的列属性为</a:t>
                      </a:r>
                      <a:r>
                        <a:rPr kumimoji="0" lang="en-US" altLang="zh-TW" sz="1400" b="0" i="0" u="none" strike="noStrike" cap="none" normalizeH="0" baseline="0" dirty="0">
                          <a:ln>
                            <a:noFill/>
                          </a:ln>
                          <a:solidFill>
                            <a:schemeClr val="accent1">
                              <a:lumMod val="25000"/>
                            </a:schemeClr>
                          </a:solidFill>
                          <a:effectLst/>
                          <a:latin typeface="Arial" pitchFamily="34" charset="0"/>
                          <a:ea typeface="PMingLiU" pitchFamily="18" charset="-120"/>
                          <a:cs typeface="Arial" pitchFamily="34" charset="0"/>
                        </a:rPr>
                        <a:t>Shrinkable</a:t>
                      </a:r>
                      <a:endParaRPr kumimoji="0" lang="en-US" altLang="zh-CN" sz="1400" b="0" i="0" u="none" strike="noStrike" cap="none" normalizeH="0" baseline="0" dirty="0">
                        <a:ln>
                          <a:noFill/>
                        </a:ln>
                        <a:solidFill>
                          <a:schemeClr val="accent1">
                            <a:lumMod val="25000"/>
                          </a:schemeClr>
                        </a:solidFill>
                        <a:effectLst/>
                        <a:latin typeface="Arial" pitchFamily="34" charset="0"/>
                        <a:ea typeface="宋体" pitchFamily="2" charset="-122"/>
                        <a:cs typeface="Arial" pitchFamily="34" charset="0"/>
                      </a:endParaRPr>
                    </a:p>
                  </a:txBody>
                  <a:tcPr marT="45707" marB="45707" horzOverflow="overflow"/>
                </a:tc>
                <a:extLst>
                  <a:ext uri="{0D108BD9-81ED-4DB2-BD59-A6C34878D82A}">
                    <a16:rowId xmlns:a16="http://schemas.microsoft.com/office/drawing/2014/main" val="3577209342"/>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zh-CN" sz="1400" b="0" i="0" u="none" strike="noStrike" cap="none" normalizeH="0" baseline="0">
                          <a:ln>
                            <a:noFill/>
                          </a:ln>
                          <a:solidFill>
                            <a:schemeClr val="accent1">
                              <a:lumMod val="25000"/>
                            </a:schemeClr>
                          </a:solidFill>
                          <a:effectLst/>
                          <a:latin typeface="Arial" pitchFamily="34" charset="0"/>
                          <a:ea typeface="宋体" pitchFamily="2" charset="-122"/>
                          <a:cs typeface="Arial" pitchFamily="34" charset="0"/>
                        </a:rPr>
                        <a:t>android:stretchColumns</a:t>
                      </a:r>
                      <a:endParaRPr kumimoji="0" lang="en-US" altLang="zh-CN" sz="1400" b="0" i="0" u="none" strike="noStrike" cap="none" normalizeH="0" baseline="0">
                        <a:ln>
                          <a:noFill/>
                        </a:ln>
                        <a:solidFill>
                          <a:schemeClr val="accent1">
                            <a:lumMod val="25000"/>
                          </a:schemeClr>
                        </a:solidFill>
                        <a:effectLst/>
                        <a:latin typeface="Arial" pitchFamily="34" charset="0"/>
                        <a:ea typeface="宋体" pitchFamily="2" charset="-122"/>
                        <a:cs typeface="Arial" pitchFamily="34" charset="0"/>
                      </a:endParaRPr>
                    </a:p>
                  </a:txBody>
                  <a:tcPr marT="45707" marB="4570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zh-CN" sz="1400" b="0" i="0" u="none" strike="noStrike" cap="none" normalizeH="0" baseline="0">
                          <a:ln>
                            <a:noFill/>
                          </a:ln>
                          <a:solidFill>
                            <a:schemeClr val="accent1">
                              <a:lumMod val="25000"/>
                            </a:schemeClr>
                          </a:solidFill>
                          <a:effectLst/>
                          <a:latin typeface="Arial" pitchFamily="34" charset="0"/>
                          <a:ea typeface="宋体" pitchFamily="2" charset="-122"/>
                          <a:cs typeface="Arial" pitchFamily="34" charset="0"/>
                        </a:rPr>
                        <a:t>setStretchAllColumns(boolean)</a:t>
                      </a:r>
                      <a:endParaRPr kumimoji="0" lang="en-US" altLang="zh-CN" sz="1400" b="0" i="0" u="none" strike="noStrike" cap="none" normalizeH="0" baseline="0">
                        <a:ln>
                          <a:noFill/>
                        </a:ln>
                        <a:solidFill>
                          <a:schemeClr val="accent1">
                            <a:lumMod val="25000"/>
                          </a:schemeClr>
                        </a:solidFill>
                        <a:effectLst/>
                        <a:latin typeface="Arial" pitchFamily="34" charset="0"/>
                        <a:ea typeface="宋体" pitchFamily="2" charset="-122"/>
                        <a:cs typeface="Arial" pitchFamily="34" charset="0"/>
                      </a:endParaRPr>
                    </a:p>
                  </a:txBody>
                  <a:tcPr marT="45707" marB="4570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400" b="0" i="0" u="none" strike="noStrike" cap="none" normalizeH="0" baseline="0" dirty="0">
                          <a:ln>
                            <a:noFill/>
                          </a:ln>
                          <a:solidFill>
                            <a:schemeClr val="accent1">
                              <a:lumMod val="25000"/>
                            </a:schemeClr>
                          </a:solidFill>
                          <a:effectLst/>
                          <a:latin typeface="Arial" pitchFamily="34" charset="0"/>
                          <a:ea typeface="PMingLiU" pitchFamily="18" charset="-120"/>
                          <a:cs typeface="Arial" pitchFamily="34" charset="0"/>
                        </a:rPr>
                        <a:t>设置指定列号的列属性为</a:t>
                      </a:r>
                      <a:r>
                        <a:rPr kumimoji="0" lang="en-US" altLang="zh-TW" sz="1400" b="0" i="0" u="none" strike="noStrike" cap="none" normalizeH="0" baseline="0" dirty="0">
                          <a:ln>
                            <a:noFill/>
                          </a:ln>
                          <a:solidFill>
                            <a:schemeClr val="accent1">
                              <a:lumMod val="25000"/>
                            </a:schemeClr>
                          </a:solidFill>
                          <a:effectLst/>
                          <a:latin typeface="Arial" pitchFamily="34" charset="0"/>
                          <a:ea typeface="PMingLiU" pitchFamily="18" charset="-120"/>
                          <a:cs typeface="Arial" pitchFamily="34" charset="0"/>
                        </a:rPr>
                        <a:t>Stretchable</a:t>
                      </a:r>
                      <a:endParaRPr kumimoji="0" lang="en-US" altLang="zh-CN" sz="1400" b="0" i="0" u="none" strike="noStrike" cap="none" normalizeH="0" baseline="0" dirty="0">
                        <a:ln>
                          <a:noFill/>
                        </a:ln>
                        <a:solidFill>
                          <a:schemeClr val="accent1">
                            <a:lumMod val="25000"/>
                          </a:schemeClr>
                        </a:solidFill>
                        <a:effectLst/>
                        <a:latin typeface="Arial" pitchFamily="34" charset="0"/>
                        <a:ea typeface="宋体" pitchFamily="2" charset="-122"/>
                        <a:cs typeface="Arial" pitchFamily="34" charset="0"/>
                      </a:endParaRPr>
                    </a:p>
                  </a:txBody>
                  <a:tcPr marT="45707" marB="45707" horzOverflow="overflow"/>
                </a:tc>
                <a:extLst>
                  <a:ext uri="{0D108BD9-81ED-4DB2-BD59-A6C34878D82A}">
                    <a16:rowId xmlns:a16="http://schemas.microsoft.com/office/drawing/2014/main" val="3375945810"/>
                  </a:ext>
                </a:extLst>
              </a:tr>
            </a:tbl>
          </a:graphicData>
        </a:graphic>
      </p:graphicFrame>
    </p:spTree>
    <p:extLst>
      <p:ext uri="{BB962C8B-B14F-4D97-AF65-F5344CB8AC3E}">
        <p14:creationId xmlns:p14="http://schemas.microsoft.com/office/powerpoint/2010/main" val="11904901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TextView</a:t>
            </a:r>
            <a:endParaRPr lang="zh-CN" altLang="en-US" dirty="0"/>
          </a:p>
        </p:txBody>
      </p:sp>
      <p:sp>
        <p:nvSpPr>
          <p:cNvPr id="5" name="内容占位符 4"/>
          <p:cNvSpPr>
            <a:spLocks noGrp="1"/>
          </p:cNvSpPr>
          <p:nvPr>
            <p:ph idx="1"/>
          </p:nvPr>
        </p:nvSpPr>
        <p:spPr/>
        <p:txBody>
          <a:bodyPr>
            <a:normAutofit fontScale="92500" lnSpcReduction="20000"/>
          </a:bodyPr>
          <a:lstStyle/>
          <a:p>
            <a:pPr marL="0" indent="0">
              <a:buNone/>
            </a:pPr>
            <a:r>
              <a:rPr lang="en-US" altLang="zh-CN" dirty="0" err="1"/>
              <a:t>TextView</a:t>
            </a:r>
            <a:r>
              <a:rPr lang="zh-CN" altLang="en-US" dirty="0"/>
              <a:t>主要是在</a:t>
            </a:r>
            <a:r>
              <a:rPr lang="en-US" altLang="zh-CN" dirty="0"/>
              <a:t>android</a:t>
            </a:r>
            <a:r>
              <a:rPr lang="zh-CN" altLang="en-US" dirty="0"/>
              <a:t>中实现文字说明等功能。</a:t>
            </a:r>
          </a:p>
          <a:p>
            <a:pPr marL="0" indent="0">
              <a:buNone/>
            </a:pPr>
            <a:r>
              <a:rPr lang="zh-CN" altLang="en-US" dirty="0"/>
              <a:t>主要实现功能如下：</a:t>
            </a:r>
          </a:p>
          <a:p>
            <a:pPr marL="0" indent="0">
              <a:buNone/>
            </a:pPr>
            <a:r>
              <a:rPr lang="zh-CN" altLang="en-US" dirty="0"/>
              <a:t>显示丰富的文本</a:t>
            </a:r>
            <a:r>
              <a:rPr lang="en-US" altLang="zh-CN" dirty="0"/>
              <a:t>(URL</a:t>
            </a:r>
            <a:r>
              <a:rPr lang="zh-CN" altLang="en-US" dirty="0"/>
              <a:t>、字体大小、颜色等</a:t>
            </a:r>
            <a:r>
              <a:rPr lang="en-US" altLang="zh-CN" dirty="0"/>
              <a:t>)</a:t>
            </a:r>
          </a:p>
          <a:p>
            <a:pPr marL="0" indent="0">
              <a:buNone/>
            </a:pPr>
            <a:r>
              <a:rPr lang="zh-CN" altLang="en-US" dirty="0"/>
              <a:t>在</a:t>
            </a:r>
            <a:r>
              <a:rPr lang="en-US" altLang="zh-CN" dirty="0" err="1"/>
              <a:t>TextView</a:t>
            </a:r>
            <a:r>
              <a:rPr lang="zh-CN" altLang="en-US" dirty="0"/>
              <a:t>中预定了一些类似</a:t>
            </a:r>
            <a:r>
              <a:rPr lang="en-US" altLang="zh-CN" dirty="0"/>
              <a:t>HTML</a:t>
            </a:r>
            <a:r>
              <a:rPr lang="zh-CN" altLang="en-US" dirty="0"/>
              <a:t>的标签，通过标签可以使</a:t>
            </a:r>
            <a:r>
              <a:rPr lang="en-US" altLang="zh-CN" dirty="0" err="1"/>
              <a:t>TextView</a:t>
            </a:r>
            <a:r>
              <a:rPr lang="zh-CN" altLang="en-US" dirty="0"/>
              <a:t>控件显得不同颜色、大小、字体的文字。</a:t>
            </a:r>
          </a:p>
          <a:p>
            <a:pPr marL="0" indent="0">
              <a:buNone/>
            </a:pPr>
            <a:r>
              <a:rPr lang="en-US" altLang="zh-CN" dirty="0"/>
              <a:t>&lt;font&gt;</a:t>
            </a:r>
            <a:r>
              <a:rPr lang="zh-CN" altLang="en-US" dirty="0"/>
              <a:t>：设置颜色和字体</a:t>
            </a:r>
          </a:p>
          <a:p>
            <a:pPr marL="0" indent="0">
              <a:buNone/>
            </a:pPr>
            <a:r>
              <a:rPr lang="en-US" altLang="zh-CN" dirty="0"/>
              <a:t>&lt;big&gt;</a:t>
            </a:r>
            <a:r>
              <a:rPr lang="zh-CN" altLang="en-US" dirty="0"/>
              <a:t>：设置大小号</a:t>
            </a:r>
          </a:p>
          <a:p>
            <a:pPr marL="0" indent="0">
              <a:buNone/>
            </a:pPr>
            <a:r>
              <a:rPr lang="en-US" altLang="zh-CN" dirty="0"/>
              <a:t>&lt;small&gt;</a:t>
            </a:r>
            <a:r>
              <a:rPr lang="zh-CN" altLang="en-US" dirty="0"/>
              <a:t>：设置小号</a:t>
            </a:r>
          </a:p>
          <a:p>
            <a:pPr marL="0" indent="0">
              <a:buNone/>
            </a:pPr>
            <a:r>
              <a:rPr lang="en-US" altLang="zh-CN" dirty="0"/>
              <a:t>&lt;</a:t>
            </a:r>
            <a:r>
              <a:rPr lang="en-US" altLang="zh-CN" dirty="0" err="1"/>
              <a:t>i</a:t>
            </a:r>
            <a:r>
              <a:rPr lang="en-US" altLang="zh-CN" dirty="0"/>
              <a:t>&gt;\&lt;b&gt;</a:t>
            </a:r>
            <a:r>
              <a:rPr lang="zh-CN" altLang="en-US" dirty="0"/>
              <a:t>：斜体、粗体</a:t>
            </a:r>
          </a:p>
          <a:p>
            <a:pPr marL="0" indent="0">
              <a:buNone/>
            </a:pPr>
            <a:r>
              <a:rPr lang="en-US" altLang="zh-CN" dirty="0"/>
              <a:t>&lt;a&gt;</a:t>
            </a:r>
            <a:r>
              <a:rPr lang="zh-CN" altLang="en-US" dirty="0"/>
              <a:t>：链接地址</a:t>
            </a:r>
          </a:p>
          <a:p>
            <a:pPr marL="0" indent="0">
              <a:buNone/>
            </a:pPr>
            <a:r>
              <a:rPr lang="en-US" altLang="zh-CN" dirty="0"/>
              <a:t>&lt;</a:t>
            </a:r>
            <a:r>
              <a:rPr lang="en-US" altLang="zh-CN" dirty="0" err="1"/>
              <a:t>img</a:t>
            </a:r>
            <a:r>
              <a:rPr lang="en-US" altLang="zh-CN" dirty="0"/>
              <a:t>&gt;</a:t>
            </a:r>
            <a:r>
              <a:rPr lang="zh-CN" altLang="en-US" dirty="0"/>
              <a:t>：插入图片</a:t>
            </a:r>
          </a:p>
          <a:p>
            <a:endParaRPr lang="zh-CN" altLang="en-US" dirty="0"/>
          </a:p>
        </p:txBody>
      </p:sp>
    </p:spTree>
    <p:extLst>
      <p:ext uri="{BB962C8B-B14F-4D97-AF65-F5344CB8AC3E}">
        <p14:creationId xmlns:p14="http://schemas.microsoft.com/office/powerpoint/2010/main" val="42382664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TextView</a:t>
            </a:r>
            <a:endParaRPr lang="zh-CN" altLang="en-US" dirty="0"/>
          </a:p>
        </p:txBody>
      </p:sp>
      <p:sp>
        <p:nvSpPr>
          <p:cNvPr id="3" name="内容占位符 2"/>
          <p:cNvSpPr>
            <a:spLocks noGrp="1"/>
          </p:cNvSpPr>
          <p:nvPr>
            <p:ph idx="1"/>
          </p:nvPr>
        </p:nvSpPr>
        <p:spPr/>
        <p:txBody>
          <a:bodyPr/>
          <a:lstStyle/>
          <a:p>
            <a:r>
              <a:rPr lang="zh-CN" altLang="en-US" dirty="0"/>
              <a:t>使用这些标签可以用</a:t>
            </a:r>
            <a:r>
              <a:rPr lang="en-US" altLang="zh-CN" dirty="0" err="1"/>
              <a:t>Html.fromHtml</a:t>
            </a:r>
            <a:r>
              <a:rPr lang="zh-CN" altLang="en-US" dirty="0"/>
              <a:t>方法将这些标签的字符串转换成</a:t>
            </a:r>
            <a:r>
              <a:rPr lang="en-US" altLang="zh-CN" dirty="0" err="1"/>
              <a:t>Charsequenece</a:t>
            </a:r>
            <a:r>
              <a:rPr lang="zh-CN" altLang="en-US" dirty="0"/>
              <a:t>对象，然后在</a:t>
            </a:r>
            <a:r>
              <a:rPr lang="en-US" altLang="zh-CN" dirty="0" err="1"/>
              <a:t>TextView</a:t>
            </a:r>
            <a:r>
              <a:rPr lang="zh-CN" altLang="en-US" dirty="0"/>
              <a:t>中进行设置。</a:t>
            </a:r>
          </a:p>
          <a:p>
            <a:r>
              <a:rPr lang="zh-CN" altLang="en-US" dirty="0"/>
              <a:t>如果想在显示的文本中将</a:t>
            </a:r>
            <a:r>
              <a:rPr lang="en-US" altLang="zh-CN" dirty="0"/>
              <a:t>URL</a:t>
            </a:r>
            <a:r>
              <a:rPr lang="zh-CN" altLang="en-US" dirty="0"/>
              <a:t>地址、邮箱地址、电话产生超链接的效果可以使用</a:t>
            </a:r>
            <a:r>
              <a:rPr lang="en-US" altLang="zh-CN" dirty="0" err="1"/>
              <a:t>android:autoLink</a:t>
            </a:r>
            <a:r>
              <a:rPr lang="zh-CN" altLang="en-US" dirty="0"/>
              <a:t>来设置。</a:t>
            </a:r>
          </a:p>
          <a:p>
            <a:r>
              <a:rPr lang="zh-CN" altLang="en-US" dirty="0"/>
              <a:t>该属性如下</a:t>
            </a:r>
          </a:p>
        </p:txBody>
      </p:sp>
      <p:graphicFrame>
        <p:nvGraphicFramePr>
          <p:cNvPr id="4" name="表格 3"/>
          <p:cNvGraphicFramePr>
            <a:graphicFrameLocks noGrp="1"/>
          </p:cNvGraphicFramePr>
          <p:nvPr>
            <p:extLst>
              <p:ext uri="{D42A27DB-BD31-4B8C-83A1-F6EECF244321}">
                <p14:modId xmlns:p14="http://schemas.microsoft.com/office/powerpoint/2010/main" val="404343475"/>
              </p:ext>
            </p:extLst>
          </p:nvPr>
        </p:nvGraphicFramePr>
        <p:xfrm>
          <a:off x="3629890" y="3633206"/>
          <a:ext cx="6096000" cy="2744791"/>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92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165E85"/>
                          </a:solidFill>
                          <a:effectLst/>
                          <a:latin typeface="Arial" pitchFamily="34" charset="0"/>
                          <a:ea typeface="宋体" pitchFamily="2" charset="-122"/>
                          <a:cs typeface="Arial" pitchFamily="34" charset="0"/>
                        </a:rPr>
                        <a:t>属性值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165E85"/>
                          </a:solidFill>
                          <a:effectLst/>
                          <a:latin typeface="Arial" pitchFamily="34" charset="0"/>
                          <a:ea typeface="宋体" pitchFamily="2" charset="-122"/>
                          <a:cs typeface="Arial" pitchFamily="34" charset="0"/>
                        </a:rPr>
                        <a:t>描述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92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165E85"/>
                          </a:solidFill>
                          <a:effectLst/>
                          <a:latin typeface="Arial" pitchFamily="34" charset="0"/>
                          <a:ea typeface="宋体" pitchFamily="2" charset="-122"/>
                          <a:cs typeface="Arial" pitchFamily="34" charset="0"/>
                        </a:rPr>
                        <a:t>None</a:t>
                      </a:r>
                      <a:endParaRPr kumimoji="0" lang="zh-CN" altLang="en-US" sz="1800" b="0" i="0" u="none" strike="noStrike" cap="none" normalizeH="0" baseline="0">
                        <a:ln>
                          <a:noFill/>
                        </a:ln>
                        <a:solidFill>
                          <a:srgbClr val="165E85"/>
                        </a:solidFill>
                        <a:effectLst/>
                        <a:latin typeface="Arial" pitchFamily="34" charset="0"/>
                        <a:ea typeface="宋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6F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165E85"/>
                          </a:solidFill>
                          <a:effectLst/>
                          <a:latin typeface="Arial" pitchFamily="34" charset="0"/>
                          <a:ea typeface="宋体" pitchFamily="2" charset="-122"/>
                          <a:cs typeface="Arial" pitchFamily="34" charset="0"/>
                        </a:rPr>
                        <a:t>不匹配任何链接</a:t>
                      </a:r>
                      <a:r>
                        <a:rPr kumimoji="0" lang="en-US" altLang="zh-CN" sz="1800" b="0" i="0" u="none" strike="noStrike" cap="none" normalizeH="0" baseline="0">
                          <a:ln>
                            <a:noFill/>
                          </a:ln>
                          <a:solidFill>
                            <a:srgbClr val="165E85"/>
                          </a:solidFill>
                          <a:effectLst/>
                          <a:latin typeface="Arial" pitchFamily="34" charset="0"/>
                          <a:ea typeface="宋体" pitchFamily="2" charset="-122"/>
                          <a:cs typeface="Arial" pitchFamily="34" charset="0"/>
                        </a:rPr>
                        <a:t>(</a:t>
                      </a:r>
                      <a:r>
                        <a:rPr kumimoji="0" lang="zh-CN" altLang="en-US" sz="1800" b="0" i="0" u="none" strike="noStrike" cap="none" normalizeH="0" baseline="0">
                          <a:ln>
                            <a:noFill/>
                          </a:ln>
                          <a:solidFill>
                            <a:srgbClr val="165E85"/>
                          </a:solidFill>
                          <a:effectLst/>
                          <a:latin typeface="Arial" pitchFamily="34" charset="0"/>
                          <a:ea typeface="宋体" pitchFamily="2" charset="-122"/>
                          <a:cs typeface="Arial" pitchFamily="34" charset="0"/>
                        </a:rPr>
                        <a:t>默认</a:t>
                      </a:r>
                      <a:r>
                        <a:rPr kumimoji="0" lang="en-US" altLang="zh-CN" sz="1800" b="0" i="0" u="none" strike="noStrike" cap="none" normalizeH="0" baseline="0">
                          <a:ln>
                            <a:noFill/>
                          </a:ln>
                          <a:solidFill>
                            <a:srgbClr val="165E85"/>
                          </a:solidFill>
                          <a:effectLst/>
                          <a:latin typeface="Arial" pitchFamily="34" charset="0"/>
                          <a:ea typeface="宋体" pitchFamily="2" charset="-122"/>
                          <a:cs typeface="Arial" pitchFamily="34" charset="0"/>
                        </a:rPr>
                        <a:t>)</a:t>
                      </a:r>
                      <a:endParaRPr kumimoji="0" lang="zh-CN" altLang="en-US" sz="1800" b="0" i="0" u="none" strike="noStrike" cap="none" normalizeH="0" baseline="0">
                        <a:ln>
                          <a:noFill/>
                        </a:ln>
                        <a:solidFill>
                          <a:srgbClr val="165E85"/>
                        </a:solidFill>
                        <a:effectLst/>
                        <a:latin typeface="Arial" pitchFamily="34" charset="0"/>
                        <a:ea typeface="宋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6FC"/>
                    </a:solidFill>
                  </a:tcPr>
                </a:tc>
                <a:extLst>
                  <a:ext uri="{0D108BD9-81ED-4DB2-BD59-A6C34878D82A}">
                    <a16:rowId xmlns:a16="http://schemas.microsoft.com/office/drawing/2014/main" val="10001"/>
                  </a:ext>
                </a:extLst>
              </a:tr>
              <a:tr h="392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165E85"/>
                          </a:solidFill>
                          <a:effectLst/>
                          <a:latin typeface="Arial" pitchFamily="34" charset="0"/>
                          <a:ea typeface="宋体" pitchFamily="2" charset="-122"/>
                          <a:cs typeface="Arial" pitchFamily="34" charset="0"/>
                        </a:rPr>
                        <a:t>web</a:t>
                      </a:r>
                      <a:endParaRPr kumimoji="0" lang="zh-CN" altLang="en-US" sz="1800" b="0" i="0" u="none" strike="noStrike" cap="none" normalizeH="0" baseline="0">
                        <a:ln>
                          <a:noFill/>
                        </a:ln>
                        <a:solidFill>
                          <a:srgbClr val="165E85"/>
                        </a:solidFill>
                        <a:effectLst/>
                        <a:latin typeface="Arial" pitchFamily="34" charset="0"/>
                        <a:ea typeface="宋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AF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165E85"/>
                          </a:solidFill>
                          <a:effectLst/>
                          <a:latin typeface="Arial" pitchFamily="34" charset="0"/>
                          <a:ea typeface="宋体" pitchFamily="2" charset="-122"/>
                          <a:cs typeface="Arial" pitchFamily="34" charset="0"/>
                        </a:rPr>
                        <a:t>网址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AFD"/>
                    </a:solidFill>
                  </a:tcPr>
                </a:tc>
                <a:extLst>
                  <a:ext uri="{0D108BD9-81ED-4DB2-BD59-A6C34878D82A}">
                    <a16:rowId xmlns:a16="http://schemas.microsoft.com/office/drawing/2014/main" val="10002"/>
                  </a:ext>
                </a:extLst>
              </a:tr>
              <a:tr h="392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165E85"/>
                          </a:solidFill>
                          <a:effectLst/>
                          <a:latin typeface="Arial" pitchFamily="34" charset="0"/>
                          <a:ea typeface="宋体" pitchFamily="2" charset="-122"/>
                          <a:cs typeface="Arial" pitchFamily="34" charset="0"/>
                        </a:rPr>
                        <a:t>email</a:t>
                      </a:r>
                      <a:endParaRPr kumimoji="0" lang="zh-CN" altLang="en-US" sz="1800" b="0" i="0" u="none" strike="noStrike" cap="none" normalizeH="0" baseline="0">
                        <a:ln>
                          <a:noFill/>
                        </a:ln>
                        <a:solidFill>
                          <a:srgbClr val="165E85"/>
                        </a:solidFill>
                        <a:effectLst/>
                        <a:latin typeface="Arial" pitchFamily="34" charset="0"/>
                        <a:ea typeface="宋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6F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165E85"/>
                          </a:solidFill>
                          <a:effectLst/>
                          <a:latin typeface="Arial" pitchFamily="34" charset="0"/>
                          <a:ea typeface="宋体" pitchFamily="2" charset="-122"/>
                          <a:cs typeface="Arial" pitchFamily="34" charset="0"/>
                        </a:rPr>
                        <a:t>邮箱</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6FC"/>
                    </a:solidFill>
                  </a:tcPr>
                </a:tc>
                <a:extLst>
                  <a:ext uri="{0D108BD9-81ED-4DB2-BD59-A6C34878D82A}">
                    <a16:rowId xmlns:a16="http://schemas.microsoft.com/office/drawing/2014/main" val="10003"/>
                  </a:ext>
                </a:extLst>
              </a:tr>
              <a:tr h="392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165E85"/>
                          </a:solidFill>
                          <a:effectLst/>
                          <a:latin typeface="Arial" pitchFamily="34" charset="0"/>
                          <a:ea typeface="宋体" pitchFamily="2" charset="-122"/>
                          <a:cs typeface="Arial" pitchFamily="34" charset="0"/>
                        </a:rPr>
                        <a:t>phone</a:t>
                      </a:r>
                      <a:endParaRPr kumimoji="0" lang="zh-CN" altLang="en-US" sz="1800" b="0" i="0" u="none" strike="noStrike" cap="none" normalizeH="0" baseline="0">
                        <a:ln>
                          <a:noFill/>
                        </a:ln>
                        <a:solidFill>
                          <a:srgbClr val="165E85"/>
                        </a:solidFill>
                        <a:effectLst/>
                        <a:latin typeface="Arial" pitchFamily="34" charset="0"/>
                        <a:ea typeface="宋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AF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165E85"/>
                          </a:solidFill>
                          <a:effectLst/>
                          <a:latin typeface="Arial" pitchFamily="34" charset="0"/>
                          <a:ea typeface="宋体" pitchFamily="2" charset="-122"/>
                          <a:cs typeface="Arial" pitchFamily="34" charset="0"/>
                        </a:rPr>
                        <a:t>电话号码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AFD"/>
                    </a:solidFill>
                  </a:tcPr>
                </a:tc>
                <a:extLst>
                  <a:ext uri="{0D108BD9-81ED-4DB2-BD59-A6C34878D82A}">
                    <a16:rowId xmlns:a16="http://schemas.microsoft.com/office/drawing/2014/main" val="10004"/>
                  </a:ext>
                </a:extLst>
              </a:tr>
              <a:tr h="392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165E85"/>
                          </a:solidFill>
                          <a:effectLst/>
                          <a:latin typeface="Arial" pitchFamily="34" charset="0"/>
                          <a:ea typeface="宋体" pitchFamily="2" charset="-122"/>
                          <a:cs typeface="Arial" pitchFamily="34" charset="0"/>
                        </a:rPr>
                        <a:t>map</a:t>
                      </a:r>
                      <a:endParaRPr kumimoji="0" lang="zh-CN" altLang="en-US" sz="1800" b="0" i="0" u="none" strike="noStrike" cap="none" normalizeH="0" baseline="0">
                        <a:ln>
                          <a:noFill/>
                        </a:ln>
                        <a:solidFill>
                          <a:srgbClr val="165E85"/>
                        </a:solidFill>
                        <a:effectLst/>
                        <a:latin typeface="Arial" pitchFamily="34" charset="0"/>
                        <a:ea typeface="宋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6F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165E85"/>
                          </a:solidFill>
                          <a:effectLst/>
                          <a:latin typeface="Arial" pitchFamily="34" charset="0"/>
                          <a:ea typeface="宋体" pitchFamily="2" charset="-122"/>
                          <a:cs typeface="Arial" pitchFamily="34" charset="0"/>
                        </a:rPr>
                        <a:t>匹配映射网址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6FC"/>
                    </a:solidFill>
                  </a:tcPr>
                </a:tc>
                <a:extLst>
                  <a:ext uri="{0D108BD9-81ED-4DB2-BD59-A6C34878D82A}">
                    <a16:rowId xmlns:a16="http://schemas.microsoft.com/office/drawing/2014/main" val="10005"/>
                  </a:ext>
                </a:extLst>
              </a:tr>
              <a:tr h="392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165E85"/>
                          </a:solidFill>
                          <a:effectLst/>
                          <a:latin typeface="Arial" pitchFamily="34" charset="0"/>
                          <a:ea typeface="宋体" pitchFamily="2" charset="-122"/>
                          <a:cs typeface="Arial" pitchFamily="34" charset="0"/>
                        </a:rPr>
                        <a:t>all</a:t>
                      </a:r>
                      <a:endParaRPr kumimoji="0" lang="zh-CN" altLang="en-US" sz="1800" b="0" i="0" u="none" strike="noStrike" cap="none" normalizeH="0" baseline="0">
                        <a:ln>
                          <a:noFill/>
                        </a:ln>
                        <a:solidFill>
                          <a:srgbClr val="165E85"/>
                        </a:solidFill>
                        <a:effectLst/>
                        <a:latin typeface="Arial" pitchFamily="34" charset="0"/>
                        <a:ea typeface="宋体" pitchFamily="2" charset="-122"/>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AF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165E85"/>
                          </a:solidFill>
                          <a:effectLst/>
                          <a:latin typeface="Arial" pitchFamily="34" charset="0"/>
                          <a:ea typeface="宋体" pitchFamily="2" charset="-122"/>
                          <a:cs typeface="Arial" pitchFamily="34" charset="0"/>
                        </a:rPr>
                        <a:t>匹配所有链接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AFD"/>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306064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EditView</a:t>
            </a:r>
            <a:endParaRPr lang="zh-CN" altLang="en-US" dirty="0"/>
          </a:p>
        </p:txBody>
      </p:sp>
      <p:sp>
        <p:nvSpPr>
          <p:cNvPr id="3" name="内容占位符 2"/>
          <p:cNvSpPr>
            <a:spLocks noGrp="1"/>
          </p:cNvSpPr>
          <p:nvPr>
            <p:ph idx="1"/>
          </p:nvPr>
        </p:nvSpPr>
        <p:spPr/>
        <p:txBody>
          <a:bodyPr/>
          <a:lstStyle/>
          <a:p>
            <a:r>
              <a:rPr lang="en-US" altLang="zh-CN" dirty="0" err="1"/>
              <a:t>EditText</a:t>
            </a:r>
            <a:r>
              <a:rPr lang="zh-CN" altLang="en-US" dirty="0"/>
              <a:t>是除了</a:t>
            </a:r>
            <a:r>
              <a:rPr lang="en-US" altLang="zh-CN" dirty="0" err="1"/>
              <a:t>TextView</a:t>
            </a:r>
            <a:r>
              <a:rPr lang="zh-CN" altLang="en-US" dirty="0"/>
              <a:t>控件之外的属性，还可以实现输入文本内容</a:t>
            </a:r>
            <a:endParaRPr lang="en-US" altLang="zh-CN" dirty="0"/>
          </a:p>
          <a:p>
            <a:r>
              <a:rPr lang="zh-CN" altLang="en-US" dirty="0"/>
              <a:t>可以通过</a:t>
            </a:r>
            <a:r>
              <a:rPr lang="en-US" altLang="zh-CN" dirty="0" err="1"/>
              <a:t>ImageSpan</a:t>
            </a:r>
            <a:r>
              <a:rPr lang="zh-CN" altLang="en-US" dirty="0"/>
              <a:t>类来添加图片混排</a:t>
            </a:r>
            <a:endParaRPr lang="en-US" altLang="zh-CN" dirty="0"/>
          </a:p>
          <a:p>
            <a:r>
              <a:rPr lang="en-US" altLang="zh-CN" dirty="0" err="1"/>
              <a:t>setError</a:t>
            </a:r>
            <a:r>
              <a:rPr lang="zh-CN" altLang="en-US" dirty="0"/>
              <a:t>设置校验错误提示</a:t>
            </a:r>
          </a:p>
        </p:txBody>
      </p:sp>
    </p:spTree>
    <p:extLst>
      <p:ext uri="{BB962C8B-B14F-4D97-AF65-F5344CB8AC3E}">
        <p14:creationId xmlns:p14="http://schemas.microsoft.com/office/powerpoint/2010/main" val="1400992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Android</a:t>
            </a:r>
            <a:r>
              <a:rPr lang="zh-CN" altLang="en-US" dirty="0"/>
              <a:t>体系结构</a:t>
            </a: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spTree>
    <p:extLst>
      <p:ext uri="{BB962C8B-B14F-4D97-AF65-F5344CB8AC3E}">
        <p14:creationId xmlns:p14="http://schemas.microsoft.com/office/powerpoint/2010/main" val="29182232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AutoCompleteTextView</a:t>
            </a:r>
            <a:endParaRPr lang="zh-CN" altLang="en-US" dirty="0"/>
          </a:p>
        </p:txBody>
      </p:sp>
      <p:sp>
        <p:nvSpPr>
          <p:cNvPr id="3" name="内容占位符 2"/>
          <p:cNvSpPr>
            <a:spLocks noGrp="1"/>
          </p:cNvSpPr>
          <p:nvPr>
            <p:ph idx="1"/>
          </p:nvPr>
        </p:nvSpPr>
        <p:spPr/>
        <p:txBody>
          <a:bodyPr/>
          <a:lstStyle/>
          <a:p>
            <a:r>
              <a:rPr lang="zh-CN" altLang="en-US" dirty="0"/>
              <a:t>自动完成输入内容的控件</a:t>
            </a:r>
            <a:endParaRPr lang="en-US" altLang="zh-CN" dirty="0"/>
          </a:p>
          <a:p>
            <a:r>
              <a:rPr lang="zh-CN" altLang="en-US" dirty="0"/>
              <a:t>通过</a:t>
            </a:r>
            <a:r>
              <a:rPr lang="en-US" altLang="zh-CN" dirty="0" err="1"/>
              <a:t>ArrayAdapter</a:t>
            </a:r>
            <a:r>
              <a:rPr lang="zh-CN" altLang="en-US" dirty="0"/>
              <a:t>来完成</a:t>
            </a:r>
          </a:p>
        </p:txBody>
      </p:sp>
    </p:spTree>
    <p:extLst>
      <p:ext uri="{BB962C8B-B14F-4D97-AF65-F5344CB8AC3E}">
        <p14:creationId xmlns:p14="http://schemas.microsoft.com/office/powerpoint/2010/main" val="37481414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Button</a:t>
            </a:r>
            <a:r>
              <a:rPr lang="zh-CN" altLang="en-US" dirty="0"/>
              <a:t> </a:t>
            </a:r>
            <a:r>
              <a:rPr lang="en-US" altLang="zh-CN" dirty="0" err="1"/>
              <a:t>RadioButton</a:t>
            </a:r>
            <a:r>
              <a:rPr lang="en-US" altLang="zh-CN" dirty="0"/>
              <a:t> </a:t>
            </a:r>
            <a:r>
              <a:rPr lang="en-US" altLang="zh-CN" dirty="0" err="1"/>
              <a:t>ToggleButton</a:t>
            </a:r>
            <a:endParaRPr lang="zh-CN" altLang="en-US" dirty="0"/>
          </a:p>
        </p:txBody>
      </p:sp>
      <p:sp>
        <p:nvSpPr>
          <p:cNvPr id="3" name="内容占位符 2"/>
          <p:cNvSpPr>
            <a:spLocks noGrp="1"/>
          </p:cNvSpPr>
          <p:nvPr>
            <p:ph idx="1"/>
          </p:nvPr>
        </p:nvSpPr>
        <p:spPr/>
        <p:txBody>
          <a:bodyPr/>
          <a:lstStyle/>
          <a:p>
            <a:r>
              <a:rPr lang="en-US" altLang="zh-CN" dirty="0"/>
              <a:t>Button</a:t>
            </a:r>
            <a:r>
              <a:rPr lang="zh-CN" altLang="en-US" dirty="0"/>
              <a:t>控件的基本用法和</a:t>
            </a:r>
            <a:r>
              <a:rPr lang="en-US" altLang="zh-CN" dirty="0" err="1"/>
              <a:t>TextView</a:t>
            </a:r>
            <a:r>
              <a:rPr lang="zh-CN" altLang="en-US" dirty="0"/>
              <a:t>、</a:t>
            </a:r>
            <a:r>
              <a:rPr lang="en-US" altLang="zh-CN" dirty="0" err="1"/>
              <a:t>EditText</a:t>
            </a:r>
            <a:r>
              <a:rPr lang="zh-CN" altLang="en-US" dirty="0"/>
              <a:t>相似，最常用的是按钮单击事件。</a:t>
            </a:r>
            <a:endParaRPr lang="en-US" altLang="zh-CN" dirty="0"/>
          </a:p>
          <a:p>
            <a:endParaRPr lang="zh-CN" altLang="en-US" dirty="0"/>
          </a:p>
          <a:p>
            <a:r>
              <a:rPr lang="zh-CN" altLang="en-US" dirty="0"/>
              <a:t>选项按钮可以用于多选一的应用中，如果想在选中的某一个选项按钮后，其它的选项按钮都被设置为未选中的状态，需要将</a:t>
            </a:r>
            <a:r>
              <a:rPr lang="en-US" altLang="zh-CN" dirty="0"/>
              <a:t>&lt;</a:t>
            </a:r>
            <a:r>
              <a:rPr lang="en-US" altLang="zh-CN" dirty="0" err="1"/>
              <a:t>RadioButton</a:t>
            </a:r>
            <a:r>
              <a:rPr lang="en-US" altLang="zh-CN" dirty="0"/>
              <a:t>&gt;</a:t>
            </a:r>
            <a:r>
              <a:rPr lang="zh-CN" altLang="en-US" dirty="0"/>
              <a:t>添加到</a:t>
            </a:r>
            <a:r>
              <a:rPr lang="en-US" altLang="zh-CN" dirty="0"/>
              <a:t>&lt;</a:t>
            </a:r>
            <a:r>
              <a:rPr lang="en-US" altLang="zh-CN" dirty="0" err="1"/>
              <a:t>RadioGroup</a:t>
            </a:r>
            <a:r>
              <a:rPr lang="en-US" altLang="zh-CN" dirty="0"/>
              <a:t>&gt;</a:t>
            </a:r>
            <a:r>
              <a:rPr lang="zh-CN" altLang="en-US" dirty="0"/>
              <a:t>标签</a:t>
            </a:r>
            <a:endParaRPr lang="en-US" altLang="zh-CN" dirty="0"/>
          </a:p>
          <a:p>
            <a:endParaRPr lang="en-US" altLang="zh-CN" dirty="0"/>
          </a:p>
          <a:p>
            <a:r>
              <a:rPr lang="en-US" altLang="zh-CN" dirty="0" err="1"/>
              <a:t>ToggleButton</a:t>
            </a:r>
            <a:r>
              <a:rPr lang="zh-CN" altLang="en-US" dirty="0"/>
              <a:t>控件和</a:t>
            </a:r>
            <a:r>
              <a:rPr lang="en-US" altLang="zh-CN" dirty="0"/>
              <a:t>Button</a:t>
            </a:r>
            <a:r>
              <a:rPr lang="zh-CN" altLang="en-US" dirty="0"/>
              <a:t>控件的功能基本相同，</a:t>
            </a:r>
            <a:r>
              <a:rPr lang="en-US" altLang="zh-CN" dirty="0" err="1"/>
              <a:t>ToggleButton</a:t>
            </a:r>
            <a:r>
              <a:rPr lang="zh-CN" altLang="en-US" dirty="0"/>
              <a:t>控件提供了可以表示“开</a:t>
            </a:r>
            <a:r>
              <a:rPr lang="en-US" altLang="zh-CN" dirty="0"/>
              <a:t>/</a:t>
            </a:r>
            <a:r>
              <a:rPr lang="zh-CN" altLang="en-US" dirty="0"/>
              <a:t>关”状态的功能。</a:t>
            </a:r>
          </a:p>
          <a:p>
            <a:endParaRPr lang="zh-CN" altLang="en-US" dirty="0"/>
          </a:p>
        </p:txBody>
      </p:sp>
    </p:spTree>
    <p:extLst>
      <p:ext uri="{BB962C8B-B14F-4D97-AF65-F5344CB8AC3E}">
        <p14:creationId xmlns:p14="http://schemas.microsoft.com/office/powerpoint/2010/main" val="30256253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CheckBox</a:t>
            </a:r>
            <a:endParaRPr lang="zh-CN" altLang="en-US" dirty="0"/>
          </a:p>
        </p:txBody>
      </p:sp>
      <p:sp>
        <p:nvSpPr>
          <p:cNvPr id="3" name="内容占位符 2"/>
          <p:cNvSpPr>
            <a:spLocks noGrp="1"/>
          </p:cNvSpPr>
          <p:nvPr>
            <p:ph idx="1"/>
          </p:nvPr>
        </p:nvSpPr>
        <p:spPr/>
        <p:txBody>
          <a:bodyPr/>
          <a:lstStyle/>
          <a:p>
            <a:r>
              <a:rPr lang="en-US" altLang="zh-CN" dirty="0" err="1"/>
              <a:t>CheckBox</a:t>
            </a:r>
            <a:r>
              <a:rPr lang="zh-CN" altLang="en-US" dirty="0"/>
              <a:t>默认的情况下是未选中的状态，如果想修改这个默认值的话，可以将</a:t>
            </a:r>
            <a:r>
              <a:rPr lang="en-US" altLang="zh-CN" dirty="0"/>
              <a:t>&lt;checkbox&gt;</a:t>
            </a:r>
            <a:r>
              <a:rPr lang="zh-CN" altLang="en-US" dirty="0"/>
              <a:t>中的</a:t>
            </a:r>
            <a:r>
              <a:rPr lang="en-US" altLang="zh-CN" dirty="0" err="1"/>
              <a:t>android:checked</a:t>
            </a:r>
            <a:r>
              <a:rPr lang="zh-CN" altLang="en-US" dirty="0"/>
              <a:t>设置为</a:t>
            </a:r>
            <a:r>
              <a:rPr lang="en-US" altLang="zh-CN" dirty="0"/>
              <a:t>true</a:t>
            </a:r>
            <a:r>
              <a:rPr lang="zh-CN" altLang="en-US" dirty="0"/>
              <a:t>或者使用</a:t>
            </a:r>
            <a:r>
              <a:rPr lang="en-US" altLang="zh-CN" dirty="0" err="1"/>
              <a:t>CheckBox.setChecked</a:t>
            </a:r>
            <a:r>
              <a:rPr lang="zh-CN" altLang="en-US" dirty="0"/>
              <a:t>方法设置都可以实现复选的功能。</a:t>
            </a:r>
          </a:p>
          <a:p>
            <a:endParaRPr lang="zh-CN" altLang="en-US" dirty="0"/>
          </a:p>
          <a:p>
            <a:endParaRPr lang="zh-CN" altLang="en-US" dirty="0"/>
          </a:p>
        </p:txBody>
      </p:sp>
    </p:spTree>
    <p:extLst>
      <p:ext uri="{BB962C8B-B14F-4D97-AF65-F5344CB8AC3E}">
        <p14:creationId xmlns:p14="http://schemas.microsoft.com/office/powerpoint/2010/main" val="21561906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SeekBar</a:t>
            </a:r>
            <a:endParaRPr lang="zh-CN" altLang="en-US" dirty="0"/>
          </a:p>
        </p:txBody>
      </p:sp>
      <p:sp>
        <p:nvSpPr>
          <p:cNvPr id="3" name="内容占位符 2"/>
          <p:cNvSpPr>
            <a:spLocks noGrp="1"/>
          </p:cNvSpPr>
          <p:nvPr>
            <p:ph idx="1"/>
          </p:nvPr>
        </p:nvSpPr>
        <p:spPr/>
        <p:txBody>
          <a:bodyPr/>
          <a:lstStyle/>
          <a:p>
            <a:r>
              <a:rPr lang="en-US" altLang="zh-CN" dirty="0" err="1"/>
              <a:t>SeekBar</a:t>
            </a:r>
            <a:r>
              <a:rPr lang="zh-CN" altLang="en-US" dirty="0"/>
              <a:t>控件可以通过拖动滑竿改变当前的值，可以利用</a:t>
            </a:r>
            <a:r>
              <a:rPr lang="en-US" altLang="zh-CN" dirty="0" err="1"/>
              <a:t>SeekBar</a:t>
            </a:r>
            <a:r>
              <a:rPr lang="zh-CN" altLang="en-US" dirty="0"/>
              <a:t>来设置具有一定范围的变量的值。</a:t>
            </a:r>
          </a:p>
          <a:p>
            <a:endParaRPr lang="en-US" altLang="zh-CN" dirty="0"/>
          </a:p>
          <a:p>
            <a:r>
              <a:rPr lang="zh-CN" altLang="en-US" dirty="0"/>
              <a:t>自定义</a:t>
            </a:r>
            <a:r>
              <a:rPr lang="en-US" altLang="zh-CN" dirty="0" err="1"/>
              <a:t>SeekBar</a:t>
            </a:r>
            <a:endParaRPr lang="en-US" altLang="zh-CN" dirty="0"/>
          </a:p>
          <a:p>
            <a:pPr marL="0" indent="0">
              <a:buNone/>
            </a:pPr>
            <a:r>
              <a:rPr lang="zh-CN" altLang="en-US" dirty="0"/>
              <a:t>　　</a:t>
            </a:r>
            <a:r>
              <a:rPr lang="en-US" altLang="zh-CN" dirty="0" err="1"/>
              <a:t>android:progressDrawable</a:t>
            </a:r>
            <a:r>
              <a:rPr lang="zh-CN" altLang="en-US" dirty="0"/>
              <a:t>：背景，进度条，次进度条的设置。</a:t>
            </a:r>
            <a:br>
              <a:rPr lang="zh-CN" altLang="en-US" dirty="0"/>
            </a:br>
            <a:r>
              <a:rPr lang="zh-CN" altLang="en-US" dirty="0"/>
              <a:t>　　</a:t>
            </a:r>
            <a:r>
              <a:rPr lang="en-US" altLang="zh-CN" dirty="0" err="1"/>
              <a:t>android:indeterminateDrawable</a:t>
            </a:r>
            <a:r>
              <a:rPr lang="zh-CN" altLang="en-US" dirty="0"/>
              <a:t>：背景，进度条，次进度条的设置</a:t>
            </a:r>
            <a:r>
              <a:rPr lang="en-US" altLang="zh-CN" dirty="0"/>
              <a:t>【</a:t>
            </a:r>
            <a:r>
              <a:rPr lang="zh-CN" altLang="en-US" dirty="0"/>
              <a:t>进度不确定</a:t>
            </a:r>
            <a:r>
              <a:rPr lang="en-US" altLang="zh-CN" dirty="0"/>
              <a:t>】</a:t>
            </a:r>
            <a:r>
              <a:rPr lang="zh-CN" altLang="en-US" dirty="0"/>
              <a:t>。</a:t>
            </a:r>
            <a:br>
              <a:rPr lang="zh-CN" altLang="en-US" dirty="0"/>
            </a:br>
            <a:r>
              <a:rPr lang="zh-CN" altLang="en-US" dirty="0"/>
              <a:t>　　</a:t>
            </a:r>
            <a:r>
              <a:rPr lang="en-US" altLang="zh-CN" dirty="0" err="1"/>
              <a:t>android:thumb</a:t>
            </a:r>
            <a:r>
              <a:rPr lang="en-US" altLang="zh-CN" dirty="0"/>
              <a:t>:</a:t>
            </a:r>
            <a:r>
              <a:rPr lang="zh-CN" altLang="en-US" dirty="0"/>
              <a:t>拖拽的图标。</a:t>
            </a:r>
          </a:p>
        </p:txBody>
      </p:sp>
    </p:spTree>
    <p:extLst>
      <p:ext uri="{BB962C8B-B14F-4D97-AF65-F5344CB8AC3E}">
        <p14:creationId xmlns:p14="http://schemas.microsoft.com/office/powerpoint/2010/main" val="24533154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ImageView</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err="1"/>
              <a:t>ImageView</a:t>
            </a:r>
            <a:r>
              <a:rPr lang="zh-CN" altLang="en-US" dirty="0"/>
              <a:t>主要是用来显示图片的控件，可以对图片进行放大、缩小和旋转的功能。</a:t>
            </a:r>
          </a:p>
          <a:p>
            <a:r>
              <a:rPr lang="en-US" altLang="zh-CN" dirty="0" err="1"/>
              <a:t>android:scaleType</a:t>
            </a:r>
            <a:r>
              <a:rPr lang="zh-CN" altLang="en-US" dirty="0"/>
              <a:t>属性指定</a:t>
            </a:r>
            <a:r>
              <a:rPr lang="en-US" altLang="zh-CN" dirty="0" err="1"/>
              <a:t>ImageView</a:t>
            </a:r>
            <a:r>
              <a:rPr lang="zh-CN" altLang="en-US" dirty="0"/>
              <a:t>控件显示图片的方式，例如：</a:t>
            </a:r>
            <a:r>
              <a:rPr lang="en-US" altLang="zh-CN" dirty="0"/>
              <a:t>center</a:t>
            </a:r>
            <a:r>
              <a:rPr lang="zh-CN" altLang="en-US" dirty="0"/>
              <a:t>表示图像以不缩放的方式显示在</a:t>
            </a:r>
            <a:r>
              <a:rPr lang="en-US" altLang="zh-CN" dirty="0" err="1"/>
              <a:t>ImageView</a:t>
            </a:r>
            <a:r>
              <a:rPr lang="zh-CN" altLang="en-US" dirty="0"/>
              <a:t>控件的中心，如果设置为</a:t>
            </a:r>
            <a:r>
              <a:rPr lang="en-US" altLang="zh-CN" dirty="0" err="1"/>
              <a:t>fitCenter</a:t>
            </a:r>
            <a:r>
              <a:rPr lang="zh-CN" altLang="en-US" dirty="0"/>
              <a:t>，表示图像按照比例缩放至合适的位置，并在</a:t>
            </a:r>
            <a:r>
              <a:rPr lang="en-US" altLang="zh-CN" dirty="0" err="1"/>
              <a:t>ImageView</a:t>
            </a:r>
            <a:r>
              <a:rPr lang="zh-CN" altLang="en-US" dirty="0"/>
              <a:t>控件的中心</a:t>
            </a:r>
          </a:p>
          <a:p>
            <a:r>
              <a:rPr lang="zh-CN" altLang="en-US" dirty="0"/>
              <a:t>在实际应用开发中，我们可以将一个图像文件，指定显示按照屏幕的大小进行显示，或者对指定的图像文件进行裁剪的功能。</a:t>
            </a:r>
          </a:p>
          <a:p>
            <a:r>
              <a:rPr lang="zh-CN" altLang="en-US" dirty="0"/>
              <a:t>在开发中实现对图像的缩放有很多方法，最简单的方法是改变</a:t>
            </a:r>
            <a:r>
              <a:rPr lang="en-US" altLang="zh-CN" dirty="0" err="1"/>
              <a:t>ImageView</a:t>
            </a:r>
            <a:r>
              <a:rPr lang="zh-CN" altLang="en-US" dirty="0"/>
              <a:t>控件的大小，我们只要将</a:t>
            </a:r>
            <a:r>
              <a:rPr lang="en-US" altLang="zh-CN" dirty="0"/>
              <a:t>&lt;</a:t>
            </a:r>
            <a:r>
              <a:rPr lang="en-US" altLang="zh-CN" dirty="0" err="1"/>
              <a:t>ImageView</a:t>
            </a:r>
            <a:r>
              <a:rPr lang="en-US" altLang="zh-CN" dirty="0"/>
              <a:t>&gt;</a:t>
            </a:r>
            <a:r>
              <a:rPr lang="zh-CN" altLang="en-US" dirty="0"/>
              <a:t>标签的</a:t>
            </a:r>
            <a:r>
              <a:rPr lang="en-US" altLang="zh-CN" dirty="0" err="1"/>
              <a:t>android:scaleType</a:t>
            </a:r>
            <a:r>
              <a:rPr lang="zh-CN" altLang="en-US" dirty="0"/>
              <a:t>的属性值设置为</a:t>
            </a:r>
            <a:r>
              <a:rPr lang="en-US" altLang="zh-CN" dirty="0" err="1"/>
              <a:t>fitCenter</a:t>
            </a:r>
            <a:r>
              <a:rPr lang="zh-CN" altLang="en-US" dirty="0"/>
              <a:t>，要是想实现图像的旋转可以使用</a:t>
            </a:r>
            <a:r>
              <a:rPr lang="en-US" altLang="zh-CN" dirty="0" err="1"/>
              <a:t>android.graphics.Matirx</a:t>
            </a:r>
            <a:r>
              <a:rPr lang="zh-CN" altLang="en-US" dirty="0"/>
              <a:t>类的</a:t>
            </a:r>
            <a:r>
              <a:rPr lang="en-US" altLang="zh-CN" dirty="0" err="1"/>
              <a:t>setRotate</a:t>
            </a:r>
            <a:r>
              <a:rPr lang="zh-CN" altLang="en-US" dirty="0"/>
              <a:t>来实现。</a:t>
            </a:r>
          </a:p>
        </p:txBody>
      </p:sp>
    </p:spTree>
    <p:extLst>
      <p:ext uri="{BB962C8B-B14F-4D97-AF65-F5344CB8AC3E}">
        <p14:creationId xmlns:p14="http://schemas.microsoft.com/office/powerpoint/2010/main" val="19504147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ImageView</a:t>
            </a:r>
            <a:r>
              <a:rPr lang="zh-CN" altLang="en-US" dirty="0"/>
              <a:t>加载大图片的问题</a:t>
            </a:r>
          </a:p>
        </p:txBody>
      </p:sp>
      <p:sp>
        <p:nvSpPr>
          <p:cNvPr id="3" name="内容占位符 2"/>
          <p:cNvSpPr>
            <a:spLocks noGrp="1"/>
          </p:cNvSpPr>
          <p:nvPr>
            <p:ph idx="1"/>
          </p:nvPr>
        </p:nvSpPr>
        <p:spPr/>
        <p:txBody>
          <a:bodyPr/>
          <a:lstStyle/>
          <a:p>
            <a:r>
              <a:rPr lang="zh-CN" altLang="en-US" dirty="0"/>
              <a:t>需要用到异步处理，有第三方库可以使用</a:t>
            </a:r>
          </a:p>
        </p:txBody>
      </p:sp>
    </p:spTree>
    <p:extLst>
      <p:ext uri="{BB962C8B-B14F-4D97-AF65-F5344CB8AC3E}">
        <p14:creationId xmlns:p14="http://schemas.microsoft.com/office/powerpoint/2010/main" val="12591356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DatePicker</a:t>
            </a:r>
            <a:r>
              <a:rPr lang="zh-CN" altLang="en-US" dirty="0"/>
              <a:t> 和 </a:t>
            </a:r>
            <a:r>
              <a:rPr lang="en-US" altLang="zh-CN" dirty="0" err="1"/>
              <a:t>TimePicker</a:t>
            </a:r>
            <a:endParaRPr lang="zh-CN" altLang="en-US" dirty="0"/>
          </a:p>
        </p:txBody>
      </p:sp>
      <p:sp>
        <p:nvSpPr>
          <p:cNvPr id="3" name="内容占位符 2"/>
          <p:cNvSpPr>
            <a:spLocks noGrp="1"/>
          </p:cNvSpPr>
          <p:nvPr>
            <p:ph idx="1"/>
          </p:nvPr>
        </p:nvSpPr>
        <p:spPr/>
        <p:txBody>
          <a:bodyPr/>
          <a:lstStyle/>
          <a:p>
            <a:r>
              <a:rPr lang="en-US" altLang="zh-CN" dirty="0" err="1"/>
              <a:t>DatePicker</a:t>
            </a:r>
            <a:r>
              <a:rPr lang="en-US" altLang="zh-CN" dirty="0"/>
              <a:t>(</a:t>
            </a:r>
            <a:r>
              <a:rPr lang="zh-CN" altLang="en-US" dirty="0"/>
              <a:t>输入日期的控件</a:t>
            </a:r>
            <a:r>
              <a:rPr lang="en-US" altLang="zh-CN" dirty="0"/>
              <a:t>) </a:t>
            </a:r>
            <a:r>
              <a:rPr lang="en-US" altLang="zh-CN" dirty="0" err="1"/>
              <a:t>DatePicker</a:t>
            </a:r>
            <a:r>
              <a:rPr lang="zh-CN" altLang="en-US" dirty="0"/>
              <a:t>控件可用于输入日期，日期的范围是</a:t>
            </a:r>
            <a:r>
              <a:rPr lang="en-US" altLang="zh-CN" dirty="0"/>
              <a:t>1900-1-1</a:t>
            </a:r>
            <a:r>
              <a:rPr lang="zh-CN" altLang="en-US" dirty="0"/>
              <a:t>到</a:t>
            </a:r>
            <a:r>
              <a:rPr lang="en-US" altLang="zh-CN" dirty="0"/>
              <a:t>2100-12-31</a:t>
            </a:r>
          </a:p>
          <a:p>
            <a:endParaRPr lang="en-US" altLang="zh-CN" dirty="0"/>
          </a:p>
          <a:p>
            <a:r>
              <a:rPr lang="en-US" altLang="zh-CN" dirty="0" err="1"/>
              <a:t>TimerPicker</a:t>
            </a:r>
            <a:r>
              <a:rPr lang="zh-CN" altLang="en-US" dirty="0"/>
              <a:t>输入时间控件用来输入小时和分钟。 </a:t>
            </a:r>
            <a:r>
              <a:rPr lang="en-US" altLang="zh-CN" dirty="0" err="1"/>
              <a:t>TimerPicker</a:t>
            </a:r>
            <a:r>
              <a:rPr lang="zh-CN" altLang="en-US" dirty="0"/>
              <a:t>默认的情况下是</a:t>
            </a:r>
            <a:r>
              <a:rPr lang="en-US" altLang="zh-CN" dirty="0"/>
              <a:t>12</a:t>
            </a:r>
            <a:r>
              <a:rPr lang="zh-CN" altLang="en-US" dirty="0"/>
              <a:t>小时进制，也可以设置</a:t>
            </a:r>
            <a:r>
              <a:rPr lang="en-US" altLang="zh-CN" dirty="0"/>
              <a:t>24</a:t>
            </a:r>
            <a:r>
              <a:rPr lang="zh-CN" altLang="en-US" dirty="0"/>
              <a:t>小时显示。</a:t>
            </a:r>
          </a:p>
          <a:p>
            <a:endParaRPr lang="zh-CN" altLang="en-US" dirty="0"/>
          </a:p>
        </p:txBody>
      </p:sp>
    </p:spTree>
    <p:extLst>
      <p:ext uri="{BB962C8B-B14F-4D97-AF65-F5344CB8AC3E}">
        <p14:creationId xmlns:p14="http://schemas.microsoft.com/office/powerpoint/2010/main" val="41403869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ProgressBar</a:t>
            </a:r>
            <a:r>
              <a:rPr lang="en-US" altLang="zh-CN" dirty="0"/>
              <a:t> </a:t>
            </a:r>
            <a:r>
              <a:rPr lang="en-US" altLang="zh-CN" dirty="0" err="1"/>
              <a:t>RatingBar</a:t>
            </a:r>
            <a:endParaRPr lang="zh-CN" altLang="en-US" dirty="0"/>
          </a:p>
        </p:txBody>
      </p:sp>
      <p:sp>
        <p:nvSpPr>
          <p:cNvPr id="3" name="内容占位符 2"/>
          <p:cNvSpPr>
            <a:spLocks noGrp="1"/>
          </p:cNvSpPr>
          <p:nvPr>
            <p:ph idx="1"/>
          </p:nvPr>
        </p:nvSpPr>
        <p:spPr/>
        <p:txBody>
          <a:bodyPr/>
          <a:lstStyle/>
          <a:p>
            <a:r>
              <a:rPr lang="en-US" altLang="zh-CN" dirty="0" err="1"/>
              <a:t>ProgressBar</a:t>
            </a:r>
            <a:r>
              <a:rPr lang="zh-CN" altLang="en-US" dirty="0"/>
              <a:t>提供了可以向用户展示当前任务的进度</a:t>
            </a:r>
          </a:p>
          <a:p>
            <a:endParaRPr lang="zh-CN" altLang="en-US" dirty="0"/>
          </a:p>
          <a:p>
            <a:r>
              <a:rPr lang="en-US" altLang="zh-CN" dirty="0" err="1"/>
              <a:t>RatingBar</a:t>
            </a:r>
            <a:r>
              <a:rPr lang="zh-CN" altLang="en-US" dirty="0"/>
              <a:t>主要用在电子相册、网上书店和对文章进行评分的功能</a:t>
            </a:r>
          </a:p>
        </p:txBody>
      </p:sp>
    </p:spTree>
    <p:extLst>
      <p:ext uri="{BB962C8B-B14F-4D97-AF65-F5344CB8AC3E}">
        <p14:creationId xmlns:p14="http://schemas.microsoft.com/office/powerpoint/2010/main" val="3170409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ScrollView</a:t>
            </a:r>
            <a:r>
              <a:rPr lang="en-US" altLang="zh-CN" dirty="0"/>
              <a:t> </a:t>
            </a:r>
            <a:r>
              <a:rPr lang="zh-CN" altLang="en-US" dirty="0"/>
              <a:t>垂直滚动控件</a:t>
            </a:r>
          </a:p>
        </p:txBody>
      </p:sp>
      <p:sp>
        <p:nvSpPr>
          <p:cNvPr id="3" name="内容占位符 2"/>
          <p:cNvSpPr>
            <a:spLocks noGrp="1"/>
          </p:cNvSpPr>
          <p:nvPr>
            <p:ph idx="1"/>
          </p:nvPr>
        </p:nvSpPr>
        <p:spPr/>
        <p:txBody>
          <a:bodyPr/>
          <a:lstStyle/>
          <a:p>
            <a:pPr marL="0" indent="0">
              <a:buNone/>
            </a:pPr>
            <a:r>
              <a:rPr lang="en-US" altLang="zh-CN" dirty="0" err="1"/>
              <a:t>ScrollView</a:t>
            </a:r>
            <a:r>
              <a:rPr lang="zh-CN" altLang="en-US" dirty="0"/>
              <a:t>控件只是支持垂直滚动，而且在</a:t>
            </a:r>
            <a:r>
              <a:rPr lang="en-US" altLang="zh-CN" dirty="0" err="1"/>
              <a:t>ScrollView</a:t>
            </a:r>
            <a:r>
              <a:rPr lang="zh-CN" altLang="en-US" dirty="0"/>
              <a:t>中只能包含一个控件，通常是在</a:t>
            </a:r>
            <a:r>
              <a:rPr lang="en-US" altLang="zh-CN" dirty="0"/>
              <a:t>&lt; </a:t>
            </a:r>
            <a:r>
              <a:rPr lang="en-US" altLang="zh-CN" dirty="0" err="1"/>
              <a:t>ScrollView</a:t>
            </a:r>
            <a:r>
              <a:rPr lang="en-US" altLang="zh-CN" dirty="0"/>
              <a:t> &gt;</a:t>
            </a:r>
            <a:r>
              <a:rPr lang="zh-CN" altLang="en-US" dirty="0"/>
              <a:t>标签中定义了一个</a:t>
            </a:r>
            <a:r>
              <a:rPr lang="en-US" altLang="zh-CN" dirty="0"/>
              <a:t>&lt;</a:t>
            </a:r>
            <a:r>
              <a:rPr lang="en-US" altLang="zh-CN" dirty="0" err="1"/>
              <a:t>LinearLayout</a:t>
            </a:r>
            <a:r>
              <a:rPr lang="en-US" altLang="zh-CN" dirty="0"/>
              <a:t>&gt;</a:t>
            </a:r>
            <a:r>
              <a:rPr lang="zh-CN" altLang="en-US" dirty="0"/>
              <a:t>标签并且在</a:t>
            </a:r>
            <a:r>
              <a:rPr lang="en-US" altLang="zh-CN" dirty="0"/>
              <a:t>&lt;</a:t>
            </a:r>
            <a:r>
              <a:rPr lang="en-US" altLang="zh-CN" dirty="0" err="1"/>
              <a:t>LinearLayout</a:t>
            </a:r>
            <a:r>
              <a:rPr lang="en-US" altLang="zh-CN" dirty="0"/>
              <a:t>&gt;</a:t>
            </a:r>
            <a:r>
              <a:rPr lang="zh-CN" altLang="en-US" dirty="0"/>
              <a:t>标签中</a:t>
            </a:r>
            <a:r>
              <a:rPr lang="en-US" altLang="zh-CN" dirty="0" err="1"/>
              <a:t>android:orientation</a:t>
            </a:r>
            <a:r>
              <a:rPr lang="zh-CN" altLang="en-US" dirty="0"/>
              <a:t>属性值设置为</a:t>
            </a:r>
            <a:r>
              <a:rPr lang="en-US" altLang="zh-CN" dirty="0"/>
              <a:t>vertical</a:t>
            </a:r>
            <a:r>
              <a:rPr lang="zh-CN" altLang="en-US" dirty="0"/>
              <a:t>，然后在</a:t>
            </a:r>
            <a:r>
              <a:rPr lang="en-US" altLang="zh-CN" dirty="0"/>
              <a:t>&lt;</a:t>
            </a:r>
            <a:r>
              <a:rPr lang="en-US" altLang="zh-CN" dirty="0" err="1"/>
              <a:t>LinearLayout</a:t>
            </a:r>
            <a:r>
              <a:rPr lang="en-US" altLang="zh-CN" dirty="0"/>
              <a:t>&gt;</a:t>
            </a:r>
            <a:r>
              <a:rPr lang="zh-CN" altLang="en-US" dirty="0"/>
              <a:t>标签中放置多个控件，如果</a:t>
            </a:r>
            <a:r>
              <a:rPr lang="en-US" altLang="zh-CN" dirty="0"/>
              <a:t>&lt;</a:t>
            </a:r>
            <a:r>
              <a:rPr lang="en-US" altLang="zh-CN" dirty="0" err="1"/>
              <a:t>LinearLayout</a:t>
            </a:r>
            <a:r>
              <a:rPr lang="en-US" altLang="zh-CN" dirty="0"/>
              <a:t>&gt;</a:t>
            </a:r>
            <a:r>
              <a:rPr lang="zh-CN" altLang="en-US" dirty="0"/>
              <a:t>标签中的控件所占用的总高度超出屏幕的高度，就会在屏幕的右侧出现一个滚动条。</a:t>
            </a:r>
          </a:p>
          <a:p>
            <a:endParaRPr lang="zh-CN" altLang="en-US" dirty="0"/>
          </a:p>
        </p:txBody>
      </p:sp>
    </p:spTree>
    <p:extLst>
      <p:ext uri="{BB962C8B-B14F-4D97-AF65-F5344CB8AC3E}">
        <p14:creationId xmlns:p14="http://schemas.microsoft.com/office/powerpoint/2010/main" val="32130586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HorizontalScrollView</a:t>
            </a:r>
            <a:endParaRPr lang="zh-CN" altLang="en-US" dirty="0"/>
          </a:p>
        </p:txBody>
      </p:sp>
      <p:sp>
        <p:nvSpPr>
          <p:cNvPr id="3" name="内容占位符 2"/>
          <p:cNvSpPr>
            <a:spLocks noGrp="1"/>
          </p:cNvSpPr>
          <p:nvPr>
            <p:ph idx="1"/>
          </p:nvPr>
        </p:nvSpPr>
        <p:spPr/>
        <p:txBody>
          <a:bodyPr/>
          <a:lstStyle/>
          <a:p>
            <a:pPr marL="0" indent="0">
              <a:buNone/>
            </a:pPr>
            <a:r>
              <a:rPr lang="en-US" altLang="zh-CN" dirty="0" err="1"/>
              <a:t>HorizontalScrollView</a:t>
            </a:r>
            <a:r>
              <a:rPr lang="zh-CN" altLang="en-US" dirty="0"/>
              <a:t>控件只是支持水平滚动，而且它只能包含一个控件，通常是在</a:t>
            </a:r>
            <a:r>
              <a:rPr lang="en-US" altLang="zh-CN" dirty="0"/>
              <a:t>&lt; </a:t>
            </a:r>
            <a:r>
              <a:rPr lang="en-US" altLang="zh-CN" dirty="0" err="1"/>
              <a:t>HorizontalScrollView</a:t>
            </a:r>
            <a:r>
              <a:rPr lang="en-US" altLang="zh-CN" dirty="0"/>
              <a:t> &gt;</a:t>
            </a:r>
            <a:r>
              <a:rPr lang="zh-CN" altLang="en-US" dirty="0"/>
              <a:t>标签中定义了一个</a:t>
            </a:r>
            <a:r>
              <a:rPr lang="en-US" altLang="zh-CN" dirty="0"/>
              <a:t>&lt;</a:t>
            </a:r>
            <a:r>
              <a:rPr lang="en-US" altLang="zh-CN" dirty="0" err="1"/>
              <a:t>LinearLayout</a:t>
            </a:r>
            <a:r>
              <a:rPr lang="en-US" altLang="zh-CN" dirty="0"/>
              <a:t>&gt;</a:t>
            </a:r>
            <a:r>
              <a:rPr lang="zh-CN" altLang="en-US" dirty="0"/>
              <a:t>，标签并且在</a:t>
            </a:r>
            <a:r>
              <a:rPr lang="en-US" altLang="zh-CN" dirty="0"/>
              <a:t>&lt;</a:t>
            </a:r>
            <a:r>
              <a:rPr lang="en-US" altLang="zh-CN" dirty="0" err="1"/>
              <a:t>LinearLayout</a:t>
            </a:r>
            <a:r>
              <a:rPr lang="en-US" altLang="zh-CN" dirty="0"/>
              <a:t>&gt;</a:t>
            </a:r>
            <a:r>
              <a:rPr lang="zh-CN" altLang="en-US" dirty="0"/>
              <a:t>标签中</a:t>
            </a:r>
            <a:r>
              <a:rPr lang="en-US" altLang="zh-CN" dirty="0" err="1"/>
              <a:t>android:orientation</a:t>
            </a:r>
            <a:r>
              <a:rPr lang="zh-CN" altLang="en-US" dirty="0"/>
              <a:t>属性值设置为</a:t>
            </a:r>
            <a:r>
              <a:rPr lang="en-US" altLang="zh-CN" dirty="0"/>
              <a:t>horizontal</a:t>
            </a:r>
            <a:r>
              <a:rPr lang="zh-CN" altLang="en-US" dirty="0"/>
              <a:t>，然后在</a:t>
            </a:r>
            <a:r>
              <a:rPr lang="en-US" altLang="zh-CN" dirty="0"/>
              <a:t>&lt;</a:t>
            </a:r>
            <a:r>
              <a:rPr lang="en-US" altLang="zh-CN" dirty="0" err="1"/>
              <a:t>LinearLayout</a:t>
            </a:r>
            <a:r>
              <a:rPr lang="en-US" altLang="zh-CN" dirty="0"/>
              <a:t>&gt;</a:t>
            </a:r>
            <a:r>
              <a:rPr lang="zh-CN" altLang="en-US" dirty="0"/>
              <a:t>标签中放置多个控件，如果</a:t>
            </a:r>
            <a:r>
              <a:rPr lang="en-US" altLang="zh-CN" dirty="0"/>
              <a:t>&lt;</a:t>
            </a:r>
            <a:r>
              <a:rPr lang="en-US" altLang="zh-CN" dirty="0" err="1"/>
              <a:t>LinearLayout</a:t>
            </a:r>
            <a:r>
              <a:rPr lang="en-US" altLang="zh-CN" dirty="0"/>
              <a:t>&gt;</a:t>
            </a:r>
            <a:r>
              <a:rPr lang="zh-CN" altLang="en-US" dirty="0"/>
              <a:t>标签中的控件所占用的总宽度超出屏幕的宽度，就会出现滚动效果</a:t>
            </a:r>
          </a:p>
          <a:p>
            <a:pPr marL="0" indent="0">
              <a:buNone/>
            </a:pPr>
            <a:endParaRPr lang="zh-CN" altLang="en-US" dirty="0"/>
          </a:p>
        </p:txBody>
      </p:sp>
    </p:spTree>
    <p:extLst>
      <p:ext uri="{BB962C8B-B14F-4D97-AF65-F5344CB8AC3E}">
        <p14:creationId xmlns:p14="http://schemas.microsoft.com/office/powerpoint/2010/main" val="3221404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Dalvik</a:t>
            </a:r>
            <a:r>
              <a:rPr lang="en-US" altLang="zh-CN" dirty="0"/>
              <a:t> VM </a:t>
            </a:r>
            <a:r>
              <a:rPr lang="zh-CN" altLang="en-US" dirty="0"/>
              <a:t>和 </a:t>
            </a:r>
            <a:r>
              <a:rPr lang="en-US" altLang="zh-CN" dirty="0"/>
              <a:t>JVM</a:t>
            </a:r>
            <a:r>
              <a:rPr lang="zh-CN" altLang="en-US" dirty="0"/>
              <a:t>的比较</a:t>
            </a:r>
          </a:p>
        </p:txBody>
      </p:sp>
      <p:pic>
        <p:nvPicPr>
          <p:cNvPr id="5"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73370" y="1825625"/>
            <a:ext cx="4445259"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09044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PopupWindow</a:t>
            </a:r>
            <a:r>
              <a:rPr lang="zh-CN" altLang="en-US" dirty="0"/>
              <a:t>和</a:t>
            </a:r>
            <a:r>
              <a:rPr lang="en-US" altLang="zh-CN" dirty="0" err="1"/>
              <a:t>AlertDialog</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121037073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74007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ImageSwitcher</a:t>
            </a:r>
            <a:endParaRPr lang="zh-CN" altLang="en-US" dirty="0"/>
          </a:p>
        </p:txBody>
      </p:sp>
      <p:sp>
        <p:nvSpPr>
          <p:cNvPr id="3" name="内容占位符 2"/>
          <p:cNvSpPr>
            <a:spLocks noGrp="1"/>
          </p:cNvSpPr>
          <p:nvPr>
            <p:ph idx="1"/>
          </p:nvPr>
        </p:nvSpPr>
        <p:spPr/>
        <p:txBody>
          <a:bodyPr/>
          <a:lstStyle/>
          <a:p>
            <a:r>
              <a:rPr lang="en-US" altLang="zh-CN" dirty="0" err="1"/>
              <a:t>ImageSwitcher</a:t>
            </a:r>
            <a:r>
              <a:rPr lang="zh-CN" altLang="en-US" dirty="0"/>
              <a:t>控件可以用在不同的图像之间切换，其中切换的过程可以采用动画的方法，如淡入淡出的效果。</a:t>
            </a:r>
          </a:p>
          <a:p>
            <a:r>
              <a:rPr lang="en-US" altLang="zh-CN" dirty="0" err="1"/>
              <a:t>ImageSwitcher</a:t>
            </a:r>
            <a:r>
              <a:rPr lang="zh-CN" altLang="en-US" dirty="0"/>
              <a:t>需要一个图像工厂</a:t>
            </a:r>
            <a:r>
              <a:rPr lang="en-US" altLang="zh-CN" dirty="0"/>
              <a:t>(</a:t>
            </a:r>
            <a:r>
              <a:rPr lang="en-US" altLang="zh-CN" dirty="0" err="1"/>
              <a:t>ViewFactory</a:t>
            </a:r>
            <a:r>
              <a:rPr lang="en-US" altLang="zh-CN" dirty="0"/>
              <a:t>)</a:t>
            </a:r>
            <a:r>
              <a:rPr lang="zh-CN" altLang="en-US" dirty="0"/>
              <a:t>来创建用于显示图像的</a:t>
            </a:r>
            <a:r>
              <a:rPr lang="en-US" altLang="zh-CN" dirty="0" err="1"/>
              <a:t>ImageView</a:t>
            </a:r>
            <a:r>
              <a:rPr lang="zh-CN" altLang="en-US" dirty="0"/>
              <a:t>对象，因此我们需要一个实现</a:t>
            </a:r>
            <a:r>
              <a:rPr lang="en-US" altLang="zh-CN" dirty="0" err="1"/>
              <a:t>android.widget.ViewSwitcher.ViewFactory</a:t>
            </a:r>
            <a:r>
              <a:rPr lang="zh-CN" altLang="en-US" dirty="0"/>
              <a:t>接口的类</a:t>
            </a:r>
          </a:p>
        </p:txBody>
      </p:sp>
    </p:spTree>
    <p:extLst>
      <p:ext uri="{BB962C8B-B14F-4D97-AF65-F5344CB8AC3E}">
        <p14:creationId xmlns:p14="http://schemas.microsoft.com/office/powerpoint/2010/main" val="32680916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Spinner</a:t>
            </a:r>
            <a:endParaRPr lang="zh-CN" altLang="en-US" dirty="0"/>
          </a:p>
        </p:txBody>
      </p:sp>
      <p:sp>
        <p:nvSpPr>
          <p:cNvPr id="3" name="内容占位符 2"/>
          <p:cNvSpPr>
            <a:spLocks noGrp="1"/>
          </p:cNvSpPr>
          <p:nvPr>
            <p:ph idx="1"/>
          </p:nvPr>
        </p:nvSpPr>
        <p:spPr/>
        <p:txBody>
          <a:bodyPr/>
          <a:lstStyle/>
          <a:p>
            <a:r>
              <a:rPr lang="en-US" altLang="zh-CN" dirty="0"/>
              <a:t>Spinner</a:t>
            </a:r>
            <a:r>
              <a:rPr lang="zh-CN" altLang="en-US" dirty="0"/>
              <a:t>控件用于显示一个下拉列表，该控件在装载数据的时候需要创建一个</a:t>
            </a:r>
            <a:r>
              <a:rPr lang="en-US" altLang="zh-CN" dirty="0"/>
              <a:t>Adapter</a:t>
            </a:r>
            <a:r>
              <a:rPr lang="zh-CN" altLang="en-US" dirty="0"/>
              <a:t>适配器对象。并在创建</a:t>
            </a:r>
            <a:r>
              <a:rPr lang="en-US" altLang="zh-CN" dirty="0"/>
              <a:t>Adapter</a:t>
            </a:r>
            <a:r>
              <a:rPr lang="zh-CN" altLang="en-US" dirty="0"/>
              <a:t>对象过程中指定要装载的数据是数组或者是</a:t>
            </a:r>
            <a:r>
              <a:rPr lang="en-US" altLang="zh-CN" dirty="0"/>
              <a:t>List</a:t>
            </a:r>
            <a:r>
              <a:rPr lang="zh-CN" altLang="en-US" dirty="0"/>
              <a:t>对象的数据</a:t>
            </a:r>
          </a:p>
          <a:p>
            <a:endParaRPr lang="zh-CN" altLang="en-US" dirty="0"/>
          </a:p>
        </p:txBody>
      </p:sp>
    </p:spTree>
    <p:extLst>
      <p:ext uri="{BB962C8B-B14F-4D97-AF65-F5344CB8AC3E}">
        <p14:creationId xmlns:p14="http://schemas.microsoft.com/office/powerpoint/2010/main" val="40615405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TabHost</a:t>
            </a:r>
            <a:endParaRPr lang="zh-CN" altLang="en-US" dirty="0"/>
          </a:p>
        </p:txBody>
      </p:sp>
      <p:sp>
        <p:nvSpPr>
          <p:cNvPr id="3" name="内容占位符 2"/>
          <p:cNvSpPr>
            <a:spLocks noGrp="1"/>
          </p:cNvSpPr>
          <p:nvPr>
            <p:ph idx="1"/>
          </p:nvPr>
        </p:nvSpPr>
        <p:spPr/>
        <p:txBody>
          <a:bodyPr/>
          <a:lstStyle/>
          <a:p>
            <a:r>
              <a:rPr lang="zh-CN" altLang="en-US" dirty="0"/>
              <a:t>如果在屏幕上要放置很多的控件，可能一个屏放不下，除了使用滚动视图的方式外，还可以使用标签控件对屏幕进行分页显示，当单击标签控件的不同标签时，会显示当前标签的内容，在</a:t>
            </a:r>
            <a:r>
              <a:rPr lang="en-US" altLang="zh-CN" dirty="0"/>
              <a:t>android</a:t>
            </a:r>
            <a:r>
              <a:rPr lang="zh-CN" altLang="en-US" dirty="0"/>
              <a:t>系统中一个标签可以是一个</a:t>
            </a:r>
            <a:r>
              <a:rPr lang="en-US" altLang="zh-CN" dirty="0"/>
              <a:t>View</a:t>
            </a:r>
            <a:r>
              <a:rPr lang="zh-CN" altLang="en-US" dirty="0"/>
              <a:t>或者是</a:t>
            </a:r>
            <a:r>
              <a:rPr lang="en-US" altLang="zh-CN" dirty="0"/>
              <a:t>Activity</a:t>
            </a:r>
          </a:p>
          <a:p>
            <a:r>
              <a:rPr lang="en-US" altLang="zh-CN" dirty="0" err="1"/>
              <a:t>TabHost</a:t>
            </a:r>
            <a:r>
              <a:rPr lang="zh-CN" altLang="en-US" dirty="0"/>
              <a:t>是标签控件的核心类，也是一个标签的集合，每一个标签是</a:t>
            </a:r>
          </a:p>
          <a:p>
            <a:r>
              <a:rPr lang="en-US" altLang="zh-CN" dirty="0" err="1"/>
              <a:t>TabHost.TabSpec</a:t>
            </a:r>
            <a:r>
              <a:rPr lang="zh-CN" altLang="en-US" dirty="0"/>
              <a:t>对象。通过</a:t>
            </a:r>
            <a:r>
              <a:rPr lang="en-US" altLang="zh-CN" dirty="0" err="1"/>
              <a:t>TabHost</a:t>
            </a:r>
            <a:r>
              <a:rPr lang="zh-CN" altLang="en-US" dirty="0"/>
              <a:t>类的</a:t>
            </a:r>
            <a:r>
              <a:rPr lang="en-US" altLang="zh-CN" dirty="0" err="1"/>
              <a:t>addTab</a:t>
            </a:r>
            <a:r>
              <a:rPr lang="zh-CN" altLang="en-US" dirty="0"/>
              <a:t>的方法添加多个</a:t>
            </a:r>
          </a:p>
          <a:p>
            <a:r>
              <a:rPr lang="en-US" altLang="zh-CN" dirty="0" err="1"/>
              <a:t>TabHost.TabSpec</a:t>
            </a:r>
            <a:r>
              <a:rPr lang="zh-CN" altLang="en-US" dirty="0"/>
              <a:t>对象。</a:t>
            </a:r>
          </a:p>
          <a:p>
            <a:endParaRPr lang="zh-CN" altLang="en-US" dirty="0"/>
          </a:p>
        </p:txBody>
      </p:sp>
    </p:spTree>
    <p:extLst>
      <p:ext uri="{BB962C8B-B14F-4D97-AF65-F5344CB8AC3E}">
        <p14:creationId xmlns:p14="http://schemas.microsoft.com/office/powerpoint/2010/main" val="15794880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ViewStub</a:t>
            </a:r>
            <a:r>
              <a:rPr lang="en-US" altLang="zh-CN" dirty="0"/>
              <a:t> </a:t>
            </a:r>
            <a:r>
              <a:rPr lang="zh-CN" altLang="en-US" dirty="0"/>
              <a:t>懒加载控件</a:t>
            </a:r>
          </a:p>
        </p:txBody>
      </p:sp>
      <p:sp>
        <p:nvSpPr>
          <p:cNvPr id="3" name="内容占位符 2"/>
          <p:cNvSpPr>
            <a:spLocks noGrp="1"/>
          </p:cNvSpPr>
          <p:nvPr>
            <p:ph idx="1"/>
          </p:nvPr>
        </p:nvSpPr>
        <p:spPr/>
        <p:txBody>
          <a:bodyPr/>
          <a:lstStyle/>
          <a:p>
            <a:r>
              <a:rPr lang="en-US" altLang="zh-CN" dirty="0"/>
              <a:t>&lt;include&gt;</a:t>
            </a:r>
            <a:r>
              <a:rPr lang="zh-CN" altLang="en-US" dirty="0"/>
              <a:t>标签，该标签可以再布局文件中引用另外一个布局文件，这种方式是在布局文件中固定导入，使用起来不是很方便。</a:t>
            </a:r>
          </a:p>
          <a:p>
            <a:r>
              <a:rPr lang="en-US" altLang="zh-CN" dirty="0" err="1"/>
              <a:t>ViewStub</a:t>
            </a:r>
            <a:r>
              <a:rPr lang="zh-CN" altLang="en-US" dirty="0"/>
              <a:t>的功能和</a:t>
            </a:r>
            <a:r>
              <a:rPr lang="en-US" altLang="zh-CN" dirty="0"/>
              <a:t>&lt;include&gt;</a:t>
            </a:r>
            <a:r>
              <a:rPr lang="zh-CN" altLang="en-US" dirty="0"/>
              <a:t>的功能类似，也是实现引用另外一个布局。但是唯一不同的是</a:t>
            </a:r>
            <a:r>
              <a:rPr lang="en-US" altLang="zh-CN" dirty="0" err="1"/>
              <a:t>ViewStub</a:t>
            </a:r>
            <a:r>
              <a:rPr lang="zh-CN" altLang="en-US" dirty="0"/>
              <a:t>并不会马上装载引用布局文件，只有在调用了</a:t>
            </a:r>
            <a:r>
              <a:rPr lang="en-US" altLang="zh-CN" dirty="0" err="1"/>
              <a:t>ViewStub.inflate</a:t>
            </a:r>
            <a:r>
              <a:rPr lang="zh-CN" altLang="en-US" dirty="0"/>
              <a:t>或</a:t>
            </a:r>
            <a:r>
              <a:rPr lang="en-US" altLang="zh-CN" dirty="0" err="1"/>
              <a:t>ViewStub.setVisibility</a:t>
            </a:r>
            <a:r>
              <a:rPr lang="en-US" altLang="zh-CN" dirty="0"/>
              <a:t>(</a:t>
            </a:r>
            <a:r>
              <a:rPr lang="en-US" altLang="zh-CN" dirty="0" err="1"/>
              <a:t>View.VISIBILE</a:t>
            </a:r>
            <a:r>
              <a:rPr lang="en-US" altLang="zh-CN" dirty="0"/>
              <a:t>)</a:t>
            </a:r>
            <a:r>
              <a:rPr lang="zh-CN" altLang="en-US" dirty="0"/>
              <a:t>方法</a:t>
            </a:r>
            <a:r>
              <a:rPr lang="en-US" altLang="zh-CN" dirty="0" err="1"/>
              <a:t>ViewStub</a:t>
            </a:r>
            <a:r>
              <a:rPr lang="zh-CN" altLang="en-US" dirty="0"/>
              <a:t>才会装载引用的控件。</a:t>
            </a:r>
          </a:p>
          <a:p>
            <a:endParaRPr lang="zh-CN" altLang="en-US" dirty="0"/>
          </a:p>
        </p:txBody>
      </p:sp>
    </p:spTree>
    <p:extLst>
      <p:ext uri="{BB962C8B-B14F-4D97-AF65-F5344CB8AC3E}">
        <p14:creationId xmlns:p14="http://schemas.microsoft.com/office/powerpoint/2010/main" val="24174780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ViewPager</a:t>
            </a:r>
            <a:r>
              <a:rPr lang="en-US" altLang="zh-CN" dirty="0"/>
              <a:t> </a:t>
            </a:r>
            <a:r>
              <a:rPr lang="zh-CN" altLang="en-US" dirty="0"/>
              <a:t>多页滑动效果</a:t>
            </a:r>
          </a:p>
        </p:txBody>
      </p:sp>
      <p:sp>
        <p:nvSpPr>
          <p:cNvPr id="3" name="内容占位符 2"/>
          <p:cNvSpPr>
            <a:spLocks noGrp="1"/>
          </p:cNvSpPr>
          <p:nvPr>
            <p:ph idx="1"/>
          </p:nvPr>
        </p:nvSpPr>
        <p:spPr/>
        <p:txBody>
          <a:bodyPr/>
          <a:lstStyle/>
          <a:p>
            <a:r>
              <a:rPr lang="en-US" altLang="zh-CN" dirty="0"/>
              <a:t>Android</a:t>
            </a:r>
            <a:r>
              <a:rPr lang="zh-CN" altLang="en-US" dirty="0"/>
              <a:t>的左右滑动在实际编程经常能用到，比如查看多张图片，左右切换</a:t>
            </a:r>
            <a:r>
              <a:rPr lang="en-US" altLang="zh-CN" dirty="0"/>
              <a:t>tab</a:t>
            </a:r>
            <a:r>
              <a:rPr lang="zh-CN" altLang="en-US" dirty="0"/>
              <a:t>页。</a:t>
            </a:r>
          </a:p>
          <a:p>
            <a:r>
              <a:rPr lang="zh-CN" altLang="en-US" dirty="0"/>
              <a:t>自</a:t>
            </a:r>
            <a:r>
              <a:rPr lang="en-US" altLang="zh-CN" dirty="0"/>
              <a:t>Android 3.0</a:t>
            </a:r>
            <a:r>
              <a:rPr lang="zh-CN" altLang="en-US" dirty="0"/>
              <a:t>之后的</a:t>
            </a:r>
            <a:r>
              <a:rPr lang="en-US" altLang="zh-CN" dirty="0"/>
              <a:t>SDK</a:t>
            </a:r>
            <a:r>
              <a:rPr lang="zh-CN" altLang="en-US" dirty="0"/>
              <a:t>中提供了</a:t>
            </a:r>
            <a:r>
              <a:rPr lang="en-US" altLang="zh-CN" dirty="0"/>
              <a:t>android-support-v4</a:t>
            </a:r>
            <a:r>
              <a:rPr lang="zh-CN" altLang="en-US" dirty="0"/>
              <a:t>包用以实现版本兼容，让老版本系统下的应用通过加入</a:t>
            </a:r>
            <a:r>
              <a:rPr lang="en-US" altLang="zh-CN" dirty="0"/>
              <a:t>jar</a:t>
            </a:r>
            <a:r>
              <a:rPr lang="zh-CN" altLang="en-US" dirty="0"/>
              <a:t>包实现扩展，其中有一个可以实现左右滑动的类</a:t>
            </a:r>
            <a:r>
              <a:rPr lang="en-US" altLang="zh-CN" dirty="0" err="1"/>
              <a:t>ViewPager</a:t>
            </a:r>
            <a:r>
              <a:rPr lang="zh-CN" altLang="en-US" dirty="0"/>
              <a:t>。</a:t>
            </a:r>
          </a:p>
          <a:p>
            <a:endParaRPr lang="zh-CN" altLang="en-US" dirty="0"/>
          </a:p>
        </p:txBody>
      </p:sp>
    </p:spTree>
    <p:extLst>
      <p:ext uri="{BB962C8B-B14F-4D97-AF65-F5344CB8AC3E}">
        <p14:creationId xmlns:p14="http://schemas.microsoft.com/office/powerpoint/2010/main" val="17955892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ListView</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Android</a:t>
            </a:r>
            <a:r>
              <a:rPr lang="zh-CN" altLang="en-US" dirty="0"/>
              <a:t>中的列表控件非常灵活，可以自定义每一个列表项，实际上每一个列表项就是一个</a:t>
            </a:r>
            <a:r>
              <a:rPr lang="en-US" altLang="zh-CN" dirty="0"/>
              <a:t>View</a:t>
            </a:r>
            <a:r>
              <a:rPr lang="zh-CN" altLang="en-US" dirty="0"/>
              <a:t>，在</a:t>
            </a:r>
            <a:r>
              <a:rPr lang="en-US" altLang="zh-CN" dirty="0"/>
              <a:t>Android</a:t>
            </a:r>
            <a:r>
              <a:rPr lang="zh-CN" altLang="en-US" dirty="0"/>
              <a:t>定义了</a:t>
            </a:r>
            <a:r>
              <a:rPr lang="en-US" altLang="zh-CN" dirty="0"/>
              <a:t>3</a:t>
            </a:r>
            <a:r>
              <a:rPr lang="zh-CN" altLang="en-US" dirty="0"/>
              <a:t>个列表控件：</a:t>
            </a:r>
            <a:r>
              <a:rPr lang="en-US" altLang="zh-CN" dirty="0" err="1"/>
              <a:t>ListView</a:t>
            </a:r>
            <a:r>
              <a:rPr lang="zh-CN" altLang="en-US" dirty="0"/>
              <a:t>、</a:t>
            </a:r>
            <a:r>
              <a:rPr lang="en-US" altLang="zh-CN" dirty="0" err="1"/>
              <a:t>ExpandableListView</a:t>
            </a:r>
            <a:r>
              <a:rPr lang="zh-CN" altLang="en-US" dirty="0"/>
              <a:t>和</a:t>
            </a:r>
            <a:r>
              <a:rPr lang="en-US" altLang="zh-CN" dirty="0"/>
              <a:t>Spinner</a:t>
            </a:r>
            <a:r>
              <a:rPr lang="zh-CN" altLang="en-US" dirty="0"/>
              <a:t>，其中</a:t>
            </a:r>
            <a:r>
              <a:rPr lang="en-US" altLang="zh-CN" dirty="0"/>
              <a:t>Spinner</a:t>
            </a:r>
            <a:r>
              <a:rPr lang="zh-CN" altLang="en-US" dirty="0"/>
              <a:t>就是在</a:t>
            </a:r>
            <a:r>
              <a:rPr lang="en-US" altLang="zh-CN" dirty="0"/>
              <a:t>Windows</a:t>
            </a:r>
            <a:r>
              <a:rPr lang="zh-CN" altLang="en-US" dirty="0"/>
              <a:t>中常见的下拉列表框。</a:t>
            </a:r>
          </a:p>
          <a:p>
            <a:r>
              <a:rPr lang="en-US" altLang="zh-CN" dirty="0" err="1"/>
              <a:t>ListView</a:t>
            </a:r>
            <a:r>
              <a:rPr lang="zh-CN" altLang="en-US" dirty="0"/>
              <a:t>控件用于列表的形式显示数据， </a:t>
            </a:r>
            <a:r>
              <a:rPr lang="en-US" altLang="zh-CN" dirty="0" err="1"/>
              <a:t>ListView</a:t>
            </a:r>
            <a:r>
              <a:rPr lang="zh-CN" altLang="en-US" dirty="0"/>
              <a:t>控件采用</a:t>
            </a:r>
            <a:r>
              <a:rPr lang="en-US" altLang="zh-CN" dirty="0"/>
              <a:t>MVC</a:t>
            </a:r>
            <a:r>
              <a:rPr lang="zh-CN" altLang="en-US" dirty="0"/>
              <a:t>模式将前端显示和后端数据进行分离。也就是说， </a:t>
            </a:r>
            <a:r>
              <a:rPr lang="en-US" altLang="zh-CN" dirty="0" err="1"/>
              <a:t>ListView</a:t>
            </a:r>
            <a:r>
              <a:rPr lang="zh-CN" altLang="en-US" dirty="0"/>
              <a:t>控件在装载数据时并不是直接使用</a:t>
            </a:r>
            <a:r>
              <a:rPr lang="en-US" altLang="zh-CN" dirty="0" err="1"/>
              <a:t>ListView.add</a:t>
            </a:r>
            <a:r>
              <a:rPr lang="zh-CN" altLang="en-US" dirty="0"/>
              <a:t>或者类似的方法添加数据，而是需要指定一个</a:t>
            </a:r>
            <a:r>
              <a:rPr lang="en-US" altLang="zh-CN" dirty="0"/>
              <a:t>Adapter</a:t>
            </a:r>
            <a:r>
              <a:rPr lang="zh-CN" altLang="en-US" dirty="0"/>
              <a:t>对象。该对象相当于</a:t>
            </a:r>
            <a:r>
              <a:rPr lang="en-US" altLang="zh-CN" dirty="0"/>
              <a:t>MVC</a:t>
            </a:r>
            <a:r>
              <a:rPr lang="zh-CN" altLang="en-US" dirty="0"/>
              <a:t>模式中的</a:t>
            </a:r>
            <a:r>
              <a:rPr lang="en-US" altLang="zh-CN" dirty="0"/>
              <a:t>C(</a:t>
            </a:r>
            <a:r>
              <a:rPr lang="zh-CN" altLang="en-US" dirty="0"/>
              <a:t>控制器，</a:t>
            </a:r>
            <a:r>
              <a:rPr lang="en-US" altLang="zh-CN" dirty="0"/>
              <a:t>Controller)</a:t>
            </a:r>
            <a:r>
              <a:rPr lang="zh-CN" altLang="en-US" dirty="0"/>
              <a:t>。</a:t>
            </a:r>
            <a:r>
              <a:rPr lang="en-US" altLang="zh-CN" dirty="0" err="1"/>
              <a:t>ListView</a:t>
            </a:r>
            <a:r>
              <a:rPr lang="zh-CN" altLang="en-US" dirty="0"/>
              <a:t>相当于</a:t>
            </a:r>
            <a:r>
              <a:rPr lang="en-US" altLang="zh-CN" dirty="0"/>
              <a:t>MVC</a:t>
            </a:r>
            <a:r>
              <a:rPr lang="zh-CN" altLang="en-US" dirty="0"/>
              <a:t>模式中的</a:t>
            </a:r>
            <a:r>
              <a:rPr lang="en-US" altLang="zh-CN" dirty="0"/>
              <a:t>V(</a:t>
            </a:r>
            <a:r>
              <a:rPr lang="zh-CN" altLang="en-US" dirty="0"/>
              <a:t>视图，</a:t>
            </a:r>
            <a:r>
              <a:rPr lang="en-US" altLang="zh-CN" dirty="0"/>
              <a:t>View)</a:t>
            </a:r>
            <a:r>
              <a:rPr lang="zh-CN" altLang="en-US" dirty="0"/>
              <a:t>，用于显示数据。为</a:t>
            </a:r>
            <a:r>
              <a:rPr lang="en-US" altLang="zh-CN" dirty="0" err="1"/>
              <a:t>ListView</a:t>
            </a:r>
            <a:r>
              <a:rPr lang="zh-CN" altLang="en-US" dirty="0"/>
              <a:t>提供数据的</a:t>
            </a:r>
            <a:r>
              <a:rPr lang="en-US" altLang="zh-CN" dirty="0"/>
              <a:t>List</a:t>
            </a:r>
            <a:r>
              <a:rPr lang="zh-CN" altLang="en-US" dirty="0"/>
              <a:t>或数组相当于</a:t>
            </a:r>
            <a:r>
              <a:rPr lang="en-US" altLang="zh-CN" dirty="0"/>
              <a:t>MVC</a:t>
            </a:r>
            <a:r>
              <a:rPr lang="zh-CN" altLang="en-US" dirty="0"/>
              <a:t>模式中的</a:t>
            </a:r>
            <a:r>
              <a:rPr lang="en-US" altLang="zh-CN" dirty="0"/>
              <a:t>M(</a:t>
            </a:r>
            <a:r>
              <a:rPr lang="zh-CN" altLang="en-US" dirty="0"/>
              <a:t>模型，</a:t>
            </a:r>
            <a:r>
              <a:rPr lang="en-US" altLang="zh-CN" dirty="0"/>
              <a:t>Model)</a:t>
            </a:r>
          </a:p>
          <a:p>
            <a:r>
              <a:rPr lang="zh-CN" altLang="en-US" dirty="0"/>
              <a:t>在</a:t>
            </a:r>
            <a:r>
              <a:rPr lang="en-US" altLang="zh-CN" dirty="0" err="1"/>
              <a:t>ListView</a:t>
            </a:r>
            <a:r>
              <a:rPr lang="zh-CN" altLang="en-US" dirty="0"/>
              <a:t>控件中通过</a:t>
            </a:r>
            <a:r>
              <a:rPr lang="en-US" altLang="zh-CN" dirty="0"/>
              <a:t>Adapter</a:t>
            </a:r>
            <a:r>
              <a:rPr lang="zh-CN" altLang="en-US" dirty="0"/>
              <a:t>对象获得需要显示的数据，在创建</a:t>
            </a:r>
            <a:r>
              <a:rPr lang="en-US" altLang="zh-CN" dirty="0"/>
              <a:t>Adapter</a:t>
            </a:r>
            <a:r>
              <a:rPr lang="zh-CN" altLang="en-US" dirty="0"/>
              <a:t>对象时需要指定要显示的数据</a:t>
            </a:r>
            <a:r>
              <a:rPr lang="en-US" altLang="zh-CN" dirty="0"/>
              <a:t>(List</a:t>
            </a:r>
            <a:r>
              <a:rPr lang="zh-CN" altLang="en-US" dirty="0"/>
              <a:t>或数组对象</a:t>
            </a:r>
            <a:r>
              <a:rPr lang="en-US" altLang="zh-CN" dirty="0"/>
              <a:t>)</a:t>
            </a:r>
            <a:r>
              <a:rPr lang="zh-CN" altLang="en-US" dirty="0"/>
              <a:t>，因此，要显示的数据与</a:t>
            </a:r>
            <a:r>
              <a:rPr lang="en-US" altLang="zh-CN" dirty="0" err="1"/>
              <a:t>ListView</a:t>
            </a:r>
            <a:r>
              <a:rPr lang="zh-CN" altLang="en-US" dirty="0"/>
              <a:t>之间通过</a:t>
            </a:r>
            <a:r>
              <a:rPr lang="en-US" altLang="zh-CN" dirty="0"/>
              <a:t>Adapter</a:t>
            </a:r>
            <a:r>
              <a:rPr lang="zh-CN" altLang="en-US" dirty="0"/>
              <a:t>对象进行连接，同时又互相独立，也就是说，</a:t>
            </a:r>
            <a:r>
              <a:rPr lang="en-US" altLang="zh-CN" dirty="0" err="1"/>
              <a:t>ListView</a:t>
            </a:r>
            <a:r>
              <a:rPr lang="zh-CN" altLang="en-US" dirty="0"/>
              <a:t>只知道显示的数据来自</a:t>
            </a:r>
            <a:r>
              <a:rPr lang="en-US" altLang="zh-CN" dirty="0"/>
              <a:t>Adapter</a:t>
            </a:r>
            <a:r>
              <a:rPr lang="zh-CN" altLang="en-US" dirty="0"/>
              <a:t>，并不知道这些数据来自</a:t>
            </a:r>
            <a:r>
              <a:rPr lang="en-US" altLang="zh-CN" dirty="0"/>
              <a:t>List</a:t>
            </a:r>
            <a:r>
              <a:rPr lang="zh-CN" altLang="en-US" dirty="0"/>
              <a:t>还是数组。</a:t>
            </a:r>
          </a:p>
          <a:p>
            <a:endParaRPr lang="zh-CN" altLang="en-US" dirty="0"/>
          </a:p>
        </p:txBody>
      </p:sp>
    </p:spTree>
    <p:extLst>
      <p:ext uri="{BB962C8B-B14F-4D97-AF65-F5344CB8AC3E}">
        <p14:creationId xmlns:p14="http://schemas.microsoft.com/office/powerpoint/2010/main" val="39973364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ListView</a:t>
            </a:r>
            <a:endParaRPr lang="zh-CN" altLang="en-US" dirty="0"/>
          </a:p>
        </p:txBody>
      </p:sp>
      <p:sp>
        <p:nvSpPr>
          <p:cNvPr id="3" name="内容占位符 2"/>
          <p:cNvSpPr>
            <a:spLocks noGrp="1"/>
          </p:cNvSpPr>
          <p:nvPr>
            <p:ph idx="1"/>
          </p:nvPr>
        </p:nvSpPr>
        <p:spPr/>
        <p:txBody>
          <a:bodyPr/>
          <a:lstStyle/>
          <a:p>
            <a:r>
              <a:rPr lang="zh-CN" altLang="en-US" dirty="0"/>
              <a:t>对于数据本身来说，只是知道将这些数据添加到</a:t>
            </a:r>
            <a:r>
              <a:rPr lang="en-US" altLang="zh-CN" dirty="0"/>
              <a:t>Adapter</a:t>
            </a:r>
            <a:r>
              <a:rPr lang="zh-CN" altLang="en-US" dirty="0"/>
              <a:t>对象中，并不知道这些数据会被用于</a:t>
            </a:r>
            <a:r>
              <a:rPr lang="en-US" altLang="zh-CN" dirty="0" err="1"/>
              <a:t>ListView</a:t>
            </a:r>
            <a:r>
              <a:rPr lang="zh-CN" altLang="en-US" dirty="0"/>
              <a:t>控件或其他控件。</a:t>
            </a:r>
          </a:p>
          <a:p>
            <a:endParaRPr lang="zh-CN" altLang="en-US" dirty="0"/>
          </a:p>
        </p:txBody>
      </p:sp>
      <p:sp>
        <p:nvSpPr>
          <p:cNvPr id="4" name="圆角矩形 3"/>
          <p:cNvSpPr/>
          <p:nvPr/>
        </p:nvSpPr>
        <p:spPr bwMode="auto">
          <a:xfrm>
            <a:off x="2984091" y="5367184"/>
            <a:ext cx="1371600" cy="533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109728" tIns="54864" rIns="109728" bIns="54864" anchor="ctr"/>
          <a:lstStyle/>
          <a:p>
            <a:pPr algn="ctr" defTabSz="1096963">
              <a:defRPr/>
            </a:pPr>
            <a:r>
              <a:rPr lang="en-US" altLang="zh-CN" sz="2000" dirty="0">
                <a:solidFill>
                  <a:schemeClr val="tx1"/>
                </a:solidFill>
                <a:effectLst>
                  <a:outerShdw blurRad="38100" dist="38100" dir="2700000" algn="tl">
                    <a:srgbClr val="125CA7"/>
                  </a:outerShdw>
                </a:effectLst>
                <a:latin typeface="Segoe"/>
                <a:ea typeface="宋体" pitchFamily="2" charset="-122"/>
                <a:cs typeface="Arial" pitchFamily="34" charset="0"/>
              </a:rPr>
              <a:t>Course</a:t>
            </a:r>
            <a:endParaRPr lang="zh-CN" altLang="en-US" sz="2000" dirty="0">
              <a:solidFill>
                <a:schemeClr val="tx1"/>
              </a:solidFill>
              <a:effectLst>
                <a:outerShdw blurRad="38100" dist="38100" dir="2700000" algn="tl">
                  <a:srgbClr val="125CA7"/>
                </a:outerShdw>
              </a:effectLst>
              <a:latin typeface="Segoe"/>
              <a:ea typeface="宋体" pitchFamily="2" charset="-122"/>
              <a:cs typeface="Arial" pitchFamily="34" charset="0"/>
            </a:endParaRPr>
          </a:p>
        </p:txBody>
      </p:sp>
      <p:sp>
        <p:nvSpPr>
          <p:cNvPr id="5" name="圆角矩形 4"/>
          <p:cNvSpPr/>
          <p:nvPr/>
        </p:nvSpPr>
        <p:spPr bwMode="auto">
          <a:xfrm>
            <a:off x="4812891" y="5367184"/>
            <a:ext cx="1566862" cy="533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109728" tIns="54864" rIns="109728" bIns="54864" anchor="ctr"/>
          <a:lstStyle/>
          <a:p>
            <a:pPr algn="ctr" defTabSz="1096963">
              <a:defRPr/>
            </a:pPr>
            <a:r>
              <a:rPr lang="en-US" altLang="zh-CN" sz="2000" dirty="0" err="1">
                <a:solidFill>
                  <a:schemeClr val="tx1"/>
                </a:solidFill>
                <a:effectLst>
                  <a:outerShdw blurRad="38100" dist="38100" dir="2700000" algn="tl">
                    <a:srgbClr val="125CA7"/>
                  </a:outerShdw>
                </a:effectLst>
                <a:latin typeface="Segoe"/>
                <a:ea typeface="宋体" pitchFamily="2" charset="-122"/>
                <a:cs typeface="Arial" pitchFamily="34" charset="0"/>
              </a:rPr>
              <a:t>ArrayList</a:t>
            </a:r>
            <a:endParaRPr lang="zh-CN" altLang="en-US" sz="2000" dirty="0">
              <a:solidFill>
                <a:schemeClr val="tx1"/>
              </a:solidFill>
              <a:effectLst>
                <a:outerShdw blurRad="38100" dist="38100" dir="2700000" algn="tl">
                  <a:srgbClr val="125CA7"/>
                </a:outerShdw>
              </a:effectLst>
              <a:latin typeface="Segoe"/>
              <a:ea typeface="宋体" pitchFamily="2" charset="-122"/>
              <a:cs typeface="Arial" pitchFamily="34" charset="0"/>
            </a:endParaRPr>
          </a:p>
        </p:txBody>
      </p:sp>
      <p:sp>
        <p:nvSpPr>
          <p:cNvPr id="6" name="圆角矩形 5"/>
          <p:cNvSpPr/>
          <p:nvPr/>
        </p:nvSpPr>
        <p:spPr bwMode="auto">
          <a:xfrm>
            <a:off x="3593691" y="3538384"/>
            <a:ext cx="2362200" cy="533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109728" tIns="54864" rIns="109728" bIns="54864" anchor="ctr"/>
          <a:lstStyle/>
          <a:p>
            <a:pPr algn="ctr" defTabSz="1096963">
              <a:defRPr/>
            </a:pPr>
            <a:r>
              <a:rPr lang="en-US" altLang="zh-CN" sz="2000" dirty="0">
                <a:solidFill>
                  <a:schemeClr val="tx1"/>
                </a:solidFill>
                <a:effectLst>
                  <a:outerShdw blurRad="38100" dist="38100" dir="2700000" algn="tl">
                    <a:srgbClr val="125CA7"/>
                  </a:outerShdw>
                </a:effectLst>
                <a:latin typeface="Segoe"/>
                <a:ea typeface="宋体" pitchFamily="2" charset="-122"/>
                <a:cs typeface="Arial" pitchFamily="34" charset="0"/>
              </a:rPr>
              <a:t>Data source</a:t>
            </a:r>
            <a:endParaRPr lang="zh-CN" altLang="en-US" sz="2000" dirty="0">
              <a:solidFill>
                <a:schemeClr val="tx1"/>
              </a:solidFill>
              <a:effectLst>
                <a:outerShdw blurRad="38100" dist="38100" dir="2700000" algn="tl">
                  <a:srgbClr val="125CA7"/>
                </a:outerShdw>
              </a:effectLst>
              <a:latin typeface="Segoe"/>
              <a:ea typeface="宋体" pitchFamily="2" charset="-122"/>
              <a:cs typeface="Arial" pitchFamily="34" charset="0"/>
            </a:endParaRPr>
          </a:p>
        </p:txBody>
      </p:sp>
      <p:sp>
        <p:nvSpPr>
          <p:cNvPr id="7" name="矩形 6"/>
          <p:cNvSpPr/>
          <p:nvPr/>
        </p:nvSpPr>
        <p:spPr bwMode="auto">
          <a:xfrm>
            <a:off x="6946491" y="2776384"/>
            <a:ext cx="1219200" cy="31242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109728" tIns="54864" rIns="109728" bIns="54864" anchor="ctr"/>
          <a:lstStyle/>
          <a:p>
            <a:pPr algn="ctr" defTabSz="1096963">
              <a:defRPr/>
            </a:pPr>
            <a:r>
              <a:rPr lang="en-US" altLang="zh-CN" sz="2000" dirty="0">
                <a:solidFill>
                  <a:schemeClr val="tx1"/>
                </a:solidFill>
                <a:latin typeface="Segoe"/>
                <a:ea typeface="宋体" pitchFamily="2" charset="-122"/>
                <a:cs typeface="Arial" pitchFamily="34" charset="0"/>
              </a:rPr>
              <a:t>Adapter</a:t>
            </a:r>
            <a:endParaRPr lang="zh-CN" altLang="en-US" sz="2000" dirty="0">
              <a:solidFill>
                <a:schemeClr val="tx1"/>
              </a:solidFill>
              <a:latin typeface="Segoe"/>
              <a:ea typeface="宋体" pitchFamily="2" charset="-122"/>
              <a:cs typeface="Arial" pitchFamily="34" charset="0"/>
            </a:endParaRPr>
          </a:p>
        </p:txBody>
      </p:sp>
      <p:sp>
        <p:nvSpPr>
          <p:cNvPr id="8" name="圆角矩形 7"/>
          <p:cNvSpPr/>
          <p:nvPr/>
        </p:nvSpPr>
        <p:spPr bwMode="auto">
          <a:xfrm>
            <a:off x="8732429" y="3690784"/>
            <a:ext cx="1371600" cy="5334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109728" tIns="54864" rIns="109728" bIns="54864" anchor="ctr"/>
          <a:lstStyle/>
          <a:p>
            <a:pPr algn="ctr" defTabSz="1096963">
              <a:defRPr/>
            </a:pPr>
            <a:r>
              <a:rPr lang="en-US" altLang="zh-CN" sz="2000">
                <a:solidFill>
                  <a:schemeClr val="tx1"/>
                </a:solidFill>
                <a:effectLst>
                  <a:outerShdw blurRad="38100" dist="38100" dir="2700000" algn="tl">
                    <a:srgbClr val="125CA7"/>
                  </a:outerShdw>
                </a:effectLst>
                <a:latin typeface="Segoe"/>
                <a:ea typeface="宋体" pitchFamily="2" charset="-122"/>
                <a:cs typeface="Arial" pitchFamily="34" charset="0"/>
              </a:rPr>
              <a:t>ListView</a:t>
            </a:r>
            <a:endParaRPr lang="zh-CN" altLang="en-US" sz="2000" dirty="0">
              <a:solidFill>
                <a:schemeClr val="tx1"/>
              </a:solidFill>
              <a:effectLst>
                <a:outerShdw blurRad="38100" dist="38100" dir="2700000" algn="tl">
                  <a:srgbClr val="125CA7"/>
                </a:outerShdw>
              </a:effectLst>
              <a:latin typeface="Segoe"/>
              <a:ea typeface="宋体" pitchFamily="2" charset="-122"/>
              <a:cs typeface="Arial" pitchFamily="34" charset="0"/>
            </a:endParaRPr>
          </a:p>
        </p:txBody>
      </p:sp>
      <p:cxnSp>
        <p:nvCxnSpPr>
          <p:cNvPr id="9" name="肘形连接符 8"/>
          <p:cNvCxnSpPr/>
          <p:nvPr/>
        </p:nvCxnSpPr>
        <p:spPr>
          <a:xfrm rot="5400000">
            <a:off x="3136491" y="4528984"/>
            <a:ext cx="1295400" cy="381000"/>
          </a:xfrm>
          <a:prstGeom prst="bentConnector3">
            <a:avLst>
              <a:gd name="adj1" fmla="val 50000"/>
            </a:avLst>
          </a:prstGeom>
          <a:ln/>
        </p:spPr>
        <p:style>
          <a:lnRef idx="2">
            <a:schemeClr val="accent5"/>
          </a:lnRef>
          <a:fillRef idx="0">
            <a:schemeClr val="accent5"/>
          </a:fillRef>
          <a:effectRef idx="1">
            <a:schemeClr val="accent5"/>
          </a:effectRef>
          <a:fontRef idx="minor">
            <a:schemeClr val="tx1"/>
          </a:fontRef>
        </p:style>
      </p:cxnSp>
      <p:cxnSp>
        <p:nvCxnSpPr>
          <p:cNvPr id="10" name="肘形连接符 9"/>
          <p:cNvCxnSpPr/>
          <p:nvPr/>
        </p:nvCxnSpPr>
        <p:spPr>
          <a:xfrm rot="16200000" flipH="1">
            <a:off x="4736691" y="4452784"/>
            <a:ext cx="1295400" cy="533400"/>
          </a:xfrm>
          <a:prstGeom prst="bentConnector3">
            <a:avLst>
              <a:gd name="adj1" fmla="val 50000"/>
            </a:avLst>
          </a:prstGeom>
        </p:spPr>
        <p:style>
          <a:lnRef idx="2">
            <a:schemeClr val="accent5"/>
          </a:lnRef>
          <a:fillRef idx="0">
            <a:schemeClr val="accent5"/>
          </a:fillRef>
          <a:effectRef idx="1">
            <a:schemeClr val="accent5"/>
          </a:effectRef>
          <a:fontRef idx="minor">
            <a:schemeClr val="tx1"/>
          </a:fontRef>
        </p:style>
      </p:cxnSp>
      <p:cxnSp>
        <p:nvCxnSpPr>
          <p:cNvPr id="11" name="直接箭头连接符 10"/>
          <p:cNvCxnSpPr/>
          <p:nvPr/>
        </p:nvCxnSpPr>
        <p:spPr>
          <a:xfrm>
            <a:off x="5955891" y="3766984"/>
            <a:ext cx="2776538" cy="158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2" name="直接箭头连接符 11"/>
          <p:cNvCxnSpPr/>
          <p:nvPr/>
        </p:nvCxnSpPr>
        <p:spPr>
          <a:xfrm rot="10800000">
            <a:off x="5955891" y="4071784"/>
            <a:ext cx="2776538" cy="158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0562420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ListView</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11489862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12163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采用布局填充器把</a:t>
            </a:r>
            <a:r>
              <a:rPr lang="en-US" altLang="zh-CN" dirty="0"/>
              <a:t>xml</a:t>
            </a:r>
            <a:r>
              <a:rPr lang="zh-CN" altLang="en-US" dirty="0"/>
              <a:t>文件转换成</a:t>
            </a:r>
            <a:r>
              <a:rPr lang="en-US" altLang="zh-CN" dirty="0"/>
              <a:t>view</a:t>
            </a:r>
            <a:r>
              <a:rPr lang="zh-CN" altLang="en-US" dirty="0"/>
              <a:t>对象</a:t>
            </a:r>
          </a:p>
        </p:txBody>
      </p:sp>
      <p:sp>
        <p:nvSpPr>
          <p:cNvPr id="3" name="内容占位符 2"/>
          <p:cNvSpPr>
            <a:spLocks noGrp="1"/>
          </p:cNvSpPr>
          <p:nvPr>
            <p:ph idx="1"/>
          </p:nvPr>
        </p:nvSpPr>
        <p:spPr/>
        <p:txBody>
          <a:bodyPr>
            <a:normAutofit fontScale="85000" lnSpcReduction="20000"/>
          </a:bodyPr>
          <a:lstStyle/>
          <a:p>
            <a:pPr marL="0" indent="0">
              <a:buNone/>
            </a:pPr>
            <a:r>
              <a:rPr lang="zh-CN" altLang="en-US" dirty="0"/>
              <a:t>方式一：原始方式：</a:t>
            </a:r>
            <a:r>
              <a:rPr lang="en-US" altLang="zh-CN" dirty="0" err="1"/>
              <a:t>Context.getSystemService</a:t>
            </a:r>
            <a:r>
              <a:rPr lang="en-US" altLang="zh-CN" dirty="0"/>
              <a:t>("</a:t>
            </a:r>
            <a:r>
              <a:rPr lang="zh-CN" altLang="en-US" dirty="0"/>
              <a:t>服务名</a:t>
            </a:r>
            <a:r>
              <a:rPr lang="en-US" altLang="zh-CN" dirty="0"/>
              <a:t>")</a:t>
            </a:r>
          </a:p>
          <a:p>
            <a:pPr marL="0" indent="0">
              <a:buNone/>
            </a:pPr>
            <a:r>
              <a:rPr lang="en-US" altLang="zh-CN" dirty="0"/>
              <a:t>            </a:t>
            </a:r>
            <a:r>
              <a:rPr lang="en-US" altLang="zh-CN" dirty="0" err="1"/>
              <a:t>LayoutInflater</a:t>
            </a:r>
            <a:r>
              <a:rPr lang="en-US" altLang="zh-CN" dirty="0"/>
              <a:t>  </a:t>
            </a:r>
            <a:r>
              <a:rPr lang="en-US" altLang="zh-CN" dirty="0" err="1"/>
              <a:t>inflater</a:t>
            </a:r>
            <a:r>
              <a:rPr lang="en-US" altLang="zh-CN" dirty="0"/>
              <a:t> = (</a:t>
            </a:r>
            <a:r>
              <a:rPr lang="en-US" altLang="zh-CN" dirty="0" err="1"/>
              <a:t>LayoutInflater</a:t>
            </a:r>
            <a:r>
              <a:rPr lang="en-US" altLang="zh-CN" dirty="0"/>
              <a:t>) </a:t>
            </a:r>
            <a:r>
              <a:rPr lang="en-US" altLang="zh-CN" dirty="0" err="1"/>
              <a:t>MainActivity</a:t>
            </a:r>
            <a:r>
              <a:rPr lang="en-US" altLang="zh-CN" dirty="0"/>
              <a:t>. this .</a:t>
            </a:r>
            <a:r>
              <a:rPr lang="en-US" altLang="zh-CN" dirty="0" err="1"/>
              <a:t>getSystemService</a:t>
            </a:r>
            <a:r>
              <a:rPr lang="en-US" altLang="zh-CN" dirty="0"/>
              <a:t>(Context. LAYOUT_INFLATER_SERVICE );</a:t>
            </a:r>
          </a:p>
          <a:p>
            <a:pPr marL="0" indent="0">
              <a:buNone/>
            </a:pPr>
            <a:r>
              <a:rPr lang="en-US" altLang="zh-CN" dirty="0"/>
              <a:t>            View </a:t>
            </a:r>
            <a:r>
              <a:rPr lang="en-US" altLang="zh-CN" dirty="0" err="1"/>
              <a:t>list_item</a:t>
            </a:r>
            <a:r>
              <a:rPr lang="en-US" altLang="zh-CN" dirty="0"/>
              <a:t> = </a:t>
            </a:r>
            <a:r>
              <a:rPr lang="en-US" altLang="zh-CN" dirty="0" err="1"/>
              <a:t>inflater.inflate</a:t>
            </a:r>
            <a:r>
              <a:rPr lang="en-US" altLang="zh-CN" dirty="0"/>
              <a:t>(</a:t>
            </a:r>
            <a:r>
              <a:rPr lang="en-US" altLang="zh-CN" dirty="0" err="1"/>
              <a:t>R.id.list_item</a:t>
            </a:r>
            <a:r>
              <a:rPr lang="en-US" altLang="zh-CN" dirty="0"/>
              <a:t>, null);//</a:t>
            </a:r>
            <a:r>
              <a:rPr lang="zh-CN" altLang="en-US" dirty="0"/>
              <a:t>不是</a:t>
            </a:r>
            <a:r>
              <a:rPr lang="en-US" altLang="zh-CN" dirty="0"/>
              <a:t>id</a:t>
            </a:r>
            <a:r>
              <a:rPr lang="zh-CN" altLang="en-US" dirty="0"/>
              <a:t>中的</a:t>
            </a:r>
            <a:r>
              <a:rPr lang="en-US" altLang="zh-CN" dirty="0" err="1"/>
              <a:t>list_item</a:t>
            </a:r>
            <a:r>
              <a:rPr lang="zh-CN" altLang="en-US" dirty="0"/>
              <a:t>而是</a:t>
            </a:r>
            <a:r>
              <a:rPr lang="en-US" altLang="zh-CN" dirty="0"/>
              <a:t>layout</a:t>
            </a:r>
            <a:r>
              <a:rPr lang="zh-CN" altLang="en-US" dirty="0"/>
              <a:t>中的</a:t>
            </a:r>
            <a:r>
              <a:rPr lang="en-US" altLang="zh-CN" dirty="0" err="1"/>
              <a:t>list_item</a:t>
            </a:r>
            <a:r>
              <a:rPr lang="en-US" altLang="zh-CN" dirty="0"/>
              <a:t> </a:t>
            </a:r>
            <a:r>
              <a:rPr lang="zh-CN" altLang="en-US" dirty="0"/>
              <a:t>参数</a:t>
            </a:r>
            <a:r>
              <a:rPr lang="en-US" altLang="zh-CN" dirty="0"/>
              <a:t>2</a:t>
            </a:r>
            <a:r>
              <a:rPr lang="zh-CN" altLang="en-US" dirty="0"/>
              <a:t>表示是否独立</a:t>
            </a:r>
          </a:p>
          <a:p>
            <a:pPr marL="0" indent="0">
              <a:buNone/>
            </a:pPr>
            <a:endParaRPr lang="zh-CN" altLang="en-US" dirty="0"/>
          </a:p>
          <a:p>
            <a:pPr marL="0" indent="0">
              <a:buNone/>
            </a:pPr>
            <a:r>
              <a:rPr lang="zh-CN" altLang="en-US" dirty="0"/>
              <a:t> 方式二：</a:t>
            </a:r>
            <a:r>
              <a:rPr lang="en-US" altLang="zh-CN" dirty="0" err="1"/>
              <a:t>LayoutInflater.from</a:t>
            </a:r>
            <a:r>
              <a:rPr lang="en-US" altLang="zh-CN" dirty="0"/>
              <a:t>(Context)</a:t>
            </a:r>
          </a:p>
          <a:p>
            <a:pPr marL="0" indent="0">
              <a:buNone/>
            </a:pPr>
            <a:r>
              <a:rPr lang="en-US" altLang="zh-CN" dirty="0"/>
              <a:t>           </a:t>
            </a:r>
            <a:r>
              <a:rPr lang="en-US" altLang="zh-CN" dirty="0" err="1"/>
              <a:t>LayoutInflater</a:t>
            </a:r>
            <a:r>
              <a:rPr lang="en-US" altLang="zh-CN" dirty="0"/>
              <a:t> inflater2 = </a:t>
            </a:r>
            <a:r>
              <a:rPr lang="en-US" altLang="zh-CN" dirty="0" err="1"/>
              <a:t>LayoutInflater.from</a:t>
            </a:r>
            <a:r>
              <a:rPr lang="en-US" altLang="zh-CN" dirty="0"/>
              <a:t>(</a:t>
            </a:r>
            <a:r>
              <a:rPr lang="en-US" altLang="zh-CN" dirty="0" err="1"/>
              <a:t>MainActivity.this</a:t>
            </a:r>
            <a:r>
              <a:rPr lang="en-US" altLang="zh-CN" dirty="0"/>
              <a:t>);</a:t>
            </a:r>
          </a:p>
          <a:p>
            <a:pPr marL="0" indent="0">
              <a:buNone/>
            </a:pPr>
            <a:r>
              <a:rPr lang="en-US" altLang="zh-CN" dirty="0"/>
              <a:t>            View </a:t>
            </a:r>
            <a:r>
              <a:rPr lang="en-US" altLang="zh-CN" dirty="0" err="1"/>
              <a:t>list_item</a:t>
            </a:r>
            <a:r>
              <a:rPr lang="en-US" altLang="zh-CN" dirty="0"/>
              <a:t> = inflater2.inflate(</a:t>
            </a:r>
            <a:r>
              <a:rPr lang="en-US" altLang="zh-CN" dirty="0" err="1"/>
              <a:t>R.layout.list_item</a:t>
            </a:r>
            <a:r>
              <a:rPr lang="en-US" altLang="zh-CN" dirty="0"/>
              <a:t>, null);</a:t>
            </a:r>
          </a:p>
          <a:p>
            <a:pPr marL="0" indent="0">
              <a:buNone/>
            </a:pPr>
            <a:endParaRPr lang="en-US" altLang="zh-CN" dirty="0"/>
          </a:p>
          <a:p>
            <a:pPr marL="0" indent="0">
              <a:buNone/>
            </a:pPr>
            <a:r>
              <a:rPr lang="zh-CN" altLang="en-US" dirty="0"/>
              <a:t>方式三：</a:t>
            </a:r>
            <a:r>
              <a:rPr lang="en-US" altLang="zh-CN" dirty="0"/>
              <a:t>View </a:t>
            </a:r>
            <a:r>
              <a:rPr lang="en-US" altLang="zh-CN" dirty="0" err="1"/>
              <a:t>list_item</a:t>
            </a:r>
            <a:r>
              <a:rPr lang="en-US" altLang="zh-CN" dirty="0"/>
              <a:t> = </a:t>
            </a:r>
            <a:r>
              <a:rPr lang="en-US" altLang="zh-CN" dirty="0" err="1"/>
              <a:t>View.inflate</a:t>
            </a:r>
            <a:r>
              <a:rPr lang="en-US" altLang="zh-CN" dirty="0"/>
              <a:t>(</a:t>
            </a:r>
            <a:r>
              <a:rPr lang="en-US" altLang="zh-CN" dirty="0" err="1"/>
              <a:t>MainActivity.this</a:t>
            </a:r>
            <a:r>
              <a:rPr lang="en-US" altLang="zh-CN" dirty="0"/>
              <a:t>, </a:t>
            </a:r>
            <a:r>
              <a:rPr lang="en-US" altLang="zh-CN" dirty="0" err="1"/>
              <a:t>R.layout.list_item</a:t>
            </a:r>
            <a:r>
              <a:rPr lang="en-US" altLang="zh-CN" dirty="0"/>
              <a:t>, null);//</a:t>
            </a:r>
            <a:r>
              <a:rPr lang="zh-CN" altLang="en-US" dirty="0"/>
              <a:t>底层是方式二和方式一</a:t>
            </a:r>
          </a:p>
          <a:p>
            <a:pPr marL="0" indent="0">
              <a:buNone/>
            </a:pPr>
            <a:endParaRPr lang="zh-CN" altLang="en-US" dirty="0"/>
          </a:p>
        </p:txBody>
      </p:sp>
    </p:spTree>
    <p:extLst>
      <p:ext uri="{BB962C8B-B14F-4D97-AF65-F5344CB8AC3E}">
        <p14:creationId xmlns:p14="http://schemas.microsoft.com/office/powerpoint/2010/main" val="2402272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Dalvik</a:t>
            </a:r>
            <a:r>
              <a:rPr lang="en-US" altLang="zh-CN" dirty="0"/>
              <a:t> VM</a:t>
            </a:r>
            <a:r>
              <a:rPr lang="zh-CN" altLang="en-US" dirty="0"/>
              <a:t>和 </a:t>
            </a:r>
            <a:r>
              <a:rPr lang="en-US" altLang="zh-CN" dirty="0"/>
              <a:t>JVM</a:t>
            </a:r>
            <a:r>
              <a:rPr lang="zh-CN" altLang="en-US" dirty="0"/>
              <a:t>区别 </a:t>
            </a:r>
          </a:p>
        </p:txBody>
      </p:sp>
      <p:sp>
        <p:nvSpPr>
          <p:cNvPr id="3" name="内容占位符 2"/>
          <p:cNvSpPr>
            <a:spLocks noGrp="1"/>
          </p:cNvSpPr>
          <p:nvPr>
            <p:ph idx="1"/>
          </p:nvPr>
        </p:nvSpPr>
        <p:spPr/>
        <p:txBody>
          <a:bodyPr>
            <a:normAutofit fontScale="92500" lnSpcReduction="10000"/>
          </a:bodyPr>
          <a:lstStyle/>
          <a:p>
            <a:pPr marL="0" indent="0">
              <a:buNone/>
            </a:pPr>
            <a:r>
              <a:rPr lang="zh-CN" altLang="en-US" dirty="0"/>
              <a:t> </a:t>
            </a:r>
            <a:r>
              <a:rPr lang="en-US" altLang="zh-CN" dirty="0"/>
              <a:t>1</a:t>
            </a:r>
            <a:r>
              <a:rPr lang="zh-CN" altLang="en-US" dirty="0"/>
              <a:t>、</a:t>
            </a:r>
            <a:r>
              <a:rPr lang="en-US" altLang="zh-CN" dirty="0" err="1"/>
              <a:t>Dalvik</a:t>
            </a:r>
            <a:r>
              <a:rPr lang="en-US" altLang="zh-CN" dirty="0"/>
              <a:t> </a:t>
            </a:r>
            <a:r>
              <a:rPr lang="zh-CN" altLang="en-US" dirty="0"/>
              <a:t>基于寄存器，而 </a:t>
            </a:r>
            <a:r>
              <a:rPr lang="en-US" altLang="zh-CN" dirty="0"/>
              <a:t>JVM </a:t>
            </a:r>
            <a:r>
              <a:rPr lang="zh-CN" altLang="en-US" dirty="0"/>
              <a:t>基于栈。基于寄存器的虚拟机对于更大的程序来说，在它们编译的时候，花费的时间更短。</a:t>
            </a:r>
          </a:p>
          <a:p>
            <a:pPr marL="0" indent="0">
              <a:buNone/>
            </a:pPr>
            <a:r>
              <a:rPr lang="zh-CN" altLang="en-US" dirty="0"/>
              <a:t> </a:t>
            </a:r>
            <a:r>
              <a:rPr lang="en-US" altLang="zh-CN" dirty="0"/>
              <a:t>2</a:t>
            </a:r>
            <a:r>
              <a:rPr lang="zh-CN" altLang="en-US" dirty="0"/>
              <a:t>、</a:t>
            </a:r>
            <a:r>
              <a:rPr lang="en-US" altLang="zh-CN" dirty="0" err="1"/>
              <a:t>Dalvik</a:t>
            </a:r>
            <a:r>
              <a:rPr lang="zh-CN" altLang="en-US" dirty="0"/>
              <a:t>主要是完成对象生命周期管理，堆栈管理，线程管理，安全和异常管理，以及垃圾回收等等重要功能。</a:t>
            </a:r>
          </a:p>
          <a:p>
            <a:pPr marL="0" indent="0">
              <a:buNone/>
            </a:pPr>
            <a:r>
              <a:rPr lang="zh-CN" altLang="en-US" dirty="0"/>
              <a:t> </a:t>
            </a:r>
            <a:r>
              <a:rPr lang="en-US" altLang="zh-CN" dirty="0"/>
              <a:t>3</a:t>
            </a:r>
            <a:r>
              <a:rPr lang="zh-CN" altLang="en-US" dirty="0"/>
              <a:t>、</a:t>
            </a:r>
            <a:r>
              <a:rPr lang="en-US" altLang="zh-CN" dirty="0" err="1"/>
              <a:t>Dalvik</a:t>
            </a:r>
            <a:r>
              <a:rPr lang="zh-CN" altLang="en-US" dirty="0"/>
              <a:t>负责进程隔离和线程管理，每一个</a:t>
            </a:r>
            <a:r>
              <a:rPr lang="en-US" altLang="zh-CN" dirty="0"/>
              <a:t>Android</a:t>
            </a:r>
            <a:r>
              <a:rPr lang="zh-CN" altLang="en-US" dirty="0"/>
              <a:t>应用在底层都会对应一个独立的</a:t>
            </a:r>
            <a:r>
              <a:rPr lang="en-US" altLang="zh-CN" dirty="0" err="1"/>
              <a:t>Dalvik</a:t>
            </a:r>
            <a:r>
              <a:rPr lang="zh-CN" altLang="en-US" dirty="0"/>
              <a:t>虚拟机实例，其代码在虚拟机的解释下得以执行。</a:t>
            </a:r>
          </a:p>
          <a:p>
            <a:pPr marL="0" indent="0">
              <a:buNone/>
            </a:pPr>
            <a:r>
              <a:rPr lang="zh-CN" altLang="en-US" dirty="0"/>
              <a:t> </a:t>
            </a:r>
            <a:r>
              <a:rPr lang="en-US" altLang="zh-CN" dirty="0"/>
              <a:t>4</a:t>
            </a:r>
            <a:r>
              <a:rPr lang="zh-CN" altLang="en-US" dirty="0"/>
              <a:t>、不同于</a:t>
            </a:r>
            <a:r>
              <a:rPr lang="en-US" altLang="zh-CN" dirty="0"/>
              <a:t>Java</a:t>
            </a:r>
            <a:r>
              <a:rPr lang="zh-CN" altLang="en-US" dirty="0"/>
              <a:t>虚拟机运行</a:t>
            </a:r>
            <a:r>
              <a:rPr lang="en-US" altLang="zh-CN" dirty="0"/>
              <a:t>java</a:t>
            </a:r>
            <a:r>
              <a:rPr lang="zh-CN" altLang="en-US" dirty="0"/>
              <a:t>字节码，</a:t>
            </a:r>
            <a:r>
              <a:rPr lang="en-US" altLang="zh-CN" dirty="0" err="1"/>
              <a:t>Dalvik</a:t>
            </a:r>
            <a:r>
              <a:rPr lang="zh-CN" altLang="en-US" dirty="0"/>
              <a:t>虚拟机运行的是其专有的文件格式</a:t>
            </a:r>
            <a:r>
              <a:rPr lang="en-US" altLang="zh-CN" dirty="0" err="1"/>
              <a:t>Dex</a:t>
            </a:r>
            <a:r>
              <a:rPr lang="zh-CN" altLang="en-US" dirty="0"/>
              <a:t>，</a:t>
            </a:r>
            <a:r>
              <a:rPr lang="en-US" altLang="zh-CN" dirty="0"/>
              <a:t>ex</a:t>
            </a:r>
            <a:r>
              <a:rPr lang="zh-CN" altLang="en-US" dirty="0"/>
              <a:t>文件格式可以减少整体文件尺寸，提高</a:t>
            </a:r>
            <a:r>
              <a:rPr lang="en-US" altLang="zh-CN" dirty="0"/>
              <a:t>I/o</a:t>
            </a:r>
            <a:r>
              <a:rPr lang="zh-CN" altLang="en-US" dirty="0"/>
              <a:t>操作的类查找速度。</a:t>
            </a:r>
          </a:p>
          <a:p>
            <a:pPr marL="0" indent="0">
              <a:buNone/>
            </a:pPr>
            <a:r>
              <a:rPr lang="zh-CN" altLang="en-US" dirty="0"/>
              <a:t> </a:t>
            </a:r>
            <a:r>
              <a:rPr lang="en-US" altLang="zh-CN" dirty="0"/>
              <a:t>5</a:t>
            </a:r>
            <a:r>
              <a:rPr lang="zh-CN" altLang="en-US" dirty="0"/>
              <a:t>、所有的</a:t>
            </a:r>
            <a:r>
              <a:rPr lang="en-US" altLang="zh-CN" dirty="0"/>
              <a:t>Android</a:t>
            </a:r>
            <a:r>
              <a:rPr lang="zh-CN" altLang="en-US" dirty="0"/>
              <a:t>应用的线程都对应一个</a:t>
            </a:r>
            <a:r>
              <a:rPr lang="en-US" altLang="zh-CN" dirty="0"/>
              <a:t>Linux</a:t>
            </a:r>
            <a:r>
              <a:rPr lang="zh-CN" altLang="en-US" dirty="0"/>
              <a:t>线程，虚拟机因而可以更多的依赖操作系统的线程调度和管理机制</a:t>
            </a:r>
          </a:p>
        </p:txBody>
      </p:sp>
    </p:spTree>
    <p:extLst>
      <p:ext uri="{BB962C8B-B14F-4D97-AF65-F5344CB8AC3E}">
        <p14:creationId xmlns:p14="http://schemas.microsoft.com/office/powerpoint/2010/main" val="34219995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ArrayAdapter</a:t>
            </a:r>
            <a:endParaRPr lang="zh-CN" altLang="en-US" dirty="0"/>
          </a:p>
        </p:txBody>
      </p:sp>
      <p:sp>
        <p:nvSpPr>
          <p:cNvPr id="3" name="内容占位符 2"/>
          <p:cNvSpPr>
            <a:spLocks noGrp="1"/>
          </p:cNvSpPr>
          <p:nvPr>
            <p:ph idx="1"/>
          </p:nvPr>
        </p:nvSpPr>
        <p:spPr/>
        <p:txBody>
          <a:bodyPr/>
          <a:lstStyle/>
          <a:p>
            <a:r>
              <a:rPr lang="en-US" altLang="zh-CN" dirty="0" err="1"/>
              <a:t>lv.setAdapter</a:t>
            </a:r>
            <a:r>
              <a:rPr lang="en-US" altLang="zh-CN" dirty="0"/>
              <a:t>(</a:t>
            </a:r>
            <a:r>
              <a:rPr lang="en-US" altLang="zh-CN" b="1" dirty="0"/>
              <a:t>new</a:t>
            </a:r>
            <a:r>
              <a:rPr lang="en-US" altLang="zh-CN" dirty="0"/>
              <a:t> </a:t>
            </a:r>
            <a:r>
              <a:rPr lang="en-US" altLang="zh-CN" dirty="0" err="1"/>
              <a:t>ArrayAdapter</a:t>
            </a:r>
            <a:r>
              <a:rPr lang="en-US" altLang="zh-CN" dirty="0"/>
              <a:t>&lt;String&gt;(</a:t>
            </a:r>
            <a:r>
              <a:rPr lang="en-US" altLang="zh-CN" b="1" dirty="0"/>
              <a:t>this</a:t>
            </a:r>
            <a:r>
              <a:rPr lang="en-US" altLang="zh-CN" dirty="0"/>
              <a:t>, </a:t>
            </a:r>
            <a:r>
              <a:rPr lang="en-US" altLang="zh-CN" dirty="0" err="1"/>
              <a:t>R.layout.</a:t>
            </a:r>
            <a:r>
              <a:rPr lang="en-US" altLang="zh-CN" i="1" dirty="0" err="1"/>
              <a:t>list_item</a:t>
            </a:r>
            <a:r>
              <a:rPr lang="en-US" altLang="zh-CN" dirty="0"/>
              <a:t>, </a:t>
            </a:r>
            <a:r>
              <a:rPr lang="en-US" altLang="zh-CN" dirty="0" err="1"/>
              <a:t>R.id.</a:t>
            </a:r>
            <a:r>
              <a:rPr lang="en-US" altLang="zh-CN" i="1" dirty="0" err="1"/>
              <a:t>tv_info</a:t>
            </a:r>
            <a:r>
              <a:rPr lang="en-US" altLang="zh-CN" dirty="0"/>
              <a:t>, objects ));</a:t>
            </a:r>
          </a:p>
          <a:p>
            <a:pPr lvl="1"/>
            <a:r>
              <a:rPr lang="zh-CN" altLang="en-US" dirty="0"/>
              <a:t>第一个参数：上下文</a:t>
            </a:r>
            <a:r>
              <a:rPr lang="en-US" altLang="zh-CN" dirty="0"/>
              <a:t>Context</a:t>
            </a:r>
          </a:p>
          <a:p>
            <a:pPr lvl="1"/>
            <a:r>
              <a:rPr lang="zh-CN" altLang="en-US" dirty="0"/>
              <a:t>第二个参数：资源文件</a:t>
            </a:r>
            <a:r>
              <a:rPr lang="en-US" altLang="zh-CN" dirty="0"/>
              <a:t>xml</a:t>
            </a:r>
          </a:p>
          <a:p>
            <a:pPr lvl="1"/>
            <a:r>
              <a:rPr lang="zh-CN" altLang="en-US" dirty="0"/>
              <a:t>第三个参数：要显示的文本</a:t>
            </a:r>
            <a:r>
              <a:rPr lang="en-US" altLang="zh-CN" dirty="0"/>
              <a:t>id</a:t>
            </a:r>
          </a:p>
          <a:p>
            <a:pPr lvl="1"/>
            <a:r>
              <a:rPr lang="zh-CN" altLang="en-US" dirty="0"/>
              <a:t>第四个参数：要显示的文本的数组</a:t>
            </a:r>
          </a:p>
        </p:txBody>
      </p:sp>
    </p:spTree>
    <p:extLst>
      <p:ext uri="{BB962C8B-B14F-4D97-AF65-F5344CB8AC3E}">
        <p14:creationId xmlns:p14="http://schemas.microsoft.com/office/powerpoint/2010/main" val="19418257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SimpleAdapter</a:t>
            </a:r>
            <a:endParaRPr lang="zh-CN" altLang="en-US" dirty="0"/>
          </a:p>
        </p:txBody>
      </p:sp>
      <p:sp>
        <p:nvSpPr>
          <p:cNvPr id="3" name="内容占位符 2"/>
          <p:cNvSpPr>
            <a:spLocks noGrp="1"/>
          </p:cNvSpPr>
          <p:nvPr>
            <p:ph idx="1"/>
          </p:nvPr>
        </p:nvSpPr>
        <p:spPr/>
        <p:txBody>
          <a:bodyPr/>
          <a:lstStyle/>
          <a:p>
            <a:pPr marL="0" indent="0">
              <a:buNone/>
            </a:pPr>
            <a:r>
              <a:rPr lang="en-US" altLang="zh-CN" dirty="0" err="1"/>
              <a:t>SimpleAdapter</a:t>
            </a:r>
            <a:r>
              <a:rPr lang="en-US" altLang="zh-CN" dirty="0"/>
              <a:t>:</a:t>
            </a:r>
            <a:r>
              <a:rPr lang="zh-CN" altLang="en-US" dirty="0"/>
              <a:t>一行显示的数据有图标，文本等信息。</a:t>
            </a:r>
          </a:p>
          <a:p>
            <a:pPr marL="0" indent="0">
              <a:buNone/>
            </a:pPr>
            <a:r>
              <a:rPr lang="en-US" altLang="zh-CN" sz="2400" dirty="0" err="1"/>
              <a:t>SimpleAdapter</a:t>
            </a:r>
            <a:r>
              <a:rPr lang="en-US" altLang="zh-CN" sz="2400" dirty="0"/>
              <a:t>(Context </a:t>
            </a:r>
            <a:r>
              <a:rPr lang="en-US" altLang="zh-CN" sz="2400" dirty="0" err="1"/>
              <a:t>context</a:t>
            </a:r>
            <a:r>
              <a:rPr lang="en-US" altLang="zh-CN" sz="2400" dirty="0"/>
              <a:t>, List&lt;? </a:t>
            </a:r>
            <a:r>
              <a:rPr lang="en-US" altLang="zh-CN" sz="2400" b="1" dirty="0"/>
              <a:t>extends</a:t>
            </a:r>
            <a:r>
              <a:rPr lang="en-US" altLang="zh-CN" sz="2400" dirty="0"/>
              <a:t> Map&lt;String, ?&gt;&gt; </a:t>
            </a:r>
            <a:r>
              <a:rPr lang="en-US" altLang="zh-CN" sz="2400" dirty="0" err="1"/>
              <a:t>data,</a:t>
            </a:r>
            <a:r>
              <a:rPr lang="en-US" altLang="zh-CN" sz="2400" b="1" dirty="0" err="1"/>
              <a:t>int</a:t>
            </a:r>
            <a:r>
              <a:rPr lang="en-US" altLang="zh-CN" sz="2400" dirty="0"/>
              <a:t> resource, String[] from, </a:t>
            </a:r>
            <a:r>
              <a:rPr lang="en-US" altLang="zh-CN" sz="2400" b="1" dirty="0" err="1"/>
              <a:t>int</a:t>
            </a:r>
            <a:r>
              <a:rPr lang="en-US" altLang="zh-CN" sz="2400" dirty="0"/>
              <a:t>[] to)</a:t>
            </a:r>
          </a:p>
          <a:p>
            <a:pPr lvl="1"/>
            <a:r>
              <a:rPr lang="en-US" altLang="zh-CN" dirty="0"/>
              <a:t>context </a:t>
            </a:r>
            <a:r>
              <a:rPr lang="zh-CN" altLang="en-US" dirty="0"/>
              <a:t>上下文</a:t>
            </a:r>
          </a:p>
          <a:p>
            <a:pPr lvl="1"/>
            <a:r>
              <a:rPr lang="en-US" altLang="zh-CN" dirty="0"/>
              <a:t>data  </a:t>
            </a:r>
            <a:r>
              <a:rPr lang="zh-CN" altLang="en-US" dirty="0"/>
              <a:t>每行数据是一个</a:t>
            </a:r>
            <a:r>
              <a:rPr lang="en-US" altLang="zh-CN" dirty="0"/>
              <a:t>map</a:t>
            </a:r>
            <a:r>
              <a:rPr lang="zh-CN" altLang="en-US" dirty="0"/>
              <a:t>，一列对应一个</a:t>
            </a:r>
            <a:r>
              <a:rPr lang="en-US" altLang="zh-CN" dirty="0"/>
              <a:t>key</a:t>
            </a:r>
            <a:r>
              <a:rPr lang="zh-CN" altLang="en-US" dirty="0"/>
              <a:t>，多行数据为一个</a:t>
            </a:r>
            <a:r>
              <a:rPr lang="en-US" altLang="zh-CN" dirty="0"/>
              <a:t>list</a:t>
            </a:r>
          </a:p>
          <a:p>
            <a:pPr lvl="1"/>
            <a:r>
              <a:rPr lang="en-US" altLang="zh-CN" dirty="0"/>
              <a:t>resource  </a:t>
            </a:r>
            <a:r>
              <a:rPr lang="zh-CN" altLang="en-US" dirty="0"/>
              <a:t>资源文件</a:t>
            </a:r>
          </a:p>
          <a:p>
            <a:pPr lvl="1"/>
            <a:r>
              <a:rPr lang="en-US" altLang="zh-CN" dirty="0"/>
              <a:t>from  </a:t>
            </a:r>
            <a:r>
              <a:rPr lang="zh-CN" altLang="en-US" dirty="0"/>
              <a:t>和</a:t>
            </a:r>
            <a:r>
              <a:rPr lang="en-US" altLang="zh-CN" dirty="0"/>
              <a:t>map</a:t>
            </a:r>
            <a:r>
              <a:rPr lang="zh-CN" altLang="en-US" dirty="0"/>
              <a:t>中的</a:t>
            </a:r>
            <a:r>
              <a:rPr lang="en-US" altLang="zh-CN" dirty="0"/>
              <a:t>key</a:t>
            </a:r>
            <a:r>
              <a:rPr lang="zh-CN" altLang="en-US" dirty="0"/>
              <a:t>相对应</a:t>
            </a:r>
          </a:p>
          <a:p>
            <a:pPr lvl="1"/>
            <a:r>
              <a:rPr lang="en-US" altLang="zh-CN" dirty="0"/>
              <a:t>to  </a:t>
            </a:r>
            <a:r>
              <a:rPr lang="zh-CN" altLang="en-US" dirty="0"/>
              <a:t>和</a:t>
            </a:r>
            <a:r>
              <a:rPr lang="en-US" altLang="zh-CN" dirty="0"/>
              <a:t>from</a:t>
            </a:r>
            <a:r>
              <a:rPr lang="zh-CN" altLang="en-US" dirty="0"/>
              <a:t>列对应的</a:t>
            </a:r>
            <a:r>
              <a:rPr lang="en-US" altLang="zh-CN" dirty="0"/>
              <a:t>id</a:t>
            </a:r>
          </a:p>
          <a:p>
            <a:endParaRPr lang="zh-CN" altLang="en-US" dirty="0"/>
          </a:p>
        </p:txBody>
      </p:sp>
    </p:spTree>
    <p:extLst>
      <p:ext uri="{BB962C8B-B14F-4D97-AF65-F5344CB8AC3E}">
        <p14:creationId xmlns:p14="http://schemas.microsoft.com/office/powerpoint/2010/main" val="28638292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GridView</a:t>
            </a:r>
            <a:endParaRPr lang="zh-CN" altLang="en-US" dirty="0"/>
          </a:p>
        </p:txBody>
      </p:sp>
      <p:sp>
        <p:nvSpPr>
          <p:cNvPr id="3" name="内容占位符 2"/>
          <p:cNvSpPr>
            <a:spLocks noGrp="1"/>
          </p:cNvSpPr>
          <p:nvPr>
            <p:ph idx="1"/>
          </p:nvPr>
        </p:nvSpPr>
        <p:spPr/>
        <p:txBody>
          <a:bodyPr/>
          <a:lstStyle/>
          <a:p>
            <a:r>
              <a:rPr lang="en-US" altLang="zh-CN" dirty="0" err="1"/>
              <a:t>GridView</a:t>
            </a:r>
            <a:r>
              <a:rPr lang="zh-CN" altLang="en-US" dirty="0"/>
              <a:t>控件用于显示一个网格图像， </a:t>
            </a:r>
            <a:r>
              <a:rPr lang="en-US" altLang="zh-CN" dirty="0" err="1"/>
              <a:t>GridView</a:t>
            </a:r>
            <a:r>
              <a:rPr lang="zh-CN" altLang="en-US" dirty="0"/>
              <a:t>主要是用在一些相册的布局显示图片。</a:t>
            </a:r>
          </a:p>
          <a:p>
            <a:r>
              <a:rPr lang="en-US" altLang="zh-CN" dirty="0" err="1"/>
              <a:t>GridView</a:t>
            </a:r>
            <a:r>
              <a:rPr lang="zh-CN" altLang="en-US" dirty="0"/>
              <a:t>采用的是二维表的方式显示单元格，就需要设置二维表的行和列。设置</a:t>
            </a:r>
            <a:r>
              <a:rPr lang="en-US" altLang="zh-CN" dirty="0" err="1"/>
              <a:t>GridView</a:t>
            </a:r>
            <a:r>
              <a:rPr lang="zh-CN" altLang="en-US" dirty="0"/>
              <a:t>的列可以使用</a:t>
            </a:r>
            <a:r>
              <a:rPr lang="en-US" altLang="zh-CN" dirty="0"/>
              <a:t>&lt;</a:t>
            </a:r>
            <a:r>
              <a:rPr lang="en-US" altLang="zh-CN" dirty="0" err="1"/>
              <a:t>GridView</a:t>
            </a:r>
            <a:r>
              <a:rPr lang="en-US" altLang="zh-CN" dirty="0"/>
              <a:t>&gt;</a:t>
            </a:r>
            <a:r>
              <a:rPr lang="zh-CN" altLang="en-US" dirty="0"/>
              <a:t>标签的</a:t>
            </a:r>
            <a:r>
              <a:rPr lang="en-US" altLang="zh-CN" dirty="0" err="1"/>
              <a:t>columnWidth</a:t>
            </a:r>
            <a:r>
              <a:rPr lang="zh-CN" altLang="en-US" dirty="0"/>
              <a:t>属性。也可以使用</a:t>
            </a:r>
            <a:r>
              <a:rPr lang="en-US" altLang="zh-CN" dirty="0" err="1"/>
              <a:t>GridView</a:t>
            </a:r>
            <a:r>
              <a:rPr lang="zh-CN" altLang="en-US" dirty="0"/>
              <a:t>类的</a:t>
            </a:r>
            <a:r>
              <a:rPr lang="en-US" altLang="zh-CN" dirty="0" err="1"/>
              <a:t>setColumnWidth</a:t>
            </a:r>
            <a:r>
              <a:rPr lang="zh-CN" altLang="en-US" dirty="0"/>
              <a:t>方法来设置列数，</a:t>
            </a:r>
          </a:p>
          <a:p>
            <a:r>
              <a:rPr lang="en-US" altLang="zh-CN" dirty="0" err="1"/>
              <a:t>GridView</a:t>
            </a:r>
            <a:r>
              <a:rPr lang="zh-CN" altLang="en-US" dirty="0"/>
              <a:t>中的单元格会根据列数自动拆行显示，因此不需要设置</a:t>
            </a:r>
            <a:r>
              <a:rPr lang="en-US" altLang="zh-CN" dirty="0" err="1"/>
              <a:t>GridView</a:t>
            </a:r>
            <a:r>
              <a:rPr lang="zh-CN" altLang="en-US" dirty="0"/>
              <a:t>的行数，但是需要设置</a:t>
            </a:r>
            <a:r>
              <a:rPr lang="en-US" altLang="zh-CN" dirty="0" err="1"/>
              <a:t>android:numColumns</a:t>
            </a:r>
            <a:r>
              <a:rPr lang="zh-CN" altLang="en-US" dirty="0"/>
              <a:t>属性。否则</a:t>
            </a:r>
            <a:r>
              <a:rPr lang="en-US" altLang="zh-CN" dirty="0" err="1"/>
              <a:t>GridView</a:t>
            </a:r>
            <a:r>
              <a:rPr lang="zh-CN" altLang="en-US" dirty="0"/>
              <a:t>只会显示一行。</a:t>
            </a:r>
          </a:p>
          <a:p>
            <a:endParaRPr lang="zh-CN" altLang="en-US" dirty="0"/>
          </a:p>
        </p:txBody>
      </p:sp>
    </p:spTree>
    <p:extLst>
      <p:ext uri="{BB962C8B-B14F-4D97-AF65-F5344CB8AC3E}">
        <p14:creationId xmlns:p14="http://schemas.microsoft.com/office/powerpoint/2010/main" val="10051926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保存数据</a:t>
            </a:r>
          </a:p>
        </p:txBody>
      </p:sp>
      <p:sp>
        <p:nvSpPr>
          <p:cNvPr id="3" name="副标题 2"/>
          <p:cNvSpPr>
            <a:spLocks noGrp="1"/>
          </p:cNvSpPr>
          <p:nvPr>
            <p:ph type="subTitle" idx="1"/>
          </p:nvPr>
        </p:nvSpPr>
        <p:spPr/>
        <p:txBody>
          <a:bodyPr/>
          <a:lstStyle/>
          <a:p>
            <a:pPr algn="r"/>
            <a:r>
              <a:rPr lang="zh-CN" altLang="en-US" dirty="0"/>
              <a:t>许震</a:t>
            </a:r>
          </a:p>
        </p:txBody>
      </p:sp>
    </p:spTree>
    <p:extLst>
      <p:ext uri="{BB962C8B-B14F-4D97-AF65-F5344CB8AC3E}">
        <p14:creationId xmlns:p14="http://schemas.microsoft.com/office/powerpoint/2010/main" val="25190487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SharedPreferences</a:t>
            </a:r>
            <a:r>
              <a:rPr lang="zh-CN" altLang="en-US" dirty="0"/>
              <a:t>保存键值集</a:t>
            </a:r>
          </a:p>
        </p:txBody>
      </p:sp>
      <p:sp>
        <p:nvSpPr>
          <p:cNvPr id="3" name="内容占位符 2"/>
          <p:cNvSpPr>
            <a:spLocks noGrp="1"/>
          </p:cNvSpPr>
          <p:nvPr>
            <p:ph idx="1"/>
          </p:nvPr>
        </p:nvSpPr>
        <p:spPr/>
        <p:txBody>
          <a:bodyPr>
            <a:normAutofit/>
          </a:bodyPr>
          <a:lstStyle/>
          <a:p>
            <a:r>
              <a:rPr lang="zh-CN" altLang="en-US" dirty="0"/>
              <a:t>如果想要保存的相对较小键值集合，应使用 </a:t>
            </a:r>
            <a:r>
              <a:rPr lang="en-US" altLang="zh-CN" dirty="0" err="1"/>
              <a:t>SharedPreferences</a:t>
            </a:r>
            <a:r>
              <a:rPr lang="en-US" altLang="zh-CN" dirty="0"/>
              <a:t> API</a:t>
            </a:r>
            <a:r>
              <a:rPr lang="zh-CN" altLang="en-US" dirty="0"/>
              <a:t>。 </a:t>
            </a:r>
            <a:r>
              <a:rPr lang="en-US" altLang="zh-CN" dirty="0" err="1"/>
              <a:t>SharedPreferences</a:t>
            </a:r>
            <a:r>
              <a:rPr lang="en-US" altLang="zh-CN" dirty="0"/>
              <a:t> </a:t>
            </a:r>
            <a:r>
              <a:rPr lang="zh-CN" altLang="en-US" dirty="0"/>
              <a:t>对象指向包含键值对的文件并提供读写这些文件的简单方法。 每个 </a:t>
            </a:r>
            <a:r>
              <a:rPr lang="en-US" altLang="zh-CN" dirty="0" err="1"/>
              <a:t>SharedPreferences</a:t>
            </a:r>
            <a:r>
              <a:rPr lang="en-US" altLang="zh-CN" dirty="0"/>
              <a:t> </a:t>
            </a:r>
            <a:r>
              <a:rPr lang="zh-CN" altLang="en-US" dirty="0"/>
              <a:t>文件由框架进行管理并且可以专用或共享。</a:t>
            </a:r>
            <a:endParaRPr lang="en-US" altLang="zh-CN" dirty="0"/>
          </a:p>
          <a:p>
            <a:endParaRPr lang="en-US" altLang="zh-CN" dirty="0"/>
          </a:p>
          <a:p>
            <a:r>
              <a:rPr lang="zh-CN" altLang="en-US" dirty="0"/>
              <a:t>获取共享首选项的句柄</a:t>
            </a:r>
          </a:p>
          <a:p>
            <a:pPr lvl="1"/>
            <a:r>
              <a:rPr lang="en-US" altLang="zh-CN" dirty="0" err="1"/>
              <a:t>getSharedPreferences</a:t>
            </a:r>
            <a:r>
              <a:rPr lang="en-US" altLang="zh-CN" dirty="0"/>
              <a:t>() — </a:t>
            </a:r>
            <a:r>
              <a:rPr lang="zh-CN" altLang="en-US" dirty="0"/>
              <a:t>如果需要多个</a:t>
            </a:r>
            <a:r>
              <a:rPr lang="en-US" altLang="zh-CN" dirty="0"/>
              <a:t>shared preference</a:t>
            </a:r>
            <a:r>
              <a:rPr lang="zh-CN" altLang="en-US" dirty="0"/>
              <a:t>，请使用此方法。可以从应用中的任何 </a:t>
            </a:r>
            <a:r>
              <a:rPr lang="en-US" altLang="zh-CN" dirty="0"/>
              <a:t>Context </a:t>
            </a:r>
            <a:r>
              <a:rPr lang="zh-CN" altLang="en-US" dirty="0"/>
              <a:t>调用此方法。</a:t>
            </a:r>
          </a:p>
          <a:p>
            <a:pPr lvl="1"/>
            <a:r>
              <a:rPr lang="en-US" altLang="zh-CN" dirty="0" err="1"/>
              <a:t>getPreferences</a:t>
            </a:r>
            <a:r>
              <a:rPr lang="en-US" altLang="zh-CN" dirty="0"/>
              <a:t>() — </a:t>
            </a:r>
            <a:r>
              <a:rPr lang="zh-CN" altLang="en-US" dirty="0"/>
              <a:t>如果只需在一个</a:t>
            </a:r>
            <a:r>
              <a:rPr lang="en-US" altLang="zh-CN" dirty="0"/>
              <a:t>Activity</a:t>
            </a:r>
            <a:r>
              <a:rPr lang="zh-CN" altLang="en-US" dirty="0"/>
              <a:t>中共享，请从 </a:t>
            </a:r>
            <a:r>
              <a:rPr lang="en-US" altLang="zh-CN" dirty="0"/>
              <a:t>Activity </a:t>
            </a:r>
            <a:r>
              <a:rPr lang="zh-CN" altLang="en-US" dirty="0"/>
              <a:t>中使用此方法。</a:t>
            </a:r>
          </a:p>
        </p:txBody>
      </p:sp>
    </p:spTree>
    <p:extLst>
      <p:ext uri="{BB962C8B-B14F-4D97-AF65-F5344CB8AC3E}">
        <p14:creationId xmlns:p14="http://schemas.microsoft.com/office/powerpoint/2010/main" val="29997284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SharedPreferences</a:t>
            </a:r>
            <a:endParaRPr lang="zh-CN" altLang="en-US" dirty="0"/>
          </a:p>
        </p:txBody>
      </p:sp>
      <p:sp>
        <p:nvSpPr>
          <p:cNvPr id="3" name="内容占位符 2"/>
          <p:cNvSpPr>
            <a:spLocks noGrp="1"/>
          </p:cNvSpPr>
          <p:nvPr>
            <p:ph idx="1"/>
          </p:nvPr>
        </p:nvSpPr>
        <p:spPr/>
        <p:txBody>
          <a:bodyPr/>
          <a:lstStyle/>
          <a:p>
            <a:pPr marL="0" indent="0">
              <a:buNone/>
            </a:pPr>
            <a:r>
              <a:rPr lang="zh-CN" altLang="en-US" dirty="0"/>
              <a:t>写入</a:t>
            </a:r>
            <a:r>
              <a:rPr lang="en-US" altLang="zh-CN" dirty="0" err="1"/>
              <a:t>SharedPreferences</a:t>
            </a:r>
            <a:r>
              <a:rPr lang="zh-CN" altLang="en-US" dirty="0"/>
              <a:t>，通过 </a:t>
            </a:r>
            <a:r>
              <a:rPr lang="en-US" altLang="zh-CN" dirty="0" err="1"/>
              <a:t>SharedPreferences</a:t>
            </a:r>
            <a:r>
              <a:rPr lang="en-US" altLang="zh-CN" dirty="0"/>
              <a:t> </a:t>
            </a:r>
            <a:r>
              <a:rPr lang="zh-CN" altLang="en-US" dirty="0"/>
              <a:t>调用 </a:t>
            </a:r>
            <a:r>
              <a:rPr lang="en-US" altLang="zh-CN" dirty="0"/>
              <a:t>edit() </a:t>
            </a:r>
            <a:r>
              <a:rPr lang="zh-CN" altLang="en-US" dirty="0"/>
              <a:t>来创建一个 </a:t>
            </a:r>
            <a:r>
              <a:rPr lang="en-US" altLang="zh-CN" dirty="0" err="1"/>
              <a:t>SharedPreferences.Editor</a:t>
            </a:r>
            <a:r>
              <a:rPr lang="zh-CN" altLang="en-US" dirty="0"/>
              <a:t>。传递您想要使用诸如 </a:t>
            </a:r>
            <a:r>
              <a:rPr lang="en-US" altLang="zh-CN" dirty="0" err="1"/>
              <a:t>putInt</a:t>
            </a:r>
            <a:r>
              <a:rPr lang="en-US" altLang="zh-CN" dirty="0"/>
              <a:t>() </a:t>
            </a:r>
            <a:r>
              <a:rPr lang="zh-CN" altLang="en-US" dirty="0"/>
              <a:t>和 </a:t>
            </a:r>
            <a:r>
              <a:rPr lang="en-US" altLang="zh-CN" dirty="0" err="1"/>
              <a:t>putString</a:t>
            </a:r>
            <a:r>
              <a:rPr lang="en-US" altLang="zh-CN" dirty="0"/>
              <a:t>() </a:t>
            </a:r>
            <a:r>
              <a:rPr lang="zh-CN" altLang="en-US" dirty="0"/>
              <a:t>方法写入的键和值。然后调用 </a:t>
            </a:r>
            <a:r>
              <a:rPr lang="en-US" altLang="zh-CN" dirty="0"/>
              <a:t>commit() </a:t>
            </a:r>
            <a:r>
              <a:rPr lang="zh-CN" altLang="en-US" dirty="0"/>
              <a:t>以保存更改。例如：</a:t>
            </a:r>
          </a:p>
        </p:txBody>
      </p:sp>
      <p:sp>
        <p:nvSpPr>
          <p:cNvPr id="8" name="Rectangle 5"/>
          <p:cNvSpPr>
            <a:spLocks noChangeArrowheads="1"/>
          </p:cNvSpPr>
          <p:nvPr/>
        </p:nvSpPr>
        <p:spPr bwMode="auto">
          <a:xfrm>
            <a:off x="513735" y="3719542"/>
            <a:ext cx="11164529" cy="169913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a:ln>
                  <a:noFill/>
                </a:ln>
                <a:solidFill>
                  <a:srgbClr val="660066"/>
                </a:solidFill>
                <a:effectLst/>
                <a:latin typeface="Consolas" panose="020B0609020204030204" pitchFamily="49" charset="0"/>
                <a:cs typeface="Consolas" panose="020B0609020204030204" pitchFamily="49" charset="0"/>
              </a:rPr>
              <a:t>SharedPreferences</a:t>
            </a:r>
            <a:r>
              <a:rPr kumimoji="0" lang="zh-CN" altLang="zh-CN"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sharedPref </a:t>
            </a:r>
            <a:r>
              <a:rPr kumimoji="0" lang="zh-CN" altLang="zh-CN" sz="20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getActivity</a:t>
            </a:r>
            <a:r>
              <a:rPr kumimoji="0" lang="zh-CN" altLang="zh-CN" sz="20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getPreferences</a:t>
            </a:r>
            <a:r>
              <a:rPr kumimoji="0" lang="zh-CN" altLang="zh-CN" sz="20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a:ln>
                  <a:noFill/>
                </a:ln>
                <a:solidFill>
                  <a:srgbClr val="660066"/>
                </a:solidFill>
                <a:effectLst/>
                <a:latin typeface="Consolas" panose="020B0609020204030204" pitchFamily="49" charset="0"/>
                <a:cs typeface="Consolas" panose="020B0609020204030204" pitchFamily="49" charset="0"/>
              </a:rPr>
              <a:t>Context</a:t>
            </a:r>
            <a:r>
              <a:rPr kumimoji="0" lang="zh-CN" altLang="zh-CN" sz="20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MODE_PRIVATE</a:t>
            </a:r>
            <a:r>
              <a:rPr kumimoji="0" lang="zh-CN" altLang="zh-CN" sz="20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a:ln>
                  <a:noFill/>
                </a:ln>
                <a:solidFill>
                  <a:srgbClr val="660066"/>
                </a:solidFill>
                <a:effectLst/>
                <a:latin typeface="Consolas" panose="020B0609020204030204" pitchFamily="49" charset="0"/>
                <a:cs typeface="Consolas" panose="020B0609020204030204" pitchFamily="49" charset="0"/>
              </a:rPr>
              <a:t>SharedPreferences</a:t>
            </a:r>
            <a:r>
              <a:rPr kumimoji="0" lang="zh-CN" altLang="zh-CN" sz="20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a:ln>
                  <a:noFill/>
                </a:ln>
                <a:solidFill>
                  <a:srgbClr val="660066"/>
                </a:solidFill>
                <a:effectLst/>
                <a:latin typeface="Consolas" panose="020B0609020204030204" pitchFamily="49" charset="0"/>
                <a:cs typeface="Consolas" panose="020B0609020204030204" pitchFamily="49" charset="0"/>
              </a:rPr>
              <a:t>Editor</a:t>
            </a:r>
            <a:r>
              <a:rPr kumimoji="0" lang="zh-CN" altLang="zh-CN"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editor </a:t>
            </a:r>
            <a:r>
              <a:rPr kumimoji="0" lang="zh-CN" altLang="zh-CN" sz="20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sharedPref</a:t>
            </a:r>
            <a:r>
              <a:rPr kumimoji="0" lang="zh-CN" altLang="zh-CN" sz="20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edit</a:t>
            </a:r>
            <a:r>
              <a:rPr kumimoji="0" lang="zh-CN" altLang="zh-CN" sz="20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editor</a:t>
            </a:r>
            <a:r>
              <a:rPr kumimoji="0" lang="zh-CN" altLang="zh-CN" sz="20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putInt</a:t>
            </a:r>
            <a:r>
              <a:rPr kumimoji="0" lang="zh-CN" altLang="zh-CN" sz="20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getString</a:t>
            </a:r>
            <a:r>
              <a:rPr kumimoji="0" lang="zh-CN" altLang="zh-CN" sz="20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R</a:t>
            </a:r>
            <a:r>
              <a:rPr kumimoji="0" lang="zh-CN" altLang="zh-CN" sz="20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a:ln>
                  <a:noFill/>
                </a:ln>
                <a:solidFill>
                  <a:srgbClr val="000088"/>
                </a:solidFill>
                <a:effectLst/>
                <a:latin typeface="Consolas" panose="020B0609020204030204" pitchFamily="49" charset="0"/>
                <a:cs typeface="Consolas" panose="020B0609020204030204" pitchFamily="49" charset="0"/>
              </a:rPr>
              <a:t>string</a:t>
            </a:r>
            <a:r>
              <a:rPr kumimoji="0" lang="zh-CN" altLang="zh-CN" sz="20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saved_high_score</a:t>
            </a:r>
            <a:r>
              <a:rPr kumimoji="0" lang="zh-CN" altLang="zh-CN" sz="20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newHighScore</a:t>
            </a:r>
            <a:r>
              <a:rPr kumimoji="0" lang="zh-CN" altLang="zh-CN" sz="20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editor</a:t>
            </a:r>
            <a:r>
              <a:rPr kumimoji="0" lang="zh-CN" altLang="zh-CN" sz="20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commit</a:t>
            </a:r>
            <a:r>
              <a:rPr kumimoji="0" lang="zh-CN" altLang="zh-CN" sz="20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a:ln>
                  <a:noFill/>
                </a:ln>
                <a:solidFill>
                  <a:schemeClr val="tx1"/>
                </a:solidFill>
                <a:effectLst/>
              </a:rPr>
              <a:t> </a:t>
            </a:r>
            <a:endParaRPr kumimoji="0" lang="zh-CN" altLang="zh-CN"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16552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SharedPreferences</a:t>
            </a:r>
            <a:endParaRPr lang="zh-CN" altLang="en-US" dirty="0"/>
          </a:p>
        </p:txBody>
      </p:sp>
      <p:sp>
        <p:nvSpPr>
          <p:cNvPr id="3" name="内容占位符 2"/>
          <p:cNvSpPr>
            <a:spLocks noGrp="1"/>
          </p:cNvSpPr>
          <p:nvPr>
            <p:ph idx="1"/>
          </p:nvPr>
        </p:nvSpPr>
        <p:spPr/>
        <p:txBody>
          <a:bodyPr/>
          <a:lstStyle/>
          <a:p>
            <a:r>
              <a:rPr lang="zh-CN" altLang="en-US" dirty="0"/>
              <a:t>读取</a:t>
            </a:r>
            <a:r>
              <a:rPr lang="en-US" altLang="zh-CN" dirty="0" err="1"/>
              <a:t>SharedPreferences</a:t>
            </a:r>
            <a:r>
              <a:rPr lang="zh-CN" altLang="en-US" dirty="0"/>
              <a:t>，要从</a:t>
            </a:r>
            <a:r>
              <a:rPr lang="en-US" altLang="zh-CN" dirty="0" err="1"/>
              <a:t>SharedPreferences</a:t>
            </a:r>
            <a:r>
              <a:rPr lang="zh-CN" altLang="en-US" dirty="0"/>
              <a:t>文件中检索值，请调用诸如 </a:t>
            </a:r>
            <a:r>
              <a:rPr lang="en-US" altLang="zh-CN" dirty="0" err="1"/>
              <a:t>getInt</a:t>
            </a:r>
            <a:r>
              <a:rPr lang="en-US" altLang="zh-CN" dirty="0"/>
              <a:t>() </a:t>
            </a:r>
            <a:r>
              <a:rPr lang="zh-CN" altLang="en-US" dirty="0"/>
              <a:t>和 </a:t>
            </a:r>
            <a:r>
              <a:rPr lang="en-US" altLang="zh-CN" dirty="0" err="1"/>
              <a:t>getString</a:t>
            </a:r>
            <a:r>
              <a:rPr lang="en-US" altLang="zh-CN" dirty="0"/>
              <a:t>() </a:t>
            </a:r>
            <a:r>
              <a:rPr lang="zh-CN" altLang="en-US" dirty="0"/>
              <a:t>等方法，为您想要的值提供键，并根据需要提供要在键不存在的情况下返回的默认值。 例如：</a:t>
            </a:r>
          </a:p>
        </p:txBody>
      </p:sp>
      <p:sp>
        <p:nvSpPr>
          <p:cNvPr id="4" name="Rectangle 1"/>
          <p:cNvSpPr>
            <a:spLocks noChangeArrowheads="1"/>
          </p:cNvSpPr>
          <p:nvPr/>
        </p:nvSpPr>
        <p:spPr bwMode="auto">
          <a:xfrm>
            <a:off x="351504" y="3659578"/>
            <a:ext cx="11491452" cy="139135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a:ln>
                  <a:noFill/>
                </a:ln>
                <a:solidFill>
                  <a:srgbClr val="660066"/>
                </a:solidFill>
                <a:effectLst/>
                <a:latin typeface="Consolas" panose="020B0609020204030204" pitchFamily="49" charset="0"/>
                <a:cs typeface="Consolas" panose="020B0609020204030204" pitchFamily="49" charset="0"/>
              </a:rPr>
              <a:t>SharedPreferences</a:t>
            </a:r>
            <a:r>
              <a:rPr kumimoji="0" lang="zh-CN" altLang="zh-CN"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sharedPref </a:t>
            </a:r>
            <a:r>
              <a:rPr kumimoji="0" lang="zh-CN" altLang="zh-CN" sz="20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getActivity</a:t>
            </a:r>
            <a:r>
              <a:rPr kumimoji="0" lang="zh-CN" altLang="zh-CN" sz="20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getPreferences</a:t>
            </a:r>
            <a:r>
              <a:rPr kumimoji="0" lang="zh-CN" altLang="zh-CN" sz="20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a:ln>
                  <a:noFill/>
                </a:ln>
                <a:solidFill>
                  <a:srgbClr val="660066"/>
                </a:solidFill>
                <a:effectLst/>
                <a:latin typeface="Consolas" panose="020B0609020204030204" pitchFamily="49" charset="0"/>
                <a:cs typeface="Consolas" panose="020B0609020204030204" pitchFamily="49" charset="0"/>
              </a:rPr>
              <a:t>Context</a:t>
            </a:r>
            <a:r>
              <a:rPr kumimoji="0" lang="zh-CN" altLang="zh-CN" sz="20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MODE_PRIVATE</a:t>
            </a:r>
            <a:r>
              <a:rPr kumimoji="0" lang="zh-CN" altLang="zh-CN" sz="20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a:ln>
                  <a:noFill/>
                </a:ln>
                <a:solidFill>
                  <a:srgbClr val="000088"/>
                </a:solidFill>
                <a:effectLst/>
                <a:latin typeface="Consolas" panose="020B0609020204030204" pitchFamily="49" charset="0"/>
                <a:cs typeface="Consolas" panose="020B0609020204030204" pitchFamily="49" charset="0"/>
              </a:rPr>
              <a:t>int</a:t>
            </a:r>
            <a:r>
              <a:rPr kumimoji="0" lang="zh-CN" altLang="zh-CN"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defaultValue </a:t>
            </a:r>
            <a:r>
              <a:rPr kumimoji="0" lang="zh-CN" altLang="zh-CN" sz="20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getResources</a:t>
            </a:r>
            <a:r>
              <a:rPr kumimoji="0" lang="zh-CN" altLang="zh-CN" sz="20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getInteger</a:t>
            </a:r>
            <a:r>
              <a:rPr kumimoji="0" lang="zh-CN" altLang="zh-CN" sz="20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R</a:t>
            </a:r>
            <a:r>
              <a:rPr kumimoji="0" lang="zh-CN" altLang="zh-CN" sz="20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a:ln>
                  <a:noFill/>
                </a:ln>
                <a:solidFill>
                  <a:srgbClr val="000088"/>
                </a:solidFill>
                <a:effectLst/>
                <a:latin typeface="Consolas" panose="020B0609020204030204" pitchFamily="49" charset="0"/>
                <a:cs typeface="Consolas" panose="020B0609020204030204" pitchFamily="49" charset="0"/>
              </a:rPr>
              <a:t>string</a:t>
            </a:r>
            <a:r>
              <a:rPr kumimoji="0" lang="zh-CN" altLang="zh-CN" sz="20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saved_high_score_default</a:t>
            </a:r>
            <a:r>
              <a:rPr kumimoji="0" lang="zh-CN" altLang="zh-CN" sz="20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a:ln>
                  <a:noFill/>
                </a:ln>
                <a:solidFill>
                  <a:srgbClr val="000088"/>
                </a:solidFill>
                <a:effectLst/>
                <a:latin typeface="Consolas" panose="020B0609020204030204" pitchFamily="49" charset="0"/>
                <a:cs typeface="Consolas" panose="020B0609020204030204" pitchFamily="49" charset="0"/>
              </a:rPr>
              <a:t>long</a:t>
            </a:r>
            <a:r>
              <a:rPr kumimoji="0" lang="zh-CN" altLang="zh-CN"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highScore </a:t>
            </a:r>
            <a:r>
              <a:rPr kumimoji="0" lang="zh-CN" altLang="zh-CN" sz="20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sharedPref</a:t>
            </a:r>
            <a:r>
              <a:rPr kumimoji="0" lang="zh-CN" altLang="zh-CN" sz="20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getInt</a:t>
            </a:r>
            <a:r>
              <a:rPr kumimoji="0" lang="zh-CN" altLang="zh-CN" sz="20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getString</a:t>
            </a:r>
            <a:r>
              <a:rPr kumimoji="0" lang="zh-CN" altLang="zh-CN" sz="20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R</a:t>
            </a:r>
            <a:r>
              <a:rPr kumimoji="0" lang="zh-CN" altLang="zh-CN" sz="20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a:ln>
                  <a:noFill/>
                </a:ln>
                <a:solidFill>
                  <a:srgbClr val="000088"/>
                </a:solidFill>
                <a:effectLst/>
                <a:latin typeface="Consolas" panose="020B0609020204030204" pitchFamily="49" charset="0"/>
                <a:cs typeface="Consolas" panose="020B0609020204030204" pitchFamily="49" charset="0"/>
              </a:rPr>
              <a:t>string</a:t>
            </a:r>
            <a:r>
              <a:rPr kumimoji="0" lang="zh-CN" altLang="zh-CN" sz="20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saved_high_score</a:t>
            </a:r>
            <a:r>
              <a:rPr kumimoji="0" lang="zh-CN" altLang="zh-CN" sz="20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defaultValue</a:t>
            </a:r>
            <a:r>
              <a:rPr kumimoji="0" lang="zh-CN" altLang="zh-CN" sz="20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2000" b="0" i="0" u="none" strike="noStrike" cap="none" normalizeH="0" baseline="0">
                <a:ln>
                  <a:noFill/>
                </a:ln>
                <a:solidFill>
                  <a:schemeClr val="tx1"/>
                </a:solidFill>
                <a:effectLst/>
              </a:rPr>
              <a:t> </a:t>
            </a:r>
            <a:endParaRPr kumimoji="0" lang="zh-CN" altLang="zh-CN"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3344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保存文件</a:t>
            </a:r>
          </a:p>
        </p:txBody>
      </p:sp>
      <p:sp>
        <p:nvSpPr>
          <p:cNvPr id="3" name="内容占位符 2"/>
          <p:cNvSpPr>
            <a:spLocks noGrp="1"/>
          </p:cNvSpPr>
          <p:nvPr>
            <p:ph idx="1"/>
          </p:nvPr>
        </p:nvSpPr>
        <p:spPr/>
        <p:txBody>
          <a:bodyPr/>
          <a:lstStyle/>
          <a:p>
            <a:r>
              <a:rPr lang="zh-CN" altLang="en-US" dirty="0"/>
              <a:t>所有 </a:t>
            </a:r>
            <a:r>
              <a:rPr lang="en-US" altLang="zh-CN" dirty="0"/>
              <a:t>Android </a:t>
            </a:r>
            <a:r>
              <a:rPr lang="zh-CN" altLang="en-US" dirty="0"/>
              <a:t>设备都有两个文件存储区域：“内部”和“外部”存储。这些名称在 </a:t>
            </a:r>
            <a:r>
              <a:rPr lang="en-US" altLang="zh-CN" dirty="0"/>
              <a:t>Android </a:t>
            </a:r>
            <a:r>
              <a:rPr lang="zh-CN" altLang="en-US" dirty="0"/>
              <a:t>早期产生，当时大多数设备都提供内置的非易失性内存（内部存储），以及移动存储介质，比如微型 </a:t>
            </a:r>
            <a:r>
              <a:rPr lang="en-US" altLang="zh-CN" dirty="0"/>
              <a:t>SD </a:t>
            </a:r>
            <a:r>
              <a:rPr lang="zh-CN" altLang="en-US" dirty="0"/>
              <a:t>卡（外部存储）。一些设备将永久性存储空间划分为“内部”和“外部”分区，即便没有移动存储介质，也始终有两个存储空间，并且无论外部存储设备是否可移动，</a:t>
            </a:r>
            <a:r>
              <a:rPr lang="en-US" altLang="zh-CN" dirty="0"/>
              <a:t>API </a:t>
            </a:r>
            <a:r>
              <a:rPr lang="zh-CN" altLang="en-US" dirty="0"/>
              <a:t>的行为均一致。以下列表汇总了关于各个存储空间的实际信息。</a:t>
            </a:r>
          </a:p>
        </p:txBody>
      </p:sp>
    </p:spTree>
    <p:extLst>
      <p:ext uri="{BB962C8B-B14F-4D97-AF65-F5344CB8AC3E}">
        <p14:creationId xmlns:p14="http://schemas.microsoft.com/office/powerpoint/2010/main" val="13917178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a:t>Storage</a:t>
            </a:r>
            <a:endParaRPr lang="zh-CN" altLang="en-US" dirty="0"/>
          </a:p>
        </p:txBody>
      </p:sp>
      <p:graphicFrame>
        <p:nvGraphicFramePr>
          <p:cNvPr id="11" name="内容占位符 10"/>
          <p:cNvGraphicFramePr>
            <a:graphicFrameLocks noGrp="1"/>
          </p:cNvGraphicFramePr>
          <p:nvPr>
            <p:ph sz="half" idx="1"/>
            <p:extLst>
              <p:ext uri="{D42A27DB-BD31-4B8C-83A1-F6EECF244321}">
                <p14:modId xmlns:p14="http://schemas.microsoft.com/office/powerpoint/2010/main" val="3489863574"/>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内容占位符 11"/>
          <p:cNvGraphicFramePr>
            <a:graphicFrameLocks noGrp="1"/>
          </p:cNvGraphicFramePr>
          <p:nvPr>
            <p:ph sz="half" idx="2"/>
            <p:extLst>
              <p:ext uri="{D42A27DB-BD31-4B8C-83A1-F6EECF244321}">
                <p14:modId xmlns:p14="http://schemas.microsoft.com/office/powerpoint/2010/main" val="3696510545"/>
              </p:ext>
            </p:extLst>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070903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dirty="0"/>
          </a:p>
        </p:txBody>
      </p:sp>
      <p:sp>
        <p:nvSpPr>
          <p:cNvPr id="6" name="内容占位符 5"/>
          <p:cNvSpPr>
            <a:spLocks noGrp="1"/>
          </p:cNvSpPr>
          <p:nvPr>
            <p:ph idx="1"/>
          </p:nvPr>
        </p:nvSpPr>
        <p:spPr/>
        <p:txBody>
          <a:bodyPr/>
          <a:lstStyle/>
          <a:p>
            <a:r>
              <a:rPr lang="zh-CN" altLang="en-US" dirty="0"/>
              <a:t>获取外部存储的权限</a:t>
            </a:r>
          </a:p>
          <a:p>
            <a:r>
              <a:rPr lang="zh-CN" altLang="en-US" dirty="0"/>
              <a:t>要向外部存储写入信息，您必须在您的宣示说明文件中请求 </a:t>
            </a:r>
            <a:r>
              <a:rPr lang="en-US" altLang="zh-CN" dirty="0"/>
              <a:t>WRITE_EXTERNAL_STORAGE </a:t>
            </a:r>
            <a:r>
              <a:rPr lang="zh-CN" altLang="en-US" dirty="0"/>
              <a:t>权限。</a:t>
            </a:r>
            <a:endParaRPr lang="en-US" altLang="zh-CN" dirty="0"/>
          </a:p>
          <a:p>
            <a:r>
              <a:rPr lang="zh-CN" altLang="en-US" dirty="0"/>
              <a:t>目前，所有应用都可以读取外部存储，而无需特别的权限。 但这在将来版本中会进行更改。如果您的应用需要读取外部存储（但不向其写入信息），那么您将需要声明 </a:t>
            </a:r>
            <a:r>
              <a:rPr lang="en-US" altLang="zh-CN" dirty="0"/>
              <a:t>READ_EXTERNAL_STORAGE </a:t>
            </a:r>
            <a:r>
              <a:rPr lang="zh-CN" altLang="en-US" dirty="0"/>
              <a:t>权限。 要确保您的应用继续正常工作，您应在更改生效前声明此权限。但是，如果您的应用使用 </a:t>
            </a:r>
            <a:r>
              <a:rPr lang="en-US" altLang="zh-CN" dirty="0"/>
              <a:t>WRITE_EXTERNAL_STORAGE </a:t>
            </a:r>
            <a:r>
              <a:rPr lang="zh-CN" altLang="en-US" dirty="0"/>
              <a:t>权限，那么它也隐含读取外部存储的权限。</a:t>
            </a:r>
          </a:p>
        </p:txBody>
      </p:sp>
    </p:spTree>
    <p:extLst>
      <p:ext uri="{BB962C8B-B14F-4D97-AF65-F5344CB8AC3E}">
        <p14:creationId xmlns:p14="http://schemas.microsoft.com/office/powerpoint/2010/main" val="1529096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构建第一个</a:t>
            </a:r>
            <a:r>
              <a:rPr lang="en-US" altLang="zh-CN" dirty="0"/>
              <a:t>App</a:t>
            </a:r>
            <a:endParaRPr lang="zh-CN" altLang="en-US" dirty="0"/>
          </a:p>
        </p:txBody>
      </p:sp>
      <p:sp>
        <p:nvSpPr>
          <p:cNvPr id="3" name="副标题 2"/>
          <p:cNvSpPr>
            <a:spLocks noGrp="1"/>
          </p:cNvSpPr>
          <p:nvPr>
            <p:ph type="subTitle" idx="1"/>
          </p:nvPr>
        </p:nvSpPr>
        <p:spPr/>
        <p:txBody>
          <a:bodyPr/>
          <a:lstStyle/>
          <a:p>
            <a:pPr algn="r"/>
            <a:r>
              <a:rPr lang="zh-CN" altLang="en-US" dirty="0"/>
              <a:t>许震</a:t>
            </a:r>
          </a:p>
        </p:txBody>
      </p:sp>
    </p:spTree>
    <p:extLst>
      <p:ext uri="{BB962C8B-B14F-4D97-AF65-F5344CB8AC3E}">
        <p14:creationId xmlns:p14="http://schemas.microsoft.com/office/powerpoint/2010/main" val="19138265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将文件保存在内部存储中</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396291411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473043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将文件保存在外部存储中</a:t>
            </a:r>
          </a:p>
        </p:txBody>
      </p:sp>
      <p:sp>
        <p:nvSpPr>
          <p:cNvPr id="3" name="内容占位符 2"/>
          <p:cNvSpPr>
            <a:spLocks noGrp="1"/>
          </p:cNvSpPr>
          <p:nvPr>
            <p:ph idx="1"/>
          </p:nvPr>
        </p:nvSpPr>
        <p:spPr/>
        <p:txBody>
          <a:bodyPr/>
          <a:lstStyle/>
          <a:p>
            <a:r>
              <a:rPr lang="zh-CN" altLang="en-US" dirty="0"/>
              <a:t>由于外部存储可能不可用</a:t>
            </a:r>
            <a:r>
              <a:rPr lang="en-US" altLang="zh-CN" dirty="0"/>
              <a:t>—</a:t>
            </a:r>
            <a:r>
              <a:rPr lang="zh-CN" altLang="en-US" dirty="0"/>
              <a:t>比如，当用户已将存储装载到电脑或已移除提供外部存储的 </a:t>
            </a:r>
            <a:r>
              <a:rPr lang="en-US" altLang="zh-CN" dirty="0"/>
              <a:t>SD </a:t>
            </a:r>
            <a:r>
              <a:rPr lang="zh-CN" altLang="en-US" dirty="0"/>
              <a:t>卡时</a:t>
            </a:r>
            <a:r>
              <a:rPr lang="en-US" altLang="zh-CN" dirty="0"/>
              <a:t>—</a:t>
            </a:r>
            <a:r>
              <a:rPr lang="zh-CN" altLang="en-US" dirty="0"/>
              <a:t>因此，在访问它之前，您应始终确认其容量。 您可以通过调用 </a:t>
            </a:r>
            <a:r>
              <a:rPr lang="en-US" altLang="zh-CN" dirty="0" err="1"/>
              <a:t>getExternalStorageState</a:t>
            </a:r>
            <a:r>
              <a:rPr lang="en-US" altLang="zh-CN" dirty="0"/>
              <a:t>() </a:t>
            </a:r>
            <a:r>
              <a:rPr lang="zh-CN" altLang="en-US" dirty="0"/>
              <a:t>查询外部存储状态。 如果返回的状态为 </a:t>
            </a:r>
            <a:r>
              <a:rPr lang="en-US" altLang="zh-CN" dirty="0"/>
              <a:t>MEDIA_MOUNTED</a:t>
            </a:r>
            <a:r>
              <a:rPr lang="zh-CN" altLang="en-US" dirty="0"/>
              <a:t>，那么您可以对您的文件进行读写。</a:t>
            </a:r>
          </a:p>
        </p:txBody>
      </p:sp>
    </p:spTree>
    <p:extLst>
      <p:ext uri="{BB962C8B-B14F-4D97-AF65-F5344CB8AC3E}">
        <p14:creationId xmlns:p14="http://schemas.microsoft.com/office/powerpoint/2010/main" val="4800199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将文件保存在外部存储中</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284216758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30651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将文件保存在外部存储中</a:t>
            </a:r>
          </a:p>
        </p:txBody>
      </p:sp>
      <p:sp>
        <p:nvSpPr>
          <p:cNvPr id="3" name="内容占位符 2"/>
          <p:cNvSpPr>
            <a:spLocks noGrp="1"/>
          </p:cNvSpPr>
          <p:nvPr>
            <p:ph idx="1"/>
          </p:nvPr>
        </p:nvSpPr>
        <p:spPr/>
        <p:txBody>
          <a:bodyPr/>
          <a:lstStyle/>
          <a:p>
            <a:r>
              <a:rPr lang="zh-CN" altLang="en-US" dirty="0"/>
              <a:t>如果要使用外部存储上的公共文件，请使用 </a:t>
            </a:r>
            <a:r>
              <a:rPr lang="en-US" altLang="zh-CN" dirty="0" err="1"/>
              <a:t>getExternalStoragePublicDirectory</a:t>
            </a:r>
            <a:r>
              <a:rPr lang="en-US" altLang="zh-CN" dirty="0"/>
              <a:t>() </a:t>
            </a:r>
            <a:r>
              <a:rPr lang="zh-CN" altLang="en-US" dirty="0"/>
              <a:t>方法获取表示外部存储上相应目录的 </a:t>
            </a:r>
            <a:r>
              <a:rPr lang="en-US" altLang="zh-CN" dirty="0"/>
              <a:t>File </a:t>
            </a:r>
            <a:r>
              <a:rPr lang="zh-CN" altLang="en-US" dirty="0"/>
              <a:t>。该方法使用与其他公共文件在逻辑上组织在一起的文件类型的参数，比如 </a:t>
            </a:r>
            <a:r>
              <a:rPr lang="en-US" altLang="zh-CN" dirty="0"/>
              <a:t>DIRECTORY_MUSIC </a:t>
            </a:r>
            <a:r>
              <a:rPr lang="zh-CN" altLang="en-US" dirty="0"/>
              <a:t>或 </a:t>
            </a:r>
            <a:r>
              <a:rPr lang="en-US" altLang="zh-CN" dirty="0"/>
              <a:t>DIRECTORY_PICTURES</a:t>
            </a:r>
            <a:r>
              <a:rPr lang="zh-CN" altLang="en-US" dirty="0"/>
              <a:t>。 例如：</a:t>
            </a:r>
            <a:endParaRPr lang="en-US" altLang="zh-CN" dirty="0"/>
          </a:p>
          <a:p>
            <a:endParaRPr lang="zh-CN" altLang="en-US" dirty="0"/>
          </a:p>
        </p:txBody>
      </p:sp>
      <p:sp>
        <p:nvSpPr>
          <p:cNvPr id="6" name="Rectangle 3"/>
          <p:cNvSpPr>
            <a:spLocks noChangeArrowheads="1"/>
          </p:cNvSpPr>
          <p:nvPr/>
        </p:nvSpPr>
        <p:spPr bwMode="auto">
          <a:xfrm>
            <a:off x="1032387" y="3807429"/>
            <a:ext cx="8465575" cy="293023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000088"/>
                </a:solidFill>
                <a:effectLst/>
                <a:latin typeface="Consolas" panose="020B0609020204030204" pitchFamily="49" charset="0"/>
                <a:cs typeface="Consolas" panose="020B0609020204030204" pitchFamily="49" charset="0"/>
              </a:rPr>
              <a:t>public</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660066"/>
                </a:solidFill>
                <a:effectLst/>
                <a:latin typeface="Consolas" panose="020B0609020204030204" pitchFamily="49" charset="0"/>
                <a:cs typeface="Consolas" panose="020B0609020204030204" pitchFamily="49" charset="0"/>
              </a:rPr>
              <a:t>File</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getAlbumStorageDir</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660066"/>
                </a:solidFill>
                <a:effectLst/>
                <a:latin typeface="Consolas" panose="020B0609020204030204" pitchFamily="49" charset="0"/>
                <a:cs typeface="Consolas" panose="020B0609020204030204" pitchFamily="49" charset="0"/>
              </a:rPr>
              <a:t>String</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albumName</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006600"/>
                </a:solidFill>
                <a:effectLst/>
                <a:latin typeface="Consolas" panose="020B0609020204030204" pitchFamily="49" charset="0"/>
                <a:cs typeface="Consolas" panose="020B0609020204030204" pitchFamily="49" charset="0"/>
              </a:rPr>
              <a:t>// Get the directory for the user's public pictures directory. </a:t>
            </a:r>
            <a:b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660066"/>
                </a:solidFill>
                <a:effectLst/>
                <a:latin typeface="Consolas" panose="020B0609020204030204" pitchFamily="49" charset="0"/>
                <a:cs typeface="Consolas" panose="020B0609020204030204" pitchFamily="49" charset="0"/>
              </a:rPr>
              <a:t>File</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file </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000088"/>
                </a:solidFill>
                <a:effectLst/>
                <a:latin typeface="Consolas" panose="020B0609020204030204" pitchFamily="49" charset="0"/>
                <a:cs typeface="Consolas" panose="020B0609020204030204" pitchFamily="49" charset="0"/>
              </a:rPr>
              <a:t>new</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660066"/>
                </a:solidFill>
                <a:effectLst/>
                <a:latin typeface="Consolas" panose="020B0609020204030204" pitchFamily="49" charset="0"/>
                <a:cs typeface="Consolas" panose="020B0609020204030204" pitchFamily="49" charset="0"/>
              </a:rPr>
              <a:t>File</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660066"/>
                </a:solidFill>
                <a:effectLst/>
                <a:latin typeface="Consolas" panose="020B0609020204030204" pitchFamily="49" charset="0"/>
                <a:cs typeface="Consolas" panose="020B0609020204030204" pitchFamily="49" charset="0"/>
              </a:rPr>
              <a:t>Environment</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getExternalStoragePublicDirectory</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660066"/>
                </a:solidFill>
                <a:effectLst/>
                <a:latin typeface="Consolas" panose="020B0609020204030204" pitchFamily="49" charset="0"/>
                <a:cs typeface="Consolas" panose="020B0609020204030204" pitchFamily="49" charset="0"/>
              </a:rPr>
              <a:t>Environment</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DIRECTORY_PICTURES</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albumName</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000088"/>
                </a:solidFill>
                <a:effectLst/>
                <a:latin typeface="Consolas" panose="020B0609020204030204" pitchFamily="49" charset="0"/>
                <a:cs typeface="Consolas" panose="020B0609020204030204" pitchFamily="49" charset="0"/>
              </a:rPr>
              <a:t>if</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file</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mkdirs</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660066"/>
                </a:solidFill>
                <a:effectLst/>
                <a:latin typeface="Consolas" panose="020B0609020204030204" pitchFamily="49" charset="0"/>
                <a:cs typeface="Consolas" panose="020B0609020204030204" pitchFamily="49" charset="0"/>
              </a:rPr>
              <a:t>Log</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e</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LOG_TAG</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880000"/>
                </a:solidFill>
                <a:effectLst/>
                <a:latin typeface="Consolas" panose="020B0609020204030204" pitchFamily="49" charset="0"/>
                <a:cs typeface="Consolas" panose="020B0609020204030204" pitchFamily="49" charset="0"/>
              </a:rPr>
              <a:t>"Directory not created"</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000088"/>
                </a:solidFill>
                <a:effectLst/>
                <a:latin typeface="Consolas" panose="020B0609020204030204" pitchFamily="49" charset="0"/>
                <a:cs typeface="Consolas" panose="020B0609020204030204" pitchFamily="49" charset="0"/>
              </a:rPr>
              <a:t>return</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file</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chemeClr val="tx1"/>
                </a:solidFill>
                <a:effectLst/>
              </a:rPr>
              <a:t> </a:t>
            </a:r>
            <a:endParaRPr kumimoji="0" lang="zh-CN" altLang="zh-CN"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757910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将文件保存在外部存储中</a:t>
            </a:r>
          </a:p>
        </p:txBody>
      </p:sp>
      <p:sp>
        <p:nvSpPr>
          <p:cNvPr id="3" name="内容占位符 2"/>
          <p:cNvSpPr>
            <a:spLocks noGrp="1"/>
          </p:cNvSpPr>
          <p:nvPr>
            <p:ph idx="1"/>
          </p:nvPr>
        </p:nvSpPr>
        <p:spPr/>
        <p:txBody>
          <a:bodyPr/>
          <a:lstStyle/>
          <a:p>
            <a:r>
              <a:rPr lang="zh-CN" altLang="en-US" dirty="0"/>
              <a:t>如果要保存应用专用文件，可以通过调用 </a:t>
            </a:r>
            <a:r>
              <a:rPr lang="en-US" altLang="zh-CN" dirty="0" err="1"/>
              <a:t>getExternalFilesDir</a:t>
            </a:r>
            <a:r>
              <a:rPr lang="en-US" altLang="zh-CN" dirty="0"/>
              <a:t>() </a:t>
            </a:r>
            <a:r>
              <a:rPr lang="zh-CN" altLang="en-US" dirty="0"/>
              <a:t>获取相应的目录并向其传递指示您想要的目录类型的名称。 通过这种方法创建的各个目录将添加至封装您的应用的所有外部存储文件的父目录，当用户卸载您的应用时，系统会删除这些文件。例如，您可以使用以下方法来创建个人相册的目录：</a:t>
            </a:r>
          </a:p>
        </p:txBody>
      </p:sp>
      <p:sp>
        <p:nvSpPr>
          <p:cNvPr id="4" name="Rectangle 1"/>
          <p:cNvSpPr>
            <a:spLocks noChangeArrowheads="1"/>
          </p:cNvSpPr>
          <p:nvPr/>
        </p:nvSpPr>
        <p:spPr bwMode="auto">
          <a:xfrm>
            <a:off x="1150375" y="3842690"/>
            <a:ext cx="8484695" cy="265324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000088"/>
                </a:solidFill>
                <a:effectLst/>
                <a:latin typeface="Consolas" panose="020B0609020204030204" pitchFamily="49" charset="0"/>
                <a:cs typeface="Consolas" panose="020B0609020204030204" pitchFamily="49" charset="0"/>
              </a:rPr>
              <a:t>public</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660066"/>
                </a:solidFill>
                <a:effectLst/>
                <a:latin typeface="Consolas" panose="020B0609020204030204" pitchFamily="49" charset="0"/>
                <a:cs typeface="Consolas" panose="020B0609020204030204" pitchFamily="49" charset="0"/>
              </a:rPr>
              <a:t>File</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getAlbumStorageDir</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660066"/>
                </a:solidFill>
                <a:effectLst/>
                <a:latin typeface="Consolas" panose="020B0609020204030204" pitchFamily="49" charset="0"/>
                <a:cs typeface="Consolas" panose="020B0609020204030204" pitchFamily="49" charset="0"/>
              </a:rPr>
              <a:t>Context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context</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660066"/>
                </a:solidFill>
                <a:effectLst/>
                <a:latin typeface="Consolas" panose="020B0609020204030204" pitchFamily="49" charset="0"/>
                <a:cs typeface="Consolas" panose="020B0609020204030204" pitchFamily="49" charset="0"/>
              </a:rPr>
              <a:t>String</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albumName</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006600"/>
                </a:solidFill>
                <a:effectLst/>
                <a:latin typeface="Consolas" panose="020B0609020204030204" pitchFamily="49" charset="0"/>
                <a:cs typeface="Consolas" panose="020B0609020204030204" pitchFamily="49" charset="0"/>
              </a:rPr>
              <a:t>// Get the directory for the app's private pictures directory. </a:t>
            </a:r>
            <a:b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660066"/>
                </a:solidFill>
                <a:effectLst/>
                <a:latin typeface="Consolas" panose="020B0609020204030204" pitchFamily="49" charset="0"/>
                <a:cs typeface="Consolas" panose="020B0609020204030204" pitchFamily="49" charset="0"/>
              </a:rPr>
              <a:t>File</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file </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000088"/>
                </a:solidFill>
                <a:effectLst/>
                <a:latin typeface="Consolas" panose="020B0609020204030204" pitchFamily="49" charset="0"/>
                <a:cs typeface="Consolas" panose="020B0609020204030204" pitchFamily="49" charset="0"/>
              </a:rPr>
              <a:t>new</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660066"/>
                </a:solidFill>
                <a:effectLst/>
                <a:latin typeface="Consolas" panose="020B0609020204030204" pitchFamily="49" charset="0"/>
                <a:cs typeface="Consolas" panose="020B0609020204030204" pitchFamily="49" charset="0"/>
              </a:rPr>
              <a:t>File</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context</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getExternalFilesDir</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660066"/>
                </a:solidFill>
                <a:effectLst/>
                <a:latin typeface="Consolas" panose="020B0609020204030204" pitchFamily="49" charset="0"/>
                <a:cs typeface="Consolas" panose="020B0609020204030204" pitchFamily="49" charset="0"/>
              </a:rPr>
              <a:t>Environment</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DIRECTORY_PICTURES</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albumName</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000088"/>
                </a:solidFill>
                <a:effectLst/>
                <a:latin typeface="Consolas" panose="020B0609020204030204" pitchFamily="49" charset="0"/>
                <a:cs typeface="Consolas" panose="020B0609020204030204" pitchFamily="49" charset="0"/>
              </a:rPr>
              <a:t>if</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file</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mkdirs</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660066"/>
                </a:solidFill>
                <a:effectLst/>
                <a:latin typeface="Consolas" panose="020B0609020204030204" pitchFamily="49" charset="0"/>
                <a:cs typeface="Consolas" panose="020B0609020204030204" pitchFamily="49" charset="0"/>
              </a:rPr>
              <a:t>Log</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e</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LOG_TAG</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880000"/>
                </a:solidFill>
                <a:effectLst/>
                <a:latin typeface="Consolas" panose="020B0609020204030204" pitchFamily="49" charset="0"/>
                <a:cs typeface="Consolas" panose="020B0609020204030204" pitchFamily="49" charset="0"/>
              </a:rPr>
              <a:t>"Directory not created"</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000088"/>
                </a:solidFill>
                <a:effectLst/>
                <a:latin typeface="Consolas" panose="020B0609020204030204" pitchFamily="49" charset="0"/>
                <a:cs typeface="Consolas" panose="020B0609020204030204" pitchFamily="49" charset="0"/>
              </a:rPr>
              <a:t>return</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file</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chemeClr val="tx1"/>
                </a:solidFill>
                <a:effectLst/>
              </a:rPr>
              <a:t> </a:t>
            </a:r>
            <a:endParaRPr kumimoji="0" lang="zh-CN" altLang="zh-CN"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84986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将文件保存在外部存储中</a:t>
            </a:r>
          </a:p>
        </p:txBody>
      </p:sp>
      <p:sp>
        <p:nvSpPr>
          <p:cNvPr id="3" name="内容占位符 2"/>
          <p:cNvSpPr>
            <a:spLocks noGrp="1"/>
          </p:cNvSpPr>
          <p:nvPr>
            <p:ph idx="1"/>
          </p:nvPr>
        </p:nvSpPr>
        <p:spPr/>
        <p:txBody>
          <a:bodyPr>
            <a:normAutofit/>
          </a:bodyPr>
          <a:lstStyle/>
          <a:p>
            <a:pPr marL="0" indent="0">
              <a:buNone/>
            </a:pPr>
            <a:r>
              <a:rPr lang="zh-CN" altLang="en-US" sz="2400" dirty="0"/>
              <a:t>如果没有适合您文件的预定义子目录名称，您可以改为调用 </a:t>
            </a:r>
            <a:r>
              <a:rPr lang="en-US" altLang="zh-CN" sz="2400" dirty="0" err="1"/>
              <a:t>getExternalFilesDir</a:t>
            </a:r>
            <a:r>
              <a:rPr lang="en-US" altLang="zh-CN" sz="2400" dirty="0"/>
              <a:t>() </a:t>
            </a:r>
            <a:r>
              <a:rPr lang="zh-CN" altLang="en-US" sz="2400" dirty="0"/>
              <a:t>并传递 </a:t>
            </a:r>
            <a:r>
              <a:rPr lang="en-US" altLang="zh-CN" sz="2400" dirty="0"/>
              <a:t>null</a:t>
            </a:r>
            <a:r>
              <a:rPr lang="zh-CN" altLang="en-US" sz="2400" dirty="0"/>
              <a:t>。这将返回外部存储上您的应用的专用目录 的根目录。</a:t>
            </a:r>
          </a:p>
          <a:p>
            <a:pPr marL="0" indent="0">
              <a:buNone/>
            </a:pPr>
            <a:r>
              <a:rPr lang="zh-CN" altLang="en-US" sz="2400" dirty="0"/>
              <a:t>切记，</a:t>
            </a:r>
            <a:r>
              <a:rPr lang="en-US" altLang="zh-CN" sz="2400" dirty="0" err="1"/>
              <a:t>getExternalFilesDir</a:t>
            </a:r>
            <a:r>
              <a:rPr lang="en-US" altLang="zh-CN" sz="2400" dirty="0"/>
              <a:t>() </a:t>
            </a:r>
            <a:r>
              <a:rPr lang="zh-CN" altLang="en-US" sz="2400" dirty="0"/>
              <a:t>在用户卸载您的应用时删除的目录内创建目录。如果您正保存的文件应在用户卸载您的应用后仍然可用</a:t>
            </a:r>
            <a:r>
              <a:rPr lang="en-US" altLang="zh-CN" sz="2400" dirty="0"/>
              <a:t>—</a:t>
            </a:r>
            <a:r>
              <a:rPr lang="zh-CN" altLang="en-US" sz="2400" dirty="0"/>
              <a:t>比如，当您的应用是照相机并且用户要保留照片时</a:t>
            </a:r>
            <a:r>
              <a:rPr lang="en-US" altLang="zh-CN" sz="2400" dirty="0"/>
              <a:t>—</a:t>
            </a:r>
            <a:r>
              <a:rPr lang="zh-CN" altLang="en-US" sz="2400" dirty="0"/>
              <a:t>您应改用 </a:t>
            </a:r>
            <a:r>
              <a:rPr lang="en-US" altLang="zh-CN" sz="2400" dirty="0" err="1"/>
              <a:t>getExternalStoragePublicDirectory</a:t>
            </a:r>
            <a:r>
              <a:rPr lang="en-US" altLang="zh-CN" sz="2400" dirty="0"/>
              <a:t>()</a:t>
            </a:r>
            <a:r>
              <a:rPr lang="zh-CN" altLang="en-US" sz="2400" dirty="0"/>
              <a:t>。</a:t>
            </a:r>
            <a:endParaRPr lang="en-US" altLang="zh-CN" sz="2400" dirty="0"/>
          </a:p>
          <a:p>
            <a:pPr marL="0" indent="0">
              <a:buNone/>
            </a:pPr>
            <a:r>
              <a:rPr lang="zh-CN" altLang="en-US" sz="2400" dirty="0"/>
              <a:t>无论您对于共享的文件使用 </a:t>
            </a:r>
            <a:r>
              <a:rPr lang="en-US" altLang="zh-CN" sz="2400" dirty="0" err="1"/>
              <a:t>getExternalStoragePublicDirectory</a:t>
            </a:r>
            <a:r>
              <a:rPr lang="en-US" altLang="zh-CN" sz="2400" dirty="0"/>
              <a:t>() </a:t>
            </a:r>
            <a:r>
              <a:rPr lang="zh-CN" altLang="en-US" sz="2400" dirty="0"/>
              <a:t>还是对您的应用专用文件使用 </a:t>
            </a:r>
            <a:r>
              <a:rPr lang="en-US" altLang="zh-CN" sz="2400" dirty="0" err="1"/>
              <a:t>getExternalFilesDir</a:t>
            </a:r>
            <a:r>
              <a:rPr lang="en-US" altLang="zh-CN" sz="2400" dirty="0"/>
              <a:t>() </a:t>
            </a:r>
            <a:r>
              <a:rPr lang="zh-CN" altLang="en-US" sz="2400" dirty="0"/>
              <a:t>，您使用诸如 </a:t>
            </a:r>
            <a:r>
              <a:rPr lang="en-US" altLang="zh-CN" sz="2400" dirty="0"/>
              <a:t>DIRECTORY_PICTURES </a:t>
            </a:r>
            <a:r>
              <a:rPr lang="zh-CN" altLang="en-US" sz="2400" dirty="0"/>
              <a:t>的 </a:t>
            </a:r>
            <a:r>
              <a:rPr lang="en-US" altLang="zh-CN" sz="2400" dirty="0"/>
              <a:t>API </a:t>
            </a:r>
            <a:r>
              <a:rPr lang="zh-CN" altLang="en-US" sz="2400" dirty="0"/>
              <a:t>常数提供的目录名称非常重要。 这些目录名称可确保系统正确处理文件。 例如，保存在 </a:t>
            </a:r>
            <a:r>
              <a:rPr lang="en-US" altLang="zh-CN" sz="2400" dirty="0"/>
              <a:t>DIRECTORY_RINGTONES </a:t>
            </a:r>
            <a:r>
              <a:rPr lang="zh-CN" altLang="en-US" sz="2400" dirty="0"/>
              <a:t>中的文件由系统介质扫描程序归类为铃声，而不是音乐。</a:t>
            </a:r>
          </a:p>
        </p:txBody>
      </p:sp>
    </p:spTree>
    <p:extLst>
      <p:ext uri="{BB962C8B-B14F-4D97-AF65-F5344CB8AC3E}">
        <p14:creationId xmlns:p14="http://schemas.microsoft.com/office/powerpoint/2010/main" val="286236465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查询可用空间</a:t>
            </a:r>
          </a:p>
        </p:txBody>
      </p:sp>
      <p:sp>
        <p:nvSpPr>
          <p:cNvPr id="3" name="内容占位符 2"/>
          <p:cNvSpPr>
            <a:spLocks noGrp="1"/>
          </p:cNvSpPr>
          <p:nvPr>
            <p:ph idx="1"/>
          </p:nvPr>
        </p:nvSpPr>
        <p:spPr/>
        <p:txBody>
          <a:bodyPr>
            <a:normAutofit fontScale="85000" lnSpcReduction="10000"/>
          </a:bodyPr>
          <a:lstStyle/>
          <a:p>
            <a:r>
              <a:rPr lang="zh-CN" altLang="en-US" dirty="0"/>
              <a:t>如果您事先知道您将保存的数据量，您可以查出是否有足够的可用空间，而无需调用 </a:t>
            </a:r>
            <a:r>
              <a:rPr lang="en-US" altLang="zh-CN" dirty="0" err="1"/>
              <a:t>getFreeSpace</a:t>
            </a:r>
            <a:r>
              <a:rPr lang="en-US" altLang="zh-CN" dirty="0"/>
              <a:t>() </a:t>
            </a:r>
            <a:r>
              <a:rPr lang="zh-CN" altLang="en-US" dirty="0"/>
              <a:t>或 </a:t>
            </a:r>
            <a:r>
              <a:rPr lang="en-US" altLang="zh-CN" dirty="0" err="1"/>
              <a:t>getTotalSpace</a:t>
            </a:r>
            <a:r>
              <a:rPr lang="en-US" altLang="zh-CN" dirty="0"/>
              <a:t>() </a:t>
            </a:r>
            <a:r>
              <a:rPr lang="zh-CN" altLang="en-US" dirty="0"/>
              <a:t>引起 </a:t>
            </a:r>
            <a:r>
              <a:rPr lang="en-US" altLang="zh-CN" dirty="0" err="1"/>
              <a:t>IOException</a:t>
            </a:r>
            <a:r>
              <a:rPr lang="en-US" altLang="zh-CN" dirty="0"/>
              <a:t> </a:t>
            </a:r>
            <a:r>
              <a:rPr lang="zh-CN" altLang="en-US" dirty="0"/>
              <a:t>。 这些方法分别提供目前的可用空间和存储卷中的总空间。 此信息也可用来避免填充存储卷以致超出特定阈值。</a:t>
            </a:r>
          </a:p>
          <a:p>
            <a:endParaRPr lang="zh-CN" altLang="en-US" dirty="0"/>
          </a:p>
          <a:p>
            <a:r>
              <a:rPr lang="zh-CN" altLang="en-US" dirty="0"/>
              <a:t>但是，系统并不保证您可以写入与 </a:t>
            </a:r>
            <a:r>
              <a:rPr lang="en-US" altLang="zh-CN" dirty="0" err="1"/>
              <a:t>getFreeSpace</a:t>
            </a:r>
            <a:r>
              <a:rPr lang="en-US" altLang="zh-CN" dirty="0"/>
              <a:t>() </a:t>
            </a:r>
            <a:r>
              <a:rPr lang="zh-CN" altLang="en-US" dirty="0"/>
              <a:t>指示的一样多的字节。如果返回的数字比您要保存的数据大小大出几 </a:t>
            </a:r>
            <a:r>
              <a:rPr lang="en-US" altLang="zh-CN" dirty="0"/>
              <a:t>MB</a:t>
            </a:r>
            <a:r>
              <a:rPr lang="zh-CN" altLang="en-US" dirty="0"/>
              <a:t>，或如果文件系统所占空间不到 </a:t>
            </a:r>
            <a:r>
              <a:rPr lang="en-US" altLang="zh-CN" dirty="0"/>
              <a:t>90%</a:t>
            </a:r>
            <a:r>
              <a:rPr lang="zh-CN" altLang="en-US" dirty="0"/>
              <a:t>，则可安全继续操作。否则，您可能不应写入存储。</a:t>
            </a:r>
            <a:endParaRPr lang="en-US" altLang="zh-CN" dirty="0"/>
          </a:p>
          <a:p>
            <a:r>
              <a:rPr lang="zh-CN" altLang="en-US" dirty="0"/>
              <a:t>注意：保存您的文件之前，您无需检查可用空间量。 您可以尝试立刻写入文件，然后在 </a:t>
            </a:r>
            <a:r>
              <a:rPr lang="en-US" altLang="zh-CN" dirty="0" err="1"/>
              <a:t>IOException</a:t>
            </a:r>
            <a:r>
              <a:rPr lang="en-US" altLang="zh-CN" dirty="0"/>
              <a:t> </a:t>
            </a:r>
            <a:r>
              <a:rPr lang="zh-CN" altLang="en-US" dirty="0"/>
              <a:t>出现时将其捕获。 如果您不知道所需的确切空间量，您可能需要这样做。 例如，如果在保存文件之前通过将 </a:t>
            </a:r>
            <a:r>
              <a:rPr lang="en-US" altLang="zh-CN" dirty="0"/>
              <a:t>PNG </a:t>
            </a:r>
            <a:r>
              <a:rPr lang="zh-CN" altLang="en-US" dirty="0"/>
              <a:t>图像转换成</a:t>
            </a:r>
            <a:r>
              <a:rPr lang="en-US" altLang="zh-CN" dirty="0"/>
              <a:t>JPEG </a:t>
            </a:r>
            <a:r>
              <a:rPr lang="zh-CN" altLang="en-US" dirty="0"/>
              <a:t>更改了文件的编码，您事先将不知道文件的大小。</a:t>
            </a:r>
          </a:p>
        </p:txBody>
      </p:sp>
    </p:spTree>
    <p:extLst>
      <p:ext uri="{BB962C8B-B14F-4D97-AF65-F5344CB8AC3E}">
        <p14:creationId xmlns:p14="http://schemas.microsoft.com/office/powerpoint/2010/main" val="162618810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删除文件</a:t>
            </a:r>
          </a:p>
        </p:txBody>
      </p:sp>
      <p:sp>
        <p:nvSpPr>
          <p:cNvPr id="3" name="内容占位符 2"/>
          <p:cNvSpPr>
            <a:spLocks noGrp="1"/>
          </p:cNvSpPr>
          <p:nvPr>
            <p:ph idx="1"/>
          </p:nvPr>
        </p:nvSpPr>
        <p:spPr/>
        <p:txBody>
          <a:bodyPr>
            <a:normAutofit fontScale="92500" lnSpcReduction="20000"/>
          </a:bodyPr>
          <a:lstStyle/>
          <a:p>
            <a:r>
              <a:rPr lang="zh-CN" altLang="en-US" dirty="0"/>
              <a:t>您应始终删除不再需要的文件。删除文件最直接的方法是让打开的文件参考自行调用 </a:t>
            </a:r>
            <a:r>
              <a:rPr lang="en-US" altLang="zh-CN" dirty="0"/>
              <a:t>delete()</a:t>
            </a:r>
            <a:r>
              <a:rPr lang="zh-CN" altLang="en-US" dirty="0"/>
              <a:t>。</a:t>
            </a:r>
          </a:p>
          <a:p>
            <a:pPr lvl="1"/>
            <a:r>
              <a:rPr lang="en-US" altLang="zh-CN" dirty="0" err="1"/>
              <a:t>myFile.delete</a:t>
            </a:r>
            <a:r>
              <a:rPr lang="en-US" altLang="zh-CN" dirty="0"/>
              <a:t>();</a:t>
            </a:r>
          </a:p>
          <a:p>
            <a:pPr lvl="1"/>
            <a:endParaRPr lang="en-US" altLang="zh-CN" dirty="0"/>
          </a:p>
          <a:p>
            <a:r>
              <a:rPr lang="zh-CN" altLang="en-US" dirty="0"/>
              <a:t>如果文件保存在内部存储中，您还可以请求 </a:t>
            </a:r>
            <a:r>
              <a:rPr lang="en-US" altLang="zh-CN" dirty="0"/>
              <a:t>Context </a:t>
            </a:r>
            <a:r>
              <a:rPr lang="zh-CN" altLang="en-US" dirty="0"/>
              <a:t>通过调用 </a:t>
            </a:r>
            <a:r>
              <a:rPr lang="en-US" altLang="zh-CN" dirty="0" err="1"/>
              <a:t>deleteFile</a:t>
            </a:r>
            <a:r>
              <a:rPr lang="en-US" altLang="zh-CN" dirty="0"/>
              <a:t>() </a:t>
            </a:r>
            <a:r>
              <a:rPr lang="zh-CN" altLang="en-US" dirty="0"/>
              <a:t>来定位和删除文件：</a:t>
            </a:r>
          </a:p>
          <a:p>
            <a:pPr lvl="1"/>
            <a:r>
              <a:rPr lang="en-US" altLang="zh-CN" dirty="0" err="1"/>
              <a:t>myContext.deleteFile</a:t>
            </a:r>
            <a:r>
              <a:rPr lang="en-US" altLang="zh-CN" dirty="0"/>
              <a:t>(</a:t>
            </a:r>
            <a:r>
              <a:rPr lang="en-US" altLang="zh-CN" dirty="0" err="1"/>
              <a:t>fileName</a:t>
            </a:r>
            <a:r>
              <a:rPr lang="en-US" altLang="zh-CN" dirty="0"/>
              <a:t>);</a:t>
            </a:r>
          </a:p>
          <a:p>
            <a:r>
              <a:rPr lang="zh-CN" altLang="en-US" dirty="0"/>
              <a:t>注意：当用户卸载您的应用时，</a:t>
            </a:r>
            <a:r>
              <a:rPr lang="en-US" altLang="zh-CN" dirty="0"/>
              <a:t>Android </a:t>
            </a:r>
            <a:r>
              <a:rPr lang="zh-CN" altLang="en-US" dirty="0"/>
              <a:t>系统会删除以下各项：</a:t>
            </a:r>
          </a:p>
          <a:p>
            <a:r>
              <a:rPr lang="zh-CN" altLang="en-US" dirty="0"/>
              <a:t>您保存在内部存储中的所有文件</a:t>
            </a:r>
          </a:p>
          <a:p>
            <a:r>
              <a:rPr lang="zh-CN" altLang="en-US" dirty="0"/>
              <a:t>您使用 </a:t>
            </a:r>
            <a:r>
              <a:rPr lang="en-US" altLang="zh-CN" dirty="0" err="1"/>
              <a:t>getExternalFilesDir</a:t>
            </a:r>
            <a:r>
              <a:rPr lang="en-US" altLang="zh-CN" dirty="0"/>
              <a:t>() </a:t>
            </a:r>
            <a:r>
              <a:rPr lang="zh-CN" altLang="en-US" dirty="0"/>
              <a:t>保存在外部存储中的所有文件。</a:t>
            </a:r>
          </a:p>
          <a:p>
            <a:r>
              <a:rPr lang="zh-CN" altLang="en-US" dirty="0"/>
              <a:t>但是，您应手动删除使用 </a:t>
            </a:r>
            <a:r>
              <a:rPr lang="en-US" altLang="zh-CN" dirty="0" err="1"/>
              <a:t>getCacheDir</a:t>
            </a:r>
            <a:r>
              <a:rPr lang="en-US" altLang="zh-CN" dirty="0"/>
              <a:t>() </a:t>
            </a:r>
            <a:r>
              <a:rPr lang="zh-CN" altLang="en-US" dirty="0"/>
              <a:t>定期创建的所有缓存文件并且定期删除不再需要的其他文件。</a:t>
            </a:r>
          </a:p>
          <a:p>
            <a:endParaRPr lang="zh-CN" altLang="en-US" dirty="0"/>
          </a:p>
        </p:txBody>
      </p:sp>
    </p:spTree>
    <p:extLst>
      <p:ext uri="{BB962C8B-B14F-4D97-AF65-F5344CB8AC3E}">
        <p14:creationId xmlns:p14="http://schemas.microsoft.com/office/powerpoint/2010/main" val="21358297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 </a:t>
            </a:r>
            <a:r>
              <a:rPr lang="en-US" altLang="zh-CN" dirty="0"/>
              <a:t>SQL </a:t>
            </a:r>
            <a:r>
              <a:rPr lang="zh-CN" altLang="en-US" dirty="0"/>
              <a:t>数据库中保存数据</a:t>
            </a:r>
          </a:p>
        </p:txBody>
      </p:sp>
      <p:sp>
        <p:nvSpPr>
          <p:cNvPr id="3" name="内容占位符 2"/>
          <p:cNvSpPr>
            <a:spLocks noGrp="1"/>
          </p:cNvSpPr>
          <p:nvPr>
            <p:ph idx="1"/>
          </p:nvPr>
        </p:nvSpPr>
        <p:spPr/>
        <p:txBody>
          <a:bodyPr>
            <a:normAutofit lnSpcReduction="10000"/>
          </a:bodyPr>
          <a:lstStyle/>
          <a:p>
            <a:r>
              <a:rPr lang="zh-CN" altLang="en-US" dirty="0"/>
              <a:t>定义架构和契约</a:t>
            </a:r>
          </a:p>
          <a:p>
            <a:r>
              <a:rPr lang="zh-CN" altLang="en-US" dirty="0"/>
              <a:t>契约类是用于定义 </a:t>
            </a:r>
            <a:r>
              <a:rPr lang="en-US" altLang="zh-CN" dirty="0"/>
              <a:t>URI</a:t>
            </a:r>
            <a:r>
              <a:rPr lang="zh-CN" altLang="en-US" dirty="0"/>
              <a:t>、表格和列名称的常数的容器。 契约类允许您跨同一软件包中的所有其他类使用相同的常数。 您可以在一个位置更改列名称并使其在您整个代码中传播。</a:t>
            </a:r>
          </a:p>
          <a:p>
            <a:r>
              <a:rPr lang="zh-CN" altLang="en-US" dirty="0"/>
              <a:t>组织契约类的一种良好方法是将对于您的整个数据库而言是全局性的定义放入类的根级别。 然后为枚举其列的每个表格创建内部类。</a:t>
            </a:r>
          </a:p>
          <a:p>
            <a:r>
              <a:rPr lang="zh-CN" altLang="en-US" dirty="0"/>
              <a:t>注意：通过实现 </a:t>
            </a:r>
            <a:r>
              <a:rPr lang="en-US" altLang="zh-CN" dirty="0" err="1"/>
              <a:t>BaseColumns</a:t>
            </a:r>
            <a:r>
              <a:rPr lang="en-US" altLang="zh-CN" dirty="0"/>
              <a:t> </a:t>
            </a:r>
            <a:r>
              <a:rPr lang="zh-CN" altLang="en-US" dirty="0"/>
              <a:t>接口，您的内部类可继承调用的主键字段</a:t>
            </a:r>
            <a:r>
              <a:rPr lang="en-US" altLang="zh-CN" dirty="0"/>
              <a:t>_ID </a:t>
            </a:r>
            <a:r>
              <a:rPr lang="zh-CN" altLang="en-US" dirty="0"/>
              <a:t>，某些 </a:t>
            </a:r>
            <a:r>
              <a:rPr lang="en-US" altLang="zh-CN" dirty="0"/>
              <a:t>Android </a:t>
            </a:r>
            <a:r>
              <a:rPr lang="zh-CN" altLang="en-US" dirty="0"/>
              <a:t>类（比如光标适配器）将需要内部类拥有该字段。 这并非必需项，但可帮助您的数据库与 </a:t>
            </a:r>
            <a:r>
              <a:rPr lang="en-US" altLang="zh-CN" dirty="0"/>
              <a:t>Android </a:t>
            </a:r>
            <a:r>
              <a:rPr lang="zh-CN" altLang="en-US" dirty="0"/>
              <a:t>框架协调工作</a:t>
            </a:r>
          </a:p>
        </p:txBody>
      </p:sp>
    </p:spTree>
    <p:extLst>
      <p:ext uri="{BB962C8B-B14F-4D97-AF65-F5344CB8AC3E}">
        <p14:creationId xmlns:p14="http://schemas.microsoft.com/office/powerpoint/2010/main" val="8635497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 </a:t>
            </a:r>
            <a:r>
              <a:rPr lang="en-US" altLang="zh-CN" dirty="0"/>
              <a:t>SQL </a:t>
            </a:r>
            <a:r>
              <a:rPr lang="zh-CN" altLang="en-US" dirty="0"/>
              <a:t>辅助工具创建数据库</a:t>
            </a:r>
          </a:p>
        </p:txBody>
      </p:sp>
      <p:sp>
        <p:nvSpPr>
          <p:cNvPr id="3" name="内容占位符 2"/>
          <p:cNvSpPr>
            <a:spLocks noGrp="1"/>
          </p:cNvSpPr>
          <p:nvPr>
            <p:ph idx="1"/>
          </p:nvPr>
        </p:nvSpPr>
        <p:spPr/>
        <p:txBody>
          <a:bodyPr/>
          <a:lstStyle/>
          <a:p>
            <a:r>
              <a:rPr lang="zh-CN" altLang="en-US" dirty="0"/>
              <a:t>在您定义了数据库的外观后，您应实现创建和维护数据库和表格的方法。 这里有一些典型的表格创建和删除语句：</a:t>
            </a:r>
          </a:p>
        </p:txBody>
      </p:sp>
      <p:sp>
        <p:nvSpPr>
          <p:cNvPr id="5" name="Rectangle 2"/>
          <p:cNvSpPr>
            <a:spLocks noChangeArrowheads="1"/>
          </p:cNvSpPr>
          <p:nvPr/>
        </p:nvSpPr>
        <p:spPr bwMode="auto">
          <a:xfrm>
            <a:off x="1120878" y="2827662"/>
            <a:ext cx="10232922" cy="348423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000088"/>
                </a:solidFill>
                <a:effectLst/>
                <a:latin typeface="Consolas" panose="020B0609020204030204" pitchFamily="49" charset="0"/>
                <a:cs typeface="Consolas" panose="020B0609020204030204" pitchFamily="49" charset="0"/>
              </a:rPr>
              <a:t>private</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000088"/>
                </a:solidFill>
                <a:effectLst/>
                <a:latin typeface="Consolas" panose="020B0609020204030204" pitchFamily="49" charset="0"/>
                <a:cs typeface="Consolas" panose="020B0609020204030204" pitchFamily="49" charset="0"/>
              </a:rPr>
              <a:t>static</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000088"/>
                </a:solidFill>
                <a:effectLst/>
                <a:latin typeface="Consolas" panose="020B0609020204030204" pitchFamily="49" charset="0"/>
                <a:cs typeface="Consolas" panose="020B0609020204030204" pitchFamily="49" charset="0"/>
              </a:rPr>
              <a:t>final</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660066"/>
                </a:solidFill>
                <a:effectLst/>
                <a:latin typeface="Consolas" panose="020B0609020204030204" pitchFamily="49" charset="0"/>
                <a:cs typeface="Consolas" panose="020B0609020204030204" pitchFamily="49" charset="0"/>
              </a:rPr>
              <a:t>String</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TEXT_TYPE </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880000"/>
                </a:solidFill>
                <a:effectLst/>
                <a:latin typeface="Consolas" panose="020B0609020204030204" pitchFamily="49" charset="0"/>
                <a:cs typeface="Consolas" panose="020B0609020204030204" pitchFamily="49" charset="0"/>
              </a:rPr>
              <a:t>" TEXT"</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b="0" i="0" u="none" strike="noStrike" cap="none" normalizeH="0" baseline="0">
                <a:ln>
                  <a:noFill/>
                </a:ln>
                <a:solidFill>
                  <a:srgbClr val="000088"/>
                </a:solidFill>
                <a:effectLst/>
                <a:latin typeface="Consolas" panose="020B0609020204030204" pitchFamily="49" charset="0"/>
                <a:cs typeface="Consolas" panose="020B0609020204030204" pitchFamily="49" charset="0"/>
              </a:rPr>
              <a:t>private</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000088"/>
                </a:solidFill>
                <a:effectLst/>
                <a:latin typeface="Consolas" panose="020B0609020204030204" pitchFamily="49" charset="0"/>
                <a:cs typeface="Consolas" panose="020B0609020204030204" pitchFamily="49" charset="0"/>
              </a:rPr>
              <a:t>static</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000088"/>
                </a:solidFill>
                <a:effectLst/>
                <a:latin typeface="Consolas" panose="020B0609020204030204" pitchFamily="49" charset="0"/>
                <a:cs typeface="Consolas" panose="020B0609020204030204" pitchFamily="49" charset="0"/>
              </a:rPr>
              <a:t>final</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660066"/>
                </a:solidFill>
                <a:effectLst/>
                <a:latin typeface="Consolas" panose="020B0609020204030204" pitchFamily="49" charset="0"/>
                <a:cs typeface="Consolas" panose="020B0609020204030204" pitchFamily="49" charset="0"/>
              </a:rPr>
              <a:t>String</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COMMA_SEP </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8800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b="0" i="0" u="none" strike="noStrike" cap="none" normalizeH="0" baseline="0">
                <a:ln>
                  <a:noFill/>
                </a:ln>
                <a:solidFill>
                  <a:srgbClr val="000088"/>
                </a:solidFill>
                <a:effectLst/>
                <a:latin typeface="Consolas" panose="020B0609020204030204" pitchFamily="49" charset="0"/>
                <a:cs typeface="Consolas" panose="020B0609020204030204" pitchFamily="49" charset="0"/>
              </a:rPr>
              <a:t>private</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000088"/>
                </a:solidFill>
                <a:effectLst/>
                <a:latin typeface="Consolas" panose="020B0609020204030204" pitchFamily="49" charset="0"/>
                <a:cs typeface="Consolas" panose="020B0609020204030204" pitchFamily="49" charset="0"/>
              </a:rPr>
              <a:t>static</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000088"/>
                </a:solidFill>
                <a:effectLst/>
                <a:latin typeface="Consolas" panose="020B0609020204030204" pitchFamily="49" charset="0"/>
                <a:cs typeface="Consolas" panose="020B0609020204030204" pitchFamily="49" charset="0"/>
              </a:rPr>
              <a:t>final</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660066"/>
                </a:solidFill>
                <a:effectLst/>
                <a:latin typeface="Consolas" panose="020B0609020204030204" pitchFamily="49" charset="0"/>
                <a:cs typeface="Consolas" panose="020B0609020204030204" pitchFamily="49" charset="0"/>
              </a:rPr>
              <a:t>String</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SQL_CREATE_ENTRIES </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880000"/>
                </a:solidFill>
                <a:effectLst/>
                <a:latin typeface="Consolas" panose="020B0609020204030204" pitchFamily="49" charset="0"/>
                <a:cs typeface="Consolas" panose="020B0609020204030204" pitchFamily="49" charset="0"/>
              </a:rPr>
              <a:t>"CREATE TABLE "</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660066"/>
                </a:solidFill>
                <a:effectLst/>
                <a:latin typeface="Consolas" panose="020B0609020204030204" pitchFamily="49" charset="0"/>
                <a:cs typeface="Consolas" panose="020B0609020204030204" pitchFamily="49" charset="0"/>
              </a:rPr>
              <a:t>FeedEntry</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TABLE_NAME </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88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660066"/>
                </a:solidFill>
                <a:effectLst/>
                <a:latin typeface="Consolas" panose="020B0609020204030204" pitchFamily="49" charset="0"/>
                <a:cs typeface="Consolas" panose="020B0609020204030204" pitchFamily="49" charset="0"/>
              </a:rPr>
              <a:t>FeedEntry</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_ID </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880000"/>
                </a:solidFill>
                <a:effectLst/>
                <a:latin typeface="Consolas" panose="020B0609020204030204" pitchFamily="49" charset="0"/>
                <a:cs typeface="Consolas" panose="020B0609020204030204" pitchFamily="49" charset="0"/>
              </a:rPr>
              <a:t>" INTEGER PRIMARY KEY,"</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660066"/>
                </a:solidFill>
                <a:effectLst/>
                <a:latin typeface="Consolas" panose="020B0609020204030204" pitchFamily="49" charset="0"/>
                <a:cs typeface="Consolas" panose="020B0609020204030204" pitchFamily="49" charset="0"/>
              </a:rPr>
              <a:t>FeedEntry</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COLUMN_NAME_ENTRY_ID </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TEXT_TYPE </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COMMA_SEP </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660066"/>
                </a:solidFill>
                <a:effectLst/>
                <a:latin typeface="Consolas" panose="020B0609020204030204" pitchFamily="49" charset="0"/>
                <a:cs typeface="Consolas" panose="020B0609020204030204" pitchFamily="49" charset="0"/>
              </a:rPr>
              <a:t>FeedEntry</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COLUMN_NAME_TITLE </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TEXT_TYPE </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COMMA_SEP </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006600"/>
                </a:solidFill>
                <a:effectLst/>
                <a:latin typeface="Consolas" panose="020B0609020204030204" pitchFamily="49" charset="0"/>
                <a:cs typeface="Consolas" panose="020B0609020204030204" pitchFamily="49" charset="0"/>
              </a:rPr>
              <a:t>// Any other options for the CREATE command</a:t>
            </a:r>
            <a:b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88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b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b="0" i="0" u="none" strike="noStrike" cap="none" normalizeH="0" baseline="0">
                <a:ln>
                  <a:noFill/>
                </a:ln>
                <a:solidFill>
                  <a:srgbClr val="000088"/>
                </a:solidFill>
                <a:effectLst/>
                <a:latin typeface="Consolas" panose="020B0609020204030204" pitchFamily="49" charset="0"/>
                <a:cs typeface="Consolas" panose="020B0609020204030204" pitchFamily="49" charset="0"/>
              </a:rPr>
              <a:t>private</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000088"/>
                </a:solidFill>
                <a:effectLst/>
                <a:latin typeface="Consolas" panose="020B0609020204030204" pitchFamily="49" charset="0"/>
                <a:cs typeface="Consolas" panose="020B0609020204030204" pitchFamily="49" charset="0"/>
              </a:rPr>
              <a:t>static</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000088"/>
                </a:solidFill>
                <a:effectLst/>
                <a:latin typeface="Consolas" panose="020B0609020204030204" pitchFamily="49" charset="0"/>
                <a:cs typeface="Consolas" panose="020B0609020204030204" pitchFamily="49" charset="0"/>
              </a:rPr>
              <a:t>final</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660066"/>
                </a:solidFill>
                <a:effectLst/>
                <a:latin typeface="Consolas" panose="020B0609020204030204" pitchFamily="49" charset="0"/>
                <a:cs typeface="Consolas" panose="020B0609020204030204" pitchFamily="49" charset="0"/>
              </a:rPr>
              <a:t>String</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SQL_DELETE_ENTRIES </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880000"/>
                </a:solidFill>
                <a:effectLst/>
                <a:latin typeface="Consolas" panose="020B0609020204030204" pitchFamily="49" charset="0"/>
                <a:cs typeface="Consolas" panose="020B0609020204030204" pitchFamily="49" charset="0"/>
              </a:rPr>
              <a:t>"DROP TABLE IF EXISTS "</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660066"/>
                </a:solidFill>
                <a:effectLst/>
                <a:latin typeface="Consolas" panose="020B0609020204030204" pitchFamily="49" charset="0"/>
                <a:cs typeface="Consolas" panose="020B0609020204030204" pitchFamily="49" charset="0"/>
              </a:rPr>
              <a:t>FeedEntry</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TABLE_NAME</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chemeClr val="tx1"/>
                </a:solidFill>
                <a:effectLst/>
              </a:rPr>
              <a:t> </a:t>
            </a:r>
            <a:endParaRPr kumimoji="0" lang="zh-CN" altLang="zh-CN"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7851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Android Studio</a:t>
            </a:r>
            <a:r>
              <a:rPr lang="zh-CN" altLang="en-US" dirty="0"/>
              <a:t>创建一个项目</a:t>
            </a:r>
          </a:p>
        </p:txBody>
      </p:sp>
      <p:sp>
        <p:nvSpPr>
          <p:cNvPr id="3" name="内容占位符 2"/>
          <p:cNvSpPr>
            <a:spLocks noGrp="1"/>
          </p:cNvSpPr>
          <p:nvPr>
            <p:ph idx="1"/>
          </p:nvPr>
        </p:nvSpPr>
        <p:spPr/>
        <p:txBody>
          <a:bodyPr>
            <a:normAutofit/>
          </a:bodyPr>
          <a:lstStyle/>
          <a:p>
            <a:r>
              <a:rPr lang="zh-CN" altLang="en-US" dirty="0"/>
              <a:t>创建一个新的工程</a:t>
            </a:r>
            <a:endParaRPr lang="en-US" altLang="zh-CN" dirty="0"/>
          </a:p>
          <a:p>
            <a:r>
              <a:rPr lang="zh-CN" altLang="en-US" dirty="0"/>
              <a:t>填写</a:t>
            </a:r>
            <a:r>
              <a:rPr lang="en-US" altLang="zh-CN" dirty="0"/>
              <a:t>Application Name</a:t>
            </a:r>
            <a:r>
              <a:rPr lang="zh-CN" altLang="en-US" dirty="0"/>
              <a:t>，</a:t>
            </a:r>
            <a:r>
              <a:rPr lang="en-US" altLang="zh-CN" dirty="0"/>
              <a:t>Company Domain</a:t>
            </a:r>
            <a:r>
              <a:rPr lang="zh-CN" altLang="en-US" dirty="0"/>
              <a:t>，</a:t>
            </a:r>
            <a:r>
              <a:rPr lang="en-US" altLang="zh-CN" dirty="0"/>
              <a:t>Package Name</a:t>
            </a:r>
            <a:r>
              <a:rPr lang="zh-CN" altLang="en-US" dirty="0"/>
              <a:t>，</a:t>
            </a:r>
            <a:r>
              <a:rPr lang="en-US" altLang="zh-CN" dirty="0"/>
              <a:t>Project Location</a:t>
            </a:r>
          </a:p>
          <a:p>
            <a:r>
              <a:rPr lang="zh-CN" altLang="en-US" dirty="0"/>
              <a:t>选择</a:t>
            </a:r>
            <a:r>
              <a:rPr lang="en-US" altLang="zh-CN" dirty="0"/>
              <a:t>form factors</a:t>
            </a:r>
            <a:r>
              <a:rPr lang="zh-CN" altLang="en-US" dirty="0"/>
              <a:t>（</a:t>
            </a:r>
            <a:r>
              <a:rPr lang="en-US" altLang="zh-CN" dirty="0"/>
              <a:t>Phone and Tablet</a:t>
            </a:r>
            <a:r>
              <a:rPr lang="zh-CN" altLang="en-US" dirty="0"/>
              <a:t>）</a:t>
            </a:r>
            <a:endParaRPr lang="en-US" altLang="zh-CN" dirty="0"/>
          </a:p>
          <a:p>
            <a:r>
              <a:rPr lang="zh-CN" altLang="en-US" dirty="0"/>
              <a:t>选择</a:t>
            </a:r>
            <a:r>
              <a:rPr lang="en-US" altLang="zh-CN" dirty="0"/>
              <a:t>Minimum SDK, select API 8: Android 2.2 (</a:t>
            </a:r>
            <a:r>
              <a:rPr lang="en-US" altLang="zh-CN" dirty="0" err="1"/>
              <a:t>Froyo</a:t>
            </a:r>
            <a:r>
              <a:rPr lang="en-US" altLang="zh-CN" dirty="0"/>
              <a:t>).</a:t>
            </a:r>
          </a:p>
          <a:p>
            <a:r>
              <a:rPr lang="zh-CN" altLang="en-US" dirty="0"/>
              <a:t>创建一个空的</a:t>
            </a:r>
            <a:r>
              <a:rPr lang="en-US" altLang="zh-CN" dirty="0" err="1"/>
              <a:t>Acitivity</a:t>
            </a:r>
            <a:endParaRPr lang="en-US" altLang="zh-CN" dirty="0"/>
          </a:p>
          <a:p>
            <a:r>
              <a:rPr lang="zh-CN" altLang="en-US" dirty="0"/>
              <a:t>定制</a:t>
            </a:r>
            <a:r>
              <a:rPr lang="en-US" altLang="zh-CN" dirty="0"/>
              <a:t>Activity</a:t>
            </a:r>
            <a:r>
              <a:rPr lang="zh-CN" altLang="en-US" dirty="0"/>
              <a:t>的名字和布局的名字</a:t>
            </a:r>
          </a:p>
        </p:txBody>
      </p:sp>
    </p:spTree>
    <p:extLst>
      <p:ext uri="{BB962C8B-B14F-4D97-AF65-F5344CB8AC3E}">
        <p14:creationId xmlns:p14="http://schemas.microsoft.com/office/powerpoint/2010/main" val="22632046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SQLiteOpenHelper</a:t>
            </a:r>
            <a:endParaRPr lang="zh-CN" altLang="en-US" dirty="0"/>
          </a:p>
        </p:txBody>
      </p:sp>
      <p:sp>
        <p:nvSpPr>
          <p:cNvPr id="3" name="内容占位符 2"/>
          <p:cNvSpPr>
            <a:spLocks noGrp="1"/>
          </p:cNvSpPr>
          <p:nvPr>
            <p:ph idx="1"/>
          </p:nvPr>
        </p:nvSpPr>
        <p:spPr/>
        <p:txBody>
          <a:bodyPr/>
          <a:lstStyle/>
          <a:p>
            <a:r>
              <a:rPr lang="en-US" altLang="zh-CN" dirty="0" err="1"/>
              <a:t>SQLiteOpenHelper</a:t>
            </a:r>
            <a:r>
              <a:rPr lang="en-US" altLang="zh-CN" dirty="0"/>
              <a:t> </a:t>
            </a:r>
            <a:r>
              <a:rPr lang="zh-CN" altLang="en-US" dirty="0"/>
              <a:t>类中有一组有用的 </a:t>
            </a:r>
            <a:r>
              <a:rPr lang="en-US" altLang="zh-CN" dirty="0"/>
              <a:t>API</a:t>
            </a:r>
            <a:r>
              <a:rPr lang="zh-CN" altLang="en-US" dirty="0"/>
              <a:t>。当您使用此类获取对您数据库的引用时，系统将只在需要之时而不是 应用启动过程中执行可能长期运行的操作：创建和更新数据库。 您只需调用 </a:t>
            </a:r>
            <a:r>
              <a:rPr lang="en-US" altLang="zh-CN" dirty="0" err="1"/>
              <a:t>getWritableDatabase</a:t>
            </a:r>
            <a:r>
              <a:rPr lang="en-US" altLang="zh-CN" dirty="0"/>
              <a:t>() </a:t>
            </a:r>
            <a:r>
              <a:rPr lang="zh-CN" altLang="en-US" dirty="0"/>
              <a:t>或 </a:t>
            </a:r>
            <a:r>
              <a:rPr lang="en-US" altLang="zh-CN" dirty="0" err="1"/>
              <a:t>getReadableDatabase</a:t>
            </a:r>
            <a:r>
              <a:rPr lang="en-US" altLang="zh-CN" dirty="0"/>
              <a:t>()</a:t>
            </a:r>
            <a:r>
              <a:rPr lang="zh-CN" altLang="en-US" dirty="0"/>
              <a:t>。</a:t>
            </a:r>
            <a:endParaRPr lang="en-US" altLang="zh-CN" dirty="0"/>
          </a:p>
          <a:p>
            <a:r>
              <a:rPr lang="zh-CN" altLang="en-US" dirty="0"/>
              <a:t>注意：由于它们可能长期运行，因此请确保您在后台线程中调用 </a:t>
            </a:r>
            <a:r>
              <a:rPr lang="en-US" altLang="zh-CN" dirty="0" err="1"/>
              <a:t>getWritableDatabase</a:t>
            </a:r>
            <a:r>
              <a:rPr lang="en-US" altLang="zh-CN" dirty="0"/>
              <a:t>() </a:t>
            </a:r>
            <a:r>
              <a:rPr lang="zh-CN" altLang="en-US" dirty="0"/>
              <a:t>或 </a:t>
            </a:r>
            <a:r>
              <a:rPr lang="en-US" altLang="zh-CN" dirty="0" err="1"/>
              <a:t>getReadableDatabase</a:t>
            </a:r>
            <a:r>
              <a:rPr lang="en-US" altLang="zh-CN" dirty="0"/>
              <a:t>() </a:t>
            </a:r>
            <a:r>
              <a:rPr lang="zh-CN" altLang="en-US" dirty="0"/>
              <a:t>， 比如使用 </a:t>
            </a:r>
            <a:r>
              <a:rPr lang="en-US" altLang="zh-CN" dirty="0" err="1"/>
              <a:t>AsyncTask</a:t>
            </a:r>
            <a:r>
              <a:rPr lang="en-US" altLang="zh-CN" dirty="0"/>
              <a:t> </a:t>
            </a:r>
            <a:r>
              <a:rPr lang="zh-CN" altLang="en-US" dirty="0"/>
              <a:t>或 </a:t>
            </a:r>
            <a:r>
              <a:rPr lang="en-US" altLang="zh-CN" dirty="0" err="1"/>
              <a:t>IntentService</a:t>
            </a:r>
            <a:endParaRPr lang="zh-CN" altLang="en-US" dirty="0"/>
          </a:p>
        </p:txBody>
      </p:sp>
    </p:spTree>
    <p:extLst>
      <p:ext uri="{BB962C8B-B14F-4D97-AF65-F5344CB8AC3E}">
        <p14:creationId xmlns:p14="http://schemas.microsoft.com/office/powerpoint/2010/main" val="37768687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将信息输入到数据库</a:t>
            </a:r>
          </a:p>
        </p:txBody>
      </p:sp>
      <p:sp>
        <p:nvSpPr>
          <p:cNvPr id="3" name="内容占位符 2"/>
          <p:cNvSpPr>
            <a:spLocks noGrp="1"/>
          </p:cNvSpPr>
          <p:nvPr>
            <p:ph idx="1"/>
          </p:nvPr>
        </p:nvSpPr>
        <p:spPr/>
        <p:txBody>
          <a:bodyPr/>
          <a:lstStyle/>
          <a:p>
            <a:r>
              <a:rPr lang="zh-CN" altLang="en-US" dirty="0"/>
              <a:t>通过将一个 </a:t>
            </a:r>
            <a:r>
              <a:rPr lang="en-US" altLang="zh-CN" dirty="0" err="1"/>
              <a:t>ContentValues</a:t>
            </a:r>
            <a:r>
              <a:rPr lang="en-US" altLang="zh-CN" dirty="0"/>
              <a:t> </a:t>
            </a:r>
            <a:r>
              <a:rPr lang="zh-CN" altLang="en-US" dirty="0"/>
              <a:t>对象传递至 </a:t>
            </a:r>
            <a:r>
              <a:rPr lang="en-US" altLang="zh-CN" dirty="0"/>
              <a:t>insert() </a:t>
            </a:r>
            <a:r>
              <a:rPr lang="zh-CN" altLang="en-US" dirty="0"/>
              <a:t>方法将数据插入数据库：</a:t>
            </a:r>
          </a:p>
        </p:txBody>
      </p:sp>
      <p:sp>
        <p:nvSpPr>
          <p:cNvPr id="6" name="Rectangle 3"/>
          <p:cNvSpPr>
            <a:spLocks noChangeArrowheads="1"/>
          </p:cNvSpPr>
          <p:nvPr/>
        </p:nvSpPr>
        <p:spPr bwMode="auto">
          <a:xfrm>
            <a:off x="2615831" y="2374619"/>
            <a:ext cx="8737969" cy="431523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006600"/>
                </a:solidFill>
                <a:effectLst/>
                <a:latin typeface="Consolas" panose="020B0609020204030204" pitchFamily="49" charset="0"/>
                <a:cs typeface="Consolas" panose="020B0609020204030204" pitchFamily="49" charset="0"/>
              </a:rPr>
              <a:t>// Gets the data repository in write mode</a:t>
            </a:r>
            <a:b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b="0" i="0" u="none" strike="noStrike" cap="none" normalizeH="0" baseline="0">
                <a:ln>
                  <a:noFill/>
                </a:ln>
                <a:solidFill>
                  <a:srgbClr val="660066"/>
                </a:solidFill>
                <a:effectLst/>
                <a:latin typeface="Consolas" panose="020B0609020204030204" pitchFamily="49" charset="0"/>
                <a:cs typeface="Consolas" panose="020B0609020204030204" pitchFamily="49" charset="0"/>
              </a:rPr>
              <a:t>SQLiteDatabase</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db </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mDbHelper</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getWritableDatabase</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b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b="0" i="0" u="none" strike="noStrike" cap="none" normalizeH="0" baseline="0">
                <a:ln>
                  <a:noFill/>
                </a:ln>
                <a:solidFill>
                  <a:srgbClr val="006600"/>
                </a:solidFill>
                <a:effectLst/>
                <a:latin typeface="Consolas" panose="020B0609020204030204" pitchFamily="49" charset="0"/>
                <a:cs typeface="Consolas" panose="020B0609020204030204" pitchFamily="49" charset="0"/>
              </a:rPr>
              <a:t>// Create a new map of values, where column names are the keys</a:t>
            </a:r>
            <a:b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b="0" i="0" u="none" strike="noStrike" cap="none" normalizeH="0" baseline="0">
                <a:ln>
                  <a:noFill/>
                </a:ln>
                <a:solidFill>
                  <a:srgbClr val="660066"/>
                </a:solidFill>
                <a:effectLst/>
                <a:latin typeface="Consolas" panose="020B0609020204030204" pitchFamily="49" charset="0"/>
                <a:cs typeface="Consolas" panose="020B0609020204030204" pitchFamily="49" charset="0"/>
              </a:rPr>
              <a:t>ContentValues</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values </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000088"/>
                </a:solidFill>
                <a:effectLst/>
                <a:latin typeface="Consolas" panose="020B0609020204030204" pitchFamily="49" charset="0"/>
                <a:cs typeface="Consolas" panose="020B0609020204030204" pitchFamily="49" charset="0"/>
              </a:rPr>
              <a:t>new</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660066"/>
                </a:solidFill>
                <a:effectLst/>
                <a:latin typeface="Consolas" panose="020B0609020204030204" pitchFamily="49" charset="0"/>
                <a:cs typeface="Consolas" panose="020B0609020204030204" pitchFamily="49" charset="0"/>
              </a:rPr>
              <a:t>ContentValues</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values</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put</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660066"/>
                </a:solidFill>
                <a:effectLst/>
                <a:latin typeface="Consolas" panose="020B0609020204030204" pitchFamily="49" charset="0"/>
                <a:cs typeface="Consolas" panose="020B0609020204030204" pitchFamily="49" charset="0"/>
              </a:rPr>
              <a:t>FeedEntry</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COLUMN_NAME_ENTRY_ID</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id</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values</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put</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660066"/>
                </a:solidFill>
                <a:effectLst/>
                <a:latin typeface="Consolas" panose="020B0609020204030204" pitchFamily="49" charset="0"/>
                <a:cs typeface="Consolas" panose="020B0609020204030204" pitchFamily="49" charset="0"/>
              </a:rPr>
              <a:t>FeedEntry</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COLUMN_NAME_TITLE</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title</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values</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put</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660066"/>
                </a:solidFill>
                <a:effectLst/>
                <a:latin typeface="Consolas" panose="020B0609020204030204" pitchFamily="49" charset="0"/>
                <a:cs typeface="Consolas" panose="020B0609020204030204" pitchFamily="49" charset="0"/>
              </a:rPr>
              <a:t>FeedEntry</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COLUMN_NAME_CONTENT</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content</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b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b="0" i="0" u="none" strike="noStrike" cap="none" normalizeH="0" baseline="0">
                <a:ln>
                  <a:noFill/>
                </a:ln>
                <a:solidFill>
                  <a:srgbClr val="006600"/>
                </a:solidFill>
                <a:effectLst/>
                <a:latin typeface="Consolas" panose="020B0609020204030204" pitchFamily="49" charset="0"/>
                <a:cs typeface="Consolas" panose="020B0609020204030204" pitchFamily="49" charset="0"/>
              </a:rPr>
              <a:t>// Insert the new row, returning the primary key value of the new row</a:t>
            </a:r>
            <a:b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b="0" i="0" u="none" strike="noStrike" cap="none" normalizeH="0" baseline="0">
                <a:ln>
                  <a:noFill/>
                </a:ln>
                <a:solidFill>
                  <a:srgbClr val="000088"/>
                </a:solidFill>
                <a:effectLst/>
                <a:latin typeface="Consolas" panose="020B0609020204030204" pitchFamily="49" charset="0"/>
                <a:cs typeface="Consolas" panose="020B0609020204030204" pitchFamily="49" charset="0"/>
              </a:rPr>
              <a:t>long</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newRowId</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newRowId </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db</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insert</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660066"/>
                </a:solidFill>
                <a:effectLst/>
                <a:latin typeface="Consolas" panose="020B0609020204030204" pitchFamily="49" charset="0"/>
                <a:cs typeface="Consolas" panose="020B0609020204030204" pitchFamily="49" charset="0"/>
              </a:rPr>
              <a:t>FeedEntry</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TABLE_NAME</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b="0" i="0" u="none" strike="noStrike" cap="none" normalizeH="0" baseline="0">
                <a:ln>
                  <a:noFill/>
                </a:ln>
                <a:solidFill>
                  <a:srgbClr val="660066"/>
                </a:solidFill>
                <a:effectLst/>
                <a:latin typeface="Consolas" panose="020B0609020204030204" pitchFamily="49" charset="0"/>
                <a:cs typeface="Consolas" panose="020B0609020204030204" pitchFamily="49" charset="0"/>
              </a:rPr>
              <a:t>FeedEntry</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COLUMN_NAME_NULLABLE</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b="0" i="0" u="none" strike="noStrike" cap="none" normalizeH="0" baseline="0">
                <a:ln>
                  <a:noFill/>
                </a:ln>
                <a:solidFill>
                  <a:srgbClr val="000000"/>
                </a:solidFill>
                <a:effectLst/>
                <a:latin typeface="Consolas" panose="020B0609020204030204" pitchFamily="49" charset="0"/>
                <a:cs typeface="Consolas" panose="020B0609020204030204" pitchFamily="49" charset="0"/>
              </a:rPr>
              <a:t>         values</a:t>
            </a:r>
            <a:r>
              <a:rPr kumimoji="0" lang="zh-CN" altLang="zh-CN"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b="0" i="0" u="none" strike="noStrike" cap="none" normalizeH="0" baseline="0">
                <a:ln>
                  <a:noFill/>
                </a:ln>
                <a:solidFill>
                  <a:schemeClr val="tx1"/>
                </a:solidFill>
                <a:effectLst/>
              </a:rPr>
              <a:t> </a:t>
            </a:r>
            <a:endParaRPr kumimoji="0" lang="zh-CN" altLang="zh-CN"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62911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从数据库读取信息</a:t>
            </a:r>
          </a:p>
        </p:txBody>
      </p:sp>
      <p:sp>
        <p:nvSpPr>
          <p:cNvPr id="3" name="内容占位符 2"/>
          <p:cNvSpPr>
            <a:spLocks noGrp="1"/>
          </p:cNvSpPr>
          <p:nvPr>
            <p:ph idx="1"/>
          </p:nvPr>
        </p:nvSpPr>
        <p:spPr/>
        <p:txBody>
          <a:bodyPr/>
          <a:lstStyle/>
          <a:p>
            <a:pPr marL="0" indent="0">
              <a:buNone/>
            </a:pPr>
            <a:r>
              <a:rPr lang="zh-CN" altLang="en-US" dirty="0"/>
              <a:t>要从数据库中读取信息，请使用 </a:t>
            </a:r>
            <a:r>
              <a:rPr lang="en-US" altLang="zh-CN" dirty="0"/>
              <a:t>query() </a:t>
            </a:r>
            <a:r>
              <a:rPr lang="zh-CN" altLang="en-US" dirty="0"/>
              <a:t>方法，将其传递至选择条件和所需列。该方法结合 </a:t>
            </a:r>
            <a:r>
              <a:rPr lang="en-US" altLang="zh-CN" dirty="0"/>
              <a:t>insert() </a:t>
            </a:r>
            <a:r>
              <a:rPr lang="zh-CN" altLang="en-US" dirty="0"/>
              <a:t>和 </a:t>
            </a:r>
            <a:r>
              <a:rPr lang="en-US" altLang="zh-CN" dirty="0"/>
              <a:t>update() </a:t>
            </a:r>
            <a:r>
              <a:rPr lang="zh-CN" altLang="en-US" dirty="0"/>
              <a:t>的元素，除非列列表定义了您希望获取的数据，而不是希望插入的数据。 查询的结果将在 </a:t>
            </a:r>
            <a:r>
              <a:rPr lang="en-US" altLang="zh-CN" dirty="0"/>
              <a:t>Cursor </a:t>
            </a:r>
            <a:r>
              <a:rPr lang="zh-CN" altLang="en-US" dirty="0"/>
              <a:t>对象中返回给您。</a:t>
            </a:r>
          </a:p>
        </p:txBody>
      </p:sp>
    </p:spTree>
    <p:extLst>
      <p:ext uri="{BB962C8B-B14F-4D97-AF65-F5344CB8AC3E}">
        <p14:creationId xmlns:p14="http://schemas.microsoft.com/office/powerpoint/2010/main" val="371916619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从数据库删除信息</a:t>
            </a:r>
          </a:p>
        </p:txBody>
      </p:sp>
      <p:sp>
        <p:nvSpPr>
          <p:cNvPr id="3" name="内容占位符 2"/>
          <p:cNvSpPr>
            <a:spLocks noGrp="1"/>
          </p:cNvSpPr>
          <p:nvPr>
            <p:ph idx="1"/>
          </p:nvPr>
        </p:nvSpPr>
        <p:spPr/>
        <p:txBody>
          <a:bodyPr/>
          <a:lstStyle/>
          <a:p>
            <a:r>
              <a:rPr lang="zh-CN" altLang="en-US" dirty="0"/>
              <a:t>要从表格中删除行，您需要提供识别行的选择条件。 数据库 </a:t>
            </a:r>
            <a:r>
              <a:rPr lang="en-US" altLang="zh-CN" dirty="0"/>
              <a:t>API </a:t>
            </a:r>
            <a:r>
              <a:rPr lang="zh-CN" altLang="en-US" dirty="0"/>
              <a:t>提供了一种机制，用于创建防止 </a:t>
            </a:r>
            <a:r>
              <a:rPr lang="en-US" altLang="zh-CN" dirty="0"/>
              <a:t>SQL </a:t>
            </a:r>
            <a:r>
              <a:rPr lang="zh-CN" altLang="en-US" dirty="0"/>
              <a:t>注入的选择条件。 该机制将选择规范划分为选择子句和选择参数。 该子句定义要查看的列，还允许您合并列测试。 参数是根据捆绑到子句的项进行测试的值。由于结果并未按照与常规 </a:t>
            </a:r>
            <a:r>
              <a:rPr lang="en-US" altLang="zh-CN" dirty="0"/>
              <a:t>SQL </a:t>
            </a:r>
            <a:r>
              <a:rPr lang="zh-CN" altLang="en-US" dirty="0"/>
              <a:t>语句相同的方式进行处理，它不受 </a:t>
            </a:r>
            <a:r>
              <a:rPr lang="en-US" altLang="zh-CN" dirty="0"/>
              <a:t>SQL </a:t>
            </a:r>
            <a:r>
              <a:rPr lang="zh-CN" altLang="en-US" dirty="0"/>
              <a:t>注入的影响。</a:t>
            </a:r>
          </a:p>
        </p:txBody>
      </p:sp>
    </p:spTree>
    <p:extLst>
      <p:ext uri="{BB962C8B-B14F-4D97-AF65-F5344CB8AC3E}">
        <p14:creationId xmlns:p14="http://schemas.microsoft.com/office/powerpoint/2010/main" val="256418154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更新数据库</a:t>
            </a:r>
          </a:p>
        </p:txBody>
      </p:sp>
      <p:sp>
        <p:nvSpPr>
          <p:cNvPr id="3" name="内容占位符 2"/>
          <p:cNvSpPr>
            <a:spLocks noGrp="1"/>
          </p:cNvSpPr>
          <p:nvPr>
            <p:ph idx="1"/>
          </p:nvPr>
        </p:nvSpPr>
        <p:spPr/>
        <p:txBody>
          <a:bodyPr/>
          <a:lstStyle/>
          <a:p>
            <a:pPr marL="0" indent="0">
              <a:buNone/>
            </a:pPr>
            <a:r>
              <a:rPr lang="zh-CN" altLang="en-US" dirty="0"/>
              <a:t>当您需要修改数据库值的子集时，请使用 </a:t>
            </a:r>
            <a:r>
              <a:rPr lang="en-US" altLang="zh-CN" dirty="0"/>
              <a:t>update() </a:t>
            </a:r>
            <a:r>
              <a:rPr lang="zh-CN" altLang="en-US" dirty="0"/>
              <a:t>方法。</a:t>
            </a:r>
          </a:p>
          <a:p>
            <a:pPr marL="0" indent="0">
              <a:buNone/>
            </a:pPr>
            <a:r>
              <a:rPr lang="zh-CN" altLang="en-US" dirty="0"/>
              <a:t>更新表格可将</a:t>
            </a:r>
            <a:r>
              <a:rPr lang="en-US" altLang="zh-CN" dirty="0"/>
              <a:t>insert() </a:t>
            </a:r>
            <a:r>
              <a:rPr lang="zh-CN" altLang="en-US" dirty="0"/>
              <a:t>的内容值句法与 </a:t>
            </a:r>
            <a:r>
              <a:rPr lang="en-US" altLang="zh-CN" dirty="0"/>
              <a:t>delete() </a:t>
            </a:r>
            <a:r>
              <a:rPr lang="zh-CN" altLang="en-US" dirty="0"/>
              <a:t>的 </a:t>
            </a:r>
            <a:r>
              <a:rPr lang="en-US" altLang="zh-CN" dirty="0"/>
              <a:t>where </a:t>
            </a:r>
            <a:r>
              <a:rPr lang="zh-CN" altLang="en-US" dirty="0"/>
              <a:t>句法相结合。</a:t>
            </a:r>
          </a:p>
        </p:txBody>
      </p:sp>
      <p:sp>
        <p:nvSpPr>
          <p:cNvPr id="5" name="Rectangle 2"/>
          <p:cNvSpPr>
            <a:spLocks noChangeArrowheads="1"/>
          </p:cNvSpPr>
          <p:nvPr/>
        </p:nvSpPr>
        <p:spPr bwMode="auto">
          <a:xfrm>
            <a:off x="1885335" y="2832592"/>
            <a:ext cx="6957033" cy="385356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660066"/>
                </a:solidFill>
                <a:effectLst/>
                <a:latin typeface="Consolas" panose="020B0609020204030204" pitchFamily="49" charset="0"/>
                <a:cs typeface="Consolas" panose="020B0609020204030204" pitchFamily="49" charset="0"/>
              </a:rPr>
              <a:t>SQLiteDatabase</a:t>
            </a:r>
            <a:r>
              <a:rPr kumimoji="0" lang="zh-CN" altLang="zh-CN" sz="16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db </a:t>
            </a:r>
            <a:r>
              <a:rPr kumimoji="0" lang="zh-CN" altLang="zh-CN" sz="16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mDbHelper</a:t>
            </a:r>
            <a:r>
              <a:rPr kumimoji="0" lang="zh-CN" altLang="zh-CN" sz="16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getReadableDatabase</a:t>
            </a:r>
            <a:r>
              <a:rPr kumimoji="0" lang="zh-CN" altLang="zh-CN" sz="16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sz="16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br>
              <a:rPr kumimoji="0" lang="zh-CN" altLang="zh-CN" sz="16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600" b="0" i="0" u="none" strike="noStrike" cap="none" normalizeH="0" baseline="0">
                <a:ln>
                  <a:noFill/>
                </a:ln>
                <a:solidFill>
                  <a:srgbClr val="006600"/>
                </a:solidFill>
                <a:effectLst/>
                <a:latin typeface="Consolas" panose="020B0609020204030204" pitchFamily="49" charset="0"/>
                <a:cs typeface="Consolas" panose="020B0609020204030204" pitchFamily="49" charset="0"/>
              </a:rPr>
              <a:t>// New value for one column</a:t>
            </a:r>
            <a:br>
              <a:rPr kumimoji="0" lang="zh-CN" altLang="zh-CN" sz="16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600" b="0" i="0" u="none" strike="noStrike" cap="none" normalizeH="0" baseline="0">
                <a:ln>
                  <a:noFill/>
                </a:ln>
                <a:solidFill>
                  <a:srgbClr val="660066"/>
                </a:solidFill>
                <a:effectLst/>
                <a:latin typeface="Consolas" panose="020B0609020204030204" pitchFamily="49" charset="0"/>
                <a:cs typeface="Consolas" panose="020B0609020204030204" pitchFamily="49" charset="0"/>
              </a:rPr>
              <a:t>ContentValues</a:t>
            </a:r>
            <a:r>
              <a:rPr kumimoji="0" lang="zh-CN" altLang="zh-CN" sz="16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values </a:t>
            </a:r>
            <a:r>
              <a:rPr kumimoji="0" lang="zh-CN" altLang="zh-CN" sz="16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a:ln>
                  <a:noFill/>
                </a:ln>
                <a:solidFill>
                  <a:srgbClr val="000088"/>
                </a:solidFill>
                <a:effectLst/>
                <a:latin typeface="Consolas" panose="020B0609020204030204" pitchFamily="49" charset="0"/>
                <a:cs typeface="Consolas" panose="020B0609020204030204" pitchFamily="49" charset="0"/>
              </a:rPr>
              <a:t>new</a:t>
            </a:r>
            <a:r>
              <a:rPr kumimoji="0" lang="zh-CN" altLang="zh-CN" sz="16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a:ln>
                  <a:noFill/>
                </a:ln>
                <a:solidFill>
                  <a:srgbClr val="660066"/>
                </a:solidFill>
                <a:effectLst/>
                <a:latin typeface="Consolas" panose="020B0609020204030204" pitchFamily="49" charset="0"/>
                <a:cs typeface="Consolas" panose="020B0609020204030204" pitchFamily="49" charset="0"/>
              </a:rPr>
              <a:t>ContentValues</a:t>
            </a:r>
            <a:r>
              <a:rPr kumimoji="0" lang="zh-CN" altLang="zh-CN" sz="16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sz="16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6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values</a:t>
            </a:r>
            <a:r>
              <a:rPr kumimoji="0" lang="zh-CN" altLang="zh-CN" sz="16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put</a:t>
            </a:r>
            <a:r>
              <a:rPr kumimoji="0" lang="zh-CN" altLang="zh-CN" sz="16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a:ln>
                  <a:noFill/>
                </a:ln>
                <a:solidFill>
                  <a:srgbClr val="660066"/>
                </a:solidFill>
                <a:effectLst/>
                <a:latin typeface="Consolas" panose="020B0609020204030204" pitchFamily="49" charset="0"/>
                <a:cs typeface="Consolas" panose="020B0609020204030204" pitchFamily="49" charset="0"/>
              </a:rPr>
              <a:t>FeedEntry</a:t>
            </a:r>
            <a:r>
              <a:rPr kumimoji="0" lang="zh-CN" altLang="zh-CN" sz="16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COLUMN_NAME_TITLE</a:t>
            </a:r>
            <a:r>
              <a:rPr kumimoji="0" lang="zh-CN" altLang="zh-CN" sz="16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title</a:t>
            </a:r>
            <a:r>
              <a:rPr kumimoji="0" lang="zh-CN" altLang="zh-CN" sz="16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sz="16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br>
              <a:rPr kumimoji="0" lang="zh-CN" altLang="zh-CN" sz="16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600" b="0" i="0" u="none" strike="noStrike" cap="none" normalizeH="0" baseline="0">
                <a:ln>
                  <a:noFill/>
                </a:ln>
                <a:solidFill>
                  <a:srgbClr val="006600"/>
                </a:solidFill>
                <a:effectLst/>
                <a:latin typeface="Consolas" panose="020B0609020204030204" pitchFamily="49" charset="0"/>
                <a:cs typeface="Consolas" panose="020B0609020204030204" pitchFamily="49" charset="0"/>
              </a:rPr>
              <a:t>// Which row to update, based on the ID</a:t>
            </a:r>
            <a:br>
              <a:rPr kumimoji="0" lang="zh-CN" altLang="zh-CN" sz="16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600" b="0" i="0" u="none" strike="noStrike" cap="none" normalizeH="0" baseline="0">
                <a:ln>
                  <a:noFill/>
                </a:ln>
                <a:solidFill>
                  <a:srgbClr val="660066"/>
                </a:solidFill>
                <a:effectLst/>
                <a:latin typeface="Consolas" panose="020B0609020204030204" pitchFamily="49" charset="0"/>
                <a:cs typeface="Consolas" panose="020B0609020204030204" pitchFamily="49" charset="0"/>
              </a:rPr>
              <a:t>String</a:t>
            </a:r>
            <a:r>
              <a:rPr kumimoji="0" lang="zh-CN" altLang="zh-CN" sz="16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selection </a:t>
            </a:r>
            <a:r>
              <a:rPr kumimoji="0" lang="zh-CN" altLang="zh-CN" sz="16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a:ln>
                  <a:noFill/>
                </a:ln>
                <a:solidFill>
                  <a:srgbClr val="660066"/>
                </a:solidFill>
                <a:effectLst/>
                <a:latin typeface="Consolas" panose="020B0609020204030204" pitchFamily="49" charset="0"/>
                <a:cs typeface="Consolas" panose="020B0609020204030204" pitchFamily="49" charset="0"/>
              </a:rPr>
              <a:t>FeedEntry</a:t>
            </a:r>
            <a:r>
              <a:rPr kumimoji="0" lang="zh-CN" altLang="zh-CN" sz="16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COLUMN_NAME_ENTRY_ID </a:t>
            </a:r>
            <a:r>
              <a:rPr kumimoji="0" lang="zh-CN" altLang="zh-CN" sz="16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a:ln>
                  <a:noFill/>
                </a:ln>
                <a:solidFill>
                  <a:srgbClr val="880000"/>
                </a:solidFill>
                <a:effectLst/>
                <a:latin typeface="Consolas" panose="020B0609020204030204" pitchFamily="49" charset="0"/>
                <a:cs typeface="Consolas" panose="020B0609020204030204" pitchFamily="49" charset="0"/>
              </a:rPr>
              <a:t>" LIKE ?"</a:t>
            </a:r>
            <a:r>
              <a:rPr kumimoji="0" lang="zh-CN" altLang="zh-CN" sz="16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sz="16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600" b="0" i="0" u="none" strike="noStrike" cap="none" normalizeH="0" baseline="0">
                <a:ln>
                  <a:noFill/>
                </a:ln>
                <a:solidFill>
                  <a:srgbClr val="660066"/>
                </a:solidFill>
                <a:effectLst/>
                <a:latin typeface="Consolas" panose="020B0609020204030204" pitchFamily="49" charset="0"/>
                <a:cs typeface="Consolas" panose="020B0609020204030204" pitchFamily="49" charset="0"/>
              </a:rPr>
              <a:t>String</a:t>
            </a:r>
            <a:r>
              <a:rPr kumimoji="0" lang="zh-CN" altLang="zh-CN" sz="16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selectionArgs </a:t>
            </a:r>
            <a:r>
              <a:rPr kumimoji="0" lang="zh-CN" altLang="zh-CN" sz="16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a:ln>
                  <a:noFill/>
                </a:ln>
                <a:solidFill>
                  <a:srgbClr val="660066"/>
                </a:solidFill>
                <a:effectLst/>
                <a:latin typeface="Consolas" panose="020B0609020204030204" pitchFamily="49" charset="0"/>
                <a:cs typeface="Consolas" panose="020B0609020204030204" pitchFamily="49" charset="0"/>
              </a:rPr>
              <a:t>String</a:t>
            </a:r>
            <a:r>
              <a:rPr kumimoji="0" lang="zh-CN" altLang="zh-CN" sz="16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valueOf</a:t>
            </a:r>
            <a:r>
              <a:rPr kumimoji="0" lang="zh-CN" altLang="zh-CN" sz="16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rowId</a:t>
            </a:r>
            <a:r>
              <a:rPr kumimoji="0" lang="zh-CN" altLang="zh-CN" sz="16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sz="16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br>
              <a:rPr kumimoji="0" lang="zh-CN" altLang="zh-CN" sz="16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600" b="0" i="0" u="none" strike="noStrike" cap="none" normalizeH="0" baseline="0">
                <a:ln>
                  <a:noFill/>
                </a:ln>
                <a:solidFill>
                  <a:srgbClr val="000088"/>
                </a:solidFill>
                <a:effectLst/>
                <a:latin typeface="Consolas" panose="020B0609020204030204" pitchFamily="49" charset="0"/>
                <a:cs typeface="Consolas" panose="020B0609020204030204" pitchFamily="49" charset="0"/>
              </a:rPr>
              <a:t>int</a:t>
            </a:r>
            <a:r>
              <a:rPr kumimoji="0" lang="zh-CN" altLang="zh-CN" sz="16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count </a:t>
            </a:r>
            <a:r>
              <a:rPr kumimoji="0" lang="zh-CN" altLang="zh-CN" sz="16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db</a:t>
            </a:r>
            <a:r>
              <a:rPr kumimoji="0" lang="zh-CN" altLang="zh-CN" sz="16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update</a:t>
            </a:r>
            <a:r>
              <a:rPr kumimoji="0" lang="zh-CN" altLang="zh-CN" sz="16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sz="16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6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a:t>
            </a:r>
            <a:r>
              <a:rPr kumimoji="0" lang="zh-CN" altLang="zh-CN" sz="1600" b="0" i="0" u="none" strike="noStrike" cap="none" normalizeH="0" baseline="0">
                <a:ln>
                  <a:noFill/>
                </a:ln>
                <a:solidFill>
                  <a:srgbClr val="660066"/>
                </a:solidFill>
                <a:effectLst/>
                <a:latin typeface="Consolas" panose="020B0609020204030204" pitchFamily="49" charset="0"/>
                <a:cs typeface="Consolas" panose="020B0609020204030204" pitchFamily="49" charset="0"/>
              </a:rPr>
              <a:t>FeedReaderDbHelper</a:t>
            </a:r>
            <a:r>
              <a:rPr kumimoji="0" lang="zh-CN" altLang="zh-CN" sz="16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a:ln>
                  <a:noFill/>
                </a:ln>
                <a:solidFill>
                  <a:srgbClr val="660066"/>
                </a:solidFill>
                <a:effectLst/>
                <a:latin typeface="Consolas" panose="020B0609020204030204" pitchFamily="49" charset="0"/>
                <a:cs typeface="Consolas" panose="020B0609020204030204" pitchFamily="49" charset="0"/>
              </a:rPr>
              <a:t>FeedEntry</a:t>
            </a:r>
            <a:r>
              <a:rPr kumimoji="0" lang="zh-CN" altLang="zh-CN" sz="16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TABLE_NAME</a:t>
            </a:r>
            <a:r>
              <a:rPr kumimoji="0" lang="zh-CN" altLang="zh-CN" sz="16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sz="16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6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values</a:t>
            </a:r>
            <a:r>
              <a:rPr kumimoji="0" lang="zh-CN" altLang="zh-CN" sz="16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sz="16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6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selection</a:t>
            </a:r>
            <a:r>
              <a:rPr kumimoji="0" lang="zh-CN" altLang="zh-CN" sz="16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br>
              <a:rPr kumimoji="0" lang="zh-CN" altLang="zh-CN" sz="1600" b="0" i="0" u="none" strike="noStrike" cap="none" normalizeH="0" baseline="0">
                <a:ln>
                  <a:noFill/>
                </a:ln>
                <a:solidFill>
                  <a:srgbClr val="000000"/>
                </a:solidFill>
                <a:effectLst/>
                <a:latin typeface="Consolas" panose="020B0609020204030204" pitchFamily="49" charset="0"/>
                <a:cs typeface="Consolas" panose="020B0609020204030204" pitchFamily="49" charset="0"/>
              </a:rPr>
            </a:br>
            <a:r>
              <a:rPr kumimoji="0" lang="zh-CN" altLang="zh-CN" sz="16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    selectionArgs</a:t>
            </a:r>
            <a:r>
              <a:rPr kumimoji="0" lang="zh-CN" altLang="zh-CN" sz="1600" b="0" i="0" u="none" strike="noStrike" cap="none" normalizeH="0" baseline="0">
                <a:ln>
                  <a:noFill/>
                </a:ln>
                <a:solidFill>
                  <a:srgbClr val="666600"/>
                </a:solidFill>
                <a:effectLst/>
                <a:latin typeface="Consolas" panose="020B0609020204030204" pitchFamily="49" charset="0"/>
                <a:cs typeface="Consolas" panose="020B0609020204030204" pitchFamily="49" charset="0"/>
              </a:rPr>
              <a:t>);</a:t>
            </a:r>
            <a:r>
              <a:rPr kumimoji="0" lang="zh-CN" altLang="zh-CN" sz="1600" b="0" i="0" u="none" strike="noStrike" cap="none" normalizeH="0" baseline="0">
                <a:ln>
                  <a:noFill/>
                </a:ln>
                <a:solidFill>
                  <a:schemeClr val="tx1"/>
                </a:solidFill>
                <a:effectLst/>
              </a:rPr>
              <a:t> </a:t>
            </a:r>
            <a:endParaRPr kumimoji="0" lang="zh-CN" altLang="zh-CN" sz="1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6948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数据库事务</a:t>
            </a:r>
          </a:p>
        </p:txBody>
      </p:sp>
      <p:sp>
        <p:nvSpPr>
          <p:cNvPr id="3" name="内容占位符 2"/>
          <p:cNvSpPr>
            <a:spLocks noGrp="1"/>
          </p:cNvSpPr>
          <p:nvPr>
            <p:ph idx="1"/>
          </p:nvPr>
        </p:nvSpPr>
        <p:spPr/>
        <p:txBody>
          <a:bodyPr/>
          <a:lstStyle/>
          <a:p>
            <a:r>
              <a:rPr lang="zh-CN" altLang="en-US" dirty="0"/>
              <a:t>使用</a:t>
            </a:r>
            <a:r>
              <a:rPr lang="en-US" altLang="zh-CN" dirty="0" err="1"/>
              <a:t>SQLiteDatabase</a:t>
            </a:r>
            <a:r>
              <a:rPr lang="zh-CN" altLang="en-US" dirty="0"/>
              <a:t>的</a:t>
            </a:r>
            <a:r>
              <a:rPr lang="en-US" altLang="zh-CN" dirty="0" err="1"/>
              <a:t>beginTransaction</a:t>
            </a:r>
            <a:r>
              <a:rPr lang="en-US" altLang="zh-CN" dirty="0"/>
              <a:t>()</a:t>
            </a:r>
            <a:r>
              <a:rPr lang="zh-CN" altLang="en-US" dirty="0"/>
              <a:t>方法可以开启一个事务，程序执行到</a:t>
            </a:r>
            <a:r>
              <a:rPr lang="en-US" altLang="zh-CN" dirty="0" err="1"/>
              <a:t>endTransaction</a:t>
            </a:r>
            <a:r>
              <a:rPr lang="en-US" altLang="zh-CN" dirty="0"/>
              <a:t>() </a:t>
            </a:r>
            <a:r>
              <a:rPr lang="zh-CN" altLang="en-US" dirty="0"/>
              <a:t>方法时会检查事务的标志是否为成功，如果程序执行到</a:t>
            </a:r>
            <a:r>
              <a:rPr lang="en-US" altLang="zh-CN" dirty="0" err="1"/>
              <a:t>endTransaction</a:t>
            </a:r>
            <a:r>
              <a:rPr lang="en-US" altLang="zh-CN" dirty="0"/>
              <a:t>()</a:t>
            </a:r>
            <a:r>
              <a:rPr lang="zh-CN" altLang="en-US" dirty="0"/>
              <a:t>之前调用了</a:t>
            </a:r>
            <a:r>
              <a:rPr lang="en-US" altLang="zh-CN" dirty="0" err="1"/>
              <a:t>setTransactionSuccessful</a:t>
            </a:r>
            <a:r>
              <a:rPr lang="en-US" altLang="zh-CN" dirty="0"/>
              <a:t>() </a:t>
            </a:r>
            <a:r>
              <a:rPr lang="zh-CN" altLang="en-US" dirty="0"/>
              <a:t>方法设置事务的标志为成功则提交事务，如果没有调用</a:t>
            </a:r>
            <a:r>
              <a:rPr lang="en-US" altLang="zh-CN" dirty="0" err="1"/>
              <a:t>setTransactionSuccessful</a:t>
            </a:r>
            <a:r>
              <a:rPr lang="en-US" altLang="zh-CN" dirty="0"/>
              <a:t>() </a:t>
            </a:r>
            <a:r>
              <a:rPr lang="zh-CN" altLang="en-US" dirty="0"/>
              <a:t>方法则回滚事务。</a:t>
            </a:r>
          </a:p>
        </p:txBody>
      </p:sp>
    </p:spTree>
    <p:extLst>
      <p:ext uri="{BB962C8B-B14F-4D97-AF65-F5344CB8AC3E}">
        <p14:creationId xmlns:p14="http://schemas.microsoft.com/office/powerpoint/2010/main" val="37103325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Android sqlite3</a:t>
            </a:r>
            <a:r>
              <a:rPr lang="zh-CN" altLang="en-US" dirty="0"/>
              <a:t>工具的使用</a:t>
            </a:r>
          </a:p>
        </p:txBody>
      </p:sp>
      <p:sp>
        <p:nvSpPr>
          <p:cNvPr id="3" name="内容占位符 2"/>
          <p:cNvSpPr>
            <a:spLocks noGrp="1"/>
          </p:cNvSpPr>
          <p:nvPr>
            <p:ph idx="1"/>
          </p:nvPr>
        </p:nvSpPr>
        <p:spPr/>
        <p:txBody>
          <a:bodyPr>
            <a:normAutofit fontScale="92500" lnSpcReduction="20000"/>
          </a:bodyPr>
          <a:lstStyle/>
          <a:p>
            <a:r>
              <a:rPr lang="en-US" altLang="zh-CN" dirty="0"/>
              <a:t>1 </a:t>
            </a:r>
            <a:r>
              <a:rPr lang="en-US" altLang="zh-CN" dirty="0" err="1"/>
              <a:t>cmd</a:t>
            </a:r>
            <a:r>
              <a:rPr lang="en-US" altLang="zh-CN" dirty="0"/>
              <a:t> </a:t>
            </a:r>
            <a:r>
              <a:rPr lang="en-US" altLang="zh-CN" dirty="0">
                <a:sym typeface="Wingdings" panose="05000000000000000000" pitchFamily="2" charset="2"/>
              </a:rPr>
              <a:t></a:t>
            </a:r>
            <a:r>
              <a:rPr lang="en-US" altLang="zh-CN" dirty="0"/>
              <a:t> </a:t>
            </a:r>
            <a:r>
              <a:rPr lang="en-US" altLang="zh-CN" dirty="0" err="1"/>
              <a:t>adb</a:t>
            </a:r>
            <a:r>
              <a:rPr lang="en-US" altLang="zh-CN" dirty="0"/>
              <a:t> shell </a:t>
            </a:r>
            <a:r>
              <a:rPr lang="zh-CN" altLang="en-US" dirty="0"/>
              <a:t>首先挂载到</a:t>
            </a:r>
            <a:r>
              <a:rPr lang="en-US" altLang="zh-CN" dirty="0" err="1"/>
              <a:t>linux</a:t>
            </a:r>
            <a:r>
              <a:rPr lang="en-US" altLang="zh-CN" dirty="0"/>
              <a:t> </a:t>
            </a:r>
          </a:p>
          <a:p>
            <a:r>
              <a:rPr lang="en-US" altLang="zh-CN" dirty="0"/>
              <a:t>2 cd data/data/</a:t>
            </a:r>
            <a:r>
              <a:rPr lang="en-US" altLang="zh-CN" dirty="0" err="1"/>
              <a:t>com.android.contacts.provider</a:t>
            </a:r>
            <a:r>
              <a:rPr lang="en-US" altLang="zh-CN" dirty="0"/>
              <a:t> </a:t>
            </a:r>
          </a:p>
          <a:p>
            <a:r>
              <a:rPr lang="en-US" altLang="zh-CN" dirty="0"/>
              <a:t>3 cd databases</a:t>
            </a:r>
          </a:p>
          <a:p>
            <a:r>
              <a:rPr lang="en-US" altLang="zh-CN" dirty="0"/>
              <a:t>4 sqlite3 contacts </a:t>
            </a:r>
            <a:r>
              <a:rPr lang="zh-CN" altLang="en-US" dirty="0"/>
              <a:t>打开数据库 </a:t>
            </a:r>
            <a:r>
              <a:rPr lang="en-US" altLang="zh-CN" dirty="0" err="1"/>
              <a:t>eg</a:t>
            </a:r>
            <a:r>
              <a:rPr lang="en-US" altLang="zh-CN" dirty="0"/>
              <a:t>: sqlite3 </a:t>
            </a:r>
            <a:r>
              <a:rPr lang="en-US" altLang="zh-CN" dirty="0" err="1"/>
              <a:t>contacts.db</a:t>
            </a:r>
            <a:r>
              <a:rPr lang="en-US" altLang="zh-CN" dirty="0"/>
              <a:t> </a:t>
            </a:r>
          </a:p>
          <a:p>
            <a:r>
              <a:rPr lang="en-US" altLang="zh-CN" dirty="0"/>
              <a:t>5 .tables </a:t>
            </a:r>
            <a:r>
              <a:rPr lang="zh-CN" altLang="en-US" dirty="0"/>
              <a:t>查看所有的表  </a:t>
            </a:r>
            <a:r>
              <a:rPr lang="en-US" altLang="zh-CN" dirty="0" err="1"/>
              <a:t>eg</a:t>
            </a:r>
            <a:r>
              <a:rPr lang="en-US" altLang="zh-CN" dirty="0"/>
              <a:t>: .table </a:t>
            </a:r>
          </a:p>
          <a:p>
            <a:r>
              <a:rPr lang="en-US" altLang="zh-CN" dirty="0"/>
              <a:t>6 .schema </a:t>
            </a:r>
            <a:r>
              <a:rPr lang="zh-CN" altLang="en-US" dirty="0"/>
              <a:t>查看所有的创建表、视图的语句 </a:t>
            </a:r>
            <a:r>
              <a:rPr lang="en-US" altLang="zh-CN" dirty="0" err="1"/>
              <a:t>eg</a:t>
            </a:r>
            <a:r>
              <a:rPr lang="en-US" altLang="zh-CN" dirty="0"/>
              <a:t>: .schema </a:t>
            </a:r>
          </a:p>
          <a:p>
            <a:r>
              <a:rPr lang="en-US" altLang="zh-CN" dirty="0"/>
              <a:t>7 .help </a:t>
            </a:r>
            <a:r>
              <a:rPr lang="zh-CN" altLang="en-US" dirty="0"/>
              <a:t>查看帮助  </a:t>
            </a:r>
            <a:r>
              <a:rPr lang="en-US" altLang="zh-CN" dirty="0" err="1"/>
              <a:t>eg</a:t>
            </a:r>
            <a:r>
              <a:rPr lang="en-US" altLang="zh-CN" dirty="0"/>
              <a:t>: .help </a:t>
            </a:r>
          </a:p>
          <a:p>
            <a:r>
              <a:rPr lang="en-US" altLang="zh-CN" dirty="0"/>
              <a:t>8 .header(s) NO |OFF</a:t>
            </a:r>
            <a:r>
              <a:rPr lang="zh-CN" altLang="en-US" dirty="0"/>
              <a:t>是否显示列头信息 </a:t>
            </a:r>
            <a:r>
              <a:rPr lang="en-US" altLang="zh-CN" dirty="0" err="1"/>
              <a:t>eg</a:t>
            </a:r>
            <a:r>
              <a:rPr lang="en-US" altLang="zh-CN" dirty="0"/>
              <a:t>: headers ON </a:t>
            </a:r>
          </a:p>
          <a:p>
            <a:r>
              <a:rPr lang="en-US" altLang="zh-CN" dirty="0"/>
              <a:t>9 .mode </a:t>
            </a:r>
            <a:r>
              <a:rPr lang="en-US" altLang="zh-CN" dirty="0" err="1"/>
              <a:t>MODE</a:t>
            </a:r>
            <a:r>
              <a:rPr lang="en-US" altLang="zh-CN" dirty="0"/>
              <a:t>  ?table? </a:t>
            </a:r>
            <a:r>
              <a:rPr lang="zh-CN" altLang="en-US" dirty="0"/>
              <a:t>指定数据显示风格 </a:t>
            </a:r>
            <a:r>
              <a:rPr lang="en-US" altLang="zh-CN" dirty="0" err="1"/>
              <a:t>eg</a:t>
            </a:r>
            <a:r>
              <a:rPr lang="en-US" altLang="zh-CN" dirty="0"/>
              <a:t>: .mode column </a:t>
            </a:r>
          </a:p>
          <a:p>
            <a:r>
              <a:rPr lang="en-US" altLang="zh-CN" dirty="0"/>
              <a:t>10 .</a:t>
            </a:r>
            <a:r>
              <a:rPr lang="en-US" altLang="zh-CN" dirty="0" err="1"/>
              <a:t>nullValue</a:t>
            </a:r>
            <a:r>
              <a:rPr lang="en-US" altLang="zh-CN" dirty="0"/>
              <a:t> NULL</a:t>
            </a:r>
            <a:r>
              <a:rPr lang="zh-CN" altLang="en-US" dirty="0"/>
              <a:t>空值数据显示问题 </a:t>
            </a:r>
            <a:r>
              <a:rPr lang="en-US" altLang="zh-CN" dirty="0" err="1"/>
              <a:t>eg</a:t>
            </a:r>
            <a:r>
              <a:rPr lang="en-US" altLang="zh-CN" dirty="0"/>
              <a:t>: .</a:t>
            </a:r>
            <a:r>
              <a:rPr lang="en-US" altLang="zh-CN" dirty="0" err="1"/>
              <a:t>nullValue</a:t>
            </a:r>
            <a:r>
              <a:rPr lang="en-US" altLang="zh-CN" dirty="0"/>
              <a:t> NULL </a:t>
            </a:r>
          </a:p>
          <a:p>
            <a:pPr marL="0" indent="0">
              <a:buNone/>
            </a:pPr>
            <a:endParaRPr lang="zh-CN" altLang="en-US" dirty="0"/>
          </a:p>
        </p:txBody>
      </p:sp>
    </p:spTree>
    <p:extLst>
      <p:ext uri="{BB962C8B-B14F-4D97-AF65-F5344CB8AC3E}">
        <p14:creationId xmlns:p14="http://schemas.microsoft.com/office/powerpoint/2010/main" val="9276962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ContentProvider</a:t>
            </a:r>
            <a:endParaRPr lang="zh-CN" altLang="en-US" dirty="0"/>
          </a:p>
        </p:txBody>
      </p:sp>
      <p:sp>
        <p:nvSpPr>
          <p:cNvPr id="3" name="副标题 2"/>
          <p:cNvSpPr>
            <a:spLocks noGrp="1"/>
          </p:cNvSpPr>
          <p:nvPr>
            <p:ph type="subTitle" idx="1"/>
          </p:nvPr>
        </p:nvSpPr>
        <p:spPr/>
        <p:txBody>
          <a:bodyPr/>
          <a:lstStyle/>
          <a:p>
            <a:pPr algn="r"/>
            <a:r>
              <a:rPr lang="zh-CN" altLang="en-US" dirty="0"/>
              <a:t>许震</a:t>
            </a:r>
          </a:p>
        </p:txBody>
      </p:sp>
    </p:spTree>
    <p:extLst>
      <p:ext uri="{BB962C8B-B14F-4D97-AF65-F5344CB8AC3E}">
        <p14:creationId xmlns:p14="http://schemas.microsoft.com/office/powerpoint/2010/main" val="176125196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ContentProvider</a:t>
            </a:r>
            <a:endParaRPr lang="zh-CN" altLang="en-US" dirty="0"/>
          </a:p>
        </p:txBody>
      </p:sp>
      <p:sp>
        <p:nvSpPr>
          <p:cNvPr id="3" name="内容占位符 2"/>
          <p:cNvSpPr>
            <a:spLocks noGrp="1"/>
          </p:cNvSpPr>
          <p:nvPr>
            <p:ph idx="1"/>
          </p:nvPr>
        </p:nvSpPr>
        <p:spPr/>
        <p:txBody>
          <a:bodyPr>
            <a:normAutofit/>
          </a:bodyPr>
          <a:lstStyle/>
          <a:p>
            <a:r>
              <a:rPr lang="en-US" altLang="zh-CN" dirty="0" err="1"/>
              <a:t>ContentProvider</a:t>
            </a:r>
            <a:r>
              <a:rPr lang="en-US" altLang="zh-CN" dirty="0"/>
              <a:t> </a:t>
            </a:r>
            <a:r>
              <a:rPr lang="zh-CN" altLang="en-US" dirty="0"/>
              <a:t>在</a:t>
            </a:r>
            <a:r>
              <a:rPr lang="en-US" altLang="zh-CN" dirty="0"/>
              <a:t>android</a:t>
            </a:r>
            <a:r>
              <a:rPr lang="zh-CN" altLang="en-US" dirty="0"/>
              <a:t>中的作用是对外共享数据，也就是说你可以通过</a:t>
            </a:r>
            <a:r>
              <a:rPr lang="en-US" altLang="zh-CN" dirty="0" err="1"/>
              <a:t>ContentProvider</a:t>
            </a:r>
            <a:r>
              <a:rPr lang="zh-CN" altLang="en-US" dirty="0"/>
              <a:t>把应用中的数据共享给其他应用访问，其他应用可以通过</a:t>
            </a:r>
            <a:r>
              <a:rPr lang="en-US" altLang="zh-CN" dirty="0" err="1"/>
              <a:t>ContentProvider</a:t>
            </a:r>
            <a:r>
              <a:rPr lang="en-US" altLang="zh-CN" dirty="0"/>
              <a:t> </a:t>
            </a:r>
            <a:r>
              <a:rPr lang="zh-CN" altLang="en-US" dirty="0"/>
              <a:t>对你应用中的数据进行添删改查。 使用</a:t>
            </a:r>
            <a:r>
              <a:rPr lang="en-US" altLang="zh-CN" dirty="0" err="1"/>
              <a:t>ContentProvider</a:t>
            </a:r>
            <a:r>
              <a:rPr lang="zh-CN" altLang="en-US" dirty="0"/>
              <a:t>对外共享数据的好处是统一了数据的访问方式。 </a:t>
            </a:r>
          </a:p>
          <a:p>
            <a:endParaRPr lang="zh-CN" altLang="en-US" dirty="0"/>
          </a:p>
        </p:txBody>
      </p:sp>
    </p:spTree>
    <p:extLst>
      <p:ext uri="{BB962C8B-B14F-4D97-AF65-F5344CB8AC3E}">
        <p14:creationId xmlns:p14="http://schemas.microsoft.com/office/powerpoint/2010/main" val="388782681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对外共享数据</a:t>
            </a:r>
          </a:p>
        </p:txBody>
      </p:sp>
      <p:sp>
        <p:nvSpPr>
          <p:cNvPr id="3" name="内容占位符 2"/>
          <p:cNvSpPr>
            <a:spLocks noGrp="1"/>
          </p:cNvSpPr>
          <p:nvPr>
            <p:ph idx="1"/>
          </p:nvPr>
        </p:nvSpPr>
        <p:spPr/>
        <p:txBody>
          <a:bodyPr>
            <a:normAutofit/>
          </a:bodyPr>
          <a:lstStyle/>
          <a:p>
            <a:r>
              <a:rPr lang="zh-CN" altLang="en-US" dirty="0"/>
              <a:t>当应用需要通过</a:t>
            </a:r>
            <a:r>
              <a:rPr lang="en-US" altLang="zh-CN" dirty="0" err="1"/>
              <a:t>ContentProvider</a:t>
            </a:r>
            <a:r>
              <a:rPr lang="zh-CN" altLang="en-US" dirty="0"/>
              <a:t>对外共享数据时，第一步需要继承</a:t>
            </a:r>
            <a:r>
              <a:rPr lang="en-US" altLang="zh-CN" dirty="0" err="1"/>
              <a:t>ContentProvider</a:t>
            </a:r>
            <a:r>
              <a:rPr lang="zh-CN" altLang="en-US" dirty="0"/>
              <a:t>并重写方法：</a:t>
            </a:r>
            <a:endParaRPr lang="en-US" altLang="zh-CN" dirty="0"/>
          </a:p>
          <a:p>
            <a:r>
              <a:rPr lang="zh-CN" altLang="en-US" dirty="0"/>
              <a:t>第二步需要在</a:t>
            </a:r>
            <a:r>
              <a:rPr lang="en-US" altLang="zh-CN" dirty="0"/>
              <a:t>AndroidManifest.xml</a:t>
            </a:r>
            <a:r>
              <a:rPr lang="zh-CN" altLang="en-US" dirty="0"/>
              <a:t>使用</a:t>
            </a:r>
            <a:r>
              <a:rPr lang="en-US" altLang="zh-CN" dirty="0"/>
              <a:t>&lt;provider&gt;</a:t>
            </a:r>
            <a:r>
              <a:rPr lang="zh-CN" altLang="en-US" dirty="0"/>
              <a:t>对该</a:t>
            </a:r>
            <a:r>
              <a:rPr lang="en-US" altLang="zh-CN" dirty="0" err="1"/>
              <a:t>ContentProvider</a:t>
            </a:r>
            <a:r>
              <a:rPr lang="zh-CN" altLang="en-US" dirty="0"/>
              <a:t>进行配置，为了能让其他应用找到该</a:t>
            </a:r>
            <a:r>
              <a:rPr lang="en-US" altLang="zh-CN" dirty="0" err="1"/>
              <a:t>ContentProvider</a:t>
            </a:r>
            <a:r>
              <a:rPr lang="en-US" altLang="zh-CN" dirty="0"/>
              <a:t> </a:t>
            </a:r>
            <a:r>
              <a:rPr lang="zh-CN" altLang="en-US" dirty="0"/>
              <a:t>，</a:t>
            </a:r>
            <a:r>
              <a:rPr lang="en-US" altLang="zh-CN" dirty="0" err="1"/>
              <a:t>ContentProvider</a:t>
            </a:r>
            <a:r>
              <a:rPr lang="en-US" altLang="zh-CN" dirty="0"/>
              <a:t> </a:t>
            </a:r>
            <a:r>
              <a:rPr lang="zh-CN" altLang="en-US" dirty="0"/>
              <a:t>采用了</a:t>
            </a:r>
            <a:r>
              <a:rPr lang="en-US" altLang="zh-CN" dirty="0"/>
              <a:t>authorities</a:t>
            </a:r>
            <a:r>
              <a:rPr lang="zh-CN" altLang="en-US" dirty="0"/>
              <a:t>（主机名</a:t>
            </a:r>
            <a:r>
              <a:rPr lang="en-US" altLang="zh-CN" dirty="0"/>
              <a:t>/</a:t>
            </a:r>
            <a:r>
              <a:rPr lang="zh-CN" altLang="en-US" dirty="0"/>
              <a:t>域名）对它进行唯一标识，你可以把 </a:t>
            </a:r>
            <a:r>
              <a:rPr lang="en-US" altLang="zh-CN" dirty="0" err="1"/>
              <a:t>ContentProvider</a:t>
            </a:r>
            <a:r>
              <a:rPr lang="zh-CN" altLang="en-US" dirty="0"/>
              <a:t>看作是一个网站，</a:t>
            </a:r>
            <a:r>
              <a:rPr lang="en-US" altLang="zh-CN" dirty="0"/>
              <a:t>authorities </a:t>
            </a:r>
            <a:r>
              <a:rPr lang="zh-CN" altLang="en-US" dirty="0"/>
              <a:t>就是他的域名</a:t>
            </a:r>
          </a:p>
          <a:p>
            <a:endParaRPr lang="zh-CN" altLang="en-US" dirty="0"/>
          </a:p>
        </p:txBody>
      </p:sp>
    </p:spTree>
    <p:extLst>
      <p:ext uri="{BB962C8B-B14F-4D97-AF65-F5344CB8AC3E}">
        <p14:creationId xmlns:p14="http://schemas.microsoft.com/office/powerpoint/2010/main" val="73833468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2806</TotalTime>
  <Words>13820</Words>
  <Application>Microsoft Office PowerPoint</Application>
  <PresentationFormat>宽屏</PresentationFormat>
  <Paragraphs>2710</Paragraphs>
  <Slides>158</Slides>
  <Notes>90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158</vt:i4>
      </vt:variant>
    </vt:vector>
  </HeadingPairs>
  <TitlesOfParts>
    <vt:vector size="170" baseType="lpstr">
      <vt:lpstr>PMingLiU</vt:lpstr>
      <vt:lpstr>Segoe</vt:lpstr>
      <vt:lpstr>等线</vt:lpstr>
      <vt:lpstr>黑体</vt:lpstr>
      <vt:lpstr>宋体</vt:lpstr>
      <vt:lpstr>微软雅黑</vt:lpstr>
      <vt:lpstr>Arial</vt:lpstr>
      <vt:lpstr>Arial Black</vt:lpstr>
      <vt:lpstr>Consolas</vt:lpstr>
      <vt:lpstr>Times New Roman</vt:lpstr>
      <vt:lpstr>Wingdings</vt:lpstr>
      <vt:lpstr>Office 主题​​</vt:lpstr>
      <vt:lpstr>Android</vt:lpstr>
      <vt:lpstr>Android 介绍</vt:lpstr>
      <vt:lpstr>Android 简单历史</vt:lpstr>
      <vt:lpstr>Android版本</vt:lpstr>
      <vt:lpstr>Android体系结构</vt:lpstr>
      <vt:lpstr>Dalvik VM 和 JVM的比较</vt:lpstr>
      <vt:lpstr>Dalvik VM和 JVM区别 </vt:lpstr>
      <vt:lpstr>构建第一个App</vt:lpstr>
      <vt:lpstr>使用Android Studio创建一个项目</vt:lpstr>
      <vt:lpstr>Android目录文件结构</vt:lpstr>
      <vt:lpstr>运行App</vt:lpstr>
      <vt:lpstr>简单用户界面</vt:lpstr>
      <vt:lpstr>布局</vt:lpstr>
      <vt:lpstr>组件</vt:lpstr>
      <vt:lpstr>使用资源文件</vt:lpstr>
      <vt:lpstr>启动另一个Activity</vt:lpstr>
      <vt:lpstr>适配不同的设备</vt:lpstr>
      <vt:lpstr>支持不同的语言</vt:lpstr>
      <vt:lpstr>支持不同的屏幕</vt:lpstr>
      <vt:lpstr>支持不同的版本</vt:lpstr>
      <vt:lpstr>Activity</vt:lpstr>
      <vt:lpstr>Activity的三个状态</vt:lpstr>
      <vt:lpstr>Activity生命周期</vt:lpstr>
      <vt:lpstr>PowerPoint 演示文稿</vt:lpstr>
      <vt:lpstr>Activity生命周期应用场景</vt:lpstr>
      <vt:lpstr>横竖屏切换生命周期的控制</vt:lpstr>
      <vt:lpstr>onSaveInstanceState() onRestoreInstanceState()</vt:lpstr>
      <vt:lpstr>Intent意图</vt:lpstr>
      <vt:lpstr>在Activity之间传递数据</vt:lpstr>
      <vt:lpstr>使用intent传递</vt:lpstr>
      <vt:lpstr>得到新打开Activity 关闭后返回的数据 </vt:lpstr>
      <vt:lpstr>请求码和结果码</vt:lpstr>
      <vt:lpstr>任务栈和启动模式</vt:lpstr>
      <vt:lpstr>用户界面</vt:lpstr>
      <vt:lpstr>布局 Layout</vt:lpstr>
      <vt:lpstr>Android视图的创建</vt:lpstr>
      <vt:lpstr>使用XML布局文件定义视图</vt:lpstr>
      <vt:lpstr>Android长度单位</vt:lpstr>
      <vt:lpstr>布局常用属性</vt:lpstr>
      <vt:lpstr>线性布局LinearLayout</vt:lpstr>
      <vt:lpstr>属性</vt:lpstr>
      <vt:lpstr>PowerPoint 演示文稿</vt:lpstr>
      <vt:lpstr>框架布局FrameLayout</vt:lpstr>
      <vt:lpstr>相对布局RelativeLayout</vt:lpstr>
      <vt:lpstr>绝对布局AbsoluteLayout</vt:lpstr>
      <vt:lpstr>TableLayout</vt:lpstr>
      <vt:lpstr>TextView</vt:lpstr>
      <vt:lpstr>TextView</vt:lpstr>
      <vt:lpstr>EditView</vt:lpstr>
      <vt:lpstr>AutoCompleteTextView</vt:lpstr>
      <vt:lpstr>Button RadioButton ToggleButton</vt:lpstr>
      <vt:lpstr>CheckBox</vt:lpstr>
      <vt:lpstr>SeekBar</vt:lpstr>
      <vt:lpstr>ImageView</vt:lpstr>
      <vt:lpstr>ImageView加载大图片的问题</vt:lpstr>
      <vt:lpstr>DatePicker 和 TimePicker</vt:lpstr>
      <vt:lpstr>ProgressBar RatingBar</vt:lpstr>
      <vt:lpstr>ScrollView 垂直滚动控件</vt:lpstr>
      <vt:lpstr>HorizontalScrollView</vt:lpstr>
      <vt:lpstr>PopupWindow和AlertDialog</vt:lpstr>
      <vt:lpstr>ImageSwitcher</vt:lpstr>
      <vt:lpstr>Spinner</vt:lpstr>
      <vt:lpstr>TabHost</vt:lpstr>
      <vt:lpstr>ViewStub 懒加载控件</vt:lpstr>
      <vt:lpstr>ViewPager 多页滑动效果</vt:lpstr>
      <vt:lpstr>ListView</vt:lpstr>
      <vt:lpstr>ListView</vt:lpstr>
      <vt:lpstr>ListView</vt:lpstr>
      <vt:lpstr>采用布局填充器把xml文件转换成view对象</vt:lpstr>
      <vt:lpstr>ArrayAdapter</vt:lpstr>
      <vt:lpstr>SimpleAdapter</vt:lpstr>
      <vt:lpstr>GridView</vt:lpstr>
      <vt:lpstr>保存数据</vt:lpstr>
      <vt:lpstr>SharedPreferences保存键值集</vt:lpstr>
      <vt:lpstr>SharedPreferences</vt:lpstr>
      <vt:lpstr>SharedPreferences</vt:lpstr>
      <vt:lpstr>保存文件</vt:lpstr>
      <vt:lpstr>Storage</vt:lpstr>
      <vt:lpstr>PowerPoint 演示文稿</vt:lpstr>
      <vt:lpstr>将文件保存在内部存储中</vt:lpstr>
      <vt:lpstr>将文件保存在外部存储中</vt:lpstr>
      <vt:lpstr>将文件保存在外部存储中</vt:lpstr>
      <vt:lpstr>将文件保存在外部存储中</vt:lpstr>
      <vt:lpstr>将文件保存在外部存储中</vt:lpstr>
      <vt:lpstr>将文件保存在外部存储中</vt:lpstr>
      <vt:lpstr>查询可用空间</vt:lpstr>
      <vt:lpstr>删除文件</vt:lpstr>
      <vt:lpstr>在 SQL 数据库中保存数据</vt:lpstr>
      <vt:lpstr>使用 SQL 辅助工具创建数据库</vt:lpstr>
      <vt:lpstr>SQLiteOpenHelper</vt:lpstr>
      <vt:lpstr>将信息输入到数据库</vt:lpstr>
      <vt:lpstr>从数据库读取信息</vt:lpstr>
      <vt:lpstr>从数据库删除信息</vt:lpstr>
      <vt:lpstr>更新数据库</vt:lpstr>
      <vt:lpstr>数据库事务</vt:lpstr>
      <vt:lpstr>Android sqlite3工具的使用</vt:lpstr>
      <vt:lpstr>ContentProvider</vt:lpstr>
      <vt:lpstr>ContentProvider</vt:lpstr>
      <vt:lpstr>对外共享数据</vt:lpstr>
      <vt:lpstr>  Uri介绍</vt:lpstr>
      <vt:lpstr>   UriMatcher类使用介绍</vt:lpstr>
      <vt:lpstr>   ContentUris类使用介绍</vt:lpstr>
      <vt:lpstr>ContentProvider类主要方法的作用</vt:lpstr>
      <vt:lpstr>使用ContentResolver操作ContentProvider中的数据</vt:lpstr>
      <vt:lpstr>使用ContentResolver操作ContentProvider中的数据</vt:lpstr>
      <vt:lpstr>监听ContentProvider中数据的变化</vt:lpstr>
      <vt:lpstr>内容观察者</vt:lpstr>
      <vt:lpstr>通讯录操作</vt:lpstr>
      <vt:lpstr>BroadcastReciever</vt:lpstr>
      <vt:lpstr>广播接收者</vt:lpstr>
      <vt:lpstr>实现广播接收者</vt:lpstr>
      <vt:lpstr>PowerPoint 演示文稿</vt:lpstr>
      <vt:lpstr>广播的类别</vt:lpstr>
      <vt:lpstr>广播接收者的响应</vt:lpstr>
      <vt:lpstr>常见系统广播</vt:lpstr>
      <vt:lpstr>Service</vt:lpstr>
      <vt:lpstr>Service概念</vt:lpstr>
      <vt:lpstr>如何启动Service</vt:lpstr>
      <vt:lpstr>Service开发步骤</vt:lpstr>
      <vt:lpstr>Service的生命周期</vt:lpstr>
      <vt:lpstr>Service和Activity的绑定</vt:lpstr>
      <vt:lpstr>Service和Activity通信</vt:lpstr>
      <vt:lpstr>在Activity中调用Service中的方法</vt:lpstr>
      <vt:lpstr>建立能与访问者进行相互通信的本地服务 </vt:lpstr>
      <vt:lpstr>使用AIDL和远程服务实现进程通信</vt:lpstr>
      <vt:lpstr>绑定远程服务和本地服务区别</vt:lpstr>
      <vt:lpstr>AIDL调用支付宝</vt:lpstr>
      <vt:lpstr>混合开启服务的生命周期</vt:lpstr>
      <vt:lpstr>混合开启服务的生命周期</vt:lpstr>
      <vt:lpstr>开机自启动Service </vt:lpstr>
      <vt:lpstr>系统图库</vt:lpstr>
      <vt:lpstr>加载大图片到内存</vt:lpstr>
      <vt:lpstr>图片编辑</vt:lpstr>
      <vt:lpstr>帧动画</vt:lpstr>
      <vt:lpstr>补间动画（Tween Animation） </vt:lpstr>
      <vt:lpstr>NinePatch图片</vt:lpstr>
      <vt:lpstr>人脸识别</vt:lpstr>
      <vt:lpstr>MediaPlayer</vt:lpstr>
      <vt:lpstr>MediaPlayer</vt:lpstr>
      <vt:lpstr>MediaPlayer</vt:lpstr>
      <vt:lpstr>MediaPlayer生命周期</vt:lpstr>
      <vt:lpstr>视频播放器 </vt:lpstr>
      <vt:lpstr>调用系统相机</vt:lpstr>
      <vt:lpstr>系统录像机</vt:lpstr>
      <vt:lpstr>Notification</vt:lpstr>
      <vt:lpstr>PowerPoint 演示文稿</vt:lpstr>
      <vt:lpstr>AlertDialog</vt:lpstr>
      <vt:lpstr>Android样式</vt:lpstr>
      <vt:lpstr>主题Theme</vt:lpstr>
      <vt:lpstr>传感器类型</vt:lpstr>
      <vt:lpstr>PowerPoint 演示文稿</vt:lpstr>
      <vt:lpstr>指南针</vt:lpstr>
      <vt:lpstr>重力加速度</vt:lpstr>
      <vt:lpstr>反编译APK</vt:lpstr>
      <vt:lpstr>防反编译</vt:lpstr>
      <vt:lpstr>日志管理工具</vt:lpstr>
      <vt:lpstr>网络连接的工具</vt:lpstr>
      <vt:lpstr>Android剪切板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dc:title>
  <dc:creator>许震</dc:creator>
  <cp:lastModifiedBy>许震</cp:lastModifiedBy>
  <cp:revision>141</cp:revision>
  <dcterms:created xsi:type="dcterms:W3CDTF">2016-01-12T06:22:38Z</dcterms:created>
  <dcterms:modified xsi:type="dcterms:W3CDTF">2018-03-26T01:58:24Z</dcterms:modified>
</cp:coreProperties>
</file>