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13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13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62804876_960x639.jpg"/>
          <p:cNvSpPr/>
          <p:nvPr>
            <p:ph type="pic" sz="quarter" idx="13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824910546_2681x1332.jpg"/>
          <p:cNvSpPr/>
          <p:nvPr>
            <p:ph type="pic" idx="14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5395635_960x639.jpg"/>
          <p:cNvSpPr/>
          <p:nvPr>
            <p:ph type="pic" sz="quarter" idx="15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13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13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92709243_1322x1323.jpeg"/>
          <p:cNvSpPr/>
          <p:nvPr>
            <p:ph type="pic" sz="half" idx="13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13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13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824910546_2681x1332.jpg"/>
          <p:cNvSpPr/>
          <p:nvPr>
            <p:ph type="pic" idx="14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13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13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hor and Dat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Churn Analysi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2">
              <a:defRPr spc="-232" sz="11600"/>
            </a:pPr>
            <a:r>
              <a:t>Churn Analysis</a:t>
            </a:r>
          </a:p>
        </p:txBody>
      </p:sp>
      <p:sp>
        <p:nvSpPr>
          <p:cNvPr id="153" name="Alejandro Colocho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Alejandro Colocho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92" name="Slide Subtitl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Churn customers are paying more than non-churn customer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Churn customers are paying more than non-churn customers.</a:t>
            </a:r>
          </a:p>
          <a:p>
            <a:pPr/>
            <a:r>
              <a:t>Any single variable alone cannot be used to predict churn. </a:t>
            </a:r>
          </a:p>
          <a:p>
            <a:pPr/>
            <a:r>
              <a:t>More relevant data should be able to increase performance of our model and allow for retention procedures.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</a:t>
            </a:r>
          </a:p>
        </p:txBody>
      </p:sp>
      <p:sp>
        <p:nvSpPr>
          <p:cNvPr id="156" name="Slide Subtitl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3,333 subscrib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3,333 subscribers</a:t>
            </a:r>
          </a:p>
          <a:p>
            <a:pPr/>
            <a:r>
              <a:t>Account features</a:t>
            </a:r>
          </a:p>
          <a:p>
            <a:pPr/>
            <a:r>
              <a:t>Usage</a:t>
            </a:r>
          </a:p>
          <a:p>
            <a:pPr/>
            <a:r>
              <a:t>Billing</a:t>
            </a:r>
          </a:p>
          <a:p>
            <a:pPr/>
            <a:r>
              <a:t>Churn or non-churn</a:t>
            </a:r>
          </a:p>
          <a:p>
            <a:pPr/>
            <a:r>
              <a:t>State</a:t>
            </a:r>
          </a:p>
          <a:p>
            <a:pPr/>
            <a:r>
              <a:t>Phone number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Questions to answ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 to answer</a:t>
            </a:r>
          </a:p>
        </p:txBody>
      </p:sp>
      <p:sp>
        <p:nvSpPr>
          <p:cNvPr id="160" name="Slide Subtitl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What characteristics do churn customers have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characteristics do churn customers have?</a:t>
            </a:r>
          </a:p>
          <a:p>
            <a:pPr/>
            <a:r>
              <a:t>Which characteristics are more important?</a:t>
            </a:r>
          </a:p>
          <a:p>
            <a:pPr/>
            <a:r>
              <a:t>Can we reliably classify churn and non-churn customers?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haracteristics"/>
          <p:cNvSpPr txBox="1"/>
          <p:nvPr>
            <p:ph type="title"/>
          </p:nvPr>
        </p:nvSpPr>
        <p:spPr>
          <a:xfrm>
            <a:off x="1206500" y="952500"/>
            <a:ext cx="7931498" cy="1433163"/>
          </a:xfrm>
          <a:prstGeom prst="rect">
            <a:avLst/>
          </a:prstGeom>
        </p:spPr>
        <p:txBody>
          <a:bodyPr/>
          <a:lstStyle/>
          <a:p>
            <a:pPr/>
            <a:r>
              <a:t>Characteristics </a:t>
            </a:r>
          </a:p>
        </p:txBody>
      </p:sp>
      <p:sp>
        <p:nvSpPr>
          <p:cNvPr id="164" name="Slide Subtitle"/>
          <p:cNvSpPr txBox="1"/>
          <p:nvPr>
            <p:ph type="body" idx="13"/>
          </p:nvPr>
        </p:nvSpPr>
        <p:spPr>
          <a:xfrm>
            <a:off x="1206500" y="2245962"/>
            <a:ext cx="10262107" cy="9347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All characteristics are very similar between churn and non-churn customers."/>
          <p:cNvSpPr txBox="1"/>
          <p:nvPr>
            <p:ph type="body" sz="half" idx="1"/>
          </p:nvPr>
        </p:nvSpPr>
        <p:spPr>
          <a:xfrm>
            <a:off x="1206500" y="4248504"/>
            <a:ext cx="9642890" cy="8256012"/>
          </a:xfrm>
          <a:prstGeom prst="rect">
            <a:avLst/>
          </a:prstGeom>
        </p:spPr>
        <p:txBody>
          <a:bodyPr/>
          <a:lstStyle/>
          <a:p>
            <a:pPr/>
            <a:r>
              <a:t>All characteristics are very similar between churn and non-churn customers.</a:t>
            </a:r>
          </a:p>
        </p:txBody>
      </p:sp>
      <p:pic>
        <p:nvPicPr>
          <p:cNvPr id="166" name="trueNotTrue.png" descr="trueNotTr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49690" y="822517"/>
            <a:ext cx="12816731" cy="120709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Important characterist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Important characteristics</a:t>
            </a:r>
          </a:p>
        </p:txBody>
      </p:sp>
      <p:sp>
        <p:nvSpPr>
          <p:cNvPr id="169" name="Slide Subtitl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According to the first model, usage and billing seem to be the top categories that define churn customers.…"/>
          <p:cNvSpPr txBox="1"/>
          <p:nvPr>
            <p:ph type="body" sz="half" idx="1"/>
          </p:nvPr>
        </p:nvSpPr>
        <p:spPr>
          <a:xfrm>
            <a:off x="1206500" y="4248504"/>
            <a:ext cx="21971000" cy="3168912"/>
          </a:xfrm>
          <a:prstGeom prst="rect">
            <a:avLst/>
          </a:prstGeom>
        </p:spPr>
        <p:txBody>
          <a:bodyPr/>
          <a:lstStyle/>
          <a:p>
            <a:pPr/>
            <a:r>
              <a:t>According to the first model, usage and billing seem to be the top categories that define churn customers. </a:t>
            </a:r>
          </a:p>
          <a:p>
            <a:pPr/>
            <a:r>
              <a:t>State is the least important.</a:t>
            </a:r>
          </a:p>
        </p:txBody>
      </p:sp>
      <p:pic>
        <p:nvPicPr>
          <p:cNvPr id="171" name="topFeatures.png" descr="topFeatur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1350" y="7572850"/>
            <a:ext cx="23101300" cy="54176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Investigating Usage and bil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Investigating Usage and billing</a:t>
            </a:r>
          </a:p>
        </p:txBody>
      </p:sp>
      <p:sp>
        <p:nvSpPr>
          <p:cNvPr id="174" name="Slide Subtitl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5" name="More usage is more expensive for churn customers.…"/>
          <p:cNvSpPr txBox="1"/>
          <p:nvPr>
            <p:ph type="body" sz="half" idx="1"/>
          </p:nvPr>
        </p:nvSpPr>
        <p:spPr>
          <a:xfrm>
            <a:off x="1206500" y="4248504"/>
            <a:ext cx="11289106" cy="8256012"/>
          </a:xfrm>
          <a:prstGeom prst="rect">
            <a:avLst/>
          </a:prstGeom>
        </p:spPr>
        <p:txBody>
          <a:bodyPr/>
          <a:lstStyle/>
          <a:p>
            <a:pPr/>
            <a:r>
              <a:t>More usage is more expensive for churn customers.</a:t>
            </a:r>
          </a:p>
          <a:p>
            <a:pPr/>
            <a:r>
              <a:t>Less usage is more expensive for non-churn customers. </a:t>
            </a:r>
          </a:p>
        </p:txBody>
      </p:sp>
      <p:pic>
        <p:nvPicPr>
          <p:cNvPr id="176" name="billing.png" descr="bill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25870" y="4529859"/>
            <a:ext cx="11127035" cy="76933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lassifying churn custom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Classifying churn customers</a:t>
            </a:r>
          </a:p>
        </p:txBody>
      </p:sp>
      <p:sp>
        <p:nvSpPr>
          <p:cNvPr id="179" name="Slide Subtitl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" name="Support vector classification algorithms are the best choice for classifying churn customers.…"/>
          <p:cNvSpPr txBox="1"/>
          <p:nvPr>
            <p:ph type="body" sz="half" idx="1"/>
          </p:nvPr>
        </p:nvSpPr>
        <p:spPr>
          <a:xfrm>
            <a:off x="1206499" y="4248504"/>
            <a:ext cx="11556118" cy="8256012"/>
          </a:xfrm>
          <a:prstGeom prst="rect">
            <a:avLst/>
          </a:prstGeom>
        </p:spPr>
        <p:txBody>
          <a:bodyPr/>
          <a:lstStyle/>
          <a:p>
            <a:pPr/>
            <a:r>
              <a:t>Support vector classification algorithms are the best choice for classifying churn customers.</a:t>
            </a:r>
          </a:p>
          <a:p>
            <a:pPr/>
            <a:r>
              <a:t>Further tuning the model allows it to improve how many people are classify as churn customers correctly. </a:t>
            </a:r>
          </a:p>
        </p:txBody>
      </p:sp>
      <p:pic>
        <p:nvPicPr>
          <p:cNvPr id="181" name="SVCmodels.png" descr="SVCmodel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19858" y="3202035"/>
            <a:ext cx="10712375" cy="10348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Limitations of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Limitations of data</a:t>
            </a:r>
          </a:p>
        </p:txBody>
      </p:sp>
      <p:sp>
        <p:nvSpPr>
          <p:cNvPr id="184" name="Slide Subtitl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Small datase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Small dataset.</a:t>
            </a:r>
          </a:p>
          <a:p>
            <a:pPr/>
            <a:r>
              <a:t>Outdated dataset.</a:t>
            </a:r>
          </a:p>
          <a:p>
            <a:pPr/>
            <a:r>
              <a:t>Lack of explanation for columns.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Further rese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Further research</a:t>
            </a:r>
          </a:p>
        </p:txBody>
      </p:sp>
      <p:sp>
        <p:nvSpPr>
          <p:cNvPr id="188" name="Slide Subtitl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Adding data on mobile internet usag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Adding data on mobile internet usage.</a:t>
            </a:r>
          </a:p>
          <a:p>
            <a:pPr/>
            <a:r>
              <a:t>Adding data on sms usage.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