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EA0D-A947-4459-ACAD-563DAB9C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76B00-B307-46DB-9038-E661B76F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D1A6-D800-423D-BACC-08A9EC01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629C-57AA-4C5E-8B47-4A6C2444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73E9-1611-497B-AB09-8F1983EF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9CC-4B4F-4505-BEF9-2BAD55DB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05A6D-A5C1-469E-B562-AB1AB363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7BEC-383E-47EE-AEFA-F372E808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B8F6-A706-4059-B601-DAF318F1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DDF3-D076-41AF-9803-BAF51D2F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6794B-9122-4C3D-9513-1CB66616D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6092-3E6E-410A-96D0-5CB12C10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78D5-D378-44E1-BEF6-4AA100FC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D946-ABE0-4FD6-AAD3-10346555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96EF-B855-46D1-A6B3-0C76AD2E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509A-2ABA-4AFE-AEE5-0AC131A2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2E79-0923-43A6-9BC7-1E1D3E37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9F79-C8F1-4DF4-8F91-49EA1D04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81CB-0137-405B-87DC-58DF3DD6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5F18-499D-43D7-BC91-91DEF59F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5A3-9765-4D4B-8635-5CEE0767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0C34-2C91-4072-97F1-FFEC0489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DF61-D364-457C-8CC5-19BED8BC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9C29-8876-4472-9395-7FB063B9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7164-BB53-416A-A6ED-A132070C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EEDA-614C-423D-BBD9-06750B07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B940-950A-4931-948A-38BB8FA1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34F41-F767-4C36-AAAB-9BB2081F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D6BED-964A-406F-A269-F0204886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2072-3D74-4F8D-AF3B-F911B38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E1EF4-8921-4443-9772-218CCE83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84AB-80DB-41F7-8D5B-E0793897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987F-82AC-402C-A4DA-B80F9059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428F1-B021-46F1-B49B-DD6150F1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90CD8-8441-4A76-A0A9-0BA00D53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13523-F760-434E-8864-6BD5EEB2C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0651A-9A0D-472B-B82D-01AD30FA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7CB07-8926-4FDA-A0E1-0EA11830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70319-069C-4004-9940-A3BFDC0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899E-9544-4F7E-8FF2-CCEF61CD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28924-0441-4B61-9E6B-523A335C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6860-25B7-4DB1-8944-C5F5276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9CF18-C3D9-48F2-9060-F0BCADAB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8964-8BBF-40A8-8769-9D629AC9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CB07F-BD41-429B-BF37-4D39153B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F384-7713-4660-BA48-F6877D7B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A7AD-E89C-46E1-8FEB-03264B0E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110D-4DA3-4CFF-9EA7-19CB5D16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84431-2C87-4CB6-9C01-88DD4968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D1E1-CD75-4387-BA5B-FBBA62C7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AA36-A8A9-429E-A148-8DAF05A2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6BBA-F611-4BB9-B8AA-79EECE9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D09B-8FD3-4C6D-B32C-0C8686B9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26D02-2BD0-45FA-9E04-1AA78F868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6954-7EF6-441B-8EAB-80E936BA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BB92-9BE3-4740-9214-D0CF6DB4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828C-3660-4EB3-A96B-AAA07899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3D89A-4337-4A67-854D-A360313C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704E1-95FB-42B6-BF80-C84148A4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2C51-CF6C-4658-88D9-2BFFC9F0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AD98-3F60-4095-95D5-0BFA4F68D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2A43-101E-445D-991B-9A4378ECD773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A0B4-E8FC-4C46-8562-AE3AC274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4D92-D144-481A-B6F1-921F0C21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2708-33C2-4F62-863F-43016E19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A3595-99AA-4721-B1AE-DA3E4DEE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9" y="382075"/>
            <a:ext cx="6200775" cy="446484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152744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64AEB1-ECD7-41FA-855A-6E7EF37FF3C8}"/>
              </a:ext>
            </a:extLst>
          </p:cNvPr>
          <p:cNvCxnSpPr/>
          <p:nvPr/>
        </p:nvCxnSpPr>
        <p:spPr>
          <a:xfrm>
            <a:off x="7042129" y="1479914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832252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1BEEE-C81C-419E-ADAC-15D790DA1086}"/>
              </a:ext>
            </a:extLst>
          </p:cNvPr>
          <p:cNvCxnSpPr/>
          <p:nvPr/>
        </p:nvCxnSpPr>
        <p:spPr>
          <a:xfrm>
            <a:off x="7042129" y="2192978"/>
            <a:ext cx="914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7655" y="935437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2C8CF-B243-4DC4-AB5D-EF5726DB118E}"/>
              </a:ext>
            </a:extLst>
          </p:cNvPr>
          <p:cNvSpPr txBox="1"/>
          <p:nvPr/>
        </p:nvSpPr>
        <p:spPr>
          <a:xfrm>
            <a:off x="8187655" y="1295248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7654" y="1587446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B7382-F54E-40A9-A7DF-693FDC6DAE2C}"/>
              </a:ext>
            </a:extLst>
          </p:cNvPr>
          <p:cNvSpPr txBox="1"/>
          <p:nvPr/>
        </p:nvSpPr>
        <p:spPr>
          <a:xfrm>
            <a:off x="8187654" y="2008312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Dustin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D6761-8FC4-41CC-9903-863B640D048C}"/>
              </a:ext>
            </a:extLst>
          </p:cNvPr>
          <p:cNvSpPr txBox="1"/>
          <p:nvPr/>
        </p:nvSpPr>
        <p:spPr>
          <a:xfrm>
            <a:off x="151002" y="824175"/>
            <a:ext cx="57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FB6A3-D69E-4D05-8E57-C12C02808F7D}"/>
              </a:ext>
            </a:extLst>
          </p:cNvPr>
          <p:cNvSpPr txBox="1"/>
          <p:nvPr/>
        </p:nvSpPr>
        <p:spPr>
          <a:xfrm>
            <a:off x="159391" y="3308714"/>
            <a:ext cx="57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BB04C-961F-4179-9281-29A4AE905539}"/>
              </a:ext>
            </a:extLst>
          </p:cNvPr>
          <p:cNvSpPr txBox="1"/>
          <p:nvPr/>
        </p:nvSpPr>
        <p:spPr>
          <a:xfrm>
            <a:off x="6971251" y="2684477"/>
            <a:ext cx="442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</a:t>
            </a:r>
            <a:r>
              <a:rPr lang="en-US" dirty="0"/>
              <a:t>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is ANN</a:t>
            </a:r>
          </a:p>
        </p:txBody>
      </p:sp>
    </p:spTree>
    <p:extLst>
      <p:ext uri="{BB962C8B-B14F-4D97-AF65-F5344CB8AC3E}">
        <p14:creationId xmlns:p14="http://schemas.microsoft.com/office/powerpoint/2010/main" val="332909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C8F4-7B0E-4007-9446-A0E00D4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2F679-62C7-4E24-BF26-8F339F9F8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17" y="1877103"/>
            <a:ext cx="6172200" cy="434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3B2F1-89C3-4894-82A2-20DAD62A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94" y="2596534"/>
            <a:ext cx="11239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4B162-F731-4178-BF0E-5953EEEEB262}"/>
              </a:ext>
            </a:extLst>
          </p:cNvPr>
          <p:cNvSpPr txBox="1"/>
          <p:nvPr/>
        </p:nvSpPr>
        <p:spPr>
          <a:xfrm>
            <a:off x="6997959" y="2245863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9E391-C5F3-410A-9069-4B75BD69B34D}"/>
              </a:ext>
            </a:extLst>
          </p:cNvPr>
          <p:cNvSpPr txBox="1"/>
          <p:nvPr/>
        </p:nvSpPr>
        <p:spPr>
          <a:xfrm>
            <a:off x="7072604" y="3498980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[-0.5 ; -0.1]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907DE-05AE-4457-9C27-D44E401A814F}"/>
              </a:ext>
            </a:extLst>
          </p:cNvPr>
          <p:cNvSpPr txBox="1"/>
          <p:nvPr/>
        </p:nvSpPr>
        <p:spPr>
          <a:xfrm>
            <a:off x="6893017" y="5878286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5453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C8F4-7B0E-4007-9446-A0E00D4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3B2F1-89C3-4894-82A2-20DAD62A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94" y="2596534"/>
            <a:ext cx="11239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4B162-F731-4178-BF0E-5953EEEEB262}"/>
              </a:ext>
            </a:extLst>
          </p:cNvPr>
          <p:cNvSpPr txBox="1"/>
          <p:nvPr/>
        </p:nvSpPr>
        <p:spPr>
          <a:xfrm>
            <a:off x="6997959" y="2245863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9E391-C5F3-410A-9069-4B75BD69B34D}"/>
              </a:ext>
            </a:extLst>
          </p:cNvPr>
          <p:cNvSpPr txBox="1"/>
          <p:nvPr/>
        </p:nvSpPr>
        <p:spPr>
          <a:xfrm>
            <a:off x="7072604" y="3498980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[-0.5 ; -0.1]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CE4052-0492-406C-9379-08603751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162" y="1690688"/>
            <a:ext cx="6082413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5E574E-6E3D-46AD-ADBD-3907B6351973}"/>
              </a:ext>
            </a:extLst>
          </p:cNvPr>
          <p:cNvSpPr txBox="1"/>
          <p:nvPr/>
        </p:nvSpPr>
        <p:spPr>
          <a:xfrm>
            <a:off x="6893017" y="5878286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6224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C8F4-7B0E-4007-9446-A0E00D4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ReHTilde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3B2F1-89C3-4894-82A2-20DAD62A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94" y="2596534"/>
            <a:ext cx="11239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4B162-F731-4178-BF0E-5953EEEEB262}"/>
              </a:ext>
            </a:extLst>
          </p:cNvPr>
          <p:cNvSpPr txBox="1"/>
          <p:nvPr/>
        </p:nvSpPr>
        <p:spPr>
          <a:xfrm>
            <a:off x="6997959" y="2245863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9E391-C5F3-410A-9069-4B75BD69B34D}"/>
              </a:ext>
            </a:extLst>
          </p:cNvPr>
          <p:cNvSpPr txBox="1"/>
          <p:nvPr/>
        </p:nvSpPr>
        <p:spPr>
          <a:xfrm>
            <a:off x="7072604" y="3498980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[-0.5 ; -0.1]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B3737-16E9-4735-9B05-61274A7C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9" y="1824038"/>
            <a:ext cx="6076950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A7A45-8F94-46F5-8C26-D5A4F6779E9F}"/>
              </a:ext>
            </a:extLst>
          </p:cNvPr>
          <p:cNvSpPr txBox="1"/>
          <p:nvPr/>
        </p:nvSpPr>
        <p:spPr>
          <a:xfrm>
            <a:off x="6893017" y="5878286"/>
            <a:ext cx="2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1600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4C6-2026-4CB8-BE12-1B23606F8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C2DF-2032-498D-9ED0-D6F7DE3B2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E60-2405-4EC1-96B0-6D3B5951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C218A-6B1A-4C4B-9E97-DBAC69D7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96" y="1762821"/>
            <a:ext cx="7620000" cy="371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2DC0F-7105-4304-A885-7F6A2100A4DE}"/>
              </a:ext>
            </a:extLst>
          </p:cNvPr>
          <p:cNvSpPr txBox="1"/>
          <p:nvPr/>
        </p:nvSpPr>
        <p:spPr>
          <a:xfrm>
            <a:off x="699795" y="2332653"/>
            <a:ext cx="3610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no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error is huge (blow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I made mistakes about the error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this is the nature of the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619AA-9997-4E6F-ACBF-49D44CB7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35" y="2284120"/>
            <a:ext cx="61150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6B33-3CF3-429F-9C1D-9DB19087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4/23/2021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26B9-DA66-4A81-9260-5481BD32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uncertainty propagation</a:t>
            </a:r>
          </a:p>
          <a:p>
            <a:r>
              <a:rPr lang="en-US" dirty="0"/>
              <a:t>CFF (with error band) as a function of various kinematic variables</a:t>
            </a:r>
          </a:p>
          <a:p>
            <a:r>
              <a:rPr lang="en-US" dirty="0"/>
              <a:t>Goodness of fit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5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572703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219856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6360" y="1019922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r>
              <a:rPr lang="en-US" dirty="0"/>
              <a:t> local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6360" y="1384995"/>
            <a:ext cx="3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from </a:t>
            </a:r>
            <a:r>
              <a:rPr lang="en-US" dirty="0" err="1"/>
              <a:t>Ishara’s</a:t>
            </a:r>
            <a:r>
              <a:rPr lang="en-US" dirty="0"/>
              <a:t> local 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797981" y="2107173"/>
            <a:ext cx="509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Liliet’s</a:t>
            </a:r>
            <a:r>
              <a:rPr lang="en-US" dirty="0"/>
              <a:t> fit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Ishara</a:t>
            </a:r>
            <a:r>
              <a:rPr lang="en-US" dirty="0"/>
              <a:t> used NN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E8B3A-1FFA-4A74-B17B-0FAD75C63ED9}"/>
              </a:ext>
            </a:extLst>
          </p:cNvPr>
          <p:cNvSpPr txBox="1"/>
          <p:nvPr/>
        </p:nvSpPr>
        <p:spPr>
          <a:xfrm>
            <a:off x="1216405" y="4890782"/>
            <a:ext cx="39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improve the local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F33B9-9EE0-4424-8F64-4F36F434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1" y="174202"/>
            <a:ext cx="58483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572703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219856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6360" y="1019922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r>
              <a:rPr lang="en-US" dirty="0"/>
              <a:t> local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6360" y="1384995"/>
            <a:ext cx="3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from </a:t>
            </a:r>
            <a:r>
              <a:rPr lang="en-US" dirty="0" err="1"/>
              <a:t>Ishara’s</a:t>
            </a:r>
            <a:r>
              <a:rPr lang="en-US" dirty="0"/>
              <a:t> local 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797981" y="2107173"/>
            <a:ext cx="509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Liliet’s</a:t>
            </a:r>
            <a:r>
              <a:rPr lang="en-US" dirty="0"/>
              <a:t> fit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Ishara</a:t>
            </a:r>
            <a:r>
              <a:rPr lang="en-US" dirty="0"/>
              <a:t> used NN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E8B3A-1FFA-4A74-B17B-0FAD75C63ED9}"/>
              </a:ext>
            </a:extLst>
          </p:cNvPr>
          <p:cNvSpPr txBox="1"/>
          <p:nvPr/>
        </p:nvSpPr>
        <p:spPr>
          <a:xfrm>
            <a:off x="1216405" y="4890782"/>
            <a:ext cx="39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improve the local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AFC21-F6B8-47EF-A0B3-AE4744ED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9" y="217503"/>
            <a:ext cx="5743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572703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219856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6360" y="1019922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r>
              <a:rPr lang="en-US" dirty="0"/>
              <a:t> local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6360" y="1384995"/>
            <a:ext cx="3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from </a:t>
            </a:r>
            <a:r>
              <a:rPr lang="en-US" dirty="0" err="1"/>
              <a:t>Ishara’s</a:t>
            </a:r>
            <a:r>
              <a:rPr lang="en-US" dirty="0"/>
              <a:t> local 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797981" y="2107173"/>
            <a:ext cx="509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Liliet’s</a:t>
            </a:r>
            <a:r>
              <a:rPr lang="en-US" dirty="0"/>
              <a:t> fit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Ishara</a:t>
            </a:r>
            <a:r>
              <a:rPr lang="en-US" dirty="0"/>
              <a:t> used NN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E8B3A-1FFA-4A74-B17B-0FAD75C63ED9}"/>
              </a:ext>
            </a:extLst>
          </p:cNvPr>
          <p:cNvSpPr txBox="1"/>
          <p:nvPr/>
        </p:nvSpPr>
        <p:spPr>
          <a:xfrm>
            <a:off x="1216405" y="4890782"/>
            <a:ext cx="39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improve the local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99093-8501-421B-AD2B-08E568E7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1" y="127495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8D6C7-ADD9-48B7-A816-2122CD41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5" y="151922"/>
            <a:ext cx="4345044" cy="3355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9D5E2-A486-429E-B019-A1BC458E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6" y="3507501"/>
            <a:ext cx="4362253" cy="335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74655-BB17-4B65-BEF0-B8CB20DF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650" y="165945"/>
            <a:ext cx="4345044" cy="333573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C951C02-1653-4B3B-B461-B0CF68DAA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35773"/>
              </p:ext>
            </p:extLst>
          </p:nvPr>
        </p:nvGraphicFramePr>
        <p:xfrm>
          <a:off x="6096000" y="4132448"/>
          <a:ext cx="2751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58">
                  <a:extLst>
                    <a:ext uri="{9D8B030D-6E8A-4147-A177-3AD203B41FA5}">
                      <a16:colId xmlns:a16="http://schemas.microsoft.com/office/drawing/2014/main" val="3192611462"/>
                    </a:ext>
                  </a:extLst>
                </a:gridCol>
                <a:gridCol w="1694577">
                  <a:extLst>
                    <a:ext uri="{9D8B030D-6E8A-4147-A177-3AD203B41FA5}">
                      <a16:colId xmlns:a16="http://schemas.microsoft.com/office/drawing/2014/main" val="2913177438"/>
                    </a:ext>
                  </a:extLst>
                </a:gridCol>
              </a:tblGrid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32746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314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53437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 err="1"/>
                        <a:t>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9836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[-0.5 ; -0.1]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8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152744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64AEB1-ECD7-41FA-855A-6E7EF37FF3C8}"/>
              </a:ext>
            </a:extLst>
          </p:cNvPr>
          <p:cNvCxnSpPr/>
          <p:nvPr/>
        </p:nvCxnSpPr>
        <p:spPr>
          <a:xfrm>
            <a:off x="7042129" y="1479914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832252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1BEEE-C81C-419E-ADAC-15D790DA1086}"/>
              </a:ext>
            </a:extLst>
          </p:cNvPr>
          <p:cNvCxnSpPr/>
          <p:nvPr/>
        </p:nvCxnSpPr>
        <p:spPr>
          <a:xfrm>
            <a:off x="7042129" y="2192978"/>
            <a:ext cx="9144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7655" y="935437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2C8CF-B243-4DC4-AB5D-EF5726DB118E}"/>
              </a:ext>
            </a:extLst>
          </p:cNvPr>
          <p:cNvSpPr txBox="1"/>
          <p:nvPr/>
        </p:nvSpPr>
        <p:spPr>
          <a:xfrm>
            <a:off x="8187655" y="1295248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7654" y="1587446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B7382-F54E-40A9-A7DF-693FDC6DAE2C}"/>
              </a:ext>
            </a:extLst>
          </p:cNvPr>
          <p:cNvSpPr txBox="1"/>
          <p:nvPr/>
        </p:nvSpPr>
        <p:spPr>
          <a:xfrm>
            <a:off x="8187654" y="2008312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Dustin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B7BB6-8889-4D8D-9C98-F05368DA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6" y="93939"/>
            <a:ext cx="6124575" cy="4438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971251" y="2684477"/>
            <a:ext cx="442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</a:t>
            </a:r>
            <a:r>
              <a:rPr lang="en-US" dirty="0"/>
              <a:t>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is ANN</a:t>
            </a:r>
          </a:p>
        </p:txBody>
      </p:sp>
    </p:spTree>
    <p:extLst>
      <p:ext uri="{BB962C8B-B14F-4D97-AF65-F5344CB8AC3E}">
        <p14:creationId xmlns:p14="http://schemas.microsoft.com/office/powerpoint/2010/main" val="202748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C951C02-1653-4B3B-B461-B0CF68DAA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3726"/>
              </p:ext>
            </p:extLst>
          </p:nvPr>
        </p:nvGraphicFramePr>
        <p:xfrm>
          <a:off x="6096000" y="4132448"/>
          <a:ext cx="2751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58">
                  <a:extLst>
                    <a:ext uri="{9D8B030D-6E8A-4147-A177-3AD203B41FA5}">
                      <a16:colId xmlns:a16="http://schemas.microsoft.com/office/drawing/2014/main" val="3192611462"/>
                    </a:ext>
                  </a:extLst>
                </a:gridCol>
                <a:gridCol w="1694577">
                  <a:extLst>
                    <a:ext uri="{9D8B030D-6E8A-4147-A177-3AD203B41FA5}">
                      <a16:colId xmlns:a16="http://schemas.microsoft.com/office/drawing/2014/main" val="2913177438"/>
                    </a:ext>
                  </a:extLst>
                </a:gridCol>
              </a:tblGrid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32746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 ;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314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53437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 err="1"/>
                        <a:t>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9836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36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FF9771-B602-4B2E-92AC-A08BD168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4" y="0"/>
            <a:ext cx="4481247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8EBEC-C427-48A6-A845-690B1C74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" y="3429000"/>
            <a:ext cx="4604024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0DFEA5-4516-47C7-9A12-9F07FBB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79" y="4398"/>
            <a:ext cx="4381154" cy="34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C951C02-1653-4B3B-B461-B0CF68DAA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07571"/>
              </p:ext>
            </p:extLst>
          </p:nvPr>
        </p:nvGraphicFramePr>
        <p:xfrm>
          <a:off x="6096000" y="4132448"/>
          <a:ext cx="2751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58">
                  <a:extLst>
                    <a:ext uri="{9D8B030D-6E8A-4147-A177-3AD203B41FA5}">
                      <a16:colId xmlns:a16="http://schemas.microsoft.com/office/drawing/2014/main" val="3192611462"/>
                    </a:ext>
                  </a:extLst>
                </a:gridCol>
                <a:gridCol w="1694577">
                  <a:extLst>
                    <a:ext uri="{9D8B030D-6E8A-4147-A177-3AD203B41FA5}">
                      <a16:colId xmlns:a16="http://schemas.microsoft.com/office/drawing/2014/main" val="2913177438"/>
                    </a:ext>
                  </a:extLst>
                </a:gridCol>
              </a:tblGrid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32746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314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53437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 err="1"/>
                        <a:t>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[0.2 ; 0.6]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9836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-0.37350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36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87AD361-2287-4137-9EF5-3D820A69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5" y="80013"/>
            <a:ext cx="4298397" cy="3297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635C3-16C9-47FE-90A9-326D50C4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60" y="3560212"/>
            <a:ext cx="4291932" cy="3280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BC75EA-6F39-44D9-BE2B-44969E15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455" y="51200"/>
            <a:ext cx="4296269" cy="3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C951C02-1653-4B3B-B461-B0CF68DAA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3780"/>
              </p:ext>
            </p:extLst>
          </p:nvPr>
        </p:nvGraphicFramePr>
        <p:xfrm>
          <a:off x="6096000" y="4132448"/>
          <a:ext cx="2751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58">
                  <a:extLst>
                    <a:ext uri="{9D8B030D-6E8A-4147-A177-3AD203B41FA5}">
                      <a16:colId xmlns:a16="http://schemas.microsoft.com/office/drawing/2014/main" val="3192611462"/>
                    </a:ext>
                  </a:extLst>
                </a:gridCol>
                <a:gridCol w="1694577">
                  <a:extLst>
                    <a:ext uri="{9D8B030D-6E8A-4147-A177-3AD203B41FA5}">
                      <a16:colId xmlns:a16="http://schemas.microsoft.com/office/drawing/2014/main" val="2913177438"/>
                    </a:ext>
                  </a:extLst>
                </a:gridCol>
              </a:tblGrid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32746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7314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[0.5 ; 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53437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 err="1"/>
                        <a:t>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98368"/>
                  </a:ext>
                </a:extLst>
              </a:tr>
              <a:tr h="272352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363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04F9B2-7B1F-4A92-821F-1B69062F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4" y="0"/>
            <a:ext cx="4604024" cy="349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DDC5C-1A95-472E-9AF8-8442CF28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4" y="3423905"/>
            <a:ext cx="4457789" cy="3434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FB52A0-25D6-43E7-A8BD-E7DB27EF2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137" y="80013"/>
            <a:ext cx="4491541" cy="34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3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11DD4C57-EB6D-4209-8FE4-1DCB504425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590857"/>
                  </p:ext>
                </p:extLst>
              </p:nvPr>
            </p:nvGraphicFramePr>
            <p:xfrm>
              <a:off x="1422400" y="528506"/>
              <a:ext cx="8128000" cy="1319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88424422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250447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6734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07889547"/>
                        </a:ext>
                      </a:extLst>
                    </a:gridCol>
                  </a:tblGrid>
                  <a:tr h="335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ReH</a:t>
                          </a:r>
                          <a:r>
                            <a:rPr lang="en-US" dirty="0"/>
                            <a:t> fitting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ReE</a:t>
                          </a:r>
                          <a:r>
                            <a:rPr lang="en-US" dirty="0"/>
                            <a:t> fitting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ReHTilde</a:t>
                          </a:r>
                          <a:r>
                            <a:rPr lang="en-US" dirty="0"/>
                            <a:t>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00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11.6128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10.9754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3.5538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43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latin typeface="Cambria Math" panose="02040503050406030204" pitchFamily="18" charset="0"/>
                                          </a:rPr>
                                          <m:t>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69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11DD4C57-EB6D-4209-8FE4-1DCB504425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590857"/>
                  </p:ext>
                </p:extLst>
              </p:nvPr>
            </p:nvGraphicFramePr>
            <p:xfrm>
              <a:off x="1422400" y="528506"/>
              <a:ext cx="8128000" cy="1319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88424422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250447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6734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078895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ReH</a:t>
                          </a:r>
                          <a:r>
                            <a:rPr lang="en-US" dirty="0"/>
                            <a:t> fitting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ReE</a:t>
                          </a:r>
                          <a:r>
                            <a:rPr lang="en-US" dirty="0"/>
                            <a:t> fitting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ReHTilde</a:t>
                          </a:r>
                          <a:r>
                            <a:rPr lang="en-US" dirty="0"/>
                            <a:t>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00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4839" r="-300599" b="-1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11.6128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10.9754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3.5538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434848"/>
                      </a:ext>
                    </a:extLst>
                  </a:tr>
                  <a:tr h="5829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32292" r="-300599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369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EB5F57-9926-4936-98C9-A5468B210245}"/>
              </a:ext>
            </a:extLst>
          </p:cNvPr>
          <p:cNvSpPr txBox="1"/>
          <p:nvPr/>
        </p:nvSpPr>
        <p:spPr>
          <a:xfrm>
            <a:off x="1422400" y="1979802"/>
            <a:ext cx="822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of freedom = Number of data point -  Number of parameter = 15 – 9 =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44F3F-6F3D-4481-92F3-DACFD996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31" y="2543443"/>
            <a:ext cx="9277343" cy="1619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271DB1-04CA-4F4B-ADA3-F7963F797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56663"/>
              </p:ext>
            </p:extLst>
          </p:nvPr>
        </p:nvGraphicFramePr>
        <p:xfrm>
          <a:off x="1422400" y="296791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0380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9946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7833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044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ReH</a:t>
                      </a:r>
                      <a:r>
                        <a:rPr lang="en-US" dirty="0"/>
                        <a:t>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ReE</a:t>
                      </a:r>
                      <a:r>
                        <a:rPr lang="en-US" dirty="0"/>
                        <a:t>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ReHTilde</a:t>
                      </a:r>
                      <a:r>
                        <a:rPr lang="en-US" dirty="0"/>
                        <a:t> 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1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30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7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-19.9442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3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8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-19.9838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-13.0591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6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-59.9517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-15.9126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0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49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4BEB6-302E-414B-A626-ABF7BE21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5" y="1006679"/>
            <a:ext cx="109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4C6-2026-4CB8-BE12-1B23606F8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C2DF-2032-498D-9ED0-D6F7DE3B2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572703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219856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6360" y="1019922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r>
              <a:rPr lang="en-US" dirty="0"/>
              <a:t> local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6360" y="1384995"/>
            <a:ext cx="3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from </a:t>
            </a:r>
            <a:r>
              <a:rPr lang="en-US" dirty="0" err="1"/>
              <a:t>Ishara’s</a:t>
            </a:r>
            <a:r>
              <a:rPr lang="en-US" dirty="0"/>
              <a:t> local 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797981" y="2107173"/>
            <a:ext cx="509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</a:t>
            </a:r>
            <a:r>
              <a:rPr lang="en-US" dirty="0"/>
              <a:t>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error for the global Fit is not correct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FF572-4BA8-4229-9EF3-72FB8241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2" y="0"/>
            <a:ext cx="5962650" cy="4448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3E8B3A-1FFA-4A74-B17B-0FAD75C63ED9}"/>
              </a:ext>
            </a:extLst>
          </p:cNvPr>
          <p:cNvSpPr txBox="1"/>
          <p:nvPr/>
        </p:nvSpPr>
        <p:spPr>
          <a:xfrm>
            <a:off x="1216405" y="4890782"/>
            <a:ext cx="39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improve the local fit</a:t>
            </a:r>
          </a:p>
        </p:txBody>
      </p:sp>
    </p:spTree>
    <p:extLst>
      <p:ext uri="{BB962C8B-B14F-4D97-AF65-F5344CB8AC3E}">
        <p14:creationId xmlns:p14="http://schemas.microsoft.com/office/powerpoint/2010/main" val="225743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572703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219856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6360" y="1019922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r>
              <a:rPr lang="en-US" dirty="0"/>
              <a:t> local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6360" y="1384995"/>
            <a:ext cx="3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from </a:t>
            </a:r>
            <a:r>
              <a:rPr lang="en-US" dirty="0" err="1"/>
              <a:t>Ishara’s</a:t>
            </a:r>
            <a:r>
              <a:rPr lang="en-US" dirty="0"/>
              <a:t> local 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797981" y="2107173"/>
            <a:ext cx="509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</a:t>
            </a:r>
            <a:r>
              <a:rPr lang="en-US" dirty="0"/>
              <a:t>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error for the global Fit is not correct yet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F984C-B2AC-4047-9B5C-ACCBAACF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2" y="197206"/>
            <a:ext cx="6038850" cy="444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A93078-9DCF-41DE-823D-3F37FFACE9B2}"/>
              </a:ext>
            </a:extLst>
          </p:cNvPr>
          <p:cNvSpPr txBox="1"/>
          <p:nvPr/>
        </p:nvSpPr>
        <p:spPr>
          <a:xfrm>
            <a:off x="1216405" y="4890782"/>
            <a:ext cx="39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improve the local fit</a:t>
            </a:r>
          </a:p>
        </p:txBody>
      </p:sp>
    </p:spTree>
    <p:extLst>
      <p:ext uri="{BB962C8B-B14F-4D97-AF65-F5344CB8AC3E}">
        <p14:creationId xmlns:p14="http://schemas.microsoft.com/office/powerpoint/2010/main" val="338950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974C2C-4E6A-4438-87BF-2246BD19B0B1}"/>
              </a:ext>
            </a:extLst>
          </p:cNvPr>
          <p:cNvCxnSpPr/>
          <p:nvPr/>
        </p:nvCxnSpPr>
        <p:spPr>
          <a:xfrm>
            <a:off x="7042129" y="824175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3F1574-E780-4A36-8F94-B9C24CCC8793}"/>
              </a:ext>
            </a:extLst>
          </p:cNvPr>
          <p:cNvCxnSpPr/>
          <p:nvPr/>
        </p:nvCxnSpPr>
        <p:spPr>
          <a:xfrm>
            <a:off x="7042129" y="1572703"/>
            <a:ext cx="914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670BE-9A9D-4574-93C4-24FCBF14CD4F}"/>
              </a:ext>
            </a:extLst>
          </p:cNvPr>
          <p:cNvCxnSpPr/>
          <p:nvPr/>
        </p:nvCxnSpPr>
        <p:spPr>
          <a:xfrm>
            <a:off x="7042129" y="1219856"/>
            <a:ext cx="914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738BD-F192-46BC-9534-48F853FF1BC1}"/>
              </a:ext>
            </a:extLst>
          </p:cNvPr>
          <p:cNvSpPr txBox="1"/>
          <p:nvPr/>
        </p:nvSpPr>
        <p:spPr>
          <a:xfrm>
            <a:off x="8187655" y="629174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Liliet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821-341E-4F77-88B1-2E64C30E2D08}"/>
              </a:ext>
            </a:extLst>
          </p:cNvPr>
          <p:cNvSpPr txBox="1"/>
          <p:nvPr/>
        </p:nvSpPr>
        <p:spPr>
          <a:xfrm>
            <a:off x="8186360" y="1019922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Ishara</a:t>
            </a:r>
            <a:r>
              <a:rPr lang="en-US" dirty="0"/>
              <a:t> local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4C6C7-3C14-4939-8F2E-D57036D4ADCB}"/>
              </a:ext>
            </a:extLst>
          </p:cNvPr>
          <p:cNvSpPr txBox="1"/>
          <p:nvPr/>
        </p:nvSpPr>
        <p:spPr>
          <a:xfrm>
            <a:off x="8186360" y="1384995"/>
            <a:ext cx="32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from </a:t>
            </a:r>
            <a:r>
              <a:rPr lang="en-US" dirty="0" err="1"/>
              <a:t>Ishara’s</a:t>
            </a:r>
            <a:r>
              <a:rPr lang="en-US" dirty="0"/>
              <a:t> local fit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84F9-C8A4-494E-A9D2-2FECC589A785}"/>
              </a:ext>
            </a:extLst>
          </p:cNvPr>
          <p:cNvSpPr txBox="1"/>
          <p:nvPr/>
        </p:nvSpPr>
        <p:spPr>
          <a:xfrm>
            <a:off x="6797981" y="2107173"/>
            <a:ext cx="509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Horizontal line is the truth CFF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Liliet</a:t>
            </a:r>
            <a:r>
              <a:rPr lang="en-US" dirty="0"/>
              <a:t> is traditional chi-square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error for the global Fit is not correct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F27E6-8C55-468C-BE6B-8EC9092A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" y="159916"/>
            <a:ext cx="6115050" cy="445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5B1604-BEBD-4FC0-9480-8ACC3A45C76C}"/>
              </a:ext>
            </a:extLst>
          </p:cNvPr>
          <p:cNvSpPr txBox="1"/>
          <p:nvPr/>
        </p:nvSpPr>
        <p:spPr>
          <a:xfrm>
            <a:off x="1216405" y="4890782"/>
            <a:ext cx="398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Fit improve the local fit</a:t>
            </a:r>
          </a:p>
        </p:txBody>
      </p:sp>
    </p:spTree>
    <p:extLst>
      <p:ext uri="{BB962C8B-B14F-4D97-AF65-F5344CB8AC3E}">
        <p14:creationId xmlns:p14="http://schemas.microsoft.com/office/powerpoint/2010/main" val="35237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4C6-2026-4CB8-BE12-1B23606F8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C2DF-2032-498D-9ED0-D6F7DE3B2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3BB2-E362-4010-A906-59A7E888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893"/>
          </a:xfrm>
        </p:spPr>
        <p:txBody>
          <a:bodyPr/>
          <a:lstStyle/>
          <a:p>
            <a:r>
              <a:rPr lang="en-US" dirty="0"/>
              <a:t>Local fit on each data-set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FD93E-5434-4EFE-B7B2-EE55EC36C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9743"/>
                <a:ext cx="10515600" cy="44572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𝑘𝑖𝑛𝑒𝑚𝑎𝑡𝑖𝑐𝑠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FD93E-5434-4EFE-B7B2-EE55EC36C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9743"/>
                <a:ext cx="10515600" cy="44572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CF65E-BA84-43C3-A039-E5FC54237385}"/>
              </a:ext>
            </a:extLst>
          </p:cNvPr>
          <p:cNvCxnSpPr>
            <a:cxnSpLocks/>
          </p:cNvCxnSpPr>
          <p:nvPr/>
        </p:nvCxnSpPr>
        <p:spPr>
          <a:xfrm flipH="1">
            <a:off x="3598875" y="2126609"/>
            <a:ext cx="419450" cy="14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479FC-3C88-4161-A106-7C8181ACE5D1}"/>
              </a:ext>
            </a:extLst>
          </p:cNvPr>
          <p:cNvSpPr txBox="1"/>
          <p:nvPr/>
        </p:nvSpPr>
        <p:spPr>
          <a:xfrm>
            <a:off x="2739006" y="3406309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section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22C0D-25CC-414D-A869-809F9346469B}"/>
              </a:ext>
            </a:extLst>
          </p:cNvPr>
          <p:cNvCxnSpPr/>
          <p:nvPr/>
        </p:nvCxnSpPr>
        <p:spPr>
          <a:xfrm>
            <a:off x="4731391" y="2172749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9F4230-D109-418A-B9C5-0982AD2F00A2}"/>
              </a:ext>
            </a:extLst>
          </p:cNvPr>
          <p:cNvSpPr txBox="1"/>
          <p:nvPr/>
        </p:nvSpPr>
        <p:spPr>
          <a:xfrm>
            <a:off x="3993159" y="2759978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TBHDVCS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CED3B-C3D4-4E90-B3EC-E293DE38430E}"/>
              </a:ext>
            </a:extLst>
          </p:cNvPr>
          <p:cNvSpPr txBox="1"/>
          <p:nvPr/>
        </p:nvSpPr>
        <p:spPr>
          <a:xfrm>
            <a:off x="5125672" y="2785145"/>
            <a:ext cx="17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=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95BA52-08A7-4D10-B01F-445A48A29FBC}"/>
              </a:ext>
            </a:extLst>
          </p:cNvPr>
          <p:cNvCxnSpPr/>
          <p:nvPr/>
        </p:nvCxnSpPr>
        <p:spPr>
          <a:xfrm>
            <a:off x="5889072" y="2172749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0E5DB2-03B0-44E0-B6ED-6AA0DD0D5E55}"/>
              </a:ext>
            </a:extLst>
          </p:cNvPr>
          <p:cNvCxnSpPr>
            <a:cxnSpLocks/>
          </p:cNvCxnSpPr>
          <p:nvPr/>
        </p:nvCxnSpPr>
        <p:spPr>
          <a:xfrm>
            <a:off x="7264866" y="2172749"/>
            <a:ext cx="0" cy="14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5BAAD6-52A2-46F0-B1A8-2798ABC01F59}"/>
              </a:ext>
            </a:extLst>
          </p:cNvPr>
          <p:cNvSpPr txBox="1"/>
          <p:nvPr/>
        </p:nvSpPr>
        <p:spPr>
          <a:xfrm>
            <a:off x="6220455" y="3712129"/>
            <a:ext cx="246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 parameters:</a:t>
            </a:r>
          </a:p>
          <a:p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ReE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ReHTilde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A173CD-2388-44B4-A252-D6C3F38B4CDE}"/>
              </a:ext>
            </a:extLst>
          </p:cNvPr>
          <p:cNvCxnSpPr/>
          <p:nvPr/>
        </p:nvCxnSpPr>
        <p:spPr>
          <a:xfrm>
            <a:off x="8028264" y="2172749"/>
            <a:ext cx="1073791" cy="9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8744BD-997A-469B-A88B-DCA00A3FFE86}"/>
              </a:ext>
            </a:extLst>
          </p:cNvPr>
          <p:cNvSpPr txBox="1"/>
          <p:nvPr/>
        </p:nvSpPr>
        <p:spPr>
          <a:xfrm>
            <a:off x="8883941" y="3263696"/>
            <a:ext cx="2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Dynamics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6AC0D-CCBB-4E92-B331-D0B0043B9192}"/>
              </a:ext>
            </a:extLst>
          </p:cNvPr>
          <p:cNvSpPr txBox="1"/>
          <p:nvPr/>
        </p:nvSpPr>
        <p:spPr>
          <a:xfrm>
            <a:off x="1426128" y="5251508"/>
            <a:ext cx="9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Result for the local fit is </a:t>
            </a:r>
            <a:r>
              <a:rPr lang="en-US" dirty="0" err="1"/>
              <a:t>ReH</a:t>
            </a:r>
            <a:r>
              <a:rPr lang="en-US" dirty="0"/>
              <a:t>, </a:t>
            </a:r>
            <a:r>
              <a:rPr lang="en-US" dirty="0" err="1"/>
              <a:t>ReE</a:t>
            </a:r>
            <a:r>
              <a:rPr lang="en-US" dirty="0"/>
              <a:t> and </a:t>
            </a:r>
            <a:r>
              <a:rPr lang="en-US" dirty="0" err="1"/>
              <a:t>ReHTilde</a:t>
            </a:r>
            <a:r>
              <a:rPr lang="en-US" dirty="0"/>
              <a:t> for each datasets</a:t>
            </a:r>
          </a:p>
        </p:txBody>
      </p:sp>
    </p:spTree>
    <p:extLst>
      <p:ext uri="{BB962C8B-B14F-4D97-AF65-F5344CB8AC3E}">
        <p14:creationId xmlns:p14="http://schemas.microsoft.com/office/powerpoint/2010/main" val="220958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3BB2-E362-4010-A906-59A7E888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893"/>
          </a:xfrm>
        </p:spPr>
        <p:txBody>
          <a:bodyPr/>
          <a:lstStyle/>
          <a:p>
            <a:r>
              <a:rPr lang="en-US" dirty="0"/>
              <a:t>Global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FD93E-5434-4EFE-B7B2-EE55EC36C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9743"/>
                <a:ext cx="10515600" cy="44572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𝑘𝑖𝑛𝑒𝑚𝑎𝑡𝑖𝑐𝑠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FD93E-5434-4EFE-B7B2-EE55EC36C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9743"/>
                <a:ext cx="10515600" cy="44572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9CF65E-BA84-43C3-A039-E5FC54237385}"/>
              </a:ext>
            </a:extLst>
          </p:cNvPr>
          <p:cNvCxnSpPr>
            <a:cxnSpLocks/>
          </p:cNvCxnSpPr>
          <p:nvPr/>
        </p:nvCxnSpPr>
        <p:spPr>
          <a:xfrm flipH="1">
            <a:off x="3187815" y="2172749"/>
            <a:ext cx="419450" cy="14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479FC-3C88-4161-A106-7C8181ACE5D1}"/>
              </a:ext>
            </a:extLst>
          </p:cNvPr>
          <p:cNvSpPr txBox="1"/>
          <p:nvPr/>
        </p:nvSpPr>
        <p:spPr>
          <a:xfrm>
            <a:off x="2642549" y="3598877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CFF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22C0D-25CC-414D-A869-809F9346469B}"/>
              </a:ext>
            </a:extLst>
          </p:cNvPr>
          <p:cNvCxnSpPr/>
          <p:nvPr/>
        </p:nvCxnSpPr>
        <p:spPr>
          <a:xfrm>
            <a:off x="4337108" y="2183330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9F4230-D109-418A-B9C5-0982AD2F00A2}"/>
              </a:ext>
            </a:extLst>
          </p:cNvPr>
          <p:cNvSpPr txBox="1"/>
          <p:nvPr/>
        </p:nvSpPr>
        <p:spPr>
          <a:xfrm>
            <a:off x="3720526" y="2646645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CED3B-C3D4-4E90-B3EC-E293DE38430E}"/>
              </a:ext>
            </a:extLst>
          </p:cNvPr>
          <p:cNvSpPr txBox="1"/>
          <p:nvPr/>
        </p:nvSpPr>
        <p:spPr>
          <a:xfrm>
            <a:off x="5125672" y="2785145"/>
            <a:ext cx="17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Dynamics variable (</a:t>
            </a:r>
            <a:r>
              <a:rPr lang="en-US" dirty="0" err="1"/>
              <a:t>k,QQ,xb,t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95BA52-08A7-4D10-B01F-445A48A29FBC}"/>
              </a:ext>
            </a:extLst>
          </p:cNvPr>
          <p:cNvCxnSpPr/>
          <p:nvPr/>
        </p:nvCxnSpPr>
        <p:spPr>
          <a:xfrm>
            <a:off x="5889072" y="2172749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0E5DB2-03B0-44E0-B6ED-6AA0DD0D5E55}"/>
              </a:ext>
            </a:extLst>
          </p:cNvPr>
          <p:cNvCxnSpPr>
            <a:cxnSpLocks/>
          </p:cNvCxnSpPr>
          <p:nvPr/>
        </p:nvCxnSpPr>
        <p:spPr>
          <a:xfrm>
            <a:off x="7264866" y="2172749"/>
            <a:ext cx="0" cy="14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5BAAD6-52A2-46F0-B1A8-2798ABC01F59}"/>
              </a:ext>
            </a:extLst>
          </p:cNvPr>
          <p:cNvSpPr txBox="1"/>
          <p:nvPr/>
        </p:nvSpPr>
        <p:spPr>
          <a:xfrm>
            <a:off x="7264866" y="3661579"/>
            <a:ext cx="160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 Fit parameters: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FBCC3-3F60-49F7-B3F3-18A6B703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4" y="4548412"/>
            <a:ext cx="9277343" cy="161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BCDB68-F16E-4B57-942B-426B1F8312F1}"/>
              </a:ext>
            </a:extLst>
          </p:cNvPr>
          <p:cNvSpPr txBox="1"/>
          <p:nvPr/>
        </p:nvSpPr>
        <p:spPr>
          <a:xfrm>
            <a:off x="1132514" y="5142451"/>
            <a:ext cx="510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Method: Least-square minimization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Tools: Root- Minuit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6EACF-B623-48FF-9F6E-D9A8AF4263BE}"/>
              </a:ext>
            </a:extLst>
          </p:cNvPr>
          <p:cNvSpPr txBox="1"/>
          <p:nvPr/>
        </p:nvSpPr>
        <p:spPr>
          <a:xfrm>
            <a:off x="7776594" y="4974672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4-dimensional Fit</a:t>
            </a:r>
          </a:p>
        </p:txBody>
      </p:sp>
    </p:spTree>
    <p:extLst>
      <p:ext uri="{BB962C8B-B14F-4D97-AF65-F5344CB8AC3E}">
        <p14:creationId xmlns:p14="http://schemas.microsoft.com/office/powerpoint/2010/main" val="25295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12203</TotalTime>
  <Words>588</Words>
  <Application>Microsoft Office PowerPoint</Application>
  <PresentationFormat>Widescreen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Global Fit</vt:lpstr>
      <vt:lpstr>PowerPoint Presentation</vt:lpstr>
      <vt:lpstr>PowerPoint Presentation</vt:lpstr>
      <vt:lpstr>PowerPoint Presentation</vt:lpstr>
      <vt:lpstr>Procedure</vt:lpstr>
      <vt:lpstr>Local fit on each data-set</vt:lpstr>
      <vt:lpstr>Global fit</vt:lpstr>
      <vt:lpstr>ReH</vt:lpstr>
      <vt:lpstr>ReE</vt:lpstr>
      <vt:lpstr>ReHTilde</vt:lpstr>
      <vt:lpstr>Error</vt:lpstr>
      <vt:lpstr>Error propagation</vt:lpstr>
      <vt:lpstr>4/23/2021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zulkaida akbar</dc:creator>
  <cp:lastModifiedBy>zulkaida akbar</cp:lastModifiedBy>
  <cp:revision>37</cp:revision>
  <dcterms:created xsi:type="dcterms:W3CDTF">2021-02-05T19:57:26Z</dcterms:created>
  <dcterms:modified xsi:type="dcterms:W3CDTF">2021-04-23T21:14:21Z</dcterms:modified>
</cp:coreProperties>
</file>