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27ce99c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27ce99c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27fbf11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27fbf11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27fbf1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27fbf1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ae74899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ae74899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41a2af3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41a2af3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27fbf11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27fbf11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7fbf11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7fbf11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27ce99c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27ce99c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27fbf11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27fbf11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www.kaggle.com/datasets/berkeleyearth/climate-change-earth-surface-temperature-data?resource=download" TargetMode="External"/><Relationship Id="rId5" Type="http://schemas.openxmlformats.org/officeDocument/2006/relationships/hyperlink" Target="https://www.kaggle.com/datasets/aturner374/eighty-years-of-canadian-climate-data" TargetMode="External"/><Relationship Id="rId6" Type="http://schemas.openxmlformats.org/officeDocument/2006/relationships/hyperlink" Target="https://docs.google.com/presentation/d/1-z85JcXZvhZiptGr7-FeUXKVXUaN76JUyfb_Ot5wezs/edit#slide=id.g1727fbf119b_0_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000" y="37000"/>
            <a:ext cx="9144000" cy="5106600"/>
          </a:xfrm>
          <a:prstGeom prst="rect">
            <a:avLst/>
          </a:prstGeom>
          <a:solidFill>
            <a:srgbClr val="FFFFFF">
              <a:alpha val="52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Climate Change Data Analysis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11">
                <a:latin typeface="Merriweather"/>
                <a:ea typeface="Merriweather"/>
                <a:cs typeface="Merriweather"/>
                <a:sym typeface="Merriweather"/>
              </a:rPr>
              <a:t>for 2000-2013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533">
                <a:latin typeface="Merriweather"/>
                <a:ea typeface="Merriweather"/>
                <a:cs typeface="Merriweather"/>
                <a:sym typeface="Merriweather"/>
              </a:rPr>
              <a:t>in Lagos, Nigeria; Montreal, Canada ; and Shanghai, China</a:t>
            </a:r>
            <a:endParaRPr b="1" sz="2533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243025" y="2834125"/>
            <a:ext cx="69117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6: Alison Cook, Michael Fischer, Rafael Silva-Almodovar, Kelli Magsig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-29750" y="0"/>
            <a:ext cx="9144000" cy="51206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2" name="Google Shape;132;p22"/>
          <p:cNvSpPr txBox="1"/>
          <p:nvPr/>
        </p:nvSpPr>
        <p:spPr>
          <a:xfrm>
            <a:off x="51850" y="214600"/>
            <a:ext cx="89400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chemeClr val="dk1"/>
                </a:solidFill>
              </a:rPr>
              <a:t>Resources</a:t>
            </a:r>
            <a:endParaRPr b="1" sz="135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Kaggle Dataset: Climate Change: Earth Surface Temperature Data (</a:t>
            </a:r>
            <a:r>
              <a:rPr b="1"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https://www.kaggle.com/datasets/berkeleyearth/climate-change-earth-surface-temperature-data?resource=download</a:t>
            </a: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) GlobalTemperatures.csv, GlobalTemperaturesByCountry.csv, GlobalTemperaturesByMajorCity.csv</a:t>
            </a:r>
            <a:endParaRPr b="1"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Kaggle Dataset: Eighty years of Canadian climate data (</a:t>
            </a:r>
            <a:r>
              <a:rPr b="1"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https://www.kaggle.com/datasets/aturner374/eighty-years-of-canadian-climate-data</a:t>
            </a: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)</a:t>
            </a:r>
            <a:endParaRPr b="1"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SQLalchemy/pgAdmin</a:t>
            </a:r>
            <a:endParaRPr b="1"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Jupyter Notebook</a:t>
            </a:r>
            <a:endParaRPr b="1"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Tableau</a:t>
            </a:r>
            <a:endParaRPr b="1"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Google Slides: </a:t>
            </a:r>
            <a:r>
              <a:rPr b="1"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https://docs.google.com/presentation/d/1-z85JcXZvhZiptGr7-FeUXKVXUaN76JUyfb_Ot5wezs/edit#slide=id.g1727fbf119b_0_35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❖"/>
            </a:pPr>
            <a:r>
              <a:rPr b="1" lang="en" sz="1200">
                <a:solidFill>
                  <a:srgbClr val="24292F"/>
                </a:solidFill>
                <a:highlight>
                  <a:schemeClr val="lt1"/>
                </a:highlight>
              </a:rPr>
              <a:t>Supervised Machine Learning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08100" y="103625"/>
            <a:ext cx="85206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77"/>
              <a:t>P</a:t>
            </a:r>
            <a:r>
              <a:rPr b="1" lang="en" sz="1577"/>
              <a:t>urpose:</a:t>
            </a:r>
            <a:r>
              <a:rPr lang="en" sz="1577"/>
              <a:t>		</a:t>
            </a:r>
            <a:r>
              <a:rPr lang="en" sz="1244">
                <a:solidFill>
                  <a:srgbClr val="0000FF"/>
                </a:solidFill>
              </a:rPr>
              <a:t>Data selected in an effort to learn degree of global warming (°C)  based on latitude </a:t>
            </a:r>
            <a:endParaRPr sz="1244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4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>
                <a:solidFill>
                  <a:srgbClr val="24292F"/>
                </a:solidFill>
                <a:highlight>
                  <a:srgbClr val="FFFFFF"/>
                </a:highlight>
              </a:rPr>
              <a:t>Reviewing Kaggle Dataset for Climate Change: Earth Surface Temperature, and Eighty years of Canadian climate data to predict climate changes for 3 major cities (Lagos, Montreal, and </a:t>
            </a:r>
            <a:r>
              <a:rPr lang="en" sz="1311">
                <a:solidFill>
                  <a:srgbClr val="24292F"/>
                </a:solidFill>
                <a:highlight>
                  <a:srgbClr val="FFFFFF"/>
                </a:highlight>
              </a:rPr>
              <a:t>Shanghai</a:t>
            </a:r>
            <a:r>
              <a:rPr lang="en" sz="1311">
                <a:solidFill>
                  <a:srgbClr val="24292F"/>
                </a:solidFill>
                <a:highlight>
                  <a:srgbClr val="FFFFFF"/>
                </a:highlight>
              </a:rPr>
              <a:t>) </a:t>
            </a:r>
            <a:endParaRPr sz="131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9275" y="1013900"/>
            <a:ext cx="85206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Questions: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1- Will the 2000-2013 weather trends indicate an increase in Earth surface temperature for Lagos, Nigeria; Shanghai, China and Montreal, Canada?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2- What are the global increases in average temperature over time?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3- Do major cities impact climate change heavier?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4- Does relation to the equator have an effect?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5- What model would best predict future climate change?</a:t>
            </a:r>
            <a:endParaRPr sz="1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400" y="1620800"/>
            <a:ext cx="1773850" cy="1628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2600" y="3248925"/>
            <a:ext cx="8666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F"/>
                </a:solidFill>
                <a:highlight>
                  <a:schemeClr val="lt1"/>
                </a:highlight>
              </a:rPr>
              <a:t>Steps for exploring data:</a:t>
            </a:r>
            <a:endParaRPr b="1"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1- Cleaning the datasets to remove years prior to 1900 then narrowing down from 2000-2013, dropping NaN, filtered for Northern Hemispheres and further broken down by 3 cities data only.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2- Splitting data into tables using SQLalchemy/PgAdmin.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3- Supervised machine learning models with process (load data and drop unnecessary columns), train (75% data), test (25% data), predict and include results ( r-squared 99%) and linear regression and random forest classifier (MAE, MSE)</a:t>
            </a:r>
            <a:endParaRPr sz="10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chemeClr val="lt1"/>
                </a:highlight>
              </a:rPr>
              <a:t>4- Visualization answering questions with maps and graphical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17375" y="77775"/>
            <a:ext cx="2827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Data Cleaning</a:t>
            </a:r>
            <a:endParaRPr sz="16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6800" y="406575"/>
            <a:ext cx="35544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Original data: Our country specific dataset had over 500,000 rows of data.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ERD: </a:t>
            </a:r>
            <a:r>
              <a:rPr lang="en"/>
              <a:t>After creating a relationship ERD with our data sources, the data was read into pandas to get an idea for what the data contained.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00" y="77775"/>
            <a:ext cx="4478200" cy="50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9440"/>
            <a:ext cx="4513400" cy="335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-29575" y="354725"/>
            <a:ext cx="33402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025"/>
              <a:t>Not every dataset included everything that was needed for the analysis. We merged data together using pandas before putting it into the database</a:t>
            </a:r>
            <a:endParaRPr sz="1025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47767" t="0"/>
          <a:stretch/>
        </p:blipFill>
        <p:spPr>
          <a:xfrm>
            <a:off x="0" y="1085525"/>
            <a:ext cx="3499099" cy="39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050" y="2878875"/>
            <a:ext cx="4446399" cy="20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0" y="0"/>
            <a:ext cx="14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653825" y="354725"/>
            <a:ext cx="1326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Every data frame had a date/time column(dt). In order to keep everything uniform we formatted each of these columns.</a:t>
            </a:r>
            <a:endParaRPr sz="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125" y="152400"/>
            <a:ext cx="3547925" cy="26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14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846575" y="507700"/>
            <a:ext cx="329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89" name="Google Shape;89;p17"/>
          <p:cNvSpPr txBox="1"/>
          <p:nvPr/>
        </p:nvSpPr>
        <p:spPr>
          <a:xfrm>
            <a:off x="1522500" y="30550"/>
            <a:ext cx="368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 Takeaways: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Identified unnecessary data points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Narrowed the scope of the analysis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Created a workable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99" y="1099450"/>
            <a:ext cx="6796527" cy="38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66950" y="122150"/>
            <a:ext cx="57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Supervised Machine Learning: Linear Regression and RFR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612725"/>
            <a:ext cx="52770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 u="sng"/>
              <a:t>Preliminary feature engineering and preliminary feature selection, including decision-making process.</a:t>
            </a:r>
            <a:endParaRPr sz="4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- Target variable - LandAndOceanAverageTemperature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- Predictor variables - LandAverageTemperature, LandMaxTemperature, and LandMinTemperature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 u="sng"/>
              <a:t>Description of how data was split into train and test set</a:t>
            </a:r>
            <a:endParaRPr sz="4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- 1992 rows of data after pre-processing training about 75% of the data, to then test on 25% of the data was the best split.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655325" y="3250875"/>
            <a:ext cx="430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8" name="Google Shape;98;p18"/>
          <p:cNvSpPr txBox="1"/>
          <p:nvPr/>
        </p:nvSpPr>
        <p:spPr>
          <a:xfrm>
            <a:off x="0" y="3250875"/>
            <a:ext cx="39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435" y="486825"/>
            <a:ext cx="3545465" cy="24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50" y="3106525"/>
            <a:ext cx="4205375" cy="16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225" y="3106525"/>
            <a:ext cx="4619726" cy="17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48900" y="11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Model Analysis</a:t>
            </a:r>
            <a:endParaRPr sz="202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48900" y="612225"/>
            <a:ext cx="8520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We found that a random forest regressor model delivered the best results</a:t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25" y="1693350"/>
            <a:ext cx="41910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45725" y="1914900"/>
            <a:ext cx="42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45125" y="3328800"/>
            <a:ext cx="4319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random forest regressor model </a:t>
            </a:r>
            <a:r>
              <a:rPr lang="en" sz="1200"/>
              <a:t>works well with the data given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There seems to be a positive </a:t>
            </a:r>
            <a:r>
              <a:rPr lang="en" sz="1200"/>
              <a:t>relation</a:t>
            </a:r>
            <a:r>
              <a:rPr lang="en" sz="1200"/>
              <a:t> between the predictor and target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data has demonstrated that average temperature is steadily rising with no signs of decreasing anytime soon</a:t>
            </a:r>
            <a:endParaRPr sz="12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00" y="1107825"/>
            <a:ext cx="4704451" cy="20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1574" t="5078"/>
          <a:stretch/>
        </p:blipFill>
        <p:spPr>
          <a:xfrm>
            <a:off x="168525" y="225725"/>
            <a:ext cx="4781501" cy="42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875" y="556650"/>
            <a:ext cx="3981325" cy="4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4521825" y="862625"/>
            <a:ext cx="643800" cy="3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113875" y="77075"/>
            <a:ext cx="3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DASHBOARD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02000" y="129450"/>
            <a:ext cx="89400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1- Will the 2000-2013 weather trends indicate an increase in Earth surface temperature for Lagos, Nigeria; Shanghai, China and Montreal, Canada?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 Yes, accurate data representation for supporting an observed increase in overall global temperature.</a:t>
            </a:r>
            <a:endParaRPr sz="1322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2- What are the global increases in average temperature over time? 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Montreal </a:t>
            </a:r>
            <a:r>
              <a:rPr lang="en" sz="1322">
                <a:solidFill>
                  <a:srgbClr val="FF0000"/>
                </a:solidFill>
                <a:highlight>
                  <a:schemeClr val="lt1"/>
                </a:highlight>
              </a:rPr>
              <a:t>+3.0%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(4.2M), Lagos </a:t>
            </a:r>
            <a:r>
              <a:rPr lang="en" sz="1322">
                <a:solidFill>
                  <a:schemeClr val="dk1"/>
                </a:solidFill>
                <a:highlight>
                  <a:schemeClr val="lt1"/>
                </a:highlight>
              </a:rPr>
              <a:t>+0.4% 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increase (14.8M), Shanghai </a:t>
            </a:r>
            <a:r>
              <a:rPr lang="en" sz="1322">
                <a:solidFill>
                  <a:srgbClr val="FF9900"/>
                </a:solidFill>
                <a:highlight>
                  <a:schemeClr val="lt1"/>
                </a:highlight>
              </a:rPr>
              <a:t>+1.5</a:t>
            </a:r>
            <a:r>
              <a:rPr lang="en" sz="1322">
                <a:solidFill>
                  <a:schemeClr val="accent4"/>
                </a:solidFill>
                <a:highlight>
                  <a:schemeClr val="lt1"/>
                </a:highlight>
              </a:rPr>
              <a:t>%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(27.8M).</a:t>
            </a: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 </a:t>
            </a:r>
            <a:endParaRPr sz="1322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3- Do major cities impact climate change heavier? 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Population did not have an effect on Montreal </a:t>
            </a:r>
            <a:r>
              <a:rPr lang="en" sz="1322">
                <a:solidFill>
                  <a:srgbClr val="FF0000"/>
                </a:solidFill>
                <a:highlight>
                  <a:schemeClr val="lt1"/>
                </a:highlight>
              </a:rPr>
              <a:t>+3.0%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(4.2M), Lagos </a:t>
            </a:r>
            <a:r>
              <a:rPr lang="en" sz="1322">
                <a:solidFill>
                  <a:schemeClr val="dk1"/>
                </a:solidFill>
                <a:highlight>
                  <a:schemeClr val="lt1"/>
                </a:highlight>
              </a:rPr>
              <a:t>+0.4% 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increase (14.8M), Shanghai </a:t>
            </a:r>
            <a:r>
              <a:rPr lang="en" sz="1322">
                <a:solidFill>
                  <a:srgbClr val="FF9900"/>
                </a:solidFill>
                <a:highlight>
                  <a:schemeClr val="lt1"/>
                </a:highlight>
              </a:rPr>
              <a:t>+1.5</a:t>
            </a:r>
            <a:r>
              <a:rPr lang="en" sz="1322">
                <a:solidFill>
                  <a:schemeClr val="accent4"/>
                </a:solidFill>
                <a:highlight>
                  <a:schemeClr val="lt1"/>
                </a:highlight>
              </a:rPr>
              <a:t>%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(27.8M).</a:t>
            </a: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 </a:t>
            </a:r>
            <a:endParaRPr sz="1322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4- Does relation to the equator have an effect? 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No, average temperature was a slower increase over time period at equator location. </a:t>
            </a:r>
            <a:endParaRPr sz="1322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5- What model would best predict future climate change? </a:t>
            </a:r>
            <a:r>
              <a:rPr lang="en" sz="1322">
                <a:solidFill>
                  <a:srgbClr val="0000FF"/>
                </a:solidFill>
                <a:highlight>
                  <a:schemeClr val="lt1"/>
                </a:highlight>
              </a:rPr>
              <a:t>The random forest regressor model seemed best to test for the data given. If the variables were to change, the model used may need to be revised.</a:t>
            </a:r>
            <a:r>
              <a:rPr lang="en" sz="1322">
                <a:solidFill>
                  <a:srgbClr val="24292F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13150" y="2619925"/>
            <a:ext cx="85206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Future data testing: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-Locate additional cities near ocean temperature affected bodies of water (large lakes or icebergs), would increase data available for more accurate predictive modeling.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-Utilize humidity as a measured data set to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check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for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fluctuation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in results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-Retest data for areas prone to impactful weather patterns (fires, hurricanes, tornados, floods)and see if they indicate increase temperature trends.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- Change data set to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focus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on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landlocked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locations (Nepal, Chad, Belarus,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Bolivia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) and or to see if large stand-alone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continents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(Australia,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Antarctica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, Greenland) show varied results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</a:rPr>
              <a:t>Suggestion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: Continue to span the trending models out to years 2035, or 2050, or farther into the future to attempt to curb climate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temperature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increase contributing factors</a:t>
            </a:r>
            <a:endParaRPr sz="1618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