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17f00f15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17f00f15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17f00f15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17f00f15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274321b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274321b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274321b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274321b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274321b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274321b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5"/>
          <p:cNvGrpSpPr/>
          <p:nvPr/>
        </p:nvGrpSpPr>
        <p:grpSpPr>
          <a:xfrm>
            <a:off x="6098378" y="5"/>
            <a:ext cx="3045625" cy="2030570"/>
            <a:chOff x="6098378" y="5"/>
            <a:chExt cx="3045625" cy="2030570"/>
          </a:xfrm>
        </p:grpSpPr>
        <p:sp>
          <p:nvSpPr>
            <p:cNvPr id="33" name="Google Shape;33;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9" name="Google Shape;39;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1" name="Google Shape;51;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2" name="Shape 52"/>
        <p:cNvGrpSpPr/>
        <p:nvPr/>
      </p:nvGrpSpPr>
      <p:grpSpPr>
        <a:xfrm>
          <a:off x="0" y="0"/>
          <a:ext cx="0" cy="0"/>
          <a:chOff x="0" y="0"/>
          <a:chExt cx="0" cy="0"/>
        </a:xfrm>
      </p:grpSpPr>
      <p:grpSp>
        <p:nvGrpSpPr>
          <p:cNvPr id="53" name="Google Shape;53;p9"/>
          <p:cNvGrpSpPr/>
          <p:nvPr/>
        </p:nvGrpSpPr>
        <p:grpSpPr>
          <a:xfrm>
            <a:off x="6098378" y="5"/>
            <a:ext cx="3045625" cy="2030570"/>
            <a:chOff x="6098378" y="5"/>
            <a:chExt cx="3045625" cy="2030570"/>
          </a:xfrm>
        </p:grpSpPr>
        <p:sp>
          <p:nvSpPr>
            <p:cNvPr id="54" name="Google Shape;54;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0" name="Google Shape;60;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5" name="Google Shape;65;p1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t>Brainteasers of the Day</a:t>
            </a:r>
            <a:endParaRPr/>
          </a:p>
        </p:txBody>
      </p:sp>
      <p:sp>
        <p:nvSpPr>
          <p:cNvPr id="86" name="Google Shape;86;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 Teaser - River Crossing</a:t>
            </a:r>
            <a:r>
              <a:rPr lang="en"/>
              <a:t> </a:t>
            </a:r>
            <a:endParaRPr/>
          </a:p>
        </p:txBody>
      </p:sp>
      <p:sp>
        <p:nvSpPr>
          <p:cNvPr id="92" name="Google Shape;92;p14"/>
          <p:cNvSpPr txBox="1"/>
          <p:nvPr>
            <p:ph idx="1" type="body"/>
          </p:nvPr>
        </p:nvSpPr>
        <p:spPr>
          <a:xfrm>
            <a:off x="252775" y="1017800"/>
            <a:ext cx="8520600" cy="3339000"/>
          </a:xfrm>
          <a:prstGeom prst="rect">
            <a:avLst/>
          </a:prstGeom>
        </p:spPr>
        <p:txBody>
          <a:bodyPr anchorCtr="0" anchor="t" bIns="91425" lIns="91425" spcFirstLastPara="1" rIns="91425" wrap="square" tIns="91425">
            <a:noAutofit/>
          </a:bodyPr>
          <a:lstStyle/>
          <a:p>
            <a:pPr indent="-358775" lvl="0" marL="457200" marR="0" rtl="0" algn="l">
              <a:lnSpc>
                <a:spcPct val="115000"/>
              </a:lnSpc>
              <a:spcBef>
                <a:spcPts val="0"/>
              </a:spcBef>
              <a:spcAft>
                <a:spcPts val="0"/>
              </a:spcAft>
              <a:buClr>
                <a:srgbClr val="000000"/>
              </a:buClr>
              <a:buSzPts val="2050"/>
              <a:buFont typeface="Times New Roman"/>
              <a:buChar char="●"/>
            </a:pPr>
            <a:r>
              <a:rPr b="1" lang="en" sz="2050">
                <a:solidFill>
                  <a:srgbClr val="000000"/>
                </a:solidFill>
                <a:latin typeface="Times New Roman"/>
                <a:ea typeface="Times New Roman"/>
                <a:cs typeface="Times New Roman"/>
                <a:sym typeface="Times New Roman"/>
              </a:rPr>
              <a:t>Four people, A, B, C, and D need to get across a river. The only way to cross the river is by an old bridge, which holds at most 2 people at a time. Being dark, they can’t cross the bridge without a torch, of which they only have one. So each pair can only walk at the speed of the slower person. They need to get all of them across to the other side as quickly as possible. A is the slowest and takes 10 minutes to cross; B takes 5 minutes; C takes 2 minutes; and D takes 1 minute.</a:t>
            </a:r>
            <a:endParaRPr b="1" sz="2050">
              <a:solidFill>
                <a:srgbClr val="000000"/>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rPr b="1" lang="en" sz="2050">
                <a:solidFill>
                  <a:srgbClr val="000000"/>
                </a:solidFill>
                <a:latin typeface="Times New Roman"/>
                <a:ea typeface="Times New Roman"/>
                <a:cs typeface="Times New Roman"/>
                <a:sym typeface="Times New Roman"/>
              </a:rPr>
              <a:t>What is the minimum time to get all of them across to the other side?</a:t>
            </a:r>
            <a:endParaRPr b="1" sz="205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56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a:t>
            </a:r>
            <a:endParaRPr/>
          </a:p>
        </p:txBody>
      </p:sp>
      <p:sp>
        <p:nvSpPr>
          <p:cNvPr id="98" name="Google Shape;98;p15"/>
          <p:cNvSpPr txBox="1"/>
          <p:nvPr>
            <p:ph idx="1" type="body"/>
          </p:nvPr>
        </p:nvSpPr>
        <p:spPr>
          <a:xfrm>
            <a:off x="311700" y="994075"/>
            <a:ext cx="8520600" cy="423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The key point is to realize that the 10-minute person should go with the 5-minute person and this should not happen in the first crossing, otherwise one of them have to go back. So C and D should go across first (2 min); then send D back (1 min); A and B go across (10 min); send C back (2 min); C and D go across again (2 min).</a:t>
            </a:r>
            <a:endParaRPr b="1"/>
          </a:p>
          <a:p>
            <a:pPr indent="0" lvl="0" marL="457200" rtl="0" algn="l">
              <a:spcBef>
                <a:spcPts val="0"/>
              </a:spcBef>
              <a:spcAft>
                <a:spcPts val="0"/>
              </a:spcAft>
              <a:buNone/>
            </a:pPr>
            <a:r>
              <a:rPr b="1" lang="en"/>
              <a:t>It takes 17 minutes in total. Alternatively, we can send C back first and then D back in the second round, which takes 17 minutes as well.</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150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 Teaser - Birthday Problem</a:t>
            </a:r>
            <a:endParaRPr/>
          </a:p>
        </p:txBody>
      </p:sp>
      <p:sp>
        <p:nvSpPr>
          <p:cNvPr id="104" name="Google Shape;104;p16"/>
          <p:cNvSpPr txBox="1"/>
          <p:nvPr>
            <p:ph idx="1" type="body"/>
          </p:nvPr>
        </p:nvSpPr>
        <p:spPr>
          <a:xfrm>
            <a:off x="252775" y="7581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Arial"/>
                <a:ea typeface="Arial"/>
                <a:cs typeface="Arial"/>
                <a:sym typeface="Arial"/>
              </a:rPr>
              <a:t>You and your colleagues know that your boss "A" ’s birthday is one of the following 10 dates:</a:t>
            </a:r>
            <a:endParaRPr b="1" sz="1700">
              <a:latin typeface="Arial"/>
              <a:ea typeface="Arial"/>
              <a:cs typeface="Arial"/>
              <a:sym typeface="Arial"/>
            </a:endParaRPr>
          </a:p>
          <a:p>
            <a:pPr indent="0" lvl="0" marL="0" rtl="0" algn="l">
              <a:spcBef>
                <a:spcPts val="0"/>
              </a:spcBef>
              <a:spcAft>
                <a:spcPts val="0"/>
              </a:spcAft>
              <a:buNone/>
            </a:pPr>
            <a:r>
              <a:rPr b="1" lang="en" sz="1700">
                <a:latin typeface="Arial"/>
                <a:ea typeface="Arial"/>
                <a:cs typeface="Arial"/>
                <a:sym typeface="Arial"/>
              </a:rPr>
              <a:t>Mar 4, Mar 5, Mar 8</a:t>
            </a:r>
            <a:endParaRPr b="1" sz="1700">
              <a:latin typeface="Arial"/>
              <a:ea typeface="Arial"/>
              <a:cs typeface="Arial"/>
              <a:sym typeface="Arial"/>
            </a:endParaRPr>
          </a:p>
          <a:p>
            <a:pPr indent="0" lvl="0" marL="0" rtl="0" algn="l">
              <a:spcBef>
                <a:spcPts val="0"/>
              </a:spcBef>
              <a:spcAft>
                <a:spcPts val="0"/>
              </a:spcAft>
              <a:buNone/>
            </a:pPr>
            <a:r>
              <a:rPr b="1" lang="en" sz="1700">
                <a:latin typeface="Arial"/>
                <a:ea typeface="Arial"/>
                <a:cs typeface="Arial"/>
                <a:sym typeface="Arial"/>
              </a:rPr>
              <a:t>Jun 4, Jun 7</a:t>
            </a:r>
            <a:endParaRPr b="1" sz="1700">
              <a:latin typeface="Arial"/>
              <a:ea typeface="Arial"/>
              <a:cs typeface="Arial"/>
              <a:sym typeface="Arial"/>
            </a:endParaRPr>
          </a:p>
          <a:p>
            <a:pPr indent="0" lvl="0" marL="0" rtl="0" algn="l">
              <a:spcBef>
                <a:spcPts val="0"/>
              </a:spcBef>
              <a:spcAft>
                <a:spcPts val="0"/>
              </a:spcAft>
              <a:buNone/>
            </a:pPr>
            <a:r>
              <a:rPr b="1" lang="en" sz="1700">
                <a:latin typeface="Arial"/>
                <a:ea typeface="Arial"/>
                <a:cs typeface="Arial"/>
                <a:sym typeface="Arial"/>
              </a:rPr>
              <a:t>Sep 1, Sep 5</a:t>
            </a:r>
            <a:endParaRPr b="1" sz="1700">
              <a:latin typeface="Arial"/>
              <a:ea typeface="Arial"/>
              <a:cs typeface="Arial"/>
              <a:sym typeface="Arial"/>
            </a:endParaRPr>
          </a:p>
          <a:p>
            <a:pPr indent="0" lvl="0" marL="0" rtl="0" algn="l">
              <a:spcBef>
                <a:spcPts val="0"/>
              </a:spcBef>
              <a:spcAft>
                <a:spcPts val="0"/>
              </a:spcAft>
              <a:buNone/>
            </a:pPr>
            <a:r>
              <a:rPr b="1" lang="en" sz="1700">
                <a:latin typeface="Arial"/>
                <a:ea typeface="Arial"/>
                <a:cs typeface="Arial"/>
                <a:sym typeface="Arial"/>
              </a:rPr>
              <a:t>Dec 1, Dec 2, Dec 8</a:t>
            </a:r>
            <a:endParaRPr b="1" sz="1700">
              <a:latin typeface="Arial"/>
              <a:ea typeface="Arial"/>
              <a:cs typeface="Arial"/>
              <a:sym typeface="Arial"/>
            </a:endParaRPr>
          </a:p>
          <a:p>
            <a:pPr indent="0" lvl="0" marL="0" rtl="0" algn="l">
              <a:spcBef>
                <a:spcPts val="0"/>
              </a:spcBef>
              <a:spcAft>
                <a:spcPts val="0"/>
              </a:spcAft>
              <a:buNone/>
            </a:pPr>
            <a:r>
              <a:rPr b="1" lang="en" sz="1700">
                <a:latin typeface="Arial"/>
                <a:ea typeface="Arial"/>
                <a:cs typeface="Arial"/>
                <a:sym typeface="Arial"/>
              </a:rPr>
              <a:t>"A" told you only the month of his birthday, and told your colleague C only the day. After that, you first said: “I don’t know "A" ’s birthday; C doesn’t know it either.” After hearing what you said, C replied: “I didn’t know "A" ’s birthday, but now I know it.” You smiled and said: “Now I know it, too.” After looking at the 10 dates and hearing your comments, your administrative assistant wrote down "A" ’s birthday without asking any questions. So what did the assistant write?</a:t>
            </a:r>
            <a:endParaRPr b="1" sz="1700">
              <a:latin typeface="Arial"/>
              <a:ea typeface="Arial"/>
              <a:cs typeface="Arial"/>
              <a:sym typeface="Arial"/>
            </a:endParaRPr>
          </a:p>
          <a:p>
            <a:pPr indent="0" lvl="0" marL="457200" marR="0" rtl="0" algn="l">
              <a:lnSpc>
                <a:spcPct val="115000"/>
              </a:lnSpc>
              <a:spcBef>
                <a:spcPts val="0"/>
              </a:spcBef>
              <a:spcAft>
                <a:spcPts val="0"/>
              </a:spcAft>
              <a:buNone/>
            </a:pPr>
            <a:r>
              <a:t/>
            </a:r>
            <a:endParaRPr b="1" sz="205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170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10" name="Google Shape;110;p17"/>
          <p:cNvSpPr txBox="1"/>
          <p:nvPr>
            <p:ph idx="1" type="body"/>
          </p:nvPr>
        </p:nvSpPr>
        <p:spPr>
          <a:xfrm>
            <a:off x="311700" y="7781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Remember to evaluate and understand the question. Don’t let the “he said, she said” part confuses you. Just interpret the logic behind each individual’s comments and derive useful information from these comments for your process of elimination.</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Let D = the day of the month of A’s birthday, where D={1,2,4,5,7,8}</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If the birthday is on a unique day, C will know the A’s birthday immediately. Among possible Ds, 2 and 7 are unique days. Considering that you are sure that C does not know A’s birthday, you must infer that the day the C was told of is not 2 or 7.</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1703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(continued)</a:t>
            </a:r>
            <a:endParaRPr/>
          </a:p>
        </p:txBody>
      </p:sp>
      <p:sp>
        <p:nvSpPr>
          <p:cNvPr id="116" name="Google Shape;116;p18"/>
          <p:cNvSpPr txBox="1"/>
          <p:nvPr>
            <p:ph idx="1" type="body"/>
          </p:nvPr>
        </p:nvSpPr>
        <p:spPr>
          <a:xfrm>
            <a:off x="311700" y="8580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By process of elimination, the month is not June or December.</a:t>
            </a:r>
            <a:endParaRPr>
              <a:latin typeface="Arial"/>
              <a:ea typeface="Arial"/>
              <a:cs typeface="Arial"/>
              <a:sym typeface="Arial"/>
            </a:endParaRPr>
          </a:p>
          <a:p>
            <a:pPr indent="457200" lvl="0" marL="0" rtl="0" algn="l">
              <a:spcBef>
                <a:spcPts val="0"/>
              </a:spcBef>
              <a:spcAft>
                <a:spcPts val="0"/>
              </a:spcAft>
              <a:buNone/>
            </a:pPr>
            <a:r>
              <a:rPr lang="en">
                <a:latin typeface="Arial"/>
                <a:ea typeface="Arial"/>
                <a:cs typeface="Arial"/>
                <a:sym typeface="Arial"/>
              </a:rPr>
              <a:t>1)(If the month had been June, the day C was told of may have been 2; if the month had been December, the day C was told of may have been 7.) Now C knows that the month must be either March or September. He immediately figures out A’s birthday, which means the day must be unique in the March and September list. It means A’s birthday cannot be Mar 5, or Sep 5.</a:t>
            </a:r>
            <a:endParaRPr>
              <a:latin typeface="Arial"/>
              <a:ea typeface="Arial"/>
              <a:cs typeface="Arial"/>
              <a:sym typeface="Arial"/>
            </a:endParaRPr>
          </a:p>
          <a:p>
            <a:pPr indent="609600" lvl="0" marL="0" rtl="0" algn="l">
              <a:spcBef>
                <a:spcPts val="0"/>
              </a:spcBef>
              <a:spcAft>
                <a:spcPts val="0"/>
              </a:spcAft>
              <a:buNone/>
            </a:pPr>
            <a:r>
              <a:rPr lang="en">
                <a:latin typeface="Arial"/>
                <a:ea typeface="Arial"/>
                <a:cs typeface="Arial"/>
                <a:sym typeface="Arial"/>
              </a:rPr>
              <a:t>2) By process of elimination, the birthday must be Mar 4, Mar 8 or Sep 1.</a:t>
            </a:r>
            <a:endParaRPr>
              <a:latin typeface="Arial"/>
              <a:ea typeface="Arial"/>
              <a:cs typeface="Arial"/>
              <a:sym typeface="Arial"/>
            </a:endParaRPr>
          </a:p>
          <a:p>
            <a:pPr indent="609600" lvl="0" marL="0" rtl="0" algn="l">
              <a:spcBef>
                <a:spcPts val="0"/>
              </a:spcBef>
              <a:spcAft>
                <a:spcPts val="0"/>
              </a:spcAft>
              <a:buNone/>
            </a:pPr>
            <a:r>
              <a:rPr lang="en">
                <a:latin typeface="Arial"/>
                <a:ea typeface="Arial"/>
                <a:cs typeface="Arial"/>
                <a:sym typeface="Arial"/>
              </a:rPr>
              <a:t>Among these three possibilities left, Mar 4 and Mar 8 have the same month. So if the month you have is March, you still cannot figure out A’s birthday. Since you can figure out A’s birthday, A’s birthday must be Sep 1.</a:t>
            </a:r>
            <a:endParaRPr>
              <a:latin typeface="Arial"/>
              <a:ea typeface="Arial"/>
              <a:cs typeface="Arial"/>
              <a:sym typeface="Arial"/>
            </a:endParaRPr>
          </a:p>
          <a:p>
            <a:pPr indent="609600" lvl="0" marL="0" rtl="0" algn="l">
              <a:spcBef>
                <a:spcPts val="0"/>
              </a:spcBef>
              <a:spcAft>
                <a:spcPts val="0"/>
              </a:spcAft>
              <a:buNone/>
            </a:pPr>
            <a:r>
              <a:rPr lang="en">
                <a:latin typeface="Arial"/>
                <a:ea typeface="Arial"/>
                <a:cs typeface="Arial"/>
                <a:sym typeface="Arial"/>
              </a:rPr>
              <a:t>3) Hence, the assistant must have written Sep 1.</a:t>
            </a:r>
            <a:endParaRPr>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