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hNvcMgN3GJhGOam1dZZB4Y6LB/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5" name="Shape 15"/>
        <p:cNvGrpSpPr/>
        <p:nvPr/>
      </p:nvGrpSpPr>
      <p:grpSpPr>
        <a:xfrm>
          <a:off x="0" y="0"/>
          <a:ext cx="0" cy="0"/>
          <a:chOff x="0" y="0"/>
          <a:chExt cx="0" cy="0"/>
        </a:xfrm>
      </p:grpSpPr>
      <p:sp>
        <p:nvSpPr>
          <p:cNvPr id="16" name="Google Shape;16;p17"/>
          <p:cNvSpPr txBox="1"/>
          <p:nvPr>
            <p:ph type="title"/>
          </p:nvPr>
        </p:nvSpPr>
        <p:spPr>
          <a:xfrm>
            <a:off x="501651" y="1456360"/>
            <a:ext cx="11034183" cy="14700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2400"/>
              <a:buFont typeface="Calibri"/>
              <a:buNone/>
              <a:defRPr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501651" y="4974336"/>
            <a:ext cx="8001000" cy="928688"/>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dk1"/>
              </a:buClr>
              <a:buSzPts val="1400"/>
              <a:buFont typeface="Calibri"/>
              <a:buNone/>
              <a:defRPr sz="1400">
                <a:solidFill>
                  <a:schemeClr val="dk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24" name="Shape 24"/>
        <p:cNvGrpSpPr/>
        <p:nvPr/>
      </p:nvGrpSpPr>
      <p:grpSpPr>
        <a:xfrm>
          <a:off x="0" y="0"/>
          <a:ext cx="0" cy="0"/>
          <a:chOff x="0" y="0"/>
          <a:chExt cx="0" cy="0"/>
        </a:xfrm>
      </p:grpSpPr>
      <p:sp>
        <p:nvSpPr>
          <p:cNvPr id="25" name="Google Shape;25;p19"/>
          <p:cNvSpPr txBox="1"/>
          <p:nvPr>
            <p:ph type="title"/>
          </p:nvPr>
        </p:nvSpPr>
        <p:spPr>
          <a:xfrm>
            <a:off x="521244" y="135516"/>
            <a:ext cx="11241617" cy="5000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body"/>
          </p:nvPr>
        </p:nvSpPr>
        <p:spPr>
          <a:xfrm>
            <a:off x="521243" y="813816"/>
            <a:ext cx="11241023" cy="54406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spTree>
      <p:nvGrpSpPr>
        <p:cNvPr id="27" name="Shape 27"/>
        <p:cNvGrpSpPr/>
        <p:nvPr/>
      </p:nvGrpSpPr>
      <p:grpSpPr>
        <a:xfrm>
          <a:off x="0" y="0"/>
          <a:ext cx="0" cy="0"/>
          <a:chOff x="0" y="0"/>
          <a:chExt cx="0" cy="0"/>
        </a:xfrm>
      </p:grpSpPr>
      <p:sp>
        <p:nvSpPr>
          <p:cNvPr id="28" name="Google Shape;28;p20"/>
          <p:cNvSpPr txBox="1"/>
          <p:nvPr>
            <p:ph type="title"/>
          </p:nvPr>
        </p:nvSpPr>
        <p:spPr>
          <a:xfrm>
            <a:off x="670560" y="2057400"/>
            <a:ext cx="10972800" cy="2743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8000"/>
              <a:buFont typeface="Calibri"/>
              <a:buNone/>
              <a:defRPr sz="8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501651" y="1456360"/>
            <a:ext cx="11034183" cy="1470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sz="4400"/>
              <a:t>Options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Who trades Fx Options And why?</a:t>
            </a:r>
            <a:endParaRPr/>
          </a:p>
        </p:txBody>
      </p:sp>
      <p:sp>
        <p:nvSpPr>
          <p:cNvPr id="173" name="Google Shape;17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800"/>
              <a:buChar char="•"/>
            </a:pPr>
            <a:r>
              <a:rPr lang="en-US" sz="1800" u="sng"/>
              <a:t>Hedge Funds</a:t>
            </a:r>
            <a:r>
              <a:rPr lang="en-US" sz="1800"/>
              <a:t> – Often speculators taking view on direction of a currency pair or the implied volatility of a currency pair. An example of a directional trade would be a hedge fund buys a usdjpy put because they want to profit off of usdjpy moving lower without the downside of losing a lot of money if usdjpy goes higher. An example of a play on implied volatility would be a hedge fund selling a straddle on usdjpy because they believe usdjpy vols are too high and believe they will make more on the premium from the option than they will lose from the spot move in usdjpy</a:t>
            </a:r>
            <a:endParaRPr sz="1800"/>
          </a:p>
          <a:p>
            <a:pPr indent="0" lvl="0" marL="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lang="en-US" sz="1800" u="sng"/>
              <a:t>Real Money</a:t>
            </a:r>
            <a:r>
              <a:rPr lang="en-US" sz="1800"/>
              <a:t> – Speculative or hedge. An example of a hedge would be a health insurance company in Russia buying a usdrub call once covid starts as a hedge against increasing cases. If Russia gets hit hard from Covid, USDRUB will likely move much higher. Their call will help mitigate losses but still with limited loss (premium)</a:t>
            </a:r>
            <a:endParaRPr/>
          </a:p>
          <a:p>
            <a:pPr indent="0" lvl="0" marL="0" rtl="0" algn="l">
              <a:lnSpc>
                <a:spcPct val="80000"/>
              </a:lnSpc>
              <a:spcBef>
                <a:spcPts val="1000"/>
              </a:spcBef>
              <a:spcAft>
                <a:spcPts val="0"/>
              </a:spcAft>
              <a:buClr>
                <a:schemeClr val="dk1"/>
              </a:buClr>
              <a:buSzPts val="1800"/>
              <a:buNone/>
            </a:pPr>
            <a:r>
              <a:t/>
            </a:r>
            <a:endParaRPr sz="1800"/>
          </a:p>
          <a:p>
            <a:pPr indent="-228600" lvl="0" marL="228600" rtl="0" algn="l">
              <a:lnSpc>
                <a:spcPct val="80000"/>
              </a:lnSpc>
              <a:spcBef>
                <a:spcPts val="1000"/>
              </a:spcBef>
              <a:spcAft>
                <a:spcPts val="0"/>
              </a:spcAft>
              <a:buClr>
                <a:schemeClr val="dk1"/>
              </a:buClr>
              <a:buSzPts val="1800"/>
              <a:buChar char="•"/>
            </a:pPr>
            <a:r>
              <a:rPr lang="en-US" sz="1800" u="sng"/>
              <a:t>Corporates</a:t>
            </a:r>
            <a:r>
              <a:rPr lang="en-US" sz="1800"/>
              <a:t> – Hedge. An example of a hedge for a corporate may be a flower company in Colombia buying a USDCOP put. The company has its manufacturing done in Colombia but sells its flowers in America so it receives USD and pays Colombian pesos. Buying a USD put can help the company reduce its losses to USDCOP going down and having the USD it receives become worth less while the pesos its paying being worth more.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FX Options: Example	</a:t>
            </a:r>
            <a:endParaRPr/>
          </a:p>
        </p:txBody>
      </p:sp>
      <p:sp>
        <p:nvSpPr>
          <p:cNvPr id="179" name="Google Shape;17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One month ago, I paid 100k for 20mio USDJPY USD calls with a 3 month expiration at a 107 strike. USDJPY is now at 108. Should I exercise the call? How did I do on the trade?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Yes, I would choose to buy USDJPY at 107 as it is much lower than where I would have to buy now at 108. The payout would be 20mio* (108-107)/108 = $185,185.2. </a:t>
            </a:r>
            <a:endParaRPr/>
          </a:p>
          <a:p>
            <a:pPr indent="0" lvl="0" marL="0" rtl="0" algn="l">
              <a:lnSpc>
                <a:spcPct val="90000"/>
              </a:lnSpc>
              <a:spcBef>
                <a:spcPts val="1000"/>
              </a:spcBef>
              <a:spcAft>
                <a:spcPts val="0"/>
              </a:spcAft>
              <a:buClr>
                <a:schemeClr val="dk1"/>
              </a:buClr>
              <a:buSzPts val="2000"/>
              <a:buNone/>
            </a:pPr>
            <a:r>
              <a:rPr lang="en-US" sz="2000"/>
              <a:t>I did well on the trade since I only paid 100,000 for the option. </a:t>
            </a:r>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503871" y="15506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Trading Considerations</a:t>
            </a:r>
            <a:endParaRPr/>
          </a:p>
        </p:txBody>
      </p:sp>
      <p:sp>
        <p:nvSpPr>
          <p:cNvPr id="185" name="Google Shape;185;p12"/>
          <p:cNvSpPr txBox="1"/>
          <p:nvPr>
            <p:ph idx="1" type="body"/>
          </p:nvPr>
        </p:nvSpPr>
        <p:spPr>
          <a:xfrm>
            <a:off x="503871" y="1244316"/>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Client asks 100mio of a 3 month USDMXN option. What are our main considerations?</a:t>
            </a:r>
            <a:endParaRPr/>
          </a:p>
          <a:p>
            <a:pPr indent="-228600" lvl="1" marL="685800" rtl="0" algn="l">
              <a:lnSpc>
                <a:spcPct val="90000"/>
              </a:lnSpc>
              <a:spcBef>
                <a:spcPts val="500"/>
              </a:spcBef>
              <a:spcAft>
                <a:spcPts val="0"/>
              </a:spcAft>
              <a:buClr>
                <a:schemeClr val="dk1"/>
              </a:buClr>
              <a:buSzPts val="2000"/>
              <a:buFont typeface="Arial"/>
              <a:buChar char="•"/>
            </a:pPr>
            <a:r>
              <a:rPr lang="en-US" sz="2000"/>
              <a:t>Greeks – 5.5mio gamma, 200k vega. How does that fit our overall greeks as well as our bucketing?</a:t>
            </a:r>
            <a:endParaRPr/>
          </a:p>
          <a:p>
            <a:pPr indent="-228600" lvl="1" marL="685800" rtl="0" algn="l">
              <a:lnSpc>
                <a:spcPct val="90000"/>
              </a:lnSpc>
              <a:spcBef>
                <a:spcPts val="500"/>
              </a:spcBef>
              <a:spcAft>
                <a:spcPts val="0"/>
              </a:spcAft>
              <a:buClr>
                <a:schemeClr val="dk1"/>
              </a:buClr>
              <a:buSzPts val="2000"/>
              <a:buFont typeface="Arial"/>
              <a:buChar char="•"/>
            </a:pPr>
            <a:r>
              <a:rPr lang="en-US" sz="2000"/>
              <a:t>Hedge –  If I want to hedge some or all of this trade - Where do I think I could get out of the risk or similar risk?</a:t>
            </a:r>
            <a:endParaRPr/>
          </a:p>
          <a:p>
            <a:pPr indent="0" lvl="1" marL="457200" rtl="0" algn="l">
              <a:lnSpc>
                <a:spcPct val="90000"/>
              </a:lnSpc>
              <a:spcBef>
                <a:spcPts val="500"/>
              </a:spcBef>
              <a:spcAft>
                <a:spcPts val="0"/>
              </a:spcAft>
              <a:buClr>
                <a:schemeClr val="dk1"/>
              </a:buClr>
              <a:buSzPts val="2000"/>
              <a:buNone/>
            </a:pPr>
            <a:r>
              <a:t/>
            </a:r>
            <a:endParaRPr sz="2000"/>
          </a:p>
        </p:txBody>
      </p:sp>
      <p:pic>
        <p:nvPicPr>
          <p:cNvPr id="186" name="Google Shape;186;p12"/>
          <p:cNvPicPr preferRelativeResize="0"/>
          <p:nvPr/>
        </p:nvPicPr>
        <p:blipFill rotWithShape="1">
          <a:blip r:embed="rId3">
            <a:alphaModFix/>
          </a:blip>
          <a:srcRect b="0" l="0" r="0" t="0"/>
          <a:stretch/>
        </p:blipFill>
        <p:spPr>
          <a:xfrm>
            <a:off x="2019468" y="3161553"/>
            <a:ext cx="7148898" cy="29231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Analyst Responsibilities</a:t>
            </a:r>
            <a:endParaRPr/>
          </a:p>
        </p:txBody>
      </p:sp>
      <p:sp>
        <p:nvSpPr>
          <p:cNvPr id="192" name="Google Shape;19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Expiries- one of the first and more important responsibilities is executing expiries</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Trading deltas – watching the books and helping hedge deltas for the book is great trading experience and helps desk mitigate delta risk</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Client trading/Hedging – Once desk and you are comfortable, analysts often get opportunity to show clients prices and hedge in the interdealer broker market.  </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FXO Trading is right for you if:</a:t>
            </a:r>
            <a:endParaRPr/>
          </a:p>
        </p:txBody>
      </p:sp>
      <p:sp>
        <p:nvSpPr>
          <p:cNvPr id="198" name="Google Shape;19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000"/>
              <a:buChar char="•"/>
            </a:pPr>
            <a:r>
              <a:rPr lang="en-US" sz="2000"/>
              <a:t>High attention to detail</a:t>
            </a:r>
            <a:endParaRPr/>
          </a:p>
          <a:p>
            <a:pPr indent="-228600" lvl="0" marL="228600" rtl="0" algn="l">
              <a:lnSpc>
                <a:spcPct val="200000"/>
              </a:lnSpc>
              <a:spcBef>
                <a:spcPts val="1000"/>
              </a:spcBef>
              <a:spcAft>
                <a:spcPts val="0"/>
              </a:spcAft>
              <a:buClr>
                <a:schemeClr val="dk1"/>
              </a:buClr>
              <a:buSzPts val="2000"/>
              <a:buChar char="•"/>
            </a:pPr>
            <a:r>
              <a:rPr lang="en-US" sz="2000"/>
              <a:t>Good intuitive mathematical ability</a:t>
            </a:r>
            <a:endParaRPr/>
          </a:p>
          <a:p>
            <a:pPr indent="-228600" lvl="0" marL="228600" rtl="0" algn="l">
              <a:lnSpc>
                <a:spcPct val="200000"/>
              </a:lnSpc>
              <a:spcBef>
                <a:spcPts val="1000"/>
              </a:spcBef>
              <a:spcAft>
                <a:spcPts val="0"/>
              </a:spcAft>
              <a:buClr>
                <a:schemeClr val="dk1"/>
              </a:buClr>
              <a:buSzPts val="2000"/>
              <a:buChar char="•"/>
            </a:pPr>
            <a:r>
              <a:rPr lang="en-US" sz="2000"/>
              <a:t>Likes macro and geopolitics</a:t>
            </a:r>
            <a:endParaRPr/>
          </a:p>
          <a:p>
            <a:pPr indent="-228600" lvl="0" marL="228600" rtl="0" algn="l">
              <a:lnSpc>
                <a:spcPct val="200000"/>
              </a:lnSpc>
              <a:spcBef>
                <a:spcPts val="1000"/>
              </a:spcBef>
              <a:spcAft>
                <a:spcPts val="0"/>
              </a:spcAft>
              <a:buClr>
                <a:schemeClr val="dk1"/>
              </a:buClr>
              <a:buSzPts val="2000"/>
              <a:buChar char="•"/>
            </a:pPr>
            <a:r>
              <a:rPr lang="en-US" sz="2000"/>
              <a:t>Looks for a fast paced, more technical desk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670560" y="2057400"/>
            <a:ext cx="10972800" cy="2743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0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Options Strategies</a:t>
            </a:r>
            <a:endParaRPr/>
          </a:p>
        </p:txBody>
      </p:sp>
      <p:sp>
        <p:nvSpPr>
          <p:cNvPr id="102" name="Google Shape;10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Call – Right to buy underlying at a specified strike at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Put – Right to sell underlying at a specified strike at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Straddle – Buying both a call and a put of the same strike and same expiry giving one the right to buy or sell the underlying at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Strangle – Buying an out of the money Call and Put with the same expiry</a:t>
            </a:r>
            <a:endParaRPr/>
          </a:p>
          <a:p>
            <a:pPr indent="0" lvl="0" marL="0" rtl="0" algn="l">
              <a:lnSpc>
                <a:spcPct val="90000"/>
              </a:lnSpc>
              <a:spcBef>
                <a:spcPts val="200"/>
              </a:spcBef>
              <a:spcAft>
                <a:spcPts val="0"/>
              </a:spcAft>
              <a:buClr>
                <a:schemeClr val="dk1"/>
              </a:buClr>
              <a:buSzPts val="2000"/>
              <a:buNone/>
            </a:pPr>
            <a:r>
              <a:t/>
            </a:r>
            <a:endParaRPr sz="2000"/>
          </a:p>
          <a:p>
            <a:pPr indent="-228600" lvl="0" marL="228600" rtl="0" algn="l">
              <a:lnSpc>
                <a:spcPct val="90000"/>
              </a:lnSpc>
              <a:spcBef>
                <a:spcPts val="200"/>
              </a:spcBef>
              <a:spcAft>
                <a:spcPts val="0"/>
              </a:spcAft>
              <a:buClr>
                <a:schemeClr val="dk1"/>
              </a:buClr>
              <a:buSzPts val="2000"/>
              <a:buChar char="•"/>
            </a:pPr>
            <a:r>
              <a:rPr lang="en-US" sz="2000"/>
              <a:t>Risk Reversal- Buying an out of the money call and selling an out of the money put of the same expiry date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Payout</a:t>
            </a:r>
            <a:endParaRPr/>
          </a:p>
        </p:txBody>
      </p:sp>
      <p:sp>
        <p:nvSpPr>
          <p:cNvPr id="108" name="Google Shape;108;p3"/>
          <p:cNvSpPr txBox="1"/>
          <p:nvPr>
            <p:ph idx="1" type="body"/>
          </p:nvPr>
        </p:nvSpPr>
        <p:spPr>
          <a:xfrm>
            <a:off x="612926" y="1414913"/>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000"/>
              <a:buChar char="•"/>
            </a:pPr>
            <a:r>
              <a:rPr lang="en-US" sz="2000"/>
              <a:t>Payout on a call = Base Notional* (spot-strike)/spot</a:t>
            </a:r>
            <a:endParaRPr/>
          </a:p>
          <a:p>
            <a:pPr indent="-228600" lvl="0" marL="228600" rtl="0" algn="l">
              <a:lnSpc>
                <a:spcPct val="200000"/>
              </a:lnSpc>
              <a:spcBef>
                <a:spcPts val="1000"/>
              </a:spcBef>
              <a:spcAft>
                <a:spcPts val="0"/>
              </a:spcAft>
              <a:buClr>
                <a:schemeClr val="dk1"/>
              </a:buClr>
              <a:buSzPts val="2000"/>
              <a:buChar char="•"/>
            </a:pPr>
            <a:r>
              <a:rPr lang="en-US" sz="2000"/>
              <a:t>Payout on a put = Base Notional * (strike-spot)/spot</a:t>
            </a:r>
            <a:endParaRPr/>
          </a:p>
          <a:p>
            <a:pPr indent="0" lvl="0" marL="0" rtl="0" algn="l">
              <a:lnSpc>
                <a:spcPct val="200000"/>
              </a:lnSpc>
              <a:spcBef>
                <a:spcPts val="1000"/>
              </a:spcBef>
              <a:spcAft>
                <a:spcPts val="0"/>
              </a:spcAft>
              <a:buClr>
                <a:schemeClr val="dk1"/>
              </a:buClr>
              <a:buSzPts val="2000"/>
              <a:buNone/>
            </a:pPr>
            <a:r>
              <a:t/>
            </a:r>
            <a:endParaRPr sz="2000"/>
          </a:p>
          <a:p>
            <a:pPr indent="-101600" lvl="0" marL="228600" rtl="0" algn="l">
              <a:lnSpc>
                <a:spcPct val="200000"/>
              </a:lnSpc>
              <a:spcBef>
                <a:spcPts val="1000"/>
              </a:spcBef>
              <a:spcAft>
                <a:spcPts val="0"/>
              </a:spcAft>
              <a:buClr>
                <a:schemeClr val="dk1"/>
              </a:buClr>
              <a:buSzPts val="2000"/>
              <a:buNone/>
            </a:pPr>
            <a:r>
              <a:t/>
            </a:r>
            <a:endParaRPr sz="2000"/>
          </a:p>
        </p:txBody>
      </p:sp>
      <p:pic>
        <p:nvPicPr>
          <p:cNvPr descr="The illustration of payoff for standard options | Download ..." id="109" name="Google Shape;109;p3"/>
          <p:cNvPicPr preferRelativeResize="0"/>
          <p:nvPr/>
        </p:nvPicPr>
        <p:blipFill rotWithShape="1">
          <a:blip r:embed="rId3">
            <a:alphaModFix/>
          </a:blip>
          <a:srcRect b="0" l="0" r="0" t="0"/>
          <a:stretch/>
        </p:blipFill>
        <p:spPr>
          <a:xfrm>
            <a:off x="1147465" y="2599434"/>
            <a:ext cx="4257675" cy="3657600"/>
          </a:xfrm>
          <a:prstGeom prst="rect">
            <a:avLst/>
          </a:prstGeom>
          <a:noFill/>
          <a:ln>
            <a:noFill/>
          </a:ln>
        </p:spPr>
      </p:pic>
      <p:pic>
        <p:nvPicPr>
          <p:cNvPr descr="Long Straddle Options Strategy | Definition, Intraday Example, Payoff" id="110" name="Google Shape;110;p3"/>
          <p:cNvPicPr preferRelativeResize="0"/>
          <p:nvPr/>
        </p:nvPicPr>
        <p:blipFill rotWithShape="1">
          <a:blip r:embed="rId4">
            <a:alphaModFix/>
          </a:blip>
          <a:srcRect b="0" l="0" r="0" t="0"/>
          <a:stretch/>
        </p:blipFill>
        <p:spPr>
          <a:xfrm>
            <a:off x="6837388" y="2513282"/>
            <a:ext cx="3051885" cy="1944058"/>
          </a:xfrm>
          <a:prstGeom prst="rect">
            <a:avLst/>
          </a:prstGeom>
          <a:noFill/>
          <a:ln>
            <a:noFill/>
          </a:ln>
        </p:spPr>
      </p:pic>
      <p:pic>
        <p:nvPicPr>
          <p:cNvPr descr="Options Strategy - Understanding the Strangle - My Journey to Millions" id="111" name="Google Shape;111;p3"/>
          <p:cNvPicPr preferRelativeResize="0"/>
          <p:nvPr/>
        </p:nvPicPr>
        <p:blipFill rotWithShape="1">
          <a:blip r:embed="rId5">
            <a:alphaModFix/>
          </a:blip>
          <a:srcRect b="0" l="0" r="0" t="0"/>
          <a:stretch/>
        </p:blipFill>
        <p:spPr>
          <a:xfrm>
            <a:off x="7111082" y="4657551"/>
            <a:ext cx="2504496" cy="20996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474854" y="14270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Greeks: High-level Overview</a:t>
            </a:r>
            <a:endParaRPr/>
          </a:p>
        </p:txBody>
      </p:sp>
      <p:sp>
        <p:nvSpPr>
          <p:cNvPr id="118" name="Google Shape;118;p4"/>
          <p:cNvSpPr txBox="1"/>
          <p:nvPr/>
        </p:nvSpPr>
        <p:spPr>
          <a:xfrm>
            <a:off x="474904" y="1190935"/>
            <a:ext cx="11242200" cy="5649300"/>
          </a:xfrm>
          <a:prstGeom prst="rect">
            <a:avLst/>
          </a:prstGeom>
          <a:noFill/>
          <a:ln>
            <a:noFill/>
          </a:ln>
        </p:spPr>
        <p:txBody>
          <a:bodyPr anchorCtr="0" anchor="t" bIns="0" lIns="0" spcFirstLastPara="1" rIns="0" wrap="square" tIns="0">
            <a:noAutofit/>
          </a:bodyPr>
          <a:lstStyle/>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Delta</a:t>
            </a:r>
            <a:r>
              <a:rPr b="0" i="0" lang="en-US" sz="1800" u="none" cap="none" strike="noStrike">
                <a:solidFill>
                  <a:schemeClr val="dk1"/>
                </a:solidFill>
                <a:latin typeface="Calibri"/>
                <a:ea typeface="Calibri"/>
                <a:cs typeface="Calibri"/>
                <a:sym typeface="Calibri"/>
              </a:rPr>
              <a:t>: your synthetic exposure to the underlying 🡪 change in the option’s value with a 1% change in spot</a:t>
            </a:r>
            <a:endParaRPr b="0" i="0" sz="1800" u="none" cap="none" strike="noStrike">
              <a:solidFill>
                <a:schemeClr val="dk1"/>
              </a:solidFill>
              <a:latin typeface="Calibri"/>
              <a:ea typeface="Calibri"/>
              <a:cs typeface="Calibri"/>
              <a:sym typeface="Calibri"/>
            </a:endParaRPr>
          </a:p>
          <a:p>
            <a:pPr indent="-171450" lvl="2" marL="285750" marR="0" rtl="0" algn="l">
              <a:spcBef>
                <a:spcPts val="0"/>
              </a:spcBef>
              <a:spcAft>
                <a:spcPts val="0"/>
              </a:spcAft>
              <a:buClr>
                <a:schemeClr val="lt2"/>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Gamma</a:t>
            </a:r>
            <a:r>
              <a:rPr b="0" i="0" lang="en-US" sz="1800" u="none" cap="none" strike="noStrike">
                <a:solidFill>
                  <a:schemeClr val="dk1"/>
                </a:solidFill>
                <a:latin typeface="Calibri"/>
                <a:ea typeface="Calibri"/>
                <a:cs typeface="Calibri"/>
                <a:sym typeface="Calibri"/>
              </a:rPr>
              <a:t>: second-order derivative of change in option value wrt change in spot 🡪 change in delta with a 1% change in spot</a:t>
            </a:r>
            <a:endParaRPr/>
          </a:p>
          <a:p>
            <a:pPr indent="-171450" lvl="2" marL="285750" marR="0" rtl="0" algn="l">
              <a:spcBef>
                <a:spcPts val="0"/>
              </a:spcBef>
              <a:spcAft>
                <a:spcPts val="0"/>
              </a:spcAft>
              <a:buClr>
                <a:schemeClr val="lt2"/>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Vega</a:t>
            </a:r>
            <a:r>
              <a:rPr b="0" i="0" lang="en-US" sz="1800" u="none" cap="none" strike="noStrike">
                <a:solidFill>
                  <a:schemeClr val="dk1"/>
                </a:solidFill>
                <a:latin typeface="Calibri"/>
                <a:ea typeface="Calibri"/>
                <a:cs typeface="Calibri"/>
                <a:sym typeface="Calibri"/>
              </a:rPr>
              <a:t>: change in option’s value with a 1% change in implied vol</a:t>
            </a:r>
            <a:endParaRPr b="0" i="0" sz="1800" u="none" cap="none" strike="noStrike">
              <a:solidFill>
                <a:schemeClr val="dk1"/>
              </a:solidFill>
              <a:latin typeface="Calibri"/>
              <a:ea typeface="Calibri"/>
              <a:cs typeface="Calibri"/>
              <a:sym typeface="Calibri"/>
            </a:endParaRPr>
          </a:p>
          <a:p>
            <a:pPr indent="-171450" lvl="2" marL="285750" marR="0" rtl="0" algn="l">
              <a:spcBef>
                <a:spcPts val="0"/>
              </a:spcBef>
              <a:spcAft>
                <a:spcPts val="0"/>
              </a:spcAft>
              <a:buClr>
                <a:schemeClr val="lt2"/>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2" marL="285750" marR="0" rtl="0" algn="l">
              <a:spcBef>
                <a:spcPts val="0"/>
              </a:spcBef>
              <a:spcAft>
                <a:spcPts val="0"/>
              </a:spcAft>
              <a:buClr>
                <a:schemeClr val="lt2"/>
              </a:buClr>
              <a:buSzPts val="1800"/>
              <a:buFont typeface="Arial"/>
              <a:buChar char="•"/>
            </a:pPr>
            <a:r>
              <a:rPr b="0" i="0" lang="en-US" sz="1800" u="sng" cap="none" strike="noStrike">
                <a:solidFill>
                  <a:schemeClr val="dk1"/>
                </a:solidFill>
                <a:latin typeface="Calibri"/>
                <a:ea typeface="Calibri"/>
                <a:cs typeface="Calibri"/>
                <a:sym typeface="Calibri"/>
              </a:rPr>
              <a:t>Theta</a:t>
            </a:r>
            <a:r>
              <a:rPr b="0" i="0" lang="en-US" sz="1800" u="none" cap="none" strike="noStrike">
                <a:solidFill>
                  <a:schemeClr val="dk1"/>
                </a:solidFill>
                <a:latin typeface="Calibri"/>
                <a:ea typeface="Calibri"/>
                <a:cs typeface="Calibri"/>
                <a:sym typeface="Calibri"/>
              </a:rPr>
              <a:t>: change in option’s value with 1 day less to maturity</a:t>
            </a:r>
            <a:endParaRPr/>
          </a:p>
          <a:p>
            <a:pPr indent="-285750" lvl="2" marL="2857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	🡪 Option value = Intrinsic value + Time value; where</a:t>
            </a:r>
            <a:endParaRPr/>
          </a:p>
          <a:p>
            <a:pPr indent="-285750" lvl="3" marL="7429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Intrinsic value is the value of the option if you were to exercise it today </a:t>
            </a:r>
            <a:endParaRPr/>
          </a:p>
          <a:p>
            <a:pPr indent="-285750" lvl="2" marL="2857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	Calls = Max {0, Forward – Strike}</a:t>
            </a:r>
            <a:endParaRPr/>
          </a:p>
          <a:p>
            <a:pPr indent="-285750" lvl="2" marL="2857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	Put = Max {0, Strike – Forward}</a:t>
            </a:r>
            <a:endParaRPr/>
          </a:p>
          <a:p>
            <a:pPr indent="-285750" lvl="3" marL="742950" marR="0" rtl="0" algn="l">
              <a:spcBef>
                <a:spcPts val="0"/>
              </a:spcBef>
              <a:spcAft>
                <a:spcPts val="0"/>
              </a:spcAft>
              <a:buClr>
                <a:schemeClr val="lt2"/>
              </a:buClr>
              <a:buSzPts val="1800"/>
              <a:buFont typeface="Arial"/>
              <a:buChar char="•"/>
            </a:pPr>
            <a:r>
              <a:rPr b="0" i="0" lang="en-US" sz="1800" u="none" cap="none" strike="noStrike">
                <a:solidFill>
                  <a:schemeClr val="dk1"/>
                </a:solidFill>
                <a:latin typeface="Calibri"/>
                <a:ea typeface="Calibri"/>
                <a:cs typeface="Calibri"/>
                <a:sym typeface="Calibri"/>
              </a:rPr>
              <a:t>Time value = Optionality = Theta</a:t>
            </a:r>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203200" lvl="2" marL="285750" marR="0" rtl="0" algn="l">
              <a:spcBef>
                <a:spcPts val="0"/>
              </a:spcBef>
              <a:spcAft>
                <a:spcPts val="0"/>
              </a:spcAft>
              <a:buClr>
                <a:schemeClr val="lt2"/>
              </a:buClr>
              <a:buSzPts val="1300"/>
              <a:buFont typeface="Arial"/>
              <a:buNone/>
            </a:pPr>
            <a:r>
              <a:t/>
            </a:r>
            <a:endParaRPr b="0" i="0" sz="1300" u="none" cap="none" strike="noStrike">
              <a:solidFill>
                <a:schemeClr val="dk1"/>
              </a:solidFill>
              <a:latin typeface="Calibri"/>
              <a:ea typeface="Calibri"/>
              <a:cs typeface="Calibri"/>
              <a:sym typeface="Calibri"/>
            </a:endParaRPr>
          </a:p>
          <a:p>
            <a:pPr indent="-139700" lvl="2" marL="171450" marR="0" rtl="0" algn="l">
              <a:spcBef>
                <a:spcPts val="0"/>
              </a:spcBef>
              <a:spcAft>
                <a:spcPts val="0"/>
              </a:spcAft>
              <a:buClr>
                <a:schemeClr val="lt2"/>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119" name="Google Shape;119;p4"/>
          <p:cNvSpPr/>
          <p:nvPr/>
        </p:nvSpPr>
        <p:spPr>
          <a:xfrm>
            <a:off x="171222" y="6718300"/>
            <a:ext cx="70338" cy="1219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800" u="none" cap="none" strike="noStrike">
              <a:solidFill>
                <a:srgbClr val="53565A"/>
              </a:solidFill>
              <a:latin typeface="Arial"/>
              <a:ea typeface="Arial"/>
              <a:cs typeface="Arial"/>
              <a:sym typeface="Arial"/>
            </a:endParaRPr>
          </a:p>
        </p:txBody>
      </p:sp>
      <p:grpSp>
        <p:nvGrpSpPr>
          <p:cNvPr id="120" name="Google Shape;120;p4"/>
          <p:cNvGrpSpPr/>
          <p:nvPr/>
        </p:nvGrpSpPr>
        <p:grpSpPr>
          <a:xfrm>
            <a:off x="5528051" y="4318666"/>
            <a:ext cx="5964880" cy="2035926"/>
            <a:chOff x="398880" y="3590437"/>
            <a:chExt cx="5274200" cy="2421112"/>
          </a:xfrm>
        </p:grpSpPr>
        <p:sp>
          <p:nvSpPr>
            <p:cNvPr id="121" name="Google Shape;121;p4"/>
            <p:cNvSpPr/>
            <p:nvPr/>
          </p:nvSpPr>
          <p:spPr>
            <a:xfrm>
              <a:off x="963682" y="4057820"/>
              <a:ext cx="4349358" cy="1628776"/>
            </a:xfrm>
            <a:custGeom>
              <a:rect b="b" l="l" r="r" t="t"/>
              <a:pathLst>
                <a:path extrusionOk="0" h="1722" w="3540">
                  <a:moveTo>
                    <a:pt x="0" y="1722"/>
                  </a:moveTo>
                  <a:lnTo>
                    <a:pt x="0" y="1710"/>
                  </a:lnTo>
                  <a:lnTo>
                    <a:pt x="42" y="1710"/>
                  </a:lnTo>
                  <a:lnTo>
                    <a:pt x="90" y="1704"/>
                  </a:lnTo>
                  <a:lnTo>
                    <a:pt x="132" y="1704"/>
                  </a:lnTo>
                  <a:lnTo>
                    <a:pt x="180" y="1704"/>
                  </a:lnTo>
                  <a:lnTo>
                    <a:pt x="222" y="1698"/>
                  </a:lnTo>
                  <a:lnTo>
                    <a:pt x="264" y="1698"/>
                  </a:lnTo>
                  <a:lnTo>
                    <a:pt x="312" y="1692"/>
                  </a:lnTo>
                  <a:lnTo>
                    <a:pt x="354" y="1692"/>
                  </a:lnTo>
                  <a:lnTo>
                    <a:pt x="396" y="1686"/>
                  </a:lnTo>
                  <a:lnTo>
                    <a:pt x="444" y="1680"/>
                  </a:lnTo>
                  <a:lnTo>
                    <a:pt x="486" y="1680"/>
                  </a:lnTo>
                  <a:lnTo>
                    <a:pt x="534" y="1674"/>
                  </a:lnTo>
                  <a:lnTo>
                    <a:pt x="576" y="1668"/>
                  </a:lnTo>
                  <a:lnTo>
                    <a:pt x="618" y="1662"/>
                  </a:lnTo>
                  <a:lnTo>
                    <a:pt x="666" y="1656"/>
                  </a:lnTo>
                  <a:lnTo>
                    <a:pt x="708" y="1650"/>
                  </a:lnTo>
                  <a:lnTo>
                    <a:pt x="750" y="1644"/>
                  </a:lnTo>
                  <a:lnTo>
                    <a:pt x="798" y="1638"/>
                  </a:lnTo>
                  <a:lnTo>
                    <a:pt x="840" y="1626"/>
                  </a:lnTo>
                  <a:lnTo>
                    <a:pt x="888" y="1620"/>
                  </a:lnTo>
                  <a:lnTo>
                    <a:pt x="930" y="1608"/>
                  </a:lnTo>
                  <a:lnTo>
                    <a:pt x="972" y="1602"/>
                  </a:lnTo>
                  <a:lnTo>
                    <a:pt x="1020" y="1590"/>
                  </a:lnTo>
                  <a:lnTo>
                    <a:pt x="1062" y="1578"/>
                  </a:lnTo>
                  <a:lnTo>
                    <a:pt x="1104" y="1566"/>
                  </a:lnTo>
                  <a:lnTo>
                    <a:pt x="1152" y="1554"/>
                  </a:lnTo>
                  <a:lnTo>
                    <a:pt x="1194" y="1542"/>
                  </a:lnTo>
                  <a:lnTo>
                    <a:pt x="1242" y="1530"/>
                  </a:lnTo>
                  <a:lnTo>
                    <a:pt x="1284" y="1518"/>
                  </a:lnTo>
                  <a:lnTo>
                    <a:pt x="1326" y="1500"/>
                  </a:lnTo>
                  <a:lnTo>
                    <a:pt x="1374" y="1488"/>
                  </a:lnTo>
                  <a:lnTo>
                    <a:pt x="1416" y="1470"/>
                  </a:lnTo>
                  <a:lnTo>
                    <a:pt x="1458" y="1452"/>
                  </a:lnTo>
                  <a:lnTo>
                    <a:pt x="1506" y="1434"/>
                  </a:lnTo>
                  <a:lnTo>
                    <a:pt x="1548" y="1416"/>
                  </a:lnTo>
                  <a:lnTo>
                    <a:pt x="1596" y="1398"/>
                  </a:lnTo>
                  <a:lnTo>
                    <a:pt x="1638" y="1380"/>
                  </a:lnTo>
                  <a:lnTo>
                    <a:pt x="1680" y="1362"/>
                  </a:lnTo>
                  <a:lnTo>
                    <a:pt x="1728" y="1338"/>
                  </a:lnTo>
                  <a:lnTo>
                    <a:pt x="1770" y="1314"/>
                  </a:lnTo>
                  <a:lnTo>
                    <a:pt x="1812" y="1296"/>
                  </a:lnTo>
                  <a:lnTo>
                    <a:pt x="1860" y="1272"/>
                  </a:lnTo>
                  <a:lnTo>
                    <a:pt x="1902" y="1248"/>
                  </a:lnTo>
                  <a:lnTo>
                    <a:pt x="1950" y="1224"/>
                  </a:lnTo>
                  <a:lnTo>
                    <a:pt x="1992" y="1200"/>
                  </a:lnTo>
                  <a:lnTo>
                    <a:pt x="2034" y="1170"/>
                  </a:lnTo>
                  <a:lnTo>
                    <a:pt x="2082" y="1146"/>
                  </a:lnTo>
                  <a:lnTo>
                    <a:pt x="2124" y="1116"/>
                  </a:lnTo>
                  <a:lnTo>
                    <a:pt x="2166" y="1092"/>
                  </a:lnTo>
                  <a:lnTo>
                    <a:pt x="2214" y="1062"/>
                  </a:lnTo>
                  <a:lnTo>
                    <a:pt x="2256" y="1032"/>
                  </a:lnTo>
                  <a:lnTo>
                    <a:pt x="2304" y="1002"/>
                  </a:lnTo>
                  <a:lnTo>
                    <a:pt x="2346" y="972"/>
                  </a:lnTo>
                  <a:lnTo>
                    <a:pt x="2388" y="942"/>
                  </a:lnTo>
                  <a:lnTo>
                    <a:pt x="2436" y="912"/>
                  </a:lnTo>
                  <a:lnTo>
                    <a:pt x="2478" y="882"/>
                  </a:lnTo>
                  <a:lnTo>
                    <a:pt x="2520" y="846"/>
                  </a:lnTo>
                  <a:lnTo>
                    <a:pt x="2568" y="816"/>
                  </a:lnTo>
                  <a:lnTo>
                    <a:pt x="2610" y="780"/>
                  </a:lnTo>
                  <a:lnTo>
                    <a:pt x="2658" y="750"/>
                  </a:lnTo>
                  <a:lnTo>
                    <a:pt x="2700" y="714"/>
                  </a:lnTo>
                  <a:lnTo>
                    <a:pt x="2742" y="678"/>
                  </a:lnTo>
                  <a:lnTo>
                    <a:pt x="2790" y="642"/>
                  </a:lnTo>
                  <a:lnTo>
                    <a:pt x="2832" y="606"/>
                  </a:lnTo>
                  <a:lnTo>
                    <a:pt x="2874" y="570"/>
                  </a:lnTo>
                  <a:lnTo>
                    <a:pt x="2922" y="534"/>
                  </a:lnTo>
                  <a:lnTo>
                    <a:pt x="2964" y="498"/>
                  </a:lnTo>
                  <a:lnTo>
                    <a:pt x="3012" y="462"/>
                  </a:lnTo>
                  <a:lnTo>
                    <a:pt x="3054" y="426"/>
                  </a:lnTo>
                  <a:lnTo>
                    <a:pt x="3096" y="390"/>
                  </a:lnTo>
                  <a:lnTo>
                    <a:pt x="3144" y="348"/>
                  </a:lnTo>
                  <a:lnTo>
                    <a:pt x="3186" y="312"/>
                  </a:lnTo>
                  <a:lnTo>
                    <a:pt x="3228" y="276"/>
                  </a:lnTo>
                  <a:lnTo>
                    <a:pt x="3276" y="234"/>
                  </a:lnTo>
                  <a:lnTo>
                    <a:pt x="3318" y="198"/>
                  </a:lnTo>
                  <a:lnTo>
                    <a:pt x="3366" y="156"/>
                  </a:lnTo>
                  <a:lnTo>
                    <a:pt x="3408" y="120"/>
                  </a:lnTo>
                  <a:lnTo>
                    <a:pt x="3450" y="78"/>
                  </a:lnTo>
                  <a:lnTo>
                    <a:pt x="3498" y="36"/>
                  </a:lnTo>
                  <a:lnTo>
                    <a:pt x="3540" y="0"/>
                  </a:lnTo>
                  <a:lnTo>
                    <a:pt x="3540" y="1722"/>
                  </a:lnTo>
                  <a:lnTo>
                    <a:pt x="3498" y="1722"/>
                  </a:lnTo>
                  <a:lnTo>
                    <a:pt x="3450" y="1722"/>
                  </a:lnTo>
                  <a:lnTo>
                    <a:pt x="3408" y="1722"/>
                  </a:lnTo>
                  <a:lnTo>
                    <a:pt x="3366" y="1722"/>
                  </a:lnTo>
                  <a:lnTo>
                    <a:pt x="3318" y="1722"/>
                  </a:lnTo>
                  <a:lnTo>
                    <a:pt x="3276" y="1722"/>
                  </a:lnTo>
                  <a:lnTo>
                    <a:pt x="3228" y="1722"/>
                  </a:lnTo>
                  <a:lnTo>
                    <a:pt x="3186" y="1722"/>
                  </a:lnTo>
                  <a:lnTo>
                    <a:pt x="3144" y="1722"/>
                  </a:lnTo>
                  <a:lnTo>
                    <a:pt x="3096" y="1722"/>
                  </a:lnTo>
                  <a:lnTo>
                    <a:pt x="3054" y="1722"/>
                  </a:lnTo>
                  <a:lnTo>
                    <a:pt x="3012" y="1722"/>
                  </a:lnTo>
                  <a:lnTo>
                    <a:pt x="2964" y="1722"/>
                  </a:lnTo>
                  <a:lnTo>
                    <a:pt x="2922" y="1722"/>
                  </a:lnTo>
                  <a:lnTo>
                    <a:pt x="2874" y="1722"/>
                  </a:lnTo>
                  <a:lnTo>
                    <a:pt x="2832" y="1722"/>
                  </a:lnTo>
                  <a:lnTo>
                    <a:pt x="2790" y="1722"/>
                  </a:lnTo>
                  <a:lnTo>
                    <a:pt x="2742" y="1722"/>
                  </a:lnTo>
                  <a:lnTo>
                    <a:pt x="2700" y="1722"/>
                  </a:lnTo>
                  <a:lnTo>
                    <a:pt x="2658" y="1722"/>
                  </a:lnTo>
                  <a:lnTo>
                    <a:pt x="2610" y="1722"/>
                  </a:lnTo>
                  <a:lnTo>
                    <a:pt x="2568" y="1722"/>
                  </a:lnTo>
                  <a:lnTo>
                    <a:pt x="2520" y="1722"/>
                  </a:lnTo>
                  <a:lnTo>
                    <a:pt x="2478" y="1722"/>
                  </a:lnTo>
                  <a:lnTo>
                    <a:pt x="2436" y="1722"/>
                  </a:lnTo>
                  <a:lnTo>
                    <a:pt x="2388" y="1722"/>
                  </a:lnTo>
                  <a:lnTo>
                    <a:pt x="2346" y="1722"/>
                  </a:lnTo>
                  <a:lnTo>
                    <a:pt x="2304" y="1722"/>
                  </a:lnTo>
                  <a:lnTo>
                    <a:pt x="2256" y="1722"/>
                  </a:lnTo>
                  <a:lnTo>
                    <a:pt x="2214" y="1722"/>
                  </a:lnTo>
                  <a:lnTo>
                    <a:pt x="2166" y="1722"/>
                  </a:lnTo>
                  <a:lnTo>
                    <a:pt x="2124" y="1722"/>
                  </a:lnTo>
                  <a:lnTo>
                    <a:pt x="2082" y="1722"/>
                  </a:lnTo>
                  <a:lnTo>
                    <a:pt x="2034" y="1722"/>
                  </a:lnTo>
                  <a:lnTo>
                    <a:pt x="1992" y="1722"/>
                  </a:lnTo>
                  <a:lnTo>
                    <a:pt x="1950" y="1722"/>
                  </a:lnTo>
                  <a:lnTo>
                    <a:pt x="1902" y="1722"/>
                  </a:lnTo>
                  <a:lnTo>
                    <a:pt x="1860" y="1722"/>
                  </a:lnTo>
                  <a:lnTo>
                    <a:pt x="1812" y="1722"/>
                  </a:lnTo>
                  <a:lnTo>
                    <a:pt x="1770" y="1722"/>
                  </a:lnTo>
                  <a:lnTo>
                    <a:pt x="1728" y="1722"/>
                  </a:lnTo>
                  <a:lnTo>
                    <a:pt x="1680" y="1722"/>
                  </a:lnTo>
                  <a:lnTo>
                    <a:pt x="1638" y="1722"/>
                  </a:lnTo>
                  <a:lnTo>
                    <a:pt x="1596" y="1722"/>
                  </a:lnTo>
                  <a:lnTo>
                    <a:pt x="1548" y="1722"/>
                  </a:lnTo>
                  <a:lnTo>
                    <a:pt x="1506" y="1722"/>
                  </a:lnTo>
                  <a:lnTo>
                    <a:pt x="1458" y="1722"/>
                  </a:lnTo>
                  <a:lnTo>
                    <a:pt x="1416" y="1722"/>
                  </a:lnTo>
                  <a:lnTo>
                    <a:pt x="1374" y="1722"/>
                  </a:lnTo>
                  <a:lnTo>
                    <a:pt x="1326" y="1722"/>
                  </a:lnTo>
                  <a:lnTo>
                    <a:pt x="1284" y="1722"/>
                  </a:lnTo>
                  <a:lnTo>
                    <a:pt x="1242" y="1722"/>
                  </a:lnTo>
                  <a:lnTo>
                    <a:pt x="1194" y="1722"/>
                  </a:lnTo>
                  <a:lnTo>
                    <a:pt x="1152" y="1722"/>
                  </a:lnTo>
                  <a:lnTo>
                    <a:pt x="1104" y="1722"/>
                  </a:lnTo>
                  <a:lnTo>
                    <a:pt x="1062" y="1722"/>
                  </a:lnTo>
                  <a:lnTo>
                    <a:pt x="1020" y="1722"/>
                  </a:lnTo>
                  <a:lnTo>
                    <a:pt x="972" y="1722"/>
                  </a:lnTo>
                  <a:lnTo>
                    <a:pt x="930" y="1722"/>
                  </a:lnTo>
                  <a:lnTo>
                    <a:pt x="888" y="1722"/>
                  </a:lnTo>
                  <a:lnTo>
                    <a:pt x="840" y="1722"/>
                  </a:lnTo>
                  <a:lnTo>
                    <a:pt x="798" y="1722"/>
                  </a:lnTo>
                  <a:lnTo>
                    <a:pt x="750" y="1722"/>
                  </a:lnTo>
                  <a:lnTo>
                    <a:pt x="708" y="1722"/>
                  </a:lnTo>
                  <a:lnTo>
                    <a:pt x="666" y="1722"/>
                  </a:lnTo>
                  <a:lnTo>
                    <a:pt x="618" y="1722"/>
                  </a:lnTo>
                  <a:lnTo>
                    <a:pt x="576" y="1722"/>
                  </a:lnTo>
                  <a:lnTo>
                    <a:pt x="534" y="1722"/>
                  </a:lnTo>
                  <a:lnTo>
                    <a:pt x="486" y="1722"/>
                  </a:lnTo>
                  <a:lnTo>
                    <a:pt x="444" y="1722"/>
                  </a:lnTo>
                  <a:lnTo>
                    <a:pt x="396" y="1722"/>
                  </a:lnTo>
                  <a:lnTo>
                    <a:pt x="354" y="1722"/>
                  </a:lnTo>
                  <a:lnTo>
                    <a:pt x="312" y="1722"/>
                  </a:lnTo>
                  <a:lnTo>
                    <a:pt x="264" y="1722"/>
                  </a:lnTo>
                  <a:lnTo>
                    <a:pt x="222" y="1722"/>
                  </a:lnTo>
                  <a:lnTo>
                    <a:pt x="180" y="1722"/>
                  </a:lnTo>
                  <a:lnTo>
                    <a:pt x="132" y="1722"/>
                  </a:lnTo>
                  <a:lnTo>
                    <a:pt x="90" y="1722"/>
                  </a:lnTo>
                  <a:lnTo>
                    <a:pt x="42" y="1722"/>
                  </a:lnTo>
                  <a:lnTo>
                    <a:pt x="0" y="1722"/>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2" name="Google Shape;122;p4"/>
            <p:cNvGrpSpPr/>
            <p:nvPr/>
          </p:nvGrpSpPr>
          <p:grpSpPr>
            <a:xfrm>
              <a:off x="398880" y="3590437"/>
              <a:ext cx="5274200" cy="2421112"/>
              <a:chOff x="398880" y="3590437"/>
              <a:chExt cx="5274200" cy="2421112"/>
            </a:xfrm>
          </p:grpSpPr>
          <p:sp>
            <p:nvSpPr>
              <p:cNvPr id="123" name="Google Shape;123;p4"/>
              <p:cNvSpPr/>
              <p:nvPr/>
            </p:nvSpPr>
            <p:spPr>
              <a:xfrm>
                <a:off x="965198" y="4052143"/>
                <a:ext cx="4349358" cy="1634452"/>
              </a:xfrm>
              <a:custGeom>
                <a:rect b="b" l="l" r="r" t="t"/>
                <a:pathLst>
                  <a:path extrusionOk="0" h="1728" w="3540">
                    <a:moveTo>
                      <a:pt x="0" y="1728"/>
                    </a:moveTo>
                    <a:lnTo>
                      <a:pt x="0" y="1728"/>
                    </a:lnTo>
                    <a:lnTo>
                      <a:pt x="42" y="1728"/>
                    </a:lnTo>
                    <a:lnTo>
                      <a:pt x="90" y="1728"/>
                    </a:lnTo>
                    <a:lnTo>
                      <a:pt x="132" y="1728"/>
                    </a:lnTo>
                    <a:lnTo>
                      <a:pt x="180" y="1728"/>
                    </a:lnTo>
                    <a:lnTo>
                      <a:pt x="222" y="1728"/>
                    </a:lnTo>
                    <a:lnTo>
                      <a:pt x="264" y="1728"/>
                    </a:lnTo>
                    <a:lnTo>
                      <a:pt x="312" y="1728"/>
                    </a:lnTo>
                    <a:lnTo>
                      <a:pt x="354" y="1728"/>
                    </a:lnTo>
                    <a:lnTo>
                      <a:pt x="396" y="1728"/>
                    </a:lnTo>
                    <a:lnTo>
                      <a:pt x="444" y="1728"/>
                    </a:lnTo>
                    <a:lnTo>
                      <a:pt x="486" y="1728"/>
                    </a:lnTo>
                    <a:lnTo>
                      <a:pt x="534" y="1728"/>
                    </a:lnTo>
                    <a:lnTo>
                      <a:pt x="576" y="1728"/>
                    </a:lnTo>
                    <a:lnTo>
                      <a:pt x="618" y="1728"/>
                    </a:lnTo>
                    <a:lnTo>
                      <a:pt x="666" y="1728"/>
                    </a:lnTo>
                    <a:lnTo>
                      <a:pt x="708" y="1728"/>
                    </a:lnTo>
                    <a:lnTo>
                      <a:pt x="750" y="1728"/>
                    </a:lnTo>
                    <a:lnTo>
                      <a:pt x="798" y="1728"/>
                    </a:lnTo>
                    <a:lnTo>
                      <a:pt x="840" y="1728"/>
                    </a:lnTo>
                    <a:lnTo>
                      <a:pt x="888" y="1728"/>
                    </a:lnTo>
                    <a:lnTo>
                      <a:pt x="930" y="1728"/>
                    </a:lnTo>
                    <a:lnTo>
                      <a:pt x="972" y="1728"/>
                    </a:lnTo>
                    <a:lnTo>
                      <a:pt x="1020" y="1728"/>
                    </a:lnTo>
                    <a:lnTo>
                      <a:pt x="1062" y="1728"/>
                    </a:lnTo>
                    <a:lnTo>
                      <a:pt x="1104" y="1728"/>
                    </a:lnTo>
                    <a:lnTo>
                      <a:pt x="1152" y="1728"/>
                    </a:lnTo>
                    <a:lnTo>
                      <a:pt x="1194" y="1728"/>
                    </a:lnTo>
                    <a:lnTo>
                      <a:pt x="1242" y="1728"/>
                    </a:lnTo>
                    <a:lnTo>
                      <a:pt x="1284" y="1728"/>
                    </a:lnTo>
                    <a:lnTo>
                      <a:pt x="1326" y="1728"/>
                    </a:lnTo>
                    <a:lnTo>
                      <a:pt x="1374" y="1728"/>
                    </a:lnTo>
                    <a:lnTo>
                      <a:pt x="1416" y="1728"/>
                    </a:lnTo>
                    <a:lnTo>
                      <a:pt x="1458" y="1728"/>
                    </a:lnTo>
                    <a:lnTo>
                      <a:pt x="1506" y="1728"/>
                    </a:lnTo>
                    <a:lnTo>
                      <a:pt x="1548" y="1728"/>
                    </a:lnTo>
                    <a:lnTo>
                      <a:pt x="1596" y="1728"/>
                    </a:lnTo>
                    <a:lnTo>
                      <a:pt x="1638" y="1728"/>
                    </a:lnTo>
                    <a:lnTo>
                      <a:pt x="1680" y="1728"/>
                    </a:lnTo>
                    <a:lnTo>
                      <a:pt x="1728" y="1728"/>
                    </a:lnTo>
                    <a:lnTo>
                      <a:pt x="1770" y="1728"/>
                    </a:lnTo>
                    <a:lnTo>
                      <a:pt x="1812" y="1686"/>
                    </a:lnTo>
                    <a:lnTo>
                      <a:pt x="1860" y="1644"/>
                    </a:lnTo>
                    <a:lnTo>
                      <a:pt x="1902" y="1596"/>
                    </a:lnTo>
                    <a:lnTo>
                      <a:pt x="1950" y="1554"/>
                    </a:lnTo>
                    <a:lnTo>
                      <a:pt x="1992" y="1512"/>
                    </a:lnTo>
                    <a:lnTo>
                      <a:pt x="2034" y="1470"/>
                    </a:lnTo>
                    <a:lnTo>
                      <a:pt x="2082" y="1428"/>
                    </a:lnTo>
                    <a:lnTo>
                      <a:pt x="2124" y="1380"/>
                    </a:lnTo>
                    <a:lnTo>
                      <a:pt x="2166" y="1338"/>
                    </a:lnTo>
                    <a:lnTo>
                      <a:pt x="2214" y="1296"/>
                    </a:lnTo>
                    <a:lnTo>
                      <a:pt x="2256" y="1254"/>
                    </a:lnTo>
                    <a:lnTo>
                      <a:pt x="2304" y="1212"/>
                    </a:lnTo>
                    <a:lnTo>
                      <a:pt x="2346" y="1164"/>
                    </a:lnTo>
                    <a:lnTo>
                      <a:pt x="2388" y="1122"/>
                    </a:lnTo>
                    <a:lnTo>
                      <a:pt x="2436" y="1080"/>
                    </a:lnTo>
                    <a:lnTo>
                      <a:pt x="2478" y="1038"/>
                    </a:lnTo>
                    <a:lnTo>
                      <a:pt x="2520" y="996"/>
                    </a:lnTo>
                    <a:lnTo>
                      <a:pt x="2568" y="948"/>
                    </a:lnTo>
                    <a:lnTo>
                      <a:pt x="2610" y="906"/>
                    </a:lnTo>
                    <a:lnTo>
                      <a:pt x="2658" y="864"/>
                    </a:lnTo>
                    <a:lnTo>
                      <a:pt x="2700" y="822"/>
                    </a:lnTo>
                    <a:lnTo>
                      <a:pt x="2742" y="780"/>
                    </a:lnTo>
                    <a:lnTo>
                      <a:pt x="2790" y="732"/>
                    </a:lnTo>
                    <a:lnTo>
                      <a:pt x="2832" y="690"/>
                    </a:lnTo>
                    <a:lnTo>
                      <a:pt x="2874" y="648"/>
                    </a:lnTo>
                    <a:lnTo>
                      <a:pt x="2922" y="606"/>
                    </a:lnTo>
                    <a:lnTo>
                      <a:pt x="2964" y="564"/>
                    </a:lnTo>
                    <a:lnTo>
                      <a:pt x="3012" y="516"/>
                    </a:lnTo>
                    <a:lnTo>
                      <a:pt x="3054" y="474"/>
                    </a:lnTo>
                    <a:lnTo>
                      <a:pt x="3096" y="432"/>
                    </a:lnTo>
                    <a:lnTo>
                      <a:pt x="3144" y="390"/>
                    </a:lnTo>
                    <a:lnTo>
                      <a:pt x="3186" y="348"/>
                    </a:lnTo>
                    <a:lnTo>
                      <a:pt x="3228" y="300"/>
                    </a:lnTo>
                    <a:lnTo>
                      <a:pt x="3276" y="258"/>
                    </a:lnTo>
                    <a:lnTo>
                      <a:pt x="3318" y="216"/>
                    </a:lnTo>
                    <a:lnTo>
                      <a:pt x="3366" y="174"/>
                    </a:lnTo>
                    <a:lnTo>
                      <a:pt x="3408" y="132"/>
                    </a:lnTo>
                    <a:lnTo>
                      <a:pt x="3450" y="84"/>
                    </a:lnTo>
                    <a:lnTo>
                      <a:pt x="3498" y="42"/>
                    </a:lnTo>
                    <a:lnTo>
                      <a:pt x="3540" y="0"/>
                    </a:lnTo>
                    <a:lnTo>
                      <a:pt x="3540" y="1728"/>
                    </a:lnTo>
                    <a:lnTo>
                      <a:pt x="3498" y="1728"/>
                    </a:lnTo>
                    <a:lnTo>
                      <a:pt x="3450" y="1728"/>
                    </a:lnTo>
                    <a:lnTo>
                      <a:pt x="3408" y="1728"/>
                    </a:lnTo>
                    <a:lnTo>
                      <a:pt x="3366" y="1728"/>
                    </a:lnTo>
                    <a:lnTo>
                      <a:pt x="3318" y="1728"/>
                    </a:lnTo>
                    <a:lnTo>
                      <a:pt x="3276" y="1728"/>
                    </a:lnTo>
                    <a:lnTo>
                      <a:pt x="3228" y="1728"/>
                    </a:lnTo>
                    <a:lnTo>
                      <a:pt x="3186" y="1728"/>
                    </a:lnTo>
                    <a:lnTo>
                      <a:pt x="3144" y="1728"/>
                    </a:lnTo>
                    <a:lnTo>
                      <a:pt x="3096" y="1728"/>
                    </a:lnTo>
                    <a:lnTo>
                      <a:pt x="3054" y="1728"/>
                    </a:lnTo>
                    <a:lnTo>
                      <a:pt x="3012" y="1728"/>
                    </a:lnTo>
                    <a:lnTo>
                      <a:pt x="2964" y="1728"/>
                    </a:lnTo>
                    <a:lnTo>
                      <a:pt x="2922" y="1728"/>
                    </a:lnTo>
                    <a:lnTo>
                      <a:pt x="2874" y="1728"/>
                    </a:lnTo>
                    <a:lnTo>
                      <a:pt x="2832" y="1728"/>
                    </a:lnTo>
                    <a:lnTo>
                      <a:pt x="2790" y="1728"/>
                    </a:lnTo>
                    <a:lnTo>
                      <a:pt x="2742" y="1728"/>
                    </a:lnTo>
                    <a:lnTo>
                      <a:pt x="2700" y="1728"/>
                    </a:lnTo>
                    <a:lnTo>
                      <a:pt x="2658" y="1728"/>
                    </a:lnTo>
                    <a:lnTo>
                      <a:pt x="2610" y="1728"/>
                    </a:lnTo>
                    <a:lnTo>
                      <a:pt x="2568" y="1728"/>
                    </a:lnTo>
                    <a:lnTo>
                      <a:pt x="2520" y="1728"/>
                    </a:lnTo>
                    <a:lnTo>
                      <a:pt x="2478" y="1728"/>
                    </a:lnTo>
                    <a:lnTo>
                      <a:pt x="2436" y="1728"/>
                    </a:lnTo>
                    <a:lnTo>
                      <a:pt x="2388" y="1728"/>
                    </a:lnTo>
                    <a:lnTo>
                      <a:pt x="2346" y="1728"/>
                    </a:lnTo>
                    <a:lnTo>
                      <a:pt x="2304" y="1728"/>
                    </a:lnTo>
                    <a:lnTo>
                      <a:pt x="2256" y="1728"/>
                    </a:lnTo>
                    <a:lnTo>
                      <a:pt x="2214" y="1728"/>
                    </a:lnTo>
                    <a:lnTo>
                      <a:pt x="2166" y="1728"/>
                    </a:lnTo>
                    <a:lnTo>
                      <a:pt x="2124" y="1728"/>
                    </a:lnTo>
                    <a:lnTo>
                      <a:pt x="2082" y="1728"/>
                    </a:lnTo>
                    <a:lnTo>
                      <a:pt x="2034" y="1728"/>
                    </a:lnTo>
                    <a:lnTo>
                      <a:pt x="1992" y="1728"/>
                    </a:lnTo>
                    <a:lnTo>
                      <a:pt x="1950" y="1728"/>
                    </a:lnTo>
                    <a:lnTo>
                      <a:pt x="1902" y="1728"/>
                    </a:lnTo>
                    <a:lnTo>
                      <a:pt x="1860" y="1728"/>
                    </a:lnTo>
                    <a:lnTo>
                      <a:pt x="1812" y="1728"/>
                    </a:lnTo>
                    <a:lnTo>
                      <a:pt x="1770" y="1728"/>
                    </a:lnTo>
                    <a:lnTo>
                      <a:pt x="1728" y="1728"/>
                    </a:lnTo>
                    <a:lnTo>
                      <a:pt x="1680" y="1728"/>
                    </a:lnTo>
                    <a:lnTo>
                      <a:pt x="1638" y="1728"/>
                    </a:lnTo>
                    <a:lnTo>
                      <a:pt x="1596" y="1728"/>
                    </a:lnTo>
                    <a:lnTo>
                      <a:pt x="1548" y="1728"/>
                    </a:lnTo>
                    <a:lnTo>
                      <a:pt x="1506" y="1728"/>
                    </a:lnTo>
                    <a:lnTo>
                      <a:pt x="1458" y="1728"/>
                    </a:lnTo>
                    <a:lnTo>
                      <a:pt x="1416" y="1728"/>
                    </a:lnTo>
                    <a:lnTo>
                      <a:pt x="1374" y="1728"/>
                    </a:lnTo>
                    <a:lnTo>
                      <a:pt x="1326" y="1728"/>
                    </a:lnTo>
                    <a:lnTo>
                      <a:pt x="1284" y="1728"/>
                    </a:lnTo>
                    <a:lnTo>
                      <a:pt x="1242" y="1728"/>
                    </a:lnTo>
                    <a:lnTo>
                      <a:pt x="1194" y="1728"/>
                    </a:lnTo>
                    <a:lnTo>
                      <a:pt x="1152" y="1728"/>
                    </a:lnTo>
                    <a:lnTo>
                      <a:pt x="1104" y="1728"/>
                    </a:lnTo>
                    <a:lnTo>
                      <a:pt x="1062" y="1728"/>
                    </a:lnTo>
                    <a:lnTo>
                      <a:pt x="1020" y="1728"/>
                    </a:lnTo>
                    <a:lnTo>
                      <a:pt x="972" y="1728"/>
                    </a:lnTo>
                    <a:lnTo>
                      <a:pt x="930" y="1728"/>
                    </a:lnTo>
                    <a:lnTo>
                      <a:pt x="888" y="1728"/>
                    </a:lnTo>
                    <a:lnTo>
                      <a:pt x="840" y="1728"/>
                    </a:lnTo>
                    <a:lnTo>
                      <a:pt x="798" y="1728"/>
                    </a:lnTo>
                    <a:lnTo>
                      <a:pt x="750" y="1728"/>
                    </a:lnTo>
                    <a:lnTo>
                      <a:pt x="708" y="1728"/>
                    </a:lnTo>
                    <a:lnTo>
                      <a:pt x="666" y="1728"/>
                    </a:lnTo>
                    <a:lnTo>
                      <a:pt x="618" y="1728"/>
                    </a:lnTo>
                    <a:lnTo>
                      <a:pt x="576" y="1728"/>
                    </a:lnTo>
                    <a:lnTo>
                      <a:pt x="534" y="1728"/>
                    </a:lnTo>
                    <a:lnTo>
                      <a:pt x="486" y="1728"/>
                    </a:lnTo>
                    <a:lnTo>
                      <a:pt x="444" y="1728"/>
                    </a:lnTo>
                    <a:lnTo>
                      <a:pt x="396" y="1728"/>
                    </a:lnTo>
                    <a:lnTo>
                      <a:pt x="354" y="1728"/>
                    </a:lnTo>
                    <a:lnTo>
                      <a:pt x="312" y="1728"/>
                    </a:lnTo>
                    <a:lnTo>
                      <a:pt x="264" y="1728"/>
                    </a:lnTo>
                    <a:lnTo>
                      <a:pt x="222" y="1728"/>
                    </a:lnTo>
                    <a:lnTo>
                      <a:pt x="180" y="1728"/>
                    </a:lnTo>
                    <a:lnTo>
                      <a:pt x="132" y="1728"/>
                    </a:lnTo>
                    <a:lnTo>
                      <a:pt x="90" y="1728"/>
                    </a:lnTo>
                    <a:lnTo>
                      <a:pt x="42" y="1728"/>
                    </a:lnTo>
                    <a:lnTo>
                      <a:pt x="0" y="172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4" name="Google Shape;124;p4"/>
              <p:cNvCxnSpPr/>
              <p:nvPr/>
            </p:nvCxnSpPr>
            <p:spPr>
              <a:xfrm>
                <a:off x="960169" y="3933056"/>
                <a:ext cx="0" cy="1743184"/>
              </a:xfrm>
              <a:prstGeom prst="straightConnector1">
                <a:avLst/>
              </a:prstGeom>
              <a:noFill/>
              <a:ln cap="flat" cmpd="sng" w="9525">
                <a:solidFill>
                  <a:srgbClr val="000000"/>
                </a:solidFill>
                <a:prstDash val="solid"/>
                <a:round/>
                <a:headEnd len="med" w="med" type="stealth"/>
                <a:tailEnd len="med" w="med" type="none"/>
              </a:ln>
            </p:spPr>
          </p:cxnSp>
          <p:sp>
            <p:nvSpPr>
              <p:cNvPr id="125" name="Google Shape;125;p4"/>
              <p:cNvSpPr txBox="1"/>
              <p:nvPr/>
            </p:nvSpPr>
            <p:spPr>
              <a:xfrm>
                <a:off x="2899977" y="5661249"/>
                <a:ext cx="537738" cy="350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chemeClr val="dk1"/>
                  </a:buClr>
                  <a:buSzPts val="1300"/>
                  <a:buFont typeface="Noto Sans Symbols"/>
                  <a:buNone/>
                </a:pPr>
                <a:r>
                  <a:rPr b="0" lang="en-US" sz="1300" u="none">
                    <a:solidFill>
                      <a:schemeClr val="dk1"/>
                    </a:solidFill>
                    <a:latin typeface="Arial"/>
                    <a:ea typeface="Arial"/>
                    <a:cs typeface="Arial"/>
                    <a:sym typeface="Arial"/>
                  </a:rPr>
                  <a:t>Strike</a:t>
                </a:r>
                <a:endParaRPr/>
              </a:p>
            </p:txBody>
          </p:sp>
          <p:sp>
            <p:nvSpPr>
              <p:cNvPr id="126" name="Google Shape;126;p4"/>
              <p:cNvSpPr txBox="1"/>
              <p:nvPr/>
            </p:nvSpPr>
            <p:spPr>
              <a:xfrm>
                <a:off x="398880" y="4436127"/>
                <a:ext cx="526795" cy="350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chemeClr val="dk1"/>
                  </a:buClr>
                  <a:buSzPts val="1300"/>
                  <a:buFont typeface="Noto Sans Symbols"/>
                  <a:buNone/>
                </a:pPr>
                <a:r>
                  <a:rPr b="0" lang="en-US" sz="1300" u="none">
                    <a:solidFill>
                      <a:schemeClr val="dk1"/>
                    </a:solidFill>
                    <a:latin typeface="Arial"/>
                    <a:ea typeface="Arial"/>
                    <a:cs typeface="Arial"/>
                    <a:sym typeface="Arial"/>
                  </a:rPr>
                  <a:t>Value</a:t>
                </a:r>
                <a:endParaRPr/>
              </a:p>
            </p:txBody>
          </p:sp>
          <p:sp>
            <p:nvSpPr>
              <p:cNvPr id="127" name="Google Shape;127;p4"/>
              <p:cNvSpPr txBox="1"/>
              <p:nvPr/>
            </p:nvSpPr>
            <p:spPr>
              <a:xfrm>
                <a:off x="2929115" y="3590437"/>
                <a:ext cx="1163203" cy="350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chemeClr val="accent2"/>
                  </a:buClr>
                  <a:buSzPts val="1300"/>
                  <a:buFont typeface="Noto Sans Symbols"/>
                  <a:buNone/>
                </a:pPr>
                <a:r>
                  <a:rPr b="1" lang="en-US" sz="1300" u="none">
                    <a:solidFill>
                      <a:schemeClr val="accent2"/>
                    </a:solidFill>
                    <a:latin typeface="Arial"/>
                    <a:ea typeface="Arial"/>
                    <a:cs typeface="Arial"/>
                    <a:sym typeface="Arial"/>
                  </a:rPr>
                  <a:t>Intrinsic Value</a:t>
                </a:r>
                <a:endParaRPr/>
              </a:p>
            </p:txBody>
          </p:sp>
          <p:sp>
            <p:nvSpPr>
              <p:cNvPr id="128" name="Google Shape;128;p4"/>
              <p:cNvSpPr txBox="1"/>
              <p:nvPr/>
            </p:nvSpPr>
            <p:spPr>
              <a:xfrm>
                <a:off x="1986818" y="4537388"/>
                <a:ext cx="929504" cy="350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969696"/>
                  </a:buClr>
                  <a:buSzPts val="1300"/>
                  <a:buFont typeface="Noto Sans Symbols"/>
                  <a:buNone/>
                </a:pPr>
                <a:r>
                  <a:rPr b="1" lang="en-US" sz="1300" u="none">
                    <a:solidFill>
                      <a:srgbClr val="969696"/>
                    </a:solidFill>
                    <a:latin typeface="Arial"/>
                    <a:ea typeface="Arial"/>
                    <a:cs typeface="Arial"/>
                    <a:sym typeface="Arial"/>
                  </a:rPr>
                  <a:t>Time Value</a:t>
                </a:r>
                <a:endParaRPr/>
              </a:p>
            </p:txBody>
          </p:sp>
          <p:cxnSp>
            <p:nvCxnSpPr>
              <p:cNvPr id="129" name="Google Shape;129;p4"/>
              <p:cNvCxnSpPr/>
              <p:nvPr/>
            </p:nvCxnSpPr>
            <p:spPr>
              <a:xfrm>
                <a:off x="3656856" y="3897780"/>
                <a:ext cx="1295400" cy="1295400"/>
              </a:xfrm>
              <a:prstGeom prst="straightConnector1">
                <a:avLst/>
              </a:prstGeom>
              <a:noFill/>
              <a:ln cap="flat" cmpd="sng" w="19050">
                <a:solidFill>
                  <a:schemeClr val="dk1"/>
                </a:solidFill>
                <a:prstDash val="solid"/>
                <a:round/>
                <a:headEnd len="med" w="med" type="none"/>
                <a:tailEnd len="med" w="med" type="stealth"/>
              </a:ln>
            </p:spPr>
          </p:cxnSp>
          <p:cxnSp>
            <p:nvCxnSpPr>
              <p:cNvPr id="130" name="Google Shape;130;p4"/>
              <p:cNvCxnSpPr/>
              <p:nvPr/>
            </p:nvCxnSpPr>
            <p:spPr>
              <a:xfrm>
                <a:off x="2491922" y="4804400"/>
                <a:ext cx="685800" cy="685800"/>
              </a:xfrm>
              <a:prstGeom prst="straightConnector1">
                <a:avLst/>
              </a:prstGeom>
              <a:noFill/>
              <a:ln cap="flat" cmpd="sng" w="25400">
                <a:solidFill>
                  <a:schemeClr val="dk1"/>
                </a:solidFill>
                <a:prstDash val="solid"/>
                <a:round/>
                <a:headEnd len="med" w="med" type="none"/>
                <a:tailEnd len="med" w="med" type="stealth"/>
              </a:ln>
            </p:spPr>
          </p:cxnSp>
          <p:cxnSp>
            <p:nvCxnSpPr>
              <p:cNvPr id="131" name="Google Shape;131;p4"/>
              <p:cNvCxnSpPr/>
              <p:nvPr/>
            </p:nvCxnSpPr>
            <p:spPr>
              <a:xfrm>
                <a:off x="962000" y="5686594"/>
                <a:ext cx="4711080" cy="1"/>
              </a:xfrm>
              <a:prstGeom prst="straightConnector1">
                <a:avLst/>
              </a:prstGeom>
              <a:noFill/>
              <a:ln cap="flat" cmpd="sng" w="9525">
                <a:solidFill>
                  <a:schemeClr val="dk1"/>
                </a:solidFill>
                <a:prstDash val="solid"/>
                <a:round/>
                <a:headEnd len="med" w="med" type="none"/>
                <a:tailEnd len="med" w="med" type="stealth"/>
              </a:ln>
            </p:spPr>
          </p:cxn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494956" y="616859"/>
            <a:ext cx="118131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Delta</a:t>
            </a:r>
            <a:endParaRPr/>
          </a:p>
        </p:txBody>
      </p:sp>
      <p:sp>
        <p:nvSpPr>
          <p:cNvPr id="138" name="Google Shape;138;p5"/>
          <p:cNvSpPr txBox="1"/>
          <p:nvPr/>
        </p:nvSpPr>
        <p:spPr>
          <a:xfrm>
            <a:off x="507398" y="1283250"/>
            <a:ext cx="11177100" cy="4876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Definition 1</a:t>
            </a:r>
            <a:r>
              <a:rPr b="0" lang="en-US" sz="1800">
                <a:solidFill>
                  <a:srgbClr val="53565A"/>
                </a:solidFill>
                <a:latin typeface="Calibri"/>
                <a:ea typeface="Calibri"/>
                <a:cs typeface="Calibri"/>
                <a:sym typeface="Calibri"/>
              </a:rPr>
              <a:t>: spot sensitivity of the premium (change in option value for 1% change in spot)</a:t>
            </a:r>
            <a:endParaRPr/>
          </a:p>
          <a:p>
            <a:pPr indent="-171450" lvl="1" marL="342900" marR="0" rtl="0" algn="l">
              <a:spcBef>
                <a:spcPts val="450"/>
              </a:spcBef>
              <a:spcAft>
                <a:spcPts val="0"/>
              </a:spcAft>
              <a:buClr>
                <a:srgbClr val="97999B"/>
              </a:buClr>
              <a:buSzPts val="1800"/>
              <a:buFont typeface="Arial"/>
              <a:buChar char="–"/>
            </a:pPr>
            <a:r>
              <a:rPr b="0" i="0" lang="en-US" sz="1800" u="none" cap="none" strike="noStrike">
                <a:solidFill>
                  <a:srgbClr val="53565A"/>
                </a:solidFill>
                <a:latin typeface="Calibri"/>
                <a:ea typeface="Calibri"/>
                <a:cs typeface="Calibri"/>
                <a:sym typeface="Calibri"/>
              </a:rPr>
              <a:t>Represents the equivalent position in the underlying that would give the same P&amp;L as the derivative for a small move in spot</a:t>
            </a:r>
            <a:endParaRPr/>
          </a:p>
          <a:p>
            <a:pPr indent="-171450" lvl="1" marL="342900" marR="0" rtl="0" algn="l">
              <a:spcBef>
                <a:spcPts val="450"/>
              </a:spcBef>
              <a:spcAft>
                <a:spcPts val="0"/>
              </a:spcAft>
              <a:buClr>
                <a:srgbClr val="97999B"/>
              </a:buClr>
              <a:buSzPts val="1800"/>
              <a:buFont typeface="Arial"/>
              <a:buChar char="–"/>
            </a:pPr>
            <a:r>
              <a:rPr b="0" i="0" lang="en-US" sz="1800" u="none" cap="none" strike="noStrike">
                <a:solidFill>
                  <a:srgbClr val="53565A"/>
                </a:solidFill>
                <a:latin typeface="Calibri"/>
                <a:ea typeface="Calibri"/>
                <a:cs typeface="Calibri"/>
                <a:sym typeface="Calibri"/>
              </a:rPr>
              <a:t>If you hold the derivative and take the opposite delta position, you isolate yourself from spot risk for small moves</a:t>
            </a:r>
            <a:endParaRPr/>
          </a:p>
          <a:p>
            <a:pPr indent="-171450" lvl="1" marL="342900" marR="0" rtl="0" algn="l">
              <a:spcBef>
                <a:spcPts val="450"/>
              </a:spcBef>
              <a:spcAft>
                <a:spcPts val="0"/>
              </a:spcAft>
              <a:buClr>
                <a:srgbClr val="97999B"/>
              </a:buClr>
              <a:buSzPts val="1800"/>
              <a:buFont typeface="Arial"/>
              <a:buChar char="–"/>
            </a:pPr>
            <a:r>
              <a:rPr b="0" i="0" lang="en-US" sz="1800" u="none" cap="none" strike="noStrike">
                <a:solidFill>
                  <a:srgbClr val="53565A"/>
                </a:solidFill>
                <a:latin typeface="Calibri"/>
                <a:ea typeface="Calibri"/>
                <a:cs typeface="Calibri"/>
                <a:sym typeface="Calibri"/>
              </a:rPr>
              <a:t>Expressed as a percentage of the notional amount</a:t>
            </a:r>
            <a:endParaRPr/>
          </a:p>
          <a:p>
            <a:pPr indent="0" lvl="0" marL="0" marR="0" rtl="0" algn="l">
              <a:spcBef>
                <a:spcPts val="135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Definition 2</a:t>
            </a:r>
            <a:r>
              <a:rPr b="0" lang="en-US" sz="1800">
                <a:solidFill>
                  <a:srgbClr val="53565A"/>
                </a:solidFill>
                <a:latin typeface="Calibri"/>
                <a:ea typeface="Calibri"/>
                <a:cs typeface="Calibri"/>
                <a:sym typeface="Calibri"/>
              </a:rPr>
              <a:t>: (roughly) equivalent to the probability to be in-the-money at expiry</a:t>
            </a:r>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0" lvl="0" marL="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171450" lvl="0" marL="171450" marR="0" rtl="0" algn="l">
              <a:spcBef>
                <a:spcPts val="1350"/>
              </a:spcBef>
              <a:spcAft>
                <a:spcPts val="0"/>
              </a:spcAft>
              <a:buClr>
                <a:srgbClr val="97999B"/>
              </a:buClr>
              <a:buSzPts val="1800"/>
              <a:buFont typeface="Noto Sans Symbols"/>
              <a:buChar char="∙"/>
            </a:pPr>
            <a:r>
              <a:rPr b="0" lang="en-US" sz="1800">
                <a:solidFill>
                  <a:srgbClr val="53565A"/>
                </a:solidFill>
                <a:latin typeface="Calibri"/>
                <a:ea typeface="Calibri"/>
                <a:cs typeface="Calibri"/>
                <a:sym typeface="Calibri"/>
              </a:rPr>
              <a:t>For a vanilla, delta is always between 0% and 100% (for a call) or 0% and -100% (for a put)</a:t>
            </a:r>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3287952" y="3352825"/>
            <a:ext cx="6226936" cy="223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509542" y="728164"/>
            <a:ext cx="118131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Gamma</a:t>
            </a:r>
            <a:endParaRPr/>
          </a:p>
        </p:txBody>
      </p:sp>
      <p:sp>
        <p:nvSpPr>
          <p:cNvPr id="146" name="Google Shape;146;p6"/>
          <p:cNvSpPr txBox="1"/>
          <p:nvPr/>
        </p:nvSpPr>
        <p:spPr>
          <a:xfrm>
            <a:off x="507517" y="1433074"/>
            <a:ext cx="11817000" cy="4876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Definition</a:t>
            </a:r>
            <a:r>
              <a:rPr b="0" lang="en-US" sz="1800">
                <a:solidFill>
                  <a:srgbClr val="53565A"/>
                </a:solidFill>
                <a:latin typeface="Calibri"/>
                <a:ea typeface="Calibri"/>
                <a:cs typeface="Calibri"/>
                <a:sym typeface="Calibri"/>
              </a:rPr>
              <a:t>: the change of delta relative to a 1% change in spot (2</a:t>
            </a:r>
            <a:r>
              <a:rPr b="0" baseline="30000" lang="en-US" sz="1800">
                <a:solidFill>
                  <a:srgbClr val="53565A"/>
                </a:solidFill>
                <a:latin typeface="Calibri"/>
                <a:ea typeface="Calibri"/>
                <a:cs typeface="Calibri"/>
                <a:sym typeface="Calibri"/>
              </a:rPr>
              <a:t>nd</a:t>
            </a:r>
            <a:r>
              <a:rPr b="0" lang="en-US" sz="1800">
                <a:solidFill>
                  <a:srgbClr val="53565A"/>
                </a:solidFill>
                <a:latin typeface="Calibri"/>
                <a:ea typeface="Calibri"/>
                <a:cs typeface="Calibri"/>
                <a:sym typeface="Calibri"/>
              </a:rPr>
              <a:t> derivative of delta)</a:t>
            </a:r>
            <a:endParaRPr/>
          </a:p>
          <a:p>
            <a:pPr indent="0" lvl="0" marL="0" marR="0" rtl="0" algn="l">
              <a:spcBef>
                <a:spcPts val="1350"/>
              </a:spcBef>
              <a:spcAft>
                <a:spcPts val="0"/>
              </a:spcAft>
              <a:buClr>
                <a:srgbClr val="97999B"/>
              </a:buClr>
              <a:buSzPts val="1800"/>
              <a:buFont typeface="Noto Sans Symbols"/>
              <a:buNone/>
            </a:pPr>
            <a:r>
              <a:rPr b="0" lang="en-US" sz="1800" u="sng">
                <a:solidFill>
                  <a:srgbClr val="53565A"/>
                </a:solidFill>
                <a:latin typeface="Calibri"/>
                <a:ea typeface="Calibri"/>
                <a:cs typeface="Calibri"/>
                <a:sym typeface="Calibri"/>
              </a:rPr>
              <a:t>Key concept</a:t>
            </a:r>
            <a:r>
              <a:rPr b="0" lang="en-US" sz="1800">
                <a:solidFill>
                  <a:srgbClr val="53565A"/>
                </a:solidFill>
                <a:latin typeface="Calibri"/>
                <a:ea typeface="Calibri"/>
                <a:cs typeface="Calibri"/>
                <a:sym typeface="Calibri"/>
              </a:rPr>
              <a:t>: gamma options = short dated; e.g. gamma risk reversal = ca. 1-week risk reversal</a:t>
            </a:r>
            <a:endParaRPr/>
          </a:p>
          <a:p>
            <a:pPr indent="0" lvl="0" marL="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57150" lvl="0" marL="17145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0" lvl="0" marL="0" marR="0" rtl="0" algn="l">
              <a:spcBef>
                <a:spcPts val="1350"/>
              </a:spcBef>
              <a:spcAft>
                <a:spcPts val="0"/>
              </a:spcAft>
              <a:buClr>
                <a:srgbClr val="97999B"/>
              </a:buClr>
              <a:buSzPts val="1800"/>
              <a:buFont typeface="Noto Sans Symbols"/>
              <a:buNone/>
            </a:pPr>
            <a:r>
              <a:t/>
            </a:r>
            <a:endParaRPr b="0" sz="1800">
              <a:solidFill>
                <a:srgbClr val="53565A"/>
              </a:solidFill>
              <a:latin typeface="Calibri"/>
              <a:ea typeface="Calibri"/>
              <a:cs typeface="Calibri"/>
              <a:sym typeface="Calibri"/>
            </a:endParaRPr>
          </a:p>
          <a:p>
            <a:pPr indent="-171450" lvl="0" marL="171450" marR="0" rtl="0" algn="l">
              <a:spcBef>
                <a:spcPts val="1350"/>
              </a:spcBef>
              <a:spcAft>
                <a:spcPts val="0"/>
              </a:spcAft>
              <a:buClr>
                <a:srgbClr val="97999B"/>
              </a:buClr>
              <a:buSzPts val="1800"/>
              <a:buFont typeface="Noto Sans Symbols"/>
              <a:buChar char="∙"/>
            </a:pPr>
            <a:r>
              <a:rPr b="0" lang="en-US" sz="1800">
                <a:solidFill>
                  <a:srgbClr val="53565A"/>
                </a:solidFill>
                <a:latin typeface="Calibri"/>
                <a:ea typeface="Calibri"/>
                <a:cs typeface="Calibri"/>
                <a:sym typeface="Calibri"/>
              </a:rPr>
              <a:t>As the time to expiry decreases, the ATM gamma increases sharply</a:t>
            </a:r>
            <a:endParaRPr/>
          </a:p>
        </p:txBody>
      </p:sp>
      <p:pic>
        <p:nvPicPr>
          <p:cNvPr id="147" name="Google Shape;147;p6"/>
          <p:cNvPicPr preferRelativeResize="0"/>
          <p:nvPr/>
        </p:nvPicPr>
        <p:blipFill rotWithShape="1">
          <a:blip r:embed="rId3">
            <a:alphaModFix/>
          </a:blip>
          <a:srcRect b="0" l="0" r="0" t="0"/>
          <a:stretch/>
        </p:blipFill>
        <p:spPr>
          <a:xfrm>
            <a:off x="3292160" y="2281582"/>
            <a:ext cx="5603632" cy="31797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Gamma Example</a:t>
            </a:r>
            <a:endParaRPr/>
          </a:p>
        </p:txBody>
      </p:sp>
      <p:pic>
        <p:nvPicPr>
          <p:cNvPr id="153" name="Google Shape;153;p7"/>
          <p:cNvPicPr preferRelativeResize="0"/>
          <p:nvPr>
            <p:ph idx="1" type="body"/>
          </p:nvPr>
        </p:nvPicPr>
        <p:blipFill rotWithShape="1">
          <a:blip r:embed="rId3">
            <a:alphaModFix/>
          </a:blip>
          <a:srcRect b="0" l="0" r="0" t="0"/>
          <a:stretch/>
        </p:blipFill>
        <p:spPr>
          <a:xfrm>
            <a:off x="812972" y="1415585"/>
            <a:ext cx="9333722" cy="2098093"/>
          </a:xfrm>
          <a:prstGeom prst="rect">
            <a:avLst/>
          </a:prstGeom>
          <a:noFill/>
          <a:ln>
            <a:noFill/>
          </a:ln>
        </p:spPr>
      </p:pic>
      <p:pic>
        <p:nvPicPr>
          <p:cNvPr id="154" name="Google Shape;154;p7"/>
          <p:cNvPicPr preferRelativeResize="0"/>
          <p:nvPr/>
        </p:nvPicPr>
        <p:blipFill rotWithShape="1">
          <a:blip r:embed="rId4">
            <a:alphaModFix/>
          </a:blip>
          <a:srcRect b="0" l="0" r="0" t="0"/>
          <a:stretch/>
        </p:blipFill>
        <p:spPr>
          <a:xfrm>
            <a:off x="812972" y="3773170"/>
            <a:ext cx="9850908" cy="234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Factors in Option Pricing		</a:t>
            </a:r>
            <a:endParaRPr/>
          </a:p>
        </p:txBody>
      </p:sp>
      <p:sp>
        <p:nvSpPr>
          <p:cNvPr id="160" name="Google Shape;16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Main factors in Black Scholes model that determine option pricing: </a:t>
            </a:r>
            <a:endParaRPr/>
          </a:p>
          <a:p>
            <a:pPr indent="-457200" lvl="0" marL="457200" rtl="0" algn="l">
              <a:lnSpc>
                <a:spcPct val="200000"/>
              </a:lnSpc>
              <a:spcBef>
                <a:spcPts val="1000"/>
              </a:spcBef>
              <a:spcAft>
                <a:spcPts val="0"/>
              </a:spcAft>
              <a:buClr>
                <a:schemeClr val="dk1"/>
              </a:buClr>
              <a:buSzPts val="2000"/>
              <a:buFont typeface="Calibri"/>
              <a:buAutoNum type="arabicPeriod"/>
            </a:pPr>
            <a:r>
              <a:rPr lang="en-US" sz="2000"/>
              <a:t>Time to expiration – the more time left until expiry the more value the option has</a:t>
            </a:r>
            <a:endParaRPr/>
          </a:p>
          <a:p>
            <a:pPr indent="-457200" lvl="0" marL="457200" rtl="0" algn="l">
              <a:lnSpc>
                <a:spcPct val="200000"/>
              </a:lnSpc>
              <a:spcBef>
                <a:spcPts val="1000"/>
              </a:spcBef>
              <a:spcAft>
                <a:spcPts val="0"/>
              </a:spcAft>
              <a:buClr>
                <a:schemeClr val="dk1"/>
              </a:buClr>
              <a:buSzPts val="2000"/>
              <a:buFont typeface="Calibri"/>
              <a:buAutoNum type="arabicPeriod"/>
            </a:pPr>
            <a:r>
              <a:rPr lang="en-US" sz="2000"/>
              <a:t>Implied Volatility – the higher the implied volatility there is, the more value the option has</a:t>
            </a:r>
            <a:endParaRPr/>
          </a:p>
          <a:p>
            <a:pPr indent="-457200" lvl="0" marL="457200" rtl="0" algn="l">
              <a:lnSpc>
                <a:spcPct val="200000"/>
              </a:lnSpc>
              <a:spcBef>
                <a:spcPts val="1000"/>
              </a:spcBef>
              <a:spcAft>
                <a:spcPts val="0"/>
              </a:spcAft>
              <a:buClr>
                <a:schemeClr val="dk1"/>
              </a:buClr>
              <a:buSzPts val="2000"/>
              <a:buFont typeface="Calibri"/>
              <a:buAutoNum type="arabicPeriod"/>
            </a:pPr>
            <a:r>
              <a:rPr lang="en-US" sz="2000"/>
              <a:t>Strike – the closer to at the money the strike is the more value the option has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187571" y="179348"/>
            <a:ext cx="11812955" cy="3693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What is Volatility?</a:t>
            </a:r>
            <a:endParaRPr/>
          </a:p>
        </p:txBody>
      </p:sp>
      <p:sp>
        <p:nvSpPr>
          <p:cNvPr id="166" name="Google Shape;166;p9"/>
          <p:cNvSpPr txBox="1"/>
          <p:nvPr/>
        </p:nvSpPr>
        <p:spPr>
          <a:xfrm>
            <a:off x="187571" y="1144488"/>
            <a:ext cx="11816863" cy="4876800"/>
          </a:xfrm>
          <a:prstGeom prst="rect">
            <a:avLst/>
          </a:prstGeom>
          <a:noFill/>
          <a:ln>
            <a:noFill/>
          </a:ln>
        </p:spPr>
        <p:txBody>
          <a:bodyPr anchorCtr="0" anchor="t" bIns="0" lIns="0" spcFirstLastPara="1" rIns="0" wrap="square" tIns="0">
            <a:noAutofit/>
          </a:bodyPr>
          <a:lstStyle/>
          <a:p>
            <a:pPr indent="-171450" lvl="0" marL="171450" marR="0" rtl="0" algn="l">
              <a:spcBef>
                <a:spcPts val="0"/>
              </a:spcBef>
              <a:spcAft>
                <a:spcPts val="0"/>
              </a:spcAft>
              <a:buClr>
                <a:srgbClr val="97999B"/>
              </a:buClr>
              <a:buSzPts val="1400"/>
              <a:buFont typeface="Noto Sans Symbols"/>
              <a:buChar char="∙"/>
            </a:pPr>
            <a:r>
              <a:rPr b="0" lang="en-US" sz="1400">
                <a:solidFill>
                  <a:srgbClr val="53565A"/>
                </a:solidFill>
                <a:latin typeface="Calibri"/>
                <a:ea typeface="Calibri"/>
                <a:cs typeface="Calibri"/>
                <a:sym typeface="Calibri"/>
              </a:rPr>
              <a:t>Realized Volatility = measure of past volatility of spot over a period</a:t>
            </a:r>
            <a:endParaRPr/>
          </a:p>
          <a:p>
            <a:pPr indent="-171450" lvl="0" marL="171450" marR="0" rtl="0" algn="l">
              <a:spcBef>
                <a:spcPts val="1050"/>
              </a:spcBef>
              <a:spcAft>
                <a:spcPts val="0"/>
              </a:spcAft>
              <a:buClr>
                <a:srgbClr val="97999B"/>
              </a:buClr>
              <a:buSzPts val="1400"/>
              <a:buFont typeface="Noto Sans Symbols"/>
              <a:buChar char="∙"/>
            </a:pPr>
            <a:r>
              <a:rPr b="0" lang="en-US" sz="1400">
                <a:solidFill>
                  <a:srgbClr val="53565A"/>
                </a:solidFill>
                <a:latin typeface="Calibri"/>
                <a:ea typeface="Calibri"/>
                <a:cs typeface="Calibri"/>
                <a:sym typeface="Calibri"/>
              </a:rPr>
              <a:t>Implied Volatility = price quoted for options. It’s roughly the expected volatility over the life of the option within a 1 standard deviation confidence interval.</a:t>
            </a:r>
            <a:endParaRPr/>
          </a:p>
        </p:txBody>
      </p:sp>
      <p:pic>
        <p:nvPicPr>
          <p:cNvPr id="167" name="Google Shape;167;p9"/>
          <p:cNvPicPr preferRelativeResize="0"/>
          <p:nvPr/>
        </p:nvPicPr>
        <p:blipFill rotWithShape="1">
          <a:blip r:embed="rId3">
            <a:alphaModFix/>
          </a:blip>
          <a:srcRect b="0" l="0" r="0" t="0"/>
          <a:stretch/>
        </p:blipFill>
        <p:spPr>
          <a:xfrm>
            <a:off x="1797607" y="1988840"/>
            <a:ext cx="9217023" cy="44792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2020-07-14T15:17:58Z</dcterms:created>
  <dc:creator>Scemanenco, Andrea Ioana [ICG-MKTS]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8|CITI-No PII-Internal|{00000000-0000-0000-0000-000000000000}</vt:lpwstr>
  </property>
</Properties>
</file>