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hEFpU6q2Fzvq8oRjGiHPCVvWj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br>
              <a:rPr lang="en-US" sz="4000"/>
            </a:br>
            <a:r>
              <a:rPr lang="en-US" sz="4000"/>
              <a:t>The No-Nonsense Guide to Recruiting</a:t>
            </a:r>
            <a:br>
              <a:rPr lang="en-US" sz="4000"/>
            </a:br>
            <a:br>
              <a:rPr lang="en-US" sz="4000"/>
            </a:br>
            <a:endParaRPr sz="40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400"/>
              <a:t>Amherst Quant Trading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classes to take?</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No hard class requirements.</a:t>
            </a:r>
            <a:endParaRPr/>
          </a:p>
          <a:p>
            <a:pPr indent="-228600" lvl="0" marL="228600" rtl="0" algn="l">
              <a:lnSpc>
                <a:spcPct val="90000"/>
              </a:lnSpc>
              <a:spcBef>
                <a:spcPts val="1000"/>
              </a:spcBef>
              <a:spcAft>
                <a:spcPts val="0"/>
              </a:spcAft>
              <a:buClr>
                <a:schemeClr val="dk1"/>
              </a:buClr>
              <a:buSzPct val="100000"/>
              <a:buChar char="•"/>
            </a:pPr>
            <a:r>
              <a:rPr lang="en-US"/>
              <a:t>If you want to become more intelligent and increase your quantitative skill, take as many challenging and interesting courses as you can. Talk to professors; check out UMass courses.</a:t>
            </a:r>
            <a:endParaRPr/>
          </a:p>
          <a:p>
            <a:pPr indent="-228600" lvl="0" marL="228600" rtl="0" algn="l">
              <a:lnSpc>
                <a:spcPct val="90000"/>
              </a:lnSpc>
              <a:spcBef>
                <a:spcPts val="1000"/>
              </a:spcBef>
              <a:spcAft>
                <a:spcPts val="0"/>
              </a:spcAft>
              <a:buClr>
                <a:schemeClr val="dk1"/>
              </a:buClr>
              <a:buSzPct val="100000"/>
              <a:buChar char="•"/>
            </a:pPr>
            <a:r>
              <a:rPr lang="en-US"/>
              <a:t>MATH: You must be good at calculus and linear algebra. Mental math is somewhat useful. Recommended: All classes numbered 300 to 700+, online mental math quizzes.</a:t>
            </a:r>
            <a:endParaRPr/>
          </a:p>
          <a:p>
            <a:pPr indent="-228600" lvl="0" marL="228600" rtl="0" algn="l">
              <a:lnSpc>
                <a:spcPct val="90000"/>
              </a:lnSpc>
              <a:spcBef>
                <a:spcPts val="1000"/>
              </a:spcBef>
              <a:spcAft>
                <a:spcPts val="0"/>
              </a:spcAft>
              <a:buClr>
                <a:schemeClr val="dk1"/>
              </a:buClr>
              <a:buSzPct val="100000"/>
              <a:buChar char="•"/>
            </a:pPr>
            <a:r>
              <a:rPr lang="en-US"/>
              <a:t>CS: You must have a working knowledge of data structures and algorithms in an in-demand language (C++, Python, etc). Required: LeetCode. Recommended: Princeton Algorithms I and II on Coursera, 589, 611, 689.</a:t>
            </a:r>
            <a:endParaRPr/>
          </a:p>
          <a:p>
            <a:pPr indent="-228600" lvl="0" marL="228600" rtl="0" algn="l">
              <a:lnSpc>
                <a:spcPct val="90000"/>
              </a:lnSpc>
              <a:spcBef>
                <a:spcPts val="1000"/>
              </a:spcBef>
              <a:spcAft>
                <a:spcPts val="0"/>
              </a:spcAft>
              <a:buClr>
                <a:schemeClr val="dk1"/>
              </a:buClr>
              <a:buSzPct val="100000"/>
              <a:buChar char="•"/>
            </a:pPr>
            <a:r>
              <a:rPr lang="en-US"/>
              <a:t>FAQ: Do I need to know 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classes to take?</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STAT: You must have an extremely good understanding of probability and be competent at data analysis. Recommended: MIT OCW (probability), Kaggle (data analysis), 495, anything numbered 600+. You should know how to use numpy, pandas and sklearn to analyze data in a Jupyter Notebook.</a:t>
            </a:r>
            <a:endParaRPr/>
          </a:p>
          <a:p>
            <a:pPr indent="-228600" lvl="0" marL="228600" rtl="0" algn="l">
              <a:lnSpc>
                <a:spcPct val="90000"/>
              </a:lnSpc>
              <a:spcBef>
                <a:spcPts val="1000"/>
              </a:spcBef>
              <a:spcAft>
                <a:spcPts val="0"/>
              </a:spcAft>
              <a:buClr>
                <a:schemeClr val="dk1"/>
              </a:buClr>
              <a:buSzPts val="2800"/>
              <a:buChar char="•"/>
            </a:pPr>
            <a:r>
              <a:rPr lang="en-US"/>
              <a:t>ECON: Game theory is useful. Mathematical economic models train you to think quantitatively. Recommended: all advanced core classes, 420.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should I do outside of classes?</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Do something quantitative for freshman/sophomore summer. A challenging and meaningful research project looks great, and gives you something to talk about in interviews. SURF is fine, but aim higher if you can.</a:t>
            </a:r>
            <a:endParaRPr/>
          </a:p>
          <a:p>
            <a:pPr indent="-228600" lvl="0" marL="228600" rtl="0" algn="l">
              <a:lnSpc>
                <a:spcPct val="90000"/>
              </a:lnSpc>
              <a:spcBef>
                <a:spcPts val="1000"/>
              </a:spcBef>
              <a:spcAft>
                <a:spcPts val="0"/>
              </a:spcAft>
              <a:buClr>
                <a:schemeClr val="dk1"/>
              </a:buClr>
              <a:buSzPct val="100000"/>
              <a:buChar char="•"/>
            </a:pPr>
            <a:r>
              <a:rPr lang="en-US"/>
              <a:t>Participate in trading competitions.</a:t>
            </a:r>
            <a:endParaRPr/>
          </a:p>
          <a:p>
            <a:pPr indent="-228600" lvl="0" marL="228600" rtl="0" algn="l">
              <a:lnSpc>
                <a:spcPct val="90000"/>
              </a:lnSpc>
              <a:spcBef>
                <a:spcPts val="1000"/>
              </a:spcBef>
              <a:spcAft>
                <a:spcPts val="0"/>
              </a:spcAft>
              <a:buClr>
                <a:schemeClr val="dk1"/>
              </a:buClr>
              <a:buSzPct val="100000"/>
              <a:buChar char="•"/>
            </a:pPr>
            <a:r>
              <a:rPr lang="en-US"/>
              <a:t>If you enjoy data science, participate in data science competitions.</a:t>
            </a:r>
            <a:endParaRPr/>
          </a:p>
          <a:p>
            <a:pPr indent="-228600" lvl="0" marL="228600" rtl="0" algn="l">
              <a:lnSpc>
                <a:spcPct val="90000"/>
              </a:lnSpc>
              <a:spcBef>
                <a:spcPts val="1000"/>
              </a:spcBef>
              <a:spcAft>
                <a:spcPts val="0"/>
              </a:spcAft>
              <a:buClr>
                <a:schemeClr val="dk1"/>
              </a:buClr>
              <a:buSzPct val="100000"/>
              <a:buChar char="•"/>
            </a:pPr>
            <a:r>
              <a:rPr lang="en-US"/>
              <a:t>If you enjoy competitive math, practice for the Putnam.</a:t>
            </a:r>
            <a:endParaRPr/>
          </a:p>
          <a:p>
            <a:pPr indent="-228600" lvl="0" marL="228600" rtl="0" algn="l">
              <a:lnSpc>
                <a:spcPct val="90000"/>
              </a:lnSpc>
              <a:spcBef>
                <a:spcPts val="1000"/>
              </a:spcBef>
              <a:spcAft>
                <a:spcPts val="0"/>
              </a:spcAft>
              <a:buClr>
                <a:schemeClr val="dk1"/>
              </a:buClr>
              <a:buSzPct val="100000"/>
              <a:buChar char="•"/>
            </a:pPr>
            <a:r>
              <a:rPr lang="en-US"/>
              <a:t>If you are extremely good at a competitive strategy game (pro-level chess/poker/video game player), continue being good at it.</a:t>
            </a:r>
            <a:endParaRPr/>
          </a:p>
          <a:p>
            <a:pPr indent="-228600" lvl="0" marL="228600" rtl="0" algn="l">
              <a:lnSpc>
                <a:spcPct val="90000"/>
              </a:lnSpc>
              <a:spcBef>
                <a:spcPts val="1000"/>
              </a:spcBef>
              <a:spcAft>
                <a:spcPts val="0"/>
              </a:spcAft>
              <a:buClr>
                <a:schemeClr val="dk1"/>
              </a:buClr>
              <a:buSzPct val="100000"/>
              <a:buChar char="•"/>
            </a:pPr>
            <a:r>
              <a:rPr lang="en-US"/>
              <a:t>Practice coding on LeetCode.</a:t>
            </a:r>
            <a:endParaRPr/>
          </a:p>
          <a:p>
            <a:pPr indent="-228600" lvl="0" marL="228600" rtl="0" algn="l">
              <a:lnSpc>
                <a:spcPct val="90000"/>
              </a:lnSpc>
              <a:spcBef>
                <a:spcPts val="1000"/>
              </a:spcBef>
              <a:spcAft>
                <a:spcPts val="0"/>
              </a:spcAft>
              <a:buClr>
                <a:schemeClr val="dk1"/>
              </a:buClr>
              <a:buSzPct val="100000"/>
              <a:buChar char="•"/>
            </a:pPr>
            <a:r>
              <a:rPr lang="en-US"/>
              <a:t>If you don’t enjoy any of these, think carefully about why you want to enter quant finance.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The recruiting process</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earlier you apply, the better. Keep watch and apply as soon as internship opportunities are posted.</a:t>
            </a:r>
            <a:endParaRPr/>
          </a:p>
          <a:p>
            <a:pPr indent="-228600" lvl="0" marL="228600" rtl="0" algn="l">
              <a:lnSpc>
                <a:spcPct val="90000"/>
              </a:lnSpc>
              <a:spcBef>
                <a:spcPts val="1000"/>
              </a:spcBef>
              <a:spcAft>
                <a:spcPts val="0"/>
              </a:spcAft>
              <a:buClr>
                <a:schemeClr val="dk1"/>
              </a:buClr>
              <a:buSzPts val="2800"/>
              <a:buChar char="•"/>
            </a:pPr>
            <a:r>
              <a:rPr lang="en-US"/>
              <a:t>For banks, start in spring of sophomore year. Try to reach out to people you know before applying. We have quant club alumni at JPM and MS.</a:t>
            </a:r>
            <a:endParaRPr/>
          </a:p>
          <a:p>
            <a:pPr indent="-228600" lvl="0" marL="228600" rtl="0" algn="l">
              <a:lnSpc>
                <a:spcPct val="90000"/>
              </a:lnSpc>
              <a:spcBef>
                <a:spcPts val="1000"/>
              </a:spcBef>
              <a:spcAft>
                <a:spcPts val="0"/>
              </a:spcAft>
              <a:buClr>
                <a:schemeClr val="dk1"/>
              </a:buClr>
              <a:buSzPts val="2800"/>
              <a:buChar char="•"/>
            </a:pPr>
            <a:r>
              <a:rPr lang="en-US"/>
              <a:t>For prop shops, start in the summer after sophomore year. Prime time is August-October. Networking isn’t very important. At most, it might help you get past the resume screen. </a:t>
            </a:r>
            <a:endParaRPr/>
          </a:p>
          <a:p>
            <a:pPr indent="-228600" lvl="0" marL="228600" rtl="0" algn="l">
              <a:lnSpc>
                <a:spcPct val="90000"/>
              </a:lnSpc>
              <a:spcBef>
                <a:spcPts val="1000"/>
              </a:spcBef>
              <a:spcAft>
                <a:spcPts val="0"/>
              </a:spcAft>
              <a:buClr>
                <a:schemeClr val="dk1"/>
              </a:buClr>
              <a:buSzPts val="2800"/>
              <a:buChar char="•"/>
            </a:pPr>
            <a:r>
              <a:rPr lang="en-US"/>
              <a:t>Tip: take a less demanding junior fall course schedule to leave more time for interviews and preparation. You may need up to several weeks of full-time preparation to be ready.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Notes on reaching out</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Alumni are an incredibly valuable resource shared between you and your fellow students. Do not poison any wells!</a:t>
            </a:r>
            <a:endParaRPr/>
          </a:p>
          <a:p>
            <a:pPr indent="-228600" lvl="0" marL="228600" rtl="0" algn="l">
              <a:lnSpc>
                <a:spcPct val="90000"/>
              </a:lnSpc>
              <a:spcBef>
                <a:spcPts val="1000"/>
              </a:spcBef>
              <a:spcAft>
                <a:spcPts val="0"/>
              </a:spcAft>
              <a:buClr>
                <a:schemeClr val="dk1"/>
              </a:buClr>
              <a:buSzPts val="2800"/>
              <a:buChar char="•"/>
            </a:pPr>
            <a:r>
              <a:rPr lang="en-US"/>
              <a:t>Be polite and humble.</a:t>
            </a:r>
            <a:endParaRPr/>
          </a:p>
          <a:p>
            <a:pPr indent="-228600" lvl="0" marL="228600" rtl="0" algn="l">
              <a:lnSpc>
                <a:spcPct val="90000"/>
              </a:lnSpc>
              <a:spcBef>
                <a:spcPts val="1000"/>
              </a:spcBef>
              <a:spcAft>
                <a:spcPts val="0"/>
              </a:spcAft>
              <a:buClr>
                <a:schemeClr val="dk1"/>
              </a:buClr>
              <a:buSzPts val="2800"/>
              <a:buChar char="•"/>
            </a:pPr>
            <a:r>
              <a:rPr lang="en-US"/>
              <a:t>People will help those willing to help themselves.</a:t>
            </a:r>
            <a:endParaRPr/>
          </a:p>
          <a:p>
            <a:pPr indent="-228600" lvl="0" marL="228600" rtl="0" algn="l">
              <a:lnSpc>
                <a:spcPct val="90000"/>
              </a:lnSpc>
              <a:spcBef>
                <a:spcPts val="1000"/>
              </a:spcBef>
              <a:spcAft>
                <a:spcPts val="0"/>
              </a:spcAft>
              <a:buClr>
                <a:schemeClr val="dk1"/>
              </a:buClr>
              <a:buSzPts val="2800"/>
              <a:buChar char="•"/>
            </a:pPr>
            <a:r>
              <a:rPr lang="en-US"/>
              <a:t>Your seniors have gone through the same process as you. We know how hard it is and sympathise!</a:t>
            </a:r>
            <a:endParaRPr/>
          </a:p>
          <a:p>
            <a:pPr indent="-228600" lvl="0" marL="228600" rtl="0" algn="l">
              <a:lnSpc>
                <a:spcPct val="90000"/>
              </a:lnSpc>
              <a:spcBef>
                <a:spcPts val="1000"/>
              </a:spcBef>
              <a:spcAft>
                <a:spcPts val="0"/>
              </a:spcAft>
              <a:buClr>
                <a:schemeClr val="dk1"/>
              </a:buClr>
              <a:buSzPts val="2800"/>
              <a:buChar char="•"/>
            </a:pPr>
            <a:r>
              <a:rPr lang="en-US"/>
              <a:t>Let your seniors know how your recruiting process went.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Preparing for interview season</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Specific skills required vary greatly from firm to firm.</a:t>
            </a:r>
            <a:endParaRPr/>
          </a:p>
          <a:p>
            <a:pPr indent="-228600" lvl="0" marL="228600" rtl="0" algn="l">
              <a:lnSpc>
                <a:spcPct val="90000"/>
              </a:lnSpc>
              <a:spcBef>
                <a:spcPts val="1000"/>
              </a:spcBef>
              <a:spcAft>
                <a:spcPts val="0"/>
              </a:spcAft>
              <a:buClr>
                <a:schemeClr val="dk1"/>
              </a:buClr>
              <a:buSzPct val="100000"/>
              <a:buChar char="•"/>
            </a:pPr>
            <a:r>
              <a:rPr lang="en-US"/>
              <a:t>In decreasing order of subjective importance: probability, math, coding (algos and data analysis), actual finance knowledge.</a:t>
            </a:r>
            <a:endParaRPr/>
          </a:p>
          <a:p>
            <a:pPr indent="-228600" lvl="0" marL="228600" rtl="0" algn="l">
              <a:lnSpc>
                <a:spcPct val="90000"/>
              </a:lnSpc>
              <a:spcBef>
                <a:spcPts val="1000"/>
              </a:spcBef>
              <a:spcAft>
                <a:spcPts val="0"/>
              </a:spcAft>
              <a:buClr>
                <a:schemeClr val="dk1"/>
              </a:buClr>
              <a:buSzPct val="100000"/>
              <a:buChar char="•"/>
            </a:pPr>
            <a:r>
              <a:rPr lang="en-US"/>
              <a:t>Apply to as many companies as you can. Prepare to get rejected or ignored by most.</a:t>
            </a:r>
            <a:endParaRPr/>
          </a:p>
          <a:p>
            <a:pPr indent="-228600" lvl="0" marL="228600" rtl="0" algn="l">
              <a:lnSpc>
                <a:spcPct val="90000"/>
              </a:lnSpc>
              <a:spcBef>
                <a:spcPts val="1000"/>
              </a:spcBef>
              <a:spcAft>
                <a:spcPts val="0"/>
              </a:spcAft>
              <a:buClr>
                <a:schemeClr val="dk1"/>
              </a:buClr>
              <a:buSzPct val="100000"/>
              <a:buChar char="•"/>
            </a:pPr>
            <a:r>
              <a:rPr lang="en-US"/>
              <a:t>Tip: Stay organized by maintaining an excel sheet with the companies you applied to and your status at each one.</a:t>
            </a:r>
            <a:endParaRPr/>
          </a:p>
          <a:p>
            <a:pPr indent="-228600" lvl="0" marL="228600" rtl="0" algn="l">
              <a:lnSpc>
                <a:spcPct val="90000"/>
              </a:lnSpc>
              <a:spcBef>
                <a:spcPts val="1000"/>
              </a:spcBef>
              <a:spcAft>
                <a:spcPts val="0"/>
              </a:spcAft>
              <a:buClr>
                <a:schemeClr val="dk1"/>
              </a:buClr>
              <a:buSzPct val="100000"/>
              <a:buChar char="•"/>
            </a:pPr>
            <a:r>
              <a:rPr lang="en-US"/>
              <a:t>Prepare and practice as much as you can. Ask your seniors and friends to mock interview you and give you constructive criticism.</a:t>
            </a:r>
            <a:endParaRPr/>
          </a:p>
          <a:p>
            <a:pPr indent="-228600" lvl="0" marL="228600" rtl="0" algn="l">
              <a:lnSpc>
                <a:spcPct val="90000"/>
              </a:lnSpc>
              <a:spcBef>
                <a:spcPts val="1000"/>
              </a:spcBef>
              <a:spcAft>
                <a:spcPts val="0"/>
              </a:spcAft>
              <a:buClr>
                <a:schemeClr val="dk1"/>
              </a:buClr>
              <a:buSzPct val="100000"/>
              <a:buChar char="•"/>
            </a:pPr>
            <a:r>
              <a:rPr lang="en-US"/>
              <a:t>Ask for help from as many people as possible. If you do not ask for help, you are either a genius or a fool.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Approaching the interview process</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Take every interview seriously. The company is investing valuable time to decide if you are good enough a candidate or not. Prove to them that you are worth employing.</a:t>
            </a:r>
            <a:endParaRPr/>
          </a:p>
          <a:p>
            <a:pPr indent="-228600" lvl="0" marL="228600" rtl="0" algn="l">
              <a:lnSpc>
                <a:spcPct val="90000"/>
              </a:lnSpc>
              <a:spcBef>
                <a:spcPts val="1000"/>
              </a:spcBef>
              <a:spcAft>
                <a:spcPts val="0"/>
              </a:spcAft>
              <a:buClr>
                <a:schemeClr val="dk1"/>
              </a:buClr>
              <a:buSzPct val="100000"/>
              <a:buChar char="•"/>
            </a:pPr>
            <a:r>
              <a:rPr lang="en-US"/>
              <a:t>Do basic research about the company before each interview. Look at their website; understand what they do. Read reviews on Glassdoor. If seniors have interned or worked there previously, reach out for information.</a:t>
            </a:r>
            <a:endParaRPr/>
          </a:p>
          <a:p>
            <a:pPr indent="-228600" lvl="0" marL="228600" rtl="0" algn="l">
              <a:lnSpc>
                <a:spcPct val="90000"/>
              </a:lnSpc>
              <a:spcBef>
                <a:spcPts val="1000"/>
              </a:spcBef>
              <a:spcAft>
                <a:spcPts val="0"/>
              </a:spcAft>
              <a:buClr>
                <a:schemeClr val="dk1"/>
              </a:buClr>
              <a:buSzPct val="100000"/>
              <a:buChar char="•"/>
            </a:pPr>
            <a:r>
              <a:rPr lang="en-US"/>
              <a:t>Practice your elevator pitch: 1-2 minutes on who you are and why you want to enter the quant finance industry.</a:t>
            </a:r>
            <a:endParaRPr/>
          </a:p>
          <a:p>
            <a:pPr indent="-228600" lvl="0" marL="228600" rtl="0" algn="l">
              <a:lnSpc>
                <a:spcPct val="90000"/>
              </a:lnSpc>
              <a:spcBef>
                <a:spcPts val="1000"/>
              </a:spcBef>
              <a:spcAft>
                <a:spcPts val="0"/>
              </a:spcAft>
              <a:buClr>
                <a:schemeClr val="dk1"/>
              </a:buClr>
              <a:buSzPct val="100000"/>
              <a:buChar char="•"/>
            </a:pPr>
            <a:r>
              <a:rPr lang="en-US"/>
              <a:t>Practice your past research/internship experience pitch.</a:t>
            </a:r>
            <a:endParaRPr/>
          </a:p>
          <a:p>
            <a:pPr indent="-228600" lvl="0" marL="228600" rtl="0" algn="l">
              <a:lnSpc>
                <a:spcPct val="90000"/>
              </a:lnSpc>
              <a:spcBef>
                <a:spcPts val="1000"/>
              </a:spcBef>
              <a:spcAft>
                <a:spcPts val="0"/>
              </a:spcAft>
              <a:buClr>
                <a:schemeClr val="dk1"/>
              </a:buClr>
              <a:buSzPct val="100000"/>
              <a:buChar char="•"/>
            </a:pPr>
            <a:r>
              <a:rPr lang="en-US"/>
              <a:t>Eat and sleep well. If you are too stressed to sleep well, prepare thoroughly enough that sleep deprivation does not handicap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Approaching the interview process</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will get better with interviews as time goes on. It is normal to mess up. Interviews are very high variance. It is ok to feel sad or frustrated, but do not to let one rejection affect the rest of your interviews.</a:t>
            </a:r>
            <a:endParaRPr/>
          </a:p>
          <a:p>
            <a:pPr indent="-228600" lvl="0" marL="228600" rtl="0" algn="l">
              <a:lnSpc>
                <a:spcPct val="90000"/>
              </a:lnSpc>
              <a:spcBef>
                <a:spcPts val="1000"/>
              </a:spcBef>
              <a:spcAft>
                <a:spcPts val="0"/>
              </a:spcAft>
              <a:buClr>
                <a:schemeClr val="dk1"/>
              </a:buClr>
              <a:buSzPts val="2800"/>
              <a:buChar char="•"/>
            </a:pPr>
            <a:r>
              <a:rPr lang="en-US"/>
              <a:t>Companies become very aggressive once you pass the hiring bar. Prepare to get exploding offers. You might need to plan your interview schedule to avoid an exploding offer denying you the chance to interview elsewhere. If you receive an exploding offer, email the recruiters at other companies and ask if their interview processes can be expedited.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Interview books</a:t>
            </a:r>
            <a:endParaRPr/>
          </a:p>
        </p:txBody>
      </p:sp>
      <p:sp>
        <p:nvSpPr>
          <p:cNvPr id="187" name="Google Shape;18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practical guide to quantitative finance interviews (“green book”).</a:t>
            </a:r>
            <a:endParaRPr/>
          </a:p>
          <a:p>
            <a:pPr indent="-228600" lvl="0" marL="228600" rtl="0" algn="l">
              <a:lnSpc>
                <a:spcPct val="90000"/>
              </a:lnSpc>
              <a:spcBef>
                <a:spcPts val="1000"/>
              </a:spcBef>
              <a:spcAft>
                <a:spcPts val="0"/>
              </a:spcAft>
              <a:buClr>
                <a:schemeClr val="dk1"/>
              </a:buClr>
              <a:buSzPct val="100000"/>
              <a:buChar char="•"/>
            </a:pPr>
            <a:r>
              <a:rPr lang="en-US"/>
              <a:t>Heard on the street.</a:t>
            </a:r>
            <a:endParaRPr/>
          </a:p>
          <a:p>
            <a:pPr indent="-228600" lvl="0" marL="228600" rtl="0" algn="l">
              <a:lnSpc>
                <a:spcPct val="90000"/>
              </a:lnSpc>
              <a:spcBef>
                <a:spcPts val="1000"/>
              </a:spcBef>
              <a:spcAft>
                <a:spcPts val="0"/>
              </a:spcAft>
              <a:buClr>
                <a:schemeClr val="dk1"/>
              </a:buClr>
              <a:buSzPct val="100000"/>
              <a:buChar char="•"/>
            </a:pPr>
            <a:r>
              <a:rPr lang="en-US"/>
              <a:t>Quant job interview questions and answers.</a:t>
            </a:r>
            <a:endParaRPr/>
          </a:p>
          <a:p>
            <a:pPr indent="-228600" lvl="0" marL="228600" rtl="0" algn="l">
              <a:lnSpc>
                <a:spcPct val="90000"/>
              </a:lnSpc>
              <a:spcBef>
                <a:spcPts val="1000"/>
              </a:spcBef>
              <a:spcAft>
                <a:spcPts val="0"/>
              </a:spcAft>
              <a:buClr>
                <a:schemeClr val="dk1"/>
              </a:buClr>
              <a:buSzPct val="100000"/>
              <a:buChar char="•"/>
            </a:pPr>
            <a:r>
              <a:rPr lang="en-US"/>
              <a:t>Cracking the quant finance interview.</a:t>
            </a:r>
            <a:endParaRPr/>
          </a:p>
          <a:p>
            <a:pPr indent="-228600" lvl="0" marL="228600" rtl="0" algn="l">
              <a:lnSpc>
                <a:spcPct val="90000"/>
              </a:lnSpc>
              <a:spcBef>
                <a:spcPts val="1000"/>
              </a:spcBef>
              <a:spcAft>
                <a:spcPts val="0"/>
              </a:spcAft>
              <a:buClr>
                <a:schemeClr val="dk1"/>
              </a:buClr>
              <a:buSzPct val="100000"/>
              <a:buChar char="•"/>
            </a:pPr>
            <a:r>
              <a:rPr lang="en-US"/>
              <a:t>Fifty challenging problems in probability.</a:t>
            </a:r>
            <a:endParaRPr/>
          </a:p>
          <a:p>
            <a:pPr indent="-228600" lvl="0" marL="228600" rtl="0" algn="l">
              <a:lnSpc>
                <a:spcPct val="90000"/>
              </a:lnSpc>
              <a:spcBef>
                <a:spcPts val="1000"/>
              </a:spcBef>
              <a:spcAft>
                <a:spcPts val="0"/>
              </a:spcAft>
              <a:buClr>
                <a:schemeClr val="dk1"/>
              </a:buClr>
              <a:buSzPct val="100000"/>
              <a:buChar char="•"/>
            </a:pPr>
            <a:r>
              <a:rPr lang="en-US"/>
              <a:t>The art and craft of problem solving.</a:t>
            </a:r>
            <a:endParaRPr/>
          </a:p>
          <a:p>
            <a:pPr indent="-169862" lvl="0" marL="228600" rtl="0" algn="l">
              <a:lnSpc>
                <a:spcPct val="90000"/>
              </a:lnSpc>
              <a:spcBef>
                <a:spcPts val="1000"/>
              </a:spcBef>
              <a:spcAft>
                <a:spcPts val="0"/>
              </a:spcAft>
              <a:buSzPct val="64285"/>
              <a:buChar char="•"/>
            </a:pPr>
            <a:r>
              <a:rPr lang="en-US"/>
              <a:t>https://www.math.lsu.edu/~smolinsk/Quant_Interview_Prep.pdf</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Old questions get circulated in print/on the internet. To keep interviews challenging, people think of new, harder questions every year.</a:t>
            </a:r>
            <a:endParaRPr/>
          </a:p>
          <a:p>
            <a:pPr indent="-228600" lvl="0" marL="228600" rtl="0" algn="l">
              <a:lnSpc>
                <a:spcPct val="90000"/>
              </a:lnSpc>
              <a:spcBef>
                <a:spcPts val="1000"/>
              </a:spcBef>
              <a:spcAft>
                <a:spcPts val="0"/>
              </a:spcAft>
              <a:buClr>
                <a:schemeClr val="dk1"/>
              </a:buClr>
              <a:buSzPct val="100000"/>
              <a:buChar char="•"/>
            </a:pPr>
            <a:r>
              <a:rPr lang="en-US"/>
              <a:t>More about interviews next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Today’s objectives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Help you understand the market for internships.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Get you to start thinking about how you can give yourself the best chance at landing an internship.</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Give you tips based on our personal experiences.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Answer your burning questions.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Preface</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This session is intended to give you information about what the recruiting process is really like. Information asymmetry can hurt your chances greatly, just as it lowers your chances of making profits in actual trading. Our aim is to reduce it as much as possible.</a:t>
            </a:r>
            <a:endParaRPr/>
          </a:p>
          <a:p>
            <a:pPr indent="-228600" lvl="0" marL="228600" rtl="0" algn="l">
              <a:lnSpc>
                <a:spcPct val="90000"/>
              </a:lnSpc>
              <a:spcBef>
                <a:spcPts val="1000"/>
              </a:spcBef>
              <a:spcAft>
                <a:spcPts val="0"/>
              </a:spcAft>
              <a:buClr>
                <a:schemeClr val="dk1"/>
              </a:buClr>
              <a:buSzPts val="2800"/>
              <a:buChar char="•"/>
            </a:pPr>
            <a:r>
              <a:rPr lang="en-US"/>
              <a:t>Quantitative finance is a competitive field, but it is possible to break in with sufficient effort. Intelligence is required, but you do not need to be an IMO gold medalist (though it does help).</a:t>
            </a:r>
            <a:endParaRPr/>
          </a:p>
          <a:p>
            <a:pPr indent="-228600" lvl="0" marL="228600" rtl="0" algn="l">
              <a:lnSpc>
                <a:spcPct val="90000"/>
              </a:lnSpc>
              <a:spcBef>
                <a:spcPts val="1000"/>
              </a:spcBef>
              <a:spcAft>
                <a:spcPts val="0"/>
              </a:spcAft>
              <a:buClr>
                <a:schemeClr val="dk1"/>
              </a:buClr>
              <a:buSzPts val="2800"/>
              <a:buChar char="•"/>
            </a:pPr>
            <a:r>
              <a:rPr lang="en-US"/>
              <a:t>There is no recipe for landing an internship, nor should you expect there to be one. But if you are reasonably intelligent and put in significant effort, you will have a good chance at getting a reasonable result.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jobs are available in Quant Finance?</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Quant firms mainly exist in major financial centers: NY, Chicago, London, Amsterdam, Hong Kong.</a:t>
            </a:r>
            <a:endParaRPr/>
          </a:p>
          <a:p>
            <a:pPr indent="-228600" lvl="0" marL="228600" rtl="0" algn="l">
              <a:lnSpc>
                <a:spcPct val="90000"/>
              </a:lnSpc>
              <a:spcBef>
                <a:spcPts val="1000"/>
              </a:spcBef>
              <a:spcAft>
                <a:spcPts val="0"/>
              </a:spcAft>
              <a:buClr>
                <a:schemeClr val="dk1"/>
              </a:buClr>
              <a:buSzPts val="2800"/>
              <a:buChar char="•"/>
            </a:pPr>
            <a:r>
              <a:rPr lang="en-US"/>
              <a:t>Three main types: quant researcher, quant trader, quant SWE.</a:t>
            </a:r>
            <a:endParaRPr/>
          </a:p>
          <a:p>
            <a:pPr indent="-228600" lvl="0" marL="228600" rtl="0" algn="l">
              <a:lnSpc>
                <a:spcPct val="90000"/>
              </a:lnSpc>
              <a:spcBef>
                <a:spcPts val="1000"/>
              </a:spcBef>
              <a:spcAft>
                <a:spcPts val="0"/>
              </a:spcAft>
              <a:buClr>
                <a:schemeClr val="dk1"/>
              </a:buClr>
              <a:buSzPts val="2800"/>
              <a:buChar char="•"/>
            </a:pPr>
            <a:r>
              <a:rPr lang="en-US"/>
              <a:t>We focus on quant trading. Quant research positions mostly go to advanced degree holders; quant SWE is similar to standard SWE.</a:t>
            </a:r>
            <a:endParaRPr/>
          </a:p>
          <a:p>
            <a:pPr indent="-228600" lvl="0" marL="228600" rtl="0" algn="l">
              <a:lnSpc>
                <a:spcPct val="90000"/>
              </a:lnSpc>
              <a:spcBef>
                <a:spcPts val="1000"/>
              </a:spcBef>
              <a:spcAft>
                <a:spcPts val="0"/>
              </a:spcAft>
              <a:buClr>
                <a:schemeClr val="dk1"/>
              </a:buClr>
              <a:buSzPts val="2800"/>
              <a:buChar char="•"/>
            </a:pPr>
            <a:r>
              <a:rPr lang="en-US"/>
              <a:t>Banks: JPM, GS, MS, Citi, Barclays, etc. Large financial institutions with trading desks.</a:t>
            </a:r>
            <a:endParaRPr/>
          </a:p>
          <a:p>
            <a:pPr indent="-228600" lvl="0" marL="228600" rtl="0" algn="l">
              <a:lnSpc>
                <a:spcPct val="90000"/>
              </a:lnSpc>
              <a:spcBef>
                <a:spcPts val="1000"/>
              </a:spcBef>
              <a:spcAft>
                <a:spcPts val="0"/>
              </a:spcAft>
              <a:buClr>
                <a:schemeClr val="dk1"/>
              </a:buClr>
              <a:buSzPts val="2800"/>
              <a:buChar char="•"/>
            </a:pPr>
            <a:r>
              <a:rPr lang="en-US"/>
              <a:t>Prop shops: DRW, IMC, Optiver, JS, HRT, etc. Companies that seek to find ways to profitably trade their own capital.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The market for internships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Recruiters/companies want to find intelligent, capable students who have the potential to become profitable traders for the firm in the future, and get them to join the company. They seek to do this while expending the least effort possible. Time is money, especially in quant finance.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Students: find the best internship opportunity available, where best depends on any number of factors: pay, job scope, learning opportunities, return offer rate, working environment, prestige,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Recruiters/Companies</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Recruiters will choose to interview applicants they think have the most potential to become good interns/hires. They measure this by evaluating you in different ways (school, academic background, awards/achievements, classes, GPA, etc.).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you pass the resume screen, you will face several rounds of interviews to determine your suitability for hire (technical skill, behavioral fit). Typically an online assessment, several rounds of phone screens/interviews, followed by a final round “super day” of several interviews back-to-back.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Students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Thousands of students from top-tier schools and quantitative programs (MIT course 6/18, CMU compfi, Princeton ORFE), from undergraduates to PhD students, seek jobs in quant finance. This is the applicant pool you will be competing against.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Demand for quant jobs is high and supply is low, so the market is very competitive. You need to expend significant effort to become a desirable candidate.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recruiters/companies are looking for</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Intelligent, capable students who demonstrate adequate quantitative skill.</a:t>
            </a:r>
            <a:endParaRPr/>
          </a:p>
          <a:p>
            <a:pPr indent="-228600" lvl="0" marL="228600" rtl="0" algn="l">
              <a:lnSpc>
                <a:spcPct val="90000"/>
              </a:lnSpc>
              <a:spcBef>
                <a:spcPts val="1000"/>
              </a:spcBef>
              <a:spcAft>
                <a:spcPts val="0"/>
              </a:spcAft>
              <a:buClr>
                <a:schemeClr val="dk1"/>
              </a:buClr>
              <a:buSzPts val="2800"/>
              <a:buChar char="•"/>
            </a:pPr>
            <a:r>
              <a:rPr lang="en-US"/>
              <a:t>Specific requirements vary greatly from firm to firm.</a:t>
            </a:r>
            <a:endParaRPr/>
          </a:p>
          <a:p>
            <a:pPr indent="-228600" lvl="0" marL="228600" rtl="0" algn="l">
              <a:lnSpc>
                <a:spcPct val="90000"/>
              </a:lnSpc>
              <a:spcBef>
                <a:spcPts val="1000"/>
              </a:spcBef>
              <a:spcAft>
                <a:spcPts val="0"/>
              </a:spcAft>
              <a:buClr>
                <a:schemeClr val="dk1"/>
              </a:buClr>
              <a:buSzPts val="2800"/>
              <a:buChar char="•"/>
            </a:pPr>
            <a:r>
              <a:rPr lang="en-US"/>
              <a:t>Have a quantitative major from a top-tier technical school. Amherst is decent, but it is by no means a top-tier technical school.</a:t>
            </a:r>
            <a:endParaRPr/>
          </a:p>
          <a:p>
            <a:pPr indent="-228600" lvl="0" marL="228600" rtl="0" algn="l">
              <a:lnSpc>
                <a:spcPct val="90000"/>
              </a:lnSpc>
              <a:spcBef>
                <a:spcPts val="1000"/>
              </a:spcBef>
              <a:spcAft>
                <a:spcPts val="0"/>
              </a:spcAft>
              <a:buClr>
                <a:schemeClr val="dk1"/>
              </a:buClr>
              <a:buSzPts val="2800"/>
              <a:buChar char="•"/>
            </a:pPr>
            <a:r>
              <a:rPr lang="en-US"/>
              <a:t>Perform well at various competitions: IMO/IPhO/IOI/Putnam. Some trading firms organize competitions e.g. Citadel Data Open.</a:t>
            </a:r>
            <a:endParaRPr/>
          </a:p>
          <a:p>
            <a:pPr indent="-228600" lvl="0" marL="228600" rtl="0" algn="l">
              <a:lnSpc>
                <a:spcPct val="90000"/>
              </a:lnSpc>
              <a:spcBef>
                <a:spcPts val="1000"/>
              </a:spcBef>
              <a:spcAft>
                <a:spcPts val="0"/>
              </a:spcAft>
              <a:buClr>
                <a:schemeClr val="dk1"/>
              </a:buClr>
              <a:buSzPts val="2800"/>
              <a:buChar char="•"/>
            </a:pPr>
            <a:r>
              <a:rPr lang="en-US"/>
              <a:t>Taking hard classes and having a high GPA are the bare minimum.</a:t>
            </a:r>
            <a:endParaRPr/>
          </a:p>
          <a:p>
            <a:pPr indent="-228600" lvl="0" marL="228600" rtl="0" algn="l">
              <a:lnSpc>
                <a:spcPct val="90000"/>
              </a:lnSpc>
              <a:spcBef>
                <a:spcPts val="1000"/>
              </a:spcBef>
              <a:spcAft>
                <a:spcPts val="0"/>
              </a:spcAft>
              <a:buClr>
                <a:schemeClr val="dk1"/>
              </a:buClr>
              <a:buSzPts val="2800"/>
              <a:buChar char="•"/>
            </a:pPr>
            <a:r>
              <a:rPr lang="en-US"/>
              <a:t>Most important of all: perform well in the interviews.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What classes to take?</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Take any class that you find interesting and challenging. Being intelligent and having general quantitative reasoning ability is more important than any one class.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Getting an A in a class and then forgetting the material is as good as never having taken the class at all.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You probably aren’t satisfied by this answer.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2021-10-26T04:09:55Z</dcterms:created>
  <dc:creator>keane ng</dc:creator>
</cp:coreProperties>
</file>