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4" r:id="rId4"/>
    <p:sldId id="267" r:id="rId5"/>
    <p:sldId id="257" r:id="rId6"/>
    <p:sldId id="258" r:id="rId7"/>
    <p:sldId id="279" r:id="rId8"/>
    <p:sldId id="282" r:id="rId9"/>
    <p:sldId id="277" r:id="rId10"/>
    <p:sldId id="276" r:id="rId11"/>
    <p:sldId id="278" r:id="rId12"/>
    <p:sldId id="259" r:id="rId13"/>
    <p:sldId id="283" r:id="rId14"/>
    <p:sldId id="280" r:id="rId15"/>
    <p:sldId id="28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85" d="100"/>
          <a:sy n="85" d="100"/>
        </p:scale>
        <p:origin x="60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655D-9041-4E3B-8E71-58D61F97F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77A38A6-38E0-4698-AC25-665A6EDE8E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ABF6456-1B92-424A-92B9-A71C41663F77}"/>
              </a:ext>
            </a:extLst>
          </p:cNvPr>
          <p:cNvSpPr>
            <a:spLocks noGrp="1"/>
          </p:cNvSpPr>
          <p:nvPr>
            <p:ph type="dt" sz="half" idx="10"/>
          </p:nvPr>
        </p:nvSpPr>
        <p:spPr/>
        <p:txBody>
          <a:bodyPr/>
          <a:lstStyle/>
          <a:p>
            <a:fld id="{DED3A36B-FFE1-4DC2-BC21-C2954339245C}" type="datetimeFigureOut">
              <a:rPr lang="en-SG" smtClean="0"/>
              <a:t>1/11/2021</a:t>
            </a:fld>
            <a:endParaRPr lang="en-SG"/>
          </a:p>
        </p:txBody>
      </p:sp>
      <p:sp>
        <p:nvSpPr>
          <p:cNvPr id="5" name="Footer Placeholder 4">
            <a:extLst>
              <a:ext uri="{FF2B5EF4-FFF2-40B4-BE49-F238E27FC236}">
                <a16:creationId xmlns:a16="http://schemas.microsoft.com/office/drawing/2014/main" id="{7FD6365D-84E8-4AF1-ADB5-02B7583625C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854B6F4-37B6-4184-A494-6F115C75D911}"/>
              </a:ext>
            </a:extLst>
          </p:cNvPr>
          <p:cNvSpPr>
            <a:spLocks noGrp="1"/>
          </p:cNvSpPr>
          <p:nvPr>
            <p:ph type="sldNum" sz="quarter" idx="12"/>
          </p:nvPr>
        </p:nvSpPr>
        <p:spPr/>
        <p:txBody>
          <a:bodyPr/>
          <a:lstStyle/>
          <a:p>
            <a:fld id="{5BF62598-5C33-459F-AA9F-73D21B961E34}" type="slidenum">
              <a:rPr lang="en-SG" smtClean="0"/>
              <a:t>‹#›</a:t>
            </a:fld>
            <a:endParaRPr lang="en-SG"/>
          </a:p>
        </p:txBody>
      </p:sp>
    </p:spTree>
    <p:extLst>
      <p:ext uri="{BB962C8B-B14F-4D97-AF65-F5344CB8AC3E}">
        <p14:creationId xmlns:p14="http://schemas.microsoft.com/office/powerpoint/2010/main" val="96062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2087-BAF7-4588-976E-EA9103B8B27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801CA6A-636F-4996-99BC-EA07F2614E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FEE52CE-5D30-4A79-AB08-5BDFC111FB66}"/>
              </a:ext>
            </a:extLst>
          </p:cNvPr>
          <p:cNvSpPr>
            <a:spLocks noGrp="1"/>
          </p:cNvSpPr>
          <p:nvPr>
            <p:ph type="dt" sz="half" idx="10"/>
          </p:nvPr>
        </p:nvSpPr>
        <p:spPr/>
        <p:txBody>
          <a:bodyPr/>
          <a:lstStyle/>
          <a:p>
            <a:fld id="{DED3A36B-FFE1-4DC2-BC21-C2954339245C}" type="datetimeFigureOut">
              <a:rPr lang="en-SG" smtClean="0"/>
              <a:t>1/11/2021</a:t>
            </a:fld>
            <a:endParaRPr lang="en-SG"/>
          </a:p>
        </p:txBody>
      </p:sp>
      <p:sp>
        <p:nvSpPr>
          <p:cNvPr id="5" name="Footer Placeholder 4">
            <a:extLst>
              <a:ext uri="{FF2B5EF4-FFF2-40B4-BE49-F238E27FC236}">
                <a16:creationId xmlns:a16="http://schemas.microsoft.com/office/drawing/2014/main" id="{4CF3527A-5D97-4B15-8F68-ADAC39F22CE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CE858CA-88ED-44CC-BB76-C132BE15A5EA}"/>
              </a:ext>
            </a:extLst>
          </p:cNvPr>
          <p:cNvSpPr>
            <a:spLocks noGrp="1"/>
          </p:cNvSpPr>
          <p:nvPr>
            <p:ph type="sldNum" sz="quarter" idx="12"/>
          </p:nvPr>
        </p:nvSpPr>
        <p:spPr/>
        <p:txBody>
          <a:bodyPr/>
          <a:lstStyle/>
          <a:p>
            <a:fld id="{5BF62598-5C33-459F-AA9F-73D21B961E34}" type="slidenum">
              <a:rPr lang="en-SG" smtClean="0"/>
              <a:t>‹#›</a:t>
            </a:fld>
            <a:endParaRPr lang="en-SG"/>
          </a:p>
        </p:txBody>
      </p:sp>
    </p:spTree>
    <p:extLst>
      <p:ext uri="{BB962C8B-B14F-4D97-AF65-F5344CB8AC3E}">
        <p14:creationId xmlns:p14="http://schemas.microsoft.com/office/powerpoint/2010/main" val="111691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92A41-0F58-4D12-A629-3F00D56E2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9C88AE3-F19D-41CD-AADD-18641D9AF3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323A267-ACCA-4F16-92A6-4C2AAE2577ED}"/>
              </a:ext>
            </a:extLst>
          </p:cNvPr>
          <p:cNvSpPr>
            <a:spLocks noGrp="1"/>
          </p:cNvSpPr>
          <p:nvPr>
            <p:ph type="dt" sz="half" idx="10"/>
          </p:nvPr>
        </p:nvSpPr>
        <p:spPr/>
        <p:txBody>
          <a:bodyPr/>
          <a:lstStyle/>
          <a:p>
            <a:fld id="{DED3A36B-FFE1-4DC2-BC21-C2954339245C}" type="datetimeFigureOut">
              <a:rPr lang="en-SG" smtClean="0"/>
              <a:t>1/11/2021</a:t>
            </a:fld>
            <a:endParaRPr lang="en-SG"/>
          </a:p>
        </p:txBody>
      </p:sp>
      <p:sp>
        <p:nvSpPr>
          <p:cNvPr id="5" name="Footer Placeholder 4">
            <a:extLst>
              <a:ext uri="{FF2B5EF4-FFF2-40B4-BE49-F238E27FC236}">
                <a16:creationId xmlns:a16="http://schemas.microsoft.com/office/drawing/2014/main" id="{857A5BB8-6D17-4882-80F9-4AB52F7E0A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053EFF1-389E-48C1-8F7B-C2190A182C26}"/>
              </a:ext>
            </a:extLst>
          </p:cNvPr>
          <p:cNvSpPr>
            <a:spLocks noGrp="1"/>
          </p:cNvSpPr>
          <p:nvPr>
            <p:ph type="sldNum" sz="quarter" idx="12"/>
          </p:nvPr>
        </p:nvSpPr>
        <p:spPr/>
        <p:txBody>
          <a:bodyPr/>
          <a:lstStyle/>
          <a:p>
            <a:fld id="{5BF62598-5C33-459F-AA9F-73D21B961E34}" type="slidenum">
              <a:rPr lang="en-SG" smtClean="0"/>
              <a:t>‹#›</a:t>
            </a:fld>
            <a:endParaRPr lang="en-SG"/>
          </a:p>
        </p:txBody>
      </p:sp>
    </p:spTree>
    <p:extLst>
      <p:ext uri="{BB962C8B-B14F-4D97-AF65-F5344CB8AC3E}">
        <p14:creationId xmlns:p14="http://schemas.microsoft.com/office/powerpoint/2010/main" val="342882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13C2-7A5A-47F2-8014-298D4FE9900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C6A6E56-32EF-4F43-AEB7-6A80C17F5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AF7A29B-3A20-4BAE-9FB0-000766FA663C}"/>
              </a:ext>
            </a:extLst>
          </p:cNvPr>
          <p:cNvSpPr>
            <a:spLocks noGrp="1"/>
          </p:cNvSpPr>
          <p:nvPr>
            <p:ph type="dt" sz="half" idx="10"/>
          </p:nvPr>
        </p:nvSpPr>
        <p:spPr/>
        <p:txBody>
          <a:bodyPr/>
          <a:lstStyle/>
          <a:p>
            <a:fld id="{DED3A36B-FFE1-4DC2-BC21-C2954339245C}" type="datetimeFigureOut">
              <a:rPr lang="en-SG" smtClean="0"/>
              <a:t>1/11/2021</a:t>
            </a:fld>
            <a:endParaRPr lang="en-SG"/>
          </a:p>
        </p:txBody>
      </p:sp>
      <p:sp>
        <p:nvSpPr>
          <p:cNvPr id="5" name="Footer Placeholder 4">
            <a:extLst>
              <a:ext uri="{FF2B5EF4-FFF2-40B4-BE49-F238E27FC236}">
                <a16:creationId xmlns:a16="http://schemas.microsoft.com/office/drawing/2014/main" id="{FFD61BAC-0747-4A4D-8C58-F83FC6DC042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23B3E75-B439-45A9-86A7-3833A9AC7A4E}"/>
              </a:ext>
            </a:extLst>
          </p:cNvPr>
          <p:cNvSpPr>
            <a:spLocks noGrp="1"/>
          </p:cNvSpPr>
          <p:nvPr>
            <p:ph type="sldNum" sz="quarter" idx="12"/>
          </p:nvPr>
        </p:nvSpPr>
        <p:spPr/>
        <p:txBody>
          <a:bodyPr/>
          <a:lstStyle/>
          <a:p>
            <a:fld id="{5BF62598-5C33-459F-AA9F-73D21B961E34}" type="slidenum">
              <a:rPr lang="en-SG" smtClean="0"/>
              <a:t>‹#›</a:t>
            </a:fld>
            <a:endParaRPr lang="en-SG"/>
          </a:p>
        </p:txBody>
      </p:sp>
    </p:spTree>
    <p:extLst>
      <p:ext uri="{BB962C8B-B14F-4D97-AF65-F5344CB8AC3E}">
        <p14:creationId xmlns:p14="http://schemas.microsoft.com/office/powerpoint/2010/main" val="333926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8759-0FEA-4FD8-A31B-8517216CEF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00119BF-A272-4640-A72B-9C24F4A21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14E471-0A0C-4625-A5E3-F6ADCC4DB8A0}"/>
              </a:ext>
            </a:extLst>
          </p:cNvPr>
          <p:cNvSpPr>
            <a:spLocks noGrp="1"/>
          </p:cNvSpPr>
          <p:nvPr>
            <p:ph type="dt" sz="half" idx="10"/>
          </p:nvPr>
        </p:nvSpPr>
        <p:spPr/>
        <p:txBody>
          <a:bodyPr/>
          <a:lstStyle/>
          <a:p>
            <a:fld id="{DED3A36B-FFE1-4DC2-BC21-C2954339245C}" type="datetimeFigureOut">
              <a:rPr lang="en-SG" smtClean="0"/>
              <a:t>1/11/2021</a:t>
            </a:fld>
            <a:endParaRPr lang="en-SG"/>
          </a:p>
        </p:txBody>
      </p:sp>
      <p:sp>
        <p:nvSpPr>
          <p:cNvPr id="5" name="Footer Placeholder 4">
            <a:extLst>
              <a:ext uri="{FF2B5EF4-FFF2-40B4-BE49-F238E27FC236}">
                <a16:creationId xmlns:a16="http://schemas.microsoft.com/office/drawing/2014/main" id="{EA680D31-BEED-4526-AC85-3EDC3B66EF7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88F0A3-F782-4AF9-80AA-798D8FDAC41F}"/>
              </a:ext>
            </a:extLst>
          </p:cNvPr>
          <p:cNvSpPr>
            <a:spLocks noGrp="1"/>
          </p:cNvSpPr>
          <p:nvPr>
            <p:ph type="sldNum" sz="quarter" idx="12"/>
          </p:nvPr>
        </p:nvSpPr>
        <p:spPr/>
        <p:txBody>
          <a:bodyPr/>
          <a:lstStyle/>
          <a:p>
            <a:fld id="{5BF62598-5C33-459F-AA9F-73D21B961E34}" type="slidenum">
              <a:rPr lang="en-SG" smtClean="0"/>
              <a:t>‹#›</a:t>
            </a:fld>
            <a:endParaRPr lang="en-SG"/>
          </a:p>
        </p:txBody>
      </p:sp>
    </p:spTree>
    <p:extLst>
      <p:ext uri="{BB962C8B-B14F-4D97-AF65-F5344CB8AC3E}">
        <p14:creationId xmlns:p14="http://schemas.microsoft.com/office/powerpoint/2010/main" val="309835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0BED-5B4A-4F2F-ACB1-44D764625BA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F8761A0-F317-495D-A0A2-A0EA4A2220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9322C3D-AFA7-40BA-8DB9-15B5C11F5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7272A97-FBAA-477C-BBCC-5F37668F6605}"/>
              </a:ext>
            </a:extLst>
          </p:cNvPr>
          <p:cNvSpPr>
            <a:spLocks noGrp="1"/>
          </p:cNvSpPr>
          <p:nvPr>
            <p:ph type="dt" sz="half" idx="10"/>
          </p:nvPr>
        </p:nvSpPr>
        <p:spPr/>
        <p:txBody>
          <a:bodyPr/>
          <a:lstStyle/>
          <a:p>
            <a:fld id="{DED3A36B-FFE1-4DC2-BC21-C2954339245C}" type="datetimeFigureOut">
              <a:rPr lang="en-SG" smtClean="0"/>
              <a:t>1/11/2021</a:t>
            </a:fld>
            <a:endParaRPr lang="en-SG"/>
          </a:p>
        </p:txBody>
      </p:sp>
      <p:sp>
        <p:nvSpPr>
          <p:cNvPr id="6" name="Footer Placeholder 5">
            <a:extLst>
              <a:ext uri="{FF2B5EF4-FFF2-40B4-BE49-F238E27FC236}">
                <a16:creationId xmlns:a16="http://schemas.microsoft.com/office/drawing/2014/main" id="{63295093-BAA3-4364-BA4C-E0B4DF9F180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798B959-0C27-46C5-8F2B-B3F93E8C6127}"/>
              </a:ext>
            </a:extLst>
          </p:cNvPr>
          <p:cNvSpPr>
            <a:spLocks noGrp="1"/>
          </p:cNvSpPr>
          <p:nvPr>
            <p:ph type="sldNum" sz="quarter" idx="12"/>
          </p:nvPr>
        </p:nvSpPr>
        <p:spPr/>
        <p:txBody>
          <a:bodyPr/>
          <a:lstStyle/>
          <a:p>
            <a:fld id="{5BF62598-5C33-459F-AA9F-73D21B961E34}" type="slidenum">
              <a:rPr lang="en-SG" smtClean="0"/>
              <a:t>‹#›</a:t>
            </a:fld>
            <a:endParaRPr lang="en-SG"/>
          </a:p>
        </p:txBody>
      </p:sp>
    </p:spTree>
    <p:extLst>
      <p:ext uri="{BB962C8B-B14F-4D97-AF65-F5344CB8AC3E}">
        <p14:creationId xmlns:p14="http://schemas.microsoft.com/office/powerpoint/2010/main" val="320187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D81F-6AAC-4965-9A60-76582D58B1A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A1D168E-EEAB-4A59-B778-87E2F73DC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FAD5B-E146-4090-8C94-BF3AA1FD5B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6389ED4-2008-4196-90A6-1BD42AE5BD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07DD9A-CE59-42AE-AFD7-0BCC3CAC5B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17580B6-8054-49C7-99B8-F3C3E83AC4E7}"/>
              </a:ext>
            </a:extLst>
          </p:cNvPr>
          <p:cNvSpPr>
            <a:spLocks noGrp="1"/>
          </p:cNvSpPr>
          <p:nvPr>
            <p:ph type="dt" sz="half" idx="10"/>
          </p:nvPr>
        </p:nvSpPr>
        <p:spPr/>
        <p:txBody>
          <a:bodyPr/>
          <a:lstStyle/>
          <a:p>
            <a:fld id="{DED3A36B-FFE1-4DC2-BC21-C2954339245C}" type="datetimeFigureOut">
              <a:rPr lang="en-SG" smtClean="0"/>
              <a:t>1/11/2021</a:t>
            </a:fld>
            <a:endParaRPr lang="en-SG"/>
          </a:p>
        </p:txBody>
      </p:sp>
      <p:sp>
        <p:nvSpPr>
          <p:cNvPr id="8" name="Footer Placeholder 7">
            <a:extLst>
              <a:ext uri="{FF2B5EF4-FFF2-40B4-BE49-F238E27FC236}">
                <a16:creationId xmlns:a16="http://schemas.microsoft.com/office/drawing/2014/main" id="{025E81BE-E9E0-49BE-9D56-56F7F4A27C29}"/>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67EB099-D6E2-46A1-99A3-75D4C400AB14}"/>
              </a:ext>
            </a:extLst>
          </p:cNvPr>
          <p:cNvSpPr>
            <a:spLocks noGrp="1"/>
          </p:cNvSpPr>
          <p:nvPr>
            <p:ph type="sldNum" sz="quarter" idx="12"/>
          </p:nvPr>
        </p:nvSpPr>
        <p:spPr/>
        <p:txBody>
          <a:bodyPr/>
          <a:lstStyle/>
          <a:p>
            <a:fld id="{5BF62598-5C33-459F-AA9F-73D21B961E34}" type="slidenum">
              <a:rPr lang="en-SG" smtClean="0"/>
              <a:t>‹#›</a:t>
            </a:fld>
            <a:endParaRPr lang="en-SG"/>
          </a:p>
        </p:txBody>
      </p:sp>
    </p:spTree>
    <p:extLst>
      <p:ext uri="{BB962C8B-B14F-4D97-AF65-F5344CB8AC3E}">
        <p14:creationId xmlns:p14="http://schemas.microsoft.com/office/powerpoint/2010/main" val="80963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EBBC-AE97-40EE-B72F-755E48714B7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5D78FEB-A87F-40C6-817F-546BFBF420AA}"/>
              </a:ext>
            </a:extLst>
          </p:cNvPr>
          <p:cNvSpPr>
            <a:spLocks noGrp="1"/>
          </p:cNvSpPr>
          <p:nvPr>
            <p:ph type="dt" sz="half" idx="10"/>
          </p:nvPr>
        </p:nvSpPr>
        <p:spPr/>
        <p:txBody>
          <a:bodyPr/>
          <a:lstStyle/>
          <a:p>
            <a:fld id="{DED3A36B-FFE1-4DC2-BC21-C2954339245C}" type="datetimeFigureOut">
              <a:rPr lang="en-SG" smtClean="0"/>
              <a:t>1/11/2021</a:t>
            </a:fld>
            <a:endParaRPr lang="en-SG"/>
          </a:p>
        </p:txBody>
      </p:sp>
      <p:sp>
        <p:nvSpPr>
          <p:cNvPr id="4" name="Footer Placeholder 3">
            <a:extLst>
              <a:ext uri="{FF2B5EF4-FFF2-40B4-BE49-F238E27FC236}">
                <a16:creationId xmlns:a16="http://schemas.microsoft.com/office/drawing/2014/main" id="{F31359F5-6CF1-417E-8E14-DDF1DB2594D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65B5F3E-C032-43A9-B287-6C941FC4BBA9}"/>
              </a:ext>
            </a:extLst>
          </p:cNvPr>
          <p:cNvSpPr>
            <a:spLocks noGrp="1"/>
          </p:cNvSpPr>
          <p:nvPr>
            <p:ph type="sldNum" sz="quarter" idx="12"/>
          </p:nvPr>
        </p:nvSpPr>
        <p:spPr/>
        <p:txBody>
          <a:bodyPr/>
          <a:lstStyle/>
          <a:p>
            <a:fld id="{5BF62598-5C33-459F-AA9F-73D21B961E34}" type="slidenum">
              <a:rPr lang="en-SG" smtClean="0"/>
              <a:t>‹#›</a:t>
            </a:fld>
            <a:endParaRPr lang="en-SG"/>
          </a:p>
        </p:txBody>
      </p:sp>
    </p:spTree>
    <p:extLst>
      <p:ext uri="{BB962C8B-B14F-4D97-AF65-F5344CB8AC3E}">
        <p14:creationId xmlns:p14="http://schemas.microsoft.com/office/powerpoint/2010/main" val="240101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529BC-377D-4F3B-A829-CD930A3C6508}"/>
              </a:ext>
            </a:extLst>
          </p:cNvPr>
          <p:cNvSpPr>
            <a:spLocks noGrp="1"/>
          </p:cNvSpPr>
          <p:nvPr>
            <p:ph type="dt" sz="half" idx="10"/>
          </p:nvPr>
        </p:nvSpPr>
        <p:spPr/>
        <p:txBody>
          <a:bodyPr/>
          <a:lstStyle/>
          <a:p>
            <a:fld id="{DED3A36B-FFE1-4DC2-BC21-C2954339245C}" type="datetimeFigureOut">
              <a:rPr lang="en-SG" smtClean="0"/>
              <a:t>1/11/2021</a:t>
            </a:fld>
            <a:endParaRPr lang="en-SG"/>
          </a:p>
        </p:txBody>
      </p:sp>
      <p:sp>
        <p:nvSpPr>
          <p:cNvPr id="3" name="Footer Placeholder 2">
            <a:extLst>
              <a:ext uri="{FF2B5EF4-FFF2-40B4-BE49-F238E27FC236}">
                <a16:creationId xmlns:a16="http://schemas.microsoft.com/office/drawing/2014/main" id="{427E9FCE-F47A-4D06-87F6-17924C543AF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3AFB5CC-14F7-44FA-B863-D37DE48C7FF1}"/>
              </a:ext>
            </a:extLst>
          </p:cNvPr>
          <p:cNvSpPr>
            <a:spLocks noGrp="1"/>
          </p:cNvSpPr>
          <p:nvPr>
            <p:ph type="sldNum" sz="quarter" idx="12"/>
          </p:nvPr>
        </p:nvSpPr>
        <p:spPr/>
        <p:txBody>
          <a:bodyPr/>
          <a:lstStyle/>
          <a:p>
            <a:fld id="{5BF62598-5C33-459F-AA9F-73D21B961E34}" type="slidenum">
              <a:rPr lang="en-SG" smtClean="0"/>
              <a:t>‹#›</a:t>
            </a:fld>
            <a:endParaRPr lang="en-SG"/>
          </a:p>
        </p:txBody>
      </p:sp>
    </p:spTree>
    <p:extLst>
      <p:ext uri="{BB962C8B-B14F-4D97-AF65-F5344CB8AC3E}">
        <p14:creationId xmlns:p14="http://schemas.microsoft.com/office/powerpoint/2010/main" val="270360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122B-E896-44C3-AD6E-C77B7A35F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36C054C-61BD-4BF9-8C9C-A3A251442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D46074A-93FF-4B34-A1C4-99B3E64E1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AAD28-8463-4CCB-AB00-DBDC6FC66213}"/>
              </a:ext>
            </a:extLst>
          </p:cNvPr>
          <p:cNvSpPr>
            <a:spLocks noGrp="1"/>
          </p:cNvSpPr>
          <p:nvPr>
            <p:ph type="dt" sz="half" idx="10"/>
          </p:nvPr>
        </p:nvSpPr>
        <p:spPr/>
        <p:txBody>
          <a:bodyPr/>
          <a:lstStyle/>
          <a:p>
            <a:fld id="{DED3A36B-FFE1-4DC2-BC21-C2954339245C}" type="datetimeFigureOut">
              <a:rPr lang="en-SG" smtClean="0"/>
              <a:t>1/11/2021</a:t>
            </a:fld>
            <a:endParaRPr lang="en-SG"/>
          </a:p>
        </p:txBody>
      </p:sp>
      <p:sp>
        <p:nvSpPr>
          <p:cNvPr id="6" name="Footer Placeholder 5">
            <a:extLst>
              <a:ext uri="{FF2B5EF4-FFF2-40B4-BE49-F238E27FC236}">
                <a16:creationId xmlns:a16="http://schemas.microsoft.com/office/drawing/2014/main" id="{9CEDC367-0258-4197-8B54-DC9ED452211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C689A79-FE3A-4B71-A081-8C1F53A4851C}"/>
              </a:ext>
            </a:extLst>
          </p:cNvPr>
          <p:cNvSpPr>
            <a:spLocks noGrp="1"/>
          </p:cNvSpPr>
          <p:nvPr>
            <p:ph type="sldNum" sz="quarter" idx="12"/>
          </p:nvPr>
        </p:nvSpPr>
        <p:spPr/>
        <p:txBody>
          <a:bodyPr/>
          <a:lstStyle/>
          <a:p>
            <a:fld id="{5BF62598-5C33-459F-AA9F-73D21B961E34}" type="slidenum">
              <a:rPr lang="en-SG" smtClean="0"/>
              <a:t>‹#›</a:t>
            </a:fld>
            <a:endParaRPr lang="en-SG"/>
          </a:p>
        </p:txBody>
      </p:sp>
    </p:spTree>
    <p:extLst>
      <p:ext uri="{BB962C8B-B14F-4D97-AF65-F5344CB8AC3E}">
        <p14:creationId xmlns:p14="http://schemas.microsoft.com/office/powerpoint/2010/main" val="151104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B81F-F210-41AD-9E19-31EEF3815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6307E15-5900-4B2E-9814-EB48BC0749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6B827CE-2CE0-4F9B-8CB3-0E07E9DF0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84D3B-C832-4059-9D7D-D2944367B36C}"/>
              </a:ext>
            </a:extLst>
          </p:cNvPr>
          <p:cNvSpPr>
            <a:spLocks noGrp="1"/>
          </p:cNvSpPr>
          <p:nvPr>
            <p:ph type="dt" sz="half" idx="10"/>
          </p:nvPr>
        </p:nvSpPr>
        <p:spPr/>
        <p:txBody>
          <a:bodyPr/>
          <a:lstStyle/>
          <a:p>
            <a:fld id="{DED3A36B-FFE1-4DC2-BC21-C2954339245C}" type="datetimeFigureOut">
              <a:rPr lang="en-SG" smtClean="0"/>
              <a:t>1/11/2021</a:t>
            </a:fld>
            <a:endParaRPr lang="en-SG"/>
          </a:p>
        </p:txBody>
      </p:sp>
      <p:sp>
        <p:nvSpPr>
          <p:cNvPr id="6" name="Footer Placeholder 5">
            <a:extLst>
              <a:ext uri="{FF2B5EF4-FFF2-40B4-BE49-F238E27FC236}">
                <a16:creationId xmlns:a16="http://schemas.microsoft.com/office/drawing/2014/main" id="{6632743D-59FB-4736-971C-556726721A5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0159DAD-1551-4BCE-A2D4-7C51920A4BB4}"/>
              </a:ext>
            </a:extLst>
          </p:cNvPr>
          <p:cNvSpPr>
            <a:spLocks noGrp="1"/>
          </p:cNvSpPr>
          <p:nvPr>
            <p:ph type="sldNum" sz="quarter" idx="12"/>
          </p:nvPr>
        </p:nvSpPr>
        <p:spPr/>
        <p:txBody>
          <a:bodyPr/>
          <a:lstStyle/>
          <a:p>
            <a:fld id="{5BF62598-5C33-459F-AA9F-73D21B961E34}" type="slidenum">
              <a:rPr lang="en-SG" smtClean="0"/>
              <a:t>‹#›</a:t>
            </a:fld>
            <a:endParaRPr lang="en-SG"/>
          </a:p>
        </p:txBody>
      </p:sp>
    </p:spTree>
    <p:extLst>
      <p:ext uri="{BB962C8B-B14F-4D97-AF65-F5344CB8AC3E}">
        <p14:creationId xmlns:p14="http://schemas.microsoft.com/office/powerpoint/2010/main" val="71129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1944D0-20E2-40E2-8E72-6699F9F1D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338FB81-F142-4059-9506-B6B603508C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44F46F2-FA88-4BB1-9288-5F29929FA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3A36B-FFE1-4DC2-BC21-C2954339245C}" type="datetimeFigureOut">
              <a:rPr lang="en-SG" smtClean="0"/>
              <a:t>1/11/2021</a:t>
            </a:fld>
            <a:endParaRPr lang="en-SG"/>
          </a:p>
        </p:txBody>
      </p:sp>
      <p:sp>
        <p:nvSpPr>
          <p:cNvPr id="5" name="Footer Placeholder 4">
            <a:extLst>
              <a:ext uri="{FF2B5EF4-FFF2-40B4-BE49-F238E27FC236}">
                <a16:creationId xmlns:a16="http://schemas.microsoft.com/office/drawing/2014/main" id="{583115E8-8DBF-460C-BC2F-9A4D3CE9B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CE74E53-AF9D-4BEE-9BF5-AEDD4C68BC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62598-5C33-459F-AA9F-73D21B961E34}" type="slidenum">
              <a:rPr lang="en-SG" smtClean="0"/>
              <a:t>‹#›</a:t>
            </a:fld>
            <a:endParaRPr lang="en-SG"/>
          </a:p>
        </p:txBody>
      </p:sp>
    </p:spTree>
    <p:extLst>
      <p:ext uri="{BB962C8B-B14F-4D97-AF65-F5344CB8AC3E}">
        <p14:creationId xmlns:p14="http://schemas.microsoft.com/office/powerpoint/2010/main" val="1160176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somorphisms.sdf.org/maxdama.pdf" TargetMode="External"/><Relationship Id="rId2" Type="http://schemas.openxmlformats.org/officeDocument/2006/relationships/hyperlink" Target="https://www.janestreet.com/static/pdfs/trading-interview.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27B0-A707-4025-BF21-9E8E05C715E8}"/>
              </a:ext>
            </a:extLst>
          </p:cNvPr>
          <p:cNvSpPr>
            <a:spLocks noGrp="1"/>
          </p:cNvSpPr>
          <p:nvPr>
            <p:ph type="ctrTitle"/>
          </p:nvPr>
        </p:nvSpPr>
        <p:spPr/>
        <p:txBody>
          <a:bodyPr>
            <a:normAutofit/>
          </a:bodyPr>
          <a:lstStyle/>
          <a:p>
            <a:br>
              <a:rPr lang="en-US" sz="4000" dirty="0"/>
            </a:br>
            <a:r>
              <a:rPr lang="en-US" sz="4000" dirty="0"/>
              <a:t>The No-Nonsense Guide to Interviews</a:t>
            </a:r>
            <a:br>
              <a:rPr lang="en-US" sz="4000" dirty="0"/>
            </a:br>
            <a:br>
              <a:rPr lang="en-US" sz="4000" dirty="0"/>
            </a:br>
            <a:endParaRPr lang="en-SG" sz="4000" dirty="0"/>
          </a:p>
        </p:txBody>
      </p:sp>
      <p:sp>
        <p:nvSpPr>
          <p:cNvPr id="3" name="Subtitle 2">
            <a:extLst>
              <a:ext uri="{FF2B5EF4-FFF2-40B4-BE49-F238E27FC236}">
                <a16:creationId xmlns:a16="http://schemas.microsoft.com/office/drawing/2014/main" id="{E191BAEA-A50B-4827-8314-85439E4B677F}"/>
              </a:ext>
            </a:extLst>
          </p:cNvPr>
          <p:cNvSpPr>
            <a:spLocks noGrp="1"/>
          </p:cNvSpPr>
          <p:nvPr>
            <p:ph type="subTitle" idx="1"/>
          </p:nvPr>
        </p:nvSpPr>
        <p:spPr/>
        <p:txBody>
          <a:bodyPr/>
          <a:lstStyle/>
          <a:p>
            <a:r>
              <a:rPr lang="en-US" sz="2400" dirty="0"/>
              <a:t>Amherst Quant Trading Club</a:t>
            </a:r>
            <a:endParaRPr lang="en-SG" dirty="0"/>
          </a:p>
        </p:txBody>
      </p:sp>
    </p:spTree>
    <p:extLst>
      <p:ext uri="{BB962C8B-B14F-4D97-AF65-F5344CB8AC3E}">
        <p14:creationId xmlns:p14="http://schemas.microsoft.com/office/powerpoint/2010/main" val="220951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DDE4-96A5-4F2E-933F-318A42DFA041}"/>
              </a:ext>
            </a:extLst>
          </p:cNvPr>
          <p:cNvSpPr>
            <a:spLocks noGrp="1"/>
          </p:cNvSpPr>
          <p:nvPr>
            <p:ph type="title"/>
          </p:nvPr>
        </p:nvSpPr>
        <p:spPr/>
        <p:txBody>
          <a:bodyPr/>
          <a:lstStyle/>
          <a:p>
            <a:pPr algn="ctr"/>
            <a:r>
              <a:rPr lang="en-US" dirty="0"/>
              <a:t>Technical Preparation: Math</a:t>
            </a:r>
            <a:endParaRPr lang="en-SG" dirty="0"/>
          </a:p>
        </p:txBody>
      </p:sp>
      <p:sp>
        <p:nvSpPr>
          <p:cNvPr id="3" name="Content Placeholder 2">
            <a:extLst>
              <a:ext uri="{FF2B5EF4-FFF2-40B4-BE49-F238E27FC236}">
                <a16:creationId xmlns:a16="http://schemas.microsoft.com/office/drawing/2014/main" id="{B9148318-89A4-4D66-8440-F6B27B97775E}"/>
              </a:ext>
            </a:extLst>
          </p:cNvPr>
          <p:cNvSpPr>
            <a:spLocks noGrp="1"/>
          </p:cNvSpPr>
          <p:nvPr>
            <p:ph idx="1"/>
          </p:nvPr>
        </p:nvSpPr>
        <p:spPr/>
        <p:txBody>
          <a:bodyPr/>
          <a:lstStyle/>
          <a:p>
            <a:r>
              <a:rPr lang="en-US" dirty="0"/>
              <a:t>Calculus and linear algebra – knowledge at the level of Math 211/271 should suffice.</a:t>
            </a:r>
          </a:p>
          <a:p>
            <a:r>
              <a:rPr lang="en-US" dirty="0"/>
              <a:t>Mental math – you need to be both fast and accurate. Many practice resources are available online. Tip: write out (not memorize) the first 100 square numbers for practice.</a:t>
            </a:r>
          </a:p>
          <a:p>
            <a:r>
              <a:rPr lang="en-US" dirty="0"/>
              <a:t>General quantitative reasoning ability (systematic/logical deduction): interview books are a good resource. </a:t>
            </a:r>
          </a:p>
          <a:p>
            <a:r>
              <a:rPr lang="en-US" dirty="0"/>
              <a:t>Important concepts and tools: pigeonhole principle, recursion, proof by contradiction, strategic decision making/game theory.</a:t>
            </a:r>
            <a:endParaRPr lang="en-SG" dirty="0"/>
          </a:p>
        </p:txBody>
      </p:sp>
    </p:spTree>
    <p:extLst>
      <p:ext uri="{BB962C8B-B14F-4D97-AF65-F5344CB8AC3E}">
        <p14:creationId xmlns:p14="http://schemas.microsoft.com/office/powerpoint/2010/main" val="343313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9CC3-6BFB-4783-9E1A-F222300614D9}"/>
              </a:ext>
            </a:extLst>
          </p:cNvPr>
          <p:cNvSpPr>
            <a:spLocks noGrp="1"/>
          </p:cNvSpPr>
          <p:nvPr>
            <p:ph type="title"/>
          </p:nvPr>
        </p:nvSpPr>
        <p:spPr/>
        <p:txBody>
          <a:bodyPr/>
          <a:lstStyle/>
          <a:p>
            <a:pPr algn="ctr"/>
            <a:r>
              <a:rPr lang="en-US" dirty="0"/>
              <a:t>Technical Preparation: Coding</a:t>
            </a:r>
            <a:endParaRPr lang="en-SG" dirty="0"/>
          </a:p>
        </p:txBody>
      </p:sp>
      <p:sp>
        <p:nvSpPr>
          <p:cNvPr id="3" name="Content Placeholder 2">
            <a:extLst>
              <a:ext uri="{FF2B5EF4-FFF2-40B4-BE49-F238E27FC236}">
                <a16:creationId xmlns:a16="http://schemas.microsoft.com/office/drawing/2014/main" id="{3D1232B5-4C32-4D0B-ACD8-377342702FA8}"/>
              </a:ext>
            </a:extLst>
          </p:cNvPr>
          <p:cNvSpPr>
            <a:spLocks noGrp="1"/>
          </p:cNvSpPr>
          <p:nvPr>
            <p:ph idx="1"/>
          </p:nvPr>
        </p:nvSpPr>
        <p:spPr/>
        <p:txBody>
          <a:bodyPr/>
          <a:lstStyle/>
          <a:p>
            <a:r>
              <a:rPr lang="en-US" dirty="0"/>
              <a:t>How much coding you need to know really varies from firm to firm.</a:t>
            </a:r>
          </a:p>
          <a:p>
            <a:r>
              <a:rPr lang="en-US" dirty="0" err="1"/>
              <a:t>Leetcode</a:t>
            </a:r>
            <a:r>
              <a:rPr lang="en-US" dirty="0"/>
              <a:t> is an invaluable practice resource. Do the top interview questions. You don’t need to come up with the fastest/most memory efficient solution. Some of the community solutions are hacky and difficult to understand; you do not need to follow their lead. Just write simple code that works and that you can understand.</a:t>
            </a:r>
          </a:p>
          <a:p>
            <a:r>
              <a:rPr lang="en-US" dirty="0"/>
              <a:t>Dynamic programming is a must-know.</a:t>
            </a:r>
          </a:p>
          <a:p>
            <a:r>
              <a:rPr lang="en-US" dirty="0"/>
              <a:t>Basic analysis of algorithms could be useful (e.g. be able to explain why sorting has an O(</a:t>
            </a:r>
            <a:r>
              <a:rPr lang="en-US" dirty="0" err="1"/>
              <a:t>nlogn</a:t>
            </a:r>
            <a:r>
              <a:rPr lang="en-US" dirty="0"/>
              <a:t>) lower bound).</a:t>
            </a:r>
            <a:endParaRPr lang="en-SG" dirty="0"/>
          </a:p>
        </p:txBody>
      </p:sp>
    </p:spTree>
    <p:extLst>
      <p:ext uri="{BB962C8B-B14F-4D97-AF65-F5344CB8AC3E}">
        <p14:creationId xmlns:p14="http://schemas.microsoft.com/office/powerpoint/2010/main" val="1481314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78F8-D297-4F51-9376-E30C21FBCB31}"/>
              </a:ext>
            </a:extLst>
          </p:cNvPr>
          <p:cNvSpPr>
            <a:spLocks noGrp="1"/>
          </p:cNvSpPr>
          <p:nvPr>
            <p:ph type="title"/>
          </p:nvPr>
        </p:nvSpPr>
        <p:spPr/>
        <p:txBody>
          <a:bodyPr/>
          <a:lstStyle/>
          <a:p>
            <a:pPr algn="ctr"/>
            <a:r>
              <a:rPr lang="en-US" dirty="0"/>
              <a:t>Technical Preparation: Data Analysis</a:t>
            </a:r>
            <a:endParaRPr lang="en-SG" dirty="0"/>
          </a:p>
        </p:txBody>
      </p:sp>
      <p:sp>
        <p:nvSpPr>
          <p:cNvPr id="3" name="Content Placeholder 2">
            <a:extLst>
              <a:ext uri="{FF2B5EF4-FFF2-40B4-BE49-F238E27FC236}">
                <a16:creationId xmlns:a16="http://schemas.microsoft.com/office/drawing/2014/main" id="{7A30AA5F-27A4-4E41-96FB-A27002A231EE}"/>
              </a:ext>
            </a:extLst>
          </p:cNvPr>
          <p:cNvSpPr>
            <a:spLocks noGrp="1"/>
          </p:cNvSpPr>
          <p:nvPr>
            <p:ph idx="1"/>
          </p:nvPr>
        </p:nvSpPr>
        <p:spPr/>
        <p:txBody>
          <a:bodyPr/>
          <a:lstStyle/>
          <a:p>
            <a:r>
              <a:rPr lang="en-US" dirty="0"/>
              <a:t>You should be able to demonstrate how to conduct simple data analysis in Python or R.</a:t>
            </a:r>
          </a:p>
          <a:p>
            <a:r>
              <a:rPr lang="en-US" dirty="0"/>
              <a:t>Data analysis in </a:t>
            </a:r>
            <a:r>
              <a:rPr lang="en-US" dirty="0" err="1"/>
              <a:t>Jupyter</a:t>
            </a:r>
            <a:r>
              <a:rPr lang="en-US" dirty="0"/>
              <a:t> notebooks using </a:t>
            </a:r>
            <a:r>
              <a:rPr lang="en-US" dirty="0" err="1"/>
              <a:t>numpy</a:t>
            </a:r>
            <a:r>
              <a:rPr lang="en-US" dirty="0"/>
              <a:t>/pandas/</a:t>
            </a:r>
            <a:r>
              <a:rPr lang="en-US" dirty="0" err="1"/>
              <a:t>sklearn</a:t>
            </a:r>
            <a:r>
              <a:rPr lang="en-US" dirty="0"/>
              <a:t> is a great skill to have. R also has a great set of libraries with similar functionality.</a:t>
            </a:r>
          </a:p>
          <a:p>
            <a:r>
              <a:rPr lang="en-US" dirty="0"/>
              <a:t>Besides classes, Kaggle kernels are a great way to gain familiarity and learn some useful tricks. You do not need anything too fancy.</a:t>
            </a:r>
            <a:endParaRPr lang="en-SG" dirty="0"/>
          </a:p>
        </p:txBody>
      </p:sp>
    </p:spTree>
    <p:extLst>
      <p:ext uri="{BB962C8B-B14F-4D97-AF65-F5344CB8AC3E}">
        <p14:creationId xmlns:p14="http://schemas.microsoft.com/office/powerpoint/2010/main" val="3419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E26E-28CC-46CA-ABF0-CFBD8252BF6A}"/>
              </a:ext>
            </a:extLst>
          </p:cNvPr>
          <p:cNvSpPr>
            <a:spLocks noGrp="1"/>
          </p:cNvSpPr>
          <p:nvPr>
            <p:ph type="title"/>
          </p:nvPr>
        </p:nvSpPr>
        <p:spPr/>
        <p:txBody>
          <a:bodyPr/>
          <a:lstStyle/>
          <a:p>
            <a:pPr algn="ctr"/>
            <a:r>
              <a:rPr lang="en-US" dirty="0"/>
              <a:t>Technical Preparation: Game Theory and Market Making</a:t>
            </a:r>
            <a:endParaRPr lang="en-SG" dirty="0"/>
          </a:p>
        </p:txBody>
      </p:sp>
      <p:sp>
        <p:nvSpPr>
          <p:cNvPr id="3" name="Content Placeholder 2">
            <a:extLst>
              <a:ext uri="{FF2B5EF4-FFF2-40B4-BE49-F238E27FC236}">
                <a16:creationId xmlns:a16="http://schemas.microsoft.com/office/drawing/2014/main" id="{D4F2360A-02CC-4BCD-A548-72C18B5B7471}"/>
              </a:ext>
            </a:extLst>
          </p:cNvPr>
          <p:cNvSpPr>
            <a:spLocks noGrp="1"/>
          </p:cNvSpPr>
          <p:nvPr>
            <p:ph idx="1"/>
          </p:nvPr>
        </p:nvSpPr>
        <p:spPr/>
        <p:txBody>
          <a:bodyPr/>
          <a:lstStyle/>
          <a:p>
            <a:r>
              <a:rPr lang="en-US" dirty="0"/>
              <a:t>Knowing game theory can give you intuition to better attempt some technical questions. Think about symmetry, randomized strategies, etc. ECON-420 is an accessible introduction; you can also find resources online.</a:t>
            </a:r>
          </a:p>
          <a:p>
            <a:r>
              <a:rPr lang="en-US" dirty="0"/>
              <a:t>Some interviewers will ask you to make markets on various things. If you know statistics, think of the bid-ask prices as a confidence interval. </a:t>
            </a:r>
            <a:endParaRPr lang="en-SG" dirty="0"/>
          </a:p>
        </p:txBody>
      </p:sp>
    </p:spTree>
    <p:extLst>
      <p:ext uri="{BB962C8B-B14F-4D97-AF65-F5344CB8AC3E}">
        <p14:creationId xmlns:p14="http://schemas.microsoft.com/office/powerpoint/2010/main" val="330479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E610-3BE4-4B88-8909-315B4732D15A}"/>
              </a:ext>
            </a:extLst>
          </p:cNvPr>
          <p:cNvSpPr>
            <a:spLocks noGrp="1"/>
          </p:cNvSpPr>
          <p:nvPr>
            <p:ph type="title"/>
          </p:nvPr>
        </p:nvSpPr>
        <p:spPr/>
        <p:txBody>
          <a:bodyPr>
            <a:normAutofit/>
          </a:bodyPr>
          <a:lstStyle/>
          <a:p>
            <a:pPr algn="ctr"/>
            <a:r>
              <a:rPr lang="en-US" dirty="0"/>
              <a:t>Problem Solving Tools</a:t>
            </a:r>
            <a:endParaRPr lang="en-SG" dirty="0"/>
          </a:p>
        </p:txBody>
      </p:sp>
      <p:sp>
        <p:nvSpPr>
          <p:cNvPr id="3" name="Content Placeholder 2">
            <a:extLst>
              <a:ext uri="{FF2B5EF4-FFF2-40B4-BE49-F238E27FC236}">
                <a16:creationId xmlns:a16="http://schemas.microsoft.com/office/drawing/2014/main" id="{FDD304F5-54B5-488B-8882-ADD109A4FD2E}"/>
              </a:ext>
            </a:extLst>
          </p:cNvPr>
          <p:cNvSpPr>
            <a:spLocks noGrp="1"/>
          </p:cNvSpPr>
          <p:nvPr>
            <p:ph idx="1"/>
          </p:nvPr>
        </p:nvSpPr>
        <p:spPr/>
        <p:txBody>
          <a:bodyPr>
            <a:normAutofit lnSpcReduction="10000"/>
          </a:bodyPr>
          <a:lstStyle/>
          <a:p>
            <a:r>
              <a:rPr lang="en-US" dirty="0"/>
              <a:t>What is the expected number of times I must roll a fair die until I have seen all six possible outcomes at least once? – Linearity of Expectations and Geometric Random Variables</a:t>
            </a:r>
          </a:p>
          <a:p>
            <a:endParaRPr lang="en-US" dirty="0"/>
          </a:p>
          <a:p>
            <a:r>
              <a:rPr lang="en-SG" dirty="0"/>
              <a:t>I have x coins and a fair scale. All coins look identical and are equal in weight except one, which is either heavier or lighter than all the other coins. How many times do I need to use the scale to identify the special coin? – Algorithmic thinking</a:t>
            </a:r>
          </a:p>
          <a:p>
            <a:endParaRPr lang="en-SG" dirty="0"/>
          </a:p>
          <a:p>
            <a:r>
              <a:rPr lang="en-SG" dirty="0"/>
              <a:t>The Sultan’s Dowry Problem – Probability, Estimation.</a:t>
            </a:r>
          </a:p>
        </p:txBody>
      </p:sp>
    </p:spTree>
    <p:extLst>
      <p:ext uri="{BB962C8B-B14F-4D97-AF65-F5344CB8AC3E}">
        <p14:creationId xmlns:p14="http://schemas.microsoft.com/office/powerpoint/2010/main" val="2648872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E726-05D5-4626-AE0B-9361DDE5BEDB}"/>
              </a:ext>
            </a:extLst>
          </p:cNvPr>
          <p:cNvSpPr>
            <a:spLocks noGrp="1"/>
          </p:cNvSpPr>
          <p:nvPr>
            <p:ph type="title"/>
          </p:nvPr>
        </p:nvSpPr>
        <p:spPr/>
        <p:txBody>
          <a:bodyPr/>
          <a:lstStyle/>
          <a:p>
            <a:pPr algn="ctr"/>
            <a:r>
              <a:rPr lang="en-US" dirty="0"/>
              <a:t>Problem Solving Tools</a:t>
            </a:r>
            <a:endParaRPr lang="en-SG" dirty="0"/>
          </a:p>
        </p:txBody>
      </p:sp>
      <p:sp>
        <p:nvSpPr>
          <p:cNvPr id="3" name="Content Placeholder 2">
            <a:extLst>
              <a:ext uri="{FF2B5EF4-FFF2-40B4-BE49-F238E27FC236}">
                <a16:creationId xmlns:a16="http://schemas.microsoft.com/office/drawing/2014/main" id="{F79D237F-F375-4B78-96FF-1A5D5BCD885B}"/>
              </a:ext>
            </a:extLst>
          </p:cNvPr>
          <p:cNvSpPr>
            <a:spLocks noGrp="1"/>
          </p:cNvSpPr>
          <p:nvPr>
            <p:ph idx="1"/>
          </p:nvPr>
        </p:nvSpPr>
        <p:spPr/>
        <p:txBody>
          <a:bodyPr/>
          <a:lstStyle/>
          <a:p>
            <a:r>
              <a:rPr lang="en-US" dirty="0"/>
              <a:t>I sample repeatedly from a uniform distribution U[0, 1] until the sum exceeds one, at which point I stop. What is the expected number of times I will sample? – Tail Sum Formula, Integration.</a:t>
            </a:r>
          </a:p>
          <a:p>
            <a:endParaRPr lang="en-US" dirty="0"/>
          </a:p>
          <a:p>
            <a:r>
              <a:rPr lang="en-US" dirty="0"/>
              <a:t>I have a standard deck of cards, 26 red and 26 black. You draw them one by one. If you draw a red card, I give you a dollar; if you draw a black card, you give me a dollar. You can stop at any time. What is your strategy? – Dynamic Programming.</a:t>
            </a:r>
            <a:endParaRPr lang="en-SG" dirty="0"/>
          </a:p>
        </p:txBody>
      </p:sp>
    </p:spTree>
    <p:extLst>
      <p:ext uri="{BB962C8B-B14F-4D97-AF65-F5344CB8AC3E}">
        <p14:creationId xmlns:p14="http://schemas.microsoft.com/office/powerpoint/2010/main" val="128572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35BC-949B-4E6F-A62E-9DFF5CE8440C}"/>
              </a:ext>
            </a:extLst>
          </p:cNvPr>
          <p:cNvSpPr>
            <a:spLocks noGrp="1"/>
          </p:cNvSpPr>
          <p:nvPr>
            <p:ph type="title"/>
          </p:nvPr>
        </p:nvSpPr>
        <p:spPr/>
        <p:txBody>
          <a:bodyPr/>
          <a:lstStyle/>
          <a:p>
            <a:pPr algn="ctr"/>
            <a:r>
              <a:rPr lang="en-US" altLang="zh-CN" dirty="0"/>
              <a:t>Interview Book/Resource List</a:t>
            </a:r>
            <a:endParaRPr lang="en-SG" dirty="0"/>
          </a:p>
        </p:txBody>
      </p:sp>
      <p:sp>
        <p:nvSpPr>
          <p:cNvPr id="3" name="Content Placeholder 2">
            <a:extLst>
              <a:ext uri="{FF2B5EF4-FFF2-40B4-BE49-F238E27FC236}">
                <a16:creationId xmlns:a16="http://schemas.microsoft.com/office/drawing/2014/main" id="{EB6BE4D8-079A-4C66-8C99-E9DE25804EBA}"/>
              </a:ext>
            </a:extLst>
          </p:cNvPr>
          <p:cNvSpPr>
            <a:spLocks noGrp="1"/>
          </p:cNvSpPr>
          <p:nvPr>
            <p:ph idx="1"/>
          </p:nvPr>
        </p:nvSpPr>
        <p:spPr/>
        <p:txBody>
          <a:bodyPr>
            <a:normAutofit/>
          </a:bodyPr>
          <a:lstStyle/>
          <a:p>
            <a:r>
              <a:rPr lang="en-US" dirty="0"/>
              <a:t>A practical guide to quantitative finance interviews (“green book”). </a:t>
            </a:r>
          </a:p>
          <a:p>
            <a:r>
              <a:rPr lang="en-US" dirty="0"/>
              <a:t>Heard on the street.</a:t>
            </a:r>
          </a:p>
          <a:p>
            <a:r>
              <a:rPr lang="en-US" dirty="0"/>
              <a:t>Quant job interview questions and answers.</a:t>
            </a:r>
          </a:p>
          <a:p>
            <a:r>
              <a:rPr lang="en-US" dirty="0"/>
              <a:t>Cracking the quant finance interview.</a:t>
            </a:r>
          </a:p>
          <a:p>
            <a:r>
              <a:rPr lang="en-US" dirty="0"/>
              <a:t>Fifty challenging problems in probability.</a:t>
            </a:r>
          </a:p>
          <a:p>
            <a:r>
              <a:rPr lang="en-US" dirty="0"/>
              <a:t>The art and craft of problem solving.</a:t>
            </a:r>
          </a:p>
          <a:p>
            <a:r>
              <a:rPr lang="en-SG" dirty="0">
                <a:hlinkClick r:id="rId2"/>
              </a:rPr>
              <a:t>https://www.janestreet.com/static/pdfs/trading-interview.pdf</a:t>
            </a:r>
            <a:endParaRPr lang="en-SG" dirty="0"/>
          </a:p>
          <a:p>
            <a:r>
              <a:rPr lang="en-SG" dirty="0">
                <a:hlinkClick r:id="rId3"/>
              </a:rPr>
              <a:t>http://isomorphisms.sdf.org/maxdama.pdf</a:t>
            </a:r>
            <a:endParaRPr lang="en-SG" dirty="0"/>
          </a:p>
          <a:p>
            <a:endParaRPr lang="en-US" dirty="0"/>
          </a:p>
        </p:txBody>
      </p:sp>
    </p:spTree>
    <p:extLst>
      <p:ext uri="{BB962C8B-B14F-4D97-AF65-F5344CB8AC3E}">
        <p14:creationId xmlns:p14="http://schemas.microsoft.com/office/powerpoint/2010/main" val="287352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D0A1-059A-47E0-8974-1D750C47D292}"/>
              </a:ext>
            </a:extLst>
          </p:cNvPr>
          <p:cNvSpPr>
            <a:spLocks noGrp="1"/>
          </p:cNvSpPr>
          <p:nvPr>
            <p:ph type="title"/>
          </p:nvPr>
        </p:nvSpPr>
        <p:spPr/>
        <p:txBody>
          <a:bodyPr/>
          <a:lstStyle/>
          <a:p>
            <a:pPr algn="ctr"/>
            <a:r>
              <a:rPr lang="en-US" dirty="0"/>
              <a:t>Context</a:t>
            </a:r>
            <a:endParaRPr lang="en-SG" dirty="0"/>
          </a:p>
        </p:txBody>
      </p:sp>
      <p:sp>
        <p:nvSpPr>
          <p:cNvPr id="3" name="Content Placeholder 2">
            <a:extLst>
              <a:ext uri="{FF2B5EF4-FFF2-40B4-BE49-F238E27FC236}">
                <a16:creationId xmlns:a16="http://schemas.microsoft.com/office/drawing/2014/main" id="{D60CF197-5330-43FA-8EDD-B4572647644A}"/>
              </a:ext>
            </a:extLst>
          </p:cNvPr>
          <p:cNvSpPr>
            <a:spLocks noGrp="1"/>
          </p:cNvSpPr>
          <p:nvPr>
            <p:ph idx="1"/>
          </p:nvPr>
        </p:nvSpPr>
        <p:spPr/>
        <p:txBody>
          <a:bodyPr>
            <a:normAutofit/>
          </a:bodyPr>
          <a:lstStyle/>
          <a:p>
            <a:r>
              <a:rPr lang="en-US" dirty="0"/>
              <a:t>Firms are screening for intelligent, quantitatively minded people who are interested in quant finance.</a:t>
            </a:r>
          </a:p>
          <a:p>
            <a:r>
              <a:rPr lang="en-US" dirty="0"/>
              <a:t>Your technical skill and </a:t>
            </a:r>
            <a:r>
              <a:rPr lang="en-US" dirty="0" err="1"/>
              <a:t>behavioural</a:t>
            </a:r>
            <a:r>
              <a:rPr lang="en-US" dirty="0"/>
              <a:t> fit will be measured through online assessments and interviews.</a:t>
            </a:r>
          </a:p>
          <a:p>
            <a:r>
              <a:rPr lang="en-US" dirty="0"/>
              <a:t>Every firm is looking for a slightly different skillset. You may or may not be told exactly what will be covered before the interview.</a:t>
            </a:r>
          </a:p>
          <a:p>
            <a:r>
              <a:rPr lang="en-US" dirty="0"/>
              <a:t>It is easy to prepare for the areas that you are naturally good at, but covering all the bases is difficult and requires significant time and effort.</a:t>
            </a:r>
          </a:p>
          <a:p>
            <a:endParaRPr lang="en-US" dirty="0"/>
          </a:p>
          <a:p>
            <a:endParaRPr lang="en-US" dirty="0"/>
          </a:p>
          <a:p>
            <a:endParaRPr lang="en-SG" dirty="0"/>
          </a:p>
        </p:txBody>
      </p:sp>
    </p:spTree>
    <p:extLst>
      <p:ext uri="{BB962C8B-B14F-4D97-AF65-F5344CB8AC3E}">
        <p14:creationId xmlns:p14="http://schemas.microsoft.com/office/powerpoint/2010/main" val="24942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27B2-F929-4A78-8C50-7E3DE53A862C}"/>
              </a:ext>
            </a:extLst>
          </p:cNvPr>
          <p:cNvSpPr>
            <a:spLocks noGrp="1"/>
          </p:cNvSpPr>
          <p:nvPr>
            <p:ph type="title"/>
          </p:nvPr>
        </p:nvSpPr>
        <p:spPr/>
        <p:txBody>
          <a:bodyPr/>
          <a:lstStyle/>
          <a:p>
            <a:pPr algn="ctr"/>
            <a:r>
              <a:rPr lang="en-US" dirty="0" err="1"/>
              <a:t>Behavioural</a:t>
            </a:r>
            <a:r>
              <a:rPr lang="en-US" dirty="0"/>
              <a:t> Questions</a:t>
            </a:r>
            <a:endParaRPr lang="en-SG" dirty="0"/>
          </a:p>
        </p:txBody>
      </p:sp>
      <p:sp>
        <p:nvSpPr>
          <p:cNvPr id="3" name="Content Placeholder 2">
            <a:extLst>
              <a:ext uri="{FF2B5EF4-FFF2-40B4-BE49-F238E27FC236}">
                <a16:creationId xmlns:a16="http://schemas.microsoft.com/office/drawing/2014/main" id="{A2B4A53F-7275-4242-AC22-C701DB44CB34}"/>
              </a:ext>
            </a:extLst>
          </p:cNvPr>
          <p:cNvSpPr>
            <a:spLocks noGrp="1"/>
          </p:cNvSpPr>
          <p:nvPr>
            <p:ph idx="1"/>
          </p:nvPr>
        </p:nvSpPr>
        <p:spPr/>
        <p:txBody>
          <a:bodyPr>
            <a:normAutofit/>
          </a:bodyPr>
          <a:lstStyle/>
          <a:p>
            <a:r>
              <a:rPr lang="en-US" dirty="0"/>
              <a:t>This is the easiest part to prepare for. Quant firms care relatively little about you as a person. As long as you are reasonably intelligent, interested in quantitative finance and are otherwise a decent human being, there is little to worry about.</a:t>
            </a:r>
          </a:p>
          <a:p>
            <a:endParaRPr lang="en-US" dirty="0"/>
          </a:p>
          <a:p>
            <a:r>
              <a:rPr lang="en-US" dirty="0"/>
              <a:t>The goal is to measure </a:t>
            </a:r>
            <a:r>
              <a:rPr lang="en-US" dirty="0" err="1"/>
              <a:t>behavourial</a:t>
            </a:r>
            <a:r>
              <a:rPr lang="en-US" dirty="0"/>
              <a:t> fit: how suited you are to the specific company and role based on your personality and interests.</a:t>
            </a:r>
          </a:p>
        </p:txBody>
      </p:sp>
    </p:spTree>
    <p:extLst>
      <p:ext uri="{BB962C8B-B14F-4D97-AF65-F5344CB8AC3E}">
        <p14:creationId xmlns:p14="http://schemas.microsoft.com/office/powerpoint/2010/main" val="295174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2D1D-F19D-485F-B772-C1A6A9748552}"/>
              </a:ext>
            </a:extLst>
          </p:cNvPr>
          <p:cNvSpPr>
            <a:spLocks noGrp="1"/>
          </p:cNvSpPr>
          <p:nvPr>
            <p:ph type="title"/>
          </p:nvPr>
        </p:nvSpPr>
        <p:spPr/>
        <p:txBody>
          <a:bodyPr/>
          <a:lstStyle/>
          <a:p>
            <a:pPr algn="ctr"/>
            <a:r>
              <a:rPr lang="en-US" dirty="0"/>
              <a:t>Common </a:t>
            </a:r>
            <a:r>
              <a:rPr lang="en-US" dirty="0" err="1"/>
              <a:t>Behavioural</a:t>
            </a:r>
            <a:r>
              <a:rPr lang="en-US" dirty="0"/>
              <a:t> Questions</a:t>
            </a:r>
            <a:endParaRPr lang="en-SG" dirty="0"/>
          </a:p>
        </p:txBody>
      </p:sp>
      <p:sp>
        <p:nvSpPr>
          <p:cNvPr id="3" name="Content Placeholder 2">
            <a:extLst>
              <a:ext uri="{FF2B5EF4-FFF2-40B4-BE49-F238E27FC236}">
                <a16:creationId xmlns:a16="http://schemas.microsoft.com/office/drawing/2014/main" id="{778DBAC0-DC75-43EA-B044-A0337579BF95}"/>
              </a:ext>
            </a:extLst>
          </p:cNvPr>
          <p:cNvSpPr>
            <a:spLocks noGrp="1"/>
          </p:cNvSpPr>
          <p:nvPr>
            <p:ph idx="1"/>
          </p:nvPr>
        </p:nvSpPr>
        <p:spPr/>
        <p:txBody>
          <a:bodyPr>
            <a:normAutofit fontScale="92500" lnSpcReduction="20000"/>
          </a:bodyPr>
          <a:lstStyle/>
          <a:p>
            <a:r>
              <a:rPr lang="en-US" dirty="0"/>
              <a:t>Tell me about yourself and why you are interested in quant finance. This is relatively straightforward, and something you should have thought about before even starting the interview process. Rehearse this beforehand and be sincere.</a:t>
            </a:r>
          </a:p>
          <a:p>
            <a:endParaRPr lang="en-US" dirty="0"/>
          </a:p>
          <a:p>
            <a:r>
              <a:rPr lang="en-US" dirty="0"/>
              <a:t>Tell me why you want to join this firm specifically. You don’t actually know much about the firm since you haven’t worked there before, but that is OK. Do basic research on the company beforehand and find something to talk about. Reach out to an alum if possible. </a:t>
            </a:r>
          </a:p>
          <a:p>
            <a:endParaRPr lang="en-US" dirty="0"/>
          </a:p>
          <a:p>
            <a:r>
              <a:rPr lang="en-US" dirty="0"/>
              <a:t>Banks are more likely to ask if you follow financial markets/stocks. Tell me about something that happened recently in the markets that caught your interest/what is your opinion on event X. </a:t>
            </a:r>
            <a:endParaRPr lang="en-SG" dirty="0"/>
          </a:p>
        </p:txBody>
      </p:sp>
    </p:spTree>
    <p:extLst>
      <p:ext uri="{BB962C8B-B14F-4D97-AF65-F5344CB8AC3E}">
        <p14:creationId xmlns:p14="http://schemas.microsoft.com/office/powerpoint/2010/main" val="163110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8AA4-68A1-47FD-8FA6-FA3BAC7254E8}"/>
              </a:ext>
            </a:extLst>
          </p:cNvPr>
          <p:cNvSpPr>
            <a:spLocks noGrp="1"/>
          </p:cNvSpPr>
          <p:nvPr>
            <p:ph type="title"/>
          </p:nvPr>
        </p:nvSpPr>
        <p:spPr/>
        <p:txBody>
          <a:bodyPr/>
          <a:lstStyle/>
          <a:p>
            <a:pPr algn="ctr"/>
            <a:r>
              <a:rPr lang="en-US" dirty="0"/>
              <a:t>Common </a:t>
            </a:r>
            <a:r>
              <a:rPr lang="en-US" dirty="0" err="1"/>
              <a:t>Behavioural</a:t>
            </a:r>
            <a:r>
              <a:rPr lang="en-US" dirty="0"/>
              <a:t> Questions</a:t>
            </a:r>
            <a:endParaRPr lang="en-SG" dirty="0"/>
          </a:p>
        </p:txBody>
      </p:sp>
      <p:sp>
        <p:nvSpPr>
          <p:cNvPr id="3" name="Content Placeholder 2">
            <a:extLst>
              <a:ext uri="{FF2B5EF4-FFF2-40B4-BE49-F238E27FC236}">
                <a16:creationId xmlns:a16="http://schemas.microsoft.com/office/drawing/2014/main" id="{77E9B551-EDD9-4C1D-9E54-11977A957942}"/>
              </a:ext>
            </a:extLst>
          </p:cNvPr>
          <p:cNvSpPr>
            <a:spLocks noGrp="1"/>
          </p:cNvSpPr>
          <p:nvPr>
            <p:ph idx="1"/>
          </p:nvPr>
        </p:nvSpPr>
        <p:spPr/>
        <p:txBody>
          <a:bodyPr>
            <a:normAutofit/>
          </a:bodyPr>
          <a:lstStyle/>
          <a:p>
            <a:r>
              <a:rPr lang="en-US" dirty="0"/>
              <a:t>Tell me about a past technical research project/internship project. This question is very important. You should be able to explain your research topic clearly enough that someone who has general quantitative knowledge but no domain-specific knowledge can understand. Do not try to show off. You are being tested on your ability to clearly explain a complicated technical concept. Rehearse this beforehand.</a:t>
            </a:r>
          </a:p>
          <a:p>
            <a:r>
              <a:rPr lang="en-US" dirty="0"/>
              <a:t>Tip: ask your interviewer if what you’ve explained so far is clear.</a:t>
            </a:r>
          </a:p>
          <a:p>
            <a:endParaRPr lang="en-US" dirty="0"/>
          </a:p>
          <a:p>
            <a:r>
              <a:rPr lang="en-US" dirty="0"/>
              <a:t>Follow up: tell me about a technical challenge you faced.</a:t>
            </a:r>
          </a:p>
        </p:txBody>
      </p:sp>
    </p:spTree>
    <p:extLst>
      <p:ext uri="{BB962C8B-B14F-4D97-AF65-F5344CB8AC3E}">
        <p14:creationId xmlns:p14="http://schemas.microsoft.com/office/powerpoint/2010/main" val="282109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BAAE-05DB-4CAF-B2B4-49BC74C4C639}"/>
              </a:ext>
            </a:extLst>
          </p:cNvPr>
          <p:cNvSpPr>
            <a:spLocks noGrp="1"/>
          </p:cNvSpPr>
          <p:nvPr>
            <p:ph type="title"/>
          </p:nvPr>
        </p:nvSpPr>
        <p:spPr/>
        <p:txBody>
          <a:bodyPr/>
          <a:lstStyle/>
          <a:p>
            <a:pPr algn="ctr"/>
            <a:r>
              <a:rPr lang="en-US" dirty="0"/>
              <a:t>Technical Questions</a:t>
            </a:r>
            <a:endParaRPr lang="en-SG" dirty="0"/>
          </a:p>
        </p:txBody>
      </p:sp>
      <p:sp>
        <p:nvSpPr>
          <p:cNvPr id="3" name="Content Placeholder 2">
            <a:extLst>
              <a:ext uri="{FF2B5EF4-FFF2-40B4-BE49-F238E27FC236}">
                <a16:creationId xmlns:a16="http://schemas.microsoft.com/office/drawing/2014/main" id="{C4B18C5B-F805-41B0-8072-A195501F7E13}"/>
              </a:ext>
            </a:extLst>
          </p:cNvPr>
          <p:cNvSpPr>
            <a:spLocks noGrp="1"/>
          </p:cNvSpPr>
          <p:nvPr>
            <p:ph idx="1"/>
          </p:nvPr>
        </p:nvSpPr>
        <p:spPr/>
        <p:txBody>
          <a:bodyPr/>
          <a:lstStyle/>
          <a:p>
            <a:r>
              <a:rPr lang="en-US" dirty="0"/>
              <a:t>The main purpose of quant interviews is to screen for technical skill, so these questions carry the most importance.</a:t>
            </a:r>
          </a:p>
          <a:p>
            <a:r>
              <a:rPr lang="en-US" dirty="0"/>
              <a:t>The specific concepts/skills tested will vary based on firm and role. Quant research roles will place more emphasis on probability, statistics, data analysis, calculus and linear algebra. Trading may test mental math, games, and market making. Either way, there is significant overlap.</a:t>
            </a:r>
          </a:p>
          <a:p>
            <a:r>
              <a:rPr lang="en-US" dirty="0"/>
              <a:t>Questions get harder every year.</a:t>
            </a:r>
          </a:p>
          <a:p>
            <a:r>
              <a:rPr lang="en-US" dirty="0"/>
              <a:t>Time is limited, so we will provide a non-exhaustive overview of what you need to know and some specific tips. The rest is up to you!</a:t>
            </a:r>
          </a:p>
          <a:p>
            <a:endParaRPr lang="en-US" dirty="0"/>
          </a:p>
          <a:p>
            <a:endParaRPr lang="en-SG" dirty="0"/>
          </a:p>
        </p:txBody>
      </p:sp>
    </p:spTree>
    <p:extLst>
      <p:ext uri="{BB962C8B-B14F-4D97-AF65-F5344CB8AC3E}">
        <p14:creationId xmlns:p14="http://schemas.microsoft.com/office/powerpoint/2010/main" val="399669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A6BB-6F8C-42B3-B6F5-BEEFF64B4744}"/>
              </a:ext>
            </a:extLst>
          </p:cNvPr>
          <p:cNvSpPr>
            <a:spLocks noGrp="1"/>
          </p:cNvSpPr>
          <p:nvPr>
            <p:ph type="title"/>
          </p:nvPr>
        </p:nvSpPr>
        <p:spPr/>
        <p:txBody>
          <a:bodyPr/>
          <a:lstStyle/>
          <a:p>
            <a:pPr algn="ctr"/>
            <a:r>
              <a:rPr lang="en-US" dirty="0"/>
              <a:t>General Approach for Technical Questions</a:t>
            </a:r>
            <a:endParaRPr lang="en-SG" dirty="0"/>
          </a:p>
        </p:txBody>
      </p:sp>
      <p:sp>
        <p:nvSpPr>
          <p:cNvPr id="3" name="Content Placeholder 2">
            <a:extLst>
              <a:ext uri="{FF2B5EF4-FFF2-40B4-BE49-F238E27FC236}">
                <a16:creationId xmlns:a16="http://schemas.microsoft.com/office/drawing/2014/main" id="{D5B58699-85B3-4EE2-B58F-10880D246E0A}"/>
              </a:ext>
            </a:extLst>
          </p:cNvPr>
          <p:cNvSpPr>
            <a:spLocks noGrp="1"/>
          </p:cNvSpPr>
          <p:nvPr>
            <p:ph idx="1"/>
          </p:nvPr>
        </p:nvSpPr>
        <p:spPr/>
        <p:txBody>
          <a:bodyPr>
            <a:normAutofit/>
          </a:bodyPr>
          <a:lstStyle/>
          <a:p>
            <a:r>
              <a:rPr lang="en-US" dirty="0"/>
              <a:t>Explain your thought process clearly and carefully. Reaching the right answer is important, but so is being able to explain how you got there. Firms want people who can not only get the right answer, but also explain the right thought process to other people.</a:t>
            </a:r>
          </a:p>
          <a:p>
            <a:r>
              <a:rPr lang="en-US" dirty="0"/>
              <a:t>It is OK if you cannot figure out the question immediately. Some questions are ridiculously hard. </a:t>
            </a:r>
          </a:p>
          <a:p>
            <a:r>
              <a:rPr lang="en-US" dirty="0"/>
              <a:t>You are being tested to see if you can stay cool and work your way through a difficult problem under pressure.</a:t>
            </a:r>
          </a:p>
        </p:txBody>
      </p:sp>
    </p:spTree>
    <p:extLst>
      <p:ext uri="{BB962C8B-B14F-4D97-AF65-F5344CB8AC3E}">
        <p14:creationId xmlns:p14="http://schemas.microsoft.com/office/powerpoint/2010/main" val="104298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437D-4A96-4AFF-B039-D1B90DD13827}"/>
              </a:ext>
            </a:extLst>
          </p:cNvPr>
          <p:cNvSpPr>
            <a:spLocks noGrp="1"/>
          </p:cNvSpPr>
          <p:nvPr>
            <p:ph type="title"/>
          </p:nvPr>
        </p:nvSpPr>
        <p:spPr/>
        <p:txBody>
          <a:bodyPr/>
          <a:lstStyle/>
          <a:p>
            <a:pPr algn="ctr"/>
            <a:r>
              <a:rPr lang="en-US" dirty="0"/>
              <a:t>General Approach for Technical Questions</a:t>
            </a:r>
            <a:endParaRPr lang="en-SG" dirty="0"/>
          </a:p>
        </p:txBody>
      </p:sp>
      <p:sp>
        <p:nvSpPr>
          <p:cNvPr id="3" name="Content Placeholder 2">
            <a:extLst>
              <a:ext uri="{FF2B5EF4-FFF2-40B4-BE49-F238E27FC236}">
                <a16:creationId xmlns:a16="http://schemas.microsoft.com/office/drawing/2014/main" id="{69B1EC9E-8034-4AC1-96BD-997103E2E1B0}"/>
              </a:ext>
            </a:extLst>
          </p:cNvPr>
          <p:cNvSpPr>
            <a:spLocks noGrp="1"/>
          </p:cNvSpPr>
          <p:nvPr>
            <p:ph idx="1"/>
          </p:nvPr>
        </p:nvSpPr>
        <p:spPr/>
        <p:txBody>
          <a:bodyPr>
            <a:normAutofit/>
          </a:bodyPr>
          <a:lstStyle/>
          <a:p>
            <a:r>
              <a:rPr lang="en-US" dirty="0"/>
              <a:t>If you get stuck, verbalize your thought process and let the interviewer know exactly where you are. They will give you hints to help you along. Even if you lack technical skill, you can pass many interviews simply by being able to clearly articulate your thought process and making good use of interviewer hints.</a:t>
            </a:r>
          </a:p>
          <a:p>
            <a:r>
              <a:rPr lang="en-US" dirty="0"/>
              <a:t>Avoiding mistakes is best, but it is OK to make mistakes. Being able to admit mistakes and correct them on the fly is also great!</a:t>
            </a:r>
          </a:p>
          <a:p>
            <a:r>
              <a:rPr lang="en-SG" dirty="0"/>
              <a:t>Being a TA/tutor is excellent practice. Reach out to your fellow students and seniors and ask them for mock interviews.</a:t>
            </a:r>
            <a:endParaRPr lang="en-US" dirty="0"/>
          </a:p>
          <a:p>
            <a:endParaRPr lang="en-SG" dirty="0"/>
          </a:p>
        </p:txBody>
      </p:sp>
    </p:spTree>
    <p:extLst>
      <p:ext uri="{BB962C8B-B14F-4D97-AF65-F5344CB8AC3E}">
        <p14:creationId xmlns:p14="http://schemas.microsoft.com/office/powerpoint/2010/main" val="390310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613A-0ADA-48DA-A9DD-3A3C5168CF32}"/>
              </a:ext>
            </a:extLst>
          </p:cNvPr>
          <p:cNvSpPr>
            <a:spLocks noGrp="1"/>
          </p:cNvSpPr>
          <p:nvPr>
            <p:ph type="title"/>
          </p:nvPr>
        </p:nvSpPr>
        <p:spPr/>
        <p:txBody>
          <a:bodyPr/>
          <a:lstStyle/>
          <a:p>
            <a:pPr algn="ctr"/>
            <a:r>
              <a:rPr lang="en-US" dirty="0"/>
              <a:t>Technical Preparation: Probability</a:t>
            </a:r>
            <a:endParaRPr lang="en-SG" dirty="0"/>
          </a:p>
        </p:txBody>
      </p:sp>
      <p:sp>
        <p:nvSpPr>
          <p:cNvPr id="3" name="Content Placeholder 2">
            <a:extLst>
              <a:ext uri="{FF2B5EF4-FFF2-40B4-BE49-F238E27FC236}">
                <a16:creationId xmlns:a16="http://schemas.microsoft.com/office/drawing/2014/main" id="{A53E03A8-DFC5-4630-A164-AC9831FBBAD3}"/>
              </a:ext>
            </a:extLst>
          </p:cNvPr>
          <p:cNvSpPr>
            <a:spLocks noGrp="1"/>
          </p:cNvSpPr>
          <p:nvPr>
            <p:ph idx="1"/>
          </p:nvPr>
        </p:nvSpPr>
        <p:spPr/>
        <p:txBody>
          <a:bodyPr/>
          <a:lstStyle/>
          <a:p>
            <a:r>
              <a:rPr lang="en-US" dirty="0"/>
              <a:t>Basic probability is by far the most important skill you need. You need to be extremely comfortable with concepts like expected value and variance.</a:t>
            </a:r>
          </a:p>
          <a:p>
            <a:r>
              <a:rPr lang="en-US" dirty="0"/>
              <a:t>Know some common statistical distributions and their basic properties: Normal, Binomial, Poisson, Geometric.</a:t>
            </a:r>
          </a:p>
          <a:p>
            <a:r>
              <a:rPr lang="en-SG" dirty="0"/>
              <a:t>Important concepts and tools: indicator variables, linearity of expectations, independence, Central Limit Theorem, Bayes’ rule, tail sum formula.</a:t>
            </a:r>
          </a:p>
        </p:txBody>
      </p:sp>
    </p:spTree>
    <p:extLst>
      <p:ext uri="{BB962C8B-B14F-4D97-AF65-F5344CB8AC3E}">
        <p14:creationId xmlns:p14="http://schemas.microsoft.com/office/powerpoint/2010/main" val="3198602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1433</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The No-Nonsense Guide to Interviews  </vt:lpstr>
      <vt:lpstr>Context</vt:lpstr>
      <vt:lpstr>Behavioural Questions</vt:lpstr>
      <vt:lpstr>Common Behavioural Questions</vt:lpstr>
      <vt:lpstr>Common Behavioural Questions</vt:lpstr>
      <vt:lpstr>Technical Questions</vt:lpstr>
      <vt:lpstr>General Approach for Technical Questions</vt:lpstr>
      <vt:lpstr>General Approach for Technical Questions</vt:lpstr>
      <vt:lpstr>Technical Preparation: Probability</vt:lpstr>
      <vt:lpstr>Technical Preparation: Math</vt:lpstr>
      <vt:lpstr>Technical Preparation: Coding</vt:lpstr>
      <vt:lpstr>Technical Preparation: Data Analysis</vt:lpstr>
      <vt:lpstr>Technical Preparation: Game Theory and Market Making</vt:lpstr>
      <vt:lpstr>Problem Solving Tools</vt:lpstr>
      <vt:lpstr>Problem Solving Tools</vt:lpstr>
      <vt:lpstr>Interview Book/Resource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Amherst Quant Trading Club: Recruiting 101</dc:title>
  <dc:creator>keane ng</dc:creator>
  <cp:lastModifiedBy>keane ng</cp:lastModifiedBy>
  <cp:revision>33</cp:revision>
  <dcterms:created xsi:type="dcterms:W3CDTF">2021-10-26T04:09:55Z</dcterms:created>
  <dcterms:modified xsi:type="dcterms:W3CDTF">2021-11-02T04:26:34Z</dcterms:modified>
</cp:coreProperties>
</file>