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17f00f15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17f00f15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17f00f15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17f00f15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17f00f157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17f00f157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6e9f252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6e9f252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6e9f252d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6e9f252d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8" name="Shape 68"/>
        <p:cNvGrpSpPr/>
        <p:nvPr/>
      </p:nvGrpSpPr>
      <p:grpSpPr>
        <a:xfrm>
          <a:off x="0" y="0"/>
          <a:ext cx="0" cy="0"/>
          <a:chOff x="0" y="0"/>
          <a:chExt cx="0" cy="0"/>
        </a:xfrm>
      </p:grpSpPr>
      <p:sp>
        <p:nvSpPr>
          <p:cNvPr id="69" name="Google Shape;69;p11"/>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70" name="Google Shape;70;p1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1" name="Shape 71"/>
        <p:cNvGrpSpPr/>
        <p:nvPr/>
      </p:nvGrpSpPr>
      <p:grpSpPr>
        <a:xfrm>
          <a:off x="0" y="0"/>
          <a:ext cx="0" cy="0"/>
          <a:chOff x="0" y="0"/>
          <a:chExt cx="0" cy="0"/>
        </a:xfrm>
      </p:grpSpPr>
      <p:grpSp>
        <p:nvGrpSpPr>
          <p:cNvPr id="72" name="Google Shape;72;p12"/>
          <p:cNvGrpSpPr/>
          <p:nvPr/>
        </p:nvGrpSpPr>
        <p:grpSpPr>
          <a:xfrm>
            <a:off x="6098378" y="5"/>
            <a:ext cx="3045625" cy="2030570"/>
            <a:chOff x="6098378" y="5"/>
            <a:chExt cx="3045625" cy="2030570"/>
          </a:xfrm>
        </p:grpSpPr>
        <p:sp>
          <p:nvSpPr>
            <p:cNvPr id="73" name="Google Shape;73;p1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 name="Google Shape;78;p12"/>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9" name="Google Shape;79;p12"/>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1600"/>
              </a:spcBef>
              <a:spcAft>
                <a:spcPts val="0"/>
              </a:spcAft>
              <a:buClr>
                <a:schemeClr val="lt1"/>
              </a:buClr>
              <a:buSzPts val="1400"/>
              <a:buChar char="○"/>
              <a:defRPr>
                <a:solidFill>
                  <a:schemeClr val="lt1"/>
                </a:solidFill>
              </a:defRPr>
            </a:lvl2pPr>
            <a:lvl3pPr indent="-317500" lvl="2" marL="1371600" algn="ctr">
              <a:lnSpc>
                <a:spcPct val="115000"/>
              </a:lnSpc>
              <a:spcBef>
                <a:spcPts val="1600"/>
              </a:spcBef>
              <a:spcAft>
                <a:spcPts val="0"/>
              </a:spcAft>
              <a:buClr>
                <a:schemeClr val="lt1"/>
              </a:buClr>
              <a:buSzPts val="1400"/>
              <a:buChar char="■"/>
              <a:defRPr>
                <a:solidFill>
                  <a:schemeClr val="lt1"/>
                </a:solidFill>
              </a:defRPr>
            </a:lvl3pPr>
            <a:lvl4pPr indent="-317500" lvl="3" marL="1828800" algn="ctr">
              <a:lnSpc>
                <a:spcPct val="115000"/>
              </a:lnSpc>
              <a:spcBef>
                <a:spcPts val="1600"/>
              </a:spcBef>
              <a:spcAft>
                <a:spcPts val="0"/>
              </a:spcAft>
              <a:buClr>
                <a:schemeClr val="lt1"/>
              </a:buClr>
              <a:buSzPts val="1400"/>
              <a:buChar char="●"/>
              <a:defRPr>
                <a:solidFill>
                  <a:schemeClr val="lt1"/>
                </a:solidFill>
              </a:defRPr>
            </a:lvl4pPr>
            <a:lvl5pPr indent="-317500" lvl="4" marL="2286000" algn="ctr">
              <a:lnSpc>
                <a:spcPct val="115000"/>
              </a:lnSpc>
              <a:spcBef>
                <a:spcPts val="1600"/>
              </a:spcBef>
              <a:spcAft>
                <a:spcPts val="0"/>
              </a:spcAft>
              <a:buClr>
                <a:schemeClr val="lt1"/>
              </a:buClr>
              <a:buSzPts val="1400"/>
              <a:buChar char="○"/>
              <a:defRPr>
                <a:solidFill>
                  <a:schemeClr val="lt1"/>
                </a:solidFill>
              </a:defRPr>
            </a:lvl5pPr>
            <a:lvl6pPr indent="-317500" lvl="5" marL="2743200" algn="ctr">
              <a:lnSpc>
                <a:spcPct val="115000"/>
              </a:lnSpc>
              <a:spcBef>
                <a:spcPts val="1600"/>
              </a:spcBef>
              <a:spcAft>
                <a:spcPts val="0"/>
              </a:spcAft>
              <a:buClr>
                <a:schemeClr val="lt1"/>
              </a:buClr>
              <a:buSzPts val="1400"/>
              <a:buChar char="■"/>
              <a:defRPr>
                <a:solidFill>
                  <a:schemeClr val="lt1"/>
                </a:solidFill>
              </a:defRPr>
            </a:lvl6pPr>
            <a:lvl7pPr indent="-317500" lvl="6" marL="3200400" algn="ctr">
              <a:lnSpc>
                <a:spcPct val="115000"/>
              </a:lnSpc>
              <a:spcBef>
                <a:spcPts val="1600"/>
              </a:spcBef>
              <a:spcAft>
                <a:spcPts val="0"/>
              </a:spcAft>
              <a:buClr>
                <a:schemeClr val="lt1"/>
              </a:buClr>
              <a:buSzPts val="1400"/>
              <a:buChar char="●"/>
              <a:defRPr>
                <a:solidFill>
                  <a:schemeClr val="lt1"/>
                </a:solidFill>
              </a:defRPr>
            </a:lvl7pPr>
            <a:lvl8pPr indent="-317500" lvl="7" marL="3657600" algn="ctr">
              <a:lnSpc>
                <a:spcPct val="115000"/>
              </a:lnSpc>
              <a:spcBef>
                <a:spcPts val="1600"/>
              </a:spcBef>
              <a:spcAft>
                <a:spcPts val="0"/>
              </a:spcAft>
              <a:buClr>
                <a:schemeClr val="lt1"/>
              </a:buClr>
              <a:buSzPts val="1400"/>
              <a:buChar char="○"/>
              <a:defRPr>
                <a:solidFill>
                  <a:schemeClr val="lt1"/>
                </a:solidFill>
              </a:defRPr>
            </a:lvl8pPr>
            <a:lvl9pPr indent="-317500" lvl="8" marL="4114800" algn="ctr">
              <a:lnSpc>
                <a:spcPct val="115000"/>
              </a:lnSpc>
              <a:spcBef>
                <a:spcPts val="1600"/>
              </a:spcBef>
              <a:spcAft>
                <a:spcPts val="1600"/>
              </a:spcAft>
              <a:buClr>
                <a:schemeClr val="lt1"/>
              </a:buClr>
              <a:buSzPts val="1400"/>
              <a:buChar char="■"/>
              <a:defRPr>
                <a:solidFill>
                  <a:schemeClr val="lt1"/>
                </a:solidFill>
              </a:defRPr>
            </a:lvl9pPr>
          </a:lstStyle>
          <a:p/>
        </p:txBody>
      </p:sp>
      <p:sp>
        <p:nvSpPr>
          <p:cNvPr id="80" name="Google Shape;80;p1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3"/>
          <p:cNvGrpSpPr/>
          <p:nvPr/>
        </p:nvGrpSpPr>
        <p:grpSpPr>
          <a:xfrm>
            <a:off x="0" y="3903669"/>
            <a:ext cx="9144000" cy="1239925"/>
            <a:chOff x="0" y="3903669"/>
            <a:chExt cx="9144000" cy="1239925"/>
          </a:xfrm>
        </p:grpSpPr>
        <p:sp>
          <p:nvSpPr>
            <p:cNvPr id="21" name="Google Shape;21;p3"/>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 name="Google Shape;26;p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7" name="Google Shape;27;p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8" name="Google Shape;28;p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1" name="Shape 31"/>
        <p:cNvGrpSpPr/>
        <p:nvPr/>
      </p:nvGrpSpPr>
      <p:grpSpPr>
        <a:xfrm>
          <a:off x="0" y="0"/>
          <a:ext cx="0" cy="0"/>
          <a:chOff x="0" y="0"/>
          <a:chExt cx="0" cy="0"/>
        </a:xfrm>
      </p:grpSpPr>
      <p:grpSp>
        <p:nvGrpSpPr>
          <p:cNvPr id="32" name="Google Shape;32;p5"/>
          <p:cNvGrpSpPr/>
          <p:nvPr/>
        </p:nvGrpSpPr>
        <p:grpSpPr>
          <a:xfrm>
            <a:off x="6098378" y="5"/>
            <a:ext cx="3045625" cy="2030570"/>
            <a:chOff x="6098378" y="5"/>
            <a:chExt cx="3045625" cy="2030570"/>
          </a:xfrm>
        </p:grpSpPr>
        <p:sp>
          <p:nvSpPr>
            <p:cNvPr id="33" name="Google Shape;33;p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5"/>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39" name="Google Shape;39;p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0" name="Shape 40"/>
        <p:cNvGrpSpPr/>
        <p:nvPr/>
      </p:nvGrpSpPr>
      <p:grpSpPr>
        <a:xfrm>
          <a:off x="0" y="0"/>
          <a:ext cx="0" cy="0"/>
          <a:chOff x="0" y="0"/>
          <a:chExt cx="0" cy="0"/>
        </a:xfrm>
      </p:grpSpPr>
      <p:sp>
        <p:nvSpPr>
          <p:cNvPr id="41" name="Google Shape;41;p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2" name="Google Shape;42;p6"/>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3" name="Google Shape;43;p6"/>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4" name="Google Shape;44;p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7" name="Google Shape;47;p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8" name="Shape 48"/>
        <p:cNvGrpSpPr/>
        <p:nvPr/>
      </p:nvGrpSpPr>
      <p:grpSpPr>
        <a:xfrm>
          <a:off x="0" y="0"/>
          <a:ext cx="0" cy="0"/>
          <a:chOff x="0" y="0"/>
          <a:chExt cx="0" cy="0"/>
        </a:xfrm>
      </p:grpSpPr>
      <p:sp>
        <p:nvSpPr>
          <p:cNvPr id="49" name="Google Shape;49;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0" name="Google Shape;50;p8"/>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1" name="Google Shape;51;p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2" name="Shape 52"/>
        <p:cNvGrpSpPr/>
        <p:nvPr/>
      </p:nvGrpSpPr>
      <p:grpSpPr>
        <a:xfrm>
          <a:off x="0" y="0"/>
          <a:ext cx="0" cy="0"/>
          <a:chOff x="0" y="0"/>
          <a:chExt cx="0" cy="0"/>
        </a:xfrm>
      </p:grpSpPr>
      <p:grpSp>
        <p:nvGrpSpPr>
          <p:cNvPr id="53" name="Google Shape;53;p9"/>
          <p:cNvGrpSpPr/>
          <p:nvPr/>
        </p:nvGrpSpPr>
        <p:grpSpPr>
          <a:xfrm>
            <a:off x="6098378" y="5"/>
            <a:ext cx="3045625" cy="2030570"/>
            <a:chOff x="6098378" y="5"/>
            <a:chExt cx="3045625" cy="2030570"/>
          </a:xfrm>
        </p:grpSpPr>
        <p:sp>
          <p:nvSpPr>
            <p:cNvPr id="54" name="Google Shape;54;p9"/>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9"/>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9"/>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9"/>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9"/>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9"/>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60" name="Google Shape;60;p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10"/>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3" name="Google Shape;63;p1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4" name="Google Shape;64;p10"/>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5" name="Google Shape;65;p10"/>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6" name="Google Shape;66;p1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67" name="Google Shape;67;p1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Probability Brainteasers</a:t>
            </a:r>
            <a:endParaRPr/>
          </a:p>
        </p:txBody>
      </p:sp>
      <p:sp>
        <p:nvSpPr>
          <p:cNvPr id="86" name="Google Shape;86;p13"/>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lang="en"/>
              <a:t>Amherst College Quantitative Trading Club, November 2nd, 2020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Announcements</a:t>
            </a:r>
            <a:endParaRPr/>
          </a:p>
        </p:txBody>
      </p:sp>
      <p:sp>
        <p:nvSpPr>
          <p:cNvPr id="92" name="Google Shape;92;p14"/>
          <p:cNvSpPr txBox="1"/>
          <p:nvPr>
            <p:ph idx="1" type="body"/>
          </p:nvPr>
        </p:nvSpPr>
        <p:spPr>
          <a:xfrm>
            <a:off x="311700" y="1017800"/>
            <a:ext cx="8325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Aperture</a:t>
            </a:r>
            <a:endParaRPr/>
          </a:p>
          <a:p>
            <a:pPr indent="-317500" lvl="1" marL="914400" rtl="0" algn="l">
              <a:spcBef>
                <a:spcPts val="0"/>
              </a:spcBef>
              <a:spcAft>
                <a:spcPts val="0"/>
              </a:spcAft>
              <a:buSzPts val="1400"/>
              <a:buChar char="○"/>
            </a:pPr>
            <a:r>
              <a:rPr lang="en"/>
              <a:t>We are excited to announce that we have partnered with Citadel to launch a simulated trading platform for Amherst College students!</a:t>
            </a:r>
            <a:endParaRPr/>
          </a:p>
          <a:p>
            <a:pPr indent="-317500" lvl="1" marL="914400" rtl="0" algn="l">
              <a:spcBef>
                <a:spcPts val="0"/>
              </a:spcBef>
              <a:spcAft>
                <a:spcPts val="0"/>
              </a:spcAft>
              <a:buSzPts val="1400"/>
              <a:buChar char="○"/>
            </a:pPr>
            <a:r>
              <a:rPr b="1" lang="en"/>
              <a:t>If you are interested in participating (not required, but recommended) here are some basic rules you should know</a:t>
            </a:r>
            <a:endParaRPr b="1"/>
          </a:p>
          <a:p>
            <a:pPr indent="-317500" lvl="2" marL="1371600" rtl="0" algn="l">
              <a:spcBef>
                <a:spcPts val="0"/>
              </a:spcBef>
              <a:spcAft>
                <a:spcPts val="0"/>
              </a:spcAft>
              <a:buSzPts val="1400"/>
              <a:buChar char="■"/>
            </a:pPr>
            <a:r>
              <a:rPr lang="en"/>
              <a:t>Everyone who signs up </a:t>
            </a:r>
            <a:r>
              <a:rPr b="1" lang="en"/>
              <a:t>must submit 5 trade ideas per “period” (quarter) at minimum. We would strongly prefer you to submit way more than 5 ideas.</a:t>
            </a:r>
            <a:endParaRPr b="1"/>
          </a:p>
          <a:p>
            <a:pPr indent="-317500" lvl="2" marL="1371600" rtl="0" algn="l">
              <a:spcBef>
                <a:spcPts val="0"/>
              </a:spcBef>
              <a:spcAft>
                <a:spcPts val="0"/>
              </a:spcAft>
              <a:buSzPts val="1400"/>
              <a:buChar char="■"/>
            </a:pPr>
            <a:r>
              <a:rPr lang="en"/>
              <a:t>“Ideas” can be fundamental (ie, researching specific tickers and making an investment decision) or quantitative (more algorithmic in nature).</a:t>
            </a:r>
            <a:endParaRPr/>
          </a:p>
          <a:p>
            <a:pPr indent="-317500" lvl="2" marL="1371600" rtl="0" algn="l">
              <a:spcBef>
                <a:spcPts val="0"/>
              </a:spcBef>
              <a:spcAft>
                <a:spcPts val="0"/>
              </a:spcAft>
              <a:buSzPts val="1400"/>
              <a:buChar char="■"/>
            </a:pPr>
            <a:r>
              <a:rPr lang="en"/>
              <a:t>There are individual and team-based monetary prizes for the highest performing teams/individuals. Individuals can also </a:t>
            </a:r>
            <a:r>
              <a:rPr lang="en"/>
              <a:t>receive</a:t>
            </a:r>
            <a:r>
              <a:rPr lang="en"/>
              <a:t> an interview opportunity with Citadel.</a:t>
            </a:r>
            <a:endParaRPr/>
          </a:p>
          <a:p>
            <a:pPr indent="-317500" lvl="2" marL="1371600" rtl="0" algn="l">
              <a:spcBef>
                <a:spcPts val="0"/>
              </a:spcBef>
              <a:spcAft>
                <a:spcPts val="0"/>
              </a:spcAft>
              <a:buSzPts val="1400"/>
              <a:buChar char="■"/>
            </a:pPr>
            <a:r>
              <a:rPr lang="en"/>
              <a:t>We will periodically check in with everyone who signed up to ensure that ideas are being entered into the platform.</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Brain Teaser</a:t>
            </a:r>
            <a:r>
              <a:rPr lang="en"/>
              <a:t> #1</a:t>
            </a:r>
            <a:endParaRPr/>
          </a:p>
        </p:txBody>
      </p:sp>
      <p:sp>
        <p:nvSpPr>
          <p:cNvPr id="98" name="Google Shape;98;p15"/>
          <p:cNvSpPr txBox="1"/>
          <p:nvPr>
            <p:ph idx="1" type="body"/>
          </p:nvPr>
        </p:nvSpPr>
        <p:spPr>
          <a:xfrm>
            <a:off x="252775" y="1017800"/>
            <a:ext cx="8520600" cy="3339000"/>
          </a:xfrm>
          <a:prstGeom prst="rect">
            <a:avLst/>
          </a:prstGeom>
        </p:spPr>
        <p:txBody>
          <a:bodyPr anchorCtr="0" anchor="t" bIns="91425" lIns="91425" spcFirstLastPara="1" rIns="91425" wrap="square" tIns="91425">
            <a:noAutofit/>
          </a:bodyPr>
          <a:lstStyle/>
          <a:p>
            <a:pPr indent="-333375" lvl="0" marL="457200" marR="0" rtl="0" algn="l">
              <a:lnSpc>
                <a:spcPct val="115000"/>
              </a:lnSpc>
              <a:spcBef>
                <a:spcPts val="0"/>
              </a:spcBef>
              <a:spcAft>
                <a:spcPts val="0"/>
              </a:spcAft>
              <a:buClr>
                <a:srgbClr val="000000"/>
              </a:buClr>
              <a:buSzPts val="1650"/>
              <a:buFont typeface="Times New Roman"/>
              <a:buChar char="●"/>
            </a:pPr>
            <a:r>
              <a:rPr b="1" lang="en" sz="1650">
                <a:solidFill>
                  <a:srgbClr val="000000"/>
                </a:solidFill>
                <a:latin typeface="Times New Roman"/>
                <a:ea typeface="Times New Roman"/>
                <a:cs typeface="Times New Roman"/>
                <a:sym typeface="Times New Roman"/>
              </a:rPr>
              <a:t>You are facing two doors. One leads to your job offer and the other leads to the exit. In front of either door is a guard. One guard always lies, while the other guard always tells the truth. You do not know which guard is situated in front of each door. You can only ask one guard one yes/no question. Assuming you do want to get the job offer, what question will you ask?</a:t>
            </a:r>
            <a:endParaRPr b="1" sz="165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563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Answer</a:t>
            </a:r>
            <a:endParaRPr/>
          </a:p>
        </p:txBody>
      </p:sp>
      <p:sp>
        <p:nvSpPr>
          <p:cNvPr id="104" name="Google Shape;104;p16"/>
          <p:cNvSpPr txBox="1"/>
          <p:nvPr>
            <p:ph idx="1" type="body"/>
          </p:nvPr>
        </p:nvSpPr>
        <p:spPr>
          <a:xfrm>
            <a:off x="311700" y="994075"/>
            <a:ext cx="8520600" cy="423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There are several possibilities. Standard one is, “Would the other guard say that you are guarding the door to the offer?” If he answers yes, choose the other door, otherwise, choose that door. Any question that makes the two guards reveal the other’s identity would work.</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Brain Teaser #2</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line of 100 airline passengers are waiting to board a plane. They each hold a ticket to one of the 100 seats on that flight. For convenience, let’s say that the n-th passenger in line has a ticket for seat number 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Being drunk, the first person in line picks a random seat (equally likely for each seat). All of the other passengers are sober, and will go to their proper seats unless it is already occupied. If the seat has been occupied, they will randomly choose a free seat. You’re person number 100. Whats is the probability that you end up in your seat (ie seat #100)?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Answer</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consider seat 1 and 100. There are two possible outcomes:</a:t>
            </a:r>
            <a:endParaRPr/>
          </a:p>
          <a:p>
            <a:pPr indent="-342900" lvl="0" marL="457200" rtl="0" algn="l">
              <a:spcBef>
                <a:spcPts val="0"/>
              </a:spcBef>
              <a:spcAft>
                <a:spcPts val="0"/>
              </a:spcAft>
              <a:buSzPts val="1800"/>
              <a:buAutoNum type="arabicPeriod"/>
            </a:pPr>
            <a:r>
              <a:rPr lang="en"/>
              <a:t>Seat #1 is taken before #100</a:t>
            </a:r>
            <a:endParaRPr/>
          </a:p>
          <a:p>
            <a:pPr indent="-342900" lvl="0" marL="457200" rtl="0" algn="l">
              <a:spcBef>
                <a:spcPts val="0"/>
              </a:spcBef>
              <a:spcAft>
                <a:spcPts val="0"/>
              </a:spcAft>
              <a:buSzPts val="1800"/>
              <a:buAutoNum type="arabicPeriod"/>
            </a:pPr>
            <a:r>
              <a:rPr lang="en"/>
              <a:t>Seat #100 is taken before #1</a:t>
            </a:r>
            <a:endParaRPr/>
          </a:p>
          <a:p>
            <a:pPr indent="0" lvl="0" marL="0" rtl="0" algn="l">
              <a:spcBef>
                <a:spcPts val="0"/>
              </a:spcBef>
              <a:spcAft>
                <a:spcPts val="0"/>
              </a:spcAft>
              <a:buNone/>
            </a:pPr>
            <a:r>
              <a:rPr lang="en"/>
              <a:t>If any passenger takes seat #100 before #1 is taken, then you will definitely not have your own seat. But if any passenger takes #1 before #100 is taken, you will definitely be in your own seat. By symmetry, each outcome has a probability of 0.5, so P(end up in your seat)=0.5.</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