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nte_Carlo_methods_for_option_pric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hanacademy.org/economics-finance-domain/core-finance/derivative-securities/put-call-options/v/put-payoff-diagram" TargetMode="External"/><Relationship Id="rId3" Type="http://schemas.openxmlformats.org/officeDocument/2006/relationships/hyperlink" Target="https://quantra.quantinsti.com/glossary/Option-Payof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https://en.wikipedia.org/wiki/Monte_Carlo_methods_for_option_pricing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7f00f1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7f00f1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7f00f15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7f00f15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7f00f15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7f00f15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Slippage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highlight>
                  <a:srgbClr val="FFFFFF"/>
                </a:highlight>
                <a:latin typeface="Trebuchet MS"/>
                <a:ea typeface="Trebuchet MS"/>
                <a:cs typeface="Trebuchet MS"/>
                <a:sym typeface="Trebuchet MS"/>
              </a:rPr>
              <a:t>closed out prior to expiration means a seller who sold-to-open a contract buy-to-close prior to expiration, rather than holding the contract through to expiration.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da676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3da6769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https://www.khanacademy.org/economics-finance-domain/core-finance/derivative-securities/put-call-options/v/put-payoff-diagram</a:t>
            </a:r>
            <a:endParaRPr/>
          </a:p>
          <a:p>
            <a:pPr indent="0" lvl="0" marL="0" rtl="0" algn="l">
              <a:lnSpc>
                <a:spcPct val="100000"/>
              </a:lnSpc>
              <a:spcBef>
                <a:spcPts val="0"/>
              </a:spcBef>
              <a:spcAft>
                <a:spcPts val="0"/>
              </a:spcAft>
              <a:buSzPts val="1100"/>
              <a:buNone/>
            </a:pPr>
            <a:r>
              <a:rPr lang="en" sz="1800" u="sng">
                <a:solidFill>
                  <a:schemeClr val="hlink"/>
                </a:solidFill>
                <a:hlinkClick r:id="rId3"/>
              </a:rPr>
              <a:t>https://quantra.quantinsti.com/glossary/Option-Payoff</a:t>
            </a:r>
            <a:endParaRPr sz="1800">
              <a:solidFill>
                <a:srgbClr val="434343"/>
              </a:solidFill>
            </a:endParaRPr>
          </a:p>
          <a:p>
            <a:pPr indent="0" lvl="0" marL="0" rtl="0" algn="l">
              <a:lnSpc>
                <a:spcPct val="100000"/>
              </a:lnSpc>
              <a:spcBef>
                <a:spcPts val="0"/>
              </a:spcBef>
              <a:spcAft>
                <a:spcPts val="0"/>
              </a:spcAft>
              <a:buSzPts val="1100"/>
              <a:buNone/>
            </a:pPr>
            <a:r>
              <a:t/>
            </a:r>
            <a:endParaRPr sz="1800">
              <a:solidFill>
                <a:srgbClr val="43434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
          <p:cNvGrpSpPr/>
          <p:nvPr/>
        </p:nvGrpSpPr>
        <p:grpSpPr>
          <a:xfrm>
            <a:off x="6098378" y="5"/>
            <a:ext cx="3045625" cy="2030570"/>
            <a:chOff x="6098378" y="5"/>
            <a:chExt cx="3045625" cy="2030570"/>
          </a:xfrm>
        </p:grpSpPr>
        <p:sp>
          <p:nvSpPr>
            <p:cNvPr id="33" name="Google Shape;33;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9" name="Google Shape;39;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nvestopedia.com/terms/s/slippage.asp"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nvestopedia.com/terms/s/selltoclose.asp" TargetMode="External"/><Relationship Id="rId4" Type="http://schemas.openxmlformats.org/officeDocument/2006/relationships/hyperlink" Target="https://www.investopedia.com/terms/d/designated-market-maker-dmm.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Introduction to Options</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Amherst College Quantitative Trading Club, October 12th,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Basic Black Scholes</a:t>
            </a:r>
            <a:endParaRPr/>
          </a:p>
        </p:txBody>
      </p:sp>
      <p:pic>
        <p:nvPicPr>
          <p:cNvPr id="143" name="Google Shape;143;p22"/>
          <p:cNvPicPr preferRelativeResize="0"/>
          <p:nvPr/>
        </p:nvPicPr>
        <p:blipFill rotWithShape="1">
          <a:blip r:embed="rId3">
            <a:alphaModFix/>
          </a:blip>
          <a:srcRect b="0" l="0" r="0" t="0"/>
          <a:stretch/>
        </p:blipFill>
        <p:spPr>
          <a:xfrm>
            <a:off x="1932500" y="1284350"/>
            <a:ext cx="5279000" cy="257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Black Scholes Assumptions</a:t>
            </a:r>
            <a:endParaRPr/>
          </a:p>
        </p:txBody>
      </p:sp>
      <p:sp>
        <p:nvSpPr>
          <p:cNvPr id="149" name="Google Shape;149;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Derived from a bond and a stock</a:t>
            </a:r>
            <a:endParaRPr/>
          </a:p>
          <a:p>
            <a:pPr indent="-342900" lvl="0" marL="457200" rtl="0" algn="l">
              <a:lnSpc>
                <a:spcPct val="115000"/>
              </a:lnSpc>
              <a:spcBef>
                <a:spcPts val="0"/>
              </a:spcBef>
              <a:spcAft>
                <a:spcPts val="0"/>
              </a:spcAft>
              <a:buSzPts val="1800"/>
              <a:buChar char="-"/>
            </a:pPr>
            <a:r>
              <a:rPr lang="en"/>
              <a:t>No transaction costs or taxes</a:t>
            </a:r>
            <a:endParaRPr/>
          </a:p>
          <a:p>
            <a:pPr indent="-342900" lvl="0" marL="457200" rtl="0" algn="l">
              <a:lnSpc>
                <a:spcPct val="115000"/>
              </a:lnSpc>
              <a:spcBef>
                <a:spcPts val="0"/>
              </a:spcBef>
              <a:spcAft>
                <a:spcPts val="0"/>
              </a:spcAft>
              <a:buSzPts val="1800"/>
              <a:buChar char="-"/>
            </a:pPr>
            <a:r>
              <a:rPr lang="en"/>
              <a:t>All securities are perfectly divisible (could buy half a stock)</a:t>
            </a:r>
            <a:endParaRPr/>
          </a:p>
          <a:p>
            <a:pPr indent="-342900" lvl="0" marL="457200" rtl="0" algn="l">
              <a:lnSpc>
                <a:spcPct val="115000"/>
              </a:lnSpc>
              <a:spcBef>
                <a:spcPts val="0"/>
              </a:spcBef>
              <a:spcAft>
                <a:spcPts val="0"/>
              </a:spcAft>
              <a:buSzPts val="1800"/>
              <a:buChar char="-"/>
            </a:pPr>
            <a:r>
              <a:rPr lang="en"/>
              <a:t>Stock pays no dividends</a:t>
            </a:r>
            <a:endParaRPr/>
          </a:p>
          <a:p>
            <a:pPr indent="-342900" lvl="0" marL="457200" rtl="0" algn="l">
              <a:lnSpc>
                <a:spcPct val="115000"/>
              </a:lnSpc>
              <a:spcBef>
                <a:spcPts val="0"/>
              </a:spcBef>
              <a:spcAft>
                <a:spcPts val="0"/>
              </a:spcAft>
              <a:buSzPts val="1800"/>
              <a:buChar char="-"/>
            </a:pPr>
            <a:r>
              <a:rPr lang="en"/>
              <a:t>Security trading is continuous in time</a:t>
            </a:r>
            <a:endParaRPr/>
          </a:p>
          <a:p>
            <a:pPr indent="-317500" lvl="1" marL="914400" rtl="0" algn="l">
              <a:lnSpc>
                <a:spcPct val="115000"/>
              </a:lnSpc>
              <a:spcBef>
                <a:spcPts val="0"/>
              </a:spcBef>
              <a:spcAft>
                <a:spcPts val="0"/>
              </a:spcAft>
              <a:buSzPts val="1400"/>
              <a:buChar char="-"/>
            </a:pPr>
            <a:r>
              <a:rPr lang="en"/>
              <a:t>You could trade at t1 and t2 ⇒ You can trade at any t satisfying t1 &lt;= t &lt;= t2</a:t>
            </a:r>
            <a:endParaRPr/>
          </a:p>
          <a:p>
            <a:pPr indent="-342900" lvl="0" marL="457200" rtl="0" algn="l">
              <a:lnSpc>
                <a:spcPct val="115000"/>
              </a:lnSpc>
              <a:spcBef>
                <a:spcPts val="0"/>
              </a:spcBef>
              <a:spcAft>
                <a:spcPts val="0"/>
              </a:spcAft>
              <a:buSzPts val="1800"/>
              <a:buChar char="-"/>
            </a:pPr>
            <a:r>
              <a:rPr lang="en"/>
              <a:t>Both the bond and the stock could be sold short with NO restrictions</a:t>
            </a:r>
            <a:endParaRPr/>
          </a:p>
          <a:p>
            <a:pPr indent="-342900" lvl="0" marL="457200" rtl="0" algn="l">
              <a:lnSpc>
                <a:spcPct val="115000"/>
              </a:lnSpc>
              <a:spcBef>
                <a:spcPts val="0"/>
              </a:spcBef>
              <a:spcAft>
                <a:spcPts val="0"/>
              </a:spcAft>
              <a:buSzPts val="1800"/>
              <a:buChar char="-"/>
            </a:pPr>
            <a:r>
              <a:rPr lang="en"/>
              <a:t>Riskless interest rate r is constant</a:t>
            </a:r>
            <a:endParaRPr/>
          </a:p>
          <a:p>
            <a:pPr indent="0" lvl="0" marL="0" rtl="0" algn="l">
              <a:lnSpc>
                <a:spcPct val="115000"/>
              </a:lnSpc>
              <a:spcBef>
                <a:spcPts val="1600"/>
              </a:spcBef>
              <a:spcAft>
                <a:spcPts val="1600"/>
              </a:spcAft>
              <a:buSzPts val="1800"/>
              <a:buNone/>
            </a:pPr>
            <a:r>
              <a:rPr lang="en"/>
              <a:t>This is (hopefully) obvious useless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So...How to Price?</a:t>
            </a:r>
            <a:endParaRPr/>
          </a:p>
        </p:txBody>
      </p:sp>
      <p:sp>
        <p:nvSpPr>
          <p:cNvPr id="155" name="Google Shape;155;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DCF does NOT work (you don’t know the discount rate since the variable is path-dependent)</a:t>
            </a:r>
            <a:endParaRPr/>
          </a:p>
          <a:p>
            <a:pPr indent="-342900" lvl="0" marL="457200" rtl="0" algn="l">
              <a:lnSpc>
                <a:spcPct val="115000"/>
              </a:lnSpc>
              <a:spcBef>
                <a:spcPts val="0"/>
              </a:spcBef>
              <a:spcAft>
                <a:spcPts val="0"/>
              </a:spcAft>
              <a:buSzPts val="1800"/>
              <a:buChar char="-"/>
            </a:pPr>
            <a:r>
              <a:rPr lang="en"/>
              <a:t>Numerical Monte Carlo simulation (relies on risk-neutral valuation i.e. price = discounted expected value)</a:t>
            </a:r>
            <a:endParaRPr/>
          </a:p>
          <a:p>
            <a:pPr indent="-342900" lvl="0" marL="457200" rtl="0" algn="l">
              <a:lnSpc>
                <a:spcPct val="115000"/>
              </a:lnSpc>
              <a:spcBef>
                <a:spcPts val="0"/>
              </a:spcBef>
              <a:spcAft>
                <a:spcPts val="0"/>
              </a:spcAft>
              <a:buSzPts val="1800"/>
              <a:buChar char="-"/>
            </a:pPr>
            <a:r>
              <a:rPr lang="en"/>
              <a:t>Lattice/Binomial (discrete time model, allows for early exercise)</a:t>
            </a:r>
            <a:endParaRPr/>
          </a:p>
          <a:p>
            <a:pPr indent="0" lvl="0" marL="0" rtl="0" algn="l">
              <a:lnSpc>
                <a:spcPct val="115000"/>
              </a:lnSpc>
              <a:spcBef>
                <a:spcPts val="1600"/>
              </a:spcBef>
              <a:spcAft>
                <a:spcPts val="1600"/>
              </a:spcAft>
              <a:buSzPts val="1800"/>
              <a:buNone/>
            </a:pPr>
            <a:r>
              <a:rPr lang="en"/>
              <a:t>If anybody actually knows they would have a Nobel Prize now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Next Time...</a:t>
            </a:r>
            <a:endParaRPr/>
          </a:p>
        </p:txBody>
      </p:sp>
      <p:sp>
        <p:nvSpPr>
          <p:cNvPr id="161" name="Google Shape;161;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Greeks</a:t>
            </a:r>
            <a:endParaRPr/>
          </a:p>
          <a:p>
            <a:pPr indent="-342900" lvl="0" marL="457200" rtl="0" algn="l">
              <a:lnSpc>
                <a:spcPct val="115000"/>
              </a:lnSpc>
              <a:spcBef>
                <a:spcPts val="0"/>
              </a:spcBef>
              <a:spcAft>
                <a:spcPts val="0"/>
              </a:spcAft>
              <a:buSzPts val="1800"/>
              <a:buChar char="-"/>
            </a:pPr>
            <a:r>
              <a:rPr lang="en"/>
              <a:t>Put-Call Parity</a:t>
            </a:r>
            <a:endParaRPr/>
          </a:p>
        </p:txBody>
      </p:sp>
      <p:pic>
        <p:nvPicPr>
          <p:cNvPr id="162" name="Google Shape;162;p25"/>
          <p:cNvPicPr preferRelativeResize="0"/>
          <p:nvPr/>
        </p:nvPicPr>
        <p:blipFill rotWithShape="1">
          <a:blip r:embed="rId3">
            <a:alphaModFix/>
          </a:blip>
          <a:srcRect b="0" l="0" r="0" t="0"/>
          <a:stretch/>
        </p:blipFill>
        <p:spPr>
          <a:xfrm>
            <a:off x="4788225" y="522475"/>
            <a:ext cx="4044076" cy="3033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2" name="Google Shape;92;p14"/>
          <p:cNvSpPr txBox="1"/>
          <p:nvPr>
            <p:ph idx="1" type="body"/>
          </p:nvPr>
        </p:nvSpPr>
        <p:spPr>
          <a:xfrm>
            <a:off x="311700" y="1229875"/>
            <a:ext cx="8325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Traders@MIT</a:t>
            </a:r>
            <a:endParaRPr/>
          </a:p>
          <a:p>
            <a:pPr indent="-317500" lvl="1" marL="914400" rtl="0" algn="l">
              <a:spcBef>
                <a:spcPts val="0"/>
              </a:spcBef>
              <a:spcAft>
                <a:spcPts val="0"/>
              </a:spcAft>
              <a:buSzPts val="1400"/>
              <a:buChar char="○"/>
            </a:pPr>
            <a:r>
              <a:rPr lang="en"/>
              <a:t>Partners will be released tomorrow afternoon or Wednesday morning.</a:t>
            </a:r>
            <a:endParaRPr/>
          </a:p>
          <a:p>
            <a:pPr indent="-317500" lvl="1" marL="914400" rtl="0" algn="l">
              <a:spcBef>
                <a:spcPts val="0"/>
              </a:spcBef>
              <a:spcAft>
                <a:spcPts val="0"/>
              </a:spcAft>
              <a:buSzPts val="1400"/>
              <a:buChar char="○"/>
            </a:pPr>
            <a:r>
              <a:rPr b="1" lang="en"/>
              <a:t>Everyone must submit their own application to Traders@MIT by Friday, only after being notified by us about pairings.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Brainteaser of the Week</a:t>
            </a:r>
            <a:endParaRPr/>
          </a:p>
        </p:txBody>
      </p:sp>
      <p:sp>
        <p:nvSpPr>
          <p:cNvPr id="98" name="Google Shape;98;p15"/>
          <p:cNvSpPr txBox="1"/>
          <p:nvPr>
            <p:ph idx="1" type="body"/>
          </p:nvPr>
        </p:nvSpPr>
        <p:spPr>
          <a:xfrm>
            <a:off x="252775" y="1017800"/>
            <a:ext cx="85206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50">
                <a:solidFill>
                  <a:srgbClr val="000000"/>
                </a:solidFill>
                <a:latin typeface="Times New Roman"/>
                <a:ea typeface="Times New Roman"/>
                <a:cs typeface="Times New Roman"/>
                <a:sym typeface="Times New Roman"/>
              </a:rPr>
              <a:t>There are 251 “bad guys” in a room and there are 250 “good guys” outside the room. </a:t>
            </a:r>
            <a:endParaRPr sz="1650">
              <a:solidFill>
                <a:srgbClr val="000000"/>
              </a:solidFill>
              <a:latin typeface="Times New Roman"/>
              <a:ea typeface="Times New Roman"/>
              <a:cs typeface="Times New Roman"/>
              <a:sym typeface="Times New Roman"/>
            </a:endParaRPr>
          </a:p>
          <a:p>
            <a:pPr indent="-333375" lvl="0" marL="457200" marR="0" rtl="0" algn="l">
              <a:lnSpc>
                <a:spcPct val="115000"/>
              </a:lnSpc>
              <a:spcBef>
                <a:spcPts val="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The bad guys are all lined up in a straight line, and every “bad guy” has on a hat. One of the “bad guys” is called the “captain,” and his position in the line is unknown. </a:t>
            </a:r>
            <a:endParaRPr sz="1650">
              <a:solidFill>
                <a:srgbClr val="000000"/>
              </a:solidFill>
              <a:latin typeface="Times New Roman"/>
              <a:ea typeface="Times New Roman"/>
              <a:cs typeface="Times New Roman"/>
              <a:sym typeface="Times New Roman"/>
            </a:endParaRPr>
          </a:p>
          <a:p>
            <a:pPr indent="-333375" lvl="0" marL="457200" marR="0" rtl="0" algn="l">
              <a:lnSpc>
                <a:spcPct val="115000"/>
              </a:lnSpc>
              <a:spcBef>
                <a:spcPts val="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When a “good guy” walks in, a random bad guy (who is NOT the captain) waves at the good guy. Then, the good guy assigns a color (black or white) to the “bad guys” hat. </a:t>
            </a:r>
            <a:endParaRPr sz="1650">
              <a:solidFill>
                <a:srgbClr val="000000"/>
              </a:solidFill>
              <a:latin typeface="Times New Roman"/>
              <a:ea typeface="Times New Roman"/>
              <a:cs typeface="Times New Roman"/>
              <a:sym typeface="Times New Roman"/>
            </a:endParaRPr>
          </a:p>
          <a:p>
            <a:pPr indent="-333375" lvl="0" marL="457200" marR="0" rtl="0" algn="l">
              <a:lnSpc>
                <a:spcPct val="115000"/>
              </a:lnSpc>
              <a:spcBef>
                <a:spcPts val="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This process repeats until the 250th good guy walks in. At this point, only the “bad guy captain” is left, and the “bad guy captain” is allowed to choose his color without waving at the final good guy (ie, the good guy does not know what color he sets). </a:t>
            </a:r>
            <a:endParaRPr sz="1650">
              <a:solidFill>
                <a:srgbClr val="000000"/>
              </a:solidFill>
              <a:latin typeface="Times New Roman"/>
              <a:ea typeface="Times New Roman"/>
              <a:cs typeface="Times New Roman"/>
              <a:sym typeface="Times New Roman"/>
            </a:endParaRPr>
          </a:p>
          <a:p>
            <a:pPr indent="-333375" lvl="0" marL="457200" marR="0" rtl="0" algn="l">
              <a:lnSpc>
                <a:spcPct val="115000"/>
              </a:lnSpc>
              <a:spcBef>
                <a:spcPts val="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The final “good guy” is now tasked with determining who the “bad guy captain” is. </a:t>
            </a:r>
            <a:endParaRPr sz="1650">
              <a:solidFill>
                <a:srgbClr val="000000"/>
              </a:solidFill>
              <a:latin typeface="Times New Roman"/>
              <a:ea typeface="Times New Roman"/>
              <a:cs typeface="Times New Roman"/>
              <a:sym typeface="Times New Roman"/>
            </a:endParaRPr>
          </a:p>
          <a:p>
            <a:pPr indent="-333375" lvl="0" marL="457200" marR="0" rtl="0" algn="l">
              <a:lnSpc>
                <a:spcPct val="115000"/>
              </a:lnSpc>
              <a:spcBef>
                <a:spcPts val="0"/>
              </a:spcBef>
              <a:spcAft>
                <a:spcPts val="0"/>
              </a:spcAft>
              <a:buClr>
                <a:srgbClr val="000000"/>
              </a:buClr>
              <a:buSzPts val="1650"/>
              <a:buFont typeface="Times New Roman"/>
              <a:buChar char="●"/>
            </a:pPr>
            <a:r>
              <a:rPr b="1" lang="en" sz="1650">
                <a:solidFill>
                  <a:srgbClr val="000000"/>
                </a:solidFill>
                <a:latin typeface="Times New Roman"/>
                <a:ea typeface="Times New Roman"/>
                <a:cs typeface="Times New Roman"/>
                <a:sym typeface="Times New Roman"/>
              </a:rPr>
              <a:t>How can the final “good guy” construct as small as possible a subset of “bad guys” that would absolutely contain the “bad guy captain”? </a:t>
            </a:r>
            <a:endParaRPr b="1" sz="165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68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104" name="Google Shape;104;p16"/>
          <p:cNvSpPr txBox="1"/>
          <p:nvPr>
            <p:ph idx="1" type="body"/>
          </p:nvPr>
        </p:nvSpPr>
        <p:spPr>
          <a:xfrm>
            <a:off x="311700" y="606075"/>
            <a:ext cx="8520600" cy="423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Split the 251 Bad Guys into groups of 15 or 16</a:t>
            </a:r>
            <a:endParaRPr/>
          </a:p>
          <a:p>
            <a:pPr indent="-342900" lvl="0" marL="457200" rtl="0" algn="l">
              <a:spcBef>
                <a:spcPts val="0"/>
              </a:spcBef>
              <a:spcAft>
                <a:spcPts val="0"/>
              </a:spcAft>
              <a:buSzPts val="1800"/>
              <a:buChar char="●"/>
            </a:pPr>
            <a:r>
              <a:rPr lang="en"/>
              <a:t>First 5 groups should be 15 and the last 11 groups should be size 16, for a total of 16 groups</a:t>
            </a:r>
            <a:endParaRPr/>
          </a:p>
          <a:p>
            <a:pPr indent="-317500" lvl="1" marL="914400" rtl="0" algn="l">
              <a:spcBef>
                <a:spcPts val="0"/>
              </a:spcBef>
              <a:spcAft>
                <a:spcPts val="0"/>
              </a:spcAft>
              <a:buSzPts val="1400"/>
              <a:buChar char="○"/>
            </a:pPr>
            <a:r>
              <a:rPr lang="en"/>
              <a:t>The easiest way to do this is to count off (so, the first fifteen people are in group 1, etc)</a:t>
            </a:r>
            <a:endParaRPr/>
          </a:p>
          <a:p>
            <a:pPr indent="-342900" lvl="0" marL="457200" rtl="0" algn="l">
              <a:spcBef>
                <a:spcPts val="0"/>
              </a:spcBef>
              <a:spcAft>
                <a:spcPts val="0"/>
              </a:spcAft>
              <a:buSzPts val="1800"/>
              <a:buChar char="●"/>
            </a:pPr>
            <a:r>
              <a:rPr lang="en"/>
              <a:t>For a given Good Guy, we follow this strategy</a:t>
            </a:r>
            <a:endParaRPr/>
          </a:p>
          <a:p>
            <a:pPr indent="-317500" lvl="1" marL="914400" rtl="0" algn="l">
              <a:spcBef>
                <a:spcPts val="0"/>
              </a:spcBef>
              <a:spcAft>
                <a:spcPts val="0"/>
              </a:spcAft>
              <a:buSzPts val="1400"/>
              <a:buChar char="○"/>
            </a:pPr>
            <a:r>
              <a:rPr lang="en"/>
              <a:t>Observe the waving Bad Guy and his position in his group. </a:t>
            </a:r>
            <a:r>
              <a:rPr b="1" lang="en"/>
              <a:t>If all other people have been given hats in his group, give him a black hat. Otherwise, given him a white hat.</a:t>
            </a:r>
            <a:endParaRPr b="1"/>
          </a:p>
          <a:p>
            <a:pPr indent="-342900" lvl="0" marL="457200" rtl="0" algn="l">
              <a:spcBef>
                <a:spcPts val="0"/>
              </a:spcBef>
              <a:spcAft>
                <a:spcPts val="0"/>
              </a:spcAft>
              <a:buSzPts val="1800"/>
              <a:buChar char="●"/>
            </a:pPr>
            <a:r>
              <a:rPr lang="en"/>
              <a:t>What does the Bad Buy Captain see when he needs to choose his color?</a:t>
            </a:r>
            <a:endParaRPr/>
          </a:p>
          <a:p>
            <a:pPr indent="-317500" lvl="1" marL="914400" rtl="0" algn="l">
              <a:spcBef>
                <a:spcPts val="0"/>
              </a:spcBef>
              <a:spcAft>
                <a:spcPts val="0"/>
              </a:spcAft>
              <a:buSzPts val="1400"/>
              <a:buChar char="○"/>
            </a:pPr>
            <a:r>
              <a:rPr lang="en"/>
              <a:t>Every group will have one black hat in a group of white hats, except for one group, which will be all white (and </a:t>
            </a:r>
            <a:r>
              <a:rPr i="1" lang="en"/>
              <a:t>must</a:t>
            </a:r>
            <a:r>
              <a:rPr lang="en"/>
              <a:t> contain the Bad Guy from the strategy above)</a:t>
            </a:r>
            <a:endParaRPr/>
          </a:p>
          <a:p>
            <a:pPr indent="-342900" lvl="0" marL="457200" rtl="0" algn="l">
              <a:spcBef>
                <a:spcPts val="0"/>
              </a:spcBef>
              <a:spcAft>
                <a:spcPts val="0"/>
              </a:spcAft>
              <a:buSzPts val="1800"/>
              <a:buChar char="●"/>
            </a:pPr>
            <a:r>
              <a:rPr lang="en"/>
              <a:t>What can the Bad Guy Captain do?</a:t>
            </a:r>
            <a:endParaRPr/>
          </a:p>
          <a:p>
            <a:pPr indent="-317500" lvl="1" marL="914400" rtl="0" algn="l">
              <a:spcBef>
                <a:spcPts val="0"/>
              </a:spcBef>
              <a:spcAft>
                <a:spcPts val="0"/>
              </a:spcAft>
              <a:buSzPts val="1400"/>
              <a:buChar char="○"/>
            </a:pPr>
            <a:r>
              <a:rPr b="1" lang="en"/>
              <a:t>Bad Guy captain chooses BLACK:</a:t>
            </a:r>
            <a:r>
              <a:rPr lang="en"/>
              <a:t> Then, the Bad Guy captain </a:t>
            </a:r>
            <a:r>
              <a:rPr b="1" lang="en"/>
              <a:t>must be in the group of 16 people with a Black Hat. We can guess which person is him 1/16 of the time.</a:t>
            </a:r>
            <a:endParaRPr b="1"/>
          </a:p>
          <a:p>
            <a:pPr indent="-317500" lvl="1" marL="914400" rtl="0" algn="l">
              <a:spcBef>
                <a:spcPts val="0"/>
              </a:spcBef>
              <a:spcAft>
                <a:spcPts val="0"/>
              </a:spcAft>
              <a:buSzPts val="1400"/>
              <a:buChar char="○"/>
            </a:pPr>
            <a:r>
              <a:rPr b="1" lang="en"/>
              <a:t>Bad Guy captain chooses WHITE: </a:t>
            </a:r>
            <a:r>
              <a:rPr lang="en"/>
              <a:t>Then, the Bad Guy captain </a:t>
            </a:r>
            <a:r>
              <a:rPr b="1" lang="en"/>
              <a:t>must be in his group of entirely White Hats, and we guess who he is at most 1/16 of the time.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an Option?</a:t>
            </a:r>
            <a:endParaRPr/>
          </a:p>
        </p:txBody>
      </p:sp>
      <p:sp>
        <p:nvSpPr>
          <p:cNvPr id="110" name="Google Shape;110;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right to take an action</a:t>
            </a:r>
            <a:endParaRPr/>
          </a:p>
          <a:p>
            <a:pPr indent="-342900" lvl="0" marL="457200" rtl="0" algn="l">
              <a:lnSpc>
                <a:spcPct val="115000"/>
              </a:lnSpc>
              <a:spcBef>
                <a:spcPts val="0"/>
              </a:spcBef>
              <a:spcAft>
                <a:spcPts val="0"/>
              </a:spcAft>
              <a:buSzPts val="1800"/>
              <a:buChar char="-"/>
            </a:pPr>
            <a:r>
              <a:rPr lang="en"/>
              <a:t>Owning an option gives you that right</a:t>
            </a:r>
            <a:endParaRPr/>
          </a:p>
          <a:p>
            <a:pPr indent="-342900" lvl="0" marL="457200" rtl="0" algn="l">
              <a:lnSpc>
                <a:spcPct val="115000"/>
              </a:lnSpc>
              <a:spcBef>
                <a:spcPts val="0"/>
              </a:spcBef>
              <a:spcAft>
                <a:spcPts val="0"/>
              </a:spcAft>
              <a:buSzPts val="1800"/>
              <a:buChar char="-"/>
            </a:pPr>
            <a:r>
              <a:rPr lang="en"/>
              <a:t>Selling an option means you sold your rights to a counterparty, so you are left with an </a:t>
            </a:r>
            <a:r>
              <a:rPr i="1" lang="en"/>
              <a:t>obligation</a:t>
            </a:r>
            <a:r>
              <a:rPr lang="en"/>
              <a:t> to ful</a:t>
            </a:r>
            <a:r>
              <a:rPr lang="en"/>
              <a:t>fi</a:t>
            </a:r>
            <a:r>
              <a:rPr lang="en"/>
              <a:t>ll those rights</a:t>
            </a:r>
            <a:endParaRPr/>
          </a:p>
          <a:p>
            <a:pPr indent="-342900" lvl="0" marL="457200" rtl="0" algn="l">
              <a:lnSpc>
                <a:spcPct val="115000"/>
              </a:lnSpc>
              <a:spcBef>
                <a:spcPts val="0"/>
              </a:spcBef>
              <a:spcAft>
                <a:spcPts val="0"/>
              </a:spcAft>
              <a:buSzPts val="1800"/>
              <a:buChar char="-"/>
            </a:pPr>
            <a:r>
              <a:rPr lang="en"/>
              <a:t>Call - buy, put - sell</a:t>
            </a:r>
            <a:endParaRPr/>
          </a:p>
          <a:p>
            <a:pPr indent="-342900" lvl="0" marL="457200" rtl="0" algn="l">
              <a:lnSpc>
                <a:spcPct val="115000"/>
              </a:lnSpc>
              <a:spcBef>
                <a:spcPts val="0"/>
              </a:spcBef>
              <a:spcAft>
                <a:spcPts val="0"/>
              </a:spcAft>
              <a:buSzPts val="1800"/>
              <a:buChar char="-"/>
            </a:pPr>
            <a:r>
              <a:rPr lang="en"/>
              <a:t>Usually covers a “round lot” aka 100 shares of something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Options?</a:t>
            </a:r>
            <a:endParaRPr/>
          </a:p>
        </p:txBody>
      </p:sp>
      <p:sp>
        <p:nvSpPr>
          <p:cNvPr id="116" name="Google Shape;116;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Insurance aka hedging</a:t>
            </a:r>
            <a:endParaRPr/>
          </a:p>
          <a:p>
            <a:pPr indent="-342900" lvl="0" marL="457200" rtl="0" algn="l">
              <a:lnSpc>
                <a:spcPct val="115000"/>
              </a:lnSpc>
              <a:spcBef>
                <a:spcPts val="0"/>
              </a:spcBef>
              <a:spcAft>
                <a:spcPts val="0"/>
              </a:spcAft>
              <a:buSzPts val="1800"/>
              <a:buChar char="-"/>
            </a:pPr>
            <a:r>
              <a:rPr lang="en"/>
              <a:t>Smoother execution (liquidity, price </a:t>
            </a:r>
            <a:r>
              <a:rPr lang="en" u="sng">
                <a:solidFill>
                  <a:schemeClr val="hlink"/>
                </a:solidFill>
                <a:hlinkClick r:id="rId3"/>
              </a:rPr>
              <a:t>slippage</a:t>
            </a:r>
            <a:r>
              <a:rPr lang="en"/>
              <a:t>, etc.)</a:t>
            </a:r>
            <a:endParaRPr/>
          </a:p>
          <a:p>
            <a:pPr indent="-342900" lvl="0" marL="457200" rtl="0" algn="l">
              <a:lnSpc>
                <a:spcPct val="115000"/>
              </a:lnSpc>
              <a:spcBef>
                <a:spcPts val="0"/>
              </a:spcBef>
              <a:spcAft>
                <a:spcPts val="0"/>
              </a:spcAft>
              <a:buSzPts val="1800"/>
              <a:buChar char="-"/>
            </a:pPr>
            <a:r>
              <a:rPr lang="en"/>
              <a:t>BETS</a:t>
            </a:r>
            <a:endParaRPr/>
          </a:p>
        </p:txBody>
      </p:sp>
      <p:pic>
        <p:nvPicPr>
          <p:cNvPr id="117" name="Google Shape;117;p18"/>
          <p:cNvPicPr preferRelativeResize="0"/>
          <p:nvPr/>
        </p:nvPicPr>
        <p:blipFill rotWithShape="1">
          <a:blip r:embed="rId4">
            <a:alphaModFix/>
          </a:blip>
          <a:srcRect b="0" l="0" r="0" t="0"/>
          <a:stretch/>
        </p:blipFill>
        <p:spPr>
          <a:xfrm>
            <a:off x="3037115" y="2266550"/>
            <a:ext cx="3069760" cy="230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Basic Market Structure</a:t>
            </a:r>
            <a:endParaRPr/>
          </a:p>
        </p:txBody>
      </p:sp>
      <p:sp>
        <p:nvSpPr>
          <p:cNvPr id="123" name="Google Shape;123;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latin typeface="Arial"/>
                <a:ea typeface="Arial"/>
                <a:cs typeface="Arial"/>
                <a:sym typeface="Arial"/>
              </a:rPr>
              <a:t>Listed on the CBOE (stocks and indices), Chicago Mercantile Exchange, CME &amp; Chicago Board of Trade, CBOT (futures)</a:t>
            </a:r>
            <a:endParaRPr>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a:t>60% </a:t>
            </a:r>
            <a:r>
              <a:rPr lang="en" u="sng">
                <a:solidFill>
                  <a:schemeClr val="hlink"/>
                </a:solidFill>
                <a:hlinkClick r:id="rId3"/>
              </a:rPr>
              <a:t>close</a:t>
            </a:r>
            <a:r>
              <a:rPr lang="en"/>
              <a:t> </a:t>
            </a:r>
            <a:endParaRPr/>
          </a:p>
          <a:p>
            <a:pPr indent="-317500" lvl="1" marL="914400" rtl="0" algn="l">
              <a:lnSpc>
                <a:spcPct val="115000"/>
              </a:lnSpc>
              <a:spcBef>
                <a:spcPts val="0"/>
              </a:spcBef>
              <a:spcAft>
                <a:spcPts val="0"/>
              </a:spcAft>
              <a:buSzPts val="1400"/>
              <a:buChar char="-"/>
            </a:pPr>
            <a:r>
              <a:rPr lang="en"/>
              <a:t>10% exercise</a:t>
            </a:r>
            <a:endParaRPr/>
          </a:p>
          <a:p>
            <a:pPr indent="-317500" lvl="1" marL="914400" rtl="0" algn="l">
              <a:lnSpc>
                <a:spcPct val="115000"/>
              </a:lnSpc>
              <a:spcBef>
                <a:spcPts val="0"/>
              </a:spcBef>
              <a:spcAft>
                <a:spcPts val="0"/>
              </a:spcAft>
              <a:buSzPts val="1400"/>
              <a:buChar char="-"/>
            </a:pPr>
            <a:r>
              <a:rPr lang="en"/>
              <a:t>30% WORTHLESS, -100%</a:t>
            </a:r>
            <a:endParaRPr/>
          </a:p>
          <a:p>
            <a:pPr indent="-342900" lvl="0" marL="457200" rtl="0" algn="l">
              <a:lnSpc>
                <a:spcPct val="115000"/>
              </a:lnSpc>
              <a:spcBef>
                <a:spcPts val="0"/>
              </a:spcBef>
              <a:spcAft>
                <a:spcPts val="0"/>
              </a:spcAft>
              <a:buSzPts val="1800"/>
              <a:buChar char="-"/>
            </a:pPr>
            <a:r>
              <a:rPr lang="en"/>
              <a:t>Equity options are American-style; index options are European-style</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Designated market maker</a:t>
            </a:r>
            <a:r>
              <a:rPr lang="en"/>
              <a:t>, very little liquidity risk</a:t>
            </a:r>
            <a:endParaRPr/>
          </a:p>
          <a:p>
            <a:pPr indent="-342900" lvl="0" marL="457200" rtl="0" algn="l">
              <a:lnSpc>
                <a:spcPct val="115000"/>
              </a:lnSpc>
              <a:spcBef>
                <a:spcPts val="0"/>
              </a:spcBef>
              <a:spcAft>
                <a:spcPts val="0"/>
              </a:spcAft>
              <a:buSzPts val="1800"/>
              <a:buChar char="-"/>
            </a:pPr>
            <a:r>
              <a:rPr lang="en"/>
              <a:t>OTC markets exist, mostly for European style, more expensive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Pricing Factors for Options</a:t>
            </a:r>
            <a:endParaRPr/>
          </a:p>
        </p:txBody>
      </p:sp>
      <p:sp>
        <p:nvSpPr>
          <p:cNvPr id="129" name="Google Shape;129;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Price of underlying asset, S</a:t>
            </a:r>
            <a:endParaRPr/>
          </a:p>
          <a:p>
            <a:pPr indent="-342900" lvl="0" marL="457200" rtl="0" algn="l">
              <a:lnSpc>
                <a:spcPct val="115000"/>
              </a:lnSpc>
              <a:spcBef>
                <a:spcPts val="0"/>
              </a:spcBef>
              <a:spcAft>
                <a:spcPts val="0"/>
              </a:spcAft>
              <a:buSzPts val="1800"/>
              <a:buChar char="-"/>
            </a:pPr>
            <a:r>
              <a:rPr lang="en"/>
              <a:t>Strike price of option, X</a:t>
            </a:r>
            <a:endParaRPr/>
          </a:p>
          <a:p>
            <a:pPr indent="-342900" lvl="0" marL="457200" rtl="0" algn="l">
              <a:lnSpc>
                <a:spcPct val="115000"/>
              </a:lnSpc>
              <a:spcBef>
                <a:spcPts val="0"/>
              </a:spcBef>
              <a:spcAft>
                <a:spcPts val="0"/>
              </a:spcAft>
              <a:buSzPts val="1800"/>
              <a:buChar char="-"/>
            </a:pPr>
            <a:r>
              <a:rPr lang="en"/>
              <a:t>Time to maturity,</a:t>
            </a:r>
            <a:r>
              <a:rPr lang="en"/>
              <a:t> T - t</a:t>
            </a:r>
            <a:endParaRPr/>
          </a:p>
          <a:p>
            <a:pPr indent="-342900" lvl="0" marL="457200" rtl="0" algn="l">
              <a:lnSpc>
                <a:spcPct val="115000"/>
              </a:lnSpc>
              <a:spcBef>
                <a:spcPts val="0"/>
              </a:spcBef>
              <a:spcAft>
                <a:spcPts val="0"/>
              </a:spcAft>
              <a:buSzPts val="1800"/>
              <a:buChar char="-"/>
            </a:pPr>
            <a:r>
              <a:rPr lang="en"/>
              <a:t>Variance of continuously compounded returns of the underlying, 𝜎^2</a:t>
            </a:r>
            <a:endParaRPr/>
          </a:p>
          <a:p>
            <a:pPr indent="-317500" lvl="1" marL="914400" rtl="0" algn="l">
              <a:lnSpc>
                <a:spcPct val="115000"/>
              </a:lnSpc>
              <a:spcBef>
                <a:spcPts val="0"/>
              </a:spcBef>
              <a:spcAft>
                <a:spcPts val="0"/>
              </a:spcAft>
              <a:buSzPts val="1400"/>
              <a:buChar char="-"/>
            </a:pPr>
            <a:r>
              <a:rPr lang="en"/>
              <a:t>Continuous compound: exp(r1 * r2 * … rn)</a:t>
            </a:r>
            <a:endParaRPr/>
          </a:p>
          <a:p>
            <a:pPr indent="-342900" lvl="0" marL="457200" rtl="0" algn="l">
              <a:lnSpc>
                <a:spcPct val="115000"/>
              </a:lnSpc>
              <a:spcBef>
                <a:spcPts val="0"/>
              </a:spcBef>
              <a:spcAft>
                <a:spcPts val="0"/>
              </a:spcAft>
              <a:buSzPts val="1800"/>
              <a:buChar char="-"/>
            </a:pPr>
            <a:r>
              <a:rPr lang="en"/>
              <a:t>Riskless interest rate, r</a:t>
            </a:r>
            <a:endParaRPr/>
          </a:p>
          <a:p>
            <a:pPr indent="-342900" lvl="0" marL="457200" rtl="0" algn="l">
              <a:lnSpc>
                <a:spcPct val="115000"/>
              </a:lnSpc>
              <a:spcBef>
                <a:spcPts val="0"/>
              </a:spcBef>
              <a:spcAft>
                <a:spcPts val="0"/>
              </a:spcAft>
              <a:buSzPts val="1800"/>
              <a:buChar char="-"/>
            </a:pPr>
            <a:r>
              <a:rPr lang="en"/>
              <a:t>Present value of dividends from t to T, D</a:t>
            </a:r>
            <a:endParaRPr/>
          </a:p>
          <a:p>
            <a:pPr indent="0" lvl="0" marL="0" rtl="0" algn="l">
              <a:lnSpc>
                <a:spcPct val="115000"/>
              </a:lnSpc>
              <a:spcBef>
                <a:spcPts val="1600"/>
              </a:spcBef>
              <a:spcAft>
                <a:spcPts val="1600"/>
              </a:spcAft>
              <a:buSzPts val="1800"/>
              <a:buNone/>
            </a:pPr>
            <a:r>
              <a:rPr lang="en"/>
              <a:t>These affect the intrinsic value, which may not align with the price you pay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129400" y="0"/>
            <a:ext cx="2171400" cy="4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Source: </a:t>
            </a:r>
            <a:r>
              <a:rPr lang="en">
                <a:latin typeface="Roboto"/>
                <a:ea typeface="Roboto"/>
                <a:cs typeface="Roboto"/>
                <a:sym typeface="Roboto"/>
              </a:rPr>
              <a:t>Quantra</a:t>
            </a:r>
            <a:endParaRPr b="0" i="0" sz="1400" u="none" cap="none" strike="noStrike">
              <a:solidFill>
                <a:srgbClr val="000000"/>
              </a:solidFill>
              <a:latin typeface="Roboto"/>
              <a:ea typeface="Roboto"/>
              <a:cs typeface="Roboto"/>
              <a:sym typeface="Roboto"/>
            </a:endParaRPr>
          </a:p>
        </p:txBody>
      </p:sp>
      <p:pic>
        <p:nvPicPr>
          <p:cNvPr id="135" name="Google Shape;135;p21"/>
          <p:cNvPicPr preferRelativeResize="0"/>
          <p:nvPr/>
        </p:nvPicPr>
        <p:blipFill>
          <a:blip r:embed="rId3">
            <a:alphaModFix/>
          </a:blip>
          <a:stretch>
            <a:fillRect/>
          </a:stretch>
        </p:blipFill>
        <p:spPr>
          <a:xfrm>
            <a:off x="1981950" y="750175"/>
            <a:ext cx="5180101" cy="3301025"/>
          </a:xfrm>
          <a:prstGeom prst="rect">
            <a:avLst/>
          </a:prstGeom>
          <a:noFill/>
          <a:ln>
            <a:noFill/>
          </a:ln>
        </p:spPr>
      </p:pic>
      <p:sp>
        <p:nvSpPr>
          <p:cNvPr id="136" name="Google Shape;136;p21"/>
          <p:cNvSpPr txBox="1"/>
          <p:nvPr/>
        </p:nvSpPr>
        <p:spPr>
          <a:xfrm>
            <a:off x="129400" y="215725"/>
            <a:ext cx="89637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Review: Option Payoff</a:t>
            </a:r>
            <a:endParaRPr sz="3000">
              <a:solidFill>
                <a:schemeClr val="dk1"/>
              </a:solidFill>
              <a:latin typeface="Roboto"/>
              <a:ea typeface="Roboto"/>
              <a:cs typeface="Roboto"/>
              <a:sym typeface="Roboto"/>
            </a:endParaRPr>
          </a:p>
        </p:txBody>
      </p:sp>
      <p:sp>
        <p:nvSpPr>
          <p:cNvPr id="137" name="Google Shape;137;p21"/>
          <p:cNvSpPr txBox="1"/>
          <p:nvPr/>
        </p:nvSpPr>
        <p:spPr>
          <a:xfrm>
            <a:off x="417850" y="3959600"/>
            <a:ext cx="8386800" cy="835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333333"/>
              </a:buClr>
              <a:buSzPts val="1150"/>
              <a:buChar char="-"/>
            </a:pPr>
            <a:r>
              <a:rPr lang="en" sz="1150">
                <a:solidFill>
                  <a:srgbClr val="333333"/>
                </a:solidFill>
                <a:highlight>
                  <a:srgbClr val="FFFFFF"/>
                </a:highlight>
              </a:rPr>
              <a:t>An option payoff diagram is a graphical representation of the net Profit/Loss made by the option buyers and sellers.</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S = Underlying Price</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X = Strike Price</a:t>
            </a:r>
            <a:endParaRPr sz="1150">
              <a:solidFill>
                <a:srgbClr val="333333"/>
              </a:solidFill>
            </a:endParaRPr>
          </a:p>
          <a:p>
            <a:pPr indent="-301625" lvl="0" marL="457200" rtl="0" algn="l">
              <a:lnSpc>
                <a:spcPct val="115000"/>
              </a:lnSpc>
              <a:spcBef>
                <a:spcPts val="0"/>
              </a:spcBef>
              <a:spcAft>
                <a:spcPts val="0"/>
              </a:spcAft>
              <a:buClr>
                <a:srgbClr val="333333"/>
              </a:buClr>
              <a:buSzPts val="1150"/>
              <a:buChar char="-"/>
            </a:pPr>
            <a:r>
              <a:rPr lang="en" sz="1150">
                <a:solidFill>
                  <a:srgbClr val="333333"/>
                </a:solidFill>
              </a:rPr>
              <a:t>A break even point is the point at which you make no profit or no loss. Option Premium is the upfront payment made by the option buyer to the option seller to acquire the option.</a:t>
            </a:r>
            <a:endParaRPr sz="1150">
              <a:solidFill>
                <a:srgbClr val="333333"/>
              </a:solidFill>
            </a:endParaRPr>
          </a:p>
          <a:p>
            <a:pPr indent="0" lvl="0" marL="0" rtl="0" algn="l">
              <a:lnSpc>
                <a:spcPct val="115000"/>
              </a:lnSpc>
              <a:spcBef>
                <a:spcPts val="0"/>
              </a:spcBef>
              <a:spcAft>
                <a:spcPts val="0"/>
              </a:spcAft>
              <a:buNone/>
            </a:pPr>
            <a:r>
              <a:t/>
            </a:r>
            <a:endParaRPr sz="1150">
              <a:solidFill>
                <a:srgbClr val="333333"/>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