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hanacademy.org/economics-finance-domain/core-finance/derivative-securities/put-call-options/v/put-payoff-diagram" TargetMode="External"/><Relationship Id="rId3" Type="http://schemas.openxmlformats.org/officeDocument/2006/relationships/hyperlink" Target="https://quantra.quantinsti.com/glossary/Option-Payof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3da67684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3da676841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da67684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a3da676841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3da6768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3da6768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3da67684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a3da676841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3da67684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a3da676841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3da67684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a3da67684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3da67684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a3da676841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3da67684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a3da676841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3da67684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a3da676841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7f00f1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7f00f1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7f00f15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7f00f15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7f00f15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7f00f15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https://www.khanacademy.org/economics-finance-domain/core-finance/derivative-securities/put-call-options/v/put-payoff-diagram</a:t>
            </a:r>
            <a:endParaRPr/>
          </a:p>
          <a:p>
            <a:pPr indent="0" lvl="0" marL="0" rtl="0" algn="l">
              <a:lnSpc>
                <a:spcPct val="100000"/>
              </a:lnSpc>
              <a:spcBef>
                <a:spcPts val="0"/>
              </a:spcBef>
              <a:spcAft>
                <a:spcPts val="0"/>
              </a:spcAft>
              <a:buSzPts val="1100"/>
              <a:buNone/>
            </a:pPr>
            <a:r>
              <a:rPr lang="en" sz="1800" u="sng">
                <a:solidFill>
                  <a:schemeClr val="hlink"/>
                </a:solidFill>
                <a:hlinkClick r:id="rId3"/>
              </a:rPr>
              <a:t>https://quantra.quantinsti.com/glossary/Option-Payoff</a:t>
            </a:r>
            <a:endParaRPr sz="1800">
              <a:solidFill>
                <a:srgbClr val="434343"/>
              </a:solidFill>
            </a:endParaRPr>
          </a:p>
          <a:p>
            <a:pPr indent="0" lvl="0" marL="0" rtl="0" algn="l">
              <a:lnSpc>
                <a:spcPct val="100000"/>
              </a:lnSpc>
              <a:spcBef>
                <a:spcPts val="0"/>
              </a:spcBef>
              <a:spcAft>
                <a:spcPts val="0"/>
              </a:spcAft>
              <a:buSzPts val="1100"/>
              <a:buNone/>
            </a:pPr>
            <a:r>
              <a:t/>
            </a:r>
            <a:endParaRPr sz="1800">
              <a:solidFill>
                <a:srgbClr val="4343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da6768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a3da676841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3da67684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a3da676841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da6768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3da676841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
          <p:cNvGrpSpPr/>
          <p:nvPr/>
        </p:nvGrpSpPr>
        <p:grpSpPr>
          <a:xfrm>
            <a:off x="6098378" y="5"/>
            <a:ext cx="3045625" cy="2030570"/>
            <a:chOff x="6098378" y="5"/>
            <a:chExt cx="3045625" cy="2030570"/>
          </a:xfrm>
        </p:grpSpPr>
        <p:sp>
          <p:nvSpPr>
            <p:cNvPr id="33" name="Google Shape;33;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9" name="Google Shape;39;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Introduction to Options 2</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Amherst College Quantitative Trading Club, October 19th,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4294967295" type="title"/>
          </p:nvPr>
        </p:nvSpPr>
        <p:spPr>
          <a:xfrm>
            <a:off x="311700" y="1068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Some Jargons</a:t>
            </a:r>
            <a:endParaRPr/>
          </a:p>
        </p:txBody>
      </p:sp>
      <p:sp>
        <p:nvSpPr>
          <p:cNvPr id="154" name="Google Shape;154;p22"/>
          <p:cNvSpPr txBox="1"/>
          <p:nvPr>
            <p:ph idx="4294967295" type="body"/>
          </p:nvPr>
        </p:nvSpPr>
        <p:spPr>
          <a:xfrm>
            <a:off x="311700" y="5990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 In the Money</a:t>
            </a:r>
            <a:endParaRPr sz="1500"/>
          </a:p>
          <a:p>
            <a:pPr indent="-323850" lvl="1" marL="914400" rtl="0" algn="l">
              <a:lnSpc>
                <a:spcPct val="115000"/>
              </a:lnSpc>
              <a:spcBef>
                <a:spcPts val="0"/>
              </a:spcBef>
              <a:spcAft>
                <a:spcPts val="0"/>
              </a:spcAft>
              <a:buSzPts val="1500"/>
              <a:buChar char="-"/>
            </a:pPr>
            <a:r>
              <a:rPr lang="en" sz="1500"/>
              <a:t>Any option that has a positive intrinsic value is said to be </a:t>
            </a:r>
            <a:r>
              <a:rPr i="1" lang="en" sz="1500"/>
              <a:t>in the money </a:t>
            </a:r>
            <a:r>
              <a:rPr lang="en" sz="1500"/>
              <a:t>by the amount of the intrinsic value.</a:t>
            </a:r>
            <a:endParaRPr sz="1500"/>
          </a:p>
          <a:p>
            <a:pPr indent="-323850" lvl="1" marL="914400" rtl="0" algn="l">
              <a:lnSpc>
                <a:spcPct val="115000"/>
              </a:lnSpc>
              <a:spcBef>
                <a:spcPts val="0"/>
              </a:spcBef>
              <a:spcAft>
                <a:spcPts val="0"/>
              </a:spcAft>
              <a:buSzPts val="1500"/>
              <a:buChar char="-"/>
            </a:pPr>
            <a:r>
              <a:rPr lang="en" sz="1500"/>
              <a:t>With a stock at $44, a $40 call is in the money by $4. A $55 put on the same stock is in the money by $11. </a:t>
            </a:r>
            <a:endParaRPr sz="1500"/>
          </a:p>
          <a:p>
            <a:pPr indent="-323850" lvl="1" marL="914400" rtl="0" algn="l">
              <a:spcBef>
                <a:spcPts val="0"/>
              </a:spcBef>
              <a:spcAft>
                <a:spcPts val="0"/>
              </a:spcAft>
              <a:buSzPts val="1500"/>
              <a:buChar char="-"/>
            </a:pPr>
            <a:r>
              <a:rPr lang="en" sz="1500"/>
              <a:t>In order to be in the money, a call must have an exercise price lower than the current price of the underlying contract, and a put must have an exercise price higher than the current price of the underlying contract.</a:t>
            </a:r>
            <a:endParaRPr/>
          </a:p>
        </p:txBody>
      </p:sp>
      <p:grpSp>
        <p:nvGrpSpPr>
          <p:cNvPr id="155" name="Google Shape;155;p22"/>
          <p:cNvGrpSpPr/>
          <p:nvPr/>
        </p:nvGrpSpPr>
        <p:grpSpPr>
          <a:xfrm>
            <a:off x="1530297" y="3431713"/>
            <a:ext cx="6083401" cy="1711797"/>
            <a:chOff x="398880" y="3590437"/>
            <a:chExt cx="5274320" cy="2421212"/>
          </a:xfrm>
        </p:grpSpPr>
        <p:sp>
          <p:nvSpPr>
            <p:cNvPr id="156" name="Google Shape;156;p22"/>
            <p:cNvSpPr/>
            <p:nvPr/>
          </p:nvSpPr>
          <p:spPr>
            <a:xfrm>
              <a:off x="963682" y="4057820"/>
              <a:ext cx="4349359" cy="1628775"/>
            </a:xfrm>
            <a:custGeom>
              <a:rect b="b" l="l" r="r" t="t"/>
              <a:pathLst>
                <a:path extrusionOk="0" h="1722" w="3540">
                  <a:moveTo>
                    <a:pt x="0" y="1722"/>
                  </a:moveTo>
                  <a:lnTo>
                    <a:pt x="0" y="1710"/>
                  </a:lnTo>
                  <a:lnTo>
                    <a:pt x="42" y="1710"/>
                  </a:lnTo>
                  <a:lnTo>
                    <a:pt x="90" y="1704"/>
                  </a:lnTo>
                  <a:lnTo>
                    <a:pt x="132" y="1704"/>
                  </a:lnTo>
                  <a:lnTo>
                    <a:pt x="180" y="1704"/>
                  </a:lnTo>
                  <a:lnTo>
                    <a:pt x="222" y="1698"/>
                  </a:lnTo>
                  <a:lnTo>
                    <a:pt x="264" y="1698"/>
                  </a:lnTo>
                  <a:lnTo>
                    <a:pt x="312" y="1692"/>
                  </a:lnTo>
                  <a:lnTo>
                    <a:pt x="354" y="1692"/>
                  </a:lnTo>
                  <a:lnTo>
                    <a:pt x="396" y="1686"/>
                  </a:lnTo>
                  <a:lnTo>
                    <a:pt x="444" y="1680"/>
                  </a:lnTo>
                  <a:lnTo>
                    <a:pt x="486" y="1680"/>
                  </a:lnTo>
                  <a:lnTo>
                    <a:pt x="534" y="1674"/>
                  </a:lnTo>
                  <a:lnTo>
                    <a:pt x="576" y="1668"/>
                  </a:lnTo>
                  <a:lnTo>
                    <a:pt x="618" y="1662"/>
                  </a:lnTo>
                  <a:lnTo>
                    <a:pt x="666" y="1656"/>
                  </a:lnTo>
                  <a:lnTo>
                    <a:pt x="708" y="1650"/>
                  </a:lnTo>
                  <a:lnTo>
                    <a:pt x="750" y="1644"/>
                  </a:lnTo>
                  <a:lnTo>
                    <a:pt x="798" y="1638"/>
                  </a:lnTo>
                  <a:lnTo>
                    <a:pt x="840" y="1626"/>
                  </a:lnTo>
                  <a:lnTo>
                    <a:pt x="888" y="1620"/>
                  </a:lnTo>
                  <a:lnTo>
                    <a:pt x="930" y="1608"/>
                  </a:lnTo>
                  <a:lnTo>
                    <a:pt x="972" y="1602"/>
                  </a:lnTo>
                  <a:lnTo>
                    <a:pt x="1020" y="1590"/>
                  </a:lnTo>
                  <a:lnTo>
                    <a:pt x="1062" y="1578"/>
                  </a:lnTo>
                  <a:lnTo>
                    <a:pt x="1104" y="1566"/>
                  </a:lnTo>
                  <a:lnTo>
                    <a:pt x="1152" y="1554"/>
                  </a:lnTo>
                  <a:lnTo>
                    <a:pt x="1194" y="1542"/>
                  </a:lnTo>
                  <a:lnTo>
                    <a:pt x="1242" y="1530"/>
                  </a:lnTo>
                  <a:lnTo>
                    <a:pt x="1284" y="1518"/>
                  </a:lnTo>
                  <a:lnTo>
                    <a:pt x="1326" y="1500"/>
                  </a:lnTo>
                  <a:lnTo>
                    <a:pt x="1374" y="1488"/>
                  </a:lnTo>
                  <a:lnTo>
                    <a:pt x="1416" y="1470"/>
                  </a:lnTo>
                  <a:lnTo>
                    <a:pt x="1458" y="1452"/>
                  </a:lnTo>
                  <a:lnTo>
                    <a:pt x="1506" y="1434"/>
                  </a:lnTo>
                  <a:lnTo>
                    <a:pt x="1548" y="1416"/>
                  </a:lnTo>
                  <a:lnTo>
                    <a:pt x="1596" y="1398"/>
                  </a:lnTo>
                  <a:lnTo>
                    <a:pt x="1638" y="1380"/>
                  </a:lnTo>
                  <a:lnTo>
                    <a:pt x="1680" y="1362"/>
                  </a:lnTo>
                  <a:lnTo>
                    <a:pt x="1728" y="1338"/>
                  </a:lnTo>
                  <a:lnTo>
                    <a:pt x="1770" y="1314"/>
                  </a:lnTo>
                  <a:lnTo>
                    <a:pt x="1812" y="1296"/>
                  </a:lnTo>
                  <a:lnTo>
                    <a:pt x="1860" y="1272"/>
                  </a:lnTo>
                  <a:lnTo>
                    <a:pt x="1902" y="1248"/>
                  </a:lnTo>
                  <a:lnTo>
                    <a:pt x="1950" y="1224"/>
                  </a:lnTo>
                  <a:lnTo>
                    <a:pt x="1992" y="1200"/>
                  </a:lnTo>
                  <a:lnTo>
                    <a:pt x="2034" y="1170"/>
                  </a:lnTo>
                  <a:lnTo>
                    <a:pt x="2082" y="1146"/>
                  </a:lnTo>
                  <a:lnTo>
                    <a:pt x="2124" y="1116"/>
                  </a:lnTo>
                  <a:lnTo>
                    <a:pt x="2166" y="1092"/>
                  </a:lnTo>
                  <a:lnTo>
                    <a:pt x="2214" y="1062"/>
                  </a:lnTo>
                  <a:lnTo>
                    <a:pt x="2256" y="1032"/>
                  </a:lnTo>
                  <a:lnTo>
                    <a:pt x="2304" y="1002"/>
                  </a:lnTo>
                  <a:lnTo>
                    <a:pt x="2346" y="972"/>
                  </a:lnTo>
                  <a:lnTo>
                    <a:pt x="2388" y="942"/>
                  </a:lnTo>
                  <a:lnTo>
                    <a:pt x="2436" y="912"/>
                  </a:lnTo>
                  <a:lnTo>
                    <a:pt x="2478" y="882"/>
                  </a:lnTo>
                  <a:lnTo>
                    <a:pt x="2520" y="846"/>
                  </a:lnTo>
                  <a:lnTo>
                    <a:pt x="2568" y="816"/>
                  </a:lnTo>
                  <a:lnTo>
                    <a:pt x="2610" y="780"/>
                  </a:lnTo>
                  <a:lnTo>
                    <a:pt x="2658" y="750"/>
                  </a:lnTo>
                  <a:lnTo>
                    <a:pt x="2700" y="714"/>
                  </a:lnTo>
                  <a:lnTo>
                    <a:pt x="2742" y="678"/>
                  </a:lnTo>
                  <a:lnTo>
                    <a:pt x="2790" y="642"/>
                  </a:lnTo>
                  <a:lnTo>
                    <a:pt x="2832" y="606"/>
                  </a:lnTo>
                  <a:lnTo>
                    <a:pt x="2874" y="570"/>
                  </a:lnTo>
                  <a:lnTo>
                    <a:pt x="2922" y="534"/>
                  </a:lnTo>
                  <a:lnTo>
                    <a:pt x="2964" y="498"/>
                  </a:lnTo>
                  <a:lnTo>
                    <a:pt x="3012" y="462"/>
                  </a:lnTo>
                  <a:lnTo>
                    <a:pt x="3054" y="426"/>
                  </a:lnTo>
                  <a:lnTo>
                    <a:pt x="3096" y="390"/>
                  </a:lnTo>
                  <a:lnTo>
                    <a:pt x="3144" y="348"/>
                  </a:lnTo>
                  <a:lnTo>
                    <a:pt x="3186" y="312"/>
                  </a:lnTo>
                  <a:lnTo>
                    <a:pt x="3228" y="276"/>
                  </a:lnTo>
                  <a:lnTo>
                    <a:pt x="3276" y="234"/>
                  </a:lnTo>
                  <a:lnTo>
                    <a:pt x="3318" y="198"/>
                  </a:lnTo>
                  <a:lnTo>
                    <a:pt x="3366" y="156"/>
                  </a:lnTo>
                  <a:lnTo>
                    <a:pt x="3408" y="120"/>
                  </a:lnTo>
                  <a:lnTo>
                    <a:pt x="3450" y="78"/>
                  </a:lnTo>
                  <a:lnTo>
                    <a:pt x="3498" y="36"/>
                  </a:lnTo>
                  <a:lnTo>
                    <a:pt x="3540" y="0"/>
                  </a:lnTo>
                  <a:lnTo>
                    <a:pt x="3540" y="1722"/>
                  </a:lnTo>
                  <a:lnTo>
                    <a:pt x="3498" y="1722"/>
                  </a:lnTo>
                  <a:lnTo>
                    <a:pt x="3450" y="1722"/>
                  </a:lnTo>
                  <a:lnTo>
                    <a:pt x="3408" y="1722"/>
                  </a:lnTo>
                  <a:lnTo>
                    <a:pt x="3366" y="1722"/>
                  </a:lnTo>
                  <a:lnTo>
                    <a:pt x="3318" y="1722"/>
                  </a:lnTo>
                  <a:lnTo>
                    <a:pt x="3276" y="1722"/>
                  </a:lnTo>
                  <a:lnTo>
                    <a:pt x="3228" y="1722"/>
                  </a:lnTo>
                  <a:lnTo>
                    <a:pt x="3186" y="1722"/>
                  </a:lnTo>
                  <a:lnTo>
                    <a:pt x="3144" y="1722"/>
                  </a:lnTo>
                  <a:lnTo>
                    <a:pt x="3096" y="1722"/>
                  </a:lnTo>
                  <a:lnTo>
                    <a:pt x="3054" y="1722"/>
                  </a:lnTo>
                  <a:lnTo>
                    <a:pt x="3012" y="1722"/>
                  </a:lnTo>
                  <a:lnTo>
                    <a:pt x="2964" y="1722"/>
                  </a:lnTo>
                  <a:lnTo>
                    <a:pt x="2922" y="1722"/>
                  </a:lnTo>
                  <a:lnTo>
                    <a:pt x="2874" y="1722"/>
                  </a:lnTo>
                  <a:lnTo>
                    <a:pt x="2832" y="1722"/>
                  </a:lnTo>
                  <a:lnTo>
                    <a:pt x="2790" y="1722"/>
                  </a:lnTo>
                  <a:lnTo>
                    <a:pt x="2742" y="1722"/>
                  </a:lnTo>
                  <a:lnTo>
                    <a:pt x="2700" y="1722"/>
                  </a:lnTo>
                  <a:lnTo>
                    <a:pt x="2658" y="1722"/>
                  </a:lnTo>
                  <a:lnTo>
                    <a:pt x="2610" y="1722"/>
                  </a:lnTo>
                  <a:lnTo>
                    <a:pt x="2568" y="1722"/>
                  </a:lnTo>
                  <a:lnTo>
                    <a:pt x="2520" y="1722"/>
                  </a:lnTo>
                  <a:lnTo>
                    <a:pt x="2478" y="1722"/>
                  </a:lnTo>
                  <a:lnTo>
                    <a:pt x="2436" y="1722"/>
                  </a:lnTo>
                  <a:lnTo>
                    <a:pt x="2388" y="1722"/>
                  </a:lnTo>
                  <a:lnTo>
                    <a:pt x="2346" y="1722"/>
                  </a:lnTo>
                  <a:lnTo>
                    <a:pt x="2304" y="1722"/>
                  </a:lnTo>
                  <a:lnTo>
                    <a:pt x="2256" y="1722"/>
                  </a:lnTo>
                  <a:lnTo>
                    <a:pt x="2214" y="1722"/>
                  </a:lnTo>
                  <a:lnTo>
                    <a:pt x="2166" y="1722"/>
                  </a:lnTo>
                  <a:lnTo>
                    <a:pt x="2124" y="1722"/>
                  </a:lnTo>
                  <a:lnTo>
                    <a:pt x="2082" y="1722"/>
                  </a:lnTo>
                  <a:lnTo>
                    <a:pt x="2034" y="1722"/>
                  </a:lnTo>
                  <a:lnTo>
                    <a:pt x="1992" y="1722"/>
                  </a:lnTo>
                  <a:lnTo>
                    <a:pt x="1950" y="1722"/>
                  </a:lnTo>
                  <a:lnTo>
                    <a:pt x="1902" y="1722"/>
                  </a:lnTo>
                  <a:lnTo>
                    <a:pt x="1860" y="1722"/>
                  </a:lnTo>
                  <a:lnTo>
                    <a:pt x="1812" y="1722"/>
                  </a:lnTo>
                  <a:lnTo>
                    <a:pt x="1770" y="1722"/>
                  </a:lnTo>
                  <a:lnTo>
                    <a:pt x="1728" y="1722"/>
                  </a:lnTo>
                  <a:lnTo>
                    <a:pt x="1680" y="1722"/>
                  </a:lnTo>
                  <a:lnTo>
                    <a:pt x="1638" y="1722"/>
                  </a:lnTo>
                  <a:lnTo>
                    <a:pt x="1596" y="1722"/>
                  </a:lnTo>
                  <a:lnTo>
                    <a:pt x="1548" y="1722"/>
                  </a:lnTo>
                  <a:lnTo>
                    <a:pt x="1506" y="1722"/>
                  </a:lnTo>
                  <a:lnTo>
                    <a:pt x="1458" y="1722"/>
                  </a:lnTo>
                  <a:lnTo>
                    <a:pt x="1416" y="1722"/>
                  </a:lnTo>
                  <a:lnTo>
                    <a:pt x="1374" y="1722"/>
                  </a:lnTo>
                  <a:lnTo>
                    <a:pt x="1326" y="1722"/>
                  </a:lnTo>
                  <a:lnTo>
                    <a:pt x="1284" y="1722"/>
                  </a:lnTo>
                  <a:lnTo>
                    <a:pt x="1242" y="1722"/>
                  </a:lnTo>
                  <a:lnTo>
                    <a:pt x="1194" y="1722"/>
                  </a:lnTo>
                  <a:lnTo>
                    <a:pt x="1152" y="1722"/>
                  </a:lnTo>
                  <a:lnTo>
                    <a:pt x="1104" y="1722"/>
                  </a:lnTo>
                  <a:lnTo>
                    <a:pt x="1062" y="1722"/>
                  </a:lnTo>
                  <a:lnTo>
                    <a:pt x="1020" y="1722"/>
                  </a:lnTo>
                  <a:lnTo>
                    <a:pt x="972" y="1722"/>
                  </a:lnTo>
                  <a:lnTo>
                    <a:pt x="930" y="1722"/>
                  </a:lnTo>
                  <a:lnTo>
                    <a:pt x="888" y="1722"/>
                  </a:lnTo>
                  <a:lnTo>
                    <a:pt x="840" y="1722"/>
                  </a:lnTo>
                  <a:lnTo>
                    <a:pt x="798" y="1722"/>
                  </a:lnTo>
                  <a:lnTo>
                    <a:pt x="750" y="1722"/>
                  </a:lnTo>
                  <a:lnTo>
                    <a:pt x="708" y="1722"/>
                  </a:lnTo>
                  <a:lnTo>
                    <a:pt x="666" y="1722"/>
                  </a:lnTo>
                  <a:lnTo>
                    <a:pt x="618" y="1722"/>
                  </a:lnTo>
                  <a:lnTo>
                    <a:pt x="576" y="1722"/>
                  </a:lnTo>
                  <a:lnTo>
                    <a:pt x="534" y="1722"/>
                  </a:lnTo>
                  <a:lnTo>
                    <a:pt x="486" y="1722"/>
                  </a:lnTo>
                  <a:lnTo>
                    <a:pt x="444" y="1722"/>
                  </a:lnTo>
                  <a:lnTo>
                    <a:pt x="396" y="1722"/>
                  </a:lnTo>
                  <a:lnTo>
                    <a:pt x="354" y="1722"/>
                  </a:lnTo>
                  <a:lnTo>
                    <a:pt x="312" y="1722"/>
                  </a:lnTo>
                  <a:lnTo>
                    <a:pt x="264" y="1722"/>
                  </a:lnTo>
                  <a:lnTo>
                    <a:pt x="222" y="1722"/>
                  </a:lnTo>
                  <a:lnTo>
                    <a:pt x="180" y="1722"/>
                  </a:lnTo>
                  <a:lnTo>
                    <a:pt x="132" y="1722"/>
                  </a:lnTo>
                  <a:lnTo>
                    <a:pt x="90" y="1722"/>
                  </a:lnTo>
                  <a:lnTo>
                    <a:pt x="42" y="1722"/>
                  </a:lnTo>
                  <a:lnTo>
                    <a:pt x="0" y="1722"/>
                  </a:lnTo>
                  <a:close/>
                </a:path>
              </a:pathLst>
            </a:custGeom>
            <a:solidFill>
              <a:srgbClr val="0563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7" name="Google Shape;157;p22"/>
            <p:cNvGrpSpPr/>
            <p:nvPr/>
          </p:nvGrpSpPr>
          <p:grpSpPr>
            <a:xfrm>
              <a:off x="398880" y="3590437"/>
              <a:ext cx="5274320" cy="2421212"/>
              <a:chOff x="398880" y="3590437"/>
              <a:chExt cx="5274320" cy="2421212"/>
            </a:xfrm>
          </p:grpSpPr>
          <p:sp>
            <p:nvSpPr>
              <p:cNvPr id="158" name="Google Shape;158;p22"/>
              <p:cNvSpPr/>
              <p:nvPr/>
            </p:nvSpPr>
            <p:spPr>
              <a:xfrm>
                <a:off x="965198" y="4052143"/>
                <a:ext cx="4349359" cy="1634450"/>
              </a:xfrm>
              <a:custGeom>
                <a:rect b="b" l="l" r="r" t="t"/>
                <a:pathLst>
                  <a:path extrusionOk="0" h="1728" w="3540">
                    <a:moveTo>
                      <a:pt x="0" y="1728"/>
                    </a:moveTo>
                    <a:lnTo>
                      <a:pt x="0" y="1728"/>
                    </a:lnTo>
                    <a:lnTo>
                      <a:pt x="42" y="1728"/>
                    </a:lnTo>
                    <a:lnTo>
                      <a:pt x="90" y="1728"/>
                    </a:lnTo>
                    <a:lnTo>
                      <a:pt x="132" y="1728"/>
                    </a:lnTo>
                    <a:lnTo>
                      <a:pt x="180" y="1728"/>
                    </a:lnTo>
                    <a:lnTo>
                      <a:pt x="222" y="1728"/>
                    </a:lnTo>
                    <a:lnTo>
                      <a:pt x="264" y="1728"/>
                    </a:lnTo>
                    <a:lnTo>
                      <a:pt x="312" y="1728"/>
                    </a:lnTo>
                    <a:lnTo>
                      <a:pt x="354" y="1728"/>
                    </a:lnTo>
                    <a:lnTo>
                      <a:pt x="396" y="1728"/>
                    </a:lnTo>
                    <a:lnTo>
                      <a:pt x="444" y="1728"/>
                    </a:lnTo>
                    <a:lnTo>
                      <a:pt x="486" y="1728"/>
                    </a:lnTo>
                    <a:lnTo>
                      <a:pt x="534" y="1728"/>
                    </a:lnTo>
                    <a:lnTo>
                      <a:pt x="576" y="1728"/>
                    </a:lnTo>
                    <a:lnTo>
                      <a:pt x="618" y="1728"/>
                    </a:lnTo>
                    <a:lnTo>
                      <a:pt x="666" y="1728"/>
                    </a:lnTo>
                    <a:lnTo>
                      <a:pt x="708" y="1728"/>
                    </a:lnTo>
                    <a:lnTo>
                      <a:pt x="750" y="1728"/>
                    </a:lnTo>
                    <a:lnTo>
                      <a:pt x="798" y="1728"/>
                    </a:lnTo>
                    <a:lnTo>
                      <a:pt x="840" y="1728"/>
                    </a:lnTo>
                    <a:lnTo>
                      <a:pt x="888" y="1728"/>
                    </a:lnTo>
                    <a:lnTo>
                      <a:pt x="930" y="1728"/>
                    </a:lnTo>
                    <a:lnTo>
                      <a:pt x="972" y="1728"/>
                    </a:lnTo>
                    <a:lnTo>
                      <a:pt x="1020" y="1728"/>
                    </a:lnTo>
                    <a:lnTo>
                      <a:pt x="1062" y="1728"/>
                    </a:lnTo>
                    <a:lnTo>
                      <a:pt x="1104" y="1728"/>
                    </a:lnTo>
                    <a:lnTo>
                      <a:pt x="1152" y="1728"/>
                    </a:lnTo>
                    <a:lnTo>
                      <a:pt x="1194" y="1728"/>
                    </a:lnTo>
                    <a:lnTo>
                      <a:pt x="1242" y="1728"/>
                    </a:lnTo>
                    <a:lnTo>
                      <a:pt x="1284" y="1728"/>
                    </a:lnTo>
                    <a:lnTo>
                      <a:pt x="1326" y="1728"/>
                    </a:lnTo>
                    <a:lnTo>
                      <a:pt x="1374" y="1728"/>
                    </a:lnTo>
                    <a:lnTo>
                      <a:pt x="1416" y="1728"/>
                    </a:lnTo>
                    <a:lnTo>
                      <a:pt x="1458" y="1728"/>
                    </a:lnTo>
                    <a:lnTo>
                      <a:pt x="1506" y="1728"/>
                    </a:lnTo>
                    <a:lnTo>
                      <a:pt x="1548" y="1728"/>
                    </a:lnTo>
                    <a:lnTo>
                      <a:pt x="1596" y="1728"/>
                    </a:lnTo>
                    <a:lnTo>
                      <a:pt x="1638" y="1728"/>
                    </a:lnTo>
                    <a:lnTo>
                      <a:pt x="1680" y="1728"/>
                    </a:lnTo>
                    <a:lnTo>
                      <a:pt x="1728" y="1728"/>
                    </a:lnTo>
                    <a:lnTo>
                      <a:pt x="1770" y="1728"/>
                    </a:lnTo>
                    <a:lnTo>
                      <a:pt x="1812" y="1686"/>
                    </a:lnTo>
                    <a:lnTo>
                      <a:pt x="1860" y="1644"/>
                    </a:lnTo>
                    <a:lnTo>
                      <a:pt x="1902" y="1596"/>
                    </a:lnTo>
                    <a:lnTo>
                      <a:pt x="1950" y="1554"/>
                    </a:lnTo>
                    <a:lnTo>
                      <a:pt x="1992" y="1512"/>
                    </a:lnTo>
                    <a:lnTo>
                      <a:pt x="2034" y="1470"/>
                    </a:lnTo>
                    <a:lnTo>
                      <a:pt x="2082" y="1428"/>
                    </a:lnTo>
                    <a:lnTo>
                      <a:pt x="2124" y="1380"/>
                    </a:lnTo>
                    <a:lnTo>
                      <a:pt x="2166" y="1338"/>
                    </a:lnTo>
                    <a:lnTo>
                      <a:pt x="2214" y="1296"/>
                    </a:lnTo>
                    <a:lnTo>
                      <a:pt x="2256" y="1254"/>
                    </a:lnTo>
                    <a:lnTo>
                      <a:pt x="2304" y="1212"/>
                    </a:lnTo>
                    <a:lnTo>
                      <a:pt x="2346" y="1164"/>
                    </a:lnTo>
                    <a:lnTo>
                      <a:pt x="2388" y="1122"/>
                    </a:lnTo>
                    <a:lnTo>
                      <a:pt x="2436" y="1080"/>
                    </a:lnTo>
                    <a:lnTo>
                      <a:pt x="2478" y="1038"/>
                    </a:lnTo>
                    <a:lnTo>
                      <a:pt x="2520" y="996"/>
                    </a:lnTo>
                    <a:lnTo>
                      <a:pt x="2568" y="948"/>
                    </a:lnTo>
                    <a:lnTo>
                      <a:pt x="2610" y="906"/>
                    </a:lnTo>
                    <a:lnTo>
                      <a:pt x="2658" y="864"/>
                    </a:lnTo>
                    <a:lnTo>
                      <a:pt x="2700" y="822"/>
                    </a:lnTo>
                    <a:lnTo>
                      <a:pt x="2742" y="780"/>
                    </a:lnTo>
                    <a:lnTo>
                      <a:pt x="2790" y="732"/>
                    </a:lnTo>
                    <a:lnTo>
                      <a:pt x="2832" y="690"/>
                    </a:lnTo>
                    <a:lnTo>
                      <a:pt x="2874" y="648"/>
                    </a:lnTo>
                    <a:lnTo>
                      <a:pt x="2922" y="606"/>
                    </a:lnTo>
                    <a:lnTo>
                      <a:pt x="2964" y="564"/>
                    </a:lnTo>
                    <a:lnTo>
                      <a:pt x="3012" y="516"/>
                    </a:lnTo>
                    <a:lnTo>
                      <a:pt x="3054" y="474"/>
                    </a:lnTo>
                    <a:lnTo>
                      <a:pt x="3096" y="432"/>
                    </a:lnTo>
                    <a:lnTo>
                      <a:pt x="3144" y="390"/>
                    </a:lnTo>
                    <a:lnTo>
                      <a:pt x="3186" y="348"/>
                    </a:lnTo>
                    <a:lnTo>
                      <a:pt x="3228" y="300"/>
                    </a:lnTo>
                    <a:lnTo>
                      <a:pt x="3276" y="258"/>
                    </a:lnTo>
                    <a:lnTo>
                      <a:pt x="3318" y="216"/>
                    </a:lnTo>
                    <a:lnTo>
                      <a:pt x="3366" y="174"/>
                    </a:lnTo>
                    <a:lnTo>
                      <a:pt x="3408" y="132"/>
                    </a:lnTo>
                    <a:lnTo>
                      <a:pt x="3450" y="84"/>
                    </a:lnTo>
                    <a:lnTo>
                      <a:pt x="3498" y="42"/>
                    </a:lnTo>
                    <a:lnTo>
                      <a:pt x="3540" y="0"/>
                    </a:lnTo>
                    <a:lnTo>
                      <a:pt x="3540" y="1728"/>
                    </a:lnTo>
                    <a:lnTo>
                      <a:pt x="3498" y="1728"/>
                    </a:lnTo>
                    <a:lnTo>
                      <a:pt x="3450" y="1728"/>
                    </a:lnTo>
                    <a:lnTo>
                      <a:pt x="3408" y="1728"/>
                    </a:lnTo>
                    <a:lnTo>
                      <a:pt x="3366" y="1728"/>
                    </a:lnTo>
                    <a:lnTo>
                      <a:pt x="3318" y="1728"/>
                    </a:lnTo>
                    <a:lnTo>
                      <a:pt x="3276" y="1728"/>
                    </a:lnTo>
                    <a:lnTo>
                      <a:pt x="3228" y="1728"/>
                    </a:lnTo>
                    <a:lnTo>
                      <a:pt x="3186" y="1728"/>
                    </a:lnTo>
                    <a:lnTo>
                      <a:pt x="3144" y="1728"/>
                    </a:lnTo>
                    <a:lnTo>
                      <a:pt x="3096" y="1728"/>
                    </a:lnTo>
                    <a:lnTo>
                      <a:pt x="3054" y="1728"/>
                    </a:lnTo>
                    <a:lnTo>
                      <a:pt x="3012" y="1728"/>
                    </a:lnTo>
                    <a:lnTo>
                      <a:pt x="2964" y="1728"/>
                    </a:lnTo>
                    <a:lnTo>
                      <a:pt x="2922" y="1728"/>
                    </a:lnTo>
                    <a:lnTo>
                      <a:pt x="2874" y="1728"/>
                    </a:lnTo>
                    <a:lnTo>
                      <a:pt x="2832" y="1728"/>
                    </a:lnTo>
                    <a:lnTo>
                      <a:pt x="2790" y="1728"/>
                    </a:lnTo>
                    <a:lnTo>
                      <a:pt x="2742" y="1728"/>
                    </a:lnTo>
                    <a:lnTo>
                      <a:pt x="2700" y="1728"/>
                    </a:lnTo>
                    <a:lnTo>
                      <a:pt x="2658" y="1728"/>
                    </a:lnTo>
                    <a:lnTo>
                      <a:pt x="2610" y="1728"/>
                    </a:lnTo>
                    <a:lnTo>
                      <a:pt x="2568" y="1728"/>
                    </a:lnTo>
                    <a:lnTo>
                      <a:pt x="2520" y="1728"/>
                    </a:lnTo>
                    <a:lnTo>
                      <a:pt x="2478" y="1728"/>
                    </a:lnTo>
                    <a:lnTo>
                      <a:pt x="2436" y="1728"/>
                    </a:lnTo>
                    <a:lnTo>
                      <a:pt x="2388" y="1728"/>
                    </a:lnTo>
                    <a:lnTo>
                      <a:pt x="2346" y="1728"/>
                    </a:lnTo>
                    <a:lnTo>
                      <a:pt x="2304" y="1728"/>
                    </a:lnTo>
                    <a:lnTo>
                      <a:pt x="2256" y="1728"/>
                    </a:lnTo>
                    <a:lnTo>
                      <a:pt x="2214" y="1728"/>
                    </a:lnTo>
                    <a:lnTo>
                      <a:pt x="2166" y="1728"/>
                    </a:lnTo>
                    <a:lnTo>
                      <a:pt x="2124" y="1728"/>
                    </a:lnTo>
                    <a:lnTo>
                      <a:pt x="2082" y="1728"/>
                    </a:lnTo>
                    <a:lnTo>
                      <a:pt x="2034" y="1728"/>
                    </a:lnTo>
                    <a:lnTo>
                      <a:pt x="1992" y="1728"/>
                    </a:lnTo>
                    <a:lnTo>
                      <a:pt x="1950" y="1728"/>
                    </a:lnTo>
                    <a:lnTo>
                      <a:pt x="1902" y="1728"/>
                    </a:lnTo>
                    <a:lnTo>
                      <a:pt x="1860" y="1728"/>
                    </a:lnTo>
                    <a:lnTo>
                      <a:pt x="1812" y="1728"/>
                    </a:lnTo>
                    <a:lnTo>
                      <a:pt x="1770" y="1728"/>
                    </a:lnTo>
                    <a:lnTo>
                      <a:pt x="1728" y="1728"/>
                    </a:lnTo>
                    <a:lnTo>
                      <a:pt x="1680" y="1728"/>
                    </a:lnTo>
                    <a:lnTo>
                      <a:pt x="1638" y="1728"/>
                    </a:lnTo>
                    <a:lnTo>
                      <a:pt x="1596" y="1728"/>
                    </a:lnTo>
                    <a:lnTo>
                      <a:pt x="1548" y="1728"/>
                    </a:lnTo>
                    <a:lnTo>
                      <a:pt x="1506" y="1728"/>
                    </a:lnTo>
                    <a:lnTo>
                      <a:pt x="1458" y="1728"/>
                    </a:lnTo>
                    <a:lnTo>
                      <a:pt x="1416" y="1728"/>
                    </a:lnTo>
                    <a:lnTo>
                      <a:pt x="1374" y="1728"/>
                    </a:lnTo>
                    <a:lnTo>
                      <a:pt x="1326" y="1728"/>
                    </a:lnTo>
                    <a:lnTo>
                      <a:pt x="1284" y="1728"/>
                    </a:lnTo>
                    <a:lnTo>
                      <a:pt x="1242" y="1728"/>
                    </a:lnTo>
                    <a:lnTo>
                      <a:pt x="1194" y="1728"/>
                    </a:lnTo>
                    <a:lnTo>
                      <a:pt x="1152" y="1728"/>
                    </a:lnTo>
                    <a:lnTo>
                      <a:pt x="1104" y="1728"/>
                    </a:lnTo>
                    <a:lnTo>
                      <a:pt x="1062" y="1728"/>
                    </a:lnTo>
                    <a:lnTo>
                      <a:pt x="1020" y="1728"/>
                    </a:lnTo>
                    <a:lnTo>
                      <a:pt x="972" y="1728"/>
                    </a:lnTo>
                    <a:lnTo>
                      <a:pt x="930" y="1728"/>
                    </a:lnTo>
                    <a:lnTo>
                      <a:pt x="888" y="1728"/>
                    </a:lnTo>
                    <a:lnTo>
                      <a:pt x="840" y="1728"/>
                    </a:lnTo>
                    <a:lnTo>
                      <a:pt x="798" y="1728"/>
                    </a:lnTo>
                    <a:lnTo>
                      <a:pt x="750" y="1728"/>
                    </a:lnTo>
                    <a:lnTo>
                      <a:pt x="708" y="1728"/>
                    </a:lnTo>
                    <a:lnTo>
                      <a:pt x="666" y="1728"/>
                    </a:lnTo>
                    <a:lnTo>
                      <a:pt x="618" y="1728"/>
                    </a:lnTo>
                    <a:lnTo>
                      <a:pt x="576" y="1728"/>
                    </a:lnTo>
                    <a:lnTo>
                      <a:pt x="534" y="1728"/>
                    </a:lnTo>
                    <a:lnTo>
                      <a:pt x="486" y="1728"/>
                    </a:lnTo>
                    <a:lnTo>
                      <a:pt x="444" y="1728"/>
                    </a:lnTo>
                    <a:lnTo>
                      <a:pt x="396" y="1728"/>
                    </a:lnTo>
                    <a:lnTo>
                      <a:pt x="354" y="1728"/>
                    </a:lnTo>
                    <a:lnTo>
                      <a:pt x="312" y="1728"/>
                    </a:lnTo>
                    <a:lnTo>
                      <a:pt x="264" y="1728"/>
                    </a:lnTo>
                    <a:lnTo>
                      <a:pt x="222" y="1728"/>
                    </a:lnTo>
                    <a:lnTo>
                      <a:pt x="180" y="1728"/>
                    </a:lnTo>
                    <a:lnTo>
                      <a:pt x="132" y="1728"/>
                    </a:lnTo>
                    <a:lnTo>
                      <a:pt x="90" y="1728"/>
                    </a:lnTo>
                    <a:lnTo>
                      <a:pt x="42" y="1728"/>
                    </a:lnTo>
                    <a:lnTo>
                      <a:pt x="0" y="1728"/>
                    </a:lnTo>
                    <a:close/>
                  </a:path>
                </a:pathLst>
              </a:custGeom>
              <a:solidFill>
                <a:srgbClr val="ED7D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9" name="Google Shape;159;p22"/>
              <p:cNvCxnSpPr/>
              <p:nvPr/>
            </p:nvCxnSpPr>
            <p:spPr>
              <a:xfrm>
                <a:off x="960169" y="3933056"/>
                <a:ext cx="0" cy="1743300"/>
              </a:xfrm>
              <a:prstGeom prst="straightConnector1">
                <a:avLst/>
              </a:prstGeom>
              <a:noFill/>
              <a:ln cap="flat" cmpd="sng" w="9525">
                <a:solidFill>
                  <a:srgbClr val="000000"/>
                </a:solidFill>
                <a:prstDash val="solid"/>
                <a:round/>
                <a:headEnd len="med" w="med" type="stealth"/>
                <a:tailEnd len="med" w="med" type="none"/>
              </a:ln>
            </p:spPr>
          </p:cxnSp>
          <p:sp>
            <p:nvSpPr>
              <p:cNvPr id="160" name="Google Shape;160;p22"/>
              <p:cNvSpPr txBox="1"/>
              <p:nvPr/>
            </p:nvSpPr>
            <p:spPr>
              <a:xfrm>
                <a:off x="2899977" y="5661249"/>
                <a:ext cx="5376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Strike</a:t>
                </a:r>
                <a:endParaRPr/>
              </a:p>
            </p:txBody>
          </p:sp>
          <p:sp>
            <p:nvSpPr>
              <p:cNvPr id="161" name="Google Shape;161;p22"/>
              <p:cNvSpPr txBox="1"/>
              <p:nvPr/>
            </p:nvSpPr>
            <p:spPr>
              <a:xfrm>
                <a:off x="398880" y="4436127"/>
                <a:ext cx="5268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Value</a:t>
                </a:r>
                <a:endParaRPr/>
              </a:p>
            </p:txBody>
          </p:sp>
          <p:sp>
            <p:nvSpPr>
              <p:cNvPr id="162" name="Google Shape;162;p22"/>
              <p:cNvSpPr txBox="1"/>
              <p:nvPr/>
            </p:nvSpPr>
            <p:spPr>
              <a:xfrm>
                <a:off x="2929115" y="3590437"/>
                <a:ext cx="11631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ED7D31"/>
                  </a:buClr>
                  <a:buSzPts val="1300"/>
                  <a:buFont typeface="Noto Sans Symbols"/>
                  <a:buNone/>
                </a:pPr>
                <a:r>
                  <a:rPr b="1" lang="en" sz="1300" u="none">
                    <a:solidFill>
                      <a:srgbClr val="ED7D31"/>
                    </a:solidFill>
                    <a:latin typeface="Arial"/>
                    <a:ea typeface="Arial"/>
                    <a:cs typeface="Arial"/>
                    <a:sym typeface="Arial"/>
                  </a:rPr>
                  <a:t>Intrinsic Value</a:t>
                </a:r>
                <a:endParaRPr/>
              </a:p>
            </p:txBody>
          </p:sp>
          <p:sp>
            <p:nvSpPr>
              <p:cNvPr id="163" name="Google Shape;163;p22"/>
              <p:cNvSpPr txBox="1"/>
              <p:nvPr/>
            </p:nvSpPr>
            <p:spPr>
              <a:xfrm>
                <a:off x="1986818" y="4537388"/>
                <a:ext cx="9294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969696"/>
                  </a:buClr>
                  <a:buSzPts val="1300"/>
                  <a:buFont typeface="Noto Sans Symbols"/>
                  <a:buNone/>
                </a:pPr>
                <a:r>
                  <a:rPr b="1" lang="en" sz="1300" u="none">
                    <a:solidFill>
                      <a:srgbClr val="969696"/>
                    </a:solidFill>
                    <a:latin typeface="Arial"/>
                    <a:ea typeface="Arial"/>
                    <a:cs typeface="Arial"/>
                    <a:sym typeface="Arial"/>
                  </a:rPr>
                  <a:t>Time Value</a:t>
                </a:r>
                <a:endParaRPr/>
              </a:p>
            </p:txBody>
          </p:sp>
          <p:cxnSp>
            <p:nvCxnSpPr>
              <p:cNvPr id="164" name="Google Shape;164;p22"/>
              <p:cNvCxnSpPr/>
              <p:nvPr/>
            </p:nvCxnSpPr>
            <p:spPr>
              <a:xfrm>
                <a:off x="3656856" y="3897780"/>
                <a:ext cx="1295400" cy="1295400"/>
              </a:xfrm>
              <a:prstGeom prst="straightConnector1">
                <a:avLst/>
              </a:prstGeom>
              <a:noFill/>
              <a:ln cap="flat" cmpd="sng" w="19050">
                <a:solidFill>
                  <a:srgbClr val="000000"/>
                </a:solidFill>
                <a:prstDash val="solid"/>
                <a:round/>
                <a:headEnd len="med" w="med" type="none"/>
                <a:tailEnd len="med" w="med" type="stealth"/>
              </a:ln>
            </p:spPr>
          </p:cxnSp>
          <p:cxnSp>
            <p:nvCxnSpPr>
              <p:cNvPr id="165" name="Google Shape;165;p22"/>
              <p:cNvCxnSpPr/>
              <p:nvPr/>
            </p:nvCxnSpPr>
            <p:spPr>
              <a:xfrm>
                <a:off x="2491922" y="4804400"/>
                <a:ext cx="685800" cy="685800"/>
              </a:xfrm>
              <a:prstGeom prst="straightConnector1">
                <a:avLst/>
              </a:prstGeom>
              <a:noFill/>
              <a:ln cap="flat" cmpd="sng" w="25400">
                <a:solidFill>
                  <a:srgbClr val="000000"/>
                </a:solidFill>
                <a:prstDash val="solid"/>
                <a:round/>
                <a:headEnd len="med" w="med" type="none"/>
                <a:tailEnd len="med" w="med" type="stealth"/>
              </a:ln>
            </p:spPr>
          </p:cxnSp>
          <p:cxnSp>
            <p:nvCxnSpPr>
              <p:cNvPr id="166" name="Google Shape;166;p22"/>
              <p:cNvCxnSpPr/>
              <p:nvPr/>
            </p:nvCxnSpPr>
            <p:spPr>
              <a:xfrm>
                <a:off x="962000" y="5686594"/>
                <a:ext cx="4711200" cy="0"/>
              </a:xfrm>
              <a:prstGeom prst="straightConnector1">
                <a:avLst/>
              </a:prstGeom>
              <a:noFill/>
              <a:ln cap="flat" cmpd="sng" w="9525">
                <a:solidFill>
                  <a:srgbClr val="000000"/>
                </a:solidFill>
                <a:prstDash val="solid"/>
                <a:round/>
                <a:headEnd len="med" w="med" type="none"/>
                <a:tailEnd len="med" w="med" type="stealth"/>
              </a:ln>
            </p:spPr>
          </p:cxn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4294967295" type="title"/>
          </p:nvPr>
        </p:nvSpPr>
        <p:spPr>
          <a:xfrm>
            <a:off x="311700" y="1068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Some Jargons</a:t>
            </a:r>
            <a:endParaRPr/>
          </a:p>
        </p:txBody>
      </p:sp>
      <p:sp>
        <p:nvSpPr>
          <p:cNvPr id="172" name="Google Shape;172;p23"/>
          <p:cNvSpPr txBox="1"/>
          <p:nvPr>
            <p:ph idx="4294967295" type="body"/>
          </p:nvPr>
        </p:nvSpPr>
        <p:spPr>
          <a:xfrm>
            <a:off x="311700" y="599100"/>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spcBef>
                <a:spcPts val="1600"/>
              </a:spcBef>
              <a:spcAft>
                <a:spcPts val="0"/>
              </a:spcAft>
              <a:buSzPts val="1800"/>
              <a:buChar char="-"/>
            </a:pPr>
            <a:r>
              <a:rPr lang="en"/>
              <a:t>Out of the Money</a:t>
            </a:r>
            <a:endParaRPr/>
          </a:p>
          <a:p>
            <a:pPr indent="-317500" lvl="1" marL="914400" rtl="0" algn="l">
              <a:spcBef>
                <a:spcPts val="0"/>
              </a:spcBef>
              <a:spcAft>
                <a:spcPts val="0"/>
              </a:spcAft>
              <a:buSzPts val="1400"/>
              <a:buChar char="-"/>
            </a:pPr>
            <a:r>
              <a:rPr lang="en" sz="1500"/>
              <a:t>An option with no intrinsic value is said to be </a:t>
            </a:r>
            <a:r>
              <a:rPr i="1" lang="en" sz="1500"/>
              <a:t>out of the money</a:t>
            </a:r>
            <a:r>
              <a:rPr lang="en" sz="1500"/>
              <a:t>, and its price consists solely of time value. </a:t>
            </a:r>
            <a:endParaRPr sz="1500"/>
          </a:p>
          <a:p>
            <a:pPr indent="-323850" lvl="0" marL="457200" rtl="0" algn="l">
              <a:spcBef>
                <a:spcPts val="0"/>
              </a:spcBef>
              <a:spcAft>
                <a:spcPts val="0"/>
              </a:spcAft>
              <a:buSzPts val="1500"/>
              <a:buChar char="-"/>
            </a:pPr>
            <a:r>
              <a:rPr lang="en"/>
              <a:t>At the Money</a:t>
            </a:r>
            <a:endParaRPr sz="1500"/>
          </a:p>
          <a:p>
            <a:pPr indent="-317500" lvl="1" marL="914400" rtl="0" algn="l">
              <a:spcBef>
                <a:spcPts val="0"/>
              </a:spcBef>
              <a:spcAft>
                <a:spcPts val="0"/>
              </a:spcAft>
              <a:buSzPts val="1400"/>
              <a:buChar char="-"/>
            </a:pPr>
            <a:r>
              <a:rPr lang="en" sz="1500"/>
              <a:t>An option whose exercise price is equal to the current price of the underlying contract is said to be </a:t>
            </a:r>
            <a:r>
              <a:rPr i="1" lang="en" sz="1500"/>
              <a:t>at the money</a:t>
            </a:r>
            <a:r>
              <a:rPr lang="en" sz="1500"/>
              <a:t>. Technically, such an option is also out of the money because it has no intrinsic value. Traders make the distinction between at-the-money and out-of-the-money options because at-the-money options often have very specific and desirable characteristics, and such options tend to be the most actively traded.</a:t>
            </a:r>
            <a:endParaRPr/>
          </a:p>
        </p:txBody>
      </p:sp>
      <p:grpSp>
        <p:nvGrpSpPr>
          <p:cNvPr id="173" name="Google Shape;173;p23"/>
          <p:cNvGrpSpPr/>
          <p:nvPr/>
        </p:nvGrpSpPr>
        <p:grpSpPr>
          <a:xfrm>
            <a:off x="1530297" y="3431713"/>
            <a:ext cx="6083401" cy="1711797"/>
            <a:chOff x="398880" y="3590437"/>
            <a:chExt cx="5274320" cy="2421212"/>
          </a:xfrm>
        </p:grpSpPr>
        <p:sp>
          <p:nvSpPr>
            <p:cNvPr id="174" name="Google Shape;174;p23"/>
            <p:cNvSpPr/>
            <p:nvPr/>
          </p:nvSpPr>
          <p:spPr>
            <a:xfrm>
              <a:off x="963682" y="4057820"/>
              <a:ext cx="4349359" cy="1628775"/>
            </a:xfrm>
            <a:custGeom>
              <a:rect b="b" l="l" r="r" t="t"/>
              <a:pathLst>
                <a:path extrusionOk="0" h="1722" w="3540">
                  <a:moveTo>
                    <a:pt x="0" y="1722"/>
                  </a:moveTo>
                  <a:lnTo>
                    <a:pt x="0" y="1710"/>
                  </a:lnTo>
                  <a:lnTo>
                    <a:pt x="42" y="1710"/>
                  </a:lnTo>
                  <a:lnTo>
                    <a:pt x="90" y="1704"/>
                  </a:lnTo>
                  <a:lnTo>
                    <a:pt x="132" y="1704"/>
                  </a:lnTo>
                  <a:lnTo>
                    <a:pt x="180" y="1704"/>
                  </a:lnTo>
                  <a:lnTo>
                    <a:pt x="222" y="1698"/>
                  </a:lnTo>
                  <a:lnTo>
                    <a:pt x="264" y="1698"/>
                  </a:lnTo>
                  <a:lnTo>
                    <a:pt x="312" y="1692"/>
                  </a:lnTo>
                  <a:lnTo>
                    <a:pt x="354" y="1692"/>
                  </a:lnTo>
                  <a:lnTo>
                    <a:pt x="396" y="1686"/>
                  </a:lnTo>
                  <a:lnTo>
                    <a:pt x="444" y="1680"/>
                  </a:lnTo>
                  <a:lnTo>
                    <a:pt x="486" y="1680"/>
                  </a:lnTo>
                  <a:lnTo>
                    <a:pt x="534" y="1674"/>
                  </a:lnTo>
                  <a:lnTo>
                    <a:pt x="576" y="1668"/>
                  </a:lnTo>
                  <a:lnTo>
                    <a:pt x="618" y="1662"/>
                  </a:lnTo>
                  <a:lnTo>
                    <a:pt x="666" y="1656"/>
                  </a:lnTo>
                  <a:lnTo>
                    <a:pt x="708" y="1650"/>
                  </a:lnTo>
                  <a:lnTo>
                    <a:pt x="750" y="1644"/>
                  </a:lnTo>
                  <a:lnTo>
                    <a:pt x="798" y="1638"/>
                  </a:lnTo>
                  <a:lnTo>
                    <a:pt x="840" y="1626"/>
                  </a:lnTo>
                  <a:lnTo>
                    <a:pt x="888" y="1620"/>
                  </a:lnTo>
                  <a:lnTo>
                    <a:pt x="930" y="1608"/>
                  </a:lnTo>
                  <a:lnTo>
                    <a:pt x="972" y="1602"/>
                  </a:lnTo>
                  <a:lnTo>
                    <a:pt x="1020" y="1590"/>
                  </a:lnTo>
                  <a:lnTo>
                    <a:pt x="1062" y="1578"/>
                  </a:lnTo>
                  <a:lnTo>
                    <a:pt x="1104" y="1566"/>
                  </a:lnTo>
                  <a:lnTo>
                    <a:pt x="1152" y="1554"/>
                  </a:lnTo>
                  <a:lnTo>
                    <a:pt x="1194" y="1542"/>
                  </a:lnTo>
                  <a:lnTo>
                    <a:pt x="1242" y="1530"/>
                  </a:lnTo>
                  <a:lnTo>
                    <a:pt x="1284" y="1518"/>
                  </a:lnTo>
                  <a:lnTo>
                    <a:pt x="1326" y="1500"/>
                  </a:lnTo>
                  <a:lnTo>
                    <a:pt x="1374" y="1488"/>
                  </a:lnTo>
                  <a:lnTo>
                    <a:pt x="1416" y="1470"/>
                  </a:lnTo>
                  <a:lnTo>
                    <a:pt x="1458" y="1452"/>
                  </a:lnTo>
                  <a:lnTo>
                    <a:pt x="1506" y="1434"/>
                  </a:lnTo>
                  <a:lnTo>
                    <a:pt x="1548" y="1416"/>
                  </a:lnTo>
                  <a:lnTo>
                    <a:pt x="1596" y="1398"/>
                  </a:lnTo>
                  <a:lnTo>
                    <a:pt x="1638" y="1380"/>
                  </a:lnTo>
                  <a:lnTo>
                    <a:pt x="1680" y="1362"/>
                  </a:lnTo>
                  <a:lnTo>
                    <a:pt x="1728" y="1338"/>
                  </a:lnTo>
                  <a:lnTo>
                    <a:pt x="1770" y="1314"/>
                  </a:lnTo>
                  <a:lnTo>
                    <a:pt x="1812" y="1296"/>
                  </a:lnTo>
                  <a:lnTo>
                    <a:pt x="1860" y="1272"/>
                  </a:lnTo>
                  <a:lnTo>
                    <a:pt x="1902" y="1248"/>
                  </a:lnTo>
                  <a:lnTo>
                    <a:pt x="1950" y="1224"/>
                  </a:lnTo>
                  <a:lnTo>
                    <a:pt x="1992" y="1200"/>
                  </a:lnTo>
                  <a:lnTo>
                    <a:pt x="2034" y="1170"/>
                  </a:lnTo>
                  <a:lnTo>
                    <a:pt x="2082" y="1146"/>
                  </a:lnTo>
                  <a:lnTo>
                    <a:pt x="2124" y="1116"/>
                  </a:lnTo>
                  <a:lnTo>
                    <a:pt x="2166" y="1092"/>
                  </a:lnTo>
                  <a:lnTo>
                    <a:pt x="2214" y="1062"/>
                  </a:lnTo>
                  <a:lnTo>
                    <a:pt x="2256" y="1032"/>
                  </a:lnTo>
                  <a:lnTo>
                    <a:pt x="2304" y="1002"/>
                  </a:lnTo>
                  <a:lnTo>
                    <a:pt x="2346" y="972"/>
                  </a:lnTo>
                  <a:lnTo>
                    <a:pt x="2388" y="942"/>
                  </a:lnTo>
                  <a:lnTo>
                    <a:pt x="2436" y="912"/>
                  </a:lnTo>
                  <a:lnTo>
                    <a:pt x="2478" y="882"/>
                  </a:lnTo>
                  <a:lnTo>
                    <a:pt x="2520" y="846"/>
                  </a:lnTo>
                  <a:lnTo>
                    <a:pt x="2568" y="816"/>
                  </a:lnTo>
                  <a:lnTo>
                    <a:pt x="2610" y="780"/>
                  </a:lnTo>
                  <a:lnTo>
                    <a:pt x="2658" y="750"/>
                  </a:lnTo>
                  <a:lnTo>
                    <a:pt x="2700" y="714"/>
                  </a:lnTo>
                  <a:lnTo>
                    <a:pt x="2742" y="678"/>
                  </a:lnTo>
                  <a:lnTo>
                    <a:pt x="2790" y="642"/>
                  </a:lnTo>
                  <a:lnTo>
                    <a:pt x="2832" y="606"/>
                  </a:lnTo>
                  <a:lnTo>
                    <a:pt x="2874" y="570"/>
                  </a:lnTo>
                  <a:lnTo>
                    <a:pt x="2922" y="534"/>
                  </a:lnTo>
                  <a:lnTo>
                    <a:pt x="2964" y="498"/>
                  </a:lnTo>
                  <a:lnTo>
                    <a:pt x="3012" y="462"/>
                  </a:lnTo>
                  <a:lnTo>
                    <a:pt x="3054" y="426"/>
                  </a:lnTo>
                  <a:lnTo>
                    <a:pt x="3096" y="390"/>
                  </a:lnTo>
                  <a:lnTo>
                    <a:pt x="3144" y="348"/>
                  </a:lnTo>
                  <a:lnTo>
                    <a:pt x="3186" y="312"/>
                  </a:lnTo>
                  <a:lnTo>
                    <a:pt x="3228" y="276"/>
                  </a:lnTo>
                  <a:lnTo>
                    <a:pt x="3276" y="234"/>
                  </a:lnTo>
                  <a:lnTo>
                    <a:pt x="3318" y="198"/>
                  </a:lnTo>
                  <a:lnTo>
                    <a:pt x="3366" y="156"/>
                  </a:lnTo>
                  <a:lnTo>
                    <a:pt x="3408" y="120"/>
                  </a:lnTo>
                  <a:lnTo>
                    <a:pt x="3450" y="78"/>
                  </a:lnTo>
                  <a:lnTo>
                    <a:pt x="3498" y="36"/>
                  </a:lnTo>
                  <a:lnTo>
                    <a:pt x="3540" y="0"/>
                  </a:lnTo>
                  <a:lnTo>
                    <a:pt x="3540" y="1722"/>
                  </a:lnTo>
                  <a:lnTo>
                    <a:pt x="3498" y="1722"/>
                  </a:lnTo>
                  <a:lnTo>
                    <a:pt x="3450" y="1722"/>
                  </a:lnTo>
                  <a:lnTo>
                    <a:pt x="3408" y="1722"/>
                  </a:lnTo>
                  <a:lnTo>
                    <a:pt x="3366" y="1722"/>
                  </a:lnTo>
                  <a:lnTo>
                    <a:pt x="3318" y="1722"/>
                  </a:lnTo>
                  <a:lnTo>
                    <a:pt x="3276" y="1722"/>
                  </a:lnTo>
                  <a:lnTo>
                    <a:pt x="3228" y="1722"/>
                  </a:lnTo>
                  <a:lnTo>
                    <a:pt x="3186" y="1722"/>
                  </a:lnTo>
                  <a:lnTo>
                    <a:pt x="3144" y="1722"/>
                  </a:lnTo>
                  <a:lnTo>
                    <a:pt x="3096" y="1722"/>
                  </a:lnTo>
                  <a:lnTo>
                    <a:pt x="3054" y="1722"/>
                  </a:lnTo>
                  <a:lnTo>
                    <a:pt x="3012" y="1722"/>
                  </a:lnTo>
                  <a:lnTo>
                    <a:pt x="2964" y="1722"/>
                  </a:lnTo>
                  <a:lnTo>
                    <a:pt x="2922" y="1722"/>
                  </a:lnTo>
                  <a:lnTo>
                    <a:pt x="2874" y="1722"/>
                  </a:lnTo>
                  <a:lnTo>
                    <a:pt x="2832" y="1722"/>
                  </a:lnTo>
                  <a:lnTo>
                    <a:pt x="2790" y="1722"/>
                  </a:lnTo>
                  <a:lnTo>
                    <a:pt x="2742" y="1722"/>
                  </a:lnTo>
                  <a:lnTo>
                    <a:pt x="2700" y="1722"/>
                  </a:lnTo>
                  <a:lnTo>
                    <a:pt x="2658" y="1722"/>
                  </a:lnTo>
                  <a:lnTo>
                    <a:pt x="2610" y="1722"/>
                  </a:lnTo>
                  <a:lnTo>
                    <a:pt x="2568" y="1722"/>
                  </a:lnTo>
                  <a:lnTo>
                    <a:pt x="2520" y="1722"/>
                  </a:lnTo>
                  <a:lnTo>
                    <a:pt x="2478" y="1722"/>
                  </a:lnTo>
                  <a:lnTo>
                    <a:pt x="2436" y="1722"/>
                  </a:lnTo>
                  <a:lnTo>
                    <a:pt x="2388" y="1722"/>
                  </a:lnTo>
                  <a:lnTo>
                    <a:pt x="2346" y="1722"/>
                  </a:lnTo>
                  <a:lnTo>
                    <a:pt x="2304" y="1722"/>
                  </a:lnTo>
                  <a:lnTo>
                    <a:pt x="2256" y="1722"/>
                  </a:lnTo>
                  <a:lnTo>
                    <a:pt x="2214" y="1722"/>
                  </a:lnTo>
                  <a:lnTo>
                    <a:pt x="2166" y="1722"/>
                  </a:lnTo>
                  <a:lnTo>
                    <a:pt x="2124" y="1722"/>
                  </a:lnTo>
                  <a:lnTo>
                    <a:pt x="2082" y="1722"/>
                  </a:lnTo>
                  <a:lnTo>
                    <a:pt x="2034" y="1722"/>
                  </a:lnTo>
                  <a:lnTo>
                    <a:pt x="1992" y="1722"/>
                  </a:lnTo>
                  <a:lnTo>
                    <a:pt x="1950" y="1722"/>
                  </a:lnTo>
                  <a:lnTo>
                    <a:pt x="1902" y="1722"/>
                  </a:lnTo>
                  <a:lnTo>
                    <a:pt x="1860" y="1722"/>
                  </a:lnTo>
                  <a:lnTo>
                    <a:pt x="1812" y="1722"/>
                  </a:lnTo>
                  <a:lnTo>
                    <a:pt x="1770" y="1722"/>
                  </a:lnTo>
                  <a:lnTo>
                    <a:pt x="1728" y="1722"/>
                  </a:lnTo>
                  <a:lnTo>
                    <a:pt x="1680" y="1722"/>
                  </a:lnTo>
                  <a:lnTo>
                    <a:pt x="1638" y="1722"/>
                  </a:lnTo>
                  <a:lnTo>
                    <a:pt x="1596" y="1722"/>
                  </a:lnTo>
                  <a:lnTo>
                    <a:pt x="1548" y="1722"/>
                  </a:lnTo>
                  <a:lnTo>
                    <a:pt x="1506" y="1722"/>
                  </a:lnTo>
                  <a:lnTo>
                    <a:pt x="1458" y="1722"/>
                  </a:lnTo>
                  <a:lnTo>
                    <a:pt x="1416" y="1722"/>
                  </a:lnTo>
                  <a:lnTo>
                    <a:pt x="1374" y="1722"/>
                  </a:lnTo>
                  <a:lnTo>
                    <a:pt x="1326" y="1722"/>
                  </a:lnTo>
                  <a:lnTo>
                    <a:pt x="1284" y="1722"/>
                  </a:lnTo>
                  <a:lnTo>
                    <a:pt x="1242" y="1722"/>
                  </a:lnTo>
                  <a:lnTo>
                    <a:pt x="1194" y="1722"/>
                  </a:lnTo>
                  <a:lnTo>
                    <a:pt x="1152" y="1722"/>
                  </a:lnTo>
                  <a:lnTo>
                    <a:pt x="1104" y="1722"/>
                  </a:lnTo>
                  <a:lnTo>
                    <a:pt x="1062" y="1722"/>
                  </a:lnTo>
                  <a:lnTo>
                    <a:pt x="1020" y="1722"/>
                  </a:lnTo>
                  <a:lnTo>
                    <a:pt x="972" y="1722"/>
                  </a:lnTo>
                  <a:lnTo>
                    <a:pt x="930" y="1722"/>
                  </a:lnTo>
                  <a:lnTo>
                    <a:pt x="888" y="1722"/>
                  </a:lnTo>
                  <a:lnTo>
                    <a:pt x="840" y="1722"/>
                  </a:lnTo>
                  <a:lnTo>
                    <a:pt x="798" y="1722"/>
                  </a:lnTo>
                  <a:lnTo>
                    <a:pt x="750" y="1722"/>
                  </a:lnTo>
                  <a:lnTo>
                    <a:pt x="708" y="1722"/>
                  </a:lnTo>
                  <a:lnTo>
                    <a:pt x="666" y="1722"/>
                  </a:lnTo>
                  <a:lnTo>
                    <a:pt x="618" y="1722"/>
                  </a:lnTo>
                  <a:lnTo>
                    <a:pt x="576" y="1722"/>
                  </a:lnTo>
                  <a:lnTo>
                    <a:pt x="534" y="1722"/>
                  </a:lnTo>
                  <a:lnTo>
                    <a:pt x="486" y="1722"/>
                  </a:lnTo>
                  <a:lnTo>
                    <a:pt x="444" y="1722"/>
                  </a:lnTo>
                  <a:lnTo>
                    <a:pt x="396" y="1722"/>
                  </a:lnTo>
                  <a:lnTo>
                    <a:pt x="354" y="1722"/>
                  </a:lnTo>
                  <a:lnTo>
                    <a:pt x="312" y="1722"/>
                  </a:lnTo>
                  <a:lnTo>
                    <a:pt x="264" y="1722"/>
                  </a:lnTo>
                  <a:lnTo>
                    <a:pt x="222" y="1722"/>
                  </a:lnTo>
                  <a:lnTo>
                    <a:pt x="180" y="1722"/>
                  </a:lnTo>
                  <a:lnTo>
                    <a:pt x="132" y="1722"/>
                  </a:lnTo>
                  <a:lnTo>
                    <a:pt x="90" y="1722"/>
                  </a:lnTo>
                  <a:lnTo>
                    <a:pt x="42" y="1722"/>
                  </a:lnTo>
                  <a:lnTo>
                    <a:pt x="0" y="1722"/>
                  </a:lnTo>
                  <a:close/>
                </a:path>
              </a:pathLst>
            </a:custGeom>
            <a:solidFill>
              <a:srgbClr val="0563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5" name="Google Shape;175;p23"/>
            <p:cNvGrpSpPr/>
            <p:nvPr/>
          </p:nvGrpSpPr>
          <p:grpSpPr>
            <a:xfrm>
              <a:off x="398880" y="3590437"/>
              <a:ext cx="5274320" cy="2421212"/>
              <a:chOff x="398880" y="3590437"/>
              <a:chExt cx="5274320" cy="2421212"/>
            </a:xfrm>
          </p:grpSpPr>
          <p:sp>
            <p:nvSpPr>
              <p:cNvPr id="176" name="Google Shape;176;p23"/>
              <p:cNvSpPr/>
              <p:nvPr/>
            </p:nvSpPr>
            <p:spPr>
              <a:xfrm>
                <a:off x="965198" y="4052143"/>
                <a:ext cx="4349359" cy="1634450"/>
              </a:xfrm>
              <a:custGeom>
                <a:rect b="b" l="l" r="r" t="t"/>
                <a:pathLst>
                  <a:path extrusionOk="0" h="1728" w="3540">
                    <a:moveTo>
                      <a:pt x="0" y="1728"/>
                    </a:moveTo>
                    <a:lnTo>
                      <a:pt x="0" y="1728"/>
                    </a:lnTo>
                    <a:lnTo>
                      <a:pt x="42" y="1728"/>
                    </a:lnTo>
                    <a:lnTo>
                      <a:pt x="90" y="1728"/>
                    </a:lnTo>
                    <a:lnTo>
                      <a:pt x="132" y="1728"/>
                    </a:lnTo>
                    <a:lnTo>
                      <a:pt x="180" y="1728"/>
                    </a:lnTo>
                    <a:lnTo>
                      <a:pt x="222" y="1728"/>
                    </a:lnTo>
                    <a:lnTo>
                      <a:pt x="264" y="1728"/>
                    </a:lnTo>
                    <a:lnTo>
                      <a:pt x="312" y="1728"/>
                    </a:lnTo>
                    <a:lnTo>
                      <a:pt x="354" y="1728"/>
                    </a:lnTo>
                    <a:lnTo>
                      <a:pt x="396" y="1728"/>
                    </a:lnTo>
                    <a:lnTo>
                      <a:pt x="444" y="1728"/>
                    </a:lnTo>
                    <a:lnTo>
                      <a:pt x="486" y="1728"/>
                    </a:lnTo>
                    <a:lnTo>
                      <a:pt x="534" y="1728"/>
                    </a:lnTo>
                    <a:lnTo>
                      <a:pt x="576" y="1728"/>
                    </a:lnTo>
                    <a:lnTo>
                      <a:pt x="618" y="1728"/>
                    </a:lnTo>
                    <a:lnTo>
                      <a:pt x="666" y="1728"/>
                    </a:lnTo>
                    <a:lnTo>
                      <a:pt x="708" y="1728"/>
                    </a:lnTo>
                    <a:lnTo>
                      <a:pt x="750" y="1728"/>
                    </a:lnTo>
                    <a:lnTo>
                      <a:pt x="798" y="1728"/>
                    </a:lnTo>
                    <a:lnTo>
                      <a:pt x="840" y="1728"/>
                    </a:lnTo>
                    <a:lnTo>
                      <a:pt x="888" y="1728"/>
                    </a:lnTo>
                    <a:lnTo>
                      <a:pt x="930" y="1728"/>
                    </a:lnTo>
                    <a:lnTo>
                      <a:pt x="972" y="1728"/>
                    </a:lnTo>
                    <a:lnTo>
                      <a:pt x="1020" y="1728"/>
                    </a:lnTo>
                    <a:lnTo>
                      <a:pt x="1062" y="1728"/>
                    </a:lnTo>
                    <a:lnTo>
                      <a:pt x="1104" y="1728"/>
                    </a:lnTo>
                    <a:lnTo>
                      <a:pt x="1152" y="1728"/>
                    </a:lnTo>
                    <a:lnTo>
                      <a:pt x="1194" y="1728"/>
                    </a:lnTo>
                    <a:lnTo>
                      <a:pt x="1242" y="1728"/>
                    </a:lnTo>
                    <a:lnTo>
                      <a:pt x="1284" y="1728"/>
                    </a:lnTo>
                    <a:lnTo>
                      <a:pt x="1326" y="1728"/>
                    </a:lnTo>
                    <a:lnTo>
                      <a:pt x="1374" y="1728"/>
                    </a:lnTo>
                    <a:lnTo>
                      <a:pt x="1416" y="1728"/>
                    </a:lnTo>
                    <a:lnTo>
                      <a:pt x="1458" y="1728"/>
                    </a:lnTo>
                    <a:lnTo>
                      <a:pt x="1506" y="1728"/>
                    </a:lnTo>
                    <a:lnTo>
                      <a:pt x="1548" y="1728"/>
                    </a:lnTo>
                    <a:lnTo>
                      <a:pt x="1596" y="1728"/>
                    </a:lnTo>
                    <a:lnTo>
                      <a:pt x="1638" y="1728"/>
                    </a:lnTo>
                    <a:lnTo>
                      <a:pt x="1680" y="1728"/>
                    </a:lnTo>
                    <a:lnTo>
                      <a:pt x="1728" y="1728"/>
                    </a:lnTo>
                    <a:lnTo>
                      <a:pt x="1770" y="1728"/>
                    </a:lnTo>
                    <a:lnTo>
                      <a:pt x="1812" y="1686"/>
                    </a:lnTo>
                    <a:lnTo>
                      <a:pt x="1860" y="1644"/>
                    </a:lnTo>
                    <a:lnTo>
                      <a:pt x="1902" y="1596"/>
                    </a:lnTo>
                    <a:lnTo>
                      <a:pt x="1950" y="1554"/>
                    </a:lnTo>
                    <a:lnTo>
                      <a:pt x="1992" y="1512"/>
                    </a:lnTo>
                    <a:lnTo>
                      <a:pt x="2034" y="1470"/>
                    </a:lnTo>
                    <a:lnTo>
                      <a:pt x="2082" y="1428"/>
                    </a:lnTo>
                    <a:lnTo>
                      <a:pt x="2124" y="1380"/>
                    </a:lnTo>
                    <a:lnTo>
                      <a:pt x="2166" y="1338"/>
                    </a:lnTo>
                    <a:lnTo>
                      <a:pt x="2214" y="1296"/>
                    </a:lnTo>
                    <a:lnTo>
                      <a:pt x="2256" y="1254"/>
                    </a:lnTo>
                    <a:lnTo>
                      <a:pt x="2304" y="1212"/>
                    </a:lnTo>
                    <a:lnTo>
                      <a:pt x="2346" y="1164"/>
                    </a:lnTo>
                    <a:lnTo>
                      <a:pt x="2388" y="1122"/>
                    </a:lnTo>
                    <a:lnTo>
                      <a:pt x="2436" y="1080"/>
                    </a:lnTo>
                    <a:lnTo>
                      <a:pt x="2478" y="1038"/>
                    </a:lnTo>
                    <a:lnTo>
                      <a:pt x="2520" y="996"/>
                    </a:lnTo>
                    <a:lnTo>
                      <a:pt x="2568" y="948"/>
                    </a:lnTo>
                    <a:lnTo>
                      <a:pt x="2610" y="906"/>
                    </a:lnTo>
                    <a:lnTo>
                      <a:pt x="2658" y="864"/>
                    </a:lnTo>
                    <a:lnTo>
                      <a:pt x="2700" y="822"/>
                    </a:lnTo>
                    <a:lnTo>
                      <a:pt x="2742" y="780"/>
                    </a:lnTo>
                    <a:lnTo>
                      <a:pt x="2790" y="732"/>
                    </a:lnTo>
                    <a:lnTo>
                      <a:pt x="2832" y="690"/>
                    </a:lnTo>
                    <a:lnTo>
                      <a:pt x="2874" y="648"/>
                    </a:lnTo>
                    <a:lnTo>
                      <a:pt x="2922" y="606"/>
                    </a:lnTo>
                    <a:lnTo>
                      <a:pt x="2964" y="564"/>
                    </a:lnTo>
                    <a:lnTo>
                      <a:pt x="3012" y="516"/>
                    </a:lnTo>
                    <a:lnTo>
                      <a:pt x="3054" y="474"/>
                    </a:lnTo>
                    <a:lnTo>
                      <a:pt x="3096" y="432"/>
                    </a:lnTo>
                    <a:lnTo>
                      <a:pt x="3144" y="390"/>
                    </a:lnTo>
                    <a:lnTo>
                      <a:pt x="3186" y="348"/>
                    </a:lnTo>
                    <a:lnTo>
                      <a:pt x="3228" y="300"/>
                    </a:lnTo>
                    <a:lnTo>
                      <a:pt x="3276" y="258"/>
                    </a:lnTo>
                    <a:lnTo>
                      <a:pt x="3318" y="216"/>
                    </a:lnTo>
                    <a:lnTo>
                      <a:pt x="3366" y="174"/>
                    </a:lnTo>
                    <a:lnTo>
                      <a:pt x="3408" y="132"/>
                    </a:lnTo>
                    <a:lnTo>
                      <a:pt x="3450" y="84"/>
                    </a:lnTo>
                    <a:lnTo>
                      <a:pt x="3498" y="42"/>
                    </a:lnTo>
                    <a:lnTo>
                      <a:pt x="3540" y="0"/>
                    </a:lnTo>
                    <a:lnTo>
                      <a:pt x="3540" y="1728"/>
                    </a:lnTo>
                    <a:lnTo>
                      <a:pt x="3498" y="1728"/>
                    </a:lnTo>
                    <a:lnTo>
                      <a:pt x="3450" y="1728"/>
                    </a:lnTo>
                    <a:lnTo>
                      <a:pt x="3408" y="1728"/>
                    </a:lnTo>
                    <a:lnTo>
                      <a:pt x="3366" y="1728"/>
                    </a:lnTo>
                    <a:lnTo>
                      <a:pt x="3318" y="1728"/>
                    </a:lnTo>
                    <a:lnTo>
                      <a:pt x="3276" y="1728"/>
                    </a:lnTo>
                    <a:lnTo>
                      <a:pt x="3228" y="1728"/>
                    </a:lnTo>
                    <a:lnTo>
                      <a:pt x="3186" y="1728"/>
                    </a:lnTo>
                    <a:lnTo>
                      <a:pt x="3144" y="1728"/>
                    </a:lnTo>
                    <a:lnTo>
                      <a:pt x="3096" y="1728"/>
                    </a:lnTo>
                    <a:lnTo>
                      <a:pt x="3054" y="1728"/>
                    </a:lnTo>
                    <a:lnTo>
                      <a:pt x="3012" y="1728"/>
                    </a:lnTo>
                    <a:lnTo>
                      <a:pt x="2964" y="1728"/>
                    </a:lnTo>
                    <a:lnTo>
                      <a:pt x="2922" y="1728"/>
                    </a:lnTo>
                    <a:lnTo>
                      <a:pt x="2874" y="1728"/>
                    </a:lnTo>
                    <a:lnTo>
                      <a:pt x="2832" y="1728"/>
                    </a:lnTo>
                    <a:lnTo>
                      <a:pt x="2790" y="1728"/>
                    </a:lnTo>
                    <a:lnTo>
                      <a:pt x="2742" y="1728"/>
                    </a:lnTo>
                    <a:lnTo>
                      <a:pt x="2700" y="1728"/>
                    </a:lnTo>
                    <a:lnTo>
                      <a:pt x="2658" y="1728"/>
                    </a:lnTo>
                    <a:lnTo>
                      <a:pt x="2610" y="1728"/>
                    </a:lnTo>
                    <a:lnTo>
                      <a:pt x="2568" y="1728"/>
                    </a:lnTo>
                    <a:lnTo>
                      <a:pt x="2520" y="1728"/>
                    </a:lnTo>
                    <a:lnTo>
                      <a:pt x="2478" y="1728"/>
                    </a:lnTo>
                    <a:lnTo>
                      <a:pt x="2436" y="1728"/>
                    </a:lnTo>
                    <a:lnTo>
                      <a:pt x="2388" y="1728"/>
                    </a:lnTo>
                    <a:lnTo>
                      <a:pt x="2346" y="1728"/>
                    </a:lnTo>
                    <a:lnTo>
                      <a:pt x="2304" y="1728"/>
                    </a:lnTo>
                    <a:lnTo>
                      <a:pt x="2256" y="1728"/>
                    </a:lnTo>
                    <a:lnTo>
                      <a:pt x="2214" y="1728"/>
                    </a:lnTo>
                    <a:lnTo>
                      <a:pt x="2166" y="1728"/>
                    </a:lnTo>
                    <a:lnTo>
                      <a:pt x="2124" y="1728"/>
                    </a:lnTo>
                    <a:lnTo>
                      <a:pt x="2082" y="1728"/>
                    </a:lnTo>
                    <a:lnTo>
                      <a:pt x="2034" y="1728"/>
                    </a:lnTo>
                    <a:lnTo>
                      <a:pt x="1992" y="1728"/>
                    </a:lnTo>
                    <a:lnTo>
                      <a:pt x="1950" y="1728"/>
                    </a:lnTo>
                    <a:lnTo>
                      <a:pt x="1902" y="1728"/>
                    </a:lnTo>
                    <a:lnTo>
                      <a:pt x="1860" y="1728"/>
                    </a:lnTo>
                    <a:lnTo>
                      <a:pt x="1812" y="1728"/>
                    </a:lnTo>
                    <a:lnTo>
                      <a:pt x="1770" y="1728"/>
                    </a:lnTo>
                    <a:lnTo>
                      <a:pt x="1728" y="1728"/>
                    </a:lnTo>
                    <a:lnTo>
                      <a:pt x="1680" y="1728"/>
                    </a:lnTo>
                    <a:lnTo>
                      <a:pt x="1638" y="1728"/>
                    </a:lnTo>
                    <a:lnTo>
                      <a:pt x="1596" y="1728"/>
                    </a:lnTo>
                    <a:lnTo>
                      <a:pt x="1548" y="1728"/>
                    </a:lnTo>
                    <a:lnTo>
                      <a:pt x="1506" y="1728"/>
                    </a:lnTo>
                    <a:lnTo>
                      <a:pt x="1458" y="1728"/>
                    </a:lnTo>
                    <a:lnTo>
                      <a:pt x="1416" y="1728"/>
                    </a:lnTo>
                    <a:lnTo>
                      <a:pt x="1374" y="1728"/>
                    </a:lnTo>
                    <a:lnTo>
                      <a:pt x="1326" y="1728"/>
                    </a:lnTo>
                    <a:lnTo>
                      <a:pt x="1284" y="1728"/>
                    </a:lnTo>
                    <a:lnTo>
                      <a:pt x="1242" y="1728"/>
                    </a:lnTo>
                    <a:lnTo>
                      <a:pt x="1194" y="1728"/>
                    </a:lnTo>
                    <a:lnTo>
                      <a:pt x="1152" y="1728"/>
                    </a:lnTo>
                    <a:lnTo>
                      <a:pt x="1104" y="1728"/>
                    </a:lnTo>
                    <a:lnTo>
                      <a:pt x="1062" y="1728"/>
                    </a:lnTo>
                    <a:lnTo>
                      <a:pt x="1020" y="1728"/>
                    </a:lnTo>
                    <a:lnTo>
                      <a:pt x="972" y="1728"/>
                    </a:lnTo>
                    <a:lnTo>
                      <a:pt x="930" y="1728"/>
                    </a:lnTo>
                    <a:lnTo>
                      <a:pt x="888" y="1728"/>
                    </a:lnTo>
                    <a:lnTo>
                      <a:pt x="840" y="1728"/>
                    </a:lnTo>
                    <a:lnTo>
                      <a:pt x="798" y="1728"/>
                    </a:lnTo>
                    <a:lnTo>
                      <a:pt x="750" y="1728"/>
                    </a:lnTo>
                    <a:lnTo>
                      <a:pt x="708" y="1728"/>
                    </a:lnTo>
                    <a:lnTo>
                      <a:pt x="666" y="1728"/>
                    </a:lnTo>
                    <a:lnTo>
                      <a:pt x="618" y="1728"/>
                    </a:lnTo>
                    <a:lnTo>
                      <a:pt x="576" y="1728"/>
                    </a:lnTo>
                    <a:lnTo>
                      <a:pt x="534" y="1728"/>
                    </a:lnTo>
                    <a:lnTo>
                      <a:pt x="486" y="1728"/>
                    </a:lnTo>
                    <a:lnTo>
                      <a:pt x="444" y="1728"/>
                    </a:lnTo>
                    <a:lnTo>
                      <a:pt x="396" y="1728"/>
                    </a:lnTo>
                    <a:lnTo>
                      <a:pt x="354" y="1728"/>
                    </a:lnTo>
                    <a:lnTo>
                      <a:pt x="312" y="1728"/>
                    </a:lnTo>
                    <a:lnTo>
                      <a:pt x="264" y="1728"/>
                    </a:lnTo>
                    <a:lnTo>
                      <a:pt x="222" y="1728"/>
                    </a:lnTo>
                    <a:lnTo>
                      <a:pt x="180" y="1728"/>
                    </a:lnTo>
                    <a:lnTo>
                      <a:pt x="132" y="1728"/>
                    </a:lnTo>
                    <a:lnTo>
                      <a:pt x="90" y="1728"/>
                    </a:lnTo>
                    <a:lnTo>
                      <a:pt x="42" y="1728"/>
                    </a:lnTo>
                    <a:lnTo>
                      <a:pt x="0" y="1728"/>
                    </a:lnTo>
                    <a:close/>
                  </a:path>
                </a:pathLst>
              </a:custGeom>
              <a:solidFill>
                <a:srgbClr val="ED7D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7" name="Google Shape;177;p23"/>
              <p:cNvCxnSpPr/>
              <p:nvPr/>
            </p:nvCxnSpPr>
            <p:spPr>
              <a:xfrm>
                <a:off x="960169" y="3933056"/>
                <a:ext cx="0" cy="1743300"/>
              </a:xfrm>
              <a:prstGeom prst="straightConnector1">
                <a:avLst/>
              </a:prstGeom>
              <a:noFill/>
              <a:ln cap="flat" cmpd="sng" w="9525">
                <a:solidFill>
                  <a:srgbClr val="000000"/>
                </a:solidFill>
                <a:prstDash val="solid"/>
                <a:round/>
                <a:headEnd len="med" w="med" type="stealth"/>
                <a:tailEnd len="med" w="med" type="none"/>
              </a:ln>
            </p:spPr>
          </p:cxnSp>
          <p:sp>
            <p:nvSpPr>
              <p:cNvPr id="178" name="Google Shape;178;p23"/>
              <p:cNvSpPr txBox="1"/>
              <p:nvPr/>
            </p:nvSpPr>
            <p:spPr>
              <a:xfrm>
                <a:off x="2899977" y="5661249"/>
                <a:ext cx="5376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Strike</a:t>
                </a:r>
                <a:endParaRPr/>
              </a:p>
            </p:txBody>
          </p:sp>
          <p:sp>
            <p:nvSpPr>
              <p:cNvPr id="179" name="Google Shape;179;p23"/>
              <p:cNvSpPr txBox="1"/>
              <p:nvPr/>
            </p:nvSpPr>
            <p:spPr>
              <a:xfrm>
                <a:off x="398880" y="4436127"/>
                <a:ext cx="5268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Value</a:t>
                </a:r>
                <a:endParaRPr/>
              </a:p>
            </p:txBody>
          </p:sp>
          <p:sp>
            <p:nvSpPr>
              <p:cNvPr id="180" name="Google Shape;180;p23"/>
              <p:cNvSpPr txBox="1"/>
              <p:nvPr/>
            </p:nvSpPr>
            <p:spPr>
              <a:xfrm>
                <a:off x="2929115" y="3590437"/>
                <a:ext cx="11631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ED7D31"/>
                  </a:buClr>
                  <a:buSzPts val="1300"/>
                  <a:buFont typeface="Noto Sans Symbols"/>
                  <a:buNone/>
                </a:pPr>
                <a:r>
                  <a:rPr b="1" lang="en" sz="1300" u="none">
                    <a:solidFill>
                      <a:srgbClr val="ED7D31"/>
                    </a:solidFill>
                    <a:latin typeface="Arial"/>
                    <a:ea typeface="Arial"/>
                    <a:cs typeface="Arial"/>
                    <a:sym typeface="Arial"/>
                  </a:rPr>
                  <a:t>Intrinsic Value</a:t>
                </a:r>
                <a:endParaRPr/>
              </a:p>
            </p:txBody>
          </p:sp>
          <p:sp>
            <p:nvSpPr>
              <p:cNvPr id="181" name="Google Shape;181;p23"/>
              <p:cNvSpPr txBox="1"/>
              <p:nvPr/>
            </p:nvSpPr>
            <p:spPr>
              <a:xfrm>
                <a:off x="1986818" y="4537388"/>
                <a:ext cx="9294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969696"/>
                  </a:buClr>
                  <a:buSzPts val="1300"/>
                  <a:buFont typeface="Noto Sans Symbols"/>
                  <a:buNone/>
                </a:pPr>
                <a:r>
                  <a:rPr b="1" lang="en" sz="1300" u="none">
                    <a:solidFill>
                      <a:srgbClr val="969696"/>
                    </a:solidFill>
                    <a:latin typeface="Arial"/>
                    <a:ea typeface="Arial"/>
                    <a:cs typeface="Arial"/>
                    <a:sym typeface="Arial"/>
                  </a:rPr>
                  <a:t>Time Value</a:t>
                </a:r>
                <a:endParaRPr/>
              </a:p>
            </p:txBody>
          </p:sp>
          <p:cxnSp>
            <p:nvCxnSpPr>
              <p:cNvPr id="182" name="Google Shape;182;p23"/>
              <p:cNvCxnSpPr/>
              <p:nvPr/>
            </p:nvCxnSpPr>
            <p:spPr>
              <a:xfrm>
                <a:off x="3656856" y="3897780"/>
                <a:ext cx="1295400" cy="1295400"/>
              </a:xfrm>
              <a:prstGeom prst="straightConnector1">
                <a:avLst/>
              </a:prstGeom>
              <a:noFill/>
              <a:ln cap="flat" cmpd="sng" w="19050">
                <a:solidFill>
                  <a:srgbClr val="000000"/>
                </a:solidFill>
                <a:prstDash val="solid"/>
                <a:round/>
                <a:headEnd len="med" w="med" type="none"/>
                <a:tailEnd len="med" w="med" type="stealth"/>
              </a:ln>
            </p:spPr>
          </p:cxnSp>
          <p:cxnSp>
            <p:nvCxnSpPr>
              <p:cNvPr id="183" name="Google Shape;183;p23"/>
              <p:cNvCxnSpPr/>
              <p:nvPr/>
            </p:nvCxnSpPr>
            <p:spPr>
              <a:xfrm>
                <a:off x="2491922" y="4804400"/>
                <a:ext cx="685800" cy="685800"/>
              </a:xfrm>
              <a:prstGeom prst="straightConnector1">
                <a:avLst/>
              </a:prstGeom>
              <a:noFill/>
              <a:ln cap="flat" cmpd="sng" w="25400">
                <a:solidFill>
                  <a:srgbClr val="000000"/>
                </a:solidFill>
                <a:prstDash val="solid"/>
                <a:round/>
                <a:headEnd len="med" w="med" type="none"/>
                <a:tailEnd len="med" w="med" type="stealth"/>
              </a:ln>
            </p:spPr>
          </p:cxnSp>
          <p:cxnSp>
            <p:nvCxnSpPr>
              <p:cNvPr id="184" name="Google Shape;184;p23"/>
              <p:cNvCxnSpPr/>
              <p:nvPr/>
            </p:nvCxnSpPr>
            <p:spPr>
              <a:xfrm>
                <a:off x="962000" y="5686594"/>
                <a:ext cx="4711200" cy="0"/>
              </a:xfrm>
              <a:prstGeom prst="straightConnector1">
                <a:avLst/>
              </a:prstGeom>
              <a:noFill/>
              <a:ln cap="flat" cmpd="sng" w="9525">
                <a:solidFill>
                  <a:srgbClr val="000000"/>
                </a:solidFill>
                <a:prstDash val="solid"/>
                <a:round/>
                <a:headEnd len="med" w="med" type="none"/>
                <a:tailEnd len="med" w="med" type="stealth"/>
              </a:ln>
            </p:spPr>
          </p:cxn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In the Money, At the Money, and </a:t>
            </a:r>
            <a:r>
              <a:rPr lang="en" sz="2900"/>
              <a:t>Out of the Money</a:t>
            </a:r>
            <a:endParaRPr sz="2900"/>
          </a:p>
        </p:txBody>
      </p:sp>
      <p:sp>
        <p:nvSpPr>
          <p:cNvPr id="190" name="Google Shape;19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4"/>
          <p:cNvPicPr preferRelativeResize="0"/>
          <p:nvPr/>
        </p:nvPicPr>
        <p:blipFill>
          <a:blip r:embed="rId3">
            <a:alphaModFix/>
          </a:blip>
          <a:stretch>
            <a:fillRect/>
          </a:stretch>
        </p:blipFill>
        <p:spPr>
          <a:xfrm>
            <a:off x="911350" y="1114252"/>
            <a:ext cx="7108450" cy="256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r>
              <a:rPr lang="en"/>
              <a:t>(Sheldon Chapter 6)</a:t>
            </a:r>
            <a:endParaRPr/>
          </a:p>
          <a:p>
            <a:pPr indent="0" lvl="0" marL="0" rtl="0" algn="l">
              <a:lnSpc>
                <a:spcPct val="100000"/>
              </a:lnSpc>
              <a:spcBef>
                <a:spcPts val="0"/>
              </a:spcBef>
              <a:spcAft>
                <a:spcPts val="0"/>
              </a:spcAft>
              <a:buSzPts val="3000"/>
              <a:buNone/>
            </a:pPr>
            <a:r>
              <a:t/>
            </a:r>
            <a:endParaRPr/>
          </a:p>
        </p:txBody>
      </p:sp>
      <p:sp>
        <p:nvSpPr>
          <p:cNvPr id="197" name="Google Shape;197;p25"/>
          <p:cNvSpPr txBox="1"/>
          <p:nvPr>
            <p:ph idx="1" type="body"/>
          </p:nvPr>
        </p:nvSpPr>
        <p:spPr>
          <a:xfrm>
            <a:off x="311700" y="34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What are options traders interested 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r>
              <a:rPr lang="en"/>
              <a:t>(Sheldon Chapter 6)</a:t>
            </a:r>
            <a:endParaRPr/>
          </a:p>
        </p:txBody>
      </p:sp>
      <p:sp>
        <p:nvSpPr>
          <p:cNvPr id="203" name="Google Shape;203;p26"/>
          <p:cNvSpPr txBox="1"/>
          <p:nvPr>
            <p:ph idx="1" type="body"/>
          </p:nvPr>
        </p:nvSpPr>
        <p:spPr>
          <a:xfrm>
            <a:off x="311700" y="34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What are options traders interested in?</a:t>
            </a:r>
            <a:endParaRPr/>
          </a:p>
          <a:p>
            <a:pPr indent="-317500" lvl="1" marL="914400" rtl="0" algn="l">
              <a:lnSpc>
                <a:spcPct val="115000"/>
              </a:lnSpc>
              <a:spcBef>
                <a:spcPts val="0"/>
              </a:spcBef>
              <a:spcAft>
                <a:spcPts val="0"/>
              </a:spcAft>
              <a:buSzPts val="1400"/>
              <a:buChar char="-"/>
            </a:pPr>
            <a:r>
              <a:rPr lang="en"/>
              <a:t>Direction of the market</a:t>
            </a:r>
            <a:endParaRPr/>
          </a:p>
          <a:p>
            <a:pPr indent="-317500" lvl="1" marL="914400" rtl="0" algn="l">
              <a:lnSpc>
                <a:spcPct val="115000"/>
              </a:lnSpc>
              <a:spcBef>
                <a:spcPts val="0"/>
              </a:spcBef>
              <a:spcAft>
                <a:spcPts val="0"/>
              </a:spcAft>
              <a:buSzPts val="1400"/>
              <a:buChar char="-"/>
            </a:pPr>
            <a:r>
              <a:rPr lang="en"/>
              <a:t>Speed of the market</a:t>
            </a:r>
            <a:endParaRPr/>
          </a:p>
          <a:p>
            <a:pPr indent="-317500" lvl="1" marL="914400" rtl="0" algn="l">
              <a:spcBef>
                <a:spcPts val="0"/>
              </a:spcBef>
              <a:spcAft>
                <a:spcPts val="0"/>
              </a:spcAft>
              <a:buSzPts val="1400"/>
              <a:buChar char="-"/>
            </a:pPr>
            <a:r>
              <a:rPr lang="en"/>
              <a:t>If the market for an underlying contract fails to move at a sufficient speed, options on that contract will have less value because of the reduced likelihood of the market going through an option’s exercise price.</a:t>
            </a:r>
            <a:endParaRPr/>
          </a:p>
          <a:p>
            <a:pPr indent="-342900" lvl="0" marL="457200" rtl="0" algn="l">
              <a:spcBef>
                <a:spcPts val="0"/>
              </a:spcBef>
              <a:spcAft>
                <a:spcPts val="0"/>
              </a:spcAft>
              <a:buSzPts val="1800"/>
              <a:buChar char="-"/>
            </a:pPr>
            <a:r>
              <a:rPr lang="en"/>
              <a:t>Volatility is a measure of the speed of the market.</a:t>
            </a:r>
            <a:endParaRPr/>
          </a:p>
          <a:p>
            <a:pPr indent="-317500" lvl="1" marL="914400" rtl="0" algn="l">
              <a:spcBef>
                <a:spcPts val="0"/>
              </a:spcBef>
              <a:spcAft>
                <a:spcPts val="0"/>
              </a:spcAft>
              <a:buSzPts val="1400"/>
              <a:buChar char="-"/>
            </a:pPr>
            <a:r>
              <a:rPr lang="en"/>
              <a:t>Markets that move slowly are low-volatility markets; markets that move quickly are high-volatility markets.</a:t>
            </a:r>
            <a:endParaRPr/>
          </a:p>
          <a:p>
            <a:pPr indent="-342900" lvl="0" marL="457200" rtl="0" algn="l">
              <a:spcBef>
                <a:spcPts val="0"/>
              </a:spcBef>
              <a:spcAft>
                <a:spcPts val="0"/>
              </a:spcAft>
              <a:buSzPts val="1800"/>
              <a:buChar char="-"/>
            </a:pPr>
            <a:r>
              <a:rPr lang="en"/>
              <a:t>How to quantify Volatility?</a:t>
            </a:r>
            <a:endParaRPr/>
          </a:p>
          <a:p>
            <a:pPr indent="-317500" lvl="1" marL="914400" rtl="0" algn="l">
              <a:spcBef>
                <a:spcPts val="0"/>
              </a:spcBef>
              <a:spcAft>
                <a:spcPts val="0"/>
              </a:spcAft>
              <a:buSzPts val="1400"/>
              <a:buChar char="-"/>
            </a:pPr>
            <a:r>
              <a:rPr lang="en"/>
              <a:t>Need to convey this information to a theoretical pricing model based on mathematical formulas</a:t>
            </a:r>
            <a:endParaRPr/>
          </a:p>
          <a:p>
            <a:pPr indent="-317500" lvl="1" marL="914400" rtl="0" algn="l">
              <a:spcBef>
                <a:spcPts val="0"/>
              </a:spcBef>
              <a:spcAft>
                <a:spcPts val="0"/>
              </a:spcAft>
              <a:buSzPts val="1400"/>
              <a:buChar char="-"/>
            </a:pPr>
            <a:r>
              <a:rPr lang="en"/>
              <a:t>We will need some method of quantifying this volatility component so that we can feed it into the model in numerical form.</a:t>
            </a:r>
            <a:endParaRPr/>
          </a:p>
          <a:p>
            <a:pPr indent="0" lvl="0" marL="914400" rtl="0" algn="l">
              <a:spcBef>
                <a:spcPts val="3000"/>
              </a:spcBef>
              <a:spcAft>
                <a:spcPts val="0"/>
              </a:spcAft>
              <a:buNone/>
            </a:pPr>
            <a:r>
              <a:t/>
            </a:r>
            <a:endParaRPr/>
          </a:p>
          <a:p>
            <a:pPr indent="0" lvl="0" marL="0" rtl="0" algn="l">
              <a:spcBef>
                <a:spcPts val="3000"/>
              </a:spcBef>
              <a:spcAft>
                <a:spcPts val="0"/>
              </a:spcAft>
              <a:buNone/>
            </a:pPr>
            <a:r>
              <a:t/>
            </a:r>
            <a:endParaRPr/>
          </a:p>
          <a:p>
            <a:pPr indent="0" lvl="0" marL="0" rtl="0" algn="l">
              <a:spcBef>
                <a:spcPts val="3000"/>
              </a:spcBef>
              <a:spcAft>
                <a:spcPts val="30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endParaRPr/>
          </a:p>
          <a:p>
            <a:pPr indent="0" lvl="0" marL="0" rtl="0" algn="l">
              <a:lnSpc>
                <a:spcPct val="100000"/>
              </a:lnSpc>
              <a:spcBef>
                <a:spcPts val="0"/>
              </a:spcBef>
              <a:spcAft>
                <a:spcPts val="0"/>
              </a:spcAft>
              <a:buSzPts val="3000"/>
              <a:buNone/>
            </a:pPr>
            <a:r>
              <a:t/>
            </a:r>
            <a:endParaRPr/>
          </a:p>
        </p:txBody>
      </p:sp>
      <p:sp>
        <p:nvSpPr>
          <p:cNvPr id="209" name="Google Shape;209;p27"/>
          <p:cNvSpPr txBox="1"/>
          <p:nvPr>
            <p:ph idx="1" type="body"/>
          </p:nvPr>
        </p:nvSpPr>
        <p:spPr>
          <a:xfrm>
            <a:off x="311700" y="75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Vol is a trader’s term for standard deviation</a:t>
            </a:r>
            <a:endParaRPr/>
          </a:p>
          <a:p>
            <a:pPr indent="-342900" lvl="0" marL="457200" rtl="0" algn="l">
              <a:spcBef>
                <a:spcPts val="0"/>
              </a:spcBef>
              <a:spcAft>
                <a:spcPts val="0"/>
              </a:spcAft>
              <a:buSzPts val="1800"/>
              <a:buChar char="-"/>
            </a:pPr>
            <a:r>
              <a:rPr lang="en"/>
              <a:t>Realized Volatility - associated with an underlying contact</a:t>
            </a:r>
            <a:endParaRPr/>
          </a:p>
          <a:p>
            <a:pPr indent="-342900" lvl="0" marL="457200" rtl="0" algn="l">
              <a:spcBef>
                <a:spcPts val="0"/>
              </a:spcBef>
              <a:spcAft>
                <a:spcPts val="0"/>
              </a:spcAft>
              <a:buSzPts val="1800"/>
              <a:buChar char="-"/>
            </a:pPr>
            <a:r>
              <a:rPr lang="en"/>
              <a:t>Implied Volatility - associated with options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endParaRPr/>
          </a:p>
          <a:p>
            <a:pPr indent="0" lvl="0" marL="0" rtl="0" algn="l">
              <a:lnSpc>
                <a:spcPct val="100000"/>
              </a:lnSpc>
              <a:spcBef>
                <a:spcPts val="0"/>
              </a:spcBef>
              <a:spcAft>
                <a:spcPts val="0"/>
              </a:spcAft>
              <a:buSzPts val="3000"/>
              <a:buNone/>
            </a:pPr>
            <a:r>
              <a:t/>
            </a:r>
            <a:endParaRPr/>
          </a:p>
        </p:txBody>
      </p:sp>
      <p:sp>
        <p:nvSpPr>
          <p:cNvPr id="215" name="Google Shape;215;p28"/>
          <p:cNvSpPr txBox="1"/>
          <p:nvPr>
            <p:ph idx="1" type="body"/>
          </p:nvPr>
        </p:nvSpPr>
        <p:spPr>
          <a:xfrm>
            <a:off x="311700" y="75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Vol is a trader’s term for standard deviation</a:t>
            </a:r>
            <a:endParaRPr/>
          </a:p>
          <a:p>
            <a:pPr indent="-342900" lvl="0" marL="457200" rtl="0" algn="l">
              <a:spcBef>
                <a:spcPts val="0"/>
              </a:spcBef>
              <a:spcAft>
                <a:spcPts val="0"/>
              </a:spcAft>
              <a:buSzPts val="1800"/>
              <a:buChar char="-"/>
            </a:pPr>
            <a:r>
              <a:rPr lang="en"/>
              <a:t>Realized Volatility = measure of past volatility of an underlying contract over a period</a:t>
            </a:r>
            <a:endParaRPr/>
          </a:p>
          <a:p>
            <a:pPr indent="-317500" lvl="1" marL="914400" rtl="0" algn="l">
              <a:spcBef>
                <a:spcPts val="0"/>
              </a:spcBef>
              <a:spcAft>
                <a:spcPts val="0"/>
              </a:spcAft>
              <a:buSzPts val="1400"/>
              <a:buChar char="-"/>
            </a:pPr>
            <a:r>
              <a:rPr lang="en"/>
              <a:t>the annualized standard deviation of percent price changes of an underlying contract over some period of time.</a:t>
            </a:r>
            <a:endParaRPr/>
          </a:p>
          <a:p>
            <a:pPr indent="-342900" lvl="0" marL="457200" rtl="0" algn="l">
              <a:spcBef>
                <a:spcPts val="0"/>
              </a:spcBef>
              <a:spcAft>
                <a:spcPts val="0"/>
              </a:spcAft>
              <a:buSzPts val="1800"/>
              <a:buChar char="-"/>
            </a:pPr>
            <a:r>
              <a:rPr lang="en"/>
              <a:t>The </a:t>
            </a:r>
            <a:r>
              <a:rPr i="1" lang="en"/>
              <a:t>future realized volatility</a:t>
            </a:r>
            <a:r>
              <a:rPr lang="en"/>
              <a:t> describes the future distribution of price changes for an underlying contract. </a:t>
            </a:r>
            <a:endParaRPr/>
          </a:p>
          <a:p>
            <a:pPr indent="-342900" lvl="0" marL="457200" rtl="0" algn="l">
              <a:spcBef>
                <a:spcPts val="0"/>
              </a:spcBef>
              <a:spcAft>
                <a:spcPts val="0"/>
              </a:spcAft>
              <a:buSzPts val="1800"/>
              <a:buChar char="-"/>
            </a:pPr>
            <a:r>
              <a:rPr lang="en"/>
              <a:t>I</a:t>
            </a:r>
            <a:r>
              <a:rPr lang="en"/>
              <a:t>f a trader intends to use a theoretical pricing model, he/she must try to make an estimate of future realized volatility. In option evaluation, a good starting point is historical data. </a:t>
            </a:r>
            <a:endParaRPr/>
          </a:p>
          <a:p>
            <a:pPr indent="0" lvl="0" marL="457200" rtl="0" algn="l">
              <a:lnSpc>
                <a:spcPct val="115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endParaRPr/>
          </a:p>
          <a:p>
            <a:pPr indent="0" lvl="0" marL="0" rtl="0" algn="l">
              <a:lnSpc>
                <a:spcPct val="100000"/>
              </a:lnSpc>
              <a:spcBef>
                <a:spcPts val="0"/>
              </a:spcBef>
              <a:spcAft>
                <a:spcPts val="0"/>
              </a:spcAft>
              <a:buSzPts val="3000"/>
              <a:buNone/>
            </a:pPr>
            <a:r>
              <a:t/>
            </a:r>
            <a:endParaRPr/>
          </a:p>
        </p:txBody>
      </p:sp>
      <p:sp>
        <p:nvSpPr>
          <p:cNvPr id="221" name="Google Shape;221;p29"/>
          <p:cNvSpPr txBox="1"/>
          <p:nvPr>
            <p:ph idx="1" type="body"/>
          </p:nvPr>
        </p:nvSpPr>
        <p:spPr>
          <a:xfrm>
            <a:off x="311700" y="75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Vol is a trader’s term for standard deviation</a:t>
            </a:r>
            <a:endParaRPr/>
          </a:p>
          <a:p>
            <a:pPr indent="-342900" lvl="0" marL="457200" rtl="0" algn="l">
              <a:spcBef>
                <a:spcPts val="0"/>
              </a:spcBef>
              <a:spcAft>
                <a:spcPts val="0"/>
              </a:spcAft>
              <a:buSzPts val="1800"/>
              <a:buChar char="-"/>
            </a:pPr>
            <a:r>
              <a:rPr lang="en"/>
              <a:t>Implied Volatility = price quoted for options. It’s roughly the expected volatility over the life of the option within a 1 standard deviation confidence interval.</a:t>
            </a:r>
            <a:endParaRPr/>
          </a:p>
          <a:p>
            <a:pPr indent="-317500" lvl="1" marL="914400" rtl="0" algn="l">
              <a:spcBef>
                <a:spcPts val="0"/>
              </a:spcBef>
              <a:spcAft>
                <a:spcPts val="0"/>
              </a:spcAft>
              <a:buSzPts val="1400"/>
              <a:buChar char="-"/>
            </a:pPr>
            <a:r>
              <a:rPr lang="en"/>
              <a:t>Bought at 27.51 percent instead of 5 dollars</a:t>
            </a:r>
            <a:endParaRPr/>
          </a:p>
          <a:p>
            <a:pPr indent="-342900" lvl="0" marL="457200" rtl="0" algn="l">
              <a:spcBef>
                <a:spcPts val="0"/>
              </a:spcBef>
              <a:spcAft>
                <a:spcPts val="0"/>
              </a:spcAft>
              <a:buSzPts val="1800"/>
              <a:buChar char="-"/>
            </a:pPr>
            <a:r>
              <a:rPr lang="en"/>
              <a:t>As bids and offers are made, the price at which an option is trading will represent an equilibrium between supply and demand. This equilibrium can be expressed as an implied volatility.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Volatility </a:t>
            </a:r>
            <a:endParaRPr/>
          </a:p>
          <a:p>
            <a:pPr indent="0" lvl="0" marL="0" rtl="0" algn="l">
              <a:lnSpc>
                <a:spcPct val="100000"/>
              </a:lnSpc>
              <a:spcBef>
                <a:spcPts val="0"/>
              </a:spcBef>
              <a:spcAft>
                <a:spcPts val="0"/>
              </a:spcAft>
              <a:buSzPts val="3000"/>
              <a:buNone/>
            </a:pPr>
            <a:r>
              <a:t/>
            </a:r>
            <a:endParaRPr/>
          </a:p>
        </p:txBody>
      </p:sp>
      <p:sp>
        <p:nvSpPr>
          <p:cNvPr id="227" name="Google Shape;227;p30"/>
          <p:cNvSpPr txBox="1"/>
          <p:nvPr>
            <p:ph idx="1" type="body"/>
          </p:nvPr>
        </p:nvSpPr>
        <p:spPr>
          <a:xfrm>
            <a:off x="311700" y="75652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spcBef>
                <a:spcPts val="1800"/>
              </a:spcBef>
              <a:spcAft>
                <a:spcPts val="0"/>
              </a:spcAft>
              <a:buSzPts val="1800"/>
              <a:buFont typeface="Arial"/>
              <a:buChar char="-"/>
            </a:pPr>
            <a:r>
              <a:rPr lang="en"/>
              <a:t>The </a:t>
            </a:r>
            <a:r>
              <a:rPr i="1" lang="en"/>
              <a:t>future realized volatility</a:t>
            </a:r>
            <a:r>
              <a:rPr lang="en"/>
              <a:t> - </a:t>
            </a:r>
            <a:r>
              <a:rPr b="1" lang="en"/>
              <a:t>value</a:t>
            </a:r>
            <a:r>
              <a:rPr lang="en"/>
              <a:t> of options on that contract. </a:t>
            </a:r>
            <a:endParaRPr/>
          </a:p>
          <a:p>
            <a:pPr indent="-342900" lvl="0" marL="457200" rtl="0" algn="l">
              <a:spcBef>
                <a:spcPts val="0"/>
              </a:spcBef>
              <a:spcAft>
                <a:spcPts val="0"/>
              </a:spcAft>
              <a:buSzPts val="1800"/>
              <a:buFont typeface="Arial"/>
              <a:buChar char="-"/>
            </a:pPr>
            <a:r>
              <a:rPr lang="en"/>
              <a:t>The </a:t>
            </a:r>
            <a:r>
              <a:rPr i="1" lang="en"/>
              <a:t>implied volatility</a:t>
            </a:r>
            <a:r>
              <a:rPr lang="en"/>
              <a:t> - an option’s </a:t>
            </a:r>
            <a:r>
              <a:rPr b="1" lang="en"/>
              <a:t>price</a:t>
            </a:r>
            <a:r>
              <a:rPr lang="en"/>
              <a:t>. </a:t>
            </a:r>
            <a:endParaRPr/>
          </a:p>
          <a:p>
            <a:pPr indent="-342900" lvl="0" marL="457200" rtl="0" algn="l">
              <a:spcBef>
                <a:spcPts val="0"/>
              </a:spcBef>
              <a:spcAft>
                <a:spcPts val="0"/>
              </a:spcAft>
              <a:buSzPts val="1800"/>
              <a:buChar char="-"/>
            </a:pPr>
            <a:r>
              <a:rPr lang="en"/>
              <a:t>If implied volatility is low with respect to the expected future volatility, a trader will prefer to buy options; if implied volatility is high, a trader will prefer to sell options. Of course, future volatility is an unknown, so a trader will look at historical and, if available, forecast volatility to help in making an intelligent guess about the future. In the final analysis, though, it is the future realized vola- tility that determines an option’s value.</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Next Time...</a:t>
            </a:r>
            <a:endParaRPr/>
          </a:p>
        </p:txBody>
      </p:sp>
      <p:sp>
        <p:nvSpPr>
          <p:cNvPr id="233" name="Google Shape;233;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Greeks</a:t>
            </a:r>
            <a:endParaRPr/>
          </a:p>
          <a:p>
            <a:pPr indent="-342900" lvl="0" marL="457200" rtl="0" algn="l">
              <a:lnSpc>
                <a:spcPct val="115000"/>
              </a:lnSpc>
              <a:spcBef>
                <a:spcPts val="0"/>
              </a:spcBef>
              <a:spcAft>
                <a:spcPts val="0"/>
              </a:spcAft>
              <a:buSzPts val="1800"/>
              <a:buChar char="-"/>
            </a:pPr>
            <a:r>
              <a:rPr lang="en"/>
              <a:t>Put-Call Parity</a:t>
            </a:r>
            <a:endParaRPr/>
          </a:p>
        </p:txBody>
      </p:sp>
      <p:pic>
        <p:nvPicPr>
          <p:cNvPr id="234" name="Google Shape;234;p31"/>
          <p:cNvPicPr preferRelativeResize="0"/>
          <p:nvPr/>
        </p:nvPicPr>
        <p:blipFill rotWithShape="1">
          <a:blip r:embed="rId3">
            <a:alphaModFix/>
          </a:blip>
          <a:srcRect b="0" l="0" r="0" t="0"/>
          <a:stretch/>
        </p:blipFill>
        <p:spPr>
          <a:xfrm>
            <a:off x="4788225" y="522475"/>
            <a:ext cx="4044076" cy="3033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2" name="Google Shape;92;p14"/>
          <p:cNvSpPr txBox="1"/>
          <p:nvPr>
            <p:ph idx="1" type="body"/>
          </p:nvPr>
        </p:nvSpPr>
        <p:spPr>
          <a:xfrm>
            <a:off x="311700" y="1017800"/>
            <a:ext cx="8325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Aperture</a:t>
            </a:r>
            <a:endParaRPr/>
          </a:p>
          <a:p>
            <a:pPr indent="-317500" lvl="1" marL="914400" rtl="0" algn="l">
              <a:spcBef>
                <a:spcPts val="0"/>
              </a:spcBef>
              <a:spcAft>
                <a:spcPts val="0"/>
              </a:spcAft>
              <a:buSzPts val="1400"/>
              <a:buChar char="○"/>
            </a:pPr>
            <a:r>
              <a:rPr lang="en"/>
              <a:t>We are excited to announce that we have partnered with Citadel to launch a simulated trading platform for Amherst College students!</a:t>
            </a:r>
            <a:endParaRPr/>
          </a:p>
          <a:p>
            <a:pPr indent="-317500" lvl="1" marL="914400" rtl="0" algn="l">
              <a:spcBef>
                <a:spcPts val="0"/>
              </a:spcBef>
              <a:spcAft>
                <a:spcPts val="0"/>
              </a:spcAft>
              <a:buSzPts val="1400"/>
              <a:buChar char="○"/>
            </a:pPr>
            <a:r>
              <a:rPr b="1" lang="en"/>
              <a:t>If you are interested in participating (not required, but recommended) here are some basic rules you should know</a:t>
            </a:r>
            <a:endParaRPr b="1"/>
          </a:p>
          <a:p>
            <a:pPr indent="-317500" lvl="2" marL="1371600" rtl="0" algn="l">
              <a:spcBef>
                <a:spcPts val="0"/>
              </a:spcBef>
              <a:spcAft>
                <a:spcPts val="0"/>
              </a:spcAft>
              <a:buSzPts val="1400"/>
              <a:buChar char="■"/>
            </a:pPr>
            <a:r>
              <a:rPr lang="en"/>
              <a:t>Everyone who signs up </a:t>
            </a:r>
            <a:r>
              <a:rPr b="1" lang="en"/>
              <a:t>must submit 5 trade ideas per “period” (quarter) at minimum. We would strongly prefer you to submit way more than 5 ideas.</a:t>
            </a:r>
            <a:endParaRPr b="1"/>
          </a:p>
          <a:p>
            <a:pPr indent="-317500" lvl="2" marL="1371600" rtl="0" algn="l">
              <a:spcBef>
                <a:spcPts val="0"/>
              </a:spcBef>
              <a:spcAft>
                <a:spcPts val="0"/>
              </a:spcAft>
              <a:buSzPts val="1400"/>
              <a:buChar char="■"/>
            </a:pPr>
            <a:r>
              <a:rPr lang="en"/>
              <a:t>“Ideas” can be fundamental (ie, researching specific tickers and making an investment decision) or quantitative (more algorithmic in nature).</a:t>
            </a:r>
            <a:endParaRPr/>
          </a:p>
          <a:p>
            <a:pPr indent="-317500" lvl="2" marL="1371600" rtl="0" algn="l">
              <a:spcBef>
                <a:spcPts val="0"/>
              </a:spcBef>
              <a:spcAft>
                <a:spcPts val="0"/>
              </a:spcAft>
              <a:buSzPts val="1400"/>
              <a:buChar char="■"/>
            </a:pPr>
            <a:r>
              <a:rPr lang="en"/>
              <a:t>There are individual and team-based monetary prizes for the highest performing teams/individuals. Individuals can also </a:t>
            </a:r>
            <a:r>
              <a:rPr lang="en"/>
              <a:t>receive</a:t>
            </a:r>
            <a:r>
              <a:rPr lang="en"/>
              <a:t> an interview opportunity with Citadel.</a:t>
            </a:r>
            <a:endParaRPr/>
          </a:p>
          <a:p>
            <a:pPr indent="-317500" lvl="2" marL="1371600" rtl="0" algn="l">
              <a:spcBef>
                <a:spcPts val="0"/>
              </a:spcBef>
              <a:spcAft>
                <a:spcPts val="0"/>
              </a:spcAft>
              <a:buSzPts val="1400"/>
              <a:buChar char="■"/>
            </a:pPr>
            <a:r>
              <a:rPr lang="en"/>
              <a:t>We will periodically check in with everyone who signed up to ensure that ideas are being entered into the platform.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Brainteaser of the Week</a:t>
            </a:r>
            <a:endParaRPr/>
          </a:p>
        </p:txBody>
      </p:sp>
      <p:sp>
        <p:nvSpPr>
          <p:cNvPr id="98" name="Google Shape;98;p15"/>
          <p:cNvSpPr txBox="1"/>
          <p:nvPr>
            <p:ph idx="1" type="body"/>
          </p:nvPr>
        </p:nvSpPr>
        <p:spPr>
          <a:xfrm>
            <a:off x="252775" y="1017800"/>
            <a:ext cx="8520600" cy="3339000"/>
          </a:xfrm>
          <a:prstGeom prst="rect">
            <a:avLst/>
          </a:prstGeom>
        </p:spPr>
        <p:txBody>
          <a:bodyPr anchorCtr="0" anchor="t" bIns="91425" lIns="91425" spcFirstLastPara="1" rIns="91425" wrap="square" tIns="91425">
            <a:noAutofit/>
          </a:bodyPr>
          <a:lstStyle/>
          <a:p>
            <a:pPr indent="-333375" lvl="0" marL="457200" marR="0" rtl="0" algn="l">
              <a:lnSpc>
                <a:spcPct val="115000"/>
              </a:lnSpc>
              <a:spcBef>
                <a:spcPts val="0"/>
              </a:spcBef>
              <a:spcAft>
                <a:spcPts val="0"/>
              </a:spcAft>
              <a:buClr>
                <a:srgbClr val="000000"/>
              </a:buClr>
              <a:buSzPts val="1650"/>
              <a:buFont typeface="Times New Roman"/>
              <a:buChar char="●"/>
            </a:pPr>
            <a:r>
              <a:rPr b="1" lang="en" sz="1650">
                <a:solidFill>
                  <a:srgbClr val="000000"/>
                </a:solidFill>
                <a:latin typeface="Times New Roman"/>
                <a:ea typeface="Times New Roman"/>
                <a:cs typeface="Times New Roman"/>
                <a:sym typeface="Times New Roman"/>
              </a:rPr>
              <a:t>You are facing two doors. One leads to your job offer and the other leads to the exit. In front of either door is a guard. One guard always lies, while the other guard always tells the truth. You do not know which guard is situated in front of each door. You can only ask one guard one yes/no question. Assuming you do want to get the job offer, what question will you ask?</a:t>
            </a:r>
            <a:endParaRPr b="1" sz="165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56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104" name="Google Shape;104;p16"/>
          <p:cNvSpPr txBox="1"/>
          <p:nvPr>
            <p:ph idx="1" type="body"/>
          </p:nvPr>
        </p:nvSpPr>
        <p:spPr>
          <a:xfrm>
            <a:off x="311700" y="994075"/>
            <a:ext cx="8520600" cy="423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There are several possibilities. Standard one is, “Would the other guard say that you are guarding the door to the offer?” If he answers yes, choose the other door, otherwise, choose that door. Any question that makes the two guards reveal the other’s identity would work.</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Review: What is an Option?</a:t>
            </a:r>
            <a:endParaRPr/>
          </a:p>
        </p:txBody>
      </p:sp>
      <p:sp>
        <p:nvSpPr>
          <p:cNvPr id="110" name="Google Shape;110;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right to take an action</a:t>
            </a:r>
            <a:endParaRPr/>
          </a:p>
          <a:p>
            <a:pPr indent="-342900" lvl="0" marL="457200" rtl="0" algn="l">
              <a:lnSpc>
                <a:spcPct val="115000"/>
              </a:lnSpc>
              <a:spcBef>
                <a:spcPts val="0"/>
              </a:spcBef>
              <a:spcAft>
                <a:spcPts val="0"/>
              </a:spcAft>
              <a:buSzPts val="1800"/>
              <a:buChar char="-"/>
            </a:pPr>
            <a:r>
              <a:rPr lang="en"/>
              <a:t>Owning an option gives you that right</a:t>
            </a:r>
            <a:endParaRPr/>
          </a:p>
          <a:p>
            <a:pPr indent="-342900" lvl="0" marL="457200" rtl="0" algn="l">
              <a:lnSpc>
                <a:spcPct val="115000"/>
              </a:lnSpc>
              <a:spcBef>
                <a:spcPts val="0"/>
              </a:spcBef>
              <a:spcAft>
                <a:spcPts val="0"/>
              </a:spcAft>
              <a:buSzPts val="1800"/>
              <a:buChar char="-"/>
            </a:pPr>
            <a:r>
              <a:rPr lang="en"/>
              <a:t>Selling an option means you sold your rights to a counterparty, so you are left with an </a:t>
            </a:r>
            <a:r>
              <a:rPr i="1" lang="en"/>
              <a:t>obligation</a:t>
            </a:r>
            <a:r>
              <a:rPr lang="en"/>
              <a:t> to ful</a:t>
            </a:r>
            <a:r>
              <a:rPr lang="en"/>
              <a:t>fi</a:t>
            </a:r>
            <a:r>
              <a:rPr lang="en"/>
              <a:t>ll those rights</a:t>
            </a:r>
            <a:endParaRPr/>
          </a:p>
          <a:p>
            <a:pPr indent="-342900" lvl="0" marL="457200" rtl="0" algn="l">
              <a:lnSpc>
                <a:spcPct val="115000"/>
              </a:lnSpc>
              <a:spcBef>
                <a:spcPts val="0"/>
              </a:spcBef>
              <a:spcAft>
                <a:spcPts val="0"/>
              </a:spcAft>
              <a:buClr>
                <a:schemeClr val="dk1"/>
              </a:buClr>
              <a:buSzPts val="1800"/>
              <a:buChar char="-"/>
            </a:pPr>
            <a:r>
              <a:rPr lang="en"/>
              <a:t>Call – Right to buy underlying at a specified strike</a:t>
            </a:r>
            <a:endParaRPr/>
          </a:p>
          <a:p>
            <a:pPr indent="-342900" lvl="0" marL="457200" rtl="0" algn="l">
              <a:lnSpc>
                <a:spcPct val="115000"/>
              </a:lnSpc>
              <a:spcBef>
                <a:spcPts val="200"/>
              </a:spcBef>
              <a:spcAft>
                <a:spcPts val="0"/>
              </a:spcAft>
              <a:buClr>
                <a:schemeClr val="dk1"/>
              </a:buClr>
              <a:buSzPts val="1800"/>
              <a:buChar char="-"/>
            </a:pPr>
            <a:r>
              <a:rPr lang="en"/>
              <a:t>Put – Right to sell underlying at a specified strike</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129400" y="0"/>
            <a:ext cx="2171400" cy="4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Source: </a:t>
            </a:r>
            <a:r>
              <a:rPr lang="en">
                <a:latin typeface="Roboto"/>
                <a:ea typeface="Roboto"/>
                <a:cs typeface="Roboto"/>
                <a:sym typeface="Roboto"/>
              </a:rPr>
              <a:t>Quantra</a:t>
            </a:r>
            <a:endParaRPr b="0" i="0" sz="1400" u="none" cap="none" strike="noStrike">
              <a:solidFill>
                <a:srgbClr val="000000"/>
              </a:solidFill>
              <a:latin typeface="Roboto"/>
              <a:ea typeface="Roboto"/>
              <a:cs typeface="Roboto"/>
              <a:sym typeface="Roboto"/>
            </a:endParaRPr>
          </a:p>
        </p:txBody>
      </p:sp>
      <p:pic>
        <p:nvPicPr>
          <p:cNvPr id="116" name="Google Shape;116;p18"/>
          <p:cNvPicPr preferRelativeResize="0"/>
          <p:nvPr/>
        </p:nvPicPr>
        <p:blipFill>
          <a:blip r:embed="rId3">
            <a:alphaModFix/>
          </a:blip>
          <a:stretch>
            <a:fillRect/>
          </a:stretch>
        </p:blipFill>
        <p:spPr>
          <a:xfrm>
            <a:off x="1981950" y="750175"/>
            <a:ext cx="5180101" cy="3301025"/>
          </a:xfrm>
          <a:prstGeom prst="rect">
            <a:avLst/>
          </a:prstGeom>
          <a:noFill/>
          <a:ln>
            <a:noFill/>
          </a:ln>
        </p:spPr>
      </p:pic>
      <p:sp>
        <p:nvSpPr>
          <p:cNvPr id="117" name="Google Shape;117;p18"/>
          <p:cNvSpPr txBox="1"/>
          <p:nvPr/>
        </p:nvSpPr>
        <p:spPr>
          <a:xfrm>
            <a:off x="129400" y="215725"/>
            <a:ext cx="89637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Review: Option Payoff</a:t>
            </a:r>
            <a:endParaRPr sz="3000">
              <a:solidFill>
                <a:schemeClr val="dk1"/>
              </a:solidFill>
              <a:latin typeface="Roboto"/>
              <a:ea typeface="Roboto"/>
              <a:cs typeface="Roboto"/>
              <a:sym typeface="Roboto"/>
            </a:endParaRPr>
          </a:p>
        </p:txBody>
      </p:sp>
      <p:sp>
        <p:nvSpPr>
          <p:cNvPr id="118" name="Google Shape;118;p18"/>
          <p:cNvSpPr txBox="1"/>
          <p:nvPr/>
        </p:nvSpPr>
        <p:spPr>
          <a:xfrm>
            <a:off x="417850" y="3959600"/>
            <a:ext cx="8386800" cy="835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333333"/>
              </a:buClr>
              <a:buSzPts val="1150"/>
              <a:buChar char="-"/>
            </a:pPr>
            <a:r>
              <a:rPr lang="en" sz="1150">
                <a:solidFill>
                  <a:srgbClr val="333333"/>
                </a:solidFill>
                <a:highlight>
                  <a:srgbClr val="FFFFFF"/>
                </a:highlight>
              </a:rPr>
              <a:t>An option payoff diagram is a graphical representation of the net Profit/Loss made by the option buyers and sellers.</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S = Underlying Price</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X = Strike Price</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A break even point is the point at which you make no profit or no loss. Option Premium is the upfront payment made by the option buyer to the option seller to acquire the option.</a:t>
            </a:r>
            <a:endParaRPr sz="1150">
              <a:solidFill>
                <a:srgbClr val="333333"/>
              </a:solidFill>
            </a:endParaRPr>
          </a:p>
          <a:p>
            <a:pPr indent="0" lvl="0" marL="0" rtl="0" algn="l">
              <a:lnSpc>
                <a:spcPct val="115000"/>
              </a:lnSpc>
              <a:spcBef>
                <a:spcPts val="0"/>
              </a:spcBef>
              <a:spcAft>
                <a:spcPts val="0"/>
              </a:spcAft>
              <a:buNone/>
            </a:pPr>
            <a:r>
              <a:t/>
            </a:r>
            <a:endParaRPr sz="1150">
              <a:solidFill>
                <a:srgbClr val="333333"/>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Some Jargons (Sheldon Chapter 3) </a:t>
            </a:r>
            <a:endParaRPr/>
          </a:p>
        </p:txBody>
      </p:sp>
      <p:sp>
        <p:nvSpPr>
          <p:cNvPr id="124" name="Google Shape;124;p19"/>
          <p:cNvSpPr txBox="1"/>
          <p:nvPr>
            <p:ph idx="1" type="body"/>
          </p:nvPr>
        </p:nvSpPr>
        <p:spPr>
          <a:xfrm>
            <a:off x="311700" y="11303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Intrinsic Value</a:t>
            </a:r>
            <a:endParaRPr/>
          </a:p>
          <a:p>
            <a:pPr indent="-323850" lvl="1" marL="914400" rtl="0" algn="l">
              <a:spcBef>
                <a:spcPts val="0"/>
              </a:spcBef>
              <a:spcAft>
                <a:spcPts val="0"/>
              </a:spcAft>
              <a:buSzPts val="1500"/>
              <a:buChar char="-"/>
            </a:pPr>
            <a:r>
              <a:rPr lang="en" sz="1500"/>
              <a:t>An option has intrinsic value if it enables the holder of the option to buy low and sell high or sell high and buy low, with the intrinsic value being equal to the difference between the buying price and the selling price. </a:t>
            </a:r>
            <a:endParaRPr sz="1500"/>
          </a:p>
          <a:p>
            <a:pPr indent="-323850" lvl="1" marL="914400" rtl="0" algn="l">
              <a:spcBef>
                <a:spcPts val="0"/>
              </a:spcBef>
              <a:spcAft>
                <a:spcPts val="0"/>
              </a:spcAft>
              <a:buSzPts val="1500"/>
              <a:buChar char="-"/>
            </a:pPr>
            <a:r>
              <a:rPr lang="en" sz="1500"/>
              <a:t>With an underlying contract trading at $435, the intrinsic value of a 400 call is $35. By exercising the option, the holder of the 400 call can buy at $400. If he then sells at the market price of $435, $35 will be credited to his account. With an underlying contract trading at $62, the intrinsic value of a 70 put is $8. By exercising the option, the holder of the put can sell at $70. If he then buys at the market price of $62, he will show a total credit of $8.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Some Jargons</a:t>
            </a:r>
            <a:endParaRPr/>
          </a:p>
        </p:txBody>
      </p:sp>
      <p:sp>
        <p:nvSpPr>
          <p:cNvPr id="130" name="Google Shape;130;p20"/>
          <p:cNvSpPr txBox="1"/>
          <p:nvPr>
            <p:ph idx="1" type="body"/>
          </p:nvPr>
        </p:nvSpPr>
        <p:spPr>
          <a:xfrm>
            <a:off x="311700" y="11303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Time Value</a:t>
            </a:r>
            <a:endParaRPr/>
          </a:p>
          <a:p>
            <a:pPr indent="-323850" lvl="1" marL="914400" rtl="0" algn="l">
              <a:lnSpc>
                <a:spcPct val="115000"/>
              </a:lnSpc>
              <a:spcBef>
                <a:spcPts val="0"/>
              </a:spcBef>
              <a:spcAft>
                <a:spcPts val="0"/>
              </a:spcAft>
              <a:buSzPts val="1500"/>
              <a:buChar char="-"/>
            </a:pPr>
            <a:r>
              <a:rPr lang="en" sz="1500"/>
              <a:t>Sometimes also referred to as the option’s </a:t>
            </a:r>
            <a:r>
              <a:rPr i="1" lang="en" sz="1500"/>
              <a:t>time premium </a:t>
            </a:r>
            <a:r>
              <a:rPr lang="en" sz="1500"/>
              <a:t>or </a:t>
            </a:r>
            <a:r>
              <a:rPr i="1" lang="en" sz="1500"/>
              <a:t>extrinsic value</a:t>
            </a:r>
            <a:r>
              <a:rPr lang="en" sz="1500"/>
              <a:t>, is the additional amount of premium beyond the intrinsic value that traders are willing to pay for an option. Market participants are willing to pay this additional amount primarily because of the protective characteristics afforded by an option over an outright long or short position in the underlying contract. </a:t>
            </a:r>
            <a:r>
              <a:rPr lang="en" sz="1500"/>
              <a:t>(Sheldon Chapter 3)</a:t>
            </a:r>
            <a:endParaRPr/>
          </a:p>
        </p:txBody>
      </p:sp>
      <p:grpSp>
        <p:nvGrpSpPr>
          <p:cNvPr id="131" name="Google Shape;131;p20"/>
          <p:cNvGrpSpPr/>
          <p:nvPr/>
        </p:nvGrpSpPr>
        <p:grpSpPr>
          <a:xfrm>
            <a:off x="203997" y="3133988"/>
            <a:ext cx="6083401" cy="1711797"/>
            <a:chOff x="398880" y="3590437"/>
            <a:chExt cx="5274320" cy="2421212"/>
          </a:xfrm>
        </p:grpSpPr>
        <p:sp>
          <p:nvSpPr>
            <p:cNvPr id="132" name="Google Shape;132;p20"/>
            <p:cNvSpPr/>
            <p:nvPr/>
          </p:nvSpPr>
          <p:spPr>
            <a:xfrm>
              <a:off x="963682" y="4057820"/>
              <a:ext cx="4349359" cy="1628775"/>
            </a:xfrm>
            <a:custGeom>
              <a:rect b="b" l="l" r="r" t="t"/>
              <a:pathLst>
                <a:path extrusionOk="0" h="1722" w="3540">
                  <a:moveTo>
                    <a:pt x="0" y="1722"/>
                  </a:moveTo>
                  <a:lnTo>
                    <a:pt x="0" y="1710"/>
                  </a:lnTo>
                  <a:lnTo>
                    <a:pt x="42" y="1710"/>
                  </a:lnTo>
                  <a:lnTo>
                    <a:pt x="90" y="1704"/>
                  </a:lnTo>
                  <a:lnTo>
                    <a:pt x="132" y="1704"/>
                  </a:lnTo>
                  <a:lnTo>
                    <a:pt x="180" y="1704"/>
                  </a:lnTo>
                  <a:lnTo>
                    <a:pt x="222" y="1698"/>
                  </a:lnTo>
                  <a:lnTo>
                    <a:pt x="264" y="1698"/>
                  </a:lnTo>
                  <a:lnTo>
                    <a:pt x="312" y="1692"/>
                  </a:lnTo>
                  <a:lnTo>
                    <a:pt x="354" y="1692"/>
                  </a:lnTo>
                  <a:lnTo>
                    <a:pt x="396" y="1686"/>
                  </a:lnTo>
                  <a:lnTo>
                    <a:pt x="444" y="1680"/>
                  </a:lnTo>
                  <a:lnTo>
                    <a:pt x="486" y="1680"/>
                  </a:lnTo>
                  <a:lnTo>
                    <a:pt x="534" y="1674"/>
                  </a:lnTo>
                  <a:lnTo>
                    <a:pt x="576" y="1668"/>
                  </a:lnTo>
                  <a:lnTo>
                    <a:pt x="618" y="1662"/>
                  </a:lnTo>
                  <a:lnTo>
                    <a:pt x="666" y="1656"/>
                  </a:lnTo>
                  <a:lnTo>
                    <a:pt x="708" y="1650"/>
                  </a:lnTo>
                  <a:lnTo>
                    <a:pt x="750" y="1644"/>
                  </a:lnTo>
                  <a:lnTo>
                    <a:pt x="798" y="1638"/>
                  </a:lnTo>
                  <a:lnTo>
                    <a:pt x="840" y="1626"/>
                  </a:lnTo>
                  <a:lnTo>
                    <a:pt x="888" y="1620"/>
                  </a:lnTo>
                  <a:lnTo>
                    <a:pt x="930" y="1608"/>
                  </a:lnTo>
                  <a:lnTo>
                    <a:pt x="972" y="1602"/>
                  </a:lnTo>
                  <a:lnTo>
                    <a:pt x="1020" y="1590"/>
                  </a:lnTo>
                  <a:lnTo>
                    <a:pt x="1062" y="1578"/>
                  </a:lnTo>
                  <a:lnTo>
                    <a:pt x="1104" y="1566"/>
                  </a:lnTo>
                  <a:lnTo>
                    <a:pt x="1152" y="1554"/>
                  </a:lnTo>
                  <a:lnTo>
                    <a:pt x="1194" y="1542"/>
                  </a:lnTo>
                  <a:lnTo>
                    <a:pt x="1242" y="1530"/>
                  </a:lnTo>
                  <a:lnTo>
                    <a:pt x="1284" y="1518"/>
                  </a:lnTo>
                  <a:lnTo>
                    <a:pt x="1326" y="1500"/>
                  </a:lnTo>
                  <a:lnTo>
                    <a:pt x="1374" y="1488"/>
                  </a:lnTo>
                  <a:lnTo>
                    <a:pt x="1416" y="1470"/>
                  </a:lnTo>
                  <a:lnTo>
                    <a:pt x="1458" y="1452"/>
                  </a:lnTo>
                  <a:lnTo>
                    <a:pt x="1506" y="1434"/>
                  </a:lnTo>
                  <a:lnTo>
                    <a:pt x="1548" y="1416"/>
                  </a:lnTo>
                  <a:lnTo>
                    <a:pt x="1596" y="1398"/>
                  </a:lnTo>
                  <a:lnTo>
                    <a:pt x="1638" y="1380"/>
                  </a:lnTo>
                  <a:lnTo>
                    <a:pt x="1680" y="1362"/>
                  </a:lnTo>
                  <a:lnTo>
                    <a:pt x="1728" y="1338"/>
                  </a:lnTo>
                  <a:lnTo>
                    <a:pt x="1770" y="1314"/>
                  </a:lnTo>
                  <a:lnTo>
                    <a:pt x="1812" y="1296"/>
                  </a:lnTo>
                  <a:lnTo>
                    <a:pt x="1860" y="1272"/>
                  </a:lnTo>
                  <a:lnTo>
                    <a:pt x="1902" y="1248"/>
                  </a:lnTo>
                  <a:lnTo>
                    <a:pt x="1950" y="1224"/>
                  </a:lnTo>
                  <a:lnTo>
                    <a:pt x="1992" y="1200"/>
                  </a:lnTo>
                  <a:lnTo>
                    <a:pt x="2034" y="1170"/>
                  </a:lnTo>
                  <a:lnTo>
                    <a:pt x="2082" y="1146"/>
                  </a:lnTo>
                  <a:lnTo>
                    <a:pt x="2124" y="1116"/>
                  </a:lnTo>
                  <a:lnTo>
                    <a:pt x="2166" y="1092"/>
                  </a:lnTo>
                  <a:lnTo>
                    <a:pt x="2214" y="1062"/>
                  </a:lnTo>
                  <a:lnTo>
                    <a:pt x="2256" y="1032"/>
                  </a:lnTo>
                  <a:lnTo>
                    <a:pt x="2304" y="1002"/>
                  </a:lnTo>
                  <a:lnTo>
                    <a:pt x="2346" y="972"/>
                  </a:lnTo>
                  <a:lnTo>
                    <a:pt x="2388" y="942"/>
                  </a:lnTo>
                  <a:lnTo>
                    <a:pt x="2436" y="912"/>
                  </a:lnTo>
                  <a:lnTo>
                    <a:pt x="2478" y="882"/>
                  </a:lnTo>
                  <a:lnTo>
                    <a:pt x="2520" y="846"/>
                  </a:lnTo>
                  <a:lnTo>
                    <a:pt x="2568" y="816"/>
                  </a:lnTo>
                  <a:lnTo>
                    <a:pt x="2610" y="780"/>
                  </a:lnTo>
                  <a:lnTo>
                    <a:pt x="2658" y="750"/>
                  </a:lnTo>
                  <a:lnTo>
                    <a:pt x="2700" y="714"/>
                  </a:lnTo>
                  <a:lnTo>
                    <a:pt x="2742" y="678"/>
                  </a:lnTo>
                  <a:lnTo>
                    <a:pt x="2790" y="642"/>
                  </a:lnTo>
                  <a:lnTo>
                    <a:pt x="2832" y="606"/>
                  </a:lnTo>
                  <a:lnTo>
                    <a:pt x="2874" y="570"/>
                  </a:lnTo>
                  <a:lnTo>
                    <a:pt x="2922" y="534"/>
                  </a:lnTo>
                  <a:lnTo>
                    <a:pt x="2964" y="498"/>
                  </a:lnTo>
                  <a:lnTo>
                    <a:pt x="3012" y="462"/>
                  </a:lnTo>
                  <a:lnTo>
                    <a:pt x="3054" y="426"/>
                  </a:lnTo>
                  <a:lnTo>
                    <a:pt x="3096" y="390"/>
                  </a:lnTo>
                  <a:lnTo>
                    <a:pt x="3144" y="348"/>
                  </a:lnTo>
                  <a:lnTo>
                    <a:pt x="3186" y="312"/>
                  </a:lnTo>
                  <a:lnTo>
                    <a:pt x="3228" y="276"/>
                  </a:lnTo>
                  <a:lnTo>
                    <a:pt x="3276" y="234"/>
                  </a:lnTo>
                  <a:lnTo>
                    <a:pt x="3318" y="198"/>
                  </a:lnTo>
                  <a:lnTo>
                    <a:pt x="3366" y="156"/>
                  </a:lnTo>
                  <a:lnTo>
                    <a:pt x="3408" y="120"/>
                  </a:lnTo>
                  <a:lnTo>
                    <a:pt x="3450" y="78"/>
                  </a:lnTo>
                  <a:lnTo>
                    <a:pt x="3498" y="36"/>
                  </a:lnTo>
                  <a:lnTo>
                    <a:pt x="3540" y="0"/>
                  </a:lnTo>
                  <a:lnTo>
                    <a:pt x="3540" y="1722"/>
                  </a:lnTo>
                  <a:lnTo>
                    <a:pt x="3498" y="1722"/>
                  </a:lnTo>
                  <a:lnTo>
                    <a:pt x="3450" y="1722"/>
                  </a:lnTo>
                  <a:lnTo>
                    <a:pt x="3408" y="1722"/>
                  </a:lnTo>
                  <a:lnTo>
                    <a:pt x="3366" y="1722"/>
                  </a:lnTo>
                  <a:lnTo>
                    <a:pt x="3318" y="1722"/>
                  </a:lnTo>
                  <a:lnTo>
                    <a:pt x="3276" y="1722"/>
                  </a:lnTo>
                  <a:lnTo>
                    <a:pt x="3228" y="1722"/>
                  </a:lnTo>
                  <a:lnTo>
                    <a:pt x="3186" y="1722"/>
                  </a:lnTo>
                  <a:lnTo>
                    <a:pt x="3144" y="1722"/>
                  </a:lnTo>
                  <a:lnTo>
                    <a:pt x="3096" y="1722"/>
                  </a:lnTo>
                  <a:lnTo>
                    <a:pt x="3054" y="1722"/>
                  </a:lnTo>
                  <a:lnTo>
                    <a:pt x="3012" y="1722"/>
                  </a:lnTo>
                  <a:lnTo>
                    <a:pt x="2964" y="1722"/>
                  </a:lnTo>
                  <a:lnTo>
                    <a:pt x="2922" y="1722"/>
                  </a:lnTo>
                  <a:lnTo>
                    <a:pt x="2874" y="1722"/>
                  </a:lnTo>
                  <a:lnTo>
                    <a:pt x="2832" y="1722"/>
                  </a:lnTo>
                  <a:lnTo>
                    <a:pt x="2790" y="1722"/>
                  </a:lnTo>
                  <a:lnTo>
                    <a:pt x="2742" y="1722"/>
                  </a:lnTo>
                  <a:lnTo>
                    <a:pt x="2700" y="1722"/>
                  </a:lnTo>
                  <a:lnTo>
                    <a:pt x="2658" y="1722"/>
                  </a:lnTo>
                  <a:lnTo>
                    <a:pt x="2610" y="1722"/>
                  </a:lnTo>
                  <a:lnTo>
                    <a:pt x="2568" y="1722"/>
                  </a:lnTo>
                  <a:lnTo>
                    <a:pt x="2520" y="1722"/>
                  </a:lnTo>
                  <a:lnTo>
                    <a:pt x="2478" y="1722"/>
                  </a:lnTo>
                  <a:lnTo>
                    <a:pt x="2436" y="1722"/>
                  </a:lnTo>
                  <a:lnTo>
                    <a:pt x="2388" y="1722"/>
                  </a:lnTo>
                  <a:lnTo>
                    <a:pt x="2346" y="1722"/>
                  </a:lnTo>
                  <a:lnTo>
                    <a:pt x="2304" y="1722"/>
                  </a:lnTo>
                  <a:lnTo>
                    <a:pt x="2256" y="1722"/>
                  </a:lnTo>
                  <a:lnTo>
                    <a:pt x="2214" y="1722"/>
                  </a:lnTo>
                  <a:lnTo>
                    <a:pt x="2166" y="1722"/>
                  </a:lnTo>
                  <a:lnTo>
                    <a:pt x="2124" y="1722"/>
                  </a:lnTo>
                  <a:lnTo>
                    <a:pt x="2082" y="1722"/>
                  </a:lnTo>
                  <a:lnTo>
                    <a:pt x="2034" y="1722"/>
                  </a:lnTo>
                  <a:lnTo>
                    <a:pt x="1992" y="1722"/>
                  </a:lnTo>
                  <a:lnTo>
                    <a:pt x="1950" y="1722"/>
                  </a:lnTo>
                  <a:lnTo>
                    <a:pt x="1902" y="1722"/>
                  </a:lnTo>
                  <a:lnTo>
                    <a:pt x="1860" y="1722"/>
                  </a:lnTo>
                  <a:lnTo>
                    <a:pt x="1812" y="1722"/>
                  </a:lnTo>
                  <a:lnTo>
                    <a:pt x="1770" y="1722"/>
                  </a:lnTo>
                  <a:lnTo>
                    <a:pt x="1728" y="1722"/>
                  </a:lnTo>
                  <a:lnTo>
                    <a:pt x="1680" y="1722"/>
                  </a:lnTo>
                  <a:lnTo>
                    <a:pt x="1638" y="1722"/>
                  </a:lnTo>
                  <a:lnTo>
                    <a:pt x="1596" y="1722"/>
                  </a:lnTo>
                  <a:lnTo>
                    <a:pt x="1548" y="1722"/>
                  </a:lnTo>
                  <a:lnTo>
                    <a:pt x="1506" y="1722"/>
                  </a:lnTo>
                  <a:lnTo>
                    <a:pt x="1458" y="1722"/>
                  </a:lnTo>
                  <a:lnTo>
                    <a:pt x="1416" y="1722"/>
                  </a:lnTo>
                  <a:lnTo>
                    <a:pt x="1374" y="1722"/>
                  </a:lnTo>
                  <a:lnTo>
                    <a:pt x="1326" y="1722"/>
                  </a:lnTo>
                  <a:lnTo>
                    <a:pt x="1284" y="1722"/>
                  </a:lnTo>
                  <a:lnTo>
                    <a:pt x="1242" y="1722"/>
                  </a:lnTo>
                  <a:lnTo>
                    <a:pt x="1194" y="1722"/>
                  </a:lnTo>
                  <a:lnTo>
                    <a:pt x="1152" y="1722"/>
                  </a:lnTo>
                  <a:lnTo>
                    <a:pt x="1104" y="1722"/>
                  </a:lnTo>
                  <a:lnTo>
                    <a:pt x="1062" y="1722"/>
                  </a:lnTo>
                  <a:lnTo>
                    <a:pt x="1020" y="1722"/>
                  </a:lnTo>
                  <a:lnTo>
                    <a:pt x="972" y="1722"/>
                  </a:lnTo>
                  <a:lnTo>
                    <a:pt x="930" y="1722"/>
                  </a:lnTo>
                  <a:lnTo>
                    <a:pt x="888" y="1722"/>
                  </a:lnTo>
                  <a:lnTo>
                    <a:pt x="840" y="1722"/>
                  </a:lnTo>
                  <a:lnTo>
                    <a:pt x="798" y="1722"/>
                  </a:lnTo>
                  <a:lnTo>
                    <a:pt x="750" y="1722"/>
                  </a:lnTo>
                  <a:lnTo>
                    <a:pt x="708" y="1722"/>
                  </a:lnTo>
                  <a:lnTo>
                    <a:pt x="666" y="1722"/>
                  </a:lnTo>
                  <a:lnTo>
                    <a:pt x="618" y="1722"/>
                  </a:lnTo>
                  <a:lnTo>
                    <a:pt x="576" y="1722"/>
                  </a:lnTo>
                  <a:lnTo>
                    <a:pt x="534" y="1722"/>
                  </a:lnTo>
                  <a:lnTo>
                    <a:pt x="486" y="1722"/>
                  </a:lnTo>
                  <a:lnTo>
                    <a:pt x="444" y="1722"/>
                  </a:lnTo>
                  <a:lnTo>
                    <a:pt x="396" y="1722"/>
                  </a:lnTo>
                  <a:lnTo>
                    <a:pt x="354" y="1722"/>
                  </a:lnTo>
                  <a:lnTo>
                    <a:pt x="312" y="1722"/>
                  </a:lnTo>
                  <a:lnTo>
                    <a:pt x="264" y="1722"/>
                  </a:lnTo>
                  <a:lnTo>
                    <a:pt x="222" y="1722"/>
                  </a:lnTo>
                  <a:lnTo>
                    <a:pt x="180" y="1722"/>
                  </a:lnTo>
                  <a:lnTo>
                    <a:pt x="132" y="1722"/>
                  </a:lnTo>
                  <a:lnTo>
                    <a:pt x="90" y="1722"/>
                  </a:lnTo>
                  <a:lnTo>
                    <a:pt x="42" y="1722"/>
                  </a:lnTo>
                  <a:lnTo>
                    <a:pt x="0" y="1722"/>
                  </a:lnTo>
                  <a:close/>
                </a:path>
              </a:pathLst>
            </a:custGeom>
            <a:solidFill>
              <a:srgbClr val="0563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3" name="Google Shape;133;p20"/>
            <p:cNvGrpSpPr/>
            <p:nvPr/>
          </p:nvGrpSpPr>
          <p:grpSpPr>
            <a:xfrm>
              <a:off x="398880" y="3590437"/>
              <a:ext cx="5274320" cy="2421212"/>
              <a:chOff x="398880" y="3590437"/>
              <a:chExt cx="5274320" cy="2421212"/>
            </a:xfrm>
          </p:grpSpPr>
          <p:sp>
            <p:nvSpPr>
              <p:cNvPr id="134" name="Google Shape;134;p20"/>
              <p:cNvSpPr/>
              <p:nvPr/>
            </p:nvSpPr>
            <p:spPr>
              <a:xfrm>
                <a:off x="965198" y="4052143"/>
                <a:ext cx="4349359" cy="1634450"/>
              </a:xfrm>
              <a:custGeom>
                <a:rect b="b" l="l" r="r" t="t"/>
                <a:pathLst>
                  <a:path extrusionOk="0" h="1728" w="3540">
                    <a:moveTo>
                      <a:pt x="0" y="1728"/>
                    </a:moveTo>
                    <a:lnTo>
                      <a:pt x="0" y="1728"/>
                    </a:lnTo>
                    <a:lnTo>
                      <a:pt x="42" y="1728"/>
                    </a:lnTo>
                    <a:lnTo>
                      <a:pt x="90" y="1728"/>
                    </a:lnTo>
                    <a:lnTo>
                      <a:pt x="132" y="1728"/>
                    </a:lnTo>
                    <a:lnTo>
                      <a:pt x="180" y="1728"/>
                    </a:lnTo>
                    <a:lnTo>
                      <a:pt x="222" y="1728"/>
                    </a:lnTo>
                    <a:lnTo>
                      <a:pt x="264" y="1728"/>
                    </a:lnTo>
                    <a:lnTo>
                      <a:pt x="312" y="1728"/>
                    </a:lnTo>
                    <a:lnTo>
                      <a:pt x="354" y="1728"/>
                    </a:lnTo>
                    <a:lnTo>
                      <a:pt x="396" y="1728"/>
                    </a:lnTo>
                    <a:lnTo>
                      <a:pt x="444" y="1728"/>
                    </a:lnTo>
                    <a:lnTo>
                      <a:pt x="486" y="1728"/>
                    </a:lnTo>
                    <a:lnTo>
                      <a:pt x="534" y="1728"/>
                    </a:lnTo>
                    <a:lnTo>
                      <a:pt x="576" y="1728"/>
                    </a:lnTo>
                    <a:lnTo>
                      <a:pt x="618" y="1728"/>
                    </a:lnTo>
                    <a:lnTo>
                      <a:pt x="666" y="1728"/>
                    </a:lnTo>
                    <a:lnTo>
                      <a:pt x="708" y="1728"/>
                    </a:lnTo>
                    <a:lnTo>
                      <a:pt x="750" y="1728"/>
                    </a:lnTo>
                    <a:lnTo>
                      <a:pt x="798" y="1728"/>
                    </a:lnTo>
                    <a:lnTo>
                      <a:pt x="840" y="1728"/>
                    </a:lnTo>
                    <a:lnTo>
                      <a:pt x="888" y="1728"/>
                    </a:lnTo>
                    <a:lnTo>
                      <a:pt x="930" y="1728"/>
                    </a:lnTo>
                    <a:lnTo>
                      <a:pt x="972" y="1728"/>
                    </a:lnTo>
                    <a:lnTo>
                      <a:pt x="1020" y="1728"/>
                    </a:lnTo>
                    <a:lnTo>
                      <a:pt x="1062" y="1728"/>
                    </a:lnTo>
                    <a:lnTo>
                      <a:pt x="1104" y="1728"/>
                    </a:lnTo>
                    <a:lnTo>
                      <a:pt x="1152" y="1728"/>
                    </a:lnTo>
                    <a:lnTo>
                      <a:pt x="1194" y="1728"/>
                    </a:lnTo>
                    <a:lnTo>
                      <a:pt x="1242" y="1728"/>
                    </a:lnTo>
                    <a:lnTo>
                      <a:pt x="1284" y="1728"/>
                    </a:lnTo>
                    <a:lnTo>
                      <a:pt x="1326" y="1728"/>
                    </a:lnTo>
                    <a:lnTo>
                      <a:pt x="1374" y="1728"/>
                    </a:lnTo>
                    <a:lnTo>
                      <a:pt x="1416" y="1728"/>
                    </a:lnTo>
                    <a:lnTo>
                      <a:pt x="1458" y="1728"/>
                    </a:lnTo>
                    <a:lnTo>
                      <a:pt x="1506" y="1728"/>
                    </a:lnTo>
                    <a:lnTo>
                      <a:pt x="1548" y="1728"/>
                    </a:lnTo>
                    <a:lnTo>
                      <a:pt x="1596" y="1728"/>
                    </a:lnTo>
                    <a:lnTo>
                      <a:pt x="1638" y="1728"/>
                    </a:lnTo>
                    <a:lnTo>
                      <a:pt x="1680" y="1728"/>
                    </a:lnTo>
                    <a:lnTo>
                      <a:pt x="1728" y="1728"/>
                    </a:lnTo>
                    <a:lnTo>
                      <a:pt x="1770" y="1728"/>
                    </a:lnTo>
                    <a:lnTo>
                      <a:pt x="1812" y="1686"/>
                    </a:lnTo>
                    <a:lnTo>
                      <a:pt x="1860" y="1644"/>
                    </a:lnTo>
                    <a:lnTo>
                      <a:pt x="1902" y="1596"/>
                    </a:lnTo>
                    <a:lnTo>
                      <a:pt x="1950" y="1554"/>
                    </a:lnTo>
                    <a:lnTo>
                      <a:pt x="1992" y="1512"/>
                    </a:lnTo>
                    <a:lnTo>
                      <a:pt x="2034" y="1470"/>
                    </a:lnTo>
                    <a:lnTo>
                      <a:pt x="2082" y="1428"/>
                    </a:lnTo>
                    <a:lnTo>
                      <a:pt x="2124" y="1380"/>
                    </a:lnTo>
                    <a:lnTo>
                      <a:pt x="2166" y="1338"/>
                    </a:lnTo>
                    <a:lnTo>
                      <a:pt x="2214" y="1296"/>
                    </a:lnTo>
                    <a:lnTo>
                      <a:pt x="2256" y="1254"/>
                    </a:lnTo>
                    <a:lnTo>
                      <a:pt x="2304" y="1212"/>
                    </a:lnTo>
                    <a:lnTo>
                      <a:pt x="2346" y="1164"/>
                    </a:lnTo>
                    <a:lnTo>
                      <a:pt x="2388" y="1122"/>
                    </a:lnTo>
                    <a:lnTo>
                      <a:pt x="2436" y="1080"/>
                    </a:lnTo>
                    <a:lnTo>
                      <a:pt x="2478" y="1038"/>
                    </a:lnTo>
                    <a:lnTo>
                      <a:pt x="2520" y="996"/>
                    </a:lnTo>
                    <a:lnTo>
                      <a:pt x="2568" y="948"/>
                    </a:lnTo>
                    <a:lnTo>
                      <a:pt x="2610" y="906"/>
                    </a:lnTo>
                    <a:lnTo>
                      <a:pt x="2658" y="864"/>
                    </a:lnTo>
                    <a:lnTo>
                      <a:pt x="2700" y="822"/>
                    </a:lnTo>
                    <a:lnTo>
                      <a:pt x="2742" y="780"/>
                    </a:lnTo>
                    <a:lnTo>
                      <a:pt x="2790" y="732"/>
                    </a:lnTo>
                    <a:lnTo>
                      <a:pt x="2832" y="690"/>
                    </a:lnTo>
                    <a:lnTo>
                      <a:pt x="2874" y="648"/>
                    </a:lnTo>
                    <a:lnTo>
                      <a:pt x="2922" y="606"/>
                    </a:lnTo>
                    <a:lnTo>
                      <a:pt x="2964" y="564"/>
                    </a:lnTo>
                    <a:lnTo>
                      <a:pt x="3012" y="516"/>
                    </a:lnTo>
                    <a:lnTo>
                      <a:pt x="3054" y="474"/>
                    </a:lnTo>
                    <a:lnTo>
                      <a:pt x="3096" y="432"/>
                    </a:lnTo>
                    <a:lnTo>
                      <a:pt x="3144" y="390"/>
                    </a:lnTo>
                    <a:lnTo>
                      <a:pt x="3186" y="348"/>
                    </a:lnTo>
                    <a:lnTo>
                      <a:pt x="3228" y="300"/>
                    </a:lnTo>
                    <a:lnTo>
                      <a:pt x="3276" y="258"/>
                    </a:lnTo>
                    <a:lnTo>
                      <a:pt x="3318" y="216"/>
                    </a:lnTo>
                    <a:lnTo>
                      <a:pt x="3366" y="174"/>
                    </a:lnTo>
                    <a:lnTo>
                      <a:pt x="3408" y="132"/>
                    </a:lnTo>
                    <a:lnTo>
                      <a:pt x="3450" y="84"/>
                    </a:lnTo>
                    <a:lnTo>
                      <a:pt x="3498" y="42"/>
                    </a:lnTo>
                    <a:lnTo>
                      <a:pt x="3540" y="0"/>
                    </a:lnTo>
                    <a:lnTo>
                      <a:pt x="3540" y="1728"/>
                    </a:lnTo>
                    <a:lnTo>
                      <a:pt x="3498" y="1728"/>
                    </a:lnTo>
                    <a:lnTo>
                      <a:pt x="3450" y="1728"/>
                    </a:lnTo>
                    <a:lnTo>
                      <a:pt x="3408" y="1728"/>
                    </a:lnTo>
                    <a:lnTo>
                      <a:pt x="3366" y="1728"/>
                    </a:lnTo>
                    <a:lnTo>
                      <a:pt x="3318" y="1728"/>
                    </a:lnTo>
                    <a:lnTo>
                      <a:pt x="3276" y="1728"/>
                    </a:lnTo>
                    <a:lnTo>
                      <a:pt x="3228" y="1728"/>
                    </a:lnTo>
                    <a:lnTo>
                      <a:pt x="3186" y="1728"/>
                    </a:lnTo>
                    <a:lnTo>
                      <a:pt x="3144" y="1728"/>
                    </a:lnTo>
                    <a:lnTo>
                      <a:pt x="3096" y="1728"/>
                    </a:lnTo>
                    <a:lnTo>
                      <a:pt x="3054" y="1728"/>
                    </a:lnTo>
                    <a:lnTo>
                      <a:pt x="3012" y="1728"/>
                    </a:lnTo>
                    <a:lnTo>
                      <a:pt x="2964" y="1728"/>
                    </a:lnTo>
                    <a:lnTo>
                      <a:pt x="2922" y="1728"/>
                    </a:lnTo>
                    <a:lnTo>
                      <a:pt x="2874" y="1728"/>
                    </a:lnTo>
                    <a:lnTo>
                      <a:pt x="2832" y="1728"/>
                    </a:lnTo>
                    <a:lnTo>
                      <a:pt x="2790" y="1728"/>
                    </a:lnTo>
                    <a:lnTo>
                      <a:pt x="2742" y="1728"/>
                    </a:lnTo>
                    <a:lnTo>
                      <a:pt x="2700" y="1728"/>
                    </a:lnTo>
                    <a:lnTo>
                      <a:pt x="2658" y="1728"/>
                    </a:lnTo>
                    <a:lnTo>
                      <a:pt x="2610" y="1728"/>
                    </a:lnTo>
                    <a:lnTo>
                      <a:pt x="2568" y="1728"/>
                    </a:lnTo>
                    <a:lnTo>
                      <a:pt x="2520" y="1728"/>
                    </a:lnTo>
                    <a:lnTo>
                      <a:pt x="2478" y="1728"/>
                    </a:lnTo>
                    <a:lnTo>
                      <a:pt x="2436" y="1728"/>
                    </a:lnTo>
                    <a:lnTo>
                      <a:pt x="2388" y="1728"/>
                    </a:lnTo>
                    <a:lnTo>
                      <a:pt x="2346" y="1728"/>
                    </a:lnTo>
                    <a:lnTo>
                      <a:pt x="2304" y="1728"/>
                    </a:lnTo>
                    <a:lnTo>
                      <a:pt x="2256" y="1728"/>
                    </a:lnTo>
                    <a:lnTo>
                      <a:pt x="2214" y="1728"/>
                    </a:lnTo>
                    <a:lnTo>
                      <a:pt x="2166" y="1728"/>
                    </a:lnTo>
                    <a:lnTo>
                      <a:pt x="2124" y="1728"/>
                    </a:lnTo>
                    <a:lnTo>
                      <a:pt x="2082" y="1728"/>
                    </a:lnTo>
                    <a:lnTo>
                      <a:pt x="2034" y="1728"/>
                    </a:lnTo>
                    <a:lnTo>
                      <a:pt x="1992" y="1728"/>
                    </a:lnTo>
                    <a:lnTo>
                      <a:pt x="1950" y="1728"/>
                    </a:lnTo>
                    <a:lnTo>
                      <a:pt x="1902" y="1728"/>
                    </a:lnTo>
                    <a:lnTo>
                      <a:pt x="1860" y="1728"/>
                    </a:lnTo>
                    <a:lnTo>
                      <a:pt x="1812" y="1728"/>
                    </a:lnTo>
                    <a:lnTo>
                      <a:pt x="1770" y="1728"/>
                    </a:lnTo>
                    <a:lnTo>
                      <a:pt x="1728" y="1728"/>
                    </a:lnTo>
                    <a:lnTo>
                      <a:pt x="1680" y="1728"/>
                    </a:lnTo>
                    <a:lnTo>
                      <a:pt x="1638" y="1728"/>
                    </a:lnTo>
                    <a:lnTo>
                      <a:pt x="1596" y="1728"/>
                    </a:lnTo>
                    <a:lnTo>
                      <a:pt x="1548" y="1728"/>
                    </a:lnTo>
                    <a:lnTo>
                      <a:pt x="1506" y="1728"/>
                    </a:lnTo>
                    <a:lnTo>
                      <a:pt x="1458" y="1728"/>
                    </a:lnTo>
                    <a:lnTo>
                      <a:pt x="1416" y="1728"/>
                    </a:lnTo>
                    <a:lnTo>
                      <a:pt x="1374" y="1728"/>
                    </a:lnTo>
                    <a:lnTo>
                      <a:pt x="1326" y="1728"/>
                    </a:lnTo>
                    <a:lnTo>
                      <a:pt x="1284" y="1728"/>
                    </a:lnTo>
                    <a:lnTo>
                      <a:pt x="1242" y="1728"/>
                    </a:lnTo>
                    <a:lnTo>
                      <a:pt x="1194" y="1728"/>
                    </a:lnTo>
                    <a:lnTo>
                      <a:pt x="1152" y="1728"/>
                    </a:lnTo>
                    <a:lnTo>
                      <a:pt x="1104" y="1728"/>
                    </a:lnTo>
                    <a:lnTo>
                      <a:pt x="1062" y="1728"/>
                    </a:lnTo>
                    <a:lnTo>
                      <a:pt x="1020" y="1728"/>
                    </a:lnTo>
                    <a:lnTo>
                      <a:pt x="972" y="1728"/>
                    </a:lnTo>
                    <a:lnTo>
                      <a:pt x="930" y="1728"/>
                    </a:lnTo>
                    <a:lnTo>
                      <a:pt x="888" y="1728"/>
                    </a:lnTo>
                    <a:lnTo>
                      <a:pt x="840" y="1728"/>
                    </a:lnTo>
                    <a:lnTo>
                      <a:pt x="798" y="1728"/>
                    </a:lnTo>
                    <a:lnTo>
                      <a:pt x="750" y="1728"/>
                    </a:lnTo>
                    <a:lnTo>
                      <a:pt x="708" y="1728"/>
                    </a:lnTo>
                    <a:lnTo>
                      <a:pt x="666" y="1728"/>
                    </a:lnTo>
                    <a:lnTo>
                      <a:pt x="618" y="1728"/>
                    </a:lnTo>
                    <a:lnTo>
                      <a:pt x="576" y="1728"/>
                    </a:lnTo>
                    <a:lnTo>
                      <a:pt x="534" y="1728"/>
                    </a:lnTo>
                    <a:lnTo>
                      <a:pt x="486" y="1728"/>
                    </a:lnTo>
                    <a:lnTo>
                      <a:pt x="444" y="1728"/>
                    </a:lnTo>
                    <a:lnTo>
                      <a:pt x="396" y="1728"/>
                    </a:lnTo>
                    <a:lnTo>
                      <a:pt x="354" y="1728"/>
                    </a:lnTo>
                    <a:lnTo>
                      <a:pt x="312" y="1728"/>
                    </a:lnTo>
                    <a:lnTo>
                      <a:pt x="264" y="1728"/>
                    </a:lnTo>
                    <a:lnTo>
                      <a:pt x="222" y="1728"/>
                    </a:lnTo>
                    <a:lnTo>
                      <a:pt x="180" y="1728"/>
                    </a:lnTo>
                    <a:lnTo>
                      <a:pt x="132" y="1728"/>
                    </a:lnTo>
                    <a:lnTo>
                      <a:pt x="90" y="1728"/>
                    </a:lnTo>
                    <a:lnTo>
                      <a:pt x="42" y="1728"/>
                    </a:lnTo>
                    <a:lnTo>
                      <a:pt x="0" y="1728"/>
                    </a:lnTo>
                    <a:close/>
                  </a:path>
                </a:pathLst>
              </a:custGeom>
              <a:solidFill>
                <a:srgbClr val="ED7D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5" name="Google Shape;135;p20"/>
              <p:cNvCxnSpPr/>
              <p:nvPr/>
            </p:nvCxnSpPr>
            <p:spPr>
              <a:xfrm>
                <a:off x="960169" y="3933056"/>
                <a:ext cx="0" cy="1743300"/>
              </a:xfrm>
              <a:prstGeom prst="straightConnector1">
                <a:avLst/>
              </a:prstGeom>
              <a:noFill/>
              <a:ln cap="flat" cmpd="sng" w="9525">
                <a:solidFill>
                  <a:srgbClr val="000000"/>
                </a:solidFill>
                <a:prstDash val="solid"/>
                <a:round/>
                <a:headEnd len="med" w="med" type="stealth"/>
                <a:tailEnd len="med" w="med" type="none"/>
              </a:ln>
            </p:spPr>
          </p:cxnSp>
          <p:sp>
            <p:nvSpPr>
              <p:cNvPr id="136" name="Google Shape;136;p20"/>
              <p:cNvSpPr txBox="1"/>
              <p:nvPr/>
            </p:nvSpPr>
            <p:spPr>
              <a:xfrm>
                <a:off x="2899977" y="5661249"/>
                <a:ext cx="5376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Strike</a:t>
                </a:r>
                <a:endParaRPr/>
              </a:p>
            </p:txBody>
          </p:sp>
          <p:sp>
            <p:nvSpPr>
              <p:cNvPr id="137" name="Google Shape;137;p20"/>
              <p:cNvSpPr txBox="1"/>
              <p:nvPr/>
            </p:nvSpPr>
            <p:spPr>
              <a:xfrm>
                <a:off x="398880" y="4436127"/>
                <a:ext cx="5268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300"/>
                  <a:buFont typeface="Noto Sans Symbols"/>
                  <a:buNone/>
                </a:pPr>
                <a:r>
                  <a:rPr b="0" lang="en" sz="1300" u="none">
                    <a:solidFill>
                      <a:srgbClr val="000000"/>
                    </a:solidFill>
                    <a:latin typeface="Arial"/>
                    <a:ea typeface="Arial"/>
                    <a:cs typeface="Arial"/>
                    <a:sym typeface="Arial"/>
                  </a:rPr>
                  <a:t>Value</a:t>
                </a:r>
                <a:endParaRPr/>
              </a:p>
            </p:txBody>
          </p:sp>
          <p:sp>
            <p:nvSpPr>
              <p:cNvPr id="138" name="Google Shape;138;p20"/>
              <p:cNvSpPr txBox="1"/>
              <p:nvPr/>
            </p:nvSpPr>
            <p:spPr>
              <a:xfrm>
                <a:off x="2929115" y="3590437"/>
                <a:ext cx="11631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ED7D31"/>
                  </a:buClr>
                  <a:buSzPts val="1300"/>
                  <a:buFont typeface="Noto Sans Symbols"/>
                  <a:buNone/>
                </a:pPr>
                <a:r>
                  <a:rPr b="1" lang="en" sz="1300" u="none">
                    <a:solidFill>
                      <a:srgbClr val="ED7D31"/>
                    </a:solidFill>
                    <a:latin typeface="Arial"/>
                    <a:ea typeface="Arial"/>
                    <a:cs typeface="Arial"/>
                    <a:sym typeface="Arial"/>
                  </a:rPr>
                  <a:t>Intrinsic Value</a:t>
                </a:r>
                <a:endParaRPr/>
              </a:p>
            </p:txBody>
          </p:sp>
          <p:sp>
            <p:nvSpPr>
              <p:cNvPr id="139" name="Google Shape;139;p20"/>
              <p:cNvSpPr txBox="1"/>
              <p:nvPr/>
            </p:nvSpPr>
            <p:spPr>
              <a:xfrm>
                <a:off x="1986818" y="4537388"/>
                <a:ext cx="929400" cy="350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969696"/>
                  </a:buClr>
                  <a:buSzPts val="1300"/>
                  <a:buFont typeface="Noto Sans Symbols"/>
                  <a:buNone/>
                </a:pPr>
                <a:r>
                  <a:rPr b="1" lang="en" sz="1300" u="none">
                    <a:solidFill>
                      <a:srgbClr val="969696"/>
                    </a:solidFill>
                    <a:latin typeface="Arial"/>
                    <a:ea typeface="Arial"/>
                    <a:cs typeface="Arial"/>
                    <a:sym typeface="Arial"/>
                  </a:rPr>
                  <a:t>Time Value</a:t>
                </a:r>
                <a:endParaRPr/>
              </a:p>
            </p:txBody>
          </p:sp>
          <p:cxnSp>
            <p:nvCxnSpPr>
              <p:cNvPr id="140" name="Google Shape;140;p20"/>
              <p:cNvCxnSpPr/>
              <p:nvPr/>
            </p:nvCxnSpPr>
            <p:spPr>
              <a:xfrm>
                <a:off x="3656856" y="3897780"/>
                <a:ext cx="1295400" cy="1295400"/>
              </a:xfrm>
              <a:prstGeom prst="straightConnector1">
                <a:avLst/>
              </a:prstGeom>
              <a:noFill/>
              <a:ln cap="flat" cmpd="sng" w="19050">
                <a:solidFill>
                  <a:srgbClr val="000000"/>
                </a:solidFill>
                <a:prstDash val="solid"/>
                <a:round/>
                <a:headEnd len="med" w="med" type="none"/>
                <a:tailEnd len="med" w="med" type="stealth"/>
              </a:ln>
            </p:spPr>
          </p:cxnSp>
          <p:cxnSp>
            <p:nvCxnSpPr>
              <p:cNvPr id="141" name="Google Shape;141;p20"/>
              <p:cNvCxnSpPr/>
              <p:nvPr/>
            </p:nvCxnSpPr>
            <p:spPr>
              <a:xfrm>
                <a:off x="2491922" y="4804400"/>
                <a:ext cx="685800" cy="685800"/>
              </a:xfrm>
              <a:prstGeom prst="straightConnector1">
                <a:avLst/>
              </a:prstGeom>
              <a:noFill/>
              <a:ln cap="flat" cmpd="sng" w="25400">
                <a:solidFill>
                  <a:srgbClr val="000000"/>
                </a:solidFill>
                <a:prstDash val="solid"/>
                <a:round/>
                <a:headEnd len="med" w="med" type="none"/>
                <a:tailEnd len="med" w="med" type="stealth"/>
              </a:ln>
            </p:spPr>
          </p:cxnSp>
          <p:cxnSp>
            <p:nvCxnSpPr>
              <p:cNvPr id="142" name="Google Shape;142;p20"/>
              <p:cNvCxnSpPr/>
              <p:nvPr/>
            </p:nvCxnSpPr>
            <p:spPr>
              <a:xfrm>
                <a:off x="962000" y="5686594"/>
                <a:ext cx="4711200" cy="0"/>
              </a:xfrm>
              <a:prstGeom prst="straightConnector1">
                <a:avLst/>
              </a:prstGeom>
              <a:noFill/>
              <a:ln cap="flat" cmpd="sng" w="9525">
                <a:solidFill>
                  <a:srgbClr val="000000"/>
                </a:solidFill>
                <a:prstDash val="solid"/>
                <a:round/>
                <a:headEnd len="med" w="med" type="none"/>
                <a:tailEnd len="med" w="med" type="stealth"/>
              </a:ln>
            </p:spPr>
          </p:cxn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281875" y="248700"/>
            <a:ext cx="7677300" cy="575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Premium = Price = Intrinsic Value + Time Value (both can be 0)</a:t>
            </a:r>
            <a:endParaRPr sz="1500"/>
          </a:p>
          <a:p>
            <a:pPr indent="0" lvl="0" marL="457200" rtl="0" algn="l">
              <a:lnSpc>
                <a:spcPct val="115000"/>
              </a:lnSpc>
              <a:spcBef>
                <a:spcPts val="1600"/>
              </a:spcBef>
              <a:spcAft>
                <a:spcPts val="1600"/>
              </a:spcAft>
              <a:buNone/>
            </a:pPr>
            <a:r>
              <a:t/>
            </a:r>
            <a:endParaRPr sz="1500"/>
          </a:p>
        </p:txBody>
      </p:sp>
      <p:pic>
        <p:nvPicPr>
          <p:cNvPr id="148" name="Google Shape;148;p21"/>
          <p:cNvPicPr preferRelativeResize="0"/>
          <p:nvPr/>
        </p:nvPicPr>
        <p:blipFill>
          <a:blip r:embed="rId3">
            <a:alphaModFix/>
          </a:blip>
          <a:stretch>
            <a:fillRect/>
          </a:stretch>
        </p:blipFill>
        <p:spPr>
          <a:xfrm>
            <a:off x="571776" y="1052650"/>
            <a:ext cx="5961550" cy="344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