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c1a1a64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c1a1a64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c5d509b6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0c5d509b6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c5d509b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0c5d509b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c5d509b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0c5d509b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0c5d509b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0c5d509b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c5d509b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0c5d509b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c5d509b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0c5d509b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c5d509b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c5d509b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0c5d509b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0c5d509b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0c5d509b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0c5d509b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c18dde1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c18dde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0c5d509b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0c5d509b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0c5d509b6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0c5d509b6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c5d509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c5d509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c161c9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0c161c9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c161c95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c161c95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c161c95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c161c95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c1a1a6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c1a1a6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c5d509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0c5d509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c1a1a64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c1a1a64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allstreetoasis.com/wso-company-databas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lh.io/" TargetMode="External"/><Relationship Id="rId4" Type="http://schemas.openxmlformats.org/officeDocument/2006/relationships/hyperlink" Target="https://www.citadel.com/careers/the-data-open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eetcode.com" TargetMode="External"/><Relationship Id="rId4" Type="http://schemas.openxmlformats.org/officeDocument/2006/relationships/hyperlink" Target="https://www.hackerrank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jp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hockman@amherst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Recruiting Timelines: What’s Going On?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to Prepare for it?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Sell-side Quant Opportunities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509450"/>
            <a:ext cx="75057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**Sell side quant opportunities are much easier to get than buy side quant opportunities**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(Most) big name firms have exploratory events that give you a leg up in the recruiting process for junior summer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Goldman Sachs Undergraduate Camp (deadline Jan 6)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Barclays Sophmore Springboard Program (program is in April, deadline in Jan)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Citi Women’s Mentorship Program / Early Identification Program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Goldman Sachs Engineering: resembles “buy side” opportunities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J.P. Morgan Markets - etrading: check out S&amp;T positions!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B&amp;P Paribas- check H</a:t>
            </a:r>
            <a:r>
              <a:rPr lang="en" sz="1400"/>
              <a:t>ands</a:t>
            </a:r>
            <a:r>
              <a:rPr lang="en" sz="1400"/>
              <a:t>hake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BAML Global Technology &amp; Operations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Companies: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https://www.wallstreetoasis.com/wso-company-database</a:t>
            </a:r>
            <a:endParaRPr/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Char char="+"/>
            </a:pPr>
            <a:r>
              <a:rPr lang="en"/>
              <a:t>Search on LinkedIn/Google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Steps to Follow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Resume building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Coursework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Research experience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Competitions and projects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Awards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Interview prep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Networking (get your foot in the door)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at </a:t>
            </a:r>
            <a:r>
              <a:rPr lang="en">
                <a:solidFill>
                  <a:srgbClr val="674EA7"/>
                </a:solidFill>
              </a:rPr>
              <a:t>Amherst</a:t>
            </a:r>
            <a:r>
              <a:rPr lang="en"/>
              <a:t>: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Math/Stats: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MATH 211 Multivariable calculus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MATH 271/272 Linear Algebra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STAT 135 Intro + 230 Intermediate Stats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STAT 231 Data Science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MATH/STAT 360 Probability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MATH/STAT 370 Theoretical Statistics</a:t>
            </a:r>
            <a:endParaRPr sz="1400"/>
          </a:p>
        </p:txBody>
      </p:sp>
      <p:sp>
        <p:nvSpPr>
          <p:cNvPr id="214" name="Google Shape;214;p2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Computer Science: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COSC 111/112 Intro + COSC 211 Data Structures + COSC 311 Algorithms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COSC 247 Machine Learning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COSC 223 Probability for Computing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There are always good classes at </a:t>
            </a:r>
            <a:r>
              <a:rPr lang="en" sz="1400">
                <a:solidFill>
                  <a:srgbClr val="A61C00"/>
                </a:solidFill>
              </a:rPr>
              <a:t>UMass</a:t>
            </a:r>
            <a:r>
              <a:rPr lang="en" sz="1400"/>
              <a:t>!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>
                <a:solidFill>
                  <a:srgbClr val="674EA7"/>
                </a:solidFill>
              </a:rPr>
              <a:t>AC</a:t>
            </a:r>
            <a:r>
              <a:rPr lang="en"/>
              <a:t> Courses that might be useful: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Physics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PHYS 230 Statistical Mechanics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PHYS 226 Signals and Noise (lab)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ASTR 200 Intro to Data Science</a:t>
            </a:r>
            <a:endParaRPr sz="1400"/>
          </a:p>
        </p:txBody>
      </p:sp>
      <p:sp>
        <p:nvSpPr>
          <p:cNvPr id="221" name="Google Shape;221;p2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Economics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ECON 420 Game Theory and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ECON 361 Advanced Econometrics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ECON 265 Financial Economics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Market Design (you can find this course in the Five Colleges e.g. Smith ECO258)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Projects and Competitions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Research: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SURF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In-semester research: contact professors!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Utilize Five-College resources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Any quantitative discipline works; publications are big pluses on resume</a:t>
            </a:r>
            <a:endParaRPr sz="1400"/>
          </a:p>
        </p:txBody>
      </p:sp>
      <p:sp>
        <p:nvSpPr>
          <p:cNvPr id="228" name="Google Shape;228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Projects and Competitions: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Hackathons/Datafests/Datathons: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mlh.io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Citadel Data Open: check link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here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Traders@MIT Competition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UChicago Midwest Trading Competition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Jane Street Electronic Trading Challenge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PREP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Technical Questions: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Brainteasers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Mental math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Homework-type-problem-solving: take the courses!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Cracking the Coding Interview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leetcode.com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hackerrank.com</a:t>
            </a:r>
            <a:endParaRPr sz="1400"/>
          </a:p>
        </p:txBody>
      </p:sp>
      <p:sp>
        <p:nvSpPr>
          <p:cNvPr id="235" name="Google Shape;235;p2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Fit Questions: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Why do you like trading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Intellectual vibrancy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Ability to work with teams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Creativity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EVERYTHING ON YOUR RESUME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25" y="339331"/>
            <a:ext cx="3571875" cy="446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00" y="339325"/>
            <a:ext cx="3355347" cy="44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To Do (NOT a must):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Study away (Harvard, MIT, Columbia, Carnegie Mellon CS, NYU Courant Applied Math): LIVE in their quantitative departments, find research opportunities, use their recruiting platforms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Study Abroad: AIT Budapest, Budapest Semester in Mathematics, Oxbridge programs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Don’t do it as a semester-long vacation like you could with many other programs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Putnam Math Competition: ask the Math Dept for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Walker Prize Competition (on-campus)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63" y="548738"/>
            <a:ext cx="7298074" cy="40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</a:t>
            </a:r>
            <a:r>
              <a:rPr b="1" lang="en"/>
              <a:t>SOLID FOUNDATION</a:t>
            </a:r>
            <a:r>
              <a:rPr lang="en"/>
              <a:t> IN QUANTITATIVE SUBJECTS AND BE </a:t>
            </a:r>
            <a:r>
              <a:rPr b="1" lang="en"/>
              <a:t>REALLY GOOD AT ONE</a:t>
            </a:r>
            <a:r>
              <a:rPr lang="en"/>
              <a:t> TOPIC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Feedback?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25" y="306500"/>
            <a:ext cx="3604275" cy="6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325" y="50950"/>
            <a:ext cx="3507750" cy="9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325" y="1000875"/>
            <a:ext cx="4098974" cy="11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075" y="827500"/>
            <a:ext cx="2603678" cy="15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130" y="2324150"/>
            <a:ext cx="3076920" cy="12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1626" y="1041700"/>
            <a:ext cx="1676523" cy="1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4950" y="1938263"/>
            <a:ext cx="2916201" cy="11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9450" y="3728125"/>
            <a:ext cx="3076924" cy="104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1501" y="3062500"/>
            <a:ext cx="2916199" cy="77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59075" y="2632425"/>
            <a:ext cx="2524392" cy="9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13725" y="3770264"/>
            <a:ext cx="3789334" cy="12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548500"/>
            <a:ext cx="75057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buy-side quant?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221400"/>
            <a:ext cx="75057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Buy side firms:</a:t>
            </a:r>
            <a:r>
              <a:rPr lang="en" sz="1400"/>
              <a:t> analyzing data to help portfolio managers make profitable investment decisions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 tends to be technical and analytical in nature, sometimes not directly finance-related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Focuses on creative solutions to complicated problems that haven’t been discovered by other firms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Important to understand that </a:t>
            </a:r>
            <a:r>
              <a:rPr i="1" lang="en" sz="1400"/>
              <a:t>not every project will be successful</a:t>
            </a:r>
            <a:r>
              <a:rPr lang="en" sz="1400"/>
              <a:t>- need to be good with coping with failure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Sample tasks that you </a:t>
            </a:r>
            <a:r>
              <a:rPr i="1" lang="en" sz="1400"/>
              <a:t>could </a:t>
            </a:r>
            <a:r>
              <a:rPr lang="en" sz="1400"/>
              <a:t>do include (non-exhaustive):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can I predict a stock’s price from search term data?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can I predict the stock prices of utility stocks by analyzing temperature data?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can I predict Walmart’s future revenue based on credit card transactions?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Buy-side firms have become increasingly interested with </a:t>
            </a:r>
            <a:r>
              <a:rPr i="1" lang="en" sz="1400"/>
              <a:t>alternative data</a:t>
            </a:r>
            <a:r>
              <a:rPr lang="en" sz="1400"/>
              <a:t> (ie, data that is hard to get or has not been used to model a generic problem). Data cleaning skills are </a:t>
            </a:r>
            <a:r>
              <a:rPr b="1" lang="en" sz="1400"/>
              <a:t>extremely important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skills do I need for buy-side quant?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562600"/>
            <a:ext cx="75057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Buy-side quant (both research and trading) involves applications of the following: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programming techniques, with some knowledge of data structures and algorithms (working knowledge of Python/SQL/Java at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Statistical literacy (fitting regressions, interpreting regression results)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Fundamental knowledge of AI/ML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algebra background (matrix multiplication)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Don’t worry if you don’t have these skills… this is not</a:t>
            </a:r>
            <a:r>
              <a:rPr i="1" lang="en" sz="1400"/>
              <a:t> fundamental </a:t>
            </a:r>
            <a:r>
              <a:rPr lang="en" sz="1400"/>
              <a:t>to breaking into the buy-side, especially as a first or second year!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We’ll also be holding small primers on many of these topics in the future- stay tuned!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737875"/>
            <a:ext cx="7505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Plug for the Listserv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63175" y="1522100"/>
            <a:ext cx="75057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Email Stephanie Hockman (</a:t>
            </a:r>
            <a:r>
              <a:rPr b="1" lang="en" sz="1400" u="sng">
                <a:solidFill>
                  <a:schemeClr val="hlink"/>
                </a:solidFill>
                <a:hlinkClick r:id="rId3"/>
              </a:rPr>
              <a:t>shockman@amherst.edu</a:t>
            </a:r>
            <a:r>
              <a:rPr b="1" lang="en" sz="1400"/>
              <a:t>) and get on the Careers in Finance distribution list!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Even though many of the opportunities are geared towards investment banking/S&amp;T, she provides tips about </a:t>
            </a:r>
            <a:r>
              <a:rPr lang="en" sz="1400" u="sng"/>
              <a:t>fit questions </a:t>
            </a:r>
            <a:r>
              <a:rPr lang="en" sz="1400"/>
              <a:t>(which are still applicable) and about </a:t>
            </a:r>
            <a:r>
              <a:rPr lang="en" sz="1400" u="sng"/>
              <a:t>current events</a:t>
            </a:r>
            <a:r>
              <a:rPr lang="en" sz="1400"/>
              <a:t> (which everyone should be on top of!)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493475"/>
            <a:ext cx="7505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Available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158625"/>
            <a:ext cx="75057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**BUY SIDE OPPORTUNITIES ARE SIGNIFICANTLY HARDER TO GET THAN THE SELL SIDE***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/>
              <a:t>DE Shaw: </a:t>
            </a:r>
            <a:r>
              <a:rPr lang="en" sz="1400"/>
              <a:t>Applications are open </a:t>
            </a:r>
            <a:r>
              <a:rPr b="1" lang="en" sz="1400"/>
              <a:t>continuously, year round</a:t>
            </a:r>
            <a:r>
              <a:rPr lang="en" sz="1400"/>
              <a:t> but plan to apply as quickly as possible!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Quant Analyst Position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have less quant opportunities: Fundamental Research intern/Generalist intern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/>
              <a:t>Jane Street:</a:t>
            </a:r>
            <a:r>
              <a:rPr lang="en" sz="1400"/>
              <a:t> Applications for their </a:t>
            </a:r>
            <a:r>
              <a:rPr b="1" lang="en" sz="1400"/>
              <a:t>quantitative trading/research</a:t>
            </a:r>
            <a:r>
              <a:rPr lang="en" sz="1400"/>
              <a:t> roles are open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/>
              <a:t>Two Sigma:</a:t>
            </a:r>
            <a:r>
              <a:rPr lang="en" sz="1400"/>
              <a:t> Reach out to </a:t>
            </a:r>
            <a:r>
              <a:rPr b="1" lang="en" sz="1400"/>
              <a:t>Toby Schwed </a:t>
            </a:r>
            <a:r>
              <a:rPr lang="en" sz="1400"/>
              <a:t>to learn more about their quant programs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/>
              <a:t>Point72:</a:t>
            </a:r>
            <a:r>
              <a:rPr lang="en" sz="1400"/>
              <a:t> select opportunities should still be available, but require thorough investigation of their website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/>
              <a:t>Akuna Capital:</a:t>
            </a:r>
            <a:r>
              <a:rPr lang="en" sz="1400"/>
              <a:t> they’re posting jobs on Handshake and based in Chicago- definitely give it a look!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3663"/>
            <a:ext cx="8839199" cy="3336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2044200" y="4239825"/>
            <a:ext cx="5055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 that other banks DO exist though!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sell-side quant?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488025"/>
            <a:ext cx="75057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Sell-side quant opportunities</a:t>
            </a:r>
            <a:r>
              <a:rPr lang="en" sz="1400"/>
              <a:t> are work done as a service to your firm’s clients.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Typical tasks that you could do include: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Pricing complex derivatives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Managing risk in a portfolio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Analyzing what’s happening in the industry and using your research to make an investment decision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Writing reports on transactions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Making algorithms for managing risk more efficient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Sell side quant opportunities are </a:t>
            </a:r>
            <a:r>
              <a:rPr b="1" lang="en" sz="1400"/>
              <a:t>often found inside of a firm’s S&amp;T department, so express an interest in S&amp;T if you’re interested!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