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1e099f02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1e099f02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1e099f02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1e099f02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1e099f02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1e099f02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183afe39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183afe39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1e099f02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1e099f02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1e099f02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1e099f02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183afe39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183afe39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1db0e2681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1db0e268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1db0e268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1db0e268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1db0e2681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1db0e2681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1db0e268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1db0e268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1db0e268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1db0e268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1db0e268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1db0e268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1e099f0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1e099f0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1e099f0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1e099f0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1e099f02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1e099f02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625" y="18627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MATH TIME</a:t>
            </a:r>
            <a:endParaRPr sz="72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Conditions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Linearity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Independence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Normality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Equal Variance (Homoscedasticity)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(No or small multicollinearity)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Linearity</a:t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 b="7415" l="0" r="0" t="0"/>
          <a:stretch/>
        </p:blipFill>
        <p:spPr>
          <a:xfrm>
            <a:off x="729450" y="2078875"/>
            <a:ext cx="6553200" cy="234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Homoscedasticity</a:t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500" y="1938975"/>
            <a:ext cx="3680651" cy="24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800" y="2082452"/>
            <a:ext cx="3569314" cy="23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/>
        </p:nvSpPr>
        <p:spPr>
          <a:xfrm>
            <a:off x="1904625" y="4548600"/>
            <a:ext cx="10782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GOOD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6173650" y="4548600"/>
            <a:ext cx="10782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BAD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 rotWithShape="1">
          <a:blip r:embed="rId3">
            <a:alphaModFix/>
          </a:blip>
          <a:srcRect b="23130" l="0" r="0" t="0"/>
          <a:stretch/>
        </p:blipFill>
        <p:spPr>
          <a:xfrm>
            <a:off x="761500" y="1152525"/>
            <a:ext cx="7472199" cy="356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Independence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Residual from one observation is independent from the residual of any other observation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Just check if data collection methodology makes sense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Normality</a:t>
            </a:r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26475"/>
            <a:ext cx="3698104" cy="267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53975"/>
            <a:ext cx="3846148" cy="2747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Multicollinearity  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729450" y="1850275"/>
            <a:ext cx="7688700" cy="28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Correlation between predictors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Can make model coefficients unreliable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Hard to interpret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Fine for prediction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Suppose </a:t>
            </a:r>
            <a:r>
              <a:rPr i="1" lang="en"/>
              <a:t>y </a:t>
            </a:r>
            <a:r>
              <a:rPr lang="en"/>
              <a:t>is the dependent variable and x</a:t>
            </a:r>
            <a:r>
              <a:rPr baseline="-25000" lang="en"/>
              <a:t>1</a:t>
            </a:r>
            <a:r>
              <a:rPr lang="en"/>
              <a:t> and x</a:t>
            </a:r>
            <a:r>
              <a:rPr baseline="-25000" lang="en"/>
              <a:t>2</a:t>
            </a:r>
            <a:r>
              <a:rPr lang="en"/>
              <a:t> are  independent variable.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Suppose x</a:t>
            </a:r>
            <a:r>
              <a:rPr baseline="-25000" lang="en"/>
              <a:t>1 </a:t>
            </a:r>
            <a:r>
              <a:rPr lang="en"/>
              <a:t>and x</a:t>
            </a:r>
            <a:r>
              <a:rPr baseline="-25000" lang="en"/>
              <a:t>2 </a:t>
            </a:r>
            <a:r>
              <a:rPr lang="en"/>
              <a:t> are perfectly collinear with relationship x</a:t>
            </a:r>
            <a:r>
              <a:rPr baseline="-25000" lang="en"/>
              <a:t>1</a:t>
            </a:r>
            <a:r>
              <a:rPr lang="en"/>
              <a:t> = 2x</a:t>
            </a:r>
            <a:r>
              <a:rPr baseline="-25000" lang="en"/>
              <a:t>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Regression can output models like </a:t>
            </a:r>
            <a:r>
              <a:rPr i="1" lang="en"/>
              <a:t>y = 3x</a:t>
            </a:r>
            <a:r>
              <a:rPr baseline="-25000" i="1" lang="en"/>
              <a:t>1</a:t>
            </a:r>
            <a:r>
              <a:rPr i="1" lang="en"/>
              <a:t> + 2x</a:t>
            </a:r>
            <a:r>
              <a:rPr baseline="-25000" i="1" lang="en"/>
              <a:t>2</a:t>
            </a:r>
            <a:r>
              <a:rPr i="1" lang="en"/>
              <a:t> </a:t>
            </a:r>
            <a:endParaRPr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i="1" lang="en"/>
              <a:t>HOWEVER  y = 4x</a:t>
            </a:r>
            <a:r>
              <a:rPr baseline="-25000" i="1" lang="en"/>
              <a:t>1  </a:t>
            </a:r>
            <a:r>
              <a:rPr i="1" lang="en"/>
              <a:t>is also true and so is y=8x</a:t>
            </a:r>
            <a:r>
              <a:rPr baseline="-25000" i="1" lang="en"/>
              <a:t>2</a:t>
            </a:r>
            <a:r>
              <a:rPr i="1" lang="en"/>
              <a:t> , y = 7x</a:t>
            </a:r>
            <a:r>
              <a:rPr baseline="-25000" i="1" lang="en"/>
              <a:t>1</a:t>
            </a:r>
            <a:r>
              <a:rPr i="1" lang="en"/>
              <a:t> + 2x</a:t>
            </a:r>
            <a:r>
              <a:rPr baseline="-25000" i="1" lang="en"/>
              <a:t>2</a:t>
            </a:r>
            <a:r>
              <a:rPr i="1" lang="en"/>
              <a:t> , etc...</a:t>
            </a:r>
            <a:endParaRPr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Models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</a:t>
            </a:r>
            <a:r>
              <a:rPr baseline="30000" lang="en"/>
              <a:t>2</a:t>
            </a:r>
            <a:r>
              <a:rPr lang="en"/>
              <a:t> / Adjusted R</a:t>
            </a:r>
            <a:r>
              <a:rPr baseline="30000" lang="en"/>
              <a:t>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MSE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F-test/p-values</a:t>
            </a:r>
            <a:endParaRPr/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7950" y="1318650"/>
            <a:ext cx="3810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5225" y="3384375"/>
            <a:ext cx="12192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926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there’s an event space S = {s</a:t>
            </a:r>
            <a:r>
              <a:rPr baseline="-25000" lang="en"/>
              <a:t>1</a:t>
            </a:r>
            <a:r>
              <a:rPr lang="en"/>
              <a:t>, s</a:t>
            </a:r>
            <a:r>
              <a:rPr baseline="-25000" lang="en"/>
              <a:t>2</a:t>
            </a:r>
            <a:r>
              <a:rPr lang="en"/>
              <a:t>, …</a:t>
            </a:r>
            <a:r>
              <a:rPr lang="en"/>
              <a:t>, s</a:t>
            </a:r>
            <a:r>
              <a:rPr baseline="-25000" lang="en"/>
              <a:t>n</a:t>
            </a:r>
            <a:r>
              <a:rPr lang="en"/>
              <a:t>}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Axioms of probability: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For any event s</a:t>
            </a:r>
            <a:r>
              <a:rPr baseline="-25000" lang="en"/>
              <a:t>i</a:t>
            </a:r>
            <a:r>
              <a:rPr lang="en"/>
              <a:t>,    0 ≤P(s</a:t>
            </a:r>
            <a:r>
              <a:rPr baseline="-25000" lang="en"/>
              <a:t>i</a:t>
            </a:r>
            <a:r>
              <a:rPr lang="en"/>
              <a:t>)≤1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P(s</a:t>
            </a:r>
            <a:r>
              <a:rPr baseline="-25000" lang="en"/>
              <a:t>1</a:t>
            </a:r>
            <a:r>
              <a:rPr lang="en"/>
              <a:t>) + P(s</a:t>
            </a:r>
            <a:r>
              <a:rPr baseline="-25000" lang="en"/>
              <a:t>2</a:t>
            </a:r>
            <a:r>
              <a:rPr lang="en"/>
              <a:t>) + … + P(s</a:t>
            </a:r>
            <a:r>
              <a:rPr baseline="-25000" lang="en"/>
              <a:t>n</a:t>
            </a:r>
            <a:r>
              <a:rPr lang="en"/>
              <a:t>) = 1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If s</a:t>
            </a:r>
            <a:r>
              <a:rPr baseline="-25000" lang="en"/>
              <a:t>i</a:t>
            </a:r>
            <a:r>
              <a:rPr lang="en"/>
              <a:t> and s</a:t>
            </a:r>
            <a:r>
              <a:rPr baseline="-25000" lang="en"/>
              <a:t>j</a:t>
            </a:r>
            <a:r>
              <a:rPr lang="en"/>
              <a:t> are mutually exclusive, P(s</a:t>
            </a:r>
            <a:r>
              <a:rPr baseline="-25000" lang="en"/>
              <a:t>i</a:t>
            </a:r>
            <a:r>
              <a:rPr lang="en"/>
              <a:t> or s</a:t>
            </a:r>
            <a:r>
              <a:rPr baseline="-25000" lang="en"/>
              <a:t>j</a:t>
            </a:r>
            <a:r>
              <a:rPr lang="en"/>
              <a:t>) = P(s</a:t>
            </a:r>
            <a:r>
              <a:rPr baseline="-25000" lang="en"/>
              <a:t>i</a:t>
            </a:r>
            <a:r>
              <a:rPr lang="en"/>
              <a:t>) + P(s</a:t>
            </a:r>
            <a:r>
              <a:rPr baseline="-25000" lang="en"/>
              <a:t>j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but Important Concepts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026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Conditional Probability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P(A|B) = P(A ∩B)/P(B)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Independence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A and B are independent,  </a:t>
            </a:r>
            <a:r>
              <a:rPr lang="en"/>
              <a:t>P(A ∩B) = P(A)P(B). Alternatively, P(A|B) = P(A)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Discrete Probability 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1850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Event space has countable number of elements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Examples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Dice rolls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Flipping coins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Number of people in trading club meetings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Uses probability mass function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Maps an event to a probability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Examples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Discrete Uniform Distribution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Binomial Distribution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Poisson Distribution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Geometric Distribution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etc...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Probability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1850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Event space has uncountable number of elements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Examples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Height of students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Time between two online purchases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Time it takes for a person to make slides on probability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Uses probability density function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Maps event to a density (requires integration when computing probability)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Examples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Uniform Distribution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Exponential Distribution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Normal Distribution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Beta Distribution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etc...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value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7650" y="19355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Discrete: </a:t>
            </a:r>
            <a:r>
              <a:rPr lang="en"/>
              <a:t>E(X) = Σxp(x)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Continuous: E(X) = ∫xf(x)dx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“Expected payoff”     “Expected return”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Questions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400"/>
              <a:buChar char="-"/>
            </a:pPr>
            <a:r>
              <a:rPr lang="en" sz="1400">
                <a:solidFill>
                  <a:srgbClr val="444444"/>
                </a:solidFill>
                <a:highlight>
                  <a:srgbClr val="FFFFFF"/>
                </a:highlight>
              </a:rPr>
              <a:t>Given 100 coin flips, what is the probability that you get an even number of heads?</a:t>
            </a:r>
            <a:endParaRPr sz="14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400"/>
              <a:buChar char="-"/>
            </a:pPr>
            <a:r>
              <a:rPr lang="en" sz="1400">
                <a:solidFill>
                  <a:srgbClr val="444444"/>
                </a:solidFill>
                <a:highlight>
                  <a:srgbClr val="FFFFFF"/>
                </a:highlight>
              </a:rPr>
              <a:t>5 friends walked into a restaurant. They all had a different birthday. There was a round table with 5 seats around it. What is the probability that they sit down in correct age order either clockwise or counter clockwise?</a:t>
            </a:r>
            <a:endParaRPr sz="14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400"/>
              <a:buChar char="-"/>
            </a:pPr>
            <a:r>
              <a:rPr lang="en" sz="1400">
                <a:solidFill>
                  <a:srgbClr val="444444"/>
                </a:solidFill>
                <a:highlight>
                  <a:srgbClr val="FFFFFF"/>
                </a:highlight>
              </a:rPr>
              <a:t>You flip four fair coins, if you get 4 heads I will give you $10.00. You pay me $1.00 to play. Should you play?</a:t>
            </a:r>
            <a:endParaRPr sz="14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Dependent variable:  </a:t>
            </a:r>
            <a:r>
              <a:rPr i="1" lang="en"/>
              <a:t>y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Independent variables:  x</a:t>
            </a:r>
            <a:r>
              <a:rPr baseline="-25000" lang="en"/>
              <a:t>1</a:t>
            </a:r>
            <a:r>
              <a:rPr lang="en"/>
              <a:t>, x</a:t>
            </a:r>
            <a:r>
              <a:rPr baseline="-25000" lang="en"/>
              <a:t>2</a:t>
            </a:r>
            <a:r>
              <a:rPr lang="en"/>
              <a:t>, …, x</a:t>
            </a:r>
            <a:r>
              <a:rPr baseline="-25000" lang="en"/>
              <a:t>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Output model: y = 𝛽</a:t>
            </a:r>
            <a:r>
              <a:rPr baseline="-25000" lang="en"/>
              <a:t>0</a:t>
            </a:r>
            <a:r>
              <a:rPr lang="en"/>
              <a:t>+ </a:t>
            </a:r>
            <a:r>
              <a:rPr lang="en"/>
              <a:t>𝛽</a:t>
            </a:r>
            <a:r>
              <a:rPr baseline="-25000" lang="en"/>
              <a:t>1</a:t>
            </a:r>
            <a:r>
              <a:rPr lang="en"/>
              <a:t>x</a:t>
            </a:r>
            <a:r>
              <a:rPr baseline="-25000" lang="en"/>
              <a:t>1 </a:t>
            </a:r>
            <a:r>
              <a:rPr lang="en"/>
              <a:t>+ 𝛽</a:t>
            </a:r>
            <a:r>
              <a:rPr baseline="-25000" lang="en"/>
              <a:t>2</a:t>
            </a:r>
            <a:r>
              <a:rPr lang="en"/>
              <a:t>x</a:t>
            </a:r>
            <a:r>
              <a:rPr baseline="-25000" lang="en"/>
              <a:t>2 </a:t>
            </a:r>
            <a:r>
              <a:rPr lang="en"/>
              <a:t>+ ...+ 𝛽</a:t>
            </a:r>
            <a:r>
              <a:rPr baseline="-25000" lang="en"/>
              <a:t>n</a:t>
            </a:r>
            <a:r>
              <a:rPr lang="en"/>
              <a:t>x</a:t>
            </a:r>
            <a:r>
              <a:rPr baseline="-25000" lang="en"/>
              <a:t>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4643" l="0" r="37745" t="0"/>
          <a:stretch/>
        </p:blipFill>
        <p:spPr>
          <a:xfrm>
            <a:off x="4572000" y="946825"/>
            <a:ext cx="3397836" cy="38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How it works</a:t>
            </a:r>
            <a:endParaRPr sz="1800"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Method of least square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Minimize the sum of squared residual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800" y="1318650"/>
            <a:ext cx="3064625" cy="30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