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62d1317df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2d1317df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62d1317df1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2d1317df1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62d1317df1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2d1317df1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62d1317df1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2d1317df1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62d1317df1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2d1317df1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62d1317df1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2d1317df1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62d1317df1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2d1317df1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62d1317df1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2d1317df1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62d1317df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2d1317df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62d1317df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2d1317df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62d1317df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2d1317df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62d1317df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2d1317df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62d1317df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2d1317df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62d1317df1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2d1317df1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62d1317df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2d1317df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62d1317df1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2d1317df1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 to Quantitative Trading</a:t>
            </a:r>
            <a:endParaRPr/>
          </a:p>
        </p:txBody>
      </p:sp>
      <p:sp>
        <p:nvSpPr>
          <p:cNvPr id="86" name="Google Shape;86;p13"/>
          <p:cNvSpPr txBox="1"/>
          <p:nvPr>
            <p:ph idx="1" type="subTitle"/>
          </p:nvPr>
        </p:nvSpPr>
        <p:spPr>
          <a:xfrm>
            <a:off x="598100" y="2715941"/>
            <a:ext cx="8222100" cy="99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Amherst College Quant Trading Club 10/03/19</a:t>
            </a:r>
            <a:endParaRPr/>
          </a:p>
          <a:p>
            <a:pPr indent="0" lvl="0" marL="0" rtl="0" algn="l">
              <a:spcBef>
                <a:spcPts val="0"/>
              </a:spcBef>
              <a:spcAft>
                <a:spcPts val="0"/>
              </a:spcAft>
              <a:buNone/>
            </a:pPr>
            <a:r>
              <a:rPr lang="en" sz="1800"/>
              <a:t>Eddie Shen, Michael Bakshandeh, Shu Amano</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Differences Between Companies</a:t>
            </a:r>
            <a:endParaRPr/>
          </a:p>
        </p:txBody>
      </p:sp>
      <p:sp>
        <p:nvSpPr>
          <p:cNvPr id="139" name="Google Shape;139;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How they divide up teams (competition vs. collab)</a:t>
            </a:r>
            <a:endParaRPr/>
          </a:p>
          <a:p>
            <a:pPr indent="-342900" lvl="0" marL="457200" rtl="0" algn="l">
              <a:spcBef>
                <a:spcPts val="0"/>
              </a:spcBef>
              <a:spcAft>
                <a:spcPts val="0"/>
              </a:spcAft>
              <a:buSzPts val="1800"/>
              <a:buChar char="-"/>
            </a:pPr>
            <a:r>
              <a:rPr lang="en"/>
              <a:t>What exchange, which products</a:t>
            </a:r>
            <a:endParaRPr/>
          </a:p>
          <a:p>
            <a:pPr indent="-342900" lvl="0" marL="457200" rtl="0" algn="l">
              <a:spcBef>
                <a:spcPts val="0"/>
              </a:spcBef>
              <a:spcAft>
                <a:spcPts val="0"/>
              </a:spcAft>
              <a:buSzPts val="1800"/>
              <a:buChar char="-"/>
            </a:pPr>
            <a:r>
              <a:rPr lang="en"/>
              <a:t>What strategies and how they’re optimized</a:t>
            </a:r>
            <a:endParaRPr/>
          </a:p>
          <a:p>
            <a:pPr indent="-317500" lvl="1" marL="914400" rtl="0" algn="l">
              <a:spcBef>
                <a:spcPts val="0"/>
              </a:spcBef>
              <a:spcAft>
                <a:spcPts val="0"/>
              </a:spcAft>
              <a:buSzPts val="1400"/>
              <a:buChar char="-"/>
            </a:pPr>
            <a:r>
              <a:rPr lang="en"/>
              <a:t>Frequency/latency-oriented</a:t>
            </a:r>
            <a:endParaRPr/>
          </a:p>
          <a:p>
            <a:pPr indent="-317500" lvl="1" marL="914400" rtl="0" algn="l">
              <a:spcBef>
                <a:spcPts val="0"/>
              </a:spcBef>
              <a:spcAft>
                <a:spcPts val="0"/>
              </a:spcAft>
              <a:buSzPts val="1400"/>
              <a:buChar char="-"/>
            </a:pPr>
            <a:r>
              <a:rPr lang="en"/>
              <a:t>Statistics-oriented</a:t>
            </a:r>
            <a:endParaRPr/>
          </a:p>
          <a:p>
            <a:pPr indent="-317500" lvl="1" marL="914400" rtl="0" algn="l">
              <a:spcBef>
                <a:spcPts val="0"/>
              </a:spcBef>
              <a:spcAft>
                <a:spcPts val="0"/>
              </a:spcAft>
              <a:buSzPts val="1400"/>
              <a:buChar char="-"/>
            </a:pPr>
            <a:r>
              <a:rPr lang="en"/>
              <a:t>Fundamental-oriented</a:t>
            </a:r>
            <a:endParaRPr/>
          </a:p>
          <a:p>
            <a:pPr indent="-342900" lvl="0" marL="457200" rtl="0" algn="l">
              <a:spcBef>
                <a:spcPts val="0"/>
              </a:spcBef>
              <a:spcAft>
                <a:spcPts val="0"/>
              </a:spcAft>
              <a:buSzPts val="1800"/>
              <a:buChar char="-"/>
            </a:pPr>
            <a:r>
              <a:rPr lang="en"/>
              <a:t>How tech-focused they are</a:t>
            </a:r>
            <a:endParaRPr/>
          </a:p>
        </p:txBody>
      </p:sp>
      <p:sp>
        <p:nvSpPr>
          <p:cNvPr id="140" name="Google Shape;140;p22"/>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&amp; Case Studies of Some</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1400"/>
              <a:t>Note: This is very coarse!</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Multiple teams working on similar asset classes and strategies</a:t>
            </a:r>
            <a:endParaRPr/>
          </a:p>
          <a:p>
            <a:pPr indent="-304800" lvl="1" marL="914400" rtl="0" algn="l">
              <a:spcBef>
                <a:spcPts val="0"/>
              </a:spcBef>
              <a:spcAft>
                <a:spcPts val="0"/>
              </a:spcAft>
              <a:buSzPts val="1200"/>
              <a:buChar char="-"/>
            </a:pPr>
            <a:r>
              <a:rPr lang="en" sz="1400"/>
              <a:t>e.g. 15 order-book-pressure alphas</a:t>
            </a:r>
            <a:endParaRPr sz="1400"/>
          </a:p>
          <a:p>
            <a:pPr indent="-317500" lvl="1" marL="914400" rtl="0" algn="l">
              <a:spcBef>
                <a:spcPts val="0"/>
              </a:spcBef>
              <a:spcAft>
                <a:spcPts val="0"/>
              </a:spcAft>
              <a:buSzPts val="1400"/>
              <a:buChar char="-"/>
            </a:pPr>
            <a:r>
              <a:rPr lang="en" sz="1400"/>
              <a:t>20% fire rate each year</a:t>
            </a:r>
            <a:endParaRPr sz="1400"/>
          </a:p>
          <a:p>
            <a:pPr indent="-317500" lvl="0" marL="457200" rtl="0" algn="l">
              <a:spcBef>
                <a:spcPts val="0"/>
              </a:spcBef>
              <a:spcAft>
                <a:spcPts val="0"/>
              </a:spcAft>
              <a:buSzPts val="1400"/>
              <a:buChar char="-"/>
            </a:pPr>
            <a:r>
              <a:rPr lang="en"/>
              <a:t>Known for high-frequency but now operating in many products</a:t>
            </a:r>
            <a:endParaRPr/>
          </a:p>
          <a:p>
            <a:pPr indent="-317500" lvl="0" marL="457200" rtl="0" algn="l">
              <a:spcBef>
                <a:spcPts val="0"/>
              </a:spcBef>
              <a:spcAft>
                <a:spcPts val="0"/>
              </a:spcAft>
              <a:buSzPts val="1400"/>
              <a:buChar char="-"/>
            </a:pPr>
            <a:r>
              <a:rPr lang="en"/>
              <a:t>Largest and leading equities market maker on the NYSE, also largest options market maker on the CME</a:t>
            </a:r>
            <a:endParaRPr/>
          </a:p>
          <a:p>
            <a:pPr indent="-317500" lvl="0" marL="457200" rtl="0" algn="l">
              <a:spcBef>
                <a:spcPts val="0"/>
              </a:spcBef>
              <a:spcAft>
                <a:spcPts val="0"/>
              </a:spcAft>
              <a:buSzPts val="1400"/>
              <a:buChar char="-"/>
            </a:pPr>
            <a:r>
              <a:rPr lang="en"/>
              <a:t>Researcher - trader - developer setup</a:t>
            </a:r>
            <a:endParaRPr/>
          </a:p>
          <a:p>
            <a:pPr indent="0" lvl="0" marL="0" rtl="0" algn="l">
              <a:spcBef>
                <a:spcPts val="1600"/>
              </a:spcBef>
              <a:spcAft>
                <a:spcPts val="1600"/>
              </a:spcAft>
              <a:buNone/>
            </a:pPr>
            <a:r>
              <a:rPr lang="en"/>
              <a:t>Similar firms: Jump Trading, Tower Research, Headlands Tech, Virtu Financial, Optiver, etc.</a:t>
            </a:r>
            <a:endParaRPr/>
          </a:p>
        </p:txBody>
      </p:sp>
      <p:pic>
        <p:nvPicPr>
          <p:cNvPr id="146" name="Google Shape;146;p23"/>
          <p:cNvPicPr preferRelativeResize="0"/>
          <p:nvPr/>
        </p:nvPicPr>
        <p:blipFill>
          <a:blip r:embed="rId3">
            <a:alphaModFix/>
          </a:blip>
          <a:stretch>
            <a:fillRect/>
          </a:stretch>
        </p:blipFill>
        <p:spPr>
          <a:xfrm>
            <a:off x="4436275" y="1298363"/>
            <a:ext cx="4527600" cy="2546775"/>
          </a:xfrm>
          <a:prstGeom prst="rect">
            <a:avLst/>
          </a:prstGeom>
          <a:noFill/>
          <a:ln>
            <a:noFill/>
          </a:ln>
        </p:spPr>
      </p:pic>
      <p:sp>
        <p:nvSpPr>
          <p:cNvPr id="147" name="Google Shape;147;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 Maker and/or Trading Firm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Largest ETF market-maker in the US</a:t>
            </a:r>
            <a:endParaRPr/>
          </a:p>
          <a:p>
            <a:pPr indent="-317500" lvl="0" marL="457200" rtl="0" algn="l">
              <a:spcBef>
                <a:spcPts val="0"/>
              </a:spcBef>
              <a:spcAft>
                <a:spcPts val="0"/>
              </a:spcAft>
              <a:buSzPts val="1400"/>
              <a:buChar char="-"/>
            </a:pPr>
            <a:r>
              <a:rPr lang="en"/>
              <a:t>Focus on high-frequency by being </a:t>
            </a:r>
            <a:r>
              <a:rPr b="1" lang="en"/>
              <a:t>extremely technology and engineering-focused</a:t>
            </a:r>
            <a:endParaRPr b="1"/>
          </a:p>
          <a:p>
            <a:pPr indent="-317500" lvl="0" marL="457200" rtl="0" algn="l">
              <a:spcBef>
                <a:spcPts val="0"/>
              </a:spcBef>
              <a:spcAft>
                <a:spcPts val="0"/>
              </a:spcAft>
              <a:buSzPts val="1400"/>
              <a:buChar char="-"/>
            </a:pPr>
            <a:r>
              <a:rPr lang="en"/>
              <a:t>Researcher-trader-developer setup with developer playing a central role</a:t>
            </a:r>
            <a:endParaRPr/>
          </a:p>
          <a:p>
            <a:pPr indent="-317500" lvl="0" marL="457200" rtl="0" algn="l">
              <a:spcBef>
                <a:spcPts val="0"/>
              </a:spcBef>
              <a:spcAft>
                <a:spcPts val="0"/>
              </a:spcAft>
              <a:buSzPts val="1400"/>
              <a:buChar char="-"/>
            </a:pPr>
            <a:r>
              <a:rPr lang="en"/>
              <a:t>Very focused on arbitrage, near-zero manual trades</a:t>
            </a:r>
            <a:endParaRPr/>
          </a:p>
          <a:p>
            <a:pPr indent="0" lvl="0" marL="0" rtl="0" algn="l">
              <a:spcBef>
                <a:spcPts val="1600"/>
              </a:spcBef>
              <a:spcAft>
                <a:spcPts val="1600"/>
              </a:spcAft>
              <a:buNone/>
            </a:pPr>
            <a:r>
              <a:rPr lang="en"/>
              <a:t>Similar firms: IMC Financial Markets, Two Sigma, Hudson River Trading, Five Rings Capital, etc.</a:t>
            </a:r>
            <a:endParaRPr/>
          </a:p>
        </p:txBody>
      </p:sp>
      <p:pic>
        <p:nvPicPr>
          <p:cNvPr id="153" name="Google Shape;153;p24"/>
          <p:cNvPicPr preferRelativeResize="0"/>
          <p:nvPr/>
        </p:nvPicPr>
        <p:blipFill>
          <a:blip r:embed="rId3">
            <a:alphaModFix/>
          </a:blip>
          <a:stretch>
            <a:fillRect/>
          </a:stretch>
        </p:blipFill>
        <p:spPr>
          <a:xfrm>
            <a:off x="120250" y="1929048"/>
            <a:ext cx="4572000" cy="1285425"/>
          </a:xfrm>
          <a:prstGeom prst="rect">
            <a:avLst/>
          </a:prstGeom>
          <a:noFill/>
          <a:ln>
            <a:noFill/>
          </a:ln>
        </p:spPr>
      </p:pic>
      <p:sp>
        <p:nvSpPr>
          <p:cNvPr id="154" name="Google Shape;154;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Tech-company-like Trading Firm / Hedge Fund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 hedge fund/mutual fund, NOT a trading firm</a:t>
            </a:r>
            <a:endParaRPr/>
          </a:p>
          <a:p>
            <a:pPr indent="-317500" lvl="1" marL="914400" rtl="0" algn="l">
              <a:spcBef>
                <a:spcPts val="0"/>
              </a:spcBef>
              <a:spcAft>
                <a:spcPts val="0"/>
              </a:spcAft>
              <a:buSzPts val="1400"/>
              <a:buChar char="-"/>
            </a:pPr>
            <a:r>
              <a:rPr b="1" lang="en" sz="1400"/>
              <a:t>Longer horizons</a:t>
            </a:r>
            <a:endParaRPr b="1" sz="1400"/>
          </a:p>
          <a:p>
            <a:pPr indent="-317500" lvl="1" marL="914400" rtl="0" algn="l">
              <a:spcBef>
                <a:spcPts val="0"/>
              </a:spcBef>
              <a:spcAft>
                <a:spcPts val="0"/>
              </a:spcAft>
              <a:buSzPts val="1400"/>
              <a:buChar char="-"/>
            </a:pPr>
            <a:r>
              <a:rPr b="1" lang="en" sz="1400"/>
              <a:t>Fundamental driven</a:t>
            </a:r>
            <a:endParaRPr b="1" sz="1400"/>
          </a:p>
          <a:p>
            <a:pPr indent="-317500" lvl="0" marL="457200" rtl="0" algn="l">
              <a:spcBef>
                <a:spcPts val="0"/>
              </a:spcBef>
              <a:spcAft>
                <a:spcPts val="0"/>
              </a:spcAft>
              <a:buSzPts val="1400"/>
              <a:buChar char="-"/>
            </a:pPr>
            <a:r>
              <a:rPr lang="en"/>
              <a:t>Investment philosophy originates from financial economics</a:t>
            </a:r>
            <a:endParaRPr/>
          </a:p>
          <a:p>
            <a:pPr indent="-317500" lvl="0" marL="457200" rtl="0" algn="l">
              <a:spcBef>
                <a:spcPts val="0"/>
              </a:spcBef>
              <a:spcAft>
                <a:spcPts val="0"/>
              </a:spcAft>
              <a:buSzPts val="1400"/>
              <a:buChar char="-"/>
            </a:pPr>
            <a:r>
              <a:rPr lang="en"/>
              <a:t>Traders are executional; developers are auxiliary, and researchers are core</a:t>
            </a:r>
            <a:endParaRPr/>
          </a:p>
          <a:p>
            <a:pPr indent="-317500" lvl="0" marL="457200" rtl="0" algn="l">
              <a:spcBef>
                <a:spcPts val="0"/>
              </a:spcBef>
              <a:spcAft>
                <a:spcPts val="0"/>
              </a:spcAft>
              <a:buSzPts val="1400"/>
              <a:buChar char="-"/>
            </a:pPr>
            <a:r>
              <a:rPr lang="en"/>
              <a:t>2nd largest hedge fund behind Bridgewater Associates</a:t>
            </a:r>
            <a:endParaRPr/>
          </a:p>
          <a:p>
            <a:pPr indent="0" lvl="0" marL="0" rtl="0" algn="l">
              <a:spcBef>
                <a:spcPts val="1600"/>
              </a:spcBef>
              <a:spcAft>
                <a:spcPts val="0"/>
              </a:spcAft>
              <a:buNone/>
            </a:pPr>
            <a:r>
              <a:rPr lang="en"/>
              <a:t>Similar firms: Bridgewater, D.E. Shaw, Man Group, Winton Group, Cubist Systematic Strategies (Point72), etc.</a:t>
            </a:r>
            <a:endParaRPr/>
          </a:p>
          <a:p>
            <a:pPr indent="0" lvl="0" marL="0" rtl="0" algn="l">
              <a:spcBef>
                <a:spcPts val="1600"/>
              </a:spcBef>
              <a:spcAft>
                <a:spcPts val="1600"/>
              </a:spcAft>
              <a:buNone/>
            </a:pPr>
            <a:r>
              <a:t/>
            </a:r>
            <a:endParaRPr>
              <a:solidFill>
                <a:srgbClr val="6FA8DC"/>
              </a:solidFill>
              <a:latin typeface="Arial"/>
              <a:ea typeface="Arial"/>
              <a:cs typeface="Arial"/>
              <a:sym typeface="Arial"/>
            </a:endParaRPr>
          </a:p>
        </p:txBody>
      </p:sp>
      <p:pic>
        <p:nvPicPr>
          <p:cNvPr id="160" name="Google Shape;160;p25"/>
          <p:cNvPicPr preferRelativeResize="0"/>
          <p:nvPr/>
        </p:nvPicPr>
        <p:blipFill>
          <a:blip r:embed="rId3">
            <a:alphaModFix/>
          </a:blip>
          <a:stretch>
            <a:fillRect/>
          </a:stretch>
        </p:blipFill>
        <p:spPr>
          <a:xfrm>
            <a:off x="4464000" y="1388913"/>
            <a:ext cx="4527600" cy="2365671"/>
          </a:xfrm>
          <a:prstGeom prst="rect">
            <a:avLst/>
          </a:prstGeom>
          <a:noFill/>
          <a:ln>
            <a:noFill/>
          </a:ln>
        </p:spPr>
      </p:pic>
      <p:sp>
        <p:nvSpPr>
          <p:cNvPr id="161" name="Google Shape;161;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Quantitative Hedge Fund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One of the first and still largest options market makers</a:t>
            </a:r>
            <a:endParaRPr/>
          </a:p>
          <a:p>
            <a:pPr indent="-317500" lvl="0" marL="457200" rtl="0" algn="l">
              <a:spcBef>
                <a:spcPts val="0"/>
              </a:spcBef>
              <a:spcAft>
                <a:spcPts val="0"/>
              </a:spcAft>
              <a:buSzPts val="1400"/>
              <a:buChar char="-"/>
            </a:pPr>
            <a:r>
              <a:rPr b="1" lang="en"/>
              <a:t>Very manually driven </a:t>
            </a:r>
            <a:r>
              <a:rPr lang="en"/>
              <a:t>and supported by traditional financial analysis</a:t>
            </a:r>
            <a:endParaRPr/>
          </a:p>
          <a:p>
            <a:pPr indent="-317500" lvl="0" marL="457200" rtl="0" algn="l">
              <a:spcBef>
                <a:spcPts val="0"/>
              </a:spcBef>
              <a:spcAft>
                <a:spcPts val="0"/>
              </a:spcAft>
              <a:buSzPts val="1400"/>
              <a:buChar char="-"/>
            </a:pPr>
            <a:r>
              <a:rPr lang="en"/>
              <a:t>Loves to host poker competitions and other brain-teasing-game-competitions</a:t>
            </a:r>
            <a:endParaRPr/>
          </a:p>
          <a:p>
            <a:pPr indent="-317500" lvl="0" marL="457200" rtl="0" algn="l">
              <a:spcBef>
                <a:spcPts val="0"/>
              </a:spcBef>
              <a:spcAft>
                <a:spcPts val="0"/>
              </a:spcAft>
              <a:buSzPts val="1400"/>
              <a:buChar char="-"/>
            </a:pPr>
            <a:r>
              <a:rPr lang="en"/>
              <a:t>Primarily driven by market-making, very little arbitrage, almost no market-taking</a:t>
            </a:r>
            <a:endParaRPr/>
          </a:p>
          <a:p>
            <a:pPr indent="0" lvl="0" marL="0" rtl="0" algn="l">
              <a:spcBef>
                <a:spcPts val="1600"/>
              </a:spcBef>
              <a:spcAft>
                <a:spcPts val="1600"/>
              </a:spcAft>
              <a:buNone/>
            </a:pPr>
            <a:r>
              <a:rPr lang="en"/>
              <a:t>Similar firms: Flow Traders, etc.</a:t>
            </a:r>
            <a:endParaRPr/>
          </a:p>
        </p:txBody>
      </p:sp>
      <p:sp>
        <p:nvSpPr>
          <p:cNvPr id="167" name="Google Shape;167;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A-bit-traditional Trading Firms</a:t>
            </a:r>
            <a:endParaRPr/>
          </a:p>
        </p:txBody>
      </p:sp>
      <p:pic>
        <p:nvPicPr>
          <p:cNvPr id="168" name="Google Shape;168;p26"/>
          <p:cNvPicPr preferRelativeResize="0"/>
          <p:nvPr/>
        </p:nvPicPr>
        <p:blipFill>
          <a:blip r:embed="rId3">
            <a:alphaModFix/>
          </a:blip>
          <a:stretch>
            <a:fillRect/>
          </a:stretch>
        </p:blipFill>
        <p:spPr>
          <a:xfrm>
            <a:off x="161650" y="1383250"/>
            <a:ext cx="4527600" cy="237699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Investment Banks</a:t>
            </a:r>
            <a:endParaRPr/>
          </a:p>
        </p:txBody>
      </p:sp>
      <p:sp>
        <p:nvSpPr>
          <p:cNvPr id="174" name="Google Shape;174;p27"/>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Less technologically advanced</a:t>
            </a:r>
            <a:endParaRPr/>
          </a:p>
          <a:p>
            <a:pPr indent="-317500" lvl="0" marL="457200" rtl="0" algn="l">
              <a:spcBef>
                <a:spcPts val="0"/>
              </a:spcBef>
              <a:spcAft>
                <a:spcPts val="0"/>
              </a:spcAft>
              <a:buSzPts val="1400"/>
              <a:buChar char="-"/>
            </a:pPr>
            <a:r>
              <a:rPr lang="en"/>
              <a:t>Still </a:t>
            </a:r>
            <a:r>
              <a:rPr b="1" lang="en"/>
              <a:t>dominant in OTC products </a:t>
            </a:r>
            <a:r>
              <a:rPr lang="en"/>
              <a:t>and are moving to automate market making</a:t>
            </a:r>
            <a:endParaRPr/>
          </a:p>
          <a:p>
            <a:pPr indent="-317500" lvl="0" marL="457200" rtl="0" algn="l">
              <a:spcBef>
                <a:spcPts val="0"/>
              </a:spcBef>
              <a:spcAft>
                <a:spcPts val="0"/>
              </a:spcAft>
              <a:buSzPts val="1400"/>
              <a:buChar char="-"/>
            </a:pPr>
            <a:r>
              <a:rPr lang="en"/>
              <a:t>Not allowed to take principal position due to regulations (Volcker Rule)</a:t>
            </a:r>
            <a:endParaRPr/>
          </a:p>
          <a:p>
            <a:pPr indent="-317500" lvl="0" marL="457200" rtl="0" algn="l">
              <a:spcBef>
                <a:spcPts val="0"/>
              </a:spcBef>
              <a:spcAft>
                <a:spcPts val="0"/>
              </a:spcAft>
              <a:buSzPts val="1400"/>
              <a:buChar char="-"/>
            </a:pPr>
            <a:r>
              <a:rPr lang="en"/>
              <a:t>Trader/researcher 2-in-1 roles (e.g. GS Strats) and quantitative researcher roles both exist</a:t>
            </a:r>
            <a:endParaRPr/>
          </a:p>
          <a:p>
            <a:pPr indent="-317500" lvl="0" marL="457200" rtl="0" algn="l">
              <a:spcBef>
                <a:spcPts val="0"/>
              </a:spcBef>
              <a:spcAft>
                <a:spcPts val="0"/>
              </a:spcAft>
              <a:buSzPts val="1400"/>
              <a:buChar char="-"/>
            </a:pPr>
            <a:r>
              <a:rPr lang="en"/>
              <a:t>Some separately hold their own asset management arms (e.g. Credit Suisse QT Fund, GSAM, JPMAM)</a:t>
            </a:r>
            <a:endParaRPr/>
          </a:p>
          <a:p>
            <a:pPr indent="0" lvl="0" marL="0" rtl="0" algn="l">
              <a:spcBef>
                <a:spcPts val="1600"/>
              </a:spcBef>
              <a:spcAft>
                <a:spcPts val="1600"/>
              </a:spcAft>
              <a:buNone/>
            </a:pPr>
            <a:r>
              <a:rPr lang="en"/>
              <a:t>Similar firms: J.P. Morgan, Morgan Stanley, Credit Suisse, Barclays, etc.</a:t>
            </a:r>
            <a:endParaRPr/>
          </a:p>
        </p:txBody>
      </p:sp>
      <p:pic>
        <p:nvPicPr>
          <p:cNvPr id="175" name="Google Shape;175;p27"/>
          <p:cNvPicPr preferRelativeResize="0"/>
          <p:nvPr/>
        </p:nvPicPr>
        <p:blipFill>
          <a:blip r:embed="rId3">
            <a:alphaModFix/>
          </a:blip>
          <a:stretch>
            <a:fillRect/>
          </a:stretch>
        </p:blipFill>
        <p:spPr>
          <a:xfrm>
            <a:off x="5468375" y="1149600"/>
            <a:ext cx="2844300" cy="2844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Know the basic landscape of the industry and find your edge -&gt; place!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 Feedback?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Delegation</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Strategy researcher / Trader</a:t>
            </a:r>
            <a:endParaRPr/>
          </a:p>
          <a:p>
            <a:pPr indent="-342900" lvl="1" marL="914400" rtl="0" algn="l">
              <a:spcBef>
                <a:spcPts val="0"/>
              </a:spcBef>
              <a:spcAft>
                <a:spcPts val="0"/>
              </a:spcAft>
              <a:buSzPts val="1800"/>
              <a:buChar char="-"/>
            </a:pPr>
            <a:r>
              <a:rPr lang="en" sz="1800"/>
              <a:t>Most firms differentiate between the two, some don’t</a:t>
            </a:r>
            <a:r>
              <a:rPr lang="en" sz="1800"/>
              <a:t> </a:t>
            </a:r>
            <a:endParaRPr sz="1800"/>
          </a:p>
          <a:p>
            <a:pPr indent="-342900" lvl="0" marL="457200" rtl="0" algn="l">
              <a:spcBef>
                <a:spcPts val="0"/>
              </a:spcBef>
              <a:spcAft>
                <a:spcPts val="0"/>
              </a:spcAft>
              <a:buSzPts val="1800"/>
              <a:buChar char="-"/>
            </a:pPr>
            <a:r>
              <a:rPr lang="en"/>
              <a:t>Developer</a:t>
            </a:r>
            <a:endParaRPr/>
          </a:p>
          <a:p>
            <a:pPr indent="-342900" lvl="0" marL="457200" rtl="0" algn="l">
              <a:spcBef>
                <a:spcPts val="0"/>
              </a:spcBef>
              <a:spcAft>
                <a:spcPts val="0"/>
              </a:spcAft>
              <a:buSzPts val="1800"/>
              <a:buChar char="-"/>
            </a:pPr>
            <a:r>
              <a:rPr lang="en"/>
              <a:t>Operations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Projects/Work</a:t>
            </a:r>
            <a:endParaRPr/>
          </a:p>
        </p:txBody>
      </p:sp>
      <p:sp>
        <p:nvSpPr>
          <p:cNvPr id="98" name="Google Shape;98;p15"/>
          <p:cNvSpPr txBox="1"/>
          <p:nvPr>
            <p:ph idx="1" type="body"/>
          </p:nvPr>
        </p:nvSpPr>
        <p:spPr>
          <a:xfrm>
            <a:off x="311700" y="115915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Core trading:</a:t>
            </a:r>
            <a:endParaRPr/>
          </a:p>
          <a:p>
            <a:pPr indent="-342900" lvl="0" marL="457200" rtl="0" algn="l">
              <a:spcBef>
                <a:spcPts val="1600"/>
              </a:spcBef>
              <a:spcAft>
                <a:spcPts val="0"/>
              </a:spcAft>
              <a:buSzPts val="1800"/>
              <a:buChar char="-"/>
            </a:pPr>
            <a:r>
              <a:rPr lang="en"/>
              <a:t>Market data parser</a:t>
            </a:r>
            <a:endParaRPr/>
          </a:p>
          <a:p>
            <a:pPr indent="-342900" lvl="0" marL="457200" rtl="0" algn="l">
              <a:spcBef>
                <a:spcPts val="0"/>
              </a:spcBef>
              <a:spcAft>
                <a:spcPts val="0"/>
              </a:spcAft>
              <a:buSzPts val="1800"/>
              <a:buChar char="-"/>
            </a:pPr>
            <a:r>
              <a:rPr lang="en"/>
              <a:t>Core trading strategy (i.e. logic of when to buy and sell)</a:t>
            </a:r>
            <a:endParaRPr/>
          </a:p>
          <a:p>
            <a:pPr indent="-342900" lvl="0" marL="457200" rtl="0" algn="l">
              <a:spcBef>
                <a:spcPts val="0"/>
              </a:spcBef>
              <a:spcAft>
                <a:spcPts val="0"/>
              </a:spcAft>
              <a:buSzPts val="1800"/>
              <a:buChar char="-"/>
            </a:pPr>
            <a:r>
              <a:rPr lang="en"/>
              <a:t>Order gateway</a:t>
            </a:r>
            <a:endParaRPr/>
          </a:p>
          <a:p>
            <a:pPr indent="0" lvl="0" marL="0" rtl="0" algn="l">
              <a:spcBef>
                <a:spcPts val="1600"/>
              </a:spcBef>
              <a:spcAft>
                <a:spcPts val="0"/>
              </a:spcAft>
              <a:buNone/>
            </a:pPr>
            <a:r>
              <a:rPr lang="en"/>
              <a:t>Support trading:</a:t>
            </a:r>
            <a:endParaRPr/>
          </a:p>
          <a:p>
            <a:pPr indent="-342900" lvl="0" marL="457200" rtl="0" algn="l">
              <a:spcBef>
                <a:spcPts val="1600"/>
              </a:spcBef>
              <a:spcAft>
                <a:spcPts val="0"/>
              </a:spcAft>
              <a:buSzPts val="1800"/>
              <a:buChar char="-"/>
            </a:pPr>
            <a:r>
              <a:rPr lang="en"/>
              <a:t>Monitoring GUIs</a:t>
            </a:r>
            <a:endParaRPr/>
          </a:p>
          <a:p>
            <a:pPr indent="-342900" lvl="0" marL="457200" rtl="0" algn="l">
              <a:spcBef>
                <a:spcPts val="0"/>
              </a:spcBef>
              <a:spcAft>
                <a:spcPts val="0"/>
              </a:spcAft>
              <a:buSzPts val="1800"/>
              <a:buChar char="-"/>
            </a:pPr>
            <a:r>
              <a:rPr lang="en"/>
              <a:t>Position confirmation</a:t>
            </a:r>
            <a:endParaRPr/>
          </a:p>
          <a:p>
            <a:pPr indent="-342900" lvl="0" marL="457200" rtl="0" algn="l">
              <a:spcBef>
                <a:spcPts val="0"/>
              </a:spcBef>
              <a:spcAft>
                <a:spcPts val="0"/>
              </a:spcAft>
              <a:buSzPts val="1800"/>
              <a:buChar char="-"/>
            </a:pPr>
            <a:r>
              <a:rPr lang="en"/>
              <a:t>Market data capture (for when strategy is executed)</a:t>
            </a:r>
            <a:endParaRPr/>
          </a:p>
          <a:p>
            <a:pPr indent="-342900" lvl="0" marL="457200" rtl="0" algn="l">
              <a:spcBef>
                <a:spcPts val="0"/>
              </a:spcBef>
              <a:spcAft>
                <a:spcPts val="0"/>
              </a:spcAft>
              <a:buSzPts val="1800"/>
              <a:buChar char="-"/>
            </a:pPr>
            <a:r>
              <a:rPr lang="en"/>
              <a:t>Launching scripts -- booting up the system is very complicated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Projects/Work (cont.)</a:t>
            </a:r>
            <a:endParaRPr/>
          </a:p>
          <a:p>
            <a:pPr indent="0" lvl="0" marL="0" rtl="0" algn="l">
              <a:spcBef>
                <a:spcPts val="0"/>
              </a:spcBef>
              <a:spcAft>
                <a:spcPts val="0"/>
              </a:spcAft>
              <a:buNone/>
            </a:pPr>
            <a:r>
              <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a:t>
            </a:r>
            <a:endParaRPr/>
          </a:p>
          <a:p>
            <a:pPr indent="-342900" lvl="0" marL="457200" rtl="0" algn="l">
              <a:spcBef>
                <a:spcPts val="1600"/>
              </a:spcBef>
              <a:spcAft>
                <a:spcPts val="0"/>
              </a:spcAft>
              <a:buSzPts val="1800"/>
              <a:buChar char="-"/>
            </a:pPr>
            <a:r>
              <a:rPr lang="en"/>
              <a:t>Parameter optimization</a:t>
            </a:r>
            <a:endParaRPr/>
          </a:p>
          <a:p>
            <a:pPr indent="-342900" lvl="0" marL="457200" rtl="0" algn="l">
              <a:spcBef>
                <a:spcPts val="0"/>
              </a:spcBef>
              <a:spcAft>
                <a:spcPts val="0"/>
              </a:spcAft>
              <a:buSzPts val="1800"/>
              <a:buChar char="-"/>
            </a:pPr>
            <a:r>
              <a:rPr lang="en"/>
              <a:t>Reconciliation i.e. confirming that the strategy executed as it’s supposed to</a:t>
            </a:r>
            <a:endParaRPr/>
          </a:p>
          <a:p>
            <a:pPr indent="-342900" lvl="0" marL="457200" rtl="0" algn="l">
              <a:spcBef>
                <a:spcPts val="0"/>
              </a:spcBef>
              <a:spcAft>
                <a:spcPts val="0"/>
              </a:spcAft>
              <a:buSzPts val="1800"/>
              <a:buChar char="-"/>
            </a:pPr>
            <a:r>
              <a:rPr lang="en"/>
              <a:t>Backtesting</a:t>
            </a:r>
            <a:endParaRPr/>
          </a:p>
          <a:p>
            <a:pPr indent="-342900" lvl="0" marL="457200" rtl="0" algn="l">
              <a:spcBef>
                <a:spcPts val="0"/>
              </a:spcBef>
              <a:spcAft>
                <a:spcPts val="0"/>
              </a:spcAft>
              <a:buSzPts val="1800"/>
              <a:buChar char="-"/>
            </a:pPr>
            <a:r>
              <a:rPr lang="en"/>
              <a:t>Graphing (historical and/or real time)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265500" y="17895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Overview of Strategies</a:t>
            </a:r>
            <a:endParaRPr/>
          </a:p>
        </p:txBody>
      </p:sp>
      <p:sp>
        <p:nvSpPr>
          <p:cNvPr id="110" name="Google Shape;110;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Arbitrage</a:t>
            </a:r>
            <a:endParaRPr/>
          </a:p>
          <a:p>
            <a:pPr indent="-342900" lvl="0" marL="457200" rtl="0" algn="l">
              <a:spcBef>
                <a:spcPts val="0"/>
              </a:spcBef>
              <a:spcAft>
                <a:spcPts val="0"/>
              </a:spcAft>
              <a:buSzPts val="1800"/>
              <a:buChar char="-"/>
            </a:pPr>
            <a:r>
              <a:rPr lang="en"/>
              <a:t>Market-taking</a:t>
            </a:r>
            <a:endParaRPr/>
          </a:p>
          <a:p>
            <a:pPr indent="-342900" lvl="0" marL="457200" rtl="0" algn="l">
              <a:spcBef>
                <a:spcPts val="0"/>
              </a:spcBef>
              <a:spcAft>
                <a:spcPts val="0"/>
              </a:spcAft>
              <a:buSzPts val="1800"/>
              <a:buChar char="-"/>
            </a:pPr>
            <a:r>
              <a:rPr lang="en"/>
              <a:t>Market-making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8"/>
          <p:cNvPicPr preferRelativeResize="0"/>
          <p:nvPr/>
        </p:nvPicPr>
        <p:blipFill>
          <a:blip r:embed="rId3">
            <a:alphaModFix/>
          </a:blip>
          <a:stretch>
            <a:fillRect/>
          </a:stretch>
        </p:blipFill>
        <p:spPr>
          <a:xfrm>
            <a:off x="227288" y="354063"/>
            <a:ext cx="8689425" cy="4435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Arbitrage</a:t>
            </a:r>
            <a:endParaRPr/>
          </a:p>
        </p:txBody>
      </p:sp>
      <p:sp>
        <p:nvSpPr>
          <p:cNvPr id="121" name="Google Shape;121;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Lots of financial economic theory on this that I’m not an expert in</a:t>
            </a:r>
            <a:endParaRPr/>
          </a:p>
          <a:p>
            <a:pPr indent="-342900" lvl="0" marL="457200" rtl="0" algn="l">
              <a:spcBef>
                <a:spcPts val="0"/>
              </a:spcBef>
              <a:spcAft>
                <a:spcPts val="0"/>
              </a:spcAft>
              <a:buSzPts val="1800"/>
              <a:buChar char="-"/>
            </a:pPr>
            <a:r>
              <a:rPr b="1" lang="en"/>
              <a:t>Discovering price discrepancies or mispriced securities</a:t>
            </a:r>
            <a:endParaRPr b="1"/>
          </a:p>
          <a:p>
            <a:pPr indent="-342900" lvl="0" marL="457200" rtl="0" algn="l">
              <a:spcBef>
                <a:spcPts val="0"/>
              </a:spcBef>
              <a:spcAft>
                <a:spcPts val="0"/>
              </a:spcAft>
              <a:buSzPts val="1800"/>
              <a:buChar char="-"/>
            </a:pPr>
            <a:r>
              <a:rPr lang="en"/>
              <a:t>Keys to being good at arbitrage</a:t>
            </a:r>
            <a:endParaRPr/>
          </a:p>
          <a:p>
            <a:pPr indent="-342900" lvl="1" marL="914400" rtl="0" algn="l">
              <a:spcBef>
                <a:spcPts val="0"/>
              </a:spcBef>
              <a:spcAft>
                <a:spcPts val="0"/>
              </a:spcAft>
              <a:buSzPts val="1800"/>
              <a:buChar char="-"/>
            </a:pPr>
            <a:r>
              <a:rPr lang="en" sz="1800"/>
              <a:t>Scale (some call it price impact): managing positions</a:t>
            </a:r>
            <a:endParaRPr sz="1800"/>
          </a:p>
          <a:p>
            <a:pPr indent="-342900" lvl="1" marL="914400" rtl="0" algn="l">
              <a:spcBef>
                <a:spcPts val="0"/>
              </a:spcBef>
              <a:spcAft>
                <a:spcPts val="0"/>
              </a:spcAft>
              <a:buSzPts val="1800"/>
              <a:buChar char="-"/>
            </a:pPr>
            <a:r>
              <a:rPr lang="en" sz="1800"/>
              <a:t>Speed: affects your ability to hedge on related markets</a:t>
            </a:r>
            <a:endParaRPr sz="1800"/>
          </a:p>
          <a:p>
            <a:pPr indent="-342900" lvl="1" marL="914400" rtl="0" algn="l">
              <a:spcBef>
                <a:spcPts val="0"/>
              </a:spcBef>
              <a:spcAft>
                <a:spcPts val="0"/>
              </a:spcAft>
              <a:buSzPts val="1800"/>
              <a:buChar char="-"/>
            </a:pPr>
            <a:r>
              <a:rPr lang="en" sz="1800"/>
              <a:t>Queue position: hitting desired level in the order book; in joint with speed</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Market-Taking</a:t>
            </a:r>
            <a:endParaRPr/>
          </a:p>
        </p:txBody>
      </p:sp>
      <p:sp>
        <p:nvSpPr>
          <p:cNvPr id="127" name="Google Shape;127;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trike="sngStrike"/>
              <a:t>Buy and pray</a:t>
            </a:r>
            <a:endParaRPr strike="sngStrike"/>
          </a:p>
          <a:p>
            <a:pPr indent="-342900" lvl="0" marL="457200" rtl="0" algn="l">
              <a:spcBef>
                <a:spcPts val="0"/>
              </a:spcBef>
              <a:spcAft>
                <a:spcPts val="0"/>
              </a:spcAft>
              <a:buSzPts val="1800"/>
              <a:buChar char="-"/>
            </a:pPr>
            <a:r>
              <a:rPr lang="en"/>
              <a:t>Key is to properly price the </a:t>
            </a:r>
            <a:r>
              <a:rPr b="1" lang="en"/>
              <a:t>relative value </a:t>
            </a:r>
            <a:r>
              <a:rPr lang="en"/>
              <a:t>of securities; predictive signals</a:t>
            </a:r>
            <a:endParaRPr/>
          </a:p>
          <a:p>
            <a:pPr indent="-342900" lvl="0" marL="457200" rtl="0" algn="l">
              <a:spcBef>
                <a:spcPts val="0"/>
              </a:spcBef>
              <a:spcAft>
                <a:spcPts val="0"/>
              </a:spcAft>
              <a:buSzPts val="1800"/>
              <a:buChar char="-"/>
            </a:pPr>
            <a:r>
              <a:rPr lang="en"/>
              <a:t>Pay to “cross the spread”</a:t>
            </a:r>
            <a:endParaRPr/>
          </a:p>
          <a:p>
            <a:pPr indent="-342900" lvl="0" marL="457200" rtl="0" algn="l">
              <a:spcBef>
                <a:spcPts val="0"/>
              </a:spcBef>
              <a:spcAft>
                <a:spcPts val="0"/>
              </a:spcAft>
              <a:buSzPts val="1800"/>
              <a:buChar char="-"/>
            </a:pPr>
            <a:r>
              <a:rPr lang="en"/>
              <a:t>e.g. Common strategy: buy the remaining liquidity at an acceptable price after a large buy trade by another player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Market-Making</a:t>
            </a:r>
            <a:endParaRPr/>
          </a:p>
        </p:txBody>
      </p:sp>
      <p:sp>
        <p:nvSpPr>
          <p:cNvPr id="133" name="Google Shape;133;p21"/>
          <p:cNvSpPr txBox="1"/>
          <p:nvPr>
            <p:ph idx="1" type="body"/>
          </p:nvPr>
        </p:nvSpPr>
        <p:spPr>
          <a:xfrm>
            <a:off x="311700" y="1238450"/>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Very common; most big players are market-makers</a:t>
            </a:r>
            <a:endParaRPr/>
          </a:p>
          <a:p>
            <a:pPr indent="-342900" lvl="0" marL="457200" rtl="0" algn="l">
              <a:spcBef>
                <a:spcPts val="0"/>
              </a:spcBef>
              <a:spcAft>
                <a:spcPts val="0"/>
              </a:spcAft>
              <a:buSzPts val="1800"/>
              <a:buChar char="-"/>
            </a:pPr>
            <a:r>
              <a:rPr b="1" lang="en"/>
              <a:t>Post passive, non-marketable buy and sell orders to profit from spread</a:t>
            </a:r>
            <a:endParaRPr b="1"/>
          </a:p>
          <a:p>
            <a:pPr indent="-342900" lvl="0" marL="457200" rtl="0" algn="l">
              <a:spcBef>
                <a:spcPts val="0"/>
              </a:spcBef>
              <a:spcAft>
                <a:spcPts val="0"/>
              </a:spcAft>
              <a:buSzPts val="1800"/>
              <a:buChar char="-"/>
            </a:pPr>
            <a:r>
              <a:rPr lang="en"/>
              <a:t>Connect buyers and sellers who do not arrive at the same time and get compensated for holding risk for an extended time e.g. more people fill your buy orders than sell orders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