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5" d="100"/>
          <a:sy n="55"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412991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8F28C-F6AB-4781-86E9-A648E6D016F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370914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4195168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5020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3059763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261939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1801099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310730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1812210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221554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214798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B8F28C-F6AB-4781-86E9-A648E6D016F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129933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B8F28C-F6AB-4781-86E9-A648E6D016F9}"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78778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2881596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139008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B8F28C-F6AB-4781-86E9-A648E6D016F9}" type="datetimeFigureOut">
              <a:rPr lang="en-US" smtClean="0"/>
              <a:t>8/19/2020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365272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8F28C-F6AB-4781-86E9-A648E6D016F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662D53-93CE-49FE-893F-97EDAB0B22C9}" type="slidenum">
              <a:rPr lang="en-US" smtClean="0"/>
              <a:t>‹#›</a:t>
            </a:fld>
            <a:endParaRPr lang="en-US"/>
          </a:p>
        </p:txBody>
      </p:sp>
    </p:spTree>
    <p:extLst>
      <p:ext uri="{BB962C8B-B14F-4D97-AF65-F5344CB8AC3E}">
        <p14:creationId xmlns:p14="http://schemas.microsoft.com/office/powerpoint/2010/main" val="115130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B8F28C-F6AB-4781-86E9-A648E6D016F9}" type="datetimeFigureOut">
              <a:rPr lang="en-US" smtClean="0"/>
              <a:t>8/19/2020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662D53-93CE-49FE-893F-97EDAB0B22C9}" type="slidenum">
              <a:rPr lang="en-US" smtClean="0"/>
              <a:t>‹#›</a:t>
            </a:fld>
            <a:endParaRPr lang="en-US"/>
          </a:p>
        </p:txBody>
      </p:sp>
    </p:spTree>
    <p:extLst>
      <p:ext uri="{BB962C8B-B14F-4D97-AF65-F5344CB8AC3E}">
        <p14:creationId xmlns:p14="http://schemas.microsoft.com/office/powerpoint/2010/main" val="39546500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6EE0-9507-4ACC-8CE8-A2F671A14919}"/>
              </a:ext>
            </a:extLst>
          </p:cNvPr>
          <p:cNvSpPr>
            <a:spLocks noGrp="1"/>
          </p:cNvSpPr>
          <p:nvPr>
            <p:ph type="ctrTitle"/>
          </p:nvPr>
        </p:nvSpPr>
        <p:spPr/>
        <p:txBody>
          <a:bodyPr/>
          <a:lstStyle/>
          <a:p>
            <a:r>
              <a:rPr lang="en-US" dirty="0">
                <a:solidFill>
                  <a:schemeClr val="tx1"/>
                </a:solidFill>
              </a:rPr>
              <a:t>Exploring Indian food venues in the city of Toronto </a:t>
            </a:r>
            <a:endParaRPr lang="en-US" dirty="0"/>
          </a:p>
        </p:txBody>
      </p:sp>
      <p:sp>
        <p:nvSpPr>
          <p:cNvPr id="3" name="Subtitle 2">
            <a:extLst>
              <a:ext uri="{FF2B5EF4-FFF2-40B4-BE49-F238E27FC236}">
                <a16:creationId xmlns:a16="http://schemas.microsoft.com/office/drawing/2014/main" id="{F365C5A5-AC60-46AF-A7F0-749731CA650B}"/>
              </a:ext>
            </a:extLst>
          </p:cNvPr>
          <p:cNvSpPr>
            <a:spLocks noGrp="1"/>
          </p:cNvSpPr>
          <p:nvPr>
            <p:ph type="subTitle" idx="1"/>
          </p:nvPr>
        </p:nvSpPr>
        <p:spPr/>
        <p:txBody>
          <a:bodyPr/>
          <a:lstStyle/>
          <a:p>
            <a:pPr algn="r"/>
            <a:r>
              <a:rPr lang="en-US" dirty="0"/>
              <a:t>Prepared for Coursera Data Science CAPSTONE Course</a:t>
            </a:r>
          </a:p>
        </p:txBody>
      </p:sp>
    </p:spTree>
    <p:extLst>
      <p:ext uri="{BB962C8B-B14F-4D97-AF65-F5344CB8AC3E}">
        <p14:creationId xmlns:p14="http://schemas.microsoft.com/office/powerpoint/2010/main" val="412002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EC55-2449-45B2-A2FA-3F5242B29F92}"/>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A7971F83-48FE-47CE-8C11-9AE40FB6D241}"/>
              </a:ext>
            </a:extLst>
          </p:cNvPr>
          <p:cNvSpPr>
            <a:spLocks noGrp="1"/>
          </p:cNvSpPr>
          <p:nvPr>
            <p:ph idx="1"/>
          </p:nvPr>
        </p:nvSpPr>
        <p:spPr/>
        <p:txBody>
          <a:bodyPr>
            <a:normAutofit/>
          </a:bodyPr>
          <a:lstStyle/>
          <a:p>
            <a:pPr marL="0" indent="0">
              <a:buNone/>
            </a:pPr>
            <a:r>
              <a:rPr lang="en-US" dirty="0"/>
              <a:t>Consider a person has moved to a new hometown for living. As an Indian who loves Indian food, he may want to explore the best Indian eateries in his new hometown. The report can help understand this capstone project better, from being a tourist to a student in a distant land of Toronto. It focusses on providing the geographical data in different localities of the city of Toronto, where a person can go to satisfy their craving for Indian food.</a:t>
            </a:r>
          </a:p>
          <a:p>
            <a:endParaRPr lang="en-US" dirty="0"/>
          </a:p>
        </p:txBody>
      </p:sp>
    </p:spTree>
    <p:extLst>
      <p:ext uri="{BB962C8B-B14F-4D97-AF65-F5344CB8AC3E}">
        <p14:creationId xmlns:p14="http://schemas.microsoft.com/office/powerpoint/2010/main" val="424508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035-5F01-4702-B87E-8A60BBF696CB}"/>
              </a:ext>
            </a:extLst>
          </p:cNvPr>
          <p:cNvSpPr>
            <a:spLocks noGrp="1"/>
          </p:cNvSpPr>
          <p:nvPr>
            <p:ph type="title"/>
          </p:nvPr>
        </p:nvSpPr>
        <p:spPr/>
        <p:txBody>
          <a:bodyPr/>
          <a:lstStyle/>
          <a:p>
            <a:r>
              <a:rPr lang="en-US" sz="2400" b="1" dirty="0">
                <a:solidFill>
                  <a:srgbClr val="FFFFFF"/>
                </a:solidFill>
              </a:rPr>
              <a:t>DATA SOURCE</a:t>
            </a:r>
            <a:endParaRPr lang="en-US" b="1" dirty="0"/>
          </a:p>
        </p:txBody>
      </p:sp>
      <p:sp>
        <p:nvSpPr>
          <p:cNvPr id="3" name="Content Placeholder 2">
            <a:extLst>
              <a:ext uri="{FF2B5EF4-FFF2-40B4-BE49-F238E27FC236}">
                <a16:creationId xmlns:a16="http://schemas.microsoft.com/office/drawing/2014/main" id="{FB824003-6AD8-46A4-BEB0-DB106D4B0017}"/>
              </a:ext>
            </a:extLst>
          </p:cNvPr>
          <p:cNvSpPr>
            <a:spLocks noGrp="1"/>
          </p:cNvSpPr>
          <p:nvPr>
            <p:ph idx="1"/>
          </p:nvPr>
        </p:nvSpPr>
        <p:spPr/>
        <p:txBody>
          <a:bodyPr>
            <a:normAutofit/>
          </a:bodyPr>
          <a:lstStyle/>
          <a:p>
            <a:endParaRPr lang="en-US" dirty="0"/>
          </a:p>
          <a:p>
            <a:r>
              <a:rPr lang="en-US" dirty="0"/>
              <a:t>The data source used was Wiki data postal codes by Neighborhood in the city of Toronto. </a:t>
            </a:r>
          </a:p>
          <a:p>
            <a:r>
              <a:rPr lang="en-US" dirty="0"/>
              <a:t>Folium maps has been used to construct the density map for each city along with </a:t>
            </a:r>
            <a:r>
              <a:rPr lang="en-US" dirty="0" err="1"/>
              <a:t>FourSquare</a:t>
            </a:r>
            <a:r>
              <a:rPr lang="en-US" dirty="0"/>
              <a:t> Web API to track the geo-coordinates of the different eatery locations.</a:t>
            </a:r>
          </a:p>
          <a:p>
            <a:r>
              <a:rPr lang="en-US" dirty="0"/>
              <a:t>Foursquare API is used to fetch all the restaurants in the city of Toronto. </a:t>
            </a:r>
          </a:p>
        </p:txBody>
      </p:sp>
    </p:spTree>
    <p:extLst>
      <p:ext uri="{BB962C8B-B14F-4D97-AF65-F5344CB8AC3E}">
        <p14:creationId xmlns:p14="http://schemas.microsoft.com/office/powerpoint/2010/main" val="110782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035-5F01-4702-B87E-8A60BBF696CB}"/>
              </a:ext>
            </a:extLst>
          </p:cNvPr>
          <p:cNvSpPr>
            <a:spLocks noGrp="1"/>
          </p:cNvSpPr>
          <p:nvPr>
            <p:ph type="title"/>
          </p:nvPr>
        </p:nvSpPr>
        <p:spPr>
          <a:xfrm>
            <a:off x="626315" y="1647825"/>
            <a:ext cx="3401064" cy="1447800"/>
          </a:xfrm>
        </p:spPr>
        <p:txBody>
          <a:bodyPr/>
          <a:lstStyle/>
          <a:p>
            <a:r>
              <a:rPr lang="en-US" b="1" dirty="0">
                <a:solidFill>
                  <a:srgbClr val="FFFFFF"/>
                </a:solidFill>
              </a:rPr>
              <a:t>METHODOLOGY</a:t>
            </a:r>
            <a:endParaRPr lang="en-US" b="1" dirty="0"/>
          </a:p>
        </p:txBody>
      </p:sp>
      <p:sp>
        <p:nvSpPr>
          <p:cNvPr id="3" name="Content Placeholder 2">
            <a:extLst>
              <a:ext uri="{FF2B5EF4-FFF2-40B4-BE49-F238E27FC236}">
                <a16:creationId xmlns:a16="http://schemas.microsoft.com/office/drawing/2014/main" id="{FB824003-6AD8-46A4-BEB0-DB106D4B0017}"/>
              </a:ext>
            </a:extLst>
          </p:cNvPr>
          <p:cNvSpPr>
            <a:spLocks noGrp="1"/>
          </p:cNvSpPr>
          <p:nvPr>
            <p:ph idx="1"/>
          </p:nvPr>
        </p:nvSpPr>
        <p:spPr>
          <a:xfrm>
            <a:off x="3400426" y="1447800"/>
            <a:ext cx="6580188" cy="4572000"/>
          </a:xfrm>
        </p:spPr>
        <p:txBody>
          <a:bodyPr>
            <a:normAutofit lnSpcReduction="10000"/>
          </a:bodyPr>
          <a:lstStyle/>
          <a:p>
            <a:r>
              <a:rPr lang="en-US" b="1" dirty="0"/>
              <a:t>Exploratory Data Analysis</a:t>
            </a:r>
          </a:p>
          <a:p>
            <a:pPr marL="0" indent="0">
              <a:buNone/>
            </a:pPr>
            <a:r>
              <a:rPr lang="en-US" b="1" dirty="0"/>
              <a:t>     </a:t>
            </a:r>
            <a:r>
              <a:rPr lang="en-US" dirty="0"/>
              <a:t>The main idea is to visualize the food venues and normalize the neighborhoods of a borough to identify the best neighborhoods serving Indian cuisine.</a:t>
            </a:r>
          </a:p>
          <a:p>
            <a:endParaRPr lang="en-US" dirty="0"/>
          </a:p>
          <a:p>
            <a:r>
              <a:rPr lang="en-US" b="1" dirty="0"/>
              <a:t>Inferential Statistical Findings</a:t>
            </a:r>
          </a:p>
          <a:p>
            <a:pPr marL="0" indent="0">
              <a:buNone/>
            </a:pPr>
            <a:r>
              <a:rPr lang="en-US" b="1" dirty="0"/>
              <a:t>     </a:t>
            </a:r>
            <a:r>
              <a:rPr lang="en-US" dirty="0"/>
              <a:t>To identify the most likely neighborhoods that will serve the goal of this project, k-means clustering has been used. It is an unsupervised machine learning algorithm that clusters based on pre-defined cluster size. We group data based on the existing data to help draw more customers to a given food outlet.</a:t>
            </a:r>
          </a:p>
        </p:txBody>
      </p:sp>
    </p:spTree>
    <p:extLst>
      <p:ext uri="{BB962C8B-B14F-4D97-AF65-F5344CB8AC3E}">
        <p14:creationId xmlns:p14="http://schemas.microsoft.com/office/powerpoint/2010/main" val="246615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035-5F01-4702-B87E-8A60BBF696CB}"/>
              </a:ext>
            </a:extLst>
          </p:cNvPr>
          <p:cNvSpPr>
            <a:spLocks noGrp="1"/>
          </p:cNvSpPr>
          <p:nvPr>
            <p:ph type="title"/>
          </p:nvPr>
        </p:nvSpPr>
        <p:spPr/>
        <p:txBody>
          <a:bodyPr/>
          <a:lstStyle/>
          <a:p>
            <a:r>
              <a:rPr lang="en-US" b="1" dirty="0">
                <a:solidFill>
                  <a:srgbClr val="FFFFFF"/>
                </a:solidFill>
              </a:rPr>
              <a:t>RESULTS</a:t>
            </a:r>
            <a:endParaRPr lang="en-US" b="1" dirty="0"/>
          </a:p>
        </p:txBody>
      </p:sp>
      <p:sp>
        <p:nvSpPr>
          <p:cNvPr id="3" name="Content Placeholder 2">
            <a:extLst>
              <a:ext uri="{FF2B5EF4-FFF2-40B4-BE49-F238E27FC236}">
                <a16:creationId xmlns:a16="http://schemas.microsoft.com/office/drawing/2014/main" id="{FB824003-6AD8-46A4-BEB0-DB106D4B0017}"/>
              </a:ext>
            </a:extLst>
          </p:cNvPr>
          <p:cNvSpPr>
            <a:spLocks noGrp="1"/>
          </p:cNvSpPr>
          <p:nvPr>
            <p:ph idx="1"/>
          </p:nvPr>
        </p:nvSpPr>
        <p:spPr>
          <a:xfrm>
            <a:off x="4556017" y="-652462"/>
            <a:ext cx="5195997" cy="4572000"/>
          </a:xfrm>
        </p:spPr>
        <p:txBody>
          <a:bodyPr/>
          <a:lstStyle/>
          <a:p>
            <a:pPr marL="0" indent="0">
              <a:buNone/>
            </a:pPr>
            <a:r>
              <a:rPr lang="en-US" dirty="0"/>
              <a:t>The number of clusters are specified to be 3 to examine the best 3 clusters for our geographical coordinates in the city of Toronto, each indicated by a different color. The red cluster indicated by Cluster 1, seems to show a better representation of nearby Indian restaurants.</a:t>
            </a:r>
          </a:p>
        </p:txBody>
      </p:sp>
      <p:pic>
        <p:nvPicPr>
          <p:cNvPr id="5" name="Picture 4">
            <a:extLst>
              <a:ext uri="{FF2B5EF4-FFF2-40B4-BE49-F238E27FC236}">
                <a16:creationId xmlns:a16="http://schemas.microsoft.com/office/drawing/2014/main" id="{3D59FECF-A350-41F5-943B-4E3FAA92B705}"/>
              </a:ext>
            </a:extLst>
          </p:cNvPr>
          <p:cNvPicPr>
            <a:picLocks noChangeAspect="1"/>
          </p:cNvPicPr>
          <p:nvPr/>
        </p:nvPicPr>
        <p:blipFill>
          <a:blip r:embed="rId2"/>
          <a:stretch>
            <a:fillRect/>
          </a:stretch>
        </p:blipFill>
        <p:spPr>
          <a:xfrm>
            <a:off x="4790375" y="3254182"/>
            <a:ext cx="4727279" cy="2417956"/>
          </a:xfrm>
          <a:prstGeom prst="rect">
            <a:avLst/>
          </a:prstGeom>
        </p:spPr>
      </p:pic>
    </p:spTree>
    <p:extLst>
      <p:ext uri="{BB962C8B-B14F-4D97-AF65-F5344CB8AC3E}">
        <p14:creationId xmlns:p14="http://schemas.microsoft.com/office/powerpoint/2010/main" val="205729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035-5F01-4702-B87E-8A60BBF696CB}"/>
              </a:ext>
            </a:extLst>
          </p:cNvPr>
          <p:cNvSpPr>
            <a:spLocks noGrp="1"/>
          </p:cNvSpPr>
          <p:nvPr>
            <p:ph type="title"/>
          </p:nvPr>
        </p:nvSpPr>
        <p:spPr/>
        <p:txBody>
          <a:bodyPr/>
          <a:lstStyle/>
          <a:p>
            <a:r>
              <a:rPr lang="en-US" b="1" dirty="0">
                <a:solidFill>
                  <a:srgbClr val="FFFFFF"/>
                </a:solidFill>
              </a:rPr>
              <a:t>DISCUSSION</a:t>
            </a:r>
            <a:endParaRPr lang="en-US" b="1" dirty="0"/>
          </a:p>
        </p:txBody>
      </p:sp>
      <p:sp>
        <p:nvSpPr>
          <p:cNvPr id="3" name="Content Placeholder 2">
            <a:extLst>
              <a:ext uri="{FF2B5EF4-FFF2-40B4-BE49-F238E27FC236}">
                <a16:creationId xmlns:a16="http://schemas.microsoft.com/office/drawing/2014/main" id="{FB824003-6AD8-46A4-BEB0-DB106D4B0017}"/>
              </a:ext>
            </a:extLst>
          </p:cNvPr>
          <p:cNvSpPr>
            <a:spLocks noGrp="1"/>
          </p:cNvSpPr>
          <p:nvPr>
            <p:ph idx="1"/>
          </p:nvPr>
        </p:nvSpPr>
        <p:spPr/>
        <p:txBody>
          <a:bodyPr/>
          <a:lstStyle/>
          <a:p>
            <a:r>
              <a:rPr lang="en-US" dirty="0"/>
              <a:t>The objective of this business problem was to help stakeholders identify the best boroughs that served Indian food in the capital city of Toronto. It can also help to provide new residents suggestions based on other venues that are in the nearby area to provide them one of the best dining experience to satisfy their cravings for Indian food.</a:t>
            </a:r>
          </a:p>
        </p:txBody>
      </p:sp>
    </p:spTree>
    <p:extLst>
      <p:ext uri="{BB962C8B-B14F-4D97-AF65-F5344CB8AC3E}">
        <p14:creationId xmlns:p14="http://schemas.microsoft.com/office/powerpoint/2010/main" val="158130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B035-5F01-4702-B87E-8A60BBF696CB}"/>
              </a:ext>
            </a:extLst>
          </p:cNvPr>
          <p:cNvSpPr>
            <a:spLocks noGrp="1"/>
          </p:cNvSpPr>
          <p:nvPr>
            <p:ph type="title"/>
          </p:nvPr>
        </p:nvSpPr>
        <p:spPr/>
        <p:txBody>
          <a:bodyPr/>
          <a:lstStyle/>
          <a:p>
            <a:r>
              <a:rPr lang="en-US" b="1" dirty="0">
                <a:solidFill>
                  <a:srgbClr val="FFFFFF"/>
                </a:solidFill>
              </a:rPr>
              <a:t>CONCLUSION</a:t>
            </a:r>
            <a:endParaRPr lang="en-US" b="1" dirty="0"/>
          </a:p>
        </p:txBody>
      </p:sp>
      <p:sp>
        <p:nvSpPr>
          <p:cNvPr id="3" name="Content Placeholder 2">
            <a:extLst>
              <a:ext uri="{FF2B5EF4-FFF2-40B4-BE49-F238E27FC236}">
                <a16:creationId xmlns:a16="http://schemas.microsoft.com/office/drawing/2014/main" id="{FB824003-6AD8-46A4-BEB0-DB106D4B0017}"/>
              </a:ext>
            </a:extLst>
          </p:cNvPr>
          <p:cNvSpPr>
            <a:spLocks noGrp="1"/>
          </p:cNvSpPr>
          <p:nvPr>
            <p:ph idx="1"/>
          </p:nvPr>
        </p:nvSpPr>
        <p:spPr/>
        <p:txBody>
          <a:bodyPr/>
          <a:lstStyle/>
          <a:p>
            <a:r>
              <a:rPr lang="en-US" dirty="0"/>
              <a:t>The mean point and mean distance from the mean point are calculated, to get a feel of which is the densest area in terms of Indian restaurants. </a:t>
            </a:r>
          </a:p>
          <a:p>
            <a:r>
              <a:rPr lang="en-US" dirty="0"/>
              <a:t>The lower the value is the densely packed the restaurants are. </a:t>
            </a:r>
          </a:p>
          <a:p>
            <a:r>
              <a:rPr lang="en-US" dirty="0"/>
              <a:t>This is very useful even for tourists who may not know which restaurants to choose from the ones that are closer to them as an ideal dining place. </a:t>
            </a:r>
          </a:p>
        </p:txBody>
      </p:sp>
    </p:spTree>
    <p:extLst>
      <p:ext uri="{BB962C8B-B14F-4D97-AF65-F5344CB8AC3E}">
        <p14:creationId xmlns:p14="http://schemas.microsoft.com/office/powerpoint/2010/main" val="347696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8702-36B6-458E-B60B-3DABE636AC9C}"/>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84540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2346</TotalTime>
  <Words>442</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Exploring Indian food venues in the city of Toronto </vt:lpstr>
      <vt:lpstr>INTRODUCTION</vt:lpstr>
      <vt:lpstr>DATA SOURCE</vt:lpstr>
      <vt:lpstr>METHODOLOGY</vt:lpstr>
      <vt:lpstr>RESULTS</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Complete guide to Indian food in the city of Toronto</dc:title>
  <dc:creator>aionac@outlook.com</dc:creator>
  <cp:lastModifiedBy>aionac@outlook.com</cp:lastModifiedBy>
  <cp:revision>12</cp:revision>
  <dcterms:created xsi:type="dcterms:W3CDTF">2020-08-18T22:07:00Z</dcterms:created>
  <dcterms:modified xsi:type="dcterms:W3CDTF">2020-08-20T13:40:10Z</dcterms:modified>
</cp:coreProperties>
</file>