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3"/>
  </p:notesMasterIdLst>
  <p:sldIdLst>
    <p:sldId id="256" r:id="rId2"/>
    <p:sldId id="267" r:id="rId3"/>
    <p:sldId id="261" r:id="rId4"/>
    <p:sldId id="260" r:id="rId5"/>
    <p:sldId id="259" r:id="rId6"/>
    <p:sldId id="263" r:id="rId7"/>
    <p:sldId id="262" r:id="rId8"/>
    <p:sldId id="264" r:id="rId9"/>
    <p:sldId id="266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3"/>
    <p:restoredTop sz="86193"/>
  </p:normalViewPr>
  <p:slideViewPr>
    <p:cSldViewPr snapToGrid="0" snapToObjects="1">
      <p:cViewPr varScale="1">
        <p:scale>
          <a:sx n="77" d="100"/>
          <a:sy n="77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1743-B19A-1E44-AA37-4B95BF946303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1E412-F0F5-2B46-96C0-D991438DE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NO_MMORB – maternal morbidity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RF_PDIAB – pre-pregnancy diabetes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RF_GDIAB – gestational diabetes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RF_PHYPE – pre-pregnancy diabetes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RF_GHYPE – gestational diabetes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RF_EHYPE – hypertension eclampsia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RF_PPTERM – previous preterm birth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RF_FEDRG – fertility enhancing drugs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RF_ARTEC – assistive reproductive technology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RF_CESAR – previous cesarean section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OEGest_R3 – premature birth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DMETH_REC – delivery method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CIG_REC – smoker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MAGER – mother’s 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Previs</a:t>
            </a:r>
            <a:r>
              <a:rPr lang="en-US" dirty="0"/>
              <a:t> – number of </a:t>
            </a:r>
            <a:r>
              <a:rPr lang="en-US" dirty="0" err="1"/>
              <a:t>prevists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WTGAIN – weight gain from pregnancy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Dbwt</a:t>
            </a:r>
            <a:r>
              <a:rPr lang="en-US" dirty="0"/>
              <a:t> – delivery weight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1E412-F0F5-2B46-96C0-D991438DE1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Checked distribution of…</a:t>
            </a:r>
          </a:p>
          <a:p>
            <a:r>
              <a:rPr lang="en-US" dirty="0"/>
              <a:t>	Mothers Age, # </a:t>
            </a:r>
            <a:r>
              <a:rPr lang="en-US" dirty="0" err="1"/>
              <a:t>previsits</a:t>
            </a:r>
            <a:r>
              <a:rPr lang="en-US" dirty="0"/>
              <a:t>, baby’s birthweight, and weight gain</a:t>
            </a:r>
          </a:p>
          <a:p>
            <a:r>
              <a:rPr lang="en-US" dirty="0"/>
              <a:t>Cross referenced with morbidity and if any risk factor was present</a:t>
            </a:r>
          </a:p>
          <a:p>
            <a:r>
              <a:rPr lang="en-US" dirty="0"/>
              <a:t>Only one that looked slightly different was Mother’s Age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1E412-F0F5-2B46-96C0-D991438DE1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1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1E412-F0F5-2B46-96C0-D991438DE1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72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0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6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464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4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06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593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0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8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22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6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1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12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6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0B5071-BC64-564C-9CFB-1B687CBF85E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1D46BF-B756-A446-A3CD-DCDD5487F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4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6918-8AAD-DE42-910D-F3790319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35811"/>
            <a:ext cx="6815669" cy="1650854"/>
          </a:xfrm>
        </p:spPr>
        <p:txBody>
          <a:bodyPr/>
          <a:lstStyle/>
          <a:p>
            <a:r>
              <a:rPr lang="en-US" dirty="0"/>
              <a:t>Risk Factors for Maternal Morbidity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25177-6BB7-2444-8D3B-0545F113B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Cualoping</a:t>
            </a:r>
          </a:p>
          <a:p>
            <a:r>
              <a:rPr lang="en-US" dirty="0"/>
              <a:t>STAT448</a:t>
            </a:r>
          </a:p>
          <a:p>
            <a:r>
              <a:rPr lang="en-US" dirty="0"/>
              <a:t>Data Challenge 2</a:t>
            </a:r>
          </a:p>
        </p:txBody>
      </p:sp>
    </p:spTree>
    <p:extLst>
      <p:ext uri="{BB962C8B-B14F-4D97-AF65-F5344CB8AC3E}">
        <p14:creationId xmlns:p14="http://schemas.microsoft.com/office/powerpoint/2010/main" val="246037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1953-497B-F746-90E9-4EE185FE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9D09-8EB3-1940-90A9-CFA2669A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Doctors should only recommend using assistive reproductive technology if they feel it is necessary </a:t>
            </a:r>
          </a:p>
          <a:p>
            <a:r>
              <a:rPr lang="en-US" dirty="0"/>
              <a:t>Doctors treating expecting mothers should plan for the potential of maternal morbidity when their patient had used assistive reproductive technology</a:t>
            </a:r>
          </a:p>
          <a:p>
            <a:r>
              <a:rPr lang="en-US" dirty="0"/>
              <a:t>Findings are strictly correlations, no statistical tests run</a:t>
            </a:r>
          </a:p>
          <a:p>
            <a:r>
              <a:rPr lang="en-US" dirty="0"/>
              <a:t>Only data regarding physical maternal morbidity was recorded</a:t>
            </a:r>
          </a:p>
          <a:p>
            <a:pPr lvl="1"/>
            <a:r>
              <a:rPr lang="en-US" dirty="0"/>
              <a:t>Factors concerning mental maternal morbidity could be different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9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6291-2428-994D-9CED-162A821F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B01D-828B-474E-8259-A3967B3B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Koblinsky</a:t>
            </a:r>
            <a:r>
              <a:rPr lang="en-US" dirty="0"/>
              <a:t>, Marge et al. “Maternal morbidity and disability and their consequences: neglected agenda in maternal health.” </a:t>
            </a:r>
            <a:r>
              <a:rPr lang="en-US" i="1" dirty="0"/>
              <a:t>Journal of health, population, and nutrition</a:t>
            </a:r>
            <a:r>
              <a:rPr lang="en-US" dirty="0"/>
              <a:t> vol. 30,2 (2012): 124-30. doi:10.3329/jhpn.v30i2.11294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730D-6E04-4742-BCE5-2ED87344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Maternal Morbidity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7C23-9254-DB47-B3FA-D14BA51B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Maternal morbidity can be defined as any physical or mental illnesses/disabilities that are directly related to pregnancy and childbirth </a:t>
            </a:r>
          </a:p>
          <a:p>
            <a:r>
              <a:rPr lang="en-US" dirty="0"/>
              <a:t>Morbidity Rate 2015 </a:t>
            </a:r>
          </a:p>
          <a:p>
            <a:pPr lvl="1"/>
            <a:r>
              <a:rPr lang="en-US" dirty="0"/>
              <a:t>~1,500 cases out of ~54,000 fully reported births = 2.79%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F93709-B0F6-F74A-BBB9-5038C5E5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9" y="4796368"/>
            <a:ext cx="51435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FF14-AAA0-FA41-A54A-B7616D36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0C01-DEA7-EE44-892F-8B4855C0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variables that are correlated with maternal morbidity</a:t>
            </a:r>
          </a:p>
          <a:p>
            <a:r>
              <a:rPr lang="en-US" dirty="0"/>
              <a:t>Risk gets concerning only when it is unexpected</a:t>
            </a:r>
          </a:p>
          <a:p>
            <a:r>
              <a:rPr lang="en-US" dirty="0"/>
              <a:t>I believe maternal morbidity can be lowered to &lt;2.5% if doctors are aware of variables that commonly lead to morbidity</a:t>
            </a:r>
          </a:p>
        </p:txBody>
      </p:sp>
    </p:spTree>
    <p:extLst>
      <p:ext uri="{BB962C8B-B14F-4D97-AF65-F5344CB8AC3E}">
        <p14:creationId xmlns:p14="http://schemas.microsoft.com/office/powerpoint/2010/main" val="216985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C5F3-3CB8-7C41-8D89-61DF03F4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8EF7B-A9F5-1B41-84E9-85618B88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checks for missing values and inconsistent values</a:t>
            </a:r>
          </a:p>
          <a:p>
            <a:pPr lvl="1"/>
            <a:r>
              <a:rPr lang="en-US" dirty="0"/>
              <a:t>Original dataset – 3,988,733 observations and 241 variables</a:t>
            </a:r>
          </a:p>
          <a:p>
            <a:r>
              <a:rPr lang="en-US" dirty="0"/>
              <a:t>Only kept variables of interest </a:t>
            </a:r>
          </a:p>
          <a:p>
            <a:pPr lvl="1"/>
            <a:r>
              <a:rPr lang="en-US" dirty="0"/>
              <a:t>13 variables remaining</a:t>
            </a:r>
          </a:p>
          <a:p>
            <a:r>
              <a:rPr lang="en-US" dirty="0"/>
              <a:t>Only kept fully reported observations</a:t>
            </a:r>
          </a:p>
          <a:p>
            <a:r>
              <a:rPr lang="en-US" dirty="0"/>
              <a:t>Removed all observations with missing values and non-reported risk factors</a:t>
            </a:r>
          </a:p>
          <a:p>
            <a:pPr lvl="1"/>
            <a:r>
              <a:rPr lang="en-US" dirty="0"/>
              <a:t>53,779 observations remaining</a:t>
            </a:r>
          </a:p>
        </p:txBody>
      </p:sp>
    </p:spTree>
    <p:extLst>
      <p:ext uri="{BB962C8B-B14F-4D97-AF65-F5344CB8AC3E}">
        <p14:creationId xmlns:p14="http://schemas.microsoft.com/office/powerpoint/2010/main" val="92909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08E2-E5BF-C147-B223-5FF0A36B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4E91-E2B1-1144-BF1E-63E46BA78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NO_MMORB </a:t>
            </a:r>
          </a:p>
          <a:p>
            <a:r>
              <a:rPr lang="en-US" dirty="0"/>
              <a:t>Risk Factors</a:t>
            </a:r>
          </a:p>
          <a:p>
            <a:pPr lvl="1"/>
            <a:r>
              <a:rPr lang="en-US" dirty="0"/>
              <a:t>RF_PDIAB RF_GDIAB RF_PHYPE RF_GHYPE RF_EHYPE RF_PPTERM RF_ARTEC RF_CESAR </a:t>
            </a:r>
          </a:p>
          <a:p>
            <a:r>
              <a:rPr lang="en-US" dirty="0"/>
              <a:t>Numeric Variables</a:t>
            </a:r>
          </a:p>
          <a:p>
            <a:pPr lvl="1"/>
            <a:r>
              <a:rPr lang="en-US" dirty="0"/>
              <a:t>MAGER </a:t>
            </a:r>
            <a:r>
              <a:rPr lang="en-US" dirty="0" err="1"/>
              <a:t>previs</a:t>
            </a:r>
            <a:r>
              <a:rPr lang="en-US" dirty="0"/>
              <a:t> WTGAIN </a:t>
            </a:r>
            <a:r>
              <a:rPr lang="en-US" dirty="0" err="1"/>
              <a:t>dbwt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7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09F2443-DD0F-4A1A-95D9-3D09C9910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57BDEF-8960-4E5E-9B66-CEEB747D3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8A46F2A-9E4B-42CA-B21B-02B8F1CE2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D4EEE37-BD4C-4C81-8E23-9CC54C601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F6738F9-407F-4CCC-9E6B-66463034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9B46B5B-E34C-4AF4-AA00-36264B45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57DABF-FACE-9448-83D7-4F956D03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210" y="1078469"/>
            <a:ext cx="6624401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and Multiple Risk Factors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505DEE-DDD0-497D-BE32-EC510B88E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72384" cy="453542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4CDCCA-510B-ED48-B8AA-448F789CA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943" y="3587123"/>
            <a:ext cx="2915786" cy="1807786"/>
          </a:xfrm>
          <a:prstGeom prst="rect">
            <a:avLst/>
          </a:prstGeom>
        </p:spPr>
      </p:pic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8FC07C82-4DEC-4196-AD7A-1CF39014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4033" y="2400639"/>
            <a:ext cx="603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FD6E5A-6309-344A-A147-F36755A15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790" y="2366407"/>
            <a:ext cx="2489945" cy="87148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41F0B2-7843-4923-9F7E-C002A9CA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496" y="2556932"/>
            <a:ext cx="6260114" cy="3318936"/>
          </a:xfrm>
        </p:spPr>
        <p:txBody>
          <a:bodyPr>
            <a:normAutofit/>
          </a:bodyPr>
          <a:lstStyle/>
          <a:p>
            <a:r>
              <a:rPr lang="en-US" dirty="0"/>
              <a:t>The majority of mothers only had one prior risk factor</a:t>
            </a:r>
          </a:p>
          <a:p>
            <a:r>
              <a:rPr lang="en-US" dirty="0"/>
              <a:t>Assistive Reproductive Technology is the most prevalent single risk factor by a wide margin</a:t>
            </a:r>
          </a:p>
          <a:p>
            <a:r>
              <a:rPr lang="en-US" dirty="0"/>
              <a:t>No prior risk factors is the second most common factor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31017-C06A-2F4B-A762-DCB632110C98}"/>
              </a:ext>
            </a:extLst>
          </p:cNvPr>
          <p:cNvSpPr txBox="1"/>
          <p:nvPr/>
        </p:nvSpPr>
        <p:spPr>
          <a:xfrm>
            <a:off x="1428329" y="1370842"/>
            <a:ext cx="237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 Risk Factors for Mothers with Morbidity</a:t>
            </a:r>
          </a:p>
        </p:txBody>
      </p:sp>
    </p:spTree>
    <p:extLst>
      <p:ext uri="{BB962C8B-B14F-4D97-AF65-F5344CB8AC3E}">
        <p14:creationId xmlns:p14="http://schemas.microsoft.com/office/powerpoint/2010/main" val="230196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77" name="Rectangle 76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8A3A81-510E-9742-9ABB-FA9E270C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Numeric Variables vs. Morbidity and Risk Factors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4BA6C0-D89A-E749-B84E-17DB7424F9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76" b="1682"/>
          <a:stretch/>
        </p:blipFill>
        <p:spPr>
          <a:xfrm>
            <a:off x="1168963" y="1239198"/>
            <a:ext cx="5774439" cy="4221108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51">
            <a:extLst>
              <a:ext uri="{FF2B5EF4-FFF2-40B4-BE49-F238E27FC236}">
                <a16:creationId xmlns:a16="http://schemas.microsoft.com/office/drawing/2014/main" id="{B9908E40-81D6-4AC3-93A7-5DBC6F3C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Checked distributions for MAGER, </a:t>
            </a:r>
            <a:r>
              <a:rPr lang="en-US" dirty="0" err="1"/>
              <a:t>previs</a:t>
            </a:r>
            <a:r>
              <a:rPr lang="en-US" dirty="0"/>
              <a:t>, WTGAIN, and </a:t>
            </a:r>
            <a:r>
              <a:rPr lang="en-US" dirty="0" err="1"/>
              <a:t>dbwt</a:t>
            </a:r>
            <a:endParaRPr lang="en-US" dirty="0"/>
          </a:p>
          <a:p>
            <a:r>
              <a:rPr lang="en-US" dirty="0"/>
              <a:t>Only noticeable (not significant) difference was within MAGER</a:t>
            </a:r>
          </a:p>
        </p:txBody>
      </p:sp>
    </p:spTree>
    <p:extLst>
      <p:ext uri="{BB962C8B-B14F-4D97-AF65-F5344CB8AC3E}">
        <p14:creationId xmlns:p14="http://schemas.microsoft.com/office/powerpoint/2010/main" val="145072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1" name="Rectangle 30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0F5767-B0B2-3C4C-B7E7-7467F30F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Mothers Age vs. Morbidity and Assistive Reproductive Technology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452061-B26A-E343-9265-0821C2B581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57" b="1"/>
          <a:stretch/>
        </p:blipFill>
        <p:spPr>
          <a:xfrm>
            <a:off x="1144879" y="1221592"/>
            <a:ext cx="5822608" cy="425632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5F4A3B-F1F1-3743-9CA1-77C5A015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No difference in histograms for mother’s age</a:t>
            </a:r>
          </a:p>
          <a:p>
            <a:r>
              <a:rPr lang="en-US" dirty="0"/>
              <a:t>Split into under 35 and 35+ categories</a:t>
            </a:r>
          </a:p>
        </p:txBody>
      </p:sp>
    </p:spTree>
    <p:extLst>
      <p:ext uri="{BB962C8B-B14F-4D97-AF65-F5344CB8AC3E}">
        <p14:creationId xmlns:p14="http://schemas.microsoft.com/office/powerpoint/2010/main" val="149189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9F2443-DD0F-4A1A-95D9-3D09C9910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57BDEF-8960-4E5E-9B66-CEEB747D3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7" name="Picture 12">
              <a:extLst>
                <a:ext uri="{FF2B5EF4-FFF2-40B4-BE49-F238E27FC236}">
                  <a16:creationId xmlns:a16="http://schemas.microsoft.com/office/drawing/2014/main" id="{C8A46F2A-9E4B-42CA-B21B-02B8F1CE2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4EEE37-BD4C-4C81-8E23-9CC54C601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F6738F9-407F-4CCC-9E6B-66463034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9B46B5B-E34C-4AF4-AA00-36264B45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4D457E-4A19-ED46-B3EA-FE53C55F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Age and Assistive Reproductive Technology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505DEE-DDD0-497D-BE32-EC510B88E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72384" cy="453542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67E092-0739-8640-9CAB-4DCF6E105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862" y="3019984"/>
            <a:ext cx="2901785" cy="236495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C07C82-4DEC-4196-AD7A-1CF39014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4033" y="2400639"/>
            <a:ext cx="603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981582-5BD5-A843-AC41-69C636FEE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943" y="2534614"/>
            <a:ext cx="674214" cy="4533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4D4C-EFD7-6047-B1E3-D5B8FBAC4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496" y="2556932"/>
            <a:ext cx="6260114" cy="3318936"/>
          </a:xfrm>
        </p:spPr>
        <p:txBody>
          <a:bodyPr>
            <a:normAutofit/>
          </a:bodyPr>
          <a:lstStyle/>
          <a:p>
            <a:r>
              <a:rPr lang="en-US" dirty="0"/>
              <a:t>65.65% of all cases of maternal morbidity had a prior risk factor of Assistive Reproductive Technology (single and multiple) </a:t>
            </a:r>
          </a:p>
          <a:p>
            <a:r>
              <a:rPr lang="en-US" dirty="0"/>
              <a:t>76.98% of Mother’s 35 and older who experience maternal morbidity had used Assistive Reproductive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8F3BC-D105-2843-907F-E3C44943646B}"/>
              </a:ext>
            </a:extLst>
          </p:cNvPr>
          <p:cNvSpPr txBox="1"/>
          <p:nvPr/>
        </p:nvSpPr>
        <p:spPr>
          <a:xfrm>
            <a:off x="1177943" y="1303496"/>
            <a:ext cx="2892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Maternal Morbidity Present</a:t>
            </a:r>
          </a:p>
          <a:p>
            <a:pPr algn="ctr"/>
            <a:r>
              <a:rPr lang="en-US" dirty="0"/>
              <a:t>Assistive Reproductive Technology vs. Mother’s Age </a:t>
            </a:r>
          </a:p>
        </p:txBody>
      </p:sp>
    </p:spTree>
    <p:extLst>
      <p:ext uri="{BB962C8B-B14F-4D97-AF65-F5344CB8AC3E}">
        <p14:creationId xmlns:p14="http://schemas.microsoft.com/office/powerpoint/2010/main" val="3390412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573</Words>
  <Application>Microsoft Macintosh PowerPoint</Application>
  <PresentationFormat>Widescreen</PresentationFormat>
  <Paragraphs>79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Risk Factors for Maternal Morbidity</vt:lpstr>
      <vt:lpstr>Maternal Morbidity</vt:lpstr>
      <vt:lpstr>Goals and Motivation</vt:lpstr>
      <vt:lpstr>Data Cleaning</vt:lpstr>
      <vt:lpstr>Variables of Interest</vt:lpstr>
      <vt:lpstr>Single and Multiple Risk Factors </vt:lpstr>
      <vt:lpstr>Numeric Variables vs. Morbidity and Risk Factors</vt:lpstr>
      <vt:lpstr>Mothers Age vs. Morbidity and Assistive Reproductive Technology</vt:lpstr>
      <vt:lpstr>Age and Assistive Reproductive Technology</vt:lpstr>
      <vt:lpstr>Findings and Limitations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Maternal Morbidity</dc:title>
  <dc:creator>Cualoping, Alexander Sean</dc:creator>
  <cp:lastModifiedBy>Cualoping, Alexander Sean</cp:lastModifiedBy>
  <cp:revision>10</cp:revision>
  <dcterms:created xsi:type="dcterms:W3CDTF">2020-03-05T08:15:48Z</dcterms:created>
  <dcterms:modified xsi:type="dcterms:W3CDTF">2020-03-10T13:43:16Z</dcterms:modified>
</cp:coreProperties>
</file>