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sldIdLst>
    <p:sldId id="256" r:id="rId5"/>
    <p:sldId id="418" r:id="rId6"/>
    <p:sldId id="258" r:id="rId7"/>
    <p:sldId id="447" r:id="rId8"/>
    <p:sldId id="448" r:id="rId9"/>
    <p:sldId id="449" r:id="rId10"/>
    <p:sldId id="450" r:id="rId11"/>
    <p:sldId id="434" r:id="rId12"/>
    <p:sldId id="451" r:id="rId13"/>
    <p:sldId id="414" r:id="rId14"/>
    <p:sldId id="435" r:id="rId15"/>
    <p:sldId id="452" r:id="rId16"/>
    <p:sldId id="455" r:id="rId17"/>
    <p:sldId id="453" r:id="rId18"/>
    <p:sldId id="454" r:id="rId19"/>
    <p:sldId id="456" r:id="rId20"/>
    <p:sldId id="457" r:id="rId21"/>
    <p:sldId id="458" r:id="rId22"/>
    <p:sldId id="459" r:id="rId23"/>
    <p:sldId id="460"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4E72"/>
    <a:srgbClr val="2790B0"/>
    <a:srgbClr val="DCE7F2"/>
    <a:srgbClr val="98B8D8"/>
    <a:srgbClr val="203B56"/>
    <a:srgbClr val="003D61"/>
    <a:srgbClr val="2EBACE"/>
    <a:srgbClr val="D6EEFA"/>
    <a:srgbClr val="F2FAFD"/>
    <a:srgbClr val="F6F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73" d="100"/>
          <a:sy n="73" d="100"/>
        </p:scale>
        <p:origin x="303" y="51"/>
      </p:cViewPr>
      <p:guideLst>
        <p:guide orient="horz" pos="2160"/>
        <p:guide pos="3840"/>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2023/3/24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507769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2123524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199125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2115109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9800"/>
          <p:cNvSpPr>
            <a:spLocks noGrp="1"/>
          </p:cNvSpPr>
          <p:nvPr userDrawn="1">
            <p:ph type="subTitle" idx="1"/>
          </p:nvPr>
        </p:nvSpPr>
        <p:spPr>
          <a:xfrm>
            <a:off x="669925" y="2150019"/>
            <a:ext cx="4423002"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9801"/>
          <p:cNvSpPr>
            <a:spLocks noGrp="1"/>
          </p:cNvSpPr>
          <p:nvPr userDrawn="1">
            <p:ph type="ctrTitle"/>
          </p:nvPr>
        </p:nvSpPr>
        <p:spPr>
          <a:xfrm>
            <a:off x="669925" y="1320800"/>
            <a:ext cx="4423002" cy="698591"/>
          </a:xfrm>
        </p:spPr>
        <p:txBody>
          <a:bodyPr anchor="ctr">
            <a:normAutofit/>
          </a:bodyPr>
          <a:lstStyle>
            <a:lvl1pPr algn="l">
              <a:defRPr sz="4000">
                <a:solidFill>
                  <a:schemeClr val="tx1"/>
                </a:solidFill>
              </a:defRPr>
            </a:lvl1pPr>
          </a:lstStyle>
          <a:p>
            <a:endParaRPr lang="zh-CN" altLang="en-US" dirty="0"/>
          </a:p>
        </p:txBody>
      </p:sp>
      <p:sp>
        <p:nvSpPr>
          <p:cNvPr id="12" name="文本占位符 11"/>
          <p:cNvSpPr>
            <a:spLocks noGrp="1"/>
          </p:cNvSpPr>
          <p:nvPr userDrawn="1">
            <p:ph type="body" sz="quarter" idx="10" hasCustomPrompt="1"/>
          </p:nvPr>
        </p:nvSpPr>
        <p:spPr>
          <a:xfrm>
            <a:off x="669925" y="3189949"/>
            <a:ext cx="2045144" cy="248371"/>
          </a:xfrm>
        </p:spPr>
        <p:txBody>
          <a:bodyPr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2"/>
          <p:cNvSpPr>
            <a:spLocks noGrp="1"/>
          </p:cNvSpPr>
          <p:nvPr userDrawn="1">
            <p:ph type="body" sz="quarter" idx="11" hasCustomPrompt="1"/>
          </p:nvPr>
        </p:nvSpPr>
        <p:spPr>
          <a:xfrm>
            <a:off x="669925" y="3453845"/>
            <a:ext cx="2045144" cy="248371"/>
          </a:xfrm>
        </p:spPr>
        <p:txBody>
          <a:bodyPr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grpSp>
        <p:nvGrpSpPr>
          <p:cNvPr id="60" name="组合 59">
            <a:extLst>
              <a:ext uri="{FF2B5EF4-FFF2-40B4-BE49-F238E27FC236}">
                <a16:creationId xmlns:a16="http://schemas.microsoft.com/office/drawing/2014/main" id="{6F624F40-FDF0-4DFD-921D-FAE4E25BFA8B}"/>
              </a:ext>
            </a:extLst>
          </p:cNvPr>
          <p:cNvGrpSpPr/>
          <p:nvPr userDrawn="1"/>
        </p:nvGrpSpPr>
        <p:grpSpPr>
          <a:xfrm>
            <a:off x="-12088" y="4794394"/>
            <a:ext cx="12204089" cy="2063607"/>
            <a:chOff x="-12088" y="4794394"/>
            <a:chExt cx="12204089" cy="2063607"/>
          </a:xfrm>
        </p:grpSpPr>
        <p:sp>
          <p:nvSpPr>
            <p:cNvPr id="52" name="iŝļïḋè">
              <a:extLst>
                <a:ext uri="{FF2B5EF4-FFF2-40B4-BE49-F238E27FC236}">
                  <a16:creationId xmlns:a16="http://schemas.microsoft.com/office/drawing/2014/main" id="{5F3366FB-925F-4BB9-ADE6-445B1C7894C3}"/>
                </a:ext>
              </a:extLst>
            </p:cNvPr>
            <p:cNvSpPr>
              <a:spLocks/>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a:p>
          </p:txBody>
        </p:sp>
        <p:sp>
          <p:nvSpPr>
            <p:cNvPr id="54" name="ïṩḷïḋe">
              <a:extLst>
                <a:ext uri="{FF2B5EF4-FFF2-40B4-BE49-F238E27FC236}">
                  <a16:creationId xmlns:a16="http://schemas.microsoft.com/office/drawing/2014/main" id="{52220577-D5CA-4385-AF28-708CC21ACCEC}"/>
                </a:ext>
              </a:extLst>
            </p:cNvPr>
            <p:cNvSpPr>
              <a:spLocks/>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56" name="iṧḷîḋé">
              <a:extLst>
                <a:ext uri="{FF2B5EF4-FFF2-40B4-BE49-F238E27FC236}">
                  <a16:creationId xmlns:a16="http://schemas.microsoft.com/office/drawing/2014/main" id="{0644CDC7-884B-40D9-B274-CF83A689E827}"/>
                </a:ext>
              </a:extLst>
            </p:cNvPr>
            <p:cNvSpPr>
              <a:spLocks/>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a:p>
          </p:txBody>
        </p:sp>
        <p:sp>
          <p:nvSpPr>
            <p:cNvPr id="58" name="îṥlîḑê">
              <a:extLst>
                <a:ext uri="{FF2B5EF4-FFF2-40B4-BE49-F238E27FC236}">
                  <a16:creationId xmlns:a16="http://schemas.microsoft.com/office/drawing/2014/main" id="{67600C7C-F5E7-4472-B9EF-A541C5C99495}"/>
                </a:ext>
              </a:extLst>
            </p:cNvPr>
            <p:cNvSpPr>
              <a:spLocks/>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dirty="0"/>
            </a:p>
          </p:txBody>
        </p:sp>
      </p:grpSp>
      <p:grpSp>
        <p:nvGrpSpPr>
          <p:cNvPr id="59" name="组合 58">
            <a:extLst>
              <a:ext uri="{FF2B5EF4-FFF2-40B4-BE49-F238E27FC236}">
                <a16:creationId xmlns:a16="http://schemas.microsoft.com/office/drawing/2014/main" id="{A26B9DB5-1ADC-43B3-BCE8-970894DC9D39}"/>
              </a:ext>
            </a:extLst>
          </p:cNvPr>
          <p:cNvGrpSpPr/>
          <p:nvPr userDrawn="1"/>
        </p:nvGrpSpPr>
        <p:grpSpPr>
          <a:xfrm>
            <a:off x="7778078" y="0"/>
            <a:ext cx="4413923" cy="3499502"/>
            <a:chOff x="7778078" y="0"/>
            <a:chExt cx="4413923" cy="3499502"/>
          </a:xfrm>
        </p:grpSpPr>
        <p:sp>
          <p:nvSpPr>
            <p:cNvPr id="42" name="iSļídê">
              <a:extLst>
                <a:ext uri="{FF2B5EF4-FFF2-40B4-BE49-F238E27FC236}">
                  <a16:creationId xmlns:a16="http://schemas.microsoft.com/office/drawing/2014/main" id="{82A3C794-2A5C-4827-8C53-19689DBEDB79}"/>
                </a:ext>
              </a:extLst>
            </p:cNvPr>
            <p:cNvSpPr>
              <a:spLocks/>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40" name="î$1ïḋé">
              <a:extLst>
                <a:ext uri="{FF2B5EF4-FFF2-40B4-BE49-F238E27FC236}">
                  <a16:creationId xmlns:a16="http://schemas.microsoft.com/office/drawing/2014/main" id="{8106E9DF-13A9-47FC-B0CC-7FCDA8A25A47}"/>
                </a:ext>
              </a:extLst>
            </p:cNvPr>
            <p:cNvSpPr>
              <a:spLocks/>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8" name="íṣľiḓê">
              <a:extLst>
                <a:ext uri="{FF2B5EF4-FFF2-40B4-BE49-F238E27FC236}">
                  <a16:creationId xmlns:a16="http://schemas.microsoft.com/office/drawing/2014/main" id="{75325FDB-6AF2-4496-97A8-DA1AB2DFD6DF}"/>
                </a:ext>
              </a:extLst>
            </p:cNvPr>
            <p:cNvSpPr>
              <a:spLocks/>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6" name="işḻíḋê">
              <a:extLst>
                <a:ext uri="{FF2B5EF4-FFF2-40B4-BE49-F238E27FC236}">
                  <a16:creationId xmlns:a16="http://schemas.microsoft.com/office/drawing/2014/main" id="{EB936B51-CD51-4DC6-B0B3-AE7B1625340E}"/>
                </a:ext>
              </a:extLst>
            </p:cNvPr>
            <p:cNvSpPr>
              <a:spLocks/>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9"/>
          <p:cNvSpPr>
            <a:spLocks noGrp="1"/>
          </p:cNvSpPr>
          <p:nvPr>
            <p:ph type="title" hasCustomPrompt="1"/>
          </p:nvPr>
        </p:nvSpPr>
        <p:spPr>
          <a:xfrm>
            <a:off x="1956131" y="2352597"/>
            <a:ext cx="4535055" cy="656792"/>
          </a:xfrm>
        </p:spPr>
        <p:txBody>
          <a:bodyPr anchor="ctr">
            <a:normAutofit/>
          </a:bodyPr>
          <a:lstStyle>
            <a:lvl1pPr algn="ctr">
              <a:defRPr sz="2400" b="1">
                <a:solidFill>
                  <a:srgbClr val="003D61"/>
                </a:solidFill>
              </a:defRPr>
            </a:lvl1pPr>
          </a:lstStyle>
          <a:p>
            <a:r>
              <a:rPr lang="zh-CN" altLang="en-US" dirty="0"/>
              <a:t>单击此处添加幻灯片章节标题</a:t>
            </a:r>
          </a:p>
        </p:txBody>
      </p:sp>
      <p:sp>
        <p:nvSpPr>
          <p:cNvPr id="21" name="文本占位符 20"/>
          <p:cNvSpPr>
            <a:spLocks noGrp="1"/>
          </p:cNvSpPr>
          <p:nvPr>
            <p:ph type="body" idx="1"/>
          </p:nvPr>
        </p:nvSpPr>
        <p:spPr>
          <a:xfrm>
            <a:off x="1950358" y="3233648"/>
            <a:ext cx="4546600" cy="1015623"/>
          </a:xfrm>
        </p:spPr>
        <p:txBody>
          <a:bodyPr anchor="t">
            <a:normAutofit/>
          </a:bodyPr>
          <a:lstStyle>
            <a:lvl1pPr marL="0" indent="0" algn="ctr">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9" name="组合 8">
            <a:extLst>
              <a:ext uri="{FF2B5EF4-FFF2-40B4-BE49-F238E27FC236}">
                <a16:creationId xmlns:a16="http://schemas.microsoft.com/office/drawing/2014/main" id="{CD9E46DE-6A41-4299-8141-4029FA18B691}"/>
              </a:ext>
            </a:extLst>
          </p:cNvPr>
          <p:cNvGrpSpPr/>
          <p:nvPr userDrawn="1"/>
        </p:nvGrpSpPr>
        <p:grpSpPr>
          <a:xfrm flipV="1">
            <a:off x="8256760" y="-16020"/>
            <a:ext cx="3935241" cy="6874019"/>
            <a:chOff x="7778078" y="0"/>
            <a:chExt cx="4413923" cy="3499502"/>
          </a:xfrm>
        </p:grpSpPr>
        <p:sp>
          <p:nvSpPr>
            <p:cNvPr id="10" name="iś1íḋê">
              <a:extLst>
                <a:ext uri="{FF2B5EF4-FFF2-40B4-BE49-F238E27FC236}">
                  <a16:creationId xmlns:a16="http://schemas.microsoft.com/office/drawing/2014/main" id="{86A10BA9-BFFB-424A-BE2D-A51AA1A2D2DE}"/>
                </a:ext>
              </a:extLst>
            </p:cNvPr>
            <p:cNvSpPr>
              <a:spLocks/>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1" name="îŝļîḋê">
              <a:extLst>
                <a:ext uri="{FF2B5EF4-FFF2-40B4-BE49-F238E27FC236}">
                  <a16:creationId xmlns:a16="http://schemas.microsoft.com/office/drawing/2014/main" id="{404B7348-CA69-4CED-8AEA-BAACC9EB65C5}"/>
                </a:ext>
              </a:extLst>
            </p:cNvPr>
            <p:cNvSpPr>
              <a:spLocks/>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2" name="ï$ļiḓè">
              <a:extLst>
                <a:ext uri="{FF2B5EF4-FFF2-40B4-BE49-F238E27FC236}">
                  <a16:creationId xmlns:a16="http://schemas.microsoft.com/office/drawing/2014/main" id="{BF38E64D-D65C-4322-B74A-DB8F5650EA75}"/>
                </a:ext>
              </a:extLst>
            </p:cNvPr>
            <p:cNvSpPr>
              <a:spLocks/>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3" name="íṥlïḋe">
              <a:extLst>
                <a:ext uri="{FF2B5EF4-FFF2-40B4-BE49-F238E27FC236}">
                  <a16:creationId xmlns:a16="http://schemas.microsoft.com/office/drawing/2014/main" id="{8B72C440-E95D-49F0-9470-97CAD9E8AE2D}"/>
                </a:ext>
              </a:extLst>
            </p:cNvPr>
            <p:cNvSpPr>
              <a:spLocks/>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489D9C7-5DC6-4263-87FF-7C99F6FB63C3}" type="datetime1">
              <a:rPr lang="zh-CN" altLang="en-US" smtClean="0"/>
              <a:pPr/>
              <a:t>2023/3/24</a:t>
            </a:fld>
            <a:endParaRPr lang="zh-CN" altLang="en-US"/>
          </a:p>
        </p:txBody>
      </p:sp>
      <p:sp>
        <p:nvSpPr>
          <p:cNvPr id="8" name="页脚占位符 7"/>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日期占位符 5"/>
          <p:cNvSpPr>
            <a:spLocks noGrp="1"/>
          </p:cNvSpPr>
          <p:nvPr>
            <p:ph type="dt" sz="half" idx="10"/>
          </p:nvPr>
        </p:nvSpPr>
        <p:spPr/>
        <p:txBody>
          <a:bodyPr/>
          <a:lstStyle/>
          <a:p>
            <a:fld id="{6489D9C7-5DC6-4263-87FF-7C99F6FB63C3}" type="datetime1">
              <a:rPr lang="zh-CN" altLang="en-US" smtClean="0"/>
              <a:t>2023/3/24</a:t>
            </a:fld>
            <a:endParaRPr lang="zh-CN" altLang="en-US"/>
          </a:p>
        </p:txBody>
      </p:sp>
      <p:sp>
        <p:nvSpPr>
          <p:cNvPr id="7" name="页脚占位符 6"/>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6299591" y="1502142"/>
            <a:ext cx="3985202" cy="865136"/>
          </a:xfrm>
        </p:spPr>
        <p:txBody>
          <a:bodyPr anchor="ctr">
            <a:normAutofit/>
          </a:bodyPr>
          <a:lstStyle>
            <a:lvl1pPr marL="0" indent="0" algn="r">
              <a:buFont typeface="Arial" panose="020B0604020202020204" pitchFamily="34" charset="0"/>
              <a:buNone/>
              <a:defRPr sz="3200">
                <a:solidFill>
                  <a:schemeClr val="tx1"/>
                </a:solidFill>
              </a:defRPr>
            </a:lvl1pPr>
          </a:lstStyle>
          <a:p>
            <a:r>
              <a:rPr lang="zh-CN" altLang="en-US" dirty="0"/>
              <a:t>结束语</a:t>
            </a:r>
          </a:p>
        </p:txBody>
      </p:sp>
      <p:sp>
        <p:nvSpPr>
          <p:cNvPr id="14" name="文本占位符 13"/>
          <p:cNvSpPr>
            <a:spLocks noGrp="1"/>
          </p:cNvSpPr>
          <p:nvPr userDrawn="1">
            <p:ph type="body" sz="quarter" idx="17" hasCustomPrompt="1"/>
          </p:nvPr>
        </p:nvSpPr>
        <p:spPr>
          <a:xfrm>
            <a:off x="6299591" y="2930176"/>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14"/>
          <p:cNvSpPr>
            <a:spLocks noGrp="1"/>
          </p:cNvSpPr>
          <p:nvPr userDrawn="1">
            <p:ph type="body" sz="quarter" idx="18" hasCustomPrompt="1"/>
          </p:nvPr>
        </p:nvSpPr>
        <p:spPr>
          <a:xfrm>
            <a:off x="6299591" y="3245810"/>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grpSp>
        <p:nvGrpSpPr>
          <p:cNvPr id="16" name="组合 15">
            <a:extLst>
              <a:ext uri="{FF2B5EF4-FFF2-40B4-BE49-F238E27FC236}">
                <a16:creationId xmlns:a16="http://schemas.microsoft.com/office/drawing/2014/main" id="{63BEFEB4-2C7C-48D0-9F96-75183D3ED3E7}"/>
              </a:ext>
            </a:extLst>
          </p:cNvPr>
          <p:cNvGrpSpPr/>
          <p:nvPr userDrawn="1"/>
        </p:nvGrpSpPr>
        <p:grpSpPr>
          <a:xfrm flipH="1">
            <a:off x="-1" y="0"/>
            <a:ext cx="3893927" cy="3087232"/>
            <a:chOff x="7778078" y="0"/>
            <a:chExt cx="4413923" cy="3499502"/>
          </a:xfrm>
        </p:grpSpPr>
        <p:sp>
          <p:nvSpPr>
            <p:cNvPr id="17" name="îṧlîḋé">
              <a:extLst>
                <a:ext uri="{FF2B5EF4-FFF2-40B4-BE49-F238E27FC236}">
                  <a16:creationId xmlns:a16="http://schemas.microsoft.com/office/drawing/2014/main" id="{4CBDF918-E7F9-4244-82F6-7E2017481C8F}"/>
                </a:ext>
              </a:extLst>
            </p:cNvPr>
            <p:cNvSpPr>
              <a:spLocks/>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9" name="ïṩ1îḑè">
              <a:extLst>
                <a:ext uri="{FF2B5EF4-FFF2-40B4-BE49-F238E27FC236}">
                  <a16:creationId xmlns:a16="http://schemas.microsoft.com/office/drawing/2014/main" id="{3B48366F-92CF-4BCF-A935-76F9623B15B9}"/>
                </a:ext>
              </a:extLst>
            </p:cNvPr>
            <p:cNvSpPr>
              <a:spLocks/>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1" name="ïṥľïḋe">
              <a:extLst>
                <a:ext uri="{FF2B5EF4-FFF2-40B4-BE49-F238E27FC236}">
                  <a16:creationId xmlns:a16="http://schemas.microsoft.com/office/drawing/2014/main" id="{DC220813-393A-47BA-8C55-4ADAF601642C}"/>
                </a:ext>
              </a:extLst>
            </p:cNvPr>
            <p:cNvSpPr>
              <a:spLocks/>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4" name="iSļidé">
              <a:extLst>
                <a:ext uri="{FF2B5EF4-FFF2-40B4-BE49-F238E27FC236}">
                  <a16:creationId xmlns:a16="http://schemas.microsoft.com/office/drawing/2014/main" id="{898A955D-75FC-4514-86F9-BDAE27A10D69}"/>
                </a:ext>
              </a:extLst>
            </p:cNvPr>
            <p:cNvSpPr>
              <a:spLocks/>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25" name="组合 24">
            <a:extLst>
              <a:ext uri="{FF2B5EF4-FFF2-40B4-BE49-F238E27FC236}">
                <a16:creationId xmlns:a16="http://schemas.microsoft.com/office/drawing/2014/main" id="{A8734980-73E0-48A2-B53C-72DE9BDED7A0}"/>
              </a:ext>
            </a:extLst>
          </p:cNvPr>
          <p:cNvGrpSpPr/>
          <p:nvPr userDrawn="1"/>
        </p:nvGrpSpPr>
        <p:grpSpPr>
          <a:xfrm flipH="1">
            <a:off x="-12089" y="4291344"/>
            <a:ext cx="12204089" cy="2566658"/>
            <a:chOff x="-12088" y="4794394"/>
            <a:chExt cx="12204089" cy="2063607"/>
          </a:xfrm>
        </p:grpSpPr>
        <p:sp>
          <p:nvSpPr>
            <p:cNvPr id="26" name="íṥḻíḑé">
              <a:extLst>
                <a:ext uri="{FF2B5EF4-FFF2-40B4-BE49-F238E27FC236}">
                  <a16:creationId xmlns:a16="http://schemas.microsoft.com/office/drawing/2014/main" id="{18134D36-334C-4854-8D96-EC6648661CA6}"/>
                </a:ext>
              </a:extLst>
            </p:cNvPr>
            <p:cNvSpPr>
              <a:spLocks/>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a:p>
          </p:txBody>
        </p:sp>
        <p:sp>
          <p:nvSpPr>
            <p:cNvPr id="27" name="iṧḻîḓe">
              <a:extLst>
                <a:ext uri="{FF2B5EF4-FFF2-40B4-BE49-F238E27FC236}">
                  <a16:creationId xmlns:a16="http://schemas.microsoft.com/office/drawing/2014/main" id="{C6A7AE61-9924-408E-8CF1-09F7814EF88C}"/>
                </a:ext>
              </a:extLst>
            </p:cNvPr>
            <p:cNvSpPr>
              <a:spLocks/>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8" name="îS1íḋê">
              <a:extLst>
                <a:ext uri="{FF2B5EF4-FFF2-40B4-BE49-F238E27FC236}">
                  <a16:creationId xmlns:a16="http://schemas.microsoft.com/office/drawing/2014/main" id="{0E374545-05CE-40DB-AFDC-FA4A8E623525}"/>
                </a:ext>
              </a:extLst>
            </p:cNvPr>
            <p:cNvSpPr>
              <a:spLocks/>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a:p>
          </p:txBody>
        </p:sp>
        <p:sp>
          <p:nvSpPr>
            <p:cNvPr id="29" name="îṧ1iḋe">
              <a:extLst>
                <a:ext uri="{FF2B5EF4-FFF2-40B4-BE49-F238E27FC236}">
                  <a16:creationId xmlns:a16="http://schemas.microsoft.com/office/drawing/2014/main" id="{67FE0E06-350E-4668-A7B0-18779AF86CAD}"/>
                </a:ext>
              </a:extLst>
            </p:cNvPr>
            <p:cNvSpPr>
              <a:spLocks/>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2023/3/24</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 </a:t>
            </a:r>
            <a:r>
              <a:rPr lang="zh-CN" altLang="en-US" dirty="0"/>
              <a:t>「 让</a:t>
            </a:r>
            <a:r>
              <a:rPr lang="en-US" altLang="zh-CN" dirty="0"/>
              <a:t>PPT</a:t>
            </a:r>
            <a:r>
              <a:rPr lang="zh-CN" altLang="en-US" dirty="0"/>
              <a:t>设计简单起来！」</a:t>
            </a:r>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nipa.gov.cn/col/col192/index.html" TargetMode="Externa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îṣḷîḍé"/>
        <p:cNvGrpSpPr/>
        <p:nvPr/>
      </p:nvGrpSpPr>
      <p:grpSpPr>
        <a:xfrm>
          <a:off x="0" y="0"/>
          <a:ext cx="0" cy="0"/>
          <a:chOff x="0" y="0"/>
          <a:chExt cx="0" cy="0"/>
        </a:xfrm>
      </p:grpSpPr>
      <p:sp>
        <p:nvSpPr>
          <p:cNvPr id="22" name="ïšļíḓê">
            <a:extLst>
              <a:ext uri="{FF2B5EF4-FFF2-40B4-BE49-F238E27FC236}">
                <a16:creationId xmlns:a16="http://schemas.microsoft.com/office/drawing/2014/main" id="{EB232AD5-81C2-4883-A1AE-DB0EBB888F35}"/>
              </a:ext>
            </a:extLst>
          </p:cNvPr>
          <p:cNvSpPr>
            <a:spLocks noGrp="1"/>
          </p:cNvSpPr>
          <p:nvPr>
            <p:ph type="ctrTitle"/>
          </p:nvPr>
        </p:nvSpPr>
        <p:spPr>
          <a:xfrm>
            <a:off x="669925" y="2046226"/>
            <a:ext cx="7073900" cy="1392899"/>
          </a:xfrm>
        </p:spPr>
        <p:txBody>
          <a:bodyPr>
            <a:noAutofit/>
          </a:bodyPr>
          <a:lstStyle/>
          <a:p>
            <a:pPr>
              <a:lnSpc>
                <a:spcPct val="100000"/>
              </a:lnSpc>
            </a:pPr>
            <a:br>
              <a:rPr lang="en-US" altLang="zh-CN" dirty="0">
                <a:latin typeface="微软雅黑" panose="020B0503020204020204" pitchFamily="34" charset="-122"/>
                <a:ea typeface="微软雅黑" panose="020B0503020204020204" pitchFamily="34" charset="-122"/>
                <a:sym typeface="微软雅黑" panose="020B0503020204020204" pitchFamily="34" charset="-122"/>
              </a:rPr>
            </a:br>
            <a:r>
              <a:rPr lang="zh-CN" altLang="en-US" sz="6000" dirty="0">
                <a:latin typeface="微软雅黑" panose="020B0503020204020204" pitchFamily="34" charset="-122"/>
                <a:ea typeface="微软雅黑" panose="020B0503020204020204" pitchFamily="34" charset="-122"/>
                <a:sym typeface="微软雅黑" panose="020B0503020204020204" pitchFamily="34" charset="-122"/>
              </a:rPr>
              <a:t>如何撰写专利</a:t>
            </a:r>
            <a:br>
              <a:rPr lang="en-US" altLang="zh-CN" sz="5400" dirty="0">
                <a:latin typeface="微软雅黑" panose="020B0503020204020204" pitchFamily="34" charset="-122"/>
                <a:ea typeface="微软雅黑" panose="020B0503020204020204" pitchFamily="34" charset="-122"/>
                <a:sym typeface="微软雅黑" panose="020B0503020204020204" pitchFamily="34" charset="-122"/>
              </a:rPr>
            </a:br>
            <a:endParaRPr lang="zh-CN" altLang="en-US" dirty="0"/>
          </a:p>
        </p:txBody>
      </p:sp>
      <p:sp>
        <p:nvSpPr>
          <p:cNvPr id="23" name="isļîḋê">
            <a:extLst>
              <a:ext uri="{FF2B5EF4-FFF2-40B4-BE49-F238E27FC236}">
                <a16:creationId xmlns:a16="http://schemas.microsoft.com/office/drawing/2014/main" id="{5144D84F-545E-45E7-B087-5E8C0520305C}"/>
              </a:ext>
            </a:extLst>
          </p:cNvPr>
          <p:cNvSpPr>
            <a:spLocks noGrp="1"/>
          </p:cNvSpPr>
          <p:nvPr>
            <p:ph type="body" sz="quarter" idx="10"/>
          </p:nvPr>
        </p:nvSpPr>
        <p:spPr>
          <a:xfrm>
            <a:off x="648561" y="3606583"/>
            <a:ext cx="4423002" cy="248371"/>
          </a:xfrm>
        </p:spPr>
        <p:txBody>
          <a:bodyPr/>
          <a:lstStyle/>
          <a:p>
            <a:r>
              <a:rPr lang="en-US" altLang="zh-CN" sz="1800" b="0" i="0" u="none" strike="noStrike" dirty="0">
                <a:effectLst/>
                <a:latin typeface="微软雅黑" panose="020B0503020204020204" pitchFamily="34" charset="-122"/>
                <a:ea typeface="微软雅黑" panose="020B0503020204020204" pitchFamily="34" charset="-122"/>
                <a:sym typeface="微软雅黑" panose="020B0503020204020204" pitchFamily="34" charset="-122"/>
              </a:rPr>
              <a:t>HOW TO WRITE A PATENT</a:t>
            </a:r>
            <a:endParaRPr lang="en-US" altLang="zh-CN" sz="1800" b="1" spc="300" dirty="0">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4" name="íṩlíḑe">
            <a:extLst>
              <a:ext uri="{FF2B5EF4-FFF2-40B4-BE49-F238E27FC236}">
                <a16:creationId xmlns:a16="http://schemas.microsoft.com/office/drawing/2014/main" id="{64DC2523-BE13-4BD7-BA98-27AC4C9AEE26}"/>
              </a:ext>
            </a:extLst>
          </p:cNvPr>
          <p:cNvCxnSpPr>
            <a:cxnSpLocks/>
          </p:cNvCxnSpPr>
          <p:nvPr/>
        </p:nvCxnSpPr>
        <p:spPr>
          <a:xfrm>
            <a:off x="669925" y="3439125"/>
            <a:ext cx="3101975"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25" name="iṧḷïḍè">
            <a:extLst>
              <a:ext uri="{FF2B5EF4-FFF2-40B4-BE49-F238E27FC236}">
                <a16:creationId xmlns:a16="http://schemas.microsoft.com/office/drawing/2014/main" id="{96AE95B1-1C5E-4460-87F5-4DD5FBF43659}"/>
              </a:ext>
            </a:extLst>
          </p:cNvPr>
          <p:cNvGrpSpPr/>
          <p:nvPr/>
        </p:nvGrpSpPr>
        <p:grpSpPr>
          <a:xfrm>
            <a:off x="9620250" y="4460030"/>
            <a:ext cx="1672187" cy="642195"/>
            <a:chOff x="9620250" y="4460030"/>
            <a:chExt cx="1672187" cy="642195"/>
          </a:xfrm>
        </p:grpSpPr>
        <p:sp>
          <p:nvSpPr>
            <p:cNvPr id="26" name="ïṩḷíḓe">
              <a:extLst>
                <a:ext uri="{FF2B5EF4-FFF2-40B4-BE49-F238E27FC236}">
                  <a16:creationId xmlns:a16="http://schemas.microsoft.com/office/drawing/2014/main" id="{73BC35F9-EE09-473D-A544-5261531507DA}"/>
                </a:ext>
              </a:extLst>
            </p:cNvPr>
            <p:cNvSpPr/>
            <p:nvPr/>
          </p:nvSpPr>
          <p:spPr>
            <a:xfrm>
              <a:off x="9953625" y="4460030"/>
              <a:ext cx="432906" cy="329366"/>
            </a:xfrm>
            <a:prstGeom prst="rect">
              <a:avLst/>
            </a:prstGeom>
            <a:solidFill>
              <a:schemeClr val="accent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Arial"/>
                <a:ea typeface="微软雅黑"/>
                <a:cs typeface="+mn-cs"/>
              </a:endParaRPr>
            </a:p>
          </p:txBody>
        </p:sp>
        <p:sp>
          <p:nvSpPr>
            <p:cNvPr id="27" name="ïśļîḓe">
              <a:extLst>
                <a:ext uri="{FF2B5EF4-FFF2-40B4-BE49-F238E27FC236}">
                  <a16:creationId xmlns:a16="http://schemas.microsoft.com/office/drawing/2014/main" id="{44020130-2A11-4652-94BE-F804F6369EAC}"/>
                </a:ext>
              </a:extLst>
            </p:cNvPr>
            <p:cNvSpPr/>
            <p:nvPr/>
          </p:nvSpPr>
          <p:spPr>
            <a:xfrm>
              <a:off x="9762087" y="4460030"/>
              <a:ext cx="191538" cy="329366"/>
            </a:xfrm>
            <a:prstGeom prst="rect">
              <a:avLst/>
            </a:prstGeom>
            <a:solidFill>
              <a:schemeClr val="accent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Arial"/>
                <a:ea typeface="微软雅黑"/>
                <a:cs typeface="+mn-cs"/>
              </a:endParaRPr>
            </a:p>
          </p:txBody>
        </p:sp>
        <p:sp>
          <p:nvSpPr>
            <p:cNvPr id="28" name="iṧ1ïḍè">
              <a:extLst>
                <a:ext uri="{FF2B5EF4-FFF2-40B4-BE49-F238E27FC236}">
                  <a16:creationId xmlns:a16="http://schemas.microsoft.com/office/drawing/2014/main" id="{4C5F583A-D67B-426F-97E3-565DCF9FB112}"/>
                </a:ext>
              </a:extLst>
            </p:cNvPr>
            <p:cNvSpPr txBox="1"/>
            <p:nvPr/>
          </p:nvSpPr>
          <p:spPr>
            <a:xfrm>
              <a:off x="9620250" y="4477069"/>
              <a:ext cx="1672187" cy="625156"/>
            </a:xfrm>
            <a:prstGeom prst="rect">
              <a:avLst/>
            </a:prstGeom>
          </p:spPr>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sz="12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ustDataLst>
      <p:tags r:id="rId2"/>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申请专利所需材料</a:t>
            </a:r>
            <a:endParaRPr lang="zh-CN" altLang="en-US" dirty="0"/>
          </a:p>
        </p:txBody>
      </p:sp>
      <p:sp>
        <p:nvSpPr>
          <p:cNvPr id="66" name="iṩ1iḋe">
            <a:extLst>
              <a:ext uri="{FF2B5EF4-FFF2-40B4-BE49-F238E27FC236}">
                <a16:creationId xmlns:a16="http://schemas.microsoft.com/office/drawing/2014/main" id="{648ADCDF-68CE-415E-B33C-D2245BD23C27}"/>
              </a:ext>
            </a:extLst>
          </p:cNvPr>
          <p:cNvSpPr txBox="1"/>
          <p:nvPr/>
        </p:nvSpPr>
        <p:spPr bwMode="auto">
          <a:xfrm>
            <a:off x="5076829" y="1375283"/>
            <a:ext cx="2036751" cy="5208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四大项资料</a:t>
            </a:r>
            <a:endPar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1" name="îṣḷiḍê">
            <a:extLst>
              <a:ext uri="{FF2B5EF4-FFF2-40B4-BE49-F238E27FC236}">
                <a16:creationId xmlns:a16="http://schemas.microsoft.com/office/drawing/2014/main" id="{56674208-08E2-422E-B405-9953662CEE59}"/>
              </a:ext>
            </a:extLst>
          </p:cNvPr>
          <p:cNvGrpSpPr/>
          <p:nvPr/>
        </p:nvGrpSpPr>
        <p:grpSpPr>
          <a:xfrm>
            <a:off x="674687" y="2350118"/>
            <a:ext cx="10998200" cy="3873397"/>
            <a:chOff x="674687" y="2350118"/>
            <a:chExt cx="10998200" cy="3873397"/>
          </a:xfrm>
        </p:grpSpPr>
        <p:cxnSp>
          <p:nvCxnSpPr>
            <p:cNvPr id="6" name="íṩḷíḋe">
              <a:extLst>
                <a:ext uri="{FF2B5EF4-FFF2-40B4-BE49-F238E27FC236}">
                  <a16:creationId xmlns:a16="http://schemas.microsoft.com/office/drawing/2014/main" id="{BD24ED49-EB8A-4066-854B-F1D1A3058BE8}"/>
                </a:ext>
              </a:extLst>
            </p:cNvPr>
            <p:cNvCxnSpPr/>
            <p:nvPr/>
          </p:nvCxnSpPr>
          <p:spPr>
            <a:xfrm>
              <a:off x="674687" y="3431183"/>
              <a:ext cx="10845800"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îsḻidé">
              <a:extLst>
                <a:ext uri="{FF2B5EF4-FFF2-40B4-BE49-F238E27FC236}">
                  <a16:creationId xmlns:a16="http://schemas.microsoft.com/office/drawing/2014/main" id="{BDABEEF7-3F19-4BCD-964C-9CC64BA2BFBA}"/>
                </a:ext>
              </a:extLst>
            </p:cNvPr>
            <p:cNvSpPr/>
            <p:nvPr/>
          </p:nvSpPr>
          <p:spPr>
            <a:xfrm>
              <a:off x="965358" y="3395183"/>
              <a:ext cx="2289165" cy="720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350"/>
            </a:p>
          </p:txBody>
        </p:sp>
        <p:sp>
          <p:nvSpPr>
            <p:cNvPr id="8" name="i$ļîḓê">
              <a:extLst>
                <a:ext uri="{FF2B5EF4-FFF2-40B4-BE49-F238E27FC236}">
                  <a16:creationId xmlns:a16="http://schemas.microsoft.com/office/drawing/2014/main" id="{F6AFD18E-BC79-4F74-8DDE-8C54EA27D468}"/>
                </a:ext>
              </a:extLst>
            </p:cNvPr>
            <p:cNvSpPr/>
            <p:nvPr/>
          </p:nvSpPr>
          <p:spPr bwMode="auto">
            <a:xfrm>
              <a:off x="1129704" y="3682552"/>
              <a:ext cx="1875610" cy="159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流程性文件，包括发明人和申请人信息等，及是否提交实审、延迟审查、提前审查等</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í$ľidé">
              <a:extLst>
                <a:ext uri="{FF2B5EF4-FFF2-40B4-BE49-F238E27FC236}">
                  <a16:creationId xmlns:a16="http://schemas.microsoft.com/office/drawing/2014/main" id="{E55CE6D2-8176-4338-BC5C-14F9802D5FB5}"/>
                </a:ext>
              </a:extLst>
            </p:cNvPr>
            <p:cNvSpPr/>
            <p:nvPr/>
          </p:nvSpPr>
          <p:spPr bwMode="auto">
            <a:xfrm>
              <a:off x="781279" y="2901396"/>
              <a:ext cx="2634999" cy="40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请求书</a:t>
              </a:r>
              <a:endParaRPr lang="zh-CN" altLang="en-US"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ïsļîḋè">
              <a:extLst>
                <a:ext uri="{FF2B5EF4-FFF2-40B4-BE49-F238E27FC236}">
                  <a16:creationId xmlns:a16="http://schemas.microsoft.com/office/drawing/2014/main" id="{BDABEEF7-3F19-4BCD-964C-9CC64BA2BFBA}"/>
                </a:ext>
              </a:extLst>
            </p:cNvPr>
            <p:cNvSpPr/>
            <p:nvPr/>
          </p:nvSpPr>
          <p:spPr>
            <a:xfrm>
              <a:off x="3623789" y="3395183"/>
              <a:ext cx="2289165" cy="720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350" dirty="0"/>
            </a:p>
          </p:txBody>
        </p:sp>
        <p:sp>
          <p:nvSpPr>
            <p:cNvPr id="12" name="îŝļiḑe">
              <a:extLst>
                <a:ext uri="{FF2B5EF4-FFF2-40B4-BE49-F238E27FC236}">
                  <a16:creationId xmlns:a16="http://schemas.microsoft.com/office/drawing/2014/main" id="{F6AFD18E-BC79-4F74-8DDE-8C54EA27D468}"/>
                </a:ext>
              </a:extLst>
            </p:cNvPr>
            <p:cNvSpPr/>
            <p:nvPr/>
          </p:nvSpPr>
          <p:spPr bwMode="auto">
            <a:xfrm>
              <a:off x="3623789" y="3682552"/>
              <a:ext cx="2289165" cy="86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说明书摘要文字部分应当写明发明或者实用新型的名称和所属的技术领域，清楚反映所要解决的技术问题，解决该问题的技术方案的要点及主要用途。</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ïṧ1iḑê">
              <a:extLst>
                <a:ext uri="{FF2B5EF4-FFF2-40B4-BE49-F238E27FC236}">
                  <a16:creationId xmlns:a16="http://schemas.microsoft.com/office/drawing/2014/main" id="{E55CE6D2-8176-4338-BC5C-14F9802D5FB5}"/>
                </a:ext>
              </a:extLst>
            </p:cNvPr>
            <p:cNvSpPr/>
            <p:nvPr/>
          </p:nvSpPr>
          <p:spPr bwMode="auto">
            <a:xfrm>
              <a:off x="6075817" y="2901396"/>
              <a:ext cx="2634999" cy="40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说明书及附图</a:t>
              </a:r>
            </a:p>
          </p:txBody>
        </p:sp>
        <p:sp>
          <p:nvSpPr>
            <p:cNvPr id="14" name="iSľîḓe">
              <a:extLst>
                <a:ext uri="{FF2B5EF4-FFF2-40B4-BE49-F238E27FC236}">
                  <a16:creationId xmlns:a16="http://schemas.microsoft.com/office/drawing/2014/main" id="{BDABEEF7-3F19-4BCD-964C-9CC64BA2BFBA}"/>
                </a:ext>
              </a:extLst>
            </p:cNvPr>
            <p:cNvSpPr/>
            <p:nvPr/>
          </p:nvSpPr>
          <p:spPr>
            <a:xfrm>
              <a:off x="6282220" y="3395183"/>
              <a:ext cx="2289165" cy="720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350"/>
            </a:p>
          </p:txBody>
        </p:sp>
        <p:sp>
          <p:nvSpPr>
            <p:cNvPr id="15" name="íSḷïďe">
              <a:extLst>
                <a:ext uri="{FF2B5EF4-FFF2-40B4-BE49-F238E27FC236}">
                  <a16:creationId xmlns:a16="http://schemas.microsoft.com/office/drawing/2014/main" id="{F6AFD18E-BC79-4F74-8DDE-8C54EA27D468}"/>
                </a:ext>
              </a:extLst>
            </p:cNvPr>
            <p:cNvSpPr/>
            <p:nvPr/>
          </p:nvSpPr>
          <p:spPr bwMode="auto">
            <a:xfrm>
              <a:off x="6323021" y="3682552"/>
              <a:ext cx="2289165" cy="254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20000"/>
                </a:lnSpc>
                <a:spcAft>
                  <a:spcPts val="0"/>
                </a:spcAft>
              </a:pP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说明书应当写明发明创造名称，该名称应当与请求书中的名称一致</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格式上应当包括下列五个部分</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技术领域</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背景技术</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发明内容</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附图说明</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具体实施方式</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   </a:t>
              </a:r>
              <a:endPar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í$ľiḍe">
              <a:extLst>
                <a:ext uri="{FF2B5EF4-FFF2-40B4-BE49-F238E27FC236}">
                  <a16:creationId xmlns:a16="http://schemas.microsoft.com/office/drawing/2014/main" id="{E55CE6D2-8176-4338-BC5C-14F9802D5FB5}"/>
                </a:ext>
              </a:extLst>
            </p:cNvPr>
            <p:cNvSpPr/>
            <p:nvPr/>
          </p:nvSpPr>
          <p:spPr bwMode="auto">
            <a:xfrm>
              <a:off x="6581520" y="2944587"/>
              <a:ext cx="1623594" cy="40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zh-CN" altLang="en-US" sz="1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îşḻîḍè">
              <a:extLst>
                <a:ext uri="{FF2B5EF4-FFF2-40B4-BE49-F238E27FC236}">
                  <a16:creationId xmlns:a16="http://schemas.microsoft.com/office/drawing/2014/main" id="{BDABEEF7-3F19-4BCD-964C-9CC64BA2BFBA}"/>
                </a:ext>
              </a:extLst>
            </p:cNvPr>
            <p:cNvSpPr/>
            <p:nvPr/>
          </p:nvSpPr>
          <p:spPr>
            <a:xfrm>
              <a:off x="8940651" y="3395183"/>
              <a:ext cx="2289165" cy="720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350"/>
            </a:p>
          </p:txBody>
        </p:sp>
        <p:sp>
          <p:nvSpPr>
            <p:cNvPr id="19" name="isļîďe">
              <a:extLst>
                <a:ext uri="{FF2B5EF4-FFF2-40B4-BE49-F238E27FC236}">
                  <a16:creationId xmlns:a16="http://schemas.microsoft.com/office/drawing/2014/main" id="{F6AFD18E-BC79-4F74-8DDE-8C54EA27D468}"/>
                </a:ext>
              </a:extLst>
            </p:cNvPr>
            <p:cNvSpPr/>
            <p:nvPr/>
          </p:nvSpPr>
          <p:spPr bwMode="auto">
            <a:xfrm>
              <a:off x="9127236" y="3682552"/>
              <a:ext cx="2289165" cy="232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权利要求书应当说明发明或者实用新型的技术特征，清楚和简要地表述请求保护的范围。</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ïSļîḓe">
              <a:extLst>
                <a:ext uri="{FF2B5EF4-FFF2-40B4-BE49-F238E27FC236}">
                  <a16:creationId xmlns:a16="http://schemas.microsoft.com/office/drawing/2014/main" id="{E55CE6D2-8176-4338-BC5C-14F9802D5FB5}"/>
                </a:ext>
              </a:extLst>
            </p:cNvPr>
            <p:cNvSpPr/>
            <p:nvPr/>
          </p:nvSpPr>
          <p:spPr bwMode="auto">
            <a:xfrm>
              <a:off x="3751748" y="2901396"/>
              <a:ext cx="2033245" cy="40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说明书摘要及附图</a:t>
              </a:r>
            </a:p>
          </p:txBody>
        </p:sp>
        <p:sp>
          <p:nvSpPr>
            <p:cNvPr id="42" name="i$lîḋe">
              <a:extLst>
                <a:ext uri="{FF2B5EF4-FFF2-40B4-BE49-F238E27FC236}">
                  <a16:creationId xmlns:a16="http://schemas.microsoft.com/office/drawing/2014/main" id="{8F01FAD6-33A5-45FF-8D5A-7EF90B3AE673}"/>
                </a:ext>
              </a:extLst>
            </p:cNvPr>
            <p:cNvSpPr/>
            <p:nvPr/>
          </p:nvSpPr>
          <p:spPr>
            <a:xfrm>
              <a:off x="1867547" y="2350118"/>
              <a:ext cx="462464" cy="4560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微软雅黑" panose="020B0503020204020204" pitchFamily="34" charset="-122"/>
                  <a:ea typeface="微软雅黑" panose="020B0503020204020204" pitchFamily="34" charset="-122"/>
                  <a:sym typeface="微软雅黑" panose="020B0503020204020204" pitchFamily="34" charset="-122"/>
                </a:rPr>
                <a:t>1</a:t>
              </a:r>
            </a:p>
          </p:txBody>
        </p:sp>
        <p:sp>
          <p:nvSpPr>
            <p:cNvPr id="44" name="îšḷíḑè">
              <a:extLst>
                <a:ext uri="{FF2B5EF4-FFF2-40B4-BE49-F238E27FC236}">
                  <a16:creationId xmlns:a16="http://schemas.microsoft.com/office/drawing/2014/main" id="{AE422618-4AC4-445C-841D-9F15AC327B0B}"/>
                </a:ext>
              </a:extLst>
            </p:cNvPr>
            <p:cNvSpPr/>
            <p:nvPr/>
          </p:nvSpPr>
          <p:spPr>
            <a:xfrm>
              <a:off x="4514816" y="2350118"/>
              <a:ext cx="462464" cy="4560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微软雅黑" panose="020B0503020204020204" pitchFamily="34" charset="-122"/>
                  <a:ea typeface="微软雅黑" panose="020B0503020204020204" pitchFamily="34" charset="-122"/>
                  <a:sym typeface="微软雅黑" panose="020B0503020204020204" pitchFamily="34" charset="-122"/>
                </a:rPr>
                <a:t>2</a:t>
              </a:r>
            </a:p>
          </p:txBody>
        </p:sp>
        <p:sp>
          <p:nvSpPr>
            <p:cNvPr id="46" name="îṥlïḑé">
              <a:extLst>
                <a:ext uri="{FF2B5EF4-FFF2-40B4-BE49-F238E27FC236}">
                  <a16:creationId xmlns:a16="http://schemas.microsoft.com/office/drawing/2014/main" id="{2CBB3C1B-3848-4FC5-8243-7AF78C44CBAC}"/>
                </a:ext>
              </a:extLst>
            </p:cNvPr>
            <p:cNvSpPr/>
            <p:nvPr/>
          </p:nvSpPr>
          <p:spPr>
            <a:xfrm>
              <a:off x="7162085" y="2350118"/>
              <a:ext cx="462464" cy="4560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微软雅黑" panose="020B0503020204020204" pitchFamily="34" charset="-122"/>
                  <a:ea typeface="微软雅黑" panose="020B0503020204020204" pitchFamily="34" charset="-122"/>
                  <a:sym typeface="微软雅黑" panose="020B0503020204020204" pitchFamily="34" charset="-122"/>
                </a:rPr>
                <a:t>3</a:t>
              </a:r>
            </a:p>
          </p:txBody>
        </p:sp>
        <p:sp>
          <p:nvSpPr>
            <p:cNvPr id="48" name="iṣļïḑé">
              <a:extLst>
                <a:ext uri="{FF2B5EF4-FFF2-40B4-BE49-F238E27FC236}">
                  <a16:creationId xmlns:a16="http://schemas.microsoft.com/office/drawing/2014/main" id="{97C929E0-EC65-4492-8044-7E2BF173324C}"/>
                </a:ext>
              </a:extLst>
            </p:cNvPr>
            <p:cNvSpPr/>
            <p:nvPr/>
          </p:nvSpPr>
          <p:spPr>
            <a:xfrm>
              <a:off x="9809355" y="2350118"/>
              <a:ext cx="462464" cy="4560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微软雅黑" panose="020B0503020204020204" pitchFamily="34" charset="-122"/>
                  <a:ea typeface="微软雅黑" panose="020B0503020204020204" pitchFamily="34" charset="-122"/>
                  <a:sym typeface="微软雅黑" panose="020B0503020204020204" pitchFamily="34" charset="-122"/>
                </a:rPr>
                <a:t>4</a:t>
              </a:r>
            </a:p>
          </p:txBody>
        </p:sp>
        <p:cxnSp>
          <p:nvCxnSpPr>
            <p:cNvPr id="68" name="îšlîďê">
              <a:extLst>
                <a:ext uri="{FF2B5EF4-FFF2-40B4-BE49-F238E27FC236}">
                  <a16:creationId xmlns:a16="http://schemas.microsoft.com/office/drawing/2014/main" id="{0DE91449-0B10-4120-AB3A-7A939689954D}"/>
                </a:ext>
              </a:extLst>
            </p:cNvPr>
            <p:cNvCxnSpPr>
              <a:cxnSpLocks/>
            </p:cNvCxnSpPr>
            <p:nvPr/>
          </p:nvCxnSpPr>
          <p:spPr>
            <a:xfrm>
              <a:off x="827087" y="3583583"/>
              <a:ext cx="108458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70" name="îşľíďè">
            <a:extLst>
              <a:ext uri="{FF2B5EF4-FFF2-40B4-BE49-F238E27FC236}">
                <a16:creationId xmlns:a16="http://schemas.microsoft.com/office/drawing/2014/main" id="{8198349A-2DDC-454E-82C0-5DCCDF9081A8}"/>
              </a:ext>
            </a:extLst>
          </p:cNvPr>
          <p:cNvCxnSpPr>
            <a:cxnSpLocks/>
          </p:cNvCxnSpPr>
          <p:nvPr/>
        </p:nvCxnSpPr>
        <p:spPr>
          <a:xfrm>
            <a:off x="674687" y="5913438"/>
            <a:ext cx="108458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ïṧ1iḑê">
            <a:extLst>
              <a:ext uri="{FF2B5EF4-FFF2-40B4-BE49-F238E27FC236}">
                <a16:creationId xmlns:a16="http://schemas.microsoft.com/office/drawing/2014/main" id="{611CAD96-73E5-432E-84C6-A9DD435CDADB}"/>
              </a:ext>
            </a:extLst>
          </p:cNvPr>
          <p:cNvSpPr/>
          <p:nvPr/>
        </p:nvSpPr>
        <p:spPr bwMode="auto">
          <a:xfrm>
            <a:off x="9050820" y="2891466"/>
            <a:ext cx="2049415" cy="40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权力要求书</a:t>
            </a:r>
          </a:p>
        </p:txBody>
      </p:sp>
      <p:sp>
        <p:nvSpPr>
          <p:cNvPr id="4" name="矩形 3">
            <a:extLst>
              <a:ext uri="{FF2B5EF4-FFF2-40B4-BE49-F238E27FC236}">
                <a16:creationId xmlns:a16="http://schemas.microsoft.com/office/drawing/2014/main" id="{0C1F8FF3-1EC6-439D-8315-EF70F6585464}"/>
              </a:ext>
            </a:extLst>
          </p:cNvPr>
          <p:cNvSpPr/>
          <p:nvPr/>
        </p:nvSpPr>
        <p:spPr>
          <a:xfrm>
            <a:off x="827087" y="6201053"/>
            <a:ext cx="2723823" cy="369332"/>
          </a:xfrm>
          <a:prstGeom prst="rect">
            <a:avLst/>
          </a:prstGeom>
        </p:spPr>
        <p:txBody>
          <a:bodyPr wrap="none">
            <a:spAutoFit/>
          </a:bodyPr>
          <a:lstStyle/>
          <a:p>
            <a:r>
              <a:rPr lang="zh-CN" altLang="en-US" dirty="0">
                <a:solidFill>
                  <a:srgbClr val="2790B0"/>
                </a:solidFill>
                <a:hlinkClick r:id="rId3">
                  <a:extLst>
                    <a:ext uri="{A12FA001-AC4F-418D-AE19-62706E023703}">
                      <ahyp:hlinkClr xmlns:ahyp="http://schemas.microsoft.com/office/drawing/2018/hyperlinkcolor" val="tx"/>
                    </a:ext>
                  </a:extLst>
                </a:hlinkClick>
              </a:rPr>
              <a:t>国家知识产权局</a:t>
            </a:r>
            <a:r>
              <a:rPr lang="zh-CN" altLang="en-US" dirty="0"/>
              <a:t>官网下载</a:t>
            </a:r>
          </a:p>
        </p:txBody>
      </p:sp>
    </p:spTree>
    <p:custDataLst>
      <p:tags r:id="rId1"/>
    </p:custDataLst>
    <p:extLst>
      <p:ext uri="{BB962C8B-B14F-4D97-AF65-F5344CB8AC3E}">
        <p14:creationId xmlns:p14="http://schemas.microsoft.com/office/powerpoint/2010/main" val="85182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íṡļîḓè"/>
        <p:cNvGrpSpPr/>
        <p:nvPr/>
      </p:nvGrpSpPr>
      <p:grpSpPr>
        <a:xfrm>
          <a:off x="0" y="0"/>
          <a:ext cx="0" cy="0"/>
          <a:chOff x="0" y="0"/>
          <a:chExt cx="0" cy="0"/>
        </a:xfrm>
      </p:grpSpPr>
      <p:sp>
        <p:nvSpPr>
          <p:cNvPr id="12" name="íṩḷíḋê">
            <a:extLst>
              <a:ext uri="{FF2B5EF4-FFF2-40B4-BE49-F238E27FC236}">
                <a16:creationId xmlns:a16="http://schemas.microsoft.com/office/drawing/2014/main" id="{10D8F314-1ED1-4FCC-915C-4581886FCD65}"/>
              </a:ext>
            </a:extLst>
          </p:cNvPr>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a:t>
            </a:r>
            <a:r>
              <a:rPr lang="en-US" altLang="zh-CN" sz="100" spc="100" dirty="0">
                <a:solidFill>
                  <a:schemeClr val="bg1"/>
                </a:solidFill>
                <a:latin typeface="Impact" panose="020B0806030902050204" pitchFamily="34" charset="0"/>
                <a:cs typeface="Arial" panose="020B0604020202020204" pitchFamily="34" charset="0"/>
              </a:rPr>
              <a:t> </a:t>
            </a:r>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9" name="ïs1ídè">
            <a:extLst>
              <a:ext uri="{FF2B5EF4-FFF2-40B4-BE49-F238E27FC236}">
                <a16:creationId xmlns:a16="http://schemas.microsoft.com/office/drawing/2014/main" id="{91AD9CB7-0AB1-46E5-A281-74A64C02D3B0}"/>
              </a:ext>
            </a:extLst>
          </p:cNvPr>
          <p:cNvSpPr>
            <a:spLocks noGrp="1"/>
          </p:cNvSpPr>
          <p:nvPr>
            <p:ph type="title"/>
          </p:nvPr>
        </p:nvSpPr>
        <p:spPr>
          <a:xfrm>
            <a:off x="1965325" y="2304990"/>
            <a:ext cx="4815964" cy="656792"/>
          </a:xfrm>
        </p:spPr>
        <p:txBody>
          <a:bodyPr>
            <a:normAutofit fontScale="90000"/>
          </a:bodyPr>
          <a:lstStyle/>
          <a:p>
            <a:pPr>
              <a:lnSpc>
                <a:spcPct val="120000"/>
              </a:lnSpc>
            </a:pPr>
            <a:r>
              <a:rPr lang="zh-CN" altLang="en-US" sz="3600" b="1" dirty="0">
                <a:latin typeface="微软雅黑" panose="020B0503020204020204" pitchFamily="34" charset="-122"/>
                <a:ea typeface="微软雅黑" panose="020B0503020204020204" pitchFamily="34" charset="-122"/>
                <a:sym typeface="微软雅黑" panose="020B0503020204020204" pitchFamily="34" charset="-122"/>
              </a:rPr>
              <a:t>专利撰写要求和注意事项</a:t>
            </a:r>
            <a:endParaRPr lang="en-US" altLang="zh-CN" sz="3600" dirty="0">
              <a:solidFill>
                <a:schemeClr val="accent1"/>
              </a:solidFill>
            </a:endParaRPr>
          </a:p>
        </p:txBody>
      </p:sp>
      <p:sp>
        <p:nvSpPr>
          <p:cNvPr id="10" name="i$líḋé">
            <a:extLst>
              <a:ext uri="{FF2B5EF4-FFF2-40B4-BE49-F238E27FC236}">
                <a16:creationId xmlns:a16="http://schemas.microsoft.com/office/drawing/2014/main" id="{E77FCABD-16CC-4FF6-ABD5-E8C408CE6CBD}"/>
              </a:ext>
            </a:extLst>
          </p:cNvPr>
          <p:cNvSpPr>
            <a:spLocks noGrp="1"/>
          </p:cNvSpPr>
          <p:nvPr>
            <p:ph type="body" idx="1"/>
          </p:nvPr>
        </p:nvSpPr>
        <p:spPr>
          <a:xfrm>
            <a:off x="2088063" y="3291301"/>
            <a:ext cx="3036259" cy="1209836"/>
          </a:xfrm>
        </p:spPr>
        <p:txBody>
          <a:bodyPr>
            <a:normAutofit/>
          </a:bodyPr>
          <a:lstStyle/>
          <a:p>
            <a:pPr algn="l">
              <a:lnSpc>
                <a:spcPct val="120000"/>
              </a:lnSpc>
            </a:pPr>
            <a:r>
              <a:rPr lang="en-US" altLang="zh-CN" sz="1400" dirty="0">
                <a:solidFill>
                  <a:schemeClr val="bg1">
                    <a:lumMod val="50000"/>
                  </a:schemeClr>
                </a:solidFill>
              </a:rPr>
              <a:t>· </a:t>
            </a:r>
            <a:r>
              <a:rPr lang="zh-CN" altLang="en-US" sz="1400" dirty="0">
                <a:solidFill>
                  <a:schemeClr val="accent1"/>
                </a:solidFill>
                <a:latin typeface="+mn-ea"/>
              </a:rPr>
              <a:t>权力要求书</a:t>
            </a:r>
            <a:endParaRPr lang="en-US" altLang="zh-CN" sz="1400" dirty="0">
              <a:solidFill>
                <a:schemeClr val="accent1"/>
              </a:solidFill>
              <a:latin typeface="+mn-ea"/>
            </a:endParaRPr>
          </a:p>
          <a:p>
            <a:pPr algn="l">
              <a:lnSpc>
                <a:spcPct val="120000"/>
              </a:lnSpc>
            </a:pPr>
            <a:r>
              <a:rPr lang="en-US" altLang="zh-CN" sz="1400" dirty="0">
                <a:solidFill>
                  <a:schemeClr val="accent1"/>
                </a:solidFill>
                <a:latin typeface="+mn-ea"/>
              </a:rPr>
              <a:t>· </a:t>
            </a:r>
            <a:r>
              <a:rPr lang="zh-CN" altLang="en-US" sz="1400" dirty="0">
                <a:solidFill>
                  <a:schemeClr val="accent1"/>
                </a:solidFill>
                <a:latin typeface="+mn-ea"/>
              </a:rPr>
              <a:t>说明书</a:t>
            </a:r>
            <a:endParaRPr lang="en-US" altLang="zh-CN" sz="1400" dirty="0">
              <a:solidFill>
                <a:schemeClr val="accent1"/>
              </a:solidFill>
              <a:latin typeface="+mn-ea"/>
            </a:endParaRPr>
          </a:p>
          <a:p>
            <a:pPr algn="l">
              <a:lnSpc>
                <a:spcPct val="120000"/>
              </a:lnSpc>
            </a:pPr>
            <a:r>
              <a:rPr lang="en-US" altLang="zh-CN" sz="1400" dirty="0">
                <a:solidFill>
                  <a:schemeClr val="accent1"/>
                </a:solidFill>
                <a:latin typeface="+mn-ea"/>
              </a:rPr>
              <a:t>· </a:t>
            </a:r>
            <a:r>
              <a:rPr lang="zh-CN" altLang="en-US" sz="1400" dirty="0">
                <a:solidFill>
                  <a:schemeClr val="accent1"/>
                </a:solidFill>
                <a:latin typeface="+mn-ea"/>
              </a:rPr>
              <a:t>说明书摘要</a:t>
            </a:r>
            <a:endParaRPr lang="en-US" altLang="zh-CN" sz="1400" dirty="0">
              <a:solidFill>
                <a:schemeClr val="accent1"/>
              </a:solidFill>
              <a:latin typeface="+mn-ea"/>
            </a:endParaRPr>
          </a:p>
          <a:p>
            <a:pPr>
              <a:lnSpc>
                <a:spcPct val="120000"/>
              </a:lnSpc>
            </a:pPr>
            <a:endParaRPr lang="zh-CN" altLang="en-US" sz="1400" dirty="0">
              <a:solidFill>
                <a:schemeClr val="accent1"/>
              </a:solidFill>
              <a:latin typeface="+mn-ea"/>
            </a:endParaRPr>
          </a:p>
        </p:txBody>
      </p:sp>
    </p:spTree>
    <p:custDataLst>
      <p:tags r:id="rId1"/>
    </p:custDataLst>
    <p:extLst>
      <p:ext uri="{BB962C8B-B14F-4D97-AF65-F5344CB8AC3E}">
        <p14:creationId xmlns:p14="http://schemas.microsoft.com/office/powerpoint/2010/main" val="154668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01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如何撰写专利权力要求书</a:t>
            </a:r>
            <a:endParaRPr lang="zh-CN" altLang="en-US" dirty="0"/>
          </a:p>
        </p:txBody>
      </p:sp>
      <p:sp>
        <p:nvSpPr>
          <p:cNvPr id="3" name="ïş1ïḑé">
            <a:extLst>
              <a:ext uri="{FF2B5EF4-FFF2-40B4-BE49-F238E27FC236}">
                <a16:creationId xmlns:a16="http://schemas.microsoft.com/office/drawing/2014/main" id="{78E3234A-0579-473A-9E58-E404B29075DA}"/>
              </a:ext>
            </a:extLst>
          </p:cNvPr>
          <p:cNvSpPr>
            <a:spLocks noGrp="1"/>
          </p:cNvSpPr>
          <p:nvPr>
            <p:ph type="sldNum" sz="quarter" idx="12"/>
          </p:nvPr>
        </p:nvSpPr>
        <p:spPr/>
        <p:txBody>
          <a:bodyPr/>
          <a:lstStyle/>
          <a:p>
            <a:r>
              <a:rPr lang="en-US" altLang="zh-CN" dirty="0">
                <a:solidFill>
                  <a:schemeClr val="bg1"/>
                </a:solidFill>
              </a:rPr>
              <a:t>7</a:t>
            </a:r>
            <a:endParaRPr lang="zh-CN" altLang="en-US" dirty="0">
              <a:solidFill>
                <a:schemeClr val="bg1"/>
              </a:solidFill>
            </a:endParaRPr>
          </a:p>
        </p:txBody>
      </p:sp>
      <p:sp>
        <p:nvSpPr>
          <p:cNvPr id="5" name="矩形 4">
            <a:extLst>
              <a:ext uri="{FF2B5EF4-FFF2-40B4-BE49-F238E27FC236}">
                <a16:creationId xmlns:a16="http://schemas.microsoft.com/office/drawing/2014/main" id="{E3303883-A10B-4B2C-83C9-CECF812AF0C4}"/>
              </a:ext>
            </a:extLst>
          </p:cNvPr>
          <p:cNvSpPr/>
          <p:nvPr/>
        </p:nvSpPr>
        <p:spPr>
          <a:xfrm>
            <a:off x="1204296" y="1039222"/>
            <a:ext cx="10494218" cy="907428"/>
          </a:xfrm>
          <a:prstGeom prst="rect">
            <a:avLst/>
          </a:prstGeom>
        </p:spPr>
        <p:txBody>
          <a:bodyPr wrap="square">
            <a:spAutoFit/>
          </a:bodyPr>
          <a:lstStyle/>
          <a:p>
            <a:pPr>
              <a:lnSpc>
                <a:spcPct val="140000"/>
              </a:lnSpc>
            </a:pPr>
            <a:r>
              <a:rPr lang="zh-CN" altLang="en-US" sz="2000" b="1" dirty="0">
                <a:solidFill>
                  <a:srgbClr val="2B4E72"/>
                </a:solidFill>
                <a:latin typeface="+mj-ea"/>
                <a:ea typeface="+mj-ea"/>
              </a:rPr>
              <a:t>专利法规定</a:t>
            </a:r>
            <a:r>
              <a:rPr lang="en-US" altLang="zh-CN" sz="2000" b="1" dirty="0">
                <a:latin typeface="+mj-ea"/>
                <a:ea typeface="+mj-ea"/>
              </a:rPr>
              <a:t>,</a:t>
            </a:r>
            <a:r>
              <a:rPr lang="zh-CN" altLang="en-US" sz="2000" b="1" dirty="0">
                <a:latin typeface="+mj-ea"/>
                <a:ea typeface="+mj-ea"/>
              </a:rPr>
              <a:t>专利权的保护范围以被批准的权利要求内容为准。权利要求书是专门记载权利要求的文件，它由一项或多项权利要求组成。</a:t>
            </a:r>
          </a:p>
        </p:txBody>
      </p:sp>
      <p:sp>
        <p:nvSpPr>
          <p:cNvPr id="36" name="文本框 35">
            <a:extLst>
              <a:ext uri="{FF2B5EF4-FFF2-40B4-BE49-F238E27FC236}">
                <a16:creationId xmlns:a16="http://schemas.microsoft.com/office/drawing/2014/main" id="{0DCB420B-9065-49C4-A254-138481F33CBE}"/>
              </a:ext>
            </a:extLst>
          </p:cNvPr>
          <p:cNvSpPr txBox="1"/>
          <p:nvPr/>
        </p:nvSpPr>
        <p:spPr>
          <a:xfrm>
            <a:off x="4832440" y="1949891"/>
            <a:ext cx="3875704" cy="400110"/>
          </a:xfrm>
          <a:prstGeom prst="rect">
            <a:avLst/>
          </a:prstGeom>
          <a:noFill/>
        </p:spPr>
        <p:txBody>
          <a:bodyPr wrap="square" rtlCol="0">
            <a:spAutoFit/>
          </a:bodyPr>
          <a:lstStyle/>
          <a:p>
            <a:r>
              <a:rPr lang="zh-CN" altLang="en-US" sz="2000" b="1" dirty="0">
                <a:solidFill>
                  <a:srgbClr val="2B4E72"/>
                </a:solidFill>
                <a:latin typeface="+mj-ea"/>
                <a:ea typeface="+mj-ea"/>
              </a:rPr>
              <a:t>权力要求书的一般要求</a:t>
            </a:r>
          </a:p>
        </p:txBody>
      </p:sp>
      <p:cxnSp>
        <p:nvCxnSpPr>
          <p:cNvPr id="12" name="îṡlïḋe">
            <a:extLst>
              <a:ext uri="{FF2B5EF4-FFF2-40B4-BE49-F238E27FC236}">
                <a16:creationId xmlns:a16="http://schemas.microsoft.com/office/drawing/2014/main" id="{06C2BE2F-3004-4522-83D1-353E35AFD202}"/>
              </a:ext>
            </a:extLst>
          </p:cNvPr>
          <p:cNvCxnSpPr>
            <a:cxnSpLocks/>
          </p:cNvCxnSpPr>
          <p:nvPr/>
        </p:nvCxnSpPr>
        <p:spPr>
          <a:xfrm>
            <a:off x="1204296" y="3983908"/>
            <a:ext cx="10026246" cy="0"/>
          </a:xfrm>
          <a:prstGeom prst="line">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sp>
        <p:nvSpPr>
          <p:cNvPr id="13" name="ïSļïdê">
            <a:extLst>
              <a:ext uri="{FF2B5EF4-FFF2-40B4-BE49-F238E27FC236}">
                <a16:creationId xmlns:a16="http://schemas.microsoft.com/office/drawing/2014/main" id="{52381C27-28EE-4215-B1E5-7EBAB54F6BF6}"/>
              </a:ext>
            </a:extLst>
          </p:cNvPr>
          <p:cNvSpPr/>
          <p:nvPr/>
        </p:nvSpPr>
        <p:spPr>
          <a:xfrm>
            <a:off x="2390154" y="2457884"/>
            <a:ext cx="951891" cy="951891"/>
          </a:xfrm>
          <a:prstGeom prst="roundRect">
            <a:avLst>
              <a:gd name="adj" fmla="val 0"/>
            </a:avLst>
          </a:prstGeom>
          <a:solidFill>
            <a:schemeClr val="accent1"/>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4" name="í$ľíďê">
            <a:extLst>
              <a:ext uri="{FF2B5EF4-FFF2-40B4-BE49-F238E27FC236}">
                <a16:creationId xmlns:a16="http://schemas.microsoft.com/office/drawing/2014/main" id="{4E120799-538B-46FF-9286-47DDE770A77B}"/>
              </a:ext>
            </a:extLst>
          </p:cNvPr>
          <p:cNvSpPr/>
          <p:nvPr/>
        </p:nvSpPr>
        <p:spPr>
          <a:xfrm>
            <a:off x="4561746" y="2457884"/>
            <a:ext cx="951891" cy="951891"/>
          </a:xfrm>
          <a:prstGeom prst="roundRect">
            <a:avLst>
              <a:gd name="adj" fmla="val 0"/>
            </a:avLst>
          </a:prstGeom>
          <a:solidFill>
            <a:schemeClr val="accent2"/>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5" name="iS1iḑê">
            <a:extLst>
              <a:ext uri="{FF2B5EF4-FFF2-40B4-BE49-F238E27FC236}">
                <a16:creationId xmlns:a16="http://schemas.microsoft.com/office/drawing/2014/main" id="{B629D849-1658-452A-BBDB-4BEA684AA57A}"/>
              </a:ext>
            </a:extLst>
          </p:cNvPr>
          <p:cNvSpPr/>
          <p:nvPr/>
        </p:nvSpPr>
        <p:spPr>
          <a:xfrm>
            <a:off x="6733338" y="2457887"/>
            <a:ext cx="951891" cy="951891"/>
          </a:xfrm>
          <a:prstGeom prst="roundRect">
            <a:avLst>
              <a:gd name="adj" fmla="val 0"/>
            </a:avLst>
          </a:prstGeom>
          <a:solidFill>
            <a:schemeClr val="accent1"/>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6" name="íşlïḑè">
            <a:extLst>
              <a:ext uri="{FF2B5EF4-FFF2-40B4-BE49-F238E27FC236}">
                <a16:creationId xmlns:a16="http://schemas.microsoft.com/office/drawing/2014/main" id="{3DE8F2EF-FBF1-4FC8-9598-956E3A798D07}"/>
              </a:ext>
            </a:extLst>
          </p:cNvPr>
          <p:cNvSpPr/>
          <p:nvPr/>
        </p:nvSpPr>
        <p:spPr>
          <a:xfrm>
            <a:off x="8904931" y="2457883"/>
            <a:ext cx="951891" cy="951891"/>
          </a:xfrm>
          <a:prstGeom prst="roundRect">
            <a:avLst>
              <a:gd name="adj" fmla="val 0"/>
            </a:avLst>
          </a:prstGeom>
          <a:solidFill>
            <a:schemeClr val="accent2"/>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cxnSp>
        <p:nvCxnSpPr>
          <p:cNvPr id="17" name="iṡľîḓè">
            <a:extLst>
              <a:ext uri="{FF2B5EF4-FFF2-40B4-BE49-F238E27FC236}">
                <a16:creationId xmlns:a16="http://schemas.microsoft.com/office/drawing/2014/main" id="{E71ED179-8C1B-4570-BFE8-927F9798D290}"/>
              </a:ext>
            </a:extLst>
          </p:cNvPr>
          <p:cNvCxnSpPr>
            <a:cxnSpLocks/>
          </p:cNvCxnSpPr>
          <p:nvPr/>
        </p:nvCxnSpPr>
        <p:spPr>
          <a:xfrm rot="5400000">
            <a:off x="2522820" y="3652253"/>
            <a:ext cx="648036" cy="1"/>
          </a:xfrm>
          <a:prstGeom prst="line">
            <a:avLst/>
          </a:prstGeom>
          <a:ln w="3175" cap="rnd">
            <a:solidFill>
              <a:schemeClr val="accent1"/>
            </a:solidFill>
            <a:round/>
            <a:tailEnd type="oval" w="med" len="med"/>
          </a:ln>
        </p:spPr>
        <p:style>
          <a:lnRef idx="1">
            <a:schemeClr val="accent1"/>
          </a:lnRef>
          <a:fillRef idx="0">
            <a:schemeClr val="accent1"/>
          </a:fillRef>
          <a:effectRef idx="0">
            <a:schemeClr val="accent1"/>
          </a:effectRef>
          <a:fontRef idx="minor">
            <a:schemeClr val="tx1"/>
          </a:fontRef>
        </p:style>
      </p:cxnSp>
      <p:cxnSp>
        <p:nvCxnSpPr>
          <p:cNvPr id="18" name="iśḻiďe">
            <a:extLst>
              <a:ext uri="{FF2B5EF4-FFF2-40B4-BE49-F238E27FC236}">
                <a16:creationId xmlns:a16="http://schemas.microsoft.com/office/drawing/2014/main" id="{85602634-0BAC-4838-BEB7-F81694158D42}"/>
              </a:ext>
            </a:extLst>
          </p:cNvPr>
          <p:cNvCxnSpPr>
            <a:cxnSpLocks/>
          </p:cNvCxnSpPr>
          <p:nvPr/>
        </p:nvCxnSpPr>
        <p:spPr>
          <a:xfrm rot="5400000">
            <a:off x="4712358" y="3642127"/>
            <a:ext cx="648036" cy="1"/>
          </a:xfrm>
          <a:prstGeom prst="line">
            <a:avLst/>
          </a:prstGeom>
          <a:ln w="31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cxnSp>
        <p:nvCxnSpPr>
          <p:cNvPr id="19" name="íṣlïdè">
            <a:extLst>
              <a:ext uri="{FF2B5EF4-FFF2-40B4-BE49-F238E27FC236}">
                <a16:creationId xmlns:a16="http://schemas.microsoft.com/office/drawing/2014/main" id="{A072624B-8690-4BDA-B47B-41593D93B42B}"/>
              </a:ext>
            </a:extLst>
          </p:cNvPr>
          <p:cNvCxnSpPr>
            <a:cxnSpLocks/>
          </p:cNvCxnSpPr>
          <p:nvPr/>
        </p:nvCxnSpPr>
        <p:spPr>
          <a:xfrm rot="5400000">
            <a:off x="6901896" y="3642127"/>
            <a:ext cx="648036" cy="1"/>
          </a:xfrm>
          <a:prstGeom prst="line">
            <a:avLst/>
          </a:prstGeom>
          <a:ln w="3175" cap="rnd">
            <a:solidFill>
              <a:schemeClr val="accent1"/>
            </a:solidFill>
            <a:round/>
            <a:tailEnd type="oval" w="med" len="med"/>
          </a:ln>
        </p:spPr>
        <p:style>
          <a:lnRef idx="1">
            <a:schemeClr val="accent1"/>
          </a:lnRef>
          <a:fillRef idx="0">
            <a:schemeClr val="accent1"/>
          </a:fillRef>
          <a:effectRef idx="0">
            <a:schemeClr val="accent1"/>
          </a:effectRef>
          <a:fontRef idx="minor">
            <a:schemeClr val="tx1"/>
          </a:fontRef>
        </p:style>
      </p:cxnSp>
      <p:cxnSp>
        <p:nvCxnSpPr>
          <p:cNvPr id="20" name="ïşḻîďe">
            <a:extLst>
              <a:ext uri="{FF2B5EF4-FFF2-40B4-BE49-F238E27FC236}">
                <a16:creationId xmlns:a16="http://schemas.microsoft.com/office/drawing/2014/main" id="{6C88AD03-C38B-4E7E-936F-8EF2F910DC36}"/>
              </a:ext>
            </a:extLst>
          </p:cNvPr>
          <p:cNvCxnSpPr>
            <a:cxnSpLocks/>
          </p:cNvCxnSpPr>
          <p:nvPr/>
        </p:nvCxnSpPr>
        <p:spPr>
          <a:xfrm rot="5400000">
            <a:off x="9091433" y="3642127"/>
            <a:ext cx="648036" cy="1"/>
          </a:xfrm>
          <a:prstGeom prst="line">
            <a:avLst/>
          </a:prstGeom>
          <a:ln w="31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21" name="îṩḷîḑè">
            <a:extLst>
              <a:ext uri="{FF2B5EF4-FFF2-40B4-BE49-F238E27FC236}">
                <a16:creationId xmlns:a16="http://schemas.microsoft.com/office/drawing/2014/main" id="{CE77AC04-A179-4819-A910-694B7B42117E}"/>
              </a:ext>
            </a:extLst>
          </p:cNvPr>
          <p:cNvSpPr txBox="1"/>
          <p:nvPr/>
        </p:nvSpPr>
        <p:spPr>
          <a:xfrm>
            <a:off x="1854456" y="4518408"/>
            <a:ext cx="1984762" cy="1895519"/>
          </a:xfrm>
          <a:prstGeom prst="rect">
            <a:avLst/>
          </a:prstGeom>
          <a:noFill/>
        </p:spPr>
        <p:txBody>
          <a:bodyPr wrap="square" rtlCol="0">
            <a:spAutoFit/>
          </a:bodyPr>
          <a:lstStyle/>
          <a:p>
            <a:pPr>
              <a:lnSpc>
                <a:spcPct val="15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权利要求书的文字书写、纸张要求与说明书相同，也应当使用专利局的统一表格</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ïSļiḓé">
            <a:extLst>
              <a:ext uri="{FF2B5EF4-FFF2-40B4-BE49-F238E27FC236}">
                <a16:creationId xmlns:a16="http://schemas.microsoft.com/office/drawing/2014/main" id="{92B108D4-F64E-41CA-8A23-4CE613674342}"/>
              </a:ext>
            </a:extLst>
          </p:cNvPr>
          <p:cNvSpPr txBox="1"/>
          <p:nvPr/>
        </p:nvSpPr>
        <p:spPr>
          <a:xfrm>
            <a:off x="2271380" y="4155726"/>
            <a:ext cx="1567838"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统一表格</a:t>
            </a:r>
          </a:p>
        </p:txBody>
      </p:sp>
      <p:sp>
        <p:nvSpPr>
          <p:cNvPr id="23" name="íṣľiḋé">
            <a:extLst>
              <a:ext uri="{FF2B5EF4-FFF2-40B4-BE49-F238E27FC236}">
                <a16:creationId xmlns:a16="http://schemas.microsoft.com/office/drawing/2014/main" id="{220A5A3F-8E20-4C0F-B4B8-E513C12FFC2A}"/>
              </a:ext>
            </a:extLst>
          </p:cNvPr>
          <p:cNvSpPr txBox="1"/>
          <p:nvPr/>
        </p:nvSpPr>
        <p:spPr>
          <a:xfrm>
            <a:off x="4043994" y="4527576"/>
            <a:ext cx="1984762" cy="1526187"/>
          </a:xfrm>
          <a:prstGeom prst="rect">
            <a:avLst/>
          </a:prstGeom>
          <a:noFill/>
        </p:spPr>
        <p:txBody>
          <a:bodyPr wrap="square" rtlCol="0">
            <a:spAutoFit/>
          </a:bodyPr>
          <a:lstStyle/>
          <a:p>
            <a:pPr>
              <a:lnSpc>
                <a:spcPct val="15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权利要求书是一个独立文件，应与说明书分开书写，单独编页</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ïş1iďê">
            <a:extLst>
              <a:ext uri="{FF2B5EF4-FFF2-40B4-BE49-F238E27FC236}">
                <a16:creationId xmlns:a16="http://schemas.microsoft.com/office/drawing/2014/main" id="{E45E38A8-F443-4045-ACC8-57EDE653B7CA}"/>
              </a:ext>
            </a:extLst>
          </p:cNvPr>
          <p:cNvSpPr txBox="1"/>
          <p:nvPr/>
        </p:nvSpPr>
        <p:spPr>
          <a:xfrm>
            <a:off x="4358796" y="4155726"/>
            <a:ext cx="1567838"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独立文件</a:t>
            </a:r>
          </a:p>
        </p:txBody>
      </p:sp>
      <p:sp>
        <p:nvSpPr>
          <p:cNvPr id="25" name="íṥḷïďé">
            <a:extLst>
              <a:ext uri="{FF2B5EF4-FFF2-40B4-BE49-F238E27FC236}">
                <a16:creationId xmlns:a16="http://schemas.microsoft.com/office/drawing/2014/main" id="{3BA50BEE-AB4B-4DB2-99F7-BDE6583F198C}"/>
              </a:ext>
            </a:extLst>
          </p:cNvPr>
          <p:cNvSpPr txBox="1"/>
          <p:nvPr/>
        </p:nvSpPr>
        <p:spPr>
          <a:xfrm>
            <a:off x="6175596" y="4558039"/>
            <a:ext cx="2067373" cy="2135585"/>
          </a:xfrm>
          <a:prstGeom prst="rect">
            <a:avLst/>
          </a:prstGeom>
          <a:noFill/>
        </p:spPr>
        <p:txBody>
          <a:bodyPr wrap="square" rtlCol="0">
            <a:spAutoFit/>
          </a:bodyPr>
          <a:lstStyle/>
          <a:p>
            <a:pPr>
              <a:lnSpc>
                <a:spcPct val="12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权利要求书中使用的技术名词、术语应与说明书中一致。不能有插图，一般不得引用说明书和附图，但可以引用设备部件名称和附图标记</a:t>
            </a:r>
          </a:p>
        </p:txBody>
      </p:sp>
      <p:sp>
        <p:nvSpPr>
          <p:cNvPr id="31" name="íṩļíḋè">
            <a:extLst>
              <a:ext uri="{FF2B5EF4-FFF2-40B4-BE49-F238E27FC236}">
                <a16:creationId xmlns:a16="http://schemas.microsoft.com/office/drawing/2014/main" id="{49997667-BA13-4D3B-900B-86BECA99F56F}"/>
              </a:ext>
            </a:extLst>
          </p:cNvPr>
          <p:cNvSpPr txBox="1"/>
          <p:nvPr/>
        </p:nvSpPr>
        <p:spPr>
          <a:xfrm>
            <a:off x="6635146" y="4155726"/>
            <a:ext cx="1567838"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术语一致</a:t>
            </a:r>
          </a:p>
        </p:txBody>
      </p:sp>
      <p:sp>
        <p:nvSpPr>
          <p:cNvPr id="32" name="îṥḷîdê">
            <a:extLst>
              <a:ext uri="{FF2B5EF4-FFF2-40B4-BE49-F238E27FC236}">
                <a16:creationId xmlns:a16="http://schemas.microsoft.com/office/drawing/2014/main" id="{F293CB09-C501-4C01-8487-311BE897A07C}"/>
              </a:ext>
            </a:extLst>
          </p:cNvPr>
          <p:cNvSpPr txBox="1"/>
          <p:nvPr/>
        </p:nvSpPr>
        <p:spPr>
          <a:xfrm>
            <a:off x="8430974" y="4527576"/>
            <a:ext cx="1984762" cy="1526187"/>
          </a:xfrm>
          <a:prstGeom prst="rect">
            <a:avLst/>
          </a:prstGeom>
          <a:noFill/>
        </p:spPr>
        <p:txBody>
          <a:bodyPr wrap="square" rtlCol="0">
            <a:spAutoFit/>
          </a:bodyPr>
          <a:lstStyle/>
          <a:p>
            <a:pPr>
              <a:lnSpc>
                <a:spcPct val="15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权利要求应当说明发明的技术特征，清楚简要地表达请求保护的范围</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î$ḻîḍé">
            <a:extLst>
              <a:ext uri="{FF2B5EF4-FFF2-40B4-BE49-F238E27FC236}">
                <a16:creationId xmlns:a16="http://schemas.microsoft.com/office/drawing/2014/main" id="{49E0BC5E-0A95-477B-A401-EE6F4E54F598}"/>
              </a:ext>
            </a:extLst>
          </p:cNvPr>
          <p:cNvSpPr txBox="1"/>
          <p:nvPr/>
        </p:nvSpPr>
        <p:spPr>
          <a:xfrm>
            <a:off x="8847898" y="4155726"/>
            <a:ext cx="1567838"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阐述清晰</a:t>
            </a:r>
          </a:p>
        </p:txBody>
      </p:sp>
      <p:sp>
        <p:nvSpPr>
          <p:cNvPr id="34" name="iṩļïde">
            <a:extLst>
              <a:ext uri="{FF2B5EF4-FFF2-40B4-BE49-F238E27FC236}">
                <a16:creationId xmlns:a16="http://schemas.microsoft.com/office/drawing/2014/main" id="{C2C4253B-B914-497F-81DF-FCDE4E6EBF16}"/>
              </a:ext>
            </a:extLst>
          </p:cNvPr>
          <p:cNvSpPr/>
          <p:nvPr/>
        </p:nvSpPr>
        <p:spPr>
          <a:xfrm>
            <a:off x="4847060" y="2701756"/>
            <a:ext cx="381263" cy="464146"/>
          </a:xfrm>
          <a:custGeom>
            <a:avLst/>
            <a:gdLst>
              <a:gd name="connsiteX0" fmla="*/ 171450 w 438150"/>
              <a:gd name="connsiteY0" fmla="*/ 219075 h 533400"/>
              <a:gd name="connsiteX1" fmla="*/ 171450 w 438150"/>
              <a:gd name="connsiteY1" fmla="*/ 295275 h 533400"/>
              <a:gd name="connsiteX2" fmla="*/ 247650 w 438150"/>
              <a:gd name="connsiteY2" fmla="*/ 295275 h 533400"/>
              <a:gd name="connsiteX3" fmla="*/ 285750 w 438150"/>
              <a:gd name="connsiteY3" fmla="*/ 257175 h 533400"/>
              <a:gd name="connsiteX4" fmla="*/ 247650 w 438150"/>
              <a:gd name="connsiteY4" fmla="*/ 219075 h 533400"/>
              <a:gd name="connsiteX5" fmla="*/ 152400 w 438150"/>
              <a:gd name="connsiteY5" fmla="*/ 200025 h 533400"/>
              <a:gd name="connsiteX6" fmla="*/ 247650 w 438150"/>
              <a:gd name="connsiteY6" fmla="*/ 200025 h 533400"/>
              <a:gd name="connsiteX7" fmla="*/ 304800 w 438150"/>
              <a:gd name="connsiteY7" fmla="*/ 257175 h 533400"/>
              <a:gd name="connsiteX8" fmla="*/ 247650 w 438150"/>
              <a:gd name="connsiteY8" fmla="*/ 314325 h 533400"/>
              <a:gd name="connsiteX9" fmla="*/ 171450 w 438150"/>
              <a:gd name="connsiteY9" fmla="*/ 314325 h 533400"/>
              <a:gd name="connsiteX10" fmla="*/ 171450 w 438150"/>
              <a:gd name="connsiteY10" fmla="*/ 409575 h 533400"/>
              <a:gd name="connsiteX11" fmla="*/ 152400 w 438150"/>
              <a:gd name="connsiteY11" fmla="*/ 409575 h 533400"/>
              <a:gd name="connsiteX12" fmla="*/ 304800 w 438150"/>
              <a:gd name="connsiteY12" fmla="*/ 32480 h 533400"/>
              <a:gd name="connsiteX13" fmla="*/ 304800 w 438150"/>
              <a:gd name="connsiteY13" fmla="*/ 133350 h 533400"/>
              <a:gd name="connsiteX14" fmla="*/ 405574 w 438150"/>
              <a:gd name="connsiteY14" fmla="*/ 133350 h 533400"/>
              <a:gd name="connsiteX15" fmla="*/ 19050 w 438150"/>
              <a:gd name="connsiteY15" fmla="*/ 19050 h 533400"/>
              <a:gd name="connsiteX16" fmla="*/ 19050 w 438150"/>
              <a:gd name="connsiteY16" fmla="*/ 514350 h 533400"/>
              <a:gd name="connsiteX17" fmla="*/ 419100 w 438150"/>
              <a:gd name="connsiteY17" fmla="*/ 514350 h 533400"/>
              <a:gd name="connsiteX18" fmla="*/ 419100 w 438150"/>
              <a:gd name="connsiteY18" fmla="*/ 152400 h 533400"/>
              <a:gd name="connsiteX19" fmla="*/ 285750 w 438150"/>
              <a:gd name="connsiteY19" fmla="*/ 152400 h 533400"/>
              <a:gd name="connsiteX20" fmla="*/ 285750 w 438150"/>
              <a:gd name="connsiteY20" fmla="*/ 19050 h 533400"/>
              <a:gd name="connsiteX21" fmla="*/ 0 w 438150"/>
              <a:gd name="connsiteY21" fmla="*/ 0 h 533400"/>
              <a:gd name="connsiteX22" fmla="*/ 299180 w 438150"/>
              <a:gd name="connsiteY22" fmla="*/ 0 h 533400"/>
              <a:gd name="connsiteX23" fmla="*/ 438150 w 438150"/>
              <a:gd name="connsiteY23" fmla="*/ 138970 h 533400"/>
              <a:gd name="connsiteX24" fmla="*/ 438150 w 438150"/>
              <a:gd name="connsiteY24" fmla="*/ 533400 h 533400"/>
              <a:gd name="connsiteX25" fmla="*/ 0 w 438150"/>
              <a:gd name="connsiteY2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8150" h="533400">
                <a:moveTo>
                  <a:pt x="171450" y="219075"/>
                </a:moveTo>
                <a:lnTo>
                  <a:pt x="171450" y="295275"/>
                </a:lnTo>
                <a:lnTo>
                  <a:pt x="247650" y="295275"/>
                </a:lnTo>
                <a:cubicBezTo>
                  <a:pt x="268700" y="295275"/>
                  <a:pt x="285750" y="278225"/>
                  <a:pt x="285750" y="257175"/>
                </a:cubicBezTo>
                <a:cubicBezTo>
                  <a:pt x="285750" y="236125"/>
                  <a:pt x="268700" y="219075"/>
                  <a:pt x="247650" y="219075"/>
                </a:cubicBezTo>
                <a:close/>
                <a:moveTo>
                  <a:pt x="152400" y="200025"/>
                </a:moveTo>
                <a:lnTo>
                  <a:pt x="247650" y="200025"/>
                </a:lnTo>
                <a:cubicBezTo>
                  <a:pt x="279178" y="200025"/>
                  <a:pt x="304800" y="225647"/>
                  <a:pt x="304800" y="257175"/>
                </a:cubicBezTo>
                <a:cubicBezTo>
                  <a:pt x="304800" y="288703"/>
                  <a:pt x="279178" y="314325"/>
                  <a:pt x="247650" y="314325"/>
                </a:cubicBezTo>
                <a:lnTo>
                  <a:pt x="171450" y="314325"/>
                </a:lnTo>
                <a:lnTo>
                  <a:pt x="171450" y="409575"/>
                </a:lnTo>
                <a:lnTo>
                  <a:pt x="152400" y="409575"/>
                </a:lnTo>
                <a:close/>
                <a:moveTo>
                  <a:pt x="304800" y="32480"/>
                </a:moveTo>
                <a:lnTo>
                  <a:pt x="304800" y="133350"/>
                </a:lnTo>
                <a:lnTo>
                  <a:pt x="405574" y="133350"/>
                </a:lnTo>
                <a:close/>
                <a:moveTo>
                  <a:pt x="19050" y="19050"/>
                </a:moveTo>
                <a:lnTo>
                  <a:pt x="19050" y="514350"/>
                </a:lnTo>
                <a:lnTo>
                  <a:pt x="419100" y="514350"/>
                </a:lnTo>
                <a:lnTo>
                  <a:pt x="419100" y="152400"/>
                </a:lnTo>
                <a:lnTo>
                  <a:pt x="285750" y="152400"/>
                </a:lnTo>
                <a:lnTo>
                  <a:pt x="285750" y="19050"/>
                </a:lnTo>
                <a:close/>
                <a:moveTo>
                  <a:pt x="0" y="0"/>
                </a:moveTo>
                <a:lnTo>
                  <a:pt x="299180" y="0"/>
                </a:lnTo>
                <a:lnTo>
                  <a:pt x="438150" y="138970"/>
                </a:lnTo>
                <a:lnTo>
                  <a:pt x="438150" y="533400"/>
                </a:lnTo>
                <a:lnTo>
                  <a:pt x="0" y="533400"/>
                </a:ln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 name="îS1ïḓè">
            <a:extLst>
              <a:ext uri="{FF2B5EF4-FFF2-40B4-BE49-F238E27FC236}">
                <a16:creationId xmlns:a16="http://schemas.microsoft.com/office/drawing/2014/main" id="{C55E03BE-BF8D-42FD-A038-191E0D548924}"/>
              </a:ext>
            </a:extLst>
          </p:cNvPr>
          <p:cNvSpPr/>
          <p:nvPr/>
        </p:nvSpPr>
        <p:spPr>
          <a:xfrm>
            <a:off x="6977210" y="2759777"/>
            <a:ext cx="464147" cy="348110"/>
          </a:xfrm>
          <a:custGeom>
            <a:avLst/>
            <a:gdLst>
              <a:gd name="connsiteX0" fmla="*/ 534008 w 533400"/>
              <a:gd name="connsiteY0" fmla="*/ 621 h 400050"/>
              <a:gd name="connsiteX1" fmla="*/ 534008 w 533400"/>
              <a:gd name="connsiteY1" fmla="*/ 400671 h 400050"/>
              <a:gd name="connsiteX2" fmla="*/ 608 w 533400"/>
              <a:gd name="connsiteY2" fmla="*/ 400671 h 400050"/>
              <a:gd name="connsiteX3" fmla="*/ 608 w 533400"/>
              <a:gd name="connsiteY3" fmla="*/ 621 h 400050"/>
              <a:gd name="connsiteX4" fmla="*/ 534008 w 533400"/>
              <a:gd name="connsiteY4" fmla="*/ 621 h 400050"/>
              <a:gd name="connsiteX5" fmla="*/ 375607 w 533400"/>
              <a:gd name="connsiteY5" fmla="*/ 153973 h 400050"/>
              <a:gd name="connsiteX6" fmla="*/ 248448 w 533400"/>
              <a:gd name="connsiteY6" fmla="*/ 319709 h 400050"/>
              <a:gd name="connsiteX7" fmla="*/ 140435 w 533400"/>
              <a:gd name="connsiteY7" fmla="*/ 214553 h 400050"/>
              <a:gd name="connsiteX8" fmla="*/ 19658 w 533400"/>
              <a:gd name="connsiteY8" fmla="*/ 356285 h 400050"/>
              <a:gd name="connsiteX9" fmla="*/ 19658 w 533400"/>
              <a:gd name="connsiteY9" fmla="*/ 381621 h 400050"/>
              <a:gd name="connsiteX10" fmla="*/ 514958 w 533400"/>
              <a:gd name="connsiteY10" fmla="*/ 381621 h 400050"/>
              <a:gd name="connsiteX11" fmla="*/ 514958 w 533400"/>
              <a:gd name="connsiteY11" fmla="*/ 339045 h 400050"/>
              <a:gd name="connsiteX12" fmla="*/ 375607 w 533400"/>
              <a:gd name="connsiteY12" fmla="*/ 153973 h 400050"/>
              <a:gd name="connsiteX13" fmla="*/ 514958 w 533400"/>
              <a:gd name="connsiteY13" fmla="*/ 19671 h 400050"/>
              <a:gd name="connsiteX14" fmla="*/ 19658 w 533400"/>
              <a:gd name="connsiteY14" fmla="*/ 19671 h 400050"/>
              <a:gd name="connsiteX15" fmla="*/ 19658 w 533400"/>
              <a:gd name="connsiteY15" fmla="*/ 326948 h 400050"/>
              <a:gd name="connsiteX16" fmla="*/ 139197 w 533400"/>
              <a:gd name="connsiteY16" fmla="*/ 186739 h 400050"/>
              <a:gd name="connsiteX17" fmla="*/ 246448 w 533400"/>
              <a:gd name="connsiteY17" fmla="*/ 291134 h 400050"/>
              <a:gd name="connsiteX18" fmla="*/ 375798 w 533400"/>
              <a:gd name="connsiteY18" fmla="*/ 122541 h 400050"/>
              <a:gd name="connsiteX19" fmla="*/ 515053 w 533400"/>
              <a:gd name="connsiteY19" fmla="*/ 307421 h 400050"/>
              <a:gd name="connsiteX20" fmla="*/ 515053 w 533400"/>
              <a:gd name="connsiteY20" fmla="*/ 19671 h 400050"/>
              <a:gd name="connsiteX21" fmla="*/ 95858 w 533400"/>
              <a:gd name="connsiteY21" fmla="*/ 48246 h 400050"/>
              <a:gd name="connsiteX22" fmla="*/ 143483 w 533400"/>
              <a:gd name="connsiteY22" fmla="*/ 95871 h 400050"/>
              <a:gd name="connsiteX23" fmla="*/ 95858 w 533400"/>
              <a:gd name="connsiteY23" fmla="*/ 143496 h 400050"/>
              <a:gd name="connsiteX24" fmla="*/ 48233 w 533400"/>
              <a:gd name="connsiteY24" fmla="*/ 95871 h 400050"/>
              <a:gd name="connsiteX25" fmla="*/ 95858 w 533400"/>
              <a:gd name="connsiteY25" fmla="*/ 48246 h 400050"/>
              <a:gd name="connsiteX26" fmla="*/ 95858 w 533400"/>
              <a:gd name="connsiteY26" fmla="*/ 67296 h 400050"/>
              <a:gd name="connsiteX27" fmla="*/ 67283 w 533400"/>
              <a:gd name="connsiteY27" fmla="*/ 95871 h 400050"/>
              <a:gd name="connsiteX28" fmla="*/ 95858 w 533400"/>
              <a:gd name="connsiteY28" fmla="*/ 124446 h 400050"/>
              <a:gd name="connsiteX29" fmla="*/ 124433 w 533400"/>
              <a:gd name="connsiteY29" fmla="*/ 95871 h 400050"/>
              <a:gd name="connsiteX30" fmla="*/ 95858 w 533400"/>
              <a:gd name="connsiteY30" fmla="*/ 6729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33400" h="400050">
                <a:moveTo>
                  <a:pt x="534008" y="621"/>
                </a:moveTo>
                <a:lnTo>
                  <a:pt x="534008" y="400671"/>
                </a:lnTo>
                <a:lnTo>
                  <a:pt x="608" y="400671"/>
                </a:lnTo>
                <a:lnTo>
                  <a:pt x="608" y="621"/>
                </a:lnTo>
                <a:lnTo>
                  <a:pt x="534008" y="621"/>
                </a:lnTo>
                <a:close/>
                <a:moveTo>
                  <a:pt x="375607" y="153973"/>
                </a:moveTo>
                <a:lnTo>
                  <a:pt x="248448" y="319709"/>
                </a:lnTo>
                <a:lnTo>
                  <a:pt x="140435" y="214553"/>
                </a:lnTo>
                <a:lnTo>
                  <a:pt x="19658" y="356285"/>
                </a:lnTo>
                <a:lnTo>
                  <a:pt x="19658" y="381621"/>
                </a:lnTo>
                <a:lnTo>
                  <a:pt x="514958" y="381621"/>
                </a:lnTo>
                <a:lnTo>
                  <a:pt x="514958" y="339045"/>
                </a:lnTo>
                <a:lnTo>
                  <a:pt x="375607" y="153973"/>
                </a:lnTo>
                <a:close/>
                <a:moveTo>
                  <a:pt x="514958" y="19671"/>
                </a:moveTo>
                <a:lnTo>
                  <a:pt x="19658" y="19671"/>
                </a:lnTo>
                <a:lnTo>
                  <a:pt x="19658" y="326948"/>
                </a:lnTo>
                <a:lnTo>
                  <a:pt x="139197" y="186739"/>
                </a:lnTo>
                <a:lnTo>
                  <a:pt x="246448" y="291134"/>
                </a:lnTo>
                <a:lnTo>
                  <a:pt x="375798" y="122541"/>
                </a:lnTo>
                <a:lnTo>
                  <a:pt x="515053" y="307421"/>
                </a:lnTo>
                <a:lnTo>
                  <a:pt x="515053" y="19671"/>
                </a:lnTo>
                <a:close/>
                <a:moveTo>
                  <a:pt x="95858" y="48246"/>
                </a:moveTo>
                <a:cubicBezTo>
                  <a:pt x="122147" y="48246"/>
                  <a:pt x="143483" y="69582"/>
                  <a:pt x="143483" y="95871"/>
                </a:cubicBezTo>
                <a:cubicBezTo>
                  <a:pt x="143483" y="122160"/>
                  <a:pt x="122147" y="143496"/>
                  <a:pt x="95858" y="143496"/>
                </a:cubicBezTo>
                <a:cubicBezTo>
                  <a:pt x="69569" y="143496"/>
                  <a:pt x="48233" y="122160"/>
                  <a:pt x="48233" y="95871"/>
                </a:cubicBezTo>
                <a:cubicBezTo>
                  <a:pt x="48233" y="69582"/>
                  <a:pt x="69569" y="48246"/>
                  <a:pt x="95858" y="48246"/>
                </a:cubicBezTo>
                <a:close/>
                <a:moveTo>
                  <a:pt x="95858" y="67296"/>
                </a:moveTo>
                <a:cubicBezTo>
                  <a:pt x="80046" y="67296"/>
                  <a:pt x="67283" y="80060"/>
                  <a:pt x="67283" y="95871"/>
                </a:cubicBezTo>
                <a:cubicBezTo>
                  <a:pt x="67283" y="111682"/>
                  <a:pt x="80046" y="124446"/>
                  <a:pt x="95858" y="124446"/>
                </a:cubicBezTo>
                <a:cubicBezTo>
                  <a:pt x="111670" y="124446"/>
                  <a:pt x="124433" y="111682"/>
                  <a:pt x="124433" y="95871"/>
                </a:cubicBezTo>
                <a:cubicBezTo>
                  <a:pt x="124433" y="80060"/>
                  <a:pt x="111670" y="67296"/>
                  <a:pt x="95858" y="67296"/>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 name="işľiḍê">
            <a:extLst>
              <a:ext uri="{FF2B5EF4-FFF2-40B4-BE49-F238E27FC236}">
                <a16:creationId xmlns:a16="http://schemas.microsoft.com/office/drawing/2014/main" id="{6E5EC32C-82C5-45BB-A612-E49C51C3EE73}"/>
              </a:ext>
            </a:extLst>
          </p:cNvPr>
          <p:cNvSpPr/>
          <p:nvPr/>
        </p:nvSpPr>
        <p:spPr>
          <a:xfrm>
            <a:off x="2646532" y="2697373"/>
            <a:ext cx="439134" cy="472912"/>
          </a:xfrm>
          <a:custGeom>
            <a:avLst/>
            <a:gdLst>
              <a:gd name="connsiteX0" fmla="*/ 400530 w 495300"/>
              <a:gd name="connsiteY0" fmla="*/ 621 h 533400"/>
              <a:gd name="connsiteX1" fmla="*/ 400530 w 495300"/>
              <a:gd name="connsiteY1" fmla="*/ 162546 h 533400"/>
              <a:gd name="connsiteX2" fmla="*/ 257655 w 495300"/>
              <a:gd name="connsiteY2" fmla="*/ 162546 h 533400"/>
              <a:gd name="connsiteX3" fmla="*/ 257655 w 495300"/>
              <a:gd name="connsiteY3" fmla="*/ 295896 h 533400"/>
              <a:gd name="connsiteX4" fmla="*/ 457680 w 495300"/>
              <a:gd name="connsiteY4" fmla="*/ 295896 h 533400"/>
              <a:gd name="connsiteX5" fmla="*/ 457680 w 495300"/>
              <a:gd name="connsiteY5" fmla="*/ 438771 h 533400"/>
              <a:gd name="connsiteX6" fmla="*/ 495780 w 495300"/>
              <a:gd name="connsiteY6" fmla="*/ 438771 h 533400"/>
              <a:gd name="connsiteX7" fmla="*/ 495780 w 495300"/>
              <a:gd name="connsiteY7" fmla="*/ 534021 h 533400"/>
              <a:gd name="connsiteX8" fmla="*/ 400530 w 495300"/>
              <a:gd name="connsiteY8" fmla="*/ 534021 h 533400"/>
              <a:gd name="connsiteX9" fmla="*/ 400530 w 495300"/>
              <a:gd name="connsiteY9" fmla="*/ 438771 h 533400"/>
              <a:gd name="connsiteX10" fmla="*/ 438630 w 495300"/>
              <a:gd name="connsiteY10" fmla="*/ 438771 h 533400"/>
              <a:gd name="connsiteX11" fmla="*/ 438630 w 495300"/>
              <a:gd name="connsiteY11" fmla="*/ 314946 h 533400"/>
              <a:gd name="connsiteX12" fmla="*/ 257655 w 495300"/>
              <a:gd name="connsiteY12" fmla="*/ 314946 h 533400"/>
              <a:gd name="connsiteX13" fmla="*/ 257655 w 495300"/>
              <a:gd name="connsiteY13" fmla="*/ 438771 h 533400"/>
              <a:gd name="connsiteX14" fmla="*/ 295755 w 495300"/>
              <a:gd name="connsiteY14" fmla="*/ 438771 h 533400"/>
              <a:gd name="connsiteX15" fmla="*/ 295755 w 495300"/>
              <a:gd name="connsiteY15" fmla="*/ 534021 h 533400"/>
              <a:gd name="connsiteX16" fmla="*/ 200505 w 495300"/>
              <a:gd name="connsiteY16" fmla="*/ 534021 h 533400"/>
              <a:gd name="connsiteX17" fmla="*/ 200505 w 495300"/>
              <a:gd name="connsiteY17" fmla="*/ 438771 h 533400"/>
              <a:gd name="connsiteX18" fmla="*/ 238605 w 495300"/>
              <a:gd name="connsiteY18" fmla="*/ 438771 h 533400"/>
              <a:gd name="connsiteX19" fmla="*/ 238605 w 495300"/>
              <a:gd name="connsiteY19" fmla="*/ 314946 h 533400"/>
              <a:gd name="connsiteX20" fmla="*/ 57630 w 495300"/>
              <a:gd name="connsiteY20" fmla="*/ 314946 h 533400"/>
              <a:gd name="connsiteX21" fmla="*/ 57630 w 495300"/>
              <a:gd name="connsiteY21" fmla="*/ 438771 h 533400"/>
              <a:gd name="connsiteX22" fmla="*/ 95730 w 495300"/>
              <a:gd name="connsiteY22" fmla="*/ 438771 h 533400"/>
              <a:gd name="connsiteX23" fmla="*/ 95730 w 495300"/>
              <a:gd name="connsiteY23" fmla="*/ 534021 h 533400"/>
              <a:gd name="connsiteX24" fmla="*/ 480 w 495300"/>
              <a:gd name="connsiteY24" fmla="*/ 534021 h 533400"/>
              <a:gd name="connsiteX25" fmla="*/ 480 w 495300"/>
              <a:gd name="connsiteY25" fmla="*/ 438771 h 533400"/>
              <a:gd name="connsiteX26" fmla="*/ 38580 w 495300"/>
              <a:gd name="connsiteY26" fmla="*/ 438771 h 533400"/>
              <a:gd name="connsiteX27" fmla="*/ 38580 w 495300"/>
              <a:gd name="connsiteY27" fmla="*/ 295896 h 533400"/>
              <a:gd name="connsiteX28" fmla="*/ 238605 w 495300"/>
              <a:gd name="connsiteY28" fmla="*/ 295896 h 533400"/>
              <a:gd name="connsiteX29" fmla="*/ 238605 w 495300"/>
              <a:gd name="connsiteY29" fmla="*/ 162546 h 533400"/>
              <a:gd name="connsiteX30" fmla="*/ 95730 w 495300"/>
              <a:gd name="connsiteY30" fmla="*/ 162546 h 533400"/>
              <a:gd name="connsiteX31" fmla="*/ 95730 w 495300"/>
              <a:gd name="connsiteY31" fmla="*/ 621 h 533400"/>
              <a:gd name="connsiteX32" fmla="*/ 400530 w 495300"/>
              <a:gd name="connsiteY32" fmla="*/ 621 h 533400"/>
              <a:gd name="connsiteX33" fmla="*/ 76680 w 495300"/>
              <a:gd name="connsiteY33" fmla="*/ 457821 h 533400"/>
              <a:gd name="connsiteX34" fmla="*/ 19530 w 495300"/>
              <a:gd name="connsiteY34" fmla="*/ 457821 h 533400"/>
              <a:gd name="connsiteX35" fmla="*/ 19530 w 495300"/>
              <a:gd name="connsiteY35" fmla="*/ 514971 h 533400"/>
              <a:gd name="connsiteX36" fmla="*/ 76680 w 495300"/>
              <a:gd name="connsiteY36" fmla="*/ 514971 h 533400"/>
              <a:gd name="connsiteX37" fmla="*/ 76680 w 495300"/>
              <a:gd name="connsiteY37" fmla="*/ 457821 h 533400"/>
              <a:gd name="connsiteX38" fmla="*/ 276705 w 495300"/>
              <a:gd name="connsiteY38" fmla="*/ 457821 h 533400"/>
              <a:gd name="connsiteX39" fmla="*/ 219555 w 495300"/>
              <a:gd name="connsiteY39" fmla="*/ 457821 h 533400"/>
              <a:gd name="connsiteX40" fmla="*/ 219555 w 495300"/>
              <a:gd name="connsiteY40" fmla="*/ 514971 h 533400"/>
              <a:gd name="connsiteX41" fmla="*/ 276705 w 495300"/>
              <a:gd name="connsiteY41" fmla="*/ 514971 h 533400"/>
              <a:gd name="connsiteX42" fmla="*/ 276705 w 495300"/>
              <a:gd name="connsiteY42" fmla="*/ 457821 h 533400"/>
              <a:gd name="connsiteX43" fmla="*/ 476730 w 495300"/>
              <a:gd name="connsiteY43" fmla="*/ 457821 h 533400"/>
              <a:gd name="connsiteX44" fmla="*/ 419580 w 495300"/>
              <a:gd name="connsiteY44" fmla="*/ 457821 h 533400"/>
              <a:gd name="connsiteX45" fmla="*/ 419580 w 495300"/>
              <a:gd name="connsiteY45" fmla="*/ 514971 h 533400"/>
              <a:gd name="connsiteX46" fmla="*/ 476730 w 495300"/>
              <a:gd name="connsiteY46" fmla="*/ 514971 h 533400"/>
              <a:gd name="connsiteX47" fmla="*/ 476730 w 495300"/>
              <a:gd name="connsiteY47" fmla="*/ 457821 h 533400"/>
              <a:gd name="connsiteX48" fmla="*/ 381480 w 495300"/>
              <a:gd name="connsiteY48" fmla="*/ 19671 h 533400"/>
              <a:gd name="connsiteX49" fmla="*/ 114780 w 495300"/>
              <a:gd name="connsiteY49" fmla="*/ 19671 h 533400"/>
              <a:gd name="connsiteX50" fmla="*/ 114780 w 495300"/>
              <a:gd name="connsiteY50" fmla="*/ 143496 h 533400"/>
              <a:gd name="connsiteX51" fmla="*/ 381480 w 495300"/>
              <a:gd name="connsiteY51" fmla="*/ 143496 h 533400"/>
              <a:gd name="connsiteX52" fmla="*/ 381480 w 495300"/>
              <a:gd name="connsiteY52" fmla="*/ 19671 h 533400"/>
              <a:gd name="connsiteX53" fmla="*/ 157643 w 495300"/>
              <a:gd name="connsiteY53" fmla="*/ 86346 h 533400"/>
              <a:gd name="connsiteX54" fmla="*/ 171930 w 495300"/>
              <a:gd name="connsiteY54" fmla="*/ 100634 h 533400"/>
              <a:gd name="connsiteX55" fmla="*/ 157643 w 495300"/>
              <a:gd name="connsiteY55" fmla="*/ 114921 h 533400"/>
              <a:gd name="connsiteX56" fmla="*/ 143355 w 495300"/>
              <a:gd name="connsiteY56" fmla="*/ 100634 h 533400"/>
              <a:gd name="connsiteX57" fmla="*/ 157643 w 495300"/>
              <a:gd name="connsiteY57" fmla="*/ 8634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95300" h="533400">
                <a:moveTo>
                  <a:pt x="400530" y="621"/>
                </a:moveTo>
                <a:lnTo>
                  <a:pt x="400530" y="162546"/>
                </a:lnTo>
                <a:lnTo>
                  <a:pt x="257655" y="162546"/>
                </a:lnTo>
                <a:lnTo>
                  <a:pt x="257655" y="295896"/>
                </a:lnTo>
                <a:lnTo>
                  <a:pt x="457680" y="295896"/>
                </a:lnTo>
                <a:lnTo>
                  <a:pt x="457680" y="438771"/>
                </a:lnTo>
                <a:lnTo>
                  <a:pt x="495780" y="438771"/>
                </a:lnTo>
                <a:lnTo>
                  <a:pt x="495780" y="534021"/>
                </a:lnTo>
                <a:lnTo>
                  <a:pt x="400530" y="534021"/>
                </a:lnTo>
                <a:lnTo>
                  <a:pt x="400530" y="438771"/>
                </a:lnTo>
                <a:lnTo>
                  <a:pt x="438630" y="438771"/>
                </a:lnTo>
                <a:lnTo>
                  <a:pt x="438630" y="314946"/>
                </a:lnTo>
                <a:lnTo>
                  <a:pt x="257655" y="314946"/>
                </a:lnTo>
                <a:lnTo>
                  <a:pt x="257655" y="438771"/>
                </a:lnTo>
                <a:lnTo>
                  <a:pt x="295755" y="438771"/>
                </a:lnTo>
                <a:lnTo>
                  <a:pt x="295755" y="534021"/>
                </a:lnTo>
                <a:lnTo>
                  <a:pt x="200505" y="534021"/>
                </a:lnTo>
                <a:lnTo>
                  <a:pt x="200505" y="438771"/>
                </a:lnTo>
                <a:lnTo>
                  <a:pt x="238605" y="438771"/>
                </a:lnTo>
                <a:lnTo>
                  <a:pt x="238605" y="314946"/>
                </a:lnTo>
                <a:lnTo>
                  <a:pt x="57630" y="314946"/>
                </a:lnTo>
                <a:lnTo>
                  <a:pt x="57630" y="438771"/>
                </a:lnTo>
                <a:lnTo>
                  <a:pt x="95730" y="438771"/>
                </a:lnTo>
                <a:lnTo>
                  <a:pt x="95730" y="534021"/>
                </a:lnTo>
                <a:lnTo>
                  <a:pt x="480" y="534021"/>
                </a:lnTo>
                <a:lnTo>
                  <a:pt x="480" y="438771"/>
                </a:lnTo>
                <a:lnTo>
                  <a:pt x="38580" y="438771"/>
                </a:lnTo>
                <a:lnTo>
                  <a:pt x="38580" y="295896"/>
                </a:lnTo>
                <a:lnTo>
                  <a:pt x="238605" y="295896"/>
                </a:lnTo>
                <a:lnTo>
                  <a:pt x="238605" y="162546"/>
                </a:lnTo>
                <a:lnTo>
                  <a:pt x="95730" y="162546"/>
                </a:lnTo>
                <a:lnTo>
                  <a:pt x="95730" y="621"/>
                </a:lnTo>
                <a:lnTo>
                  <a:pt x="400530" y="621"/>
                </a:lnTo>
                <a:close/>
                <a:moveTo>
                  <a:pt x="76680" y="457821"/>
                </a:moveTo>
                <a:lnTo>
                  <a:pt x="19530" y="457821"/>
                </a:lnTo>
                <a:lnTo>
                  <a:pt x="19530" y="514971"/>
                </a:lnTo>
                <a:lnTo>
                  <a:pt x="76680" y="514971"/>
                </a:lnTo>
                <a:lnTo>
                  <a:pt x="76680" y="457821"/>
                </a:lnTo>
                <a:close/>
                <a:moveTo>
                  <a:pt x="276705" y="457821"/>
                </a:moveTo>
                <a:lnTo>
                  <a:pt x="219555" y="457821"/>
                </a:lnTo>
                <a:lnTo>
                  <a:pt x="219555" y="514971"/>
                </a:lnTo>
                <a:lnTo>
                  <a:pt x="276705" y="514971"/>
                </a:lnTo>
                <a:lnTo>
                  <a:pt x="276705" y="457821"/>
                </a:lnTo>
                <a:close/>
                <a:moveTo>
                  <a:pt x="476730" y="457821"/>
                </a:moveTo>
                <a:lnTo>
                  <a:pt x="419580" y="457821"/>
                </a:lnTo>
                <a:lnTo>
                  <a:pt x="419580" y="514971"/>
                </a:lnTo>
                <a:lnTo>
                  <a:pt x="476730" y="514971"/>
                </a:lnTo>
                <a:lnTo>
                  <a:pt x="476730" y="457821"/>
                </a:lnTo>
                <a:close/>
                <a:moveTo>
                  <a:pt x="381480" y="19671"/>
                </a:moveTo>
                <a:lnTo>
                  <a:pt x="114780" y="19671"/>
                </a:lnTo>
                <a:lnTo>
                  <a:pt x="114780" y="143496"/>
                </a:lnTo>
                <a:lnTo>
                  <a:pt x="381480" y="143496"/>
                </a:lnTo>
                <a:lnTo>
                  <a:pt x="381480" y="19671"/>
                </a:lnTo>
                <a:close/>
                <a:moveTo>
                  <a:pt x="157643" y="86346"/>
                </a:moveTo>
                <a:cubicBezTo>
                  <a:pt x="165548" y="86346"/>
                  <a:pt x="171930" y="92728"/>
                  <a:pt x="171930" y="100634"/>
                </a:cubicBezTo>
                <a:cubicBezTo>
                  <a:pt x="171930" y="108539"/>
                  <a:pt x="165548" y="114921"/>
                  <a:pt x="157643" y="114921"/>
                </a:cubicBezTo>
                <a:cubicBezTo>
                  <a:pt x="149737" y="114921"/>
                  <a:pt x="143355" y="108539"/>
                  <a:pt x="143355" y="100634"/>
                </a:cubicBezTo>
                <a:cubicBezTo>
                  <a:pt x="143355" y="92728"/>
                  <a:pt x="149737" y="86346"/>
                  <a:pt x="157643" y="86346"/>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 name="ïśḷiḍé">
            <a:extLst>
              <a:ext uri="{FF2B5EF4-FFF2-40B4-BE49-F238E27FC236}">
                <a16:creationId xmlns:a16="http://schemas.microsoft.com/office/drawing/2014/main" id="{A52ACBD0-13FF-4F57-A87C-85D9735FF3C5}"/>
              </a:ext>
            </a:extLst>
          </p:cNvPr>
          <p:cNvSpPr/>
          <p:nvPr/>
        </p:nvSpPr>
        <p:spPr>
          <a:xfrm>
            <a:off x="9144420" y="2697372"/>
            <a:ext cx="472912" cy="472912"/>
          </a:xfrm>
          <a:custGeom>
            <a:avLst/>
            <a:gdLst>
              <a:gd name="connsiteX0" fmla="*/ 381864 w 533400"/>
              <a:gd name="connsiteY0" fmla="*/ 621 h 533400"/>
              <a:gd name="connsiteX1" fmla="*/ 381864 w 533400"/>
              <a:gd name="connsiteY1" fmla="*/ 114921 h 533400"/>
              <a:gd name="connsiteX2" fmla="*/ 534264 w 533400"/>
              <a:gd name="connsiteY2" fmla="*/ 114921 h 533400"/>
              <a:gd name="connsiteX3" fmla="*/ 534264 w 533400"/>
              <a:gd name="connsiteY3" fmla="*/ 419721 h 533400"/>
              <a:gd name="connsiteX4" fmla="*/ 381864 w 533400"/>
              <a:gd name="connsiteY4" fmla="*/ 419721 h 533400"/>
              <a:gd name="connsiteX5" fmla="*/ 381864 w 533400"/>
              <a:gd name="connsiteY5" fmla="*/ 534021 h 533400"/>
              <a:gd name="connsiteX6" fmla="*/ 153264 w 533400"/>
              <a:gd name="connsiteY6" fmla="*/ 534021 h 533400"/>
              <a:gd name="connsiteX7" fmla="*/ 153264 w 533400"/>
              <a:gd name="connsiteY7" fmla="*/ 419721 h 533400"/>
              <a:gd name="connsiteX8" fmla="*/ 864 w 533400"/>
              <a:gd name="connsiteY8" fmla="*/ 419721 h 533400"/>
              <a:gd name="connsiteX9" fmla="*/ 864 w 533400"/>
              <a:gd name="connsiteY9" fmla="*/ 182644 h 533400"/>
              <a:gd name="connsiteX10" fmla="*/ 63348 w 533400"/>
              <a:gd name="connsiteY10" fmla="*/ 114921 h 533400"/>
              <a:gd name="connsiteX11" fmla="*/ 153264 w 533400"/>
              <a:gd name="connsiteY11" fmla="*/ 114921 h 533400"/>
              <a:gd name="connsiteX12" fmla="*/ 153264 w 533400"/>
              <a:gd name="connsiteY12" fmla="*/ 621 h 533400"/>
              <a:gd name="connsiteX13" fmla="*/ 381864 w 533400"/>
              <a:gd name="connsiteY13" fmla="*/ 621 h 533400"/>
              <a:gd name="connsiteX14" fmla="*/ 362814 w 533400"/>
              <a:gd name="connsiteY14" fmla="*/ 286371 h 533400"/>
              <a:gd name="connsiteX15" fmla="*/ 172314 w 533400"/>
              <a:gd name="connsiteY15" fmla="*/ 286371 h 533400"/>
              <a:gd name="connsiteX16" fmla="*/ 172314 w 533400"/>
              <a:gd name="connsiteY16" fmla="*/ 514971 h 533400"/>
              <a:gd name="connsiteX17" fmla="*/ 362814 w 533400"/>
              <a:gd name="connsiteY17" fmla="*/ 514971 h 533400"/>
              <a:gd name="connsiteX18" fmla="*/ 362814 w 533400"/>
              <a:gd name="connsiteY18" fmla="*/ 286371 h 533400"/>
              <a:gd name="connsiteX19" fmla="*/ 515214 w 533400"/>
              <a:gd name="connsiteY19" fmla="*/ 133971 h 533400"/>
              <a:gd name="connsiteX20" fmla="*/ 71730 w 533400"/>
              <a:gd name="connsiteY20" fmla="*/ 133971 h 533400"/>
              <a:gd name="connsiteX21" fmla="*/ 19914 w 533400"/>
              <a:gd name="connsiteY21" fmla="*/ 190073 h 533400"/>
              <a:gd name="connsiteX22" fmla="*/ 19914 w 533400"/>
              <a:gd name="connsiteY22" fmla="*/ 400671 h 533400"/>
              <a:gd name="connsiteX23" fmla="*/ 153264 w 533400"/>
              <a:gd name="connsiteY23" fmla="*/ 400671 h 533400"/>
              <a:gd name="connsiteX24" fmla="*/ 153264 w 533400"/>
              <a:gd name="connsiteY24" fmla="*/ 267321 h 533400"/>
              <a:gd name="connsiteX25" fmla="*/ 381864 w 533400"/>
              <a:gd name="connsiteY25" fmla="*/ 267321 h 533400"/>
              <a:gd name="connsiteX26" fmla="*/ 381864 w 533400"/>
              <a:gd name="connsiteY26" fmla="*/ 400671 h 533400"/>
              <a:gd name="connsiteX27" fmla="*/ 515214 w 533400"/>
              <a:gd name="connsiteY27" fmla="*/ 400671 h 533400"/>
              <a:gd name="connsiteX28" fmla="*/ 515214 w 533400"/>
              <a:gd name="connsiteY28" fmla="*/ 133971 h 533400"/>
              <a:gd name="connsiteX29" fmla="*/ 462827 w 533400"/>
              <a:gd name="connsiteY29" fmla="*/ 172071 h 533400"/>
              <a:gd name="connsiteX30" fmla="*/ 477114 w 533400"/>
              <a:gd name="connsiteY30" fmla="*/ 186359 h 533400"/>
              <a:gd name="connsiteX31" fmla="*/ 462827 w 533400"/>
              <a:gd name="connsiteY31" fmla="*/ 200646 h 533400"/>
              <a:gd name="connsiteX32" fmla="*/ 448539 w 533400"/>
              <a:gd name="connsiteY32" fmla="*/ 186359 h 533400"/>
              <a:gd name="connsiteX33" fmla="*/ 462827 w 533400"/>
              <a:gd name="connsiteY33" fmla="*/ 172071 h 533400"/>
              <a:gd name="connsiteX34" fmla="*/ 362814 w 533400"/>
              <a:gd name="connsiteY34" fmla="*/ 19671 h 533400"/>
              <a:gd name="connsiteX35" fmla="*/ 172314 w 533400"/>
              <a:gd name="connsiteY35" fmla="*/ 19671 h 533400"/>
              <a:gd name="connsiteX36" fmla="*/ 172314 w 533400"/>
              <a:gd name="connsiteY36" fmla="*/ 114921 h 533400"/>
              <a:gd name="connsiteX37" fmla="*/ 362814 w 533400"/>
              <a:gd name="connsiteY37" fmla="*/ 114921 h 533400"/>
              <a:gd name="connsiteX38" fmla="*/ 362814 w 533400"/>
              <a:gd name="connsiteY38"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33400" h="533400">
                <a:moveTo>
                  <a:pt x="381864" y="621"/>
                </a:moveTo>
                <a:lnTo>
                  <a:pt x="381864" y="114921"/>
                </a:lnTo>
                <a:lnTo>
                  <a:pt x="534264" y="114921"/>
                </a:lnTo>
                <a:lnTo>
                  <a:pt x="534264" y="419721"/>
                </a:lnTo>
                <a:lnTo>
                  <a:pt x="381864" y="419721"/>
                </a:lnTo>
                <a:lnTo>
                  <a:pt x="381864" y="534021"/>
                </a:lnTo>
                <a:lnTo>
                  <a:pt x="153264" y="534021"/>
                </a:lnTo>
                <a:lnTo>
                  <a:pt x="153264" y="419721"/>
                </a:lnTo>
                <a:lnTo>
                  <a:pt x="864" y="419721"/>
                </a:lnTo>
                <a:lnTo>
                  <a:pt x="864" y="182644"/>
                </a:lnTo>
                <a:lnTo>
                  <a:pt x="63348" y="114921"/>
                </a:lnTo>
                <a:lnTo>
                  <a:pt x="153264" y="114921"/>
                </a:lnTo>
                <a:lnTo>
                  <a:pt x="153264" y="621"/>
                </a:lnTo>
                <a:lnTo>
                  <a:pt x="381864" y="621"/>
                </a:lnTo>
                <a:close/>
                <a:moveTo>
                  <a:pt x="362814" y="286371"/>
                </a:moveTo>
                <a:lnTo>
                  <a:pt x="172314" y="286371"/>
                </a:lnTo>
                <a:lnTo>
                  <a:pt x="172314" y="514971"/>
                </a:lnTo>
                <a:lnTo>
                  <a:pt x="362814" y="514971"/>
                </a:lnTo>
                <a:lnTo>
                  <a:pt x="362814" y="286371"/>
                </a:lnTo>
                <a:close/>
                <a:moveTo>
                  <a:pt x="515214" y="133971"/>
                </a:moveTo>
                <a:lnTo>
                  <a:pt x="71730" y="133971"/>
                </a:lnTo>
                <a:lnTo>
                  <a:pt x="19914" y="190073"/>
                </a:lnTo>
                <a:lnTo>
                  <a:pt x="19914" y="400671"/>
                </a:lnTo>
                <a:lnTo>
                  <a:pt x="153264" y="400671"/>
                </a:lnTo>
                <a:lnTo>
                  <a:pt x="153264" y="267321"/>
                </a:lnTo>
                <a:lnTo>
                  <a:pt x="381864" y="267321"/>
                </a:lnTo>
                <a:lnTo>
                  <a:pt x="381864" y="400671"/>
                </a:lnTo>
                <a:lnTo>
                  <a:pt x="515214" y="400671"/>
                </a:lnTo>
                <a:lnTo>
                  <a:pt x="515214" y="133971"/>
                </a:lnTo>
                <a:close/>
                <a:moveTo>
                  <a:pt x="462827" y="172071"/>
                </a:moveTo>
                <a:cubicBezTo>
                  <a:pt x="470732" y="172071"/>
                  <a:pt x="477114" y="178453"/>
                  <a:pt x="477114" y="186359"/>
                </a:cubicBezTo>
                <a:cubicBezTo>
                  <a:pt x="477114" y="194264"/>
                  <a:pt x="470732" y="200646"/>
                  <a:pt x="462827" y="200646"/>
                </a:cubicBezTo>
                <a:cubicBezTo>
                  <a:pt x="454921" y="200646"/>
                  <a:pt x="448539" y="194264"/>
                  <a:pt x="448539" y="186359"/>
                </a:cubicBezTo>
                <a:cubicBezTo>
                  <a:pt x="448539" y="178453"/>
                  <a:pt x="454921" y="172071"/>
                  <a:pt x="462827" y="172071"/>
                </a:cubicBezTo>
                <a:close/>
                <a:moveTo>
                  <a:pt x="362814" y="19671"/>
                </a:moveTo>
                <a:lnTo>
                  <a:pt x="172314" y="19671"/>
                </a:lnTo>
                <a:lnTo>
                  <a:pt x="172314" y="114921"/>
                </a:lnTo>
                <a:lnTo>
                  <a:pt x="362814" y="114921"/>
                </a:lnTo>
                <a:lnTo>
                  <a:pt x="362814" y="19671"/>
                </a:ln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custDataLst>
      <p:tags r:id="rId1"/>
    </p:custDataLst>
    <p:extLst>
      <p:ext uri="{BB962C8B-B14F-4D97-AF65-F5344CB8AC3E}">
        <p14:creationId xmlns:p14="http://schemas.microsoft.com/office/powerpoint/2010/main" val="2240185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01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如何撰写专利权力要求书</a:t>
            </a:r>
            <a:endParaRPr lang="zh-CN" altLang="en-US" dirty="0"/>
          </a:p>
        </p:txBody>
      </p:sp>
      <p:sp>
        <p:nvSpPr>
          <p:cNvPr id="3" name="ïş1ïḑé">
            <a:extLst>
              <a:ext uri="{FF2B5EF4-FFF2-40B4-BE49-F238E27FC236}">
                <a16:creationId xmlns:a16="http://schemas.microsoft.com/office/drawing/2014/main" id="{78E3234A-0579-473A-9E58-E404B29075DA}"/>
              </a:ext>
            </a:extLst>
          </p:cNvPr>
          <p:cNvSpPr>
            <a:spLocks noGrp="1"/>
          </p:cNvSpPr>
          <p:nvPr>
            <p:ph type="sldNum" sz="quarter" idx="12"/>
          </p:nvPr>
        </p:nvSpPr>
        <p:spPr/>
        <p:txBody>
          <a:bodyPr/>
          <a:lstStyle/>
          <a:p>
            <a:r>
              <a:rPr lang="en-US" altLang="zh-CN" dirty="0">
                <a:solidFill>
                  <a:schemeClr val="bg1"/>
                </a:solidFill>
              </a:rPr>
              <a:t>8</a:t>
            </a:r>
            <a:endParaRPr lang="zh-CN" altLang="en-US" dirty="0">
              <a:solidFill>
                <a:schemeClr val="bg1"/>
              </a:solidFill>
            </a:endParaRPr>
          </a:p>
        </p:txBody>
      </p:sp>
      <p:sp>
        <p:nvSpPr>
          <p:cNvPr id="5" name="矩形 4">
            <a:extLst>
              <a:ext uri="{FF2B5EF4-FFF2-40B4-BE49-F238E27FC236}">
                <a16:creationId xmlns:a16="http://schemas.microsoft.com/office/drawing/2014/main" id="{E3303883-A10B-4B2C-83C9-CECF812AF0C4}"/>
              </a:ext>
            </a:extLst>
          </p:cNvPr>
          <p:cNvSpPr/>
          <p:nvPr/>
        </p:nvSpPr>
        <p:spPr>
          <a:xfrm>
            <a:off x="807906" y="1155929"/>
            <a:ext cx="10625042" cy="461665"/>
          </a:xfrm>
          <a:prstGeom prst="rect">
            <a:avLst/>
          </a:prstGeom>
        </p:spPr>
        <p:txBody>
          <a:bodyPr wrap="square">
            <a:spAutoFit/>
          </a:bodyPr>
          <a:lstStyle/>
          <a:p>
            <a:pPr algn="ctr"/>
            <a:r>
              <a:rPr lang="zh-CN" altLang="en-US" sz="2400" b="1" dirty="0">
                <a:solidFill>
                  <a:srgbClr val="2B4E72"/>
                </a:solidFill>
                <a:latin typeface="微软雅黑" panose="020B0503020204020204" pitchFamily="34" charset="-122"/>
                <a:ea typeface="微软雅黑" panose="020B0503020204020204" pitchFamily="34" charset="-122"/>
              </a:rPr>
              <a:t>权力要求书的写法</a:t>
            </a:r>
          </a:p>
        </p:txBody>
      </p:sp>
      <p:grpSp>
        <p:nvGrpSpPr>
          <p:cNvPr id="4" name="组合 3">
            <a:extLst>
              <a:ext uri="{FF2B5EF4-FFF2-40B4-BE49-F238E27FC236}">
                <a16:creationId xmlns:a16="http://schemas.microsoft.com/office/drawing/2014/main" id="{767570C9-D842-42BC-AFB8-25B323F043CA}"/>
              </a:ext>
            </a:extLst>
          </p:cNvPr>
          <p:cNvGrpSpPr/>
          <p:nvPr/>
        </p:nvGrpSpPr>
        <p:grpSpPr>
          <a:xfrm>
            <a:off x="680602" y="2066946"/>
            <a:ext cx="10839886" cy="4173517"/>
            <a:chOff x="639781" y="305037"/>
            <a:chExt cx="10839886" cy="3792069"/>
          </a:xfrm>
        </p:grpSpPr>
        <p:grpSp>
          <p:nvGrpSpPr>
            <p:cNvPr id="12" name="íṣļidé">
              <a:extLst>
                <a:ext uri="{FF2B5EF4-FFF2-40B4-BE49-F238E27FC236}">
                  <a16:creationId xmlns:a16="http://schemas.microsoft.com/office/drawing/2014/main" id="{11D68A05-1847-428A-9534-3A44E5348750}"/>
                </a:ext>
              </a:extLst>
            </p:cNvPr>
            <p:cNvGrpSpPr/>
            <p:nvPr/>
          </p:nvGrpSpPr>
          <p:grpSpPr>
            <a:xfrm>
              <a:off x="2860632" y="305037"/>
              <a:ext cx="1956481" cy="3792069"/>
              <a:chOff x="2973534" y="2981185"/>
              <a:chExt cx="1956481" cy="3792069"/>
            </a:xfrm>
            <a:solidFill>
              <a:schemeClr val="bg2"/>
            </a:solidFill>
          </p:grpSpPr>
          <p:sp>
            <p:nvSpPr>
              <p:cNvPr id="13" name="íṣḷíḑè">
                <a:extLst>
                  <a:ext uri="{FF2B5EF4-FFF2-40B4-BE49-F238E27FC236}">
                    <a16:creationId xmlns:a16="http://schemas.microsoft.com/office/drawing/2014/main" id="{FEF823CE-C6F7-414D-A89E-C0D714199F92}"/>
                  </a:ext>
                </a:extLst>
              </p:cNvPr>
              <p:cNvSpPr/>
              <p:nvPr/>
            </p:nvSpPr>
            <p:spPr>
              <a:xfrm>
                <a:off x="2973534" y="2981185"/>
                <a:ext cx="1956481" cy="3792069"/>
              </a:xfrm>
              <a:prstGeom prst="roundRect">
                <a:avLst>
                  <a:gd name="adj" fmla="val 0"/>
                </a:avLst>
              </a:prstGeom>
              <a:grp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i$ľîḓe">
                <a:extLst>
                  <a:ext uri="{FF2B5EF4-FFF2-40B4-BE49-F238E27FC236}">
                    <a16:creationId xmlns:a16="http://schemas.microsoft.com/office/drawing/2014/main" id="{BDAD4BD7-A461-4F20-8079-E0BC63336CDD}"/>
                  </a:ext>
                </a:extLst>
              </p:cNvPr>
              <p:cNvSpPr txBox="1"/>
              <p:nvPr/>
            </p:nvSpPr>
            <p:spPr>
              <a:xfrm>
                <a:off x="3159774" y="3390465"/>
                <a:ext cx="1584000" cy="307777"/>
              </a:xfrm>
              <a:prstGeom prst="rect">
                <a:avLst/>
              </a:prstGeom>
              <a:grpFill/>
            </p:spPr>
            <p:txBody>
              <a:bodyPr wrap="square">
                <a:spAutoFit/>
              </a:bodyPr>
              <a:lstStyle/>
              <a:p>
                <a:pPr algn="ct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按序排列</a:t>
                </a:r>
              </a:p>
            </p:txBody>
          </p:sp>
          <p:sp>
            <p:nvSpPr>
              <p:cNvPr id="15" name="îSliḋe">
                <a:extLst>
                  <a:ext uri="{FF2B5EF4-FFF2-40B4-BE49-F238E27FC236}">
                    <a16:creationId xmlns:a16="http://schemas.microsoft.com/office/drawing/2014/main" id="{0FD562F2-BD4A-4675-8FB8-4D6DA60B7116}"/>
                  </a:ext>
                </a:extLst>
              </p:cNvPr>
              <p:cNvSpPr/>
              <p:nvPr/>
            </p:nvSpPr>
            <p:spPr>
              <a:xfrm>
                <a:off x="3159774" y="3752754"/>
                <a:ext cx="1584000" cy="2002735"/>
              </a:xfrm>
              <a:prstGeom prst="rect">
                <a:avLst/>
              </a:prstGeom>
              <a:grpFill/>
              <a:ln>
                <a:noFill/>
              </a:ln>
            </p:spPr>
            <p:txBody>
              <a:bodyPr wrap="square" lIns="91440" tIns="45720" rIns="91440" bIns="45720" anchor="t">
                <a:noAutofit/>
              </a:bodyPr>
              <a:lstStyle/>
              <a:p>
                <a:pPr>
                  <a:lnSpc>
                    <a:spcPct val="150000"/>
                  </a:lnSpc>
                </a:pPr>
                <a:r>
                  <a:rPr lang="zh-CN" altLang="en-US" sz="1200" dirty="0">
                    <a:latin typeface="微软雅黑" panose="020B0503020204020204" pitchFamily="34" charset="-122"/>
                    <a:ea typeface="微软雅黑" panose="020B0503020204020204" pitchFamily="34" charset="-122"/>
                  </a:rPr>
                  <a:t>权利要求起始端不用书写发明名称，可以直接书写第</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项独立权利要求，它的从属权利要求从序号</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往下顺序排列。</a:t>
                </a:r>
              </a:p>
              <a:p>
                <a:pPr marL="171450" indent="-171450">
                  <a:lnSpc>
                    <a:spcPct val="150000"/>
                  </a:lnSpc>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6" name="îšļíḋê">
              <a:extLst>
                <a:ext uri="{FF2B5EF4-FFF2-40B4-BE49-F238E27FC236}">
                  <a16:creationId xmlns:a16="http://schemas.microsoft.com/office/drawing/2014/main" id="{CB5751DE-E40F-4AF4-AFE1-6DAEC0AE7B41}"/>
                </a:ext>
              </a:extLst>
            </p:cNvPr>
            <p:cNvGrpSpPr/>
            <p:nvPr/>
          </p:nvGrpSpPr>
          <p:grpSpPr>
            <a:xfrm>
              <a:off x="5081483" y="305037"/>
              <a:ext cx="1956481" cy="3792069"/>
              <a:chOff x="2973534" y="2981185"/>
              <a:chExt cx="1956481" cy="3792069"/>
            </a:xfrm>
            <a:solidFill>
              <a:schemeClr val="bg2"/>
            </a:solidFill>
          </p:grpSpPr>
          <p:sp>
            <p:nvSpPr>
              <p:cNvPr id="17" name="ïṣļïdé">
                <a:extLst>
                  <a:ext uri="{FF2B5EF4-FFF2-40B4-BE49-F238E27FC236}">
                    <a16:creationId xmlns:a16="http://schemas.microsoft.com/office/drawing/2014/main" id="{949DFBE4-8A0F-4C58-8E39-08D2A1AF97C2}"/>
                  </a:ext>
                </a:extLst>
              </p:cNvPr>
              <p:cNvSpPr/>
              <p:nvPr/>
            </p:nvSpPr>
            <p:spPr>
              <a:xfrm>
                <a:off x="2973534" y="2981185"/>
                <a:ext cx="1956481" cy="3792069"/>
              </a:xfrm>
              <a:prstGeom prst="roundRect">
                <a:avLst>
                  <a:gd name="adj" fmla="val 0"/>
                </a:avLst>
              </a:prstGeom>
              <a:grp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í$ľíḍé">
                <a:extLst>
                  <a:ext uri="{FF2B5EF4-FFF2-40B4-BE49-F238E27FC236}">
                    <a16:creationId xmlns:a16="http://schemas.microsoft.com/office/drawing/2014/main" id="{97E053FC-F6CD-4C89-ACD3-A99CC8A5AC29}"/>
                  </a:ext>
                </a:extLst>
              </p:cNvPr>
              <p:cNvSpPr txBox="1"/>
              <p:nvPr/>
            </p:nvSpPr>
            <p:spPr>
              <a:xfrm>
                <a:off x="3159774" y="3390465"/>
                <a:ext cx="1584000" cy="307777"/>
              </a:xfrm>
              <a:prstGeom prst="rect">
                <a:avLst/>
              </a:prstGeom>
              <a:grpFill/>
            </p:spPr>
            <p:txBody>
              <a:bodyPr wrap="square">
                <a:spAutoFit/>
              </a:bodyPr>
              <a:lstStyle/>
              <a:p>
                <a:pPr algn="ct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独立权利</a:t>
                </a:r>
              </a:p>
            </p:txBody>
          </p:sp>
          <p:sp>
            <p:nvSpPr>
              <p:cNvPr id="19" name="i$lîďê">
                <a:extLst>
                  <a:ext uri="{FF2B5EF4-FFF2-40B4-BE49-F238E27FC236}">
                    <a16:creationId xmlns:a16="http://schemas.microsoft.com/office/drawing/2014/main" id="{1E869CA6-AB43-4D4F-BE17-42CAD95FA14A}"/>
                  </a:ext>
                </a:extLst>
              </p:cNvPr>
              <p:cNvSpPr/>
              <p:nvPr/>
            </p:nvSpPr>
            <p:spPr>
              <a:xfrm>
                <a:off x="3159774" y="3742363"/>
                <a:ext cx="1584000" cy="2002735"/>
              </a:xfrm>
              <a:prstGeom prst="rect">
                <a:avLst/>
              </a:prstGeom>
              <a:grpFill/>
              <a:ln>
                <a:noFill/>
              </a:ln>
            </p:spPr>
            <p:txBody>
              <a:bodyPr wrap="square" lIns="91440" tIns="45720" rIns="91440" bIns="45720" anchor="t">
                <a:noAutofit/>
              </a:bodyPr>
              <a:lstStyle/>
              <a:p>
                <a:pPr>
                  <a:lnSpc>
                    <a:spcPct val="150000"/>
                  </a:lnSpc>
                </a:pPr>
                <a:r>
                  <a:rPr lang="zh-CN" altLang="en-US" sz="1200" dirty="0">
                    <a:latin typeface="微软雅黑" panose="020B0503020204020204" pitchFamily="34" charset="-122"/>
                    <a:ea typeface="微软雅黑" panose="020B0503020204020204" pitchFamily="34" charset="-122"/>
                  </a:rPr>
                  <a:t>独立权利要求分两部分撰写：前序部分、特征部分。</a:t>
                </a:r>
                <a:r>
                  <a:rPr lang="zh-CN" altLang="en-US" sz="1200" b="1" dirty="0">
                    <a:solidFill>
                      <a:srgbClr val="2B4E72"/>
                    </a:solidFill>
                    <a:latin typeface="微软雅黑" panose="020B0503020204020204" pitchFamily="34" charset="-122"/>
                    <a:ea typeface="微软雅黑" panose="020B0503020204020204" pitchFamily="34" charset="-122"/>
                  </a:rPr>
                  <a:t>前序部分</a:t>
                </a:r>
                <a:r>
                  <a:rPr lang="zh-CN" altLang="en-US" sz="1200" dirty="0">
                    <a:latin typeface="微软雅黑" panose="020B0503020204020204" pitchFamily="34" charset="-122"/>
                    <a:ea typeface="微软雅黑" panose="020B0503020204020204" pitchFamily="34" charset="-122"/>
                  </a:rPr>
                  <a:t>写明发明要求保护的主题名称和现有技术共有的必要技术特征。</a:t>
                </a:r>
                <a:r>
                  <a:rPr lang="zh-CN" altLang="en-US" sz="1200" b="1" dirty="0">
                    <a:solidFill>
                      <a:srgbClr val="2B4E72"/>
                    </a:solidFill>
                    <a:latin typeface="微软雅黑" panose="020B0503020204020204" pitchFamily="34" charset="-122"/>
                    <a:ea typeface="微软雅黑" panose="020B0503020204020204" pitchFamily="34" charset="-122"/>
                  </a:rPr>
                  <a:t>特征部分</a:t>
                </a:r>
                <a:r>
                  <a:rPr lang="zh-CN" altLang="en-US" sz="1200" dirty="0">
                    <a:latin typeface="微软雅黑" panose="020B0503020204020204" pitchFamily="34" charset="-122"/>
                    <a:ea typeface="微软雅黑" panose="020B0503020204020204" pitchFamily="34" charset="-122"/>
                  </a:rPr>
                  <a:t>写明发明或者实用新型区别于现有技术的技术特征，这是权利要求的核心内容。</a:t>
                </a:r>
                <a:endParaRPr lang="en-US" altLang="zh-CN" sz="1200" dirty="0">
                  <a:latin typeface="微软雅黑" panose="020B0503020204020204" pitchFamily="34" charset="-122"/>
                  <a:ea typeface="微软雅黑" panose="020B0503020204020204" pitchFamily="34" charset="-122"/>
                </a:endParaRPr>
              </a:p>
              <a:p>
                <a:pPr>
                  <a:lnSpc>
                    <a:spcPct val="150000"/>
                  </a:lnSpc>
                </a:pPr>
                <a:endParaRPr lang="zh-CN" altLang="en-US" sz="12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0" name="iṩļïḍè">
              <a:extLst>
                <a:ext uri="{FF2B5EF4-FFF2-40B4-BE49-F238E27FC236}">
                  <a16:creationId xmlns:a16="http://schemas.microsoft.com/office/drawing/2014/main" id="{061C7215-6CF3-4F20-B561-F527E0D6A2C2}"/>
                </a:ext>
              </a:extLst>
            </p:cNvPr>
            <p:cNvGrpSpPr/>
            <p:nvPr/>
          </p:nvGrpSpPr>
          <p:grpSpPr>
            <a:xfrm>
              <a:off x="7302334" y="305037"/>
              <a:ext cx="1956481" cy="3792069"/>
              <a:chOff x="2973534" y="2981185"/>
              <a:chExt cx="1956481" cy="3792069"/>
            </a:xfrm>
            <a:solidFill>
              <a:schemeClr val="bg2"/>
            </a:solidFill>
          </p:grpSpPr>
          <p:sp>
            <p:nvSpPr>
              <p:cNvPr id="21" name="ï$ľíḍe">
                <a:extLst>
                  <a:ext uri="{FF2B5EF4-FFF2-40B4-BE49-F238E27FC236}">
                    <a16:creationId xmlns:a16="http://schemas.microsoft.com/office/drawing/2014/main" id="{CFB10C89-0820-4010-B6C1-32D5C7329948}"/>
                  </a:ext>
                </a:extLst>
              </p:cNvPr>
              <p:cNvSpPr/>
              <p:nvPr/>
            </p:nvSpPr>
            <p:spPr>
              <a:xfrm>
                <a:off x="2973534" y="2981185"/>
                <a:ext cx="1956481" cy="3792069"/>
              </a:xfrm>
              <a:prstGeom prst="roundRect">
                <a:avLst>
                  <a:gd name="adj" fmla="val 0"/>
                </a:avLst>
              </a:prstGeom>
              <a:grp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ïšlïḑê">
                <a:extLst>
                  <a:ext uri="{FF2B5EF4-FFF2-40B4-BE49-F238E27FC236}">
                    <a16:creationId xmlns:a16="http://schemas.microsoft.com/office/drawing/2014/main" id="{E7984012-4C9D-42C9-9FD3-BD252EDC4F3C}"/>
                  </a:ext>
                </a:extLst>
              </p:cNvPr>
              <p:cNvSpPr txBox="1"/>
              <p:nvPr/>
            </p:nvSpPr>
            <p:spPr>
              <a:xfrm>
                <a:off x="3159774" y="3390465"/>
                <a:ext cx="1584000" cy="307777"/>
              </a:xfrm>
              <a:prstGeom prst="rect">
                <a:avLst/>
              </a:prstGeom>
              <a:grpFill/>
            </p:spPr>
            <p:txBody>
              <a:bodyPr wrap="square">
                <a:spAutoFit/>
              </a:bodyPr>
              <a:lstStyle/>
              <a:p>
                <a:pPr algn="ct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从属权利</a:t>
                </a:r>
              </a:p>
            </p:txBody>
          </p:sp>
          <p:sp>
            <p:nvSpPr>
              <p:cNvPr id="23" name="ïślîḋé">
                <a:extLst>
                  <a:ext uri="{FF2B5EF4-FFF2-40B4-BE49-F238E27FC236}">
                    <a16:creationId xmlns:a16="http://schemas.microsoft.com/office/drawing/2014/main" id="{0CD71370-7CE4-46DE-870C-234D78A0AABE}"/>
                  </a:ext>
                </a:extLst>
              </p:cNvPr>
              <p:cNvSpPr/>
              <p:nvPr/>
            </p:nvSpPr>
            <p:spPr>
              <a:xfrm>
                <a:off x="3159774" y="3742363"/>
                <a:ext cx="1584000" cy="2002735"/>
              </a:xfrm>
              <a:prstGeom prst="rect">
                <a:avLst/>
              </a:prstGeom>
              <a:grpFill/>
              <a:ln>
                <a:noFill/>
              </a:ln>
            </p:spPr>
            <p:txBody>
              <a:bodyPr wrap="square" lIns="91440" tIns="45720" rIns="91440" bIns="45720" anchor="t">
                <a:noAutofit/>
              </a:bodyPr>
              <a:lstStyle/>
              <a:p>
                <a:pPr>
                  <a:lnSpc>
                    <a:spcPct val="150000"/>
                  </a:lnSpc>
                </a:pPr>
                <a:r>
                  <a:rPr lang="zh-CN" altLang="en-US" sz="1200" dirty="0">
                    <a:latin typeface="微软雅黑" panose="020B0503020204020204" pitchFamily="34" charset="-122"/>
                    <a:ea typeface="微软雅黑" panose="020B0503020204020204" pitchFamily="34" charset="-122"/>
                  </a:rPr>
                  <a:t>从属权利要求也应分两部分撰写：引用部分、限定部分。</a:t>
                </a:r>
                <a:r>
                  <a:rPr lang="zh-CN" altLang="en-US" sz="1200" b="1" dirty="0">
                    <a:solidFill>
                      <a:srgbClr val="2B4E72"/>
                    </a:solidFill>
                    <a:latin typeface="微软雅黑" panose="020B0503020204020204" pitchFamily="34" charset="-122"/>
                    <a:ea typeface="微软雅黑" panose="020B0503020204020204" pitchFamily="34" charset="-122"/>
                  </a:rPr>
                  <a:t>引用部分</a:t>
                </a:r>
                <a:r>
                  <a:rPr lang="zh-CN" altLang="en-US" sz="1200" dirty="0">
                    <a:latin typeface="微软雅黑" panose="020B0503020204020204" pitchFamily="34" charset="-122"/>
                    <a:ea typeface="微软雅黑" panose="020B0503020204020204" pitchFamily="34" charset="-122"/>
                  </a:rPr>
                  <a:t>写明被引用的权利要求的编号及发明或实用新型主题名称。</a:t>
                </a:r>
                <a:r>
                  <a:rPr lang="zh-CN" altLang="en-US" sz="1200" b="1" dirty="0">
                    <a:solidFill>
                      <a:srgbClr val="2B4E72"/>
                    </a:solidFill>
                    <a:latin typeface="微软雅黑" panose="020B0503020204020204" pitchFamily="34" charset="-122"/>
                    <a:ea typeface="微软雅黑" panose="020B0503020204020204" pitchFamily="34" charset="-122"/>
                  </a:rPr>
                  <a:t>限定部分</a:t>
                </a:r>
                <a:r>
                  <a:rPr lang="zh-CN" altLang="en-US" sz="1200" dirty="0">
                    <a:latin typeface="微软雅黑" panose="020B0503020204020204" pitchFamily="34" charset="-122"/>
                    <a:ea typeface="微软雅黑" panose="020B0503020204020204" pitchFamily="34" charset="-122"/>
                  </a:rPr>
                  <a:t>写明发明或者实用新型附加的技术特征。</a:t>
                </a:r>
                <a:endParaRPr lang="en-US" altLang="zh-CN" sz="1200" dirty="0">
                  <a:latin typeface="微软雅黑" panose="020B0503020204020204" pitchFamily="34" charset="-122"/>
                  <a:ea typeface="微软雅黑" panose="020B0503020204020204" pitchFamily="34" charset="-122"/>
                </a:endParaRPr>
              </a:p>
            </p:txBody>
          </p:sp>
        </p:grpSp>
        <p:grpSp>
          <p:nvGrpSpPr>
            <p:cNvPr id="24" name="î$ļîdê">
              <a:extLst>
                <a:ext uri="{FF2B5EF4-FFF2-40B4-BE49-F238E27FC236}">
                  <a16:creationId xmlns:a16="http://schemas.microsoft.com/office/drawing/2014/main" id="{6D5E9699-7B87-4ECD-98B6-5F4F22DD5B66}"/>
                </a:ext>
              </a:extLst>
            </p:cNvPr>
            <p:cNvGrpSpPr/>
            <p:nvPr/>
          </p:nvGrpSpPr>
          <p:grpSpPr>
            <a:xfrm>
              <a:off x="9523186" y="305037"/>
              <a:ext cx="1956481" cy="3792069"/>
              <a:chOff x="2973534" y="2981185"/>
              <a:chExt cx="1956481" cy="3792069"/>
            </a:xfrm>
            <a:solidFill>
              <a:schemeClr val="bg2"/>
            </a:solidFill>
          </p:grpSpPr>
          <p:sp>
            <p:nvSpPr>
              <p:cNvPr id="25" name="ïSḻïḋê">
                <a:extLst>
                  <a:ext uri="{FF2B5EF4-FFF2-40B4-BE49-F238E27FC236}">
                    <a16:creationId xmlns:a16="http://schemas.microsoft.com/office/drawing/2014/main" id="{D32FDAD9-F8FC-41FA-9659-C3B5A817191D}"/>
                  </a:ext>
                </a:extLst>
              </p:cNvPr>
              <p:cNvSpPr/>
              <p:nvPr/>
            </p:nvSpPr>
            <p:spPr>
              <a:xfrm>
                <a:off x="2973534" y="2981185"/>
                <a:ext cx="1956481" cy="3792069"/>
              </a:xfrm>
              <a:prstGeom prst="roundRect">
                <a:avLst>
                  <a:gd name="adj" fmla="val 0"/>
                </a:avLst>
              </a:prstGeom>
              <a:grp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iş1iďê">
                <a:extLst>
                  <a:ext uri="{FF2B5EF4-FFF2-40B4-BE49-F238E27FC236}">
                    <a16:creationId xmlns:a16="http://schemas.microsoft.com/office/drawing/2014/main" id="{CCA4E779-AA43-4759-9C08-917754411020}"/>
                  </a:ext>
                </a:extLst>
              </p:cNvPr>
              <p:cNvSpPr txBox="1"/>
              <p:nvPr/>
            </p:nvSpPr>
            <p:spPr>
              <a:xfrm>
                <a:off x="3159774" y="3390465"/>
                <a:ext cx="1584000" cy="307777"/>
              </a:xfrm>
              <a:prstGeom prst="rect">
                <a:avLst/>
              </a:prstGeom>
              <a:grpFill/>
            </p:spPr>
            <p:txBody>
              <a:bodyPr wrap="square">
                <a:spAutoFit/>
              </a:bodyPr>
              <a:lstStyle/>
              <a:p>
                <a:pPr algn="ct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前后照应</a:t>
                </a:r>
              </a:p>
            </p:txBody>
          </p:sp>
          <p:sp>
            <p:nvSpPr>
              <p:cNvPr id="32" name="íšḷiḑé">
                <a:extLst>
                  <a:ext uri="{FF2B5EF4-FFF2-40B4-BE49-F238E27FC236}">
                    <a16:creationId xmlns:a16="http://schemas.microsoft.com/office/drawing/2014/main" id="{67CE4948-1A64-462E-85A6-B3B02E798647}"/>
                  </a:ext>
                </a:extLst>
              </p:cNvPr>
              <p:cNvSpPr/>
              <p:nvPr/>
            </p:nvSpPr>
            <p:spPr>
              <a:xfrm>
                <a:off x="3159774" y="3752754"/>
                <a:ext cx="1584000" cy="2002735"/>
              </a:xfrm>
              <a:prstGeom prst="rect">
                <a:avLst/>
              </a:prstGeom>
              <a:grpFill/>
              <a:ln>
                <a:noFill/>
              </a:ln>
            </p:spPr>
            <p:txBody>
              <a:bodyPr wrap="square" lIns="91440" tIns="45720" rIns="91440" bIns="45720" anchor="t">
                <a:noAutofit/>
              </a:bodyPr>
              <a:lstStyle/>
              <a:p>
                <a:pPr>
                  <a:lnSpc>
                    <a:spcPct val="150000"/>
                  </a:lnSpc>
                </a:pPr>
                <a:r>
                  <a:rPr lang="zh-CN" altLang="en-US" sz="1200" dirty="0">
                    <a:latin typeface="微软雅黑" panose="020B0503020204020204" pitchFamily="34" charset="-122"/>
                    <a:ea typeface="微软雅黑" panose="020B0503020204020204" pitchFamily="34" charset="-122"/>
                  </a:rPr>
                  <a:t>权利要求书应当以说明书为依据，其中的权利要求应当受说明书的支持，其提出的保护范围应当与说明书中公开的</a:t>
                </a:r>
                <a:r>
                  <a:rPr lang="zh-CN" altLang="en-US" sz="1200" b="1" dirty="0">
                    <a:solidFill>
                      <a:srgbClr val="2B4E72"/>
                    </a:solidFill>
                    <a:latin typeface="微软雅黑" panose="020B0503020204020204" pitchFamily="34" charset="-122"/>
                    <a:ea typeface="微软雅黑" panose="020B0503020204020204" pitchFamily="34" charset="-122"/>
                  </a:rPr>
                  <a:t>内容相适应</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íśļíḓé">
              <a:extLst>
                <a:ext uri="{FF2B5EF4-FFF2-40B4-BE49-F238E27FC236}">
                  <a16:creationId xmlns:a16="http://schemas.microsoft.com/office/drawing/2014/main" id="{BD3C9217-5D09-48BB-A9BC-4748204A42C3}"/>
                </a:ext>
              </a:extLst>
            </p:cNvPr>
            <p:cNvGrpSpPr/>
            <p:nvPr/>
          </p:nvGrpSpPr>
          <p:grpSpPr>
            <a:xfrm>
              <a:off x="639781" y="305037"/>
              <a:ext cx="1956481" cy="3792069"/>
              <a:chOff x="2973534" y="2981185"/>
              <a:chExt cx="1956481" cy="3792069"/>
            </a:xfrm>
            <a:solidFill>
              <a:schemeClr val="bg2"/>
            </a:solidFill>
          </p:grpSpPr>
          <p:sp>
            <p:nvSpPr>
              <p:cNvPr id="34" name="îṥlide">
                <a:extLst>
                  <a:ext uri="{FF2B5EF4-FFF2-40B4-BE49-F238E27FC236}">
                    <a16:creationId xmlns:a16="http://schemas.microsoft.com/office/drawing/2014/main" id="{B8DC56D7-4360-421A-B28A-F562AA3EFFCC}"/>
                  </a:ext>
                </a:extLst>
              </p:cNvPr>
              <p:cNvSpPr/>
              <p:nvPr/>
            </p:nvSpPr>
            <p:spPr>
              <a:xfrm>
                <a:off x="2973534" y="2981185"/>
                <a:ext cx="1956481" cy="3792069"/>
              </a:xfrm>
              <a:prstGeom prst="roundRect">
                <a:avLst>
                  <a:gd name="adj" fmla="val 0"/>
                </a:avLst>
              </a:prstGeom>
              <a:grp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îṡ1íḑè">
                <a:extLst>
                  <a:ext uri="{FF2B5EF4-FFF2-40B4-BE49-F238E27FC236}">
                    <a16:creationId xmlns:a16="http://schemas.microsoft.com/office/drawing/2014/main" id="{20EFFF54-8992-494C-81F0-0C109BA79F69}"/>
                  </a:ext>
                </a:extLst>
              </p:cNvPr>
              <p:cNvSpPr txBox="1"/>
              <p:nvPr/>
            </p:nvSpPr>
            <p:spPr>
              <a:xfrm>
                <a:off x="3159774" y="3355166"/>
                <a:ext cx="1584000" cy="307777"/>
              </a:xfrm>
              <a:prstGeom prst="rect">
                <a:avLst/>
              </a:prstGeom>
              <a:grpFill/>
            </p:spPr>
            <p:txBody>
              <a:bodyPr wrap="square">
                <a:spAutoFit/>
              </a:bodyPr>
              <a:lstStyle/>
              <a:p>
                <a:pPr algn="ct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表达简洁</a:t>
                </a:r>
                <a:endParaRPr lang="en-US" altLang="zh-CN" sz="1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iSļíḑé">
                <a:extLst>
                  <a:ext uri="{FF2B5EF4-FFF2-40B4-BE49-F238E27FC236}">
                    <a16:creationId xmlns:a16="http://schemas.microsoft.com/office/drawing/2014/main" id="{CDF53BA6-3116-4EA4-8024-F6B6B669AFA8}"/>
                  </a:ext>
                </a:extLst>
              </p:cNvPr>
              <p:cNvSpPr/>
              <p:nvPr/>
            </p:nvSpPr>
            <p:spPr>
              <a:xfrm>
                <a:off x="3159774" y="3763145"/>
                <a:ext cx="1584000" cy="1524749"/>
              </a:xfrm>
              <a:prstGeom prst="rect">
                <a:avLst/>
              </a:prstGeom>
              <a:grpFill/>
              <a:ln>
                <a:noFill/>
              </a:ln>
            </p:spPr>
            <p:txBody>
              <a:bodyPr wrap="square" lIns="91440" tIns="45720" rIns="91440" bIns="45720" anchor="t">
                <a:noAutofit/>
              </a:bodyPr>
              <a:lstStyle/>
              <a:p>
                <a:pPr>
                  <a:lnSpc>
                    <a:spcPct val="150000"/>
                  </a:lnSpc>
                </a:pPr>
                <a:r>
                  <a:rPr lang="zh-CN" altLang="en-US" sz="1200" dirty="0">
                    <a:latin typeface="微软雅黑" panose="020B0503020204020204" pitchFamily="34" charset="-122"/>
                    <a:ea typeface="微软雅黑" panose="020B0503020204020204" pitchFamily="34" charset="-122"/>
                  </a:rPr>
                  <a:t>一项权利要求要用</a:t>
                </a:r>
                <a:r>
                  <a:rPr lang="zh-CN" altLang="en-US" sz="1200" b="1" dirty="0">
                    <a:solidFill>
                      <a:srgbClr val="2B4E72"/>
                    </a:solidFill>
                    <a:latin typeface="微软雅黑" panose="020B0503020204020204" pitchFamily="34" charset="-122"/>
                    <a:ea typeface="微软雅黑" panose="020B0503020204020204" pitchFamily="34" charset="-122"/>
                  </a:rPr>
                  <a:t>一句话</a:t>
                </a:r>
                <a:r>
                  <a:rPr lang="zh-CN" altLang="en-US" sz="1200" dirty="0">
                    <a:latin typeface="微软雅黑" panose="020B0503020204020204" pitchFamily="34" charset="-122"/>
                    <a:ea typeface="微软雅黑" panose="020B0503020204020204" pitchFamily="34" charset="-122"/>
                  </a:rPr>
                  <a:t>表达，中间可以有逗号、顿号、分号，但不能有句号，以强调其意思的</a:t>
                </a:r>
                <a:r>
                  <a:rPr lang="zh-CN" altLang="en-US" sz="1200" b="1" dirty="0">
                    <a:solidFill>
                      <a:srgbClr val="2B4E72"/>
                    </a:solidFill>
                    <a:latin typeface="微软雅黑" panose="020B0503020204020204" pitchFamily="34" charset="-122"/>
                    <a:ea typeface="微软雅黑" panose="020B0503020204020204" pitchFamily="34" charset="-122"/>
                  </a:rPr>
                  <a:t>不可分割</a:t>
                </a:r>
                <a:r>
                  <a:rPr lang="zh-CN" altLang="en-US" sz="1200" dirty="0">
                    <a:latin typeface="微软雅黑" panose="020B0503020204020204" pitchFamily="34" charset="-122"/>
                    <a:ea typeface="微软雅黑" panose="020B0503020204020204" pitchFamily="34" charset="-122"/>
                  </a:rPr>
                  <a:t>的单一性和独立性。</a:t>
                </a:r>
              </a:p>
            </p:txBody>
          </p:sp>
        </p:grpSp>
      </p:grpSp>
    </p:spTree>
    <p:custDataLst>
      <p:tags r:id="rId1"/>
    </p:custDataLst>
    <p:extLst>
      <p:ext uri="{BB962C8B-B14F-4D97-AF65-F5344CB8AC3E}">
        <p14:creationId xmlns:p14="http://schemas.microsoft.com/office/powerpoint/2010/main" val="348736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如何撰写说明书摘要</a:t>
            </a:r>
            <a:endParaRPr lang="zh-CN" altLang="en-US" dirty="0"/>
          </a:p>
        </p:txBody>
      </p:sp>
      <p:sp>
        <p:nvSpPr>
          <p:cNvPr id="3" name="ïş1ïḑé">
            <a:extLst>
              <a:ext uri="{FF2B5EF4-FFF2-40B4-BE49-F238E27FC236}">
                <a16:creationId xmlns:a16="http://schemas.microsoft.com/office/drawing/2014/main" id="{78E3234A-0579-473A-9E58-E404B29075DA}"/>
              </a:ext>
            </a:extLst>
          </p:cNvPr>
          <p:cNvSpPr>
            <a:spLocks noGrp="1"/>
          </p:cNvSpPr>
          <p:nvPr>
            <p:ph type="sldNum" sz="quarter" idx="12"/>
          </p:nvPr>
        </p:nvSpPr>
        <p:spPr/>
        <p:txBody>
          <a:bodyPr/>
          <a:lstStyle/>
          <a:p>
            <a:r>
              <a:rPr lang="en-US" altLang="zh-CN" dirty="0">
                <a:solidFill>
                  <a:schemeClr val="bg1"/>
                </a:solidFill>
              </a:rPr>
              <a:t>9</a:t>
            </a:r>
            <a:endParaRPr lang="zh-CN" altLang="en-US" dirty="0">
              <a:solidFill>
                <a:schemeClr val="bg1"/>
              </a:solidFill>
            </a:endParaRPr>
          </a:p>
        </p:txBody>
      </p:sp>
      <p:sp>
        <p:nvSpPr>
          <p:cNvPr id="5" name="矩形 4">
            <a:extLst>
              <a:ext uri="{FF2B5EF4-FFF2-40B4-BE49-F238E27FC236}">
                <a16:creationId xmlns:a16="http://schemas.microsoft.com/office/drawing/2014/main" id="{E3303883-A10B-4B2C-83C9-CECF812AF0C4}"/>
              </a:ext>
            </a:extLst>
          </p:cNvPr>
          <p:cNvSpPr/>
          <p:nvPr/>
        </p:nvSpPr>
        <p:spPr>
          <a:xfrm>
            <a:off x="975696" y="1092147"/>
            <a:ext cx="10625042" cy="961289"/>
          </a:xfrm>
          <a:prstGeom prst="rect">
            <a:avLst/>
          </a:prstGeom>
        </p:spPr>
        <p:txBody>
          <a:bodyPr wrap="square">
            <a:spAutoFit/>
          </a:bodyPr>
          <a:lstStyle/>
          <a:p>
            <a:pPr>
              <a:lnSpc>
                <a:spcPct val="150000"/>
              </a:lnSpc>
            </a:pPr>
            <a:r>
              <a:rPr lang="zh-CN" altLang="en-US" sz="2000" b="1" dirty="0">
                <a:latin typeface="+mj-ea"/>
                <a:ea typeface="+mj-ea"/>
              </a:rPr>
              <a:t>摘要是发明或实用新型说明书内容的</a:t>
            </a:r>
            <a:r>
              <a:rPr lang="zh-CN" altLang="en-US" sz="2000" b="1" dirty="0">
                <a:solidFill>
                  <a:srgbClr val="2B4E72"/>
                </a:solidFill>
                <a:latin typeface="+mj-ea"/>
                <a:ea typeface="+mj-ea"/>
              </a:rPr>
              <a:t>简要概括</a:t>
            </a:r>
            <a:r>
              <a:rPr lang="zh-CN" altLang="en-US" sz="2000" b="1" dirty="0">
                <a:latin typeface="+mj-ea"/>
                <a:ea typeface="+mj-ea"/>
              </a:rPr>
              <a:t>。编写和公布摘要的主要目的是方便公众对专利文献进行检索方便专业人员及时了解本行业的技术慨况。摘要本身不具有法律效力。</a:t>
            </a:r>
            <a:endParaRPr lang="en-US" altLang="zh-CN" sz="2000" b="1" dirty="0">
              <a:latin typeface="+mj-ea"/>
              <a:ea typeface="+mj-ea"/>
            </a:endParaRPr>
          </a:p>
        </p:txBody>
      </p:sp>
      <p:sp>
        <p:nvSpPr>
          <p:cNvPr id="10" name="Rectangle 5">
            <a:extLst>
              <a:ext uri="{FF2B5EF4-FFF2-40B4-BE49-F238E27FC236}">
                <a16:creationId xmlns:a16="http://schemas.microsoft.com/office/drawing/2014/main" id="{3ACC423D-1ACA-4931-AF57-E017620739C7}"/>
              </a:ext>
            </a:extLst>
          </p:cNvPr>
          <p:cNvSpPr>
            <a:spLocks noChangeArrowheads="1"/>
          </p:cNvSpPr>
          <p:nvPr/>
        </p:nvSpPr>
        <p:spPr bwMode="auto">
          <a:xfrm>
            <a:off x="0" y="-405199"/>
            <a:ext cx="65" cy="81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í$lîḋé">
            <a:extLst>
              <a:ext uri="{FF2B5EF4-FFF2-40B4-BE49-F238E27FC236}">
                <a16:creationId xmlns:a16="http://schemas.microsoft.com/office/drawing/2014/main" id="{7C73BD13-4C38-44CC-9307-784555EFDC71}"/>
              </a:ext>
            </a:extLst>
          </p:cNvPr>
          <p:cNvSpPr/>
          <p:nvPr/>
        </p:nvSpPr>
        <p:spPr bwMode="auto">
          <a:xfrm>
            <a:off x="1056973" y="2188012"/>
            <a:ext cx="1688945" cy="810236"/>
          </a:xfrm>
          <a:prstGeom prst="rect">
            <a:avLst/>
          </a:prstGeom>
          <a:solidFill>
            <a:schemeClr val="accent2"/>
          </a:solidFill>
          <a:ln w="3175">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要点一</a:t>
            </a:r>
          </a:p>
        </p:txBody>
      </p:sp>
      <p:sp>
        <p:nvSpPr>
          <p:cNvPr id="15" name="îslíḍè">
            <a:extLst>
              <a:ext uri="{FF2B5EF4-FFF2-40B4-BE49-F238E27FC236}">
                <a16:creationId xmlns:a16="http://schemas.microsoft.com/office/drawing/2014/main" id="{1E1D4407-7786-46E3-B756-7E37E8CBC5FB}"/>
              </a:ext>
            </a:extLst>
          </p:cNvPr>
          <p:cNvSpPr/>
          <p:nvPr/>
        </p:nvSpPr>
        <p:spPr bwMode="auto">
          <a:xfrm>
            <a:off x="1056973" y="3628820"/>
            <a:ext cx="1688945" cy="810236"/>
          </a:xfrm>
          <a:prstGeom prst="rect">
            <a:avLst/>
          </a:prstGeom>
          <a:solidFill>
            <a:schemeClr val="accent1"/>
          </a:solidFill>
          <a:ln w="3175">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要点二</a:t>
            </a:r>
          </a:p>
        </p:txBody>
      </p:sp>
      <p:sp>
        <p:nvSpPr>
          <p:cNvPr id="16" name="iṧḷïďê">
            <a:extLst>
              <a:ext uri="{FF2B5EF4-FFF2-40B4-BE49-F238E27FC236}">
                <a16:creationId xmlns:a16="http://schemas.microsoft.com/office/drawing/2014/main" id="{5672D06F-A753-4427-BF5C-6A671B6B1BA4}"/>
              </a:ext>
            </a:extLst>
          </p:cNvPr>
          <p:cNvSpPr/>
          <p:nvPr/>
        </p:nvSpPr>
        <p:spPr bwMode="auto">
          <a:xfrm>
            <a:off x="1056973" y="5069628"/>
            <a:ext cx="1688945" cy="810236"/>
          </a:xfrm>
          <a:prstGeom prst="rect">
            <a:avLst/>
          </a:prstGeom>
          <a:solidFill>
            <a:schemeClr val="accent2"/>
          </a:solidFill>
          <a:ln w="3175">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要点三</a:t>
            </a:r>
          </a:p>
        </p:txBody>
      </p:sp>
      <p:sp>
        <p:nvSpPr>
          <p:cNvPr id="17" name="矩形 16">
            <a:extLst>
              <a:ext uri="{FF2B5EF4-FFF2-40B4-BE49-F238E27FC236}">
                <a16:creationId xmlns:a16="http://schemas.microsoft.com/office/drawing/2014/main" id="{592B8E55-CBB9-43E5-B92F-BD3512DF3AF2}"/>
              </a:ext>
            </a:extLst>
          </p:cNvPr>
          <p:cNvSpPr/>
          <p:nvPr/>
        </p:nvSpPr>
        <p:spPr>
          <a:xfrm>
            <a:off x="2905495" y="2116884"/>
            <a:ext cx="8452659" cy="3828612"/>
          </a:xfrm>
          <a:prstGeom prst="rect">
            <a:avLst/>
          </a:prstGeom>
        </p:spPr>
        <p:txBody>
          <a:bodyPr wrap="square">
            <a:spAutoFit/>
          </a:bodyPr>
          <a:lstStyle/>
          <a:p>
            <a:pPr eaLnBrk="0" fontAlgn="base" hangingPunct="0">
              <a:lnSpc>
                <a:spcPct val="150000"/>
              </a:lnSpc>
            </a:pPr>
            <a:r>
              <a:rPr lang="zh-CN" altLang="zh-CN" dirty="0"/>
              <a:t>摘要应当写明发明的</a:t>
            </a:r>
            <a:r>
              <a:rPr lang="zh-CN" altLang="zh-CN" b="1" dirty="0">
                <a:solidFill>
                  <a:srgbClr val="2B4E72"/>
                </a:solidFill>
              </a:rPr>
              <a:t>名称、所属技术领域、要解决的技术问题、主要技术特征和用途</a:t>
            </a:r>
            <a:r>
              <a:rPr lang="zh-CN" altLang="zh-CN" dirty="0"/>
              <a:t>。不得有商业性宣传用语和过多的对发明创造优点的描述</a:t>
            </a:r>
            <a:r>
              <a:rPr lang="zh-CN" altLang="en-US" dirty="0"/>
              <a:t>。</a:t>
            </a:r>
            <a:endParaRPr lang="en-US" altLang="zh-CN" dirty="0"/>
          </a:p>
          <a:p>
            <a:pPr eaLnBrk="0" fontAlgn="base" hangingPunct="0">
              <a:lnSpc>
                <a:spcPct val="150000"/>
              </a:lnSpc>
            </a:pPr>
            <a:endParaRPr lang="zh-CN" altLang="zh-CN" dirty="0"/>
          </a:p>
          <a:p>
            <a:pPr eaLnBrk="0" fontAlgn="base" hangingPunct="0">
              <a:lnSpc>
                <a:spcPct val="150000"/>
              </a:lnSpc>
            </a:pPr>
            <a:r>
              <a:rPr lang="zh-CN" altLang="zh-CN" dirty="0"/>
              <a:t>摘要中可以包含有最能说明发明创造技术特征的数字式或化学式。发明创造有附图的，应当指定并提交一幅最能说明发明创造技术特征的图，作为</a:t>
            </a:r>
            <a:r>
              <a:rPr lang="zh-CN" altLang="zh-CN" b="1" dirty="0">
                <a:solidFill>
                  <a:srgbClr val="2B4E72"/>
                </a:solidFill>
              </a:rPr>
              <a:t>摘要附图</a:t>
            </a:r>
            <a:r>
              <a:rPr lang="zh-CN" altLang="zh-CN" dirty="0"/>
              <a:t>。摘要附图应当画在专门的摘要附图表格上。</a:t>
            </a:r>
            <a:endParaRPr lang="en-US" altLang="zh-CN" dirty="0"/>
          </a:p>
          <a:p>
            <a:pPr eaLnBrk="0" fontAlgn="base" hangingPunct="0">
              <a:lnSpc>
                <a:spcPct val="150000"/>
              </a:lnSpc>
            </a:pPr>
            <a:endParaRPr lang="zh-CN" altLang="zh-CN" sz="2000" dirty="0"/>
          </a:p>
          <a:p>
            <a:pPr eaLnBrk="0" fontAlgn="base" hangingPunct="0">
              <a:lnSpc>
                <a:spcPct val="150000"/>
              </a:lnSpc>
            </a:pPr>
            <a:r>
              <a:rPr lang="zh-CN" altLang="zh-CN" dirty="0"/>
              <a:t>除非经审查员同意，摘要的文字部分一般不得超过</a:t>
            </a:r>
            <a:r>
              <a:rPr lang="zh-CN" altLang="zh-CN" b="1" dirty="0">
                <a:solidFill>
                  <a:srgbClr val="2B4E72"/>
                </a:solidFill>
              </a:rPr>
              <a:t>300个字</a:t>
            </a:r>
            <a:r>
              <a:rPr lang="zh-CN" altLang="zh-CN" dirty="0"/>
              <a:t>，摘要附图的大小和清晰度，应当保证在该图缩小到</a:t>
            </a:r>
            <a:r>
              <a:rPr lang="en-US" altLang="zh-CN" b="1" dirty="0">
                <a:solidFill>
                  <a:srgbClr val="2B4E72"/>
                </a:solidFill>
              </a:rPr>
              <a:t>4</a:t>
            </a:r>
            <a:r>
              <a:rPr lang="zh-CN" altLang="zh-CN" b="1" dirty="0">
                <a:solidFill>
                  <a:srgbClr val="2B4E72"/>
                </a:solidFill>
              </a:rPr>
              <a:t>厘米</a:t>
            </a:r>
            <a:r>
              <a:rPr lang="en-US" altLang="zh-CN" b="1" dirty="0">
                <a:solidFill>
                  <a:srgbClr val="2B4E72"/>
                </a:solidFill>
              </a:rPr>
              <a:t>×6</a:t>
            </a:r>
            <a:r>
              <a:rPr lang="zh-CN" altLang="zh-CN" b="1" dirty="0">
                <a:solidFill>
                  <a:srgbClr val="2B4E72"/>
                </a:solidFill>
              </a:rPr>
              <a:t>厘米</a:t>
            </a:r>
            <a:r>
              <a:rPr lang="zh-CN" altLang="zh-CN" dirty="0"/>
              <a:t>时，仍能清楚地分辩出图中的细节。</a:t>
            </a:r>
            <a:endParaRPr lang="zh-CN" altLang="zh-CN" sz="2000" dirty="0">
              <a:effectLst/>
            </a:endParaRPr>
          </a:p>
        </p:txBody>
      </p:sp>
    </p:spTree>
    <p:custDataLst>
      <p:tags r:id="rId1"/>
    </p:custDataLst>
    <p:extLst>
      <p:ext uri="{BB962C8B-B14F-4D97-AF65-F5344CB8AC3E}">
        <p14:creationId xmlns:p14="http://schemas.microsoft.com/office/powerpoint/2010/main" val="802878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03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如何撰写专利说明书</a:t>
            </a:r>
            <a:endParaRPr lang="zh-CN" altLang="en-US" dirty="0"/>
          </a:p>
        </p:txBody>
      </p:sp>
      <p:sp>
        <p:nvSpPr>
          <p:cNvPr id="3" name="ïş1ïḑé">
            <a:extLst>
              <a:ext uri="{FF2B5EF4-FFF2-40B4-BE49-F238E27FC236}">
                <a16:creationId xmlns:a16="http://schemas.microsoft.com/office/drawing/2014/main" id="{78E3234A-0579-473A-9E58-E404B29075DA}"/>
              </a:ext>
            </a:extLst>
          </p:cNvPr>
          <p:cNvSpPr>
            <a:spLocks noGrp="1"/>
          </p:cNvSpPr>
          <p:nvPr>
            <p:ph type="sldNum" sz="quarter" idx="12"/>
          </p:nvPr>
        </p:nvSpPr>
        <p:spPr/>
        <p:txBody>
          <a:bodyPr/>
          <a:lstStyle/>
          <a:p>
            <a:r>
              <a:rPr lang="en-US" altLang="zh-CN" dirty="0">
                <a:solidFill>
                  <a:schemeClr val="bg1"/>
                </a:solidFill>
              </a:rPr>
              <a:t>10</a:t>
            </a:r>
            <a:endParaRPr lang="zh-CN" altLang="en-US" dirty="0">
              <a:solidFill>
                <a:schemeClr val="bg1"/>
              </a:solidFill>
            </a:endParaRPr>
          </a:p>
        </p:txBody>
      </p:sp>
      <p:sp>
        <p:nvSpPr>
          <p:cNvPr id="5" name="矩形 4">
            <a:extLst>
              <a:ext uri="{FF2B5EF4-FFF2-40B4-BE49-F238E27FC236}">
                <a16:creationId xmlns:a16="http://schemas.microsoft.com/office/drawing/2014/main" id="{E3303883-A10B-4B2C-83C9-CECF812AF0C4}"/>
              </a:ext>
            </a:extLst>
          </p:cNvPr>
          <p:cNvSpPr/>
          <p:nvPr/>
        </p:nvSpPr>
        <p:spPr>
          <a:xfrm>
            <a:off x="956016" y="996593"/>
            <a:ext cx="10625042" cy="960776"/>
          </a:xfrm>
          <a:prstGeom prst="rect">
            <a:avLst/>
          </a:prstGeom>
        </p:spPr>
        <p:txBody>
          <a:bodyPr wrap="square">
            <a:spAutoFit/>
          </a:bodyPr>
          <a:lstStyle/>
          <a:p>
            <a:pPr>
              <a:lnSpc>
                <a:spcPct val="150000"/>
              </a:lnSpc>
            </a:pPr>
            <a:r>
              <a:rPr lang="zh-CN" altLang="en-US" sz="2000" b="1" dirty="0">
                <a:latin typeface="+mj-ea"/>
                <a:ea typeface="+mj-ea"/>
              </a:rPr>
              <a:t>说明书是专利申请文件中很重要的一种文件，它起着公开发明的技术内容、支持权利要求的保护范围的作用。</a:t>
            </a:r>
            <a:r>
              <a:rPr lang="zh-CN" altLang="en-US" sz="2000" b="1" dirty="0"/>
              <a:t>撰写专利说明书的</a:t>
            </a:r>
            <a:r>
              <a:rPr lang="zh-CN" altLang="en-US" sz="2000" b="1" dirty="0">
                <a:solidFill>
                  <a:srgbClr val="2B4E72"/>
                </a:solidFill>
              </a:rPr>
              <a:t>要求如下：</a:t>
            </a:r>
          </a:p>
        </p:txBody>
      </p:sp>
      <p:sp>
        <p:nvSpPr>
          <p:cNvPr id="7" name="矩形 6">
            <a:extLst>
              <a:ext uri="{FF2B5EF4-FFF2-40B4-BE49-F238E27FC236}">
                <a16:creationId xmlns:a16="http://schemas.microsoft.com/office/drawing/2014/main" id="{E28D3077-B68C-4848-9537-F7C7F8BE03B4}"/>
              </a:ext>
            </a:extLst>
          </p:cNvPr>
          <p:cNvSpPr/>
          <p:nvPr/>
        </p:nvSpPr>
        <p:spPr>
          <a:xfrm>
            <a:off x="956016" y="2112472"/>
            <a:ext cx="10693173" cy="4070730"/>
          </a:xfrm>
          <a:prstGeom prst="rect">
            <a:avLst/>
          </a:prstGeom>
        </p:spPr>
        <p:txBody>
          <a:bodyPr wrap="square">
            <a:spAutoFit/>
          </a:bodyPr>
          <a:lstStyle/>
          <a:p>
            <a:pPr marL="342900" indent="-342900">
              <a:lnSpc>
                <a:spcPct val="150000"/>
              </a:lnSpc>
              <a:spcAft>
                <a:spcPts val="600"/>
              </a:spcAft>
              <a:buFont typeface="+mj-lt"/>
              <a:buAutoNum type="arabicPeriod"/>
            </a:pPr>
            <a:r>
              <a:rPr lang="zh-CN" altLang="en-US" sz="1400" dirty="0">
                <a:latin typeface="微软雅黑" panose="020B0503020204020204" pitchFamily="34" charset="-122"/>
                <a:ea typeface="微软雅黑" panose="020B0503020204020204" pitchFamily="34" charset="-122"/>
              </a:rPr>
              <a:t>应清楚、工整地写明发明的内容，使所属技术领域的普通专业人员能够根据此内容实施发明创造。说明书中不能隐瞒任何实质性的技术要求。</a:t>
            </a:r>
          </a:p>
          <a:p>
            <a:pPr marL="342900" indent="-342900">
              <a:lnSpc>
                <a:spcPct val="150000"/>
              </a:lnSpc>
              <a:spcAft>
                <a:spcPts val="600"/>
              </a:spcAft>
              <a:buFont typeface="+mj-lt"/>
              <a:buAutoNum type="arabicPeriod"/>
            </a:pPr>
            <a:r>
              <a:rPr lang="zh-CN" altLang="en-US" sz="1400" dirty="0">
                <a:latin typeface="微软雅黑" panose="020B0503020204020204" pitchFamily="34" charset="-122"/>
                <a:ea typeface="微软雅黑" panose="020B0503020204020204" pitchFamily="34" charset="-122"/>
              </a:rPr>
              <a:t>说明书中各部分内容，一般以</a:t>
            </a:r>
            <a:r>
              <a:rPr lang="zh-CN" altLang="en-US" sz="1400" b="1" dirty="0">
                <a:solidFill>
                  <a:srgbClr val="2B4E72"/>
                </a:solidFill>
                <a:latin typeface="微软雅黑" panose="020B0503020204020204" pitchFamily="34" charset="-122"/>
                <a:ea typeface="微软雅黑" panose="020B0503020204020204" pitchFamily="34" charset="-122"/>
              </a:rPr>
              <a:t>单独段落</a:t>
            </a:r>
            <a:r>
              <a:rPr lang="zh-CN" altLang="en-US" sz="1400" dirty="0">
                <a:latin typeface="微软雅黑" panose="020B0503020204020204" pitchFamily="34" charset="-122"/>
                <a:ea typeface="微软雅黑" panose="020B0503020204020204" pitchFamily="34" charset="-122"/>
              </a:rPr>
              <a:t>进行阐述为好。</a:t>
            </a:r>
          </a:p>
          <a:p>
            <a:pPr marL="342900" indent="-342900">
              <a:lnSpc>
                <a:spcPct val="150000"/>
              </a:lnSpc>
              <a:spcAft>
                <a:spcPts val="600"/>
              </a:spcAft>
              <a:buFont typeface="+mj-lt"/>
              <a:buAutoNum type="arabicPeriod"/>
            </a:pPr>
            <a:r>
              <a:rPr lang="zh-CN" altLang="en-US" sz="1400" dirty="0">
                <a:latin typeface="微软雅黑" panose="020B0503020204020204" pitchFamily="34" charset="-122"/>
                <a:ea typeface="微软雅黑" panose="020B0503020204020204" pitchFamily="34" charset="-122"/>
              </a:rPr>
              <a:t>说明书中要保持</a:t>
            </a:r>
            <a:r>
              <a:rPr lang="zh-CN" altLang="en-US" sz="1400" b="1" dirty="0">
                <a:solidFill>
                  <a:srgbClr val="2B4E72"/>
                </a:solidFill>
                <a:latin typeface="微软雅黑" panose="020B0503020204020204" pitchFamily="34" charset="-122"/>
                <a:ea typeface="微软雅黑" panose="020B0503020204020204" pitchFamily="34" charset="-122"/>
              </a:rPr>
              <a:t>用词的一致性</a:t>
            </a:r>
            <a:r>
              <a:rPr lang="zh-CN" altLang="en-US" sz="1400" dirty="0">
                <a:latin typeface="微软雅黑" panose="020B0503020204020204" pitchFamily="34" charset="-122"/>
                <a:ea typeface="微软雅黑" panose="020B0503020204020204" pitchFamily="34" charset="-122"/>
              </a:rPr>
              <a:t>。要使用该技术领域通用的名词和术语，不要使用行话，但是其以特定意义作为定义使用时，不在此限。</a:t>
            </a:r>
          </a:p>
          <a:p>
            <a:pPr marL="342900" indent="-342900">
              <a:lnSpc>
                <a:spcPct val="150000"/>
              </a:lnSpc>
              <a:spcAft>
                <a:spcPts val="600"/>
              </a:spcAft>
              <a:buFont typeface="+mj-lt"/>
              <a:buAutoNum type="arabicPeriod"/>
            </a:pPr>
            <a:r>
              <a:rPr lang="zh-CN" altLang="en-US" sz="1400" dirty="0">
                <a:latin typeface="微软雅黑" panose="020B0503020204020204" pitchFamily="34" charset="-122"/>
                <a:ea typeface="微软雅黑" panose="020B0503020204020204" pitchFamily="34" charset="-122"/>
              </a:rPr>
              <a:t>使用国家计量部门规定的国际</a:t>
            </a:r>
            <a:r>
              <a:rPr lang="zh-CN" altLang="en-US" sz="1400" b="1" dirty="0">
                <a:solidFill>
                  <a:srgbClr val="2B4E72"/>
                </a:solidFill>
                <a:latin typeface="微软雅黑" panose="020B0503020204020204" pitchFamily="34" charset="-122"/>
                <a:ea typeface="微软雅黑" panose="020B0503020204020204" pitchFamily="34" charset="-122"/>
              </a:rPr>
              <a:t>通用计量单位。</a:t>
            </a:r>
          </a:p>
          <a:p>
            <a:pPr marL="342900" indent="-342900">
              <a:lnSpc>
                <a:spcPct val="150000"/>
              </a:lnSpc>
              <a:spcAft>
                <a:spcPts val="600"/>
              </a:spcAft>
              <a:buFont typeface="+mj-lt"/>
              <a:buAutoNum type="arabicPeriod"/>
            </a:pPr>
            <a:r>
              <a:rPr lang="zh-CN" altLang="en-US" sz="1400" dirty="0">
                <a:latin typeface="微软雅黑" panose="020B0503020204020204" pitchFamily="34" charset="-122"/>
                <a:ea typeface="微软雅黑" panose="020B0503020204020204" pitchFamily="34" charset="-122"/>
              </a:rPr>
              <a:t>说明书中可以有化学式、数学式。说明书附图，应附在说明书之后。</a:t>
            </a:r>
          </a:p>
          <a:p>
            <a:pPr marL="342900" indent="-342900">
              <a:lnSpc>
                <a:spcPct val="150000"/>
              </a:lnSpc>
              <a:spcAft>
                <a:spcPts val="600"/>
              </a:spcAft>
              <a:buFont typeface="+mj-lt"/>
              <a:buAutoNum type="arabicPeriod"/>
            </a:pPr>
            <a:r>
              <a:rPr lang="zh-CN" altLang="en-US" sz="1400" dirty="0">
                <a:latin typeface="微软雅黑" panose="020B0503020204020204" pitchFamily="34" charset="-122"/>
                <a:ea typeface="微软雅黑" panose="020B0503020204020204" pitchFamily="34" charset="-122"/>
              </a:rPr>
              <a:t>在说明书的题目和正文中，不能使用</a:t>
            </a:r>
            <a:r>
              <a:rPr lang="zh-CN" altLang="en-US" sz="1400" b="1" dirty="0">
                <a:solidFill>
                  <a:srgbClr val="2B4E72"/>
                </a:solidFill>
                <a:latin typeface="微软雅黑" panose="020B0503020204020204" pitchFamily="34" charset="-122"/>
                <a:ea typeface="微软雅黑" panose="020B0503020204020204" pitchFamily="34" charset="-122"/>
              </a:rPr>
              <a:t>商业性宣传用语</a:t>
            </a:r>
            <a:r>
              <a:rPr lang="zh-CN" altLang="en-US" sz="1400" dirty="0">
                <a:latin typeface="微软雅黑" panose="020B0503020204020204" pitchFamily="34" charset="-122"/>
                <a:ea typeface="微软雅黑" panose="020B0503020204020204" pitchFamily="34" charset="-122"/>
              </a:rPr>
              <a:t>。例如：“最新式的世界名“牌”。不能使用</a:t>
            </a:r>
            <a:r>
              <a:rPr lang="zh-CN" altLang="en-US" sz="1400" b="1" dirty="0">
                <a:solidFill>
                  <a:srgbClr val="2B4E72"/>
                </a:solidFill>
                <a:latin typeface="微软雅黑" panose="020B0503020204020204" pitchFamily="34" charset="-122"/>
                <a:ea typeface="微软雅黑" panose="020B0503020204020204" pitchFamily="34" charset="-122"/>
              </a:rPr>
              <a:t>不确切的语言</a:t>
            </a:r>
            <a:r>
              <a:rPr lang="zh-CN" altLang="en-US" sz="1400" dirty="0">
                <a:latin typeface="微软雅黑" panose="020B0503020204020204" pitchFamily="34" charset="-122"/>
                <a:ea typeface="微软雅黑" panose="020B0503020204020204" pitchFamily="34" charset="-122"/>
              </a:rPr>
              <a:t>。例如：相当轻的无若”等。也不允许使用</a:t>
            </a:r>
            <a:r>
              <a:rPr lang="zh-CN" altLang="en-US" sz="1400" b="1" dirty="0">
                <a:solidFill>
                  <a:srgbClr val="2B4E72"/>
                </a:solidFill>
                <a:latin typeface="微软雅黑" panose="020B0503020204020204" pitchFamily="34" charset="-122"/>
                <a:ea typeface="微软雅黑" panose="020B0503020204020204" pitchFamily="34" charset="-122"/>
              </a:rPr>
              <a:t>以地点、人名等命名的名词</a:t>
            </a:r>
            <a:r>
              <a:rPr lang="zh-CN" altLang="en-US" sz="1400" dirty="0">
                <a:latin typeface="微软雅黑" panose="020B0503020204020204" pitchFamily="34" charset="-122"/>
                <a:ea typeface="微软雅黑" panose="020B0503020204020204" pitchFamily="34" charset="-122"/>
              </a:rPr>
              <a:t>，例如工具”66孝感麻糖”。</a:t>
            </a:r>
            <a:r>
              <a:rPr lang="zh-CN" altLang="en-US" sz="1400" b="1" dirty="0">
                <a:solidFill>
                  <a:srgbClr val="2B4E72"/>
                </a:solidFill>
                <a:latin typeface="微软雅黑" panose="020B0503020204020204" pitchFamily="34" charset="-122"/>
                <a:ea typeface="微软雅黑" panose="020B0503020204020204" pitchFamily="34" charset="-122"/>
              </a:rPr>
              <a:t>商标、产品广告务标志</a:t>
            </a:r>
            <a:r>
              <a:rPr lang="zh-CN" altLang="en-US" sz="1400" dirty="0">
                <a:latin typeface="微软雅黑" panose="020B0503020204020204" pitchFamily="34" charset="-122"/>
                <a:ea typeface="微软雅黑" panose="020B0503020204020204" pitchFamily="34" charset="-122"/>
              </a:rPr>
              <a:t>等也不允许在说明书中出现。说明书中不允许有对他人或他人的发明创造加以</a:t>
            </a:r>
            <a:r>
              <a:rPr lang="zh-CN" altLang="en-US" sz="1400" b="1" dirty="0">
                <a:solidFill>
                  <a:srgbClr val="2B4E72"/>
                </a:solidFill>
                <a:latin typeface="微软雅黑" panose="020B0503020204020204" pitchFamily="34" charset="-122"/>
                <a:ea typeface="微软雅黑" panose="020B0503020204020204" pitchFamily="34" charset="-122"/>
              </a:rPr>
              <a:t>诽谤或有意贬低</a:t>
            </a:r>
            <a:r>
              <a:rPr lang="zh-CN" altLang="en-US" sz="1400" dirty="0">
                <a:latin typeface="微软雅黑" panose="020B0503020204020204" pitchFamily="34" charset="-122"/>
                <a:ea typeface="微软雅黑" panose="020B0503020204020204" pitchFamily="34" charset="-122"/>
              </a:rPr>
              <a:t>的内容。</a:t>
            </a:r>
          </a:p>
          <a:p>
            <a:pPr marL="342900" indent="-342900">
              <a:lnSpc>
                <a:spcPct val="150000"/>
              </a:lnSpc>
              <a:spcAft>
                <a:spcPts val="600"/>
              </a:spcAft>
              <a:buFont typeface="+mj-lt"/>
              <a:buAutoNum type="arabicPeriod"/>
            </a:pPr>
            <a:r>
              <a:rPr lang="zh-CN" altLang="en-US" sz="1400" dirty="0">
                <a:latin typeface="微软雅黑" panose="020B0503020204020204" pitchFamily="34" charset="-122"/>
                <a:ea typeface="微软雅黑" panose="020B0503020204020204" pitchFamily="34" charset="-122"/>
              </a:rPr>
              <a:t>涉及外文技术文献或无统一译名的技术名词时，要在译文后注明原文。</a:t>
            </a:r>
          </a:p>
        </p:txBody>
      </p:sp>
    </p:spTree>
    <p:custDataLst>
      <p:tags r:id="rId1"/>
    </p:custDataLst>
    <p:extLst>
      <p:ext uri="{BB962C8B-B14F-4D97-AF65-F5344CB8AC3E}">
        <p14:creationId xmlns:p14="http://schemas.microsoft.com/office/powerpoint/2010/main" val="3445259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6" name="组合 5">
            <a:extLst>
              <a:ext uri="{FF2B5EF4-FFF2-40B4-BE49-F238E27FC236}">
                <a16:creationId xmlns:a16="http://schemas.microsoft.com/office/drawing/2014/main" id="{C620BEF0-2781-4A51-950B-DF49BA104005}"/>
              </a:ext>
            </a:extLst>
          </p:cNvPr>
          <p:cNvGrpSpPr/>
          <p:nvPr/>
        </p:nvGrpSpPr>
        <p:grpSpPr>
          <a:xfrm>
            <a:off x="6288107" y="1127580"/>
            <a:ext cx="4405065" cy="5729902"/>
            <a:chOff x="6288107" y="1127580"/>
            <a:chExt cx="4405065" cy="5729902"/>
          </a:xfrm>
        </p:grpSpPr>
        <p:sp>
          <p:nvSpPr>
            <p:cNvPr id="5" name="矩形 4">
              <a:extLst>
                <a:ext uri="{FF2B5EF4-FFF2-40B4-BE49-F238E27FC236}">
                  <a16:creationId xmlns:a16="http://schemas.microsoft.com/office/drawing/2014/main" id="{0C0EA437-CE10-4CCC-8B53-C2F47BBB137F}"/>
                </a:ext>
              </a:extLst>
            </p:cNvPr>
            <p:cNvSpPr/>
            <p:nvPr/>
          </p:nvSpPr>
          <p:spPr>
            <a:xfrm>
              <a:off x="6288107" y="1127580"/>
              <a:ext cx="4352744" cy="56128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19406A8-5CA0-4450-9554-34E4AC9D2B6F}"/>
                </a:ext>
              </a:extLst>
            </p:cNvPr>
            <p:cNvSpPr/>
            <p:nvPr/>
          </p:nvSpPr>
          <p:spPr>
            <a:xfrm>
              <a:off x="6340428" y="1127580"/>
              <a:ext cx="4352744" cy="5729902"/>
            </a:xfrm>
            <a:prstGeom prst="rect">
              <a:avLst/>
            </a:prstGeom>
          </p:spPr>
          <p:txBody>
            <a:bodyPr wrap="square">
              <a:spAutoFit/>
            </a:bodyPr>
            <a:lstStyle/>
            <a:p>
              <a:pPr algn="ctr">
                <a:lnSpc>
                  <a:spcPct val="150000"/>
                </a:lnSpc>
                <a:spcAft>
                  <a:spcPts val="600"/>
                </a:spcAft>
              </a:pPr>
              <a:r>
                <a:rPr lang="zh-CN" altLang="en-US" sz="1400" b="1" dirty="0">
                  <a:latin typeface="Times New Roman" panose="02020603050405020304" pitchFamily="18" charset="0"/>
                  <a:ea typeface="黑体" panose="02010609060101010101" pitchFamily="49" charset="-122"/>
                </a:rPr>
                <a:t>一种基于聚类算法的测井曲线识别方法</a:t>
              </a:r>
              <a:endParaRPr lang="en-US" altLang="zh-CN" sz="1400" b="1" dirty="0">
                <a:latin typeface="Times New Roman" panose="02020603050405020304" pitchFamily="18" charset="0"/>
                <a:ea typeface="黑体" panose="02010609060101010101" pitchFamily="49" charset="-122"/>
              </a:endParaRPr>
            </a:p>
            <a:p>
              <a:pPr>
                <a:lnSpc>
                  <a:spcPct val="150000"/>
                </a:lnSpc>
                <a:spcAft>
                  <a:spcPts val="600"/>
                </a:spcAft>
              </a:pPr>
              <a:r>
                <a:rPr lang="zh-CN" altLang="en-US" sz="1200" b="1" dirty="0">
                  <a:latin typeface="Times New Roman" panose="02020603050405020304" pitchFamily="18" charset="0"/>
                  <a:ea typeface="黑体" panose="02010609060101010101" pitchFamily="49" charset="-122"/>
                </a:rPr>
                <a:t>技术领域</a:t>
              </a:r>
              <a:endParaRPr lang="en-US" altLang="zh-CN" sz="1200" b="1" dirty="0">
                <a:latin typeface="Times New Roman" panose="02020603050405020304" pitchFamily="18" charset="0"/>
                <a:ea typeface="黑体" panose="02010609060101010101" pitchFamily="49" charset="-122"/>
              </a:endParaRP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[0001]  </a:t>
              </a:r>
              <a:r>
                <a:rPr lang="en-US" altLang="zh-CN" sz="1200" dirty="0" err="1">
                  <a:latin typeface="Times New Roman" panose="02020603050405020304" pitchFamily="18" charset="0"/>
                  <a:ea typeface="黑体" panose="02010609060101010101" pitchFamily="49" charset="-122"/>
                </a:rPr>
                <a:t>xxxxxxxxxxxxxxxxxxxxxxxxxxxxxxxxxxxxxxxxxx</a:t>
              </a:r>
              <a:endParaRPr lang="en-US" altLang="zh-CN" sz="1200" dirty="0">
                <a:latin typeface="Times New Roman" panose="02020603050405020304" pitchFamily="18" charset="0"/>
                <a:ea typeface="黑体" panose="02010609060101010101" pitchFamily="49" charset="-122"/>
              </a:endParaRPr>
            </a:p>
            <a:p>
              <a:pPr>
                <a:lnSpc>
                  <a:spcPct val="150000"/>
                </a:lnSpc>
                <a:spcAft>
                  <a:spcPts val="600"/>
                </a:spcAft>
              </a:pPr>
              <a:r>
                <a:rPr lang="zh-CN" altLang="en-US" sz="1200" b="1" dirty="0">
                  <a:latin typeface="Times New Roman" panose="02020603050405020304" pitchFamily="18" charset="0"/>
                  <a:ea typeface="黑体" panose="02010609060101010101" pitchFamily="49" charset="-122"/>
                </a:rPr>
                <a:t>背景技术</a:t>
              </a:r>
              <a:endParaRPr lang="en-US" altLang="zh-CN" sz="1200" b="1" dirty="0">
                <a:latin typeface="Times New Roman" panose="02020603050405020304" pitchFamily="18" charset="0"/>
                <a:ea typeface="黑体" panose="02010609060101010101" pitchFamily="49" charset="-122"/>
              </a:endParaRP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[0002]  </a:t>
              </a:r>
              <a:r>
                <a:rPr lang="en-US" altLang="zh-CN" sz="1200" dirty="0" err="1">
                  <a:latin typeface="Times New Roman" panose="02020603050405020304" pitchFamily="18" charset="0"/>
                  <a:ea typeface="黑体" panose="02010609060101010101" pitchFamily="49" charset="-122"/>
                </a:rPr>
                <a:t>xxxxxxxxxxxxxxxxxxxxxxxxxxxxxxxxxxxxxxxxxx</a:t>
              </a:r>
              <a:endParaRPr lang="en-US" altLang="zh-CN" sz="1200" dirty="0">
                <a:latin typeface="Times New Roman" panose="02020603050405020304" pitchFamily="18" charset="0"/>
                <a:ea typeface="黑体" panose="02010609060101010101" pitchFamily="49" charset="-122"/>
              </a:endParaRP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[0003]  </a:t>
              </a:r>
              <a:r>
                <a:rPr lang="en-US" altLang="zh-CN" sz="1200" dirty="0" err="1">
                  <a:latin typeface="Times New Roman" panose="02020603050405020304" pitchFamily="18" charset="0"/>
                  <a:ea typeface="黑体" panose="02010609060101010101" pitchFamily="49" charset="-122"/>
                </a:rPr>
                <a:t>xxxxxxxxxxxxxxxxxxxxxxxxxxxxxxxxxxxxxxxxxx</a:t>
              </a:r>
              <a:endParaRPr lang="en-US" altLang="zh-CN" sz="1200" b="1" dirty="0">
                <a:latin typeface="Times New Roman" panose="02020603050405020304" pitchFamily="18" charset="0"/>
                <a:ea typeface="黑体" panose="02010609060101010101" pitchFamily="49" charset="-122"/>
              </a:endParaRPr>
            </a:p>
            <a:p>
              <a:pPr>
                <a:lnSpc>
                  <a:spcPct val="150000"/>
                </a:lnSpc>
                <a:spcAft>
                  <a:spcPts val="600"/>
                </a:spcAft>
              </a:pPr>
              <a:r>
                <a:rPr lang="zh-CN" altLang="en-US" sz="1200" b="1" dirty="0">
                  <a:latin typeface="Times New Roman" panose="02020603050405020304" pitchFamily="18" charset="0"/>
                  <a:ea typeface="黑体" panose="02010609060101010101" pitchFamily="49" charset="-122"/>
                </a:rPr>
                <a:t>发明内容</a:t>
              </a:r>
              <a:endParaRPr lang="en-US" altLang="zh-CN" sz="1200" b="1" dirty="0">
                <a:latin typeface="Times New Roman" panose="02020603050405020304" pitchFamily="18" charset="0"/>
                <a:ea typeface="黑体" panose="02010609060101010101" pitchFamily="49" charset="-122"/>
              </a:endParaRP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[0005]  </a:t>
              </a:r>
              <a:r>
                <a:rPr lang="zh-CN" altLang="en-US" sz="1000" dirty="0"/>
                <a:t>本发明的目的在于避免（克服论述</a:t>
              </a:r>
              <a:r>
                <a:rPr lang="en-US" altLang="zh-CN" sz="1000" dirty="0"/>
                <a:t>…</a:t>
              </a:r>
              <a:r>
                <a:rPr lang="zh-CN" altLang="en-US" sz="1000" dirty="0"/>
                <a:t>中的不足（缺点）而</a:t>
              </a:r>
              <a:endParaRPr lang="en-US" altLang="zh-CN" sz="1000" dirty="0"/>
            </a:p>
            <a:p>
              <a:pPr>
                <a:lnSpc>
                  <a:spcPct val="150000"/>
                </a:lnSpc>
                <a:spcAft>
                  <a:spcPts val="600"/>
                </a:spcAft>
              </a:pPr>
              <a:r>
                <a:rPr lang="zh-CN" altLang="en-US" sz="1000" dirty="0"/>
                <a:t>提供一种</a:t>
              </a:r>
              <a:r>
                <a:rPr lang="en-US" altLang="zh-CN" sz="1000" dirty="0"/>
                <a:t>…</a:t>
              </a:r>
              <a:r>
                <a:rPr lang="zh-CN" altLang="en-US" sz="1000" dirty="0"/>
                <a:t>产品（方法）。</a:t>
              </a:r>
              <a:r>
                <a:rPr lang="en-US" altLang="zh-CN" sz="1100" dirty="0" err="1">
                  <a:latin typeface="Times New Roman" panose="02020603050405020304" pitchFamily="18" charset="0"/>
                  <a:ea typeface="黑体" panose="02010609060101010101" pitchFamily="49" charset="-122"/>
                </a:rPr>
                <a:t>xxxxxxxxxxxxxxxxxxxxxxxxxxxxxx</a:t>
              </a:r>
              <a:endParaRPr lang="en-US" altLang="zh-CN" sz="1000" dirty="0">
                <a:latin typeface="Times New Roman" panose="02020603050405020304" pitchFamily="18" charset="0"/>
                <a:ea typeface="黑体" panose="02010609060101010101" pitchFamily="49" charset="-122"/>
              </a:endParaRP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[0006]  </a:t>
              </a:r>
              <a:r>
                <a:rPr lang="en-US" altLang="zh-CN" sz="1200" dirty="0" err="1">
                  <a:latin typeface="Times New Roman" panose="02020603050405020304" pitchFamily="18" charset="0"/>
                  <a:ea typeface="黑体" panose="02010609060101010101" pitchFamily="49" charset="-122"/>
                </a:rPr>
                <a:t>xxxxxxxxxxxxxxxxxxxxxxxxxxxxxxxxxxxxxxxxxx</a:t>
              </a:r>
              <a:endParaRPr lang="en-US" altLang="zh-CN" sz="1200" b="1" dirty="0">
                <a:latin typeface="Times New Roman" panose="02020603050405020304" pitchFamily="18" charset="0"/>
                <a:ea typeface="黑体" panose="02010609060101010101" pitchFamily="49" charset="-122"/>
              </a:endParaRPr>
            </a:p>
            <a:p>
              <a:pPr>
                <a:lnSpc>
                  <a:spcPct val="150000"/>
                </a:lnSpc>
                <a:spcAft>
                  <a:spcPts val="600"/>
                </a:spcAft>
              </a:pPr>
              <a:r>
                <a:rPr lang="zh-CN" altLang="en-US" sz="1200" b="1" dirty="0">
                  <a:latin typeface="Times New Roman" panose="02020603050405020304" pitchFamily="18" charset="0"/>
                  <a:ea typeface="黑体" panose="02010609060101010101" pitchFamily="49" charset="-122"/>
                </a:rPr>
                <a:t>附图说明</a:t>
              </a:r>
              <a:endParaRPr lang="en-US" altLang="zh-CN" sz="1200" b="1" dirty="0">
                <a:latin typeface="Times New Roman" panose="02020603050405020304" pitchFamily="18" charset="0"/>
                <a:ea typeface="黑体" panose="02010609060101010101" pitchFamily="49" charset="-122"/>
              </a:endParaRP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[0036]  </a:t>
              </a:r>
              <a:r>
                <a:rPr lang="zh-CN" altLang="en-US" sz="1000" dirty="0"/>
                <a:t>图</a:t>
              </a:r>
              <a:r>
                <a:rPr lang="en-US" altLang="zh-CN" sz="1000" dirty="0"/>
                <a:t>1</a:t>
              </a:r>
              <a:r>
                <a:rPr lang="zh-CN" altLang="en-US" sz="1000" dirty="0"/>
                <a:t>是本发明的俯视图</a:t>
              </a: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[0037]  </a:t>
              </a:r>
              <a:r>
                <a:rPr lang="en-US" altLang="zh-CN" sz="1200" dirty="0" err="1">
                  <a:latin typeface="Times New Roman" panose="02020603050405020304" pitchFamily="18" charset="0"/>
                  <a:ea typeface="黑体" panose="02010609060101010101" pitchFamily="49" charset="-122"/>
                </a:rPr>
                <a:t>xxxxxxxxxxxxxxxxxxxxxxxxxxxxxxxxxxxxxxxxxx</a:t>
              </a:r>
              <a:endParaRPr lang="en-US" altLang="zh-CN" sz="1200" b="1" dirty="0">
                <a:latin typeface="Times New Roman" panose="02020603050405020304" pitchFamily="18" charset="0"/>
                <a:ea typeface="黑体" panose="02010609060101010101" pitchFamily="49" charset="-122"/>
              </a:endParaRPr>
            </a:p>
            <a:p>
              <a:pPr>
                <a:lnSpc>
                  <a:spcPct val="150000"/>
                </a:lnSpc>
                <a:spcAft>
                  <a:spcPts val="600"/>
                </a:spcAft>
              </a:pPr>
              <a:r>
                <a:rPr lang="zh-CN" altLang="en-US" sz="1200" b="1" dirty="0">
                  <a:latin typeface="Times New Roman" panose="02020603050405020304" pitchFamily="18" charset="0"/>
                  <a:ea typeface="黑体" panose="02010609060101010101" pitchFamily="49" charset="-122"/>
                </a:rPr>
                <a:t>具体的实施方式</a:t>
              </a:r>
              <a:endParaRPr lang="en-US" altLang="zh-CN" sz="1200" b="1" dirty="0">
                <a:latin typeface="Times New Roman" panose="02020603050405020304" pitchFamily="18" charset="0"/>
                <a:ea typeface="黑体" panose="02010609060101010101" pitchFamily="49" charset="-122"/>
              </a:endParaRP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[0040]  </a:t>
              </a:r>
              <a:r>
                <a:rPr lang="en-US" altLang="zh-CN" sz="1200" dirty="0" err="1">
                  <a:latin typeface="Times New Roman" panose="02020603050405020304" pitchFamily="18" charset="0"/>
                  <a:ea typeface="黑体" panose="02010609060101010101" pitchFamily="49" charset="-122"/>
                </a:rPr>
                <a:t>xxxxxxxxxxxxxxxxxxxxxxxxxxxxxxxxxxxxxxxxxx</a:t>
              </a:r>
              <a:endParaRPr lang="en-US" altLang="zh-CN" sz="1200" dirty="0">
                <a:latin typeface="Times New Roman" panose="02020603050405020304" pitchFamily="18" charset="0"/>
                <a:ea typeface="黑体" panose="02010609060101010101" pitchFamily="49" charset="-122"/>
              </a:endParaRPr>
            </a:p>
            <a:p>
              <a:pPr>
                <a:lnSpc>
                  <a:spcPct val="150000"/>
                </a:lnSpc>
                <a:spcAft>
                  <a:spcPts val="600"/>
                </a:spcAft>
              </a:pPr>
              <a:r>
                <a:rPr lang="en-US" altLang="zh-CN" sz="1200" dirty="0">
                  <a:latin typeface="Times New Roman" panose="02020603050405020304" pitchFamily="18" charset="0"/>
                  <a:ea typeface="黑体" panose="02010609060101010101" pitchFamily="49" charset="-122"/>
                </a:rPr>
                <a:t>[0041]  </a:t>
              </a:r>
              <a:r>
                <a:rPr lang="en-US" altLang="zh-CN" sz="1200" dirty="0" err="1">
                  <a:latin typeface="Times New Roman" panose="02020603050405020304" pitchFamily="18" charset="0"/>
                  <a:ea typeface="黑体" panose="02010609060101010101" pitchFamily="49" charset="-122"/>
                </a:rPr>
                <a:t>xxxxxxxxxxxxxxxxxxxxxxxxxxxxxxxxxxxxxxxxxx</a:t>
              </a:r>
              <a:endParaRPr lang="en-US" altLang="zh-CN" sz="1200" b="1" dirty="0">
                <a:latin typeface="Times New Roman" panose="02020603050405020304" pitchFamily="18" charset="0"/>
                <a:ea typeface="黑体" panose="02010609060101010101" pitchFamily="49" charset="-122"/>
              </a:endParaRPr>
            </a:p>
          </p:txBody>
        </p:sp>
      </p:grpSp>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03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如何撰写专利说明书</a:t>
            </a:r>
            <a:endParaRPr lang="zh-CN" altLang="en-US" dirty="0"/>
          </a:p>
        </p:txBody>
      </p:sp>
      <p:sp>
        <p:nvSpPr>
          <p:cNvPr id="3" name="ïş1ïḑé">
            <a:extLst>
              <a:ext uri="{FF2B5EF4-FFF2-40B4-BE49-F238E27FC236}">
                <a16:creationId xmlns:a16="http://schemas.microsoft.com/office/drawing/2014/main" id="{78E3234A-0579-473A-9E58-E404B29075DA}"/>
              </a:ext>
            </a:extLst>
          </p:cNvPr>
          <p:cNvSpPr>
            <a:spLocks noGrp="1"/>
          </p:cNvSpPr>
          <p:nvPr>
            <p:ph type="sldNum" sz="quarter" idx="12"/>
          </p:nvPr>
        </p:nvSpPr>
        <p:spPr/>
        <p:txBody>
          <a:bodyPr/>
          <a:lstStyle/>
          <a:p>
            <a:r>
              <a:rPr lang="en-US" altLang="zh-CN" dirty="0">
                <a:solidFill>
                  <a:schemeClr val="bg1"/>
                </a:solidFill>
              </a:rPr>
              <a:t>11</a:t>
            </a:r>
            <a:endParaRPr lang="zh-CN" altLang="en-US" dirty="0">
              <a:solidFill>
                <a:schemeClr val="bg1"/>
              </a:solidFill>
            </a:endParaRPr>
          </a:p>
        </p:txBody>
      </p:sp>
      <p:graphicFrame>
        <p:nvGraphicFramePr>
          <p:cNvPr id="9" name="表格 8">
            <a:extLst>
              <a:ext uri="{FF2B5EF4-FFF2-40B4-BE49-F238E27FC236}">
                <a16:creationId xmlns:a16="http://schemas.microsoft.com/office/drawing/2014/main" id="{41DBB81E-484A-4C81-9FBB-6E971D61DA84}"/>
              </a:ext>
            </a:extLst>
          </p:cNvPr>
          <p:cNvGraphicFramePr>
            <a:graphicFrameLocks noGrp="1"/>
          </p:cNvGraphicFramePr>
          <p:nvPr>
            <p:extLst>
              <p:ext uri="{D42A27DB-BD31-4B8C-83A1-F6EECF244321}">
                <p14:modId xmlns:p14="http://schemas.microsoft.com/office/powerpoint/2010/main" val="2822517985"/>
              </p:ext>
            </p:extLst>
          </p:nvPr>
        </p:nvGraphicFramePr>
        <p:xfrm>
          <a:off x="1323881" y="1141695"/>
          <a:ext cx="4580013" cy="5598739"/>
        </p:xfrm>
        <a:graphic>
          <a:graphicData uri="http://schemas.openxmlformats.org/drawingml/2006/table">
            <a:tbl>
              <a:tblPr firstRow="1" bandRow="1">
                <a:tableStyleId>{16D9F66E-5EB9-4882-86FB-DCBF35E3C3E4}</a:tableStyleId>
              </a:tblPr>
              <a:tblGrid>
                <a:gridCol w="4580013">
                  <a:extLst>
                    <a:ext uri="{9D8B030D-6E8A-4147-A177-3AD203B41FA5}">
                      <a16:colId xmlns:a16="http://schemas.microsoft.com/office/drawing/2014/main" val="3307525443"/>
                    </a:ext>
                  </a:extLst>
                </a:gridCol>
              </a:tblGrid>
              <a:tr h="603877">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2400" dirty="0">
                          <a:solidFill>
                            <a:srgbClr val="2B4E72"/>
                          </a:solidFill>
                        </a:rPr>
                        <a:t>专利说明书的结构和内容</a:t>
                      </a:r>
                    </a:p>
                    <a:p>
                      <a:endParaRPr lang="zh-CN" altLang="en-US" dirty="0">
                        <a:solidFill>
                          <a:schemeClr val="tx1"/>
                        </a:solidFill>
                      </a:endParaRPr>
                    </a:p>
                  </a:txBody>
                  <a:tcPr anchor="ctr"/>
                </a:tc>
                <a:extLst>
                  <a:ext uri="{0D108BD9-81ED-4DB2-BD59-A6C34878D82A}">
                    <a16:rowId xmlns:a16="http://schemas.microsoft.com/office/drawing/2014/main" val="631175925"/>
                  </a:ext>
                </a:extLst>
              </a:tr>
              <a:tr h="603877">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发明或实用新型的</a:t>
                      </a:r>
                      <a:r>
                        <a:rPr lang="zh-CN" altLang="en-US" b="1" dirty="0">
                          <a:solidFill>
                            <a:srgbClr val="2B4E72"/>
                          </a:solidFill>
                          <a:latin typeface="微软雅黑" panose="020B0503020204020204" pitchFamily="34" charset="-122"/>
                          <a:ea typeface="微软雅黑" panose="020B0503020204020204" pitchFamily="34" charset="-122"/>
                        </a:rPr>
                        <a:t>名称</a:t>
                      </a:r>
                    </a:p>
                  </a:txBody>
                  <a:tcPr anchor="ctr"/>
                </a:tc>
                <a:extLst>
                  <a:ext uri="{0D108BD9-81ED-4DB2-BD59-A6C34878D82A}">
                    <a16:rowId xmlns:a16="http://schemas.microsoft.com/office/drawing/2014/main" val="2566497179"/>
                  </a:ext>
                </a:extLst>
              </a:tr>
              <a:tr h="603877">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发明或实用新型所属的</a:t>
                      </a:r>
                      <a:r>
                        <a:rPr lang="zh-CN" altLang="en-US" b="1" dirty="0">
                          <a:solidFill>
                            <a:srgbClr val="2B4E72"/>
                          </a:solidFill>
                          <a:latin typeface="微软雅黑" panose="020B0503020204020204" pitchFamily="34" charset="-122"/>
                          <a:ea typeface="微软雅黑" panose="020B0503020204020204" pitchFamily="34" charset="-122"/>
                        </a:rPr>
                        <a:t>技术领域</a:t>
                      </a:r>
                    </a:p>
                  </a:txBody>
                  <a:tcPr anchor="ctr"/>
                </a:tc>
                <a:extLst>
                  <a:ext uri="{0D108BD9-81ED-4DB2-BD59-A6C34878D82A}">
                    <a16:rowId xmlns:a16="http://schemas.microsoft.com/office/drawing/2014/main" val="2852378929"/>
                  </a:ext>
                </a:extLst>
              </a:tr>
              <a:tr h="603877">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现有技术和</a:t>
                      </a:r>
                      <a:r>
                        <a:rPr lang="zh-CN" altLang="en-US" b="1" dirty="0">
                          <a:solidFill>
                            <a:srgbClr val="2B4E72"/>
                          </a:solidFill>
                          <a:latin typeface="微软雅黑" panose="020B0503020204020204" pitchFamily="34" charset="-122"/>
                          <a:ea typeface="微软雅黑" panose="020B0503020204020204" pitchFamily="34" charset="-122"/>
                        </a:rPr>
                        <a:t>背景技术</a:t>
                      </a:r>
                    </a:p>
                  </a:txBody>
                  <a:tcPr anchor="ctr"/>
                </a:tc>
                <a:extLst>
                  <a:ext uri="{0D108BD9-81ED-4DB2-BD59-A6C34878D82A}">
                    <a16:rowId xmlns:a16="http://schemas.microsoft.com/office/drawing/2014/main" val="1360802566"/>
                  </a:ext>
                </a:extLst>
              </a:tr>
              <a:tr h="603877">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发明的</a:t>
                      </a:r>
                      <a:r>
                        <a:rPr lang="zh-CN" altLang="en-US" b="1" dirty="0">
                          <a:solidFill>
                            <a:srgbClr val="2B4E72"/>
                          </a:solidFill>
                          <a:latin typeface="微软雅黑" panose="020B0503020204020204" pitchFamily="34" charset="-122"/>
                          <a:ea typeface="微软雅黑" panose="020B0503020204020204" pitchFamily="34" charset="-122"/>
                        </a:rPr>
                        <a:t>目的</a:t>
                      </a:r>
                    </a:p>
                  </a:txBody>
                  <a:tcPr anchor="ctr"/>
                </a:tc>
                <a:extLst>
                  <a:ext uri="{0D108BD9-81ED-4DB2-BD59-A6C34878D82A}">
                    <a16:rowId xmlns:a16="http://schemas.microsoft.com/office/drawing/2014/main" val="2710334053"/>
                  </a:ext>
                </a:extLst>
              </a:tr>
              <a:tr h="603877">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5. </a:t>
                      </a:r>
                      <a:r>
                        <a:rPr lang="zh-CN" altLang="en-US" dirty="0">
                          <a:latin typeface="微软雅黑" panose="020B0503020204020204" pitchFamily="34" charset="-122"/>
                          <a:ea typeface="微软雅黑" panose="020B0503020204020204" pitchFamily="34" charset="-122"/>
                        </a:rPr>
                        <a:t>发明或实用新型的</a:t>
                      </a:r>
                      <a:r>
                        <a:rPr lang="zh-CN" altLang="en-US" b="1" dirty="0">
                          <a:solidFill>
                            <a:srgbClr val="2B4E72"/>
                          </a:solidFill>
                          <a:latin typeface="微软雅黑" panose="020B0503020204020204" pitchFamily="34" charset="-122"/>
                          <a:ea typeface="微软雅黑" panose="020B0503020204020204" pitchFamily="34" charset="-122"/>
                        </a:rPr>
                        <a:t>技术方案</a:t>
                      </a:r>
                    </a:p>
                  </a:txBody>
                  <a:tcPr anchor="ctr"/>
                </a:tc>
                <a:extLst>
                  <a:ext uri="{0D108BD9-81ED-4DB2-BD59-A6C34878D82A}">
                    <a16:rowId xmlns:a16="http://schemas.microsoft.com/office/drawing/2014/main" val="1248929561"/>
                  </a:ext>
                </a:extLst>
              </a:tr>
              <a:tr h="603877">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6. </a:t>
                      </a:r>
                      <a:r>
                        <a:rPr lang="zh-CN" altLang="en-US" dirty="0">
                          <a:latin typeface="微软雅黑" panose="020B0503020204020204" pitchFamily="34" charset="-122"/>
                          <a:ea typeface="微软雅黑" panose="020B0503020204020204" pitchFamily="34" charset="-122"/>
                        </a:rPr>
                        <a:t>发明或实用新型与现有技术相比具有的优点、特点或积极效果</a:t>
                      </a:r>
                    </a:p>
                  </a:txBody>
                  <a:tcPr anchor="ctr"/>
                </a:tc>
                <a:extLst>
                  <a:ext uri="{0D108BD9-81ED-4DB2-BD59-A6C34878D82A}">
                    <a16:rowId xmlns:a16="http://schemas.microsoft.com/office/drawing/2014/main" val="2472883842"/>
                  </a:ext>
                </a:extLst>
              </a:tr>
              <a:tr h="603877">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7. </a:t>
                      </a:r>
                      <a:r>
                        <a:rPr lang="zh-CN" altLang="en-US" dirty="0">
                          <a:latin typeface="微软雅黑" panose="020B0503020204020204" pitchFamily="34" charset="-122"/>
                          <a:ea typeface="微软雅黑" panose="020B0503020204020204" pitchFamily="34" charset="-122"/>
                        </a:rPr>
                        <a:t>对附图的说明</a:t>
                      </a:r>
                    </a:p>
                  </a:txBody>
                  <a:tcPr anchor="ctr"/>
                </a:tc>
                <a:extLst>
                  <a:ext uri="{0D108BD9-81ED-4DB2-BD59-A6C34878D82A}">
                    <a16:rowId xmlns:a16="http://schemas.microsoft.com/office/drawing/2014/main" val="3706011007"/>
                  </a:ext>
                </a:extLst>
              </a:tr>
              <a:tr h="603877">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8. </a:t>
                      </a:r>
                      <a:r>
                        <a:rPr lang="zh-CN" altLang="en-US" dirty="0">
                          <a:latin typeface="微软雅黑" panose="020B0503020204020204" pitchFamily="34" charset="-122"/>
                          <a:ea typeface="微软雅黑" panose="020B0503020204020204" pitchFamily="34" charset="-122"/>
                        </a:rPr>
                        <a:t>实施例或者具体的实施方式</a:t>
                      </a:r>
                    </a:p>
                  </a:txBody>
                  <a:tcPr anchor="ctr"/>
                </a:tc>
                <a:extLst>
                  <a:ext uri="{0D108BD9-81ED-4DB2-BD59-A6C34878D82A}">
                    <a16:rowId xmlns:a16="http://schemas.microsoft.com/office/drawing/2014/main" val="4161736702"/>
                  </a:ext>
                </a:extLst>
              </a:tr>
            </a:tbl>
          </a:graphicData>
        </a:graphic>
      </p:graphicFrame>
      <p:sp>
        <p:nvSpPr>
          <p:cNvPr id="7" name="对话气泡: 圆角矩形 6">
            <a:extLst>
              <a:ext uri="{FF2B5EF4-FFF2-40B4-BE49-F238E27FC236}">
                <a16:creationId xmlns:a16="http://schemas.microsoft.com/office/drawing/2014/main" id="{1E00CD7F-1DA8-48B8-823B-287B505F594A}"/>
              </a:ext>
            </a:extLst>
          </p:cNvPr>
          <p:cNvSpPr/>
          <p:nvPr/>
        </p:nvSpPr>
        <p:spPr>
          <a:xfrm>
            <a:off x="6288108" y="1980046"/>
            <a:ext cx="5096350" cy="1724297"/>
          </a:xfrm>
          <a:prstGeom prst="wedgeRoundRectCallout">
            <a:avLst>
              <a:gd name="adj1" fmla="val -22099"/>
              <a:gd name="adj2" fmla="val -79546"/>
              <a:gd name="adj3" fmla="val 16667"/>
            </a:avLst>
          </a:prstGeom>
          <a:solidFill>
            <a:srgbClr val="2B4E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0000">
              <a:lnSpc>
                <a:spcPct val="140000"/>
              </a:lnSpc>
            </a:pPr>
            <a:endParaRPr lang="en-US" altLang="zh-CN" sz="1200" dirty="0">
              <a:solidFill>
                <a:schemeClr val="bg1"/>
              </a:solidFill>
            </a:endParaRPr>
          </a:p>
          <a:p>
            <a:pPr indent="360000">
              <a:lnSpc>
                <a:spcPct val="140000"/>
              </a:lnSpc>
            </a:pPr>
            <a:r>
              <a:rPr lang="zh-CN" altLang="en-US" sz="1200" dirty="0">
                <a:solidFill>
                  <a:schemeClr val="bg1"/>
                </a:solidFill>
              </a:rPr>
              <a:t>名称应当与请求书中名称一致，简洁、明确表达发明或实用新型的主题。名称应表明或反映发明是产品还是方法，例如“一种基于聚类算法的测井曲线识别方法”。名称还应尽量反映出发明对象的用途或应用领域。</a:t>
            </a:r>
          </a:p>
          <a:p>
            <a:pPr indent="360000">
              <a:lnSpc>
                <a:spcPct val="140000"/>
              </a:lnSpc>
            </a:pPr>
            <a:r>
              <a:rPr lang="zh-CN" altLang="en-US" sz="1200" dirty="0">
                <a:solidFill>
                  <a:schemeClr val="bg1"/>
                </a:solidFill>
              </a:rPr>
              <a:t>不能使用与发明创造技术无关的词来命名，字数控制在</a:t>
            </a:r>
            <a:r>
              <a:rPr lang="en-US" altLang="zh-CN" sz="1200" dirty="0">
                <a:solidFill>
                  <a:schemeClr val="bg1"/>
                </a:solidFill>
              </a:rPr>
              <a:t>25</a:t>
            </a:r>
            <a:r>
              <a:rPr lang="zh-CN" altLang="en-US" sz="1200" dirty="0">
                <a:solidFill>
                  <a:schemeClr val="bg1"/>
                </a:solidFill>
              </a:rPr>
              <a:t>个以内。名称应写在说明书首页的顶部居中位置，下空一行写说明书正文。</a:t>
            </a:r>
          </a:p>
          <a:p>
            <a:pPr algn="ctr">
              <a:lnSpc>
                <a:spcPct val="140000"/>
              </a:lnSpc>
            </a:pPr>
            <a:endParaRPr lang="zh-CN" altLang="en-US" dirty="0">
              <a:solidFill>
                <a:schemeClr val="bg1"/>
              </a:solidFill>
            </a:endParaRPr>
          </a:p>
        </p:txBody>
      </p:sp>
      <p:sp>
        <p:nvSpPr>
          <p:cNvPr id="15" name="对话气泡: 圆角矩形 14">
            <a:extLst>
              <a:ext uri="{FF2B5EF4-FFF2-40B4-BE49-F238E27FC236}">
                <a16:creationId xmlns:a16="http://schemas.microsoft.com/office/drawing/2014/main" id="{CF6470C6-7C52-428B-A7F4-7DA4D0555856}"/>
              </a:ext>
            </a:extLst>
          </p:cNvPr>
          <p:cNvSpPr/>
          <p:nvPr/>
        </p:nvSpPr>
        <p:spPr>
          <a:xfrm>
            <a:off x="5455507" y="2294575"/>
            <a:ext cx="4642893" cy="1480257"/>
          </a:xfrm>
          <a:prstGeom prst="wedgeRoundRectCallout">
            <a:avLst>
              <a:gd name="adj1" fmla="val -22099"/>
              <a:gd name="adj2" fmla="val -79546"/>
              <a:gd name="adj3" fmla="val 16667"/>
            </a:avLst>
          </a:prstGeom>
          <a:solidFill>
            <a:srgbClr val="2B4E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0000">
              <a:lnSpc>
                <a:spcPct val="140000"/>
              </a:lnSpc>
            </a:pPr>
            <a:r>
              <a:rPr lang="zh-CN" altLang="en-US" sz="1200" dirty="0">
                <a:solidFill>
                  <a:schemeClr val="bg1"/>
                </a:solidFill>
              </a:rPr>
              <a:t>所属技术领域是正文的第一自然段落，一般用一句话说明该发明或实用新型所属的技术领域，或所应用的技术领域。值得注意的是，这里所指技术领域是特定的技术领域，如“半导体制造碳氢化合物而不是“物理化学”等广义的技术领域。所属技术领域的书写可采用“本发明涉及种</a:t>
            </a:r>
            <a:r>
              <a:rPr lang="en-US" altLang="zh-CN" sz="1200" dirty="0">
                <a:solidFill>
                  <a:schemeClr val="bg1"/>
                </a:solidFill>
              </a:rPr>
              <a:t>…·”</a:t>
            </a:r>
            <a:r>
              <a:rPr lang="zh-CN" altLang="en-US" sz="1200" dirty="0">
                <a:solidFill>
                  <a:schemeClr val="bg1"/>
                </a:solidFill>
              </a:rPr>
              <a:t>的形式。</a:t>
            </a:r>
          </a:p>
        </p:txBody>
      </p:sp>
      <p:sp>
        <p:nvSpPr>
          <p:cNvPr id="16" name="对话气泡: 圆角矩形 15">
            <a:extLst>
              <a:ext uri="{FF2B5EF4-FFF2-40B4-BE49-F238E27FC236}">
                <a16:creationId xmlns:a16="http://schemas.microsoft.com/office/drawing/2014/main" id="{19E8EA1D-F737-41C4-97F3-65DCEB3872C3}"/>
              </a:ext>
            </a:extLst>
          </p:cNvPr>
          <p:cNvSpPr/>
          <p:nvPr/>
        </p:nvSpPr>
        <p:spPr>
          <a:xfrm>
            <a:off x="5363945" y="2806527"/>
            <a:ext cx="4642893" cy="1888965"/>
          </a:xfrm>
          <a:prstGeom prst="wedgeRoundRectCallout">
            <a:avLst>
              <a:gd name="adj1" fmla="val -21536"/>
              <a:gd name="adj2" fmla="val -64117"/>
              <a:gd name="adj3" fmla="val 16667"/>
            </a:avLst>
          </a:prstGeom>
          <a:solidFill>
            <a:srgbClr val="2B4E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0000">
              <a:lnSpc>
                <a:spcPct val="140000"/>
              </a:lnSpc>
            </a:pPr>
            <a:r>
              <a:rPr lang="zh-CN" altLang="en-US" sz="1200">
                <a:solidFill>
                  <a:schemeClr val="bg1"/>
                </a:solidFill>
              </a:rPr>
              <a:t>申请人</a:t>
            </a:r>
            <a:r>
              <a:rPr lang="zh-CN" altLang="en-US" sz="1200" dirty="0">
                <a:solidFill>
                  <a:schemeClr val="bg1"/>
                </a:solidFill>
              </a:rPr>
              <a:t>在这一部分应写明对发明或实用新型的理解、检索、审查有参考作用的现有技术并且引证反映这些背景技术的文件。这些现有技术中应包括相近和最接近的已有技术方案，即与申请专利的技术方案的用途相同，技术实质和使用效果接近的己有技术方案。这里特别应当突出最相近的技术方案，详细分析它的技术特征客观指出存在的问题或不足，可能时说明这些问题或不足的原因。在这一部分也可写本技术的历史背景和现状。</a:t>
            </a:r>
            <a:endParaRPr lang="zh-CN" altLang="en-US" dirty="0">
              <a:solidFill>
                <a:schemeClr val="bg1"/>
              </a:solidFill>
            </a:endParaRPr>
          </a:p>
        </p:txBody>
      </p:sp>
      <p:sp>
        <p:nvSpPr>
          <p:cNvPr id="17" name="对话气泡: 圆角矩形 16">
            <a:extLst>
              <a:ext uri="{FF2B5EF4-FFF2-40B4-BE49-F238E27FC236}">
                <a16:creationId xmlns:a16="http://schemas.microsoft.com/office/drawing/2014/main" id="{E3649F2C-7036-4B0A-AF14-4DE879652DC3}"/>
              </a:ext>
            </a:extLst>
          </p:cNvPr>
          <p:cNvSpPr/>
          <p:nvPr/>
        </p:nvSpPr>
        <p:spPr>
          <a:xfrm>
            <a:off x="5390105" y="3890628"/>
            <a:ext cx="4642893" cy="1360224"/>
          </a:xfrm>
          <a:prstGeom prst="wedgeRoundRectCallout">
            <a:avLst>
              <a:gd name="adj1" fmla="val -21922"/>
              <a:gd name="adj2" fmla="val -74701"/>
              <a:gd name="adj3" fmla="val 16667"/>
            </a:avLst>
          </a:prstGeom>
          <a:solidFill>
            <a:srgbClr val="2B4E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nSpc>
                <a:spcPct val="140000"/>
              </a:lnSpc>
              <a:buFont typeface="+mj-lt"/>
              <a:buAutoNum type="arabicPeriod"/>
            </a:pPr>
            <a:r>
              <a:rPr lang="zh-CN" altLang="en-US" sz="1200" dirty="0">
                <a:solidFill>
                  <a:schemeClr val="bg1"/>
                </a:solidFill>
              </a:rPr>
              <a:t>要针对现有技术的缺陷，说明该发明要解决的技术课题</a:t>
            </a:r>
            <a:endParaRPr lang="en-US" altLang="zh-CN" sz="1200" dirty="0">
              <a:solidFill>
                <a:schemeClr val="bg1"/>
              </a:solidFill>
            </a:endParaRPr>
          </a:p>
          <a:p>
            <a:pPr marL="228600" indent="-228600">
              <a:lnSpc>
                <a:spcPct val="140000"/>
              </a:lnSpc>
              <a:buFont typeface="+mj-lt"/>
              <a:buAutoNum type="arabicPeriod"/>
            </a:pPr>
            <a:r>
              <a:rPr lang="zh-CN" altLang="en-US" sz="1200" dirty="0">
                <a:solidFill>
                  <a:schemeClr val="bg1"/>
                </a:solidFill>
              </a:rPr>
              <a:t>清楚、简明的写出发明或实用新型的技术方案</a:t>
            </a:r>
            <a:endParaRPr lang="en-US" altLang="zh-CN" sz="1200" dirty="0">
              <a:solidFill>
                <a:schemeClr val="bg1"/>
              </a:solidFill>
            </a:endParaRPr>
          </a:p>
          <a:p>
            <a:pPr marL="228600" indent="-228600">
              <a:lnSpc>
                <a:spcPct val="140000"/>
              </a:lnSpc>
              <a:buFont typeface="+mj-lt"/>
              <a:buAutoNum type="arabicPeriod"/>
            </a:pPr>
            <a:r>
              <a:rPr lang="zh-CN" altLang="en-US" sz="1200" dirty="0">
                <a:solidFill>
                  <a:schemeClr val="bg1"/>
                </a:solidFill>
              </a:rPr>
              <a:t>清楚而有根据地说明发明与现有技术相比，所具有的优点和积极效果</a:t>
            </a:r>
          </a:p>
        </p:txBody>
      </p:sp>
      <p:sp>
        <p:nvSpPr>
          <p:cNvPr id="18" name="对话气泡: 圆角矩形 17">
            <a:extLst>
              <a:ext uri="{FF2B5EF4-FFF2-40B4-BE49-F238E27FC236}">
                <a16:creationId xmlns:a16="http://schemas.microsoft.com/office/drawing/2014/main" id="{893E1E49-6EA7-426B-A00F-159C05D1661D}"/>
              </a:ext>
            </a:extLst>
          </p:cNvPr>
          <p:cNvSpPr/>
          <p:nvPr/>
        </p:nvSpPr>
        <p:spPr>
          <a:xfrm>
            <a:off x="5416266" y="5274996"/>
            <a:ext cx="4642893" cy="806374"/>
          </a:xfrm>
          <a:prstGeom prst="wedgeRoundRectCallout">
            <a:avLst>
              <a:gd name="adj1" fmla="val -22099"/>
              <a:gd name="adj2" fmla="val -79546"/>
              <a:gd name="adj3" fmla="val 16667"/>
            </a:avLst>
          </a:prstGeom>
          <a:solidFill>
            <a:srgbClr val="2B4E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0000">
              <a:lnSpc>
                <a:spcPct val="140000"/>
              </a:lnSpc>
            </a:pPr>
            <a:r>
              <a:rPr lang="zh-CN" altLang="en-US" sz="1200" dirty="0">
                <a:solidFill>
                  <a:schemeClr val="bg1"/>
                </a:solidFill>
              </a:rPr>
              <a:t>如果必须用图来帮助说明发明创造技术内容时，应有附图并对每一幅图作介绍性说明。</a:t>
            </a:r>
          </a:p>
        </p:txBody>
      </p:sp>
      <p:sp>
        <p:nvSpPr>
          <p:cNvPr id="19" name="对话气泡: 圆角矩形 18">
            <a:extLst>
              <a:ext uri="{FF2B5EF4-FFF2-40B4-BE49-F238E27FC236}">
                <a16:creationId xmlns:a16="http://schemas.microsoft.com/office/drawing/2014/main" id="{18F6EE16-52D1-49C8-A121-B7DB097CD651}"/>
              </a:ext>
            </a:extLst>
          </p:cNvPr>
          <p:cNvSpPr/>
          <p:nvPr/>
        </p:nvSpPr>
        <p:spPr>
          <a:xfrm>
            <a:off x="5488582" y="4970218"/>
            <a:ext cx="4642893" cy="755427"/>
          </a:xfrm>
          <a:prstGeom prst="wedgeRoundRectCallout">
            <a:avLst>
              <a:gd name="adj1" fmla="val -19989"/>
              <a:gd name="adj2" fmla="val 58332"/>
              <a:gd name="adj3" fmla="val 16667"/>
            </a:avLst>
          </a:prstGeom>
          <a:solidFill>
            <a:srgbClr val="2B4E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0000">
              <a:lnSpc>
                <a:spcPct val="140000"/>
              </a:lnSpc>
            </a:pPr>
            <a:r>
              <a:rPr lang="zh-CN" altLang="en-US" sz="1200" dirty="0">
                <a:solidFill>
                  <a:schemeClr val="bg1"/>
                </a:solidFill>
              </a:rPr>
              <a:t>应详细描述申请人认为实施发明的最好方式，并将其作为一件典型实例，列出与发明要点相关的参数与条件。</a:t>
            </a:r>
            <a:endParaRPr lang="en-US" altLang="zh-CN" sz="1200" dirty="0">
              <a:solidFill>
                <a:schemeClr val="bg1"/>
              </a:solidFill>
            </a:endParaRPr>
          </a:p>
        </p:txBody>
      </p:sp>
    </p:spTree>
    <p:custDataLst>
      <p:tags r:id="rId1"/>
    </p:custDataLst>
    <p:extLst>
      <p:ext uri="{BB962C8B-B14F-4D97-AF65-F5344CB8AC3E}">
        <p14:creationId xmlns:p14="http://schemas.microsoft.com/office/powerpoint/2010/main" val="194617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03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如何撰写专利说明书</a:t>
            </a:r>
            <a:endParaRPr lang="zh-CN" altLang="en-US" dirty="0"/>
          </a:p>
        </p:txBody>
      </p:sp>
      <p:sp>
        <p:nvSpPr>
          <p:cNvPr id="3" name="ïş1ïḑé">
            <a:extLst>
              <a:ext uri="{FF2B5EF4-FFF2-40B4-BE49-F238E27FC236}">
                <a16:creationId xmlns:a16="http://schemas.microsoft.com/office/drawing/2014/main" id="{78E3234A-0579-473A-9E58-E404B29075DA}"/>
              </a:ext>
            </a:extLst>
          </p:cNvPr>
          <p:cNvSpPr>
            <a:spLocks noGrp="1"/>
          </p:cNvSpPr>
          <p:nvPr>
            <p:ph type="sldNum" sz="quarter" idx="12"/>
          </p:nvPr>
        </p:nvSpPr>
        <p:spPr/>
        <p:txBody>
          <a:bodyPr/>
          <a:lstStyle/>
          <a:p>
            <a:r>
              <a:rPr lang="en-US" altLang="zh-CN" dirty="0">
                <a:solidFill>
                  <a:schemeClr val="bg1"/>
                </a:solidFill>
              </a:rPr>
              <a:t>12</a:t>
            </a:r>
            <a:endParaRPr lang="zh-CN" altLang="en-US" dirty="0">
              <a:solidFill>
                <a:schemeClr val="bg1"/>
              </a:solidFill>
            </a:endParaRPr>
          </a:p>
        </p:txBody>
      </p:sp>
      <p:sp>
        <p:nvSpPr>
          <p:cNvPr id="8" name="矩形 7">
            <a:extLst>
              <a:ext uri="{FF2B5EF4-FFF2-40B4-BE49-F238E27FC236}">
                <a16:creationId xmlns:a16="http://schemas.microsoft.com/office/drawing/2014/main" id="{0EB3FF74-502A-425E-844E-A3BF64EBC5E4}"/>
              </a:ext>
            </a:extLst>
          </p:cNvPr>
          <p:cNvSpPr/>
          <p:nvPr/>
        </p:nvSpPr>
        <p:spPr>
          <a:xfrm>
            <a:off x="669924" y="1136651"/>
            <a:ext cx="10850562" cy="461665"/>
          </a:xfrm>
          <a:prstGeom prst="rect">
            <a:avLst/>
          </a:prstGeom>
        </p:spPr>
        <p:txBody>
          <a:bodyPr wrap="square">
            <a:spAutoFit/>
          </a:bodyPr>
          <a:lstStyle/>
          <a:p>
            <a:pPr algn="ctr"/>
            <a:r>
              <a:rPr lang="zh-CN" altLang="en-US" sz="2400" b="1" dirty="0">
                <a:solidFill>
                  <a:srgbClr val="2B4E72"/>
                </a:solidFill>
                <a:latin typeface="微软雅黑" panose="020B0503020204020204" pitchFamily="34" charset="-122"/>
                <a:ea typeface="微软雅黑" panose="020B0503020204020204" pitchFamily="34" charset="-122"/>
              </a:rPr>
              <a:t>说明书撰写中常见的错误</a:t>
            </a:r>
          </a:p>
        </p:txBody>
      </p:sp>
      <p:cxnSp>
        <p:nvCxnSpPr>
          <p:cNvPr id="11" name="íṩļiḓe">
            <a:extLst>
              <a:ext uri="{FF2B5EF4-FFF2-40B4-BE49-F238E27FC236}">
                <a16:creationId xmlns:a16="http://schemas.microsoft.com/office/drawing/2014/main" id="{A7DB5CC6-006F-4DA9-8D72-90F3EBA97596}"/>
              </a:ext>
            </a:extLst>
          </p:cNvPr>
          <p:cNvCxnSpPr>
            <a:cxnSpLocks/>
          </p:cNvCxnSpPr>
          <p:nvPr/>
        </p:nvCxnSpPr>
        <p:spPr>
          <a:xfrm flipH="1">
            <a:off x="6095205" y="1907272"/>
            <a:ext cx="797" cy="3995801"/>
          </a:xfrm>
          <a:prstGeom prst="line">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819D2FF0-30BF-4A1B-9EBE-2C2446E4D263}"/>
              </a:ext>
            </a:extLst>
          </p:cNvPr>
          <p:cNvGrpSpPr/>
          <p:nvPr/>
        </p:nvGrpSpPr>
        <p:grpSpPr>
          <a:xfrm>
            <a:off x="1604300" y="1883849"/>
            <a:ext cx="4214071" cy="1874595"/>
            <a:chOff x="5540744" y="1956751"/>
            <a:chExt cx="4214071" cy="1627120"/>
          </a:xfrm>
        </p:grpSpPr>
        <p:sp>
          <p:nvSpPr>
            <p:cNvPr id="12" name="ïŝ1ïḑè">
              <a:extLst>
                <a:ext uri="{FF2B5EF4-FFF2-40B4-BE49-F238E27FC236}">
                  <a16:creationId xmlns:a16="http://schemas.microsoft.com/office/drawing/2014/main" id="{CA23BA77-1979-44BA-8478-BA5FD7554385}"/>
                </a:ext>
              </a:extLst>
            </p:cNvPr>
            <p:cNvSpPr/>
            <p:nvPr/>
          </p:nvSpPr>
          <p:spPr>
            <a:xfrm>
              <a:off x="5540744" y="1956751"/>
              <a:ext cx="4214071" cy="1627120"/>
            </a:xfrm>
            <a:prstGeom prst="rect">
              <a:avLst/>
            </a:prstGeom>
            <a:solidFill>
              <a:schemeClr val="accent1"/>
            </a:solidFill>
            <a:ln w="12700" cap="rnd">
              <a:noFill/>
              <a:prstDash val="solid"/>
              <a:round/>
              <a:headEnd/>
              <a:tailEnd/>
            </a:ln>
            <a:effectLst>
              <a:outerShdw sx="1000" sy="1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400" b="1">
                <a:solidFill>
                  <a:schemeClr val="tx1">
                    <a:lumMod val="85000"/>
                    <a:lumOff val="15000"/>
                  </a:schemeClr>
                </a:solidFill>
              </a:endParaRPr>
            </a:p>
          </p:txBody>
        </p:sp>
        <p:sp>
          <p:nvSpPr>
            <p:cNvPr id="13" name="iSḻïḍè">
              <a:extLst>
                <a:ext uri="{FF2B5EF4-FFF2-40B4-BE49-F238E27FC236}">
                  <a16:creationId xmlns:a16="http://schemas.microsoft.com/office/drawing/2014/main" id="{A6E39DFB-6400-4D84-9B33-D7A4C4CFCA7B}"/>
                </a:ext>
              </a:extLst>
            </p:cNvPr>
            <p:cNvSpPr txBox="1"/>
            <p:nvPr/>
          </p:nvSpPr>
          <p:spPr>
            <a:xfrm>
              <a:off x="5873150" y="2008225"/>
              <a:ext cx="3701654" cy="347289"/>
            </a:xfrm>
            <a:prstGeom prst="rect">
              <a:avLst/>
            </a:prstGeom>
            <a:noFill/>
          </p:spPr>
          <p:txBody>
            <a:bodyPr wrap="none" rtlCol="0">
              <a:spAutoFit/>
            </a:bodyPr>
            <a:lstStyle/>
            <a:p>
              <a:pPr>
                <a:spcBef>
                  <a:spcPct val="0"/>
                </a:spcBef>
              </a:pPr>
              <a:r>
                <a:rPr lang="en-US" altLang="zh-CN" sz="2000" b="1" dirty="0">
                  <a:solidFill>
                    <a:schemeClr val="bg1"/>
                  </a:solidFill>
                  <a:latin typeface="+mj-ea"/>
                  <a:ea typeface="+mj-ea"/>
                </a:rPr>
                <a:t>1. </a:t>
              </a:r>
              <a:r>
                <a:rPr lang="zh-CN" altLang="en-US" sz="2000" b="1" dirty="0">
                  <a:solidFill>
                    <a:schemeClr val="bg1"/>
                  </a:solidFill>
                  <a:latin typeface="+mj-ea"/>
                  <a:ea typeface="+mj-ea"/>
                </a:rPr>
                <a:t>没有按要求的</a:t>
              </a:r>
              <a:r>
                <a:rPr lang="en-US" altLang="zh-CN" sz="2000" b="1" dirty="0">
                  <a:solidFill>
                    <a:schemeClr val="bg1"/>
                  </a:solidFill>
                  <a:latin typeface="+mj-ea"/>
                  <a:ea typeface="+mj-ea"/>
                </a:rPr>
                <a:t>8</a:t>
              </a:r>
              <a:r>
                <a:rPr lang="zh-CN" altLang="en-US" sz="2000" b="1" dirty="0">
                  <a:solidFill>
                    <a:schemeClr val="bg1"/>
                  </a:solidFill>
                  <a:latin typeface="+mj-ea"/>
                  <a:ea typeface="+mj-ea"/>
                </a:rPr>
                <a:t>个部分来撰写</a:t>
              </a:r>
            </a:p>
          </p:txBody>
        </p:sp>
        <p:sp>
          <p:nvSpPr>
            <p:cNvPr id="14" name="îsļïḋé">
              <a:extLst>
                <a:ext uri="{FF2B5EF4-FFF2-40B4-BE49-F238E27FC236}">
                  <a16:creationId xmlns:a16="http://schemas.microsoft.com/office/drawing/2014/main" id="{0890B6FF-A852-4317-846B-7F47562376DF}"/>
                </a:ext>
              </a:extLst>
            </p:cNvPr>
            <p:cNvSpPr txBox="1"/>
            <p:nvPr/>
          </p:nvSpPr>
          <p:spPr>
            <a:xfrm>
              <a:off x="5873150" y="2384101"/>
              <a:ext cx="3569097" cy="1013260"/>
            </a:xfrm>
            <a:prstGeom prst="rect">
              <a:avLst/>
            </a:prstGeom>
            <a:noFill/>
          </p:spPr>
          <p:txBody>
            <a:bodyPr wrap="square" rtlCol="0">
              <a:spAutoFit/>
            </a:bodyPr>
            <a:lstStyle/>
            <a:p>
              <a:pPr>
                <a:lnSpc>
                  <a:spcPct val="150000"/>
                </a:lnSpc>
              </a:pPr>
              <a:r>
                <a:rPr lang="zh-CN" altLang="en-US" sz="1200" dirty="0">
                  <a:solidFill>
                    <a:schemeClr val="bg1"/>
                  </a:solidFill>
                </a:rPr>
                <a:t>如有人用写论文的方法撰写说明书。写论文一般以理论为主，以实验装置和产品为辅，重点说明一种理论的成立，而专利说明书是以具体的技术方案为主，理论说明可有可无</a:t>
              </a:r>
            </a:p>
          </p:txBody>
        </p:sp>
      </p:grpSp>
      <p:grpSp>
        <p:nvGrpSpPr>
          <p:cNvPr id="5" name="组合 4">
            <a:extLst>
              <a:ext uri="{FF2B5EF4-FFF2-40B4-BE49-F238E27FC236}">
                <a16:creationId xmlns:a16="http://schemas.microsoft.com/office/drawing/2014/main" id="{F2675799-D940-45DB-A43A-99A301E273AA}"/>
              </a:ext>
            </a:extLst>
          </p:cNvPr>
          <p:cNvGrpSpPr/>
          <p:nvPr/>
        </p:nvGrpSpPr>
        <p:grpSpPr>
          <a:xfrm>
            <a:off x="6319179" y="1882849"/>
            <a:ext cx="4214071" cy="1892950"/>
            <a:chOff x="5540744" y="4123442"/>
            <a:chExt cx="4214071" cy="1642170"/>
          </a:xfrm>
        </p:grpSpPr>
        <p:sp>
          <p:nvSpPr>
            <p:cNvPr id="15" name="íṩļiḍé">
              <a:extLst>
                <a:ext uri="{FF2B5EF4-FFF2-40B4-BE49-F238E27FC236}">
                  <a16:creationId xmlns:a16="http://schemas.microsoft.com/office/drawing/2014/main" id="{7851EA41-AC36-43AF-AA97-3FCF6311B913}"/>
                </a:ext>
              </a:extLst>
            </p:cNvPr>
            <p:cNvSpPr/>
            <p:nvPr/>
          </p:nvSpPr>
          <p:spPr>
            <a:xfrm>
              <a:off x="5540744" y="4123442"/>
              <a:ext cx="4214071" cy="1627120"/>
            </a:xfrm>
            <a:prstGeom prst="rect">
              <a:avLst/>
            </a:prstGeom>
            <a:solidFill>
              <a:schemeClr val="bg2"/>
            </a:solidFill>
            <a:ln w="12700" cap="rnd">
              <a:noFill/>
              <a:prstDash val="solid"/>
              <a:round/>
              <a:headEnd/>
              <a:tailEnd/>
            </a:ln>
            <a:effectLst>
              <a:outerShdw sx="1000" sy="1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400" b="1">
                <a:solidFill>
                  <a:schemeClr val="tx1">
                    <a:lumMod val="85000"/>
                    <a:lumOff val="15000"/>
                  </a:schemeClr>
                </a:solidFill>
              </a:endParaRPr>
            </a:p>
          </p:txBody>
        </p:sp>
        <p:sp>
          <p:nvSpPr>
            <p:cNvPr id="16" name="í$líďé">
              <a:extLst>
                <a:ext uri="{FF2B5EF4-FFF2-40B4-BE49-F238E27FC236}">
                  <a16:creationId xmlns:a16="http://schemas.microsoft.com/office/drawing/2014/main" id="{BB8A272A-699B-4115-8944-F908492A448D}"/>
                </a:ext>
              </a:extLst>
            </p:cNvPr>
            <p:cNvSpPr txBox="1"/>
            <p:nvPr/>
          </p:nvSpPr>
          <p:spPr>
            <a:xfrm>
              <a:off x="5968400" y="4218967"/>
              <a:ext cx="2032929" cy="400110"/>
            </a:xfrm>
            <a:prstGeom prst="rect">
              <a:avLst/>
            </a:prstGeom>
            <a:noFill/>
          </p:spPr>
          <p:txBody>
            <a:bodyPr wrap="none" rtlCol="0">
              <a:spAutoFit/>
            </a:bodyPr>
            <a:lstStyle/>
            <a:p>
              <a:pPr eaLnBrk="1" hangingPunct="1">
                <a:lnSpc>
                  <a:spcPct val="100000"/>
                </a:lnSpc>
                <a:spcBef>
                  <a:spcPct val="0"/>
                </a:spcBef>
                <a:buFontTx/>
                <a:buNone/>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没有充分公开</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îṧľidé">
              <a:extLst>
                <a:ext uri="{FF2B5EF4-FFF2-40B4-BE49-F238E27FC236}">
                  <a16:creationId xmlns:a16="http://schemas.microsoft.com/office/drawing/2014/main" id="{9EE391DA-9B52-4BC4-8DCE-463628AB3F7A}"/>
                </a:ext>
              </a:extLst>
            </p:cNvPr>
            <p:cNvSpPr txBox="1"/>
            <p:nvPr/>
          </p:nvSpPr>
          <p:spPr>
            <a:xfrm>
              <a:off x="5983880" y="4512314"/>
              <a:ext cx="3569097" cy="1253298"/>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说明书对发明创造进行充分的公开，是为了说明申请的内容具有新颖性、创造性和实用性。专利局可以根据说明书给出的内容决定是否授予专利权。因此，说明书公开的内容应当给权利要求以支持，否则，就不会授予专利权。</a:t>
              </a:r>
            </a:p>
          </p:txBody>
        </p:sp>
      </p:grpSp>
      <p:grpSp>
        <p:nvGrpSpPr>
          <p:cNvPr id="20" name="组合 19">
            <a:extLst>
              <a:ext uri="{FF2B5EF4-FFF2-40B4-BE49-F238E27FC236}">
                <a16:creationId xmlns:a16="http://schemas.microsoft.com/office/drawing/2014/main" id="{86F6C432-3FCB-44AE-8356-DF2C9BF9D51E}"/>
              </a:ext>
            </a:extLst>
          </p:cNvPr>
          <p:cNvGrpSpPr/>
          <p:nvPr/>
        </p:nvGrpSpPr>
        <p:grpSpPr>
          <a:xfrm>
            <a:off x="1599899" y="4027473"/>
            <a:ext cx="4214071" cy="1875600"/>
            <a:chOff x="5540744" y="4123442"/>
            <a:chExt cx="4214071" cy="1627120"/>
          </a:xfrm>
        </p:grpSpPr>
        <p:sp>
          <p:nvSpPr>
            <p:cNvPr id="21" name="íṩļiḍé">
              <a:extLst>
                <a:ext uri="{FF2B5EF4-FFF2-40B4-BE49-F238E27FC236}">
                  <a16:creationId xmlns:a16="http://schemas.microsoft.com/office/drawing/2014/main" id="{2CB9FE0B-FF25-4E86-88E9-E27D53388213}"/>
                </a:ext>
              </a:extLst>
            </p:cNvPr>
            <p:cNvSpPr/>
            <p:nvPr/>
          </p:nvSpPr>
          <p:spPr>
            <a:xfrm>
              <a:off x="5540744" y="4123442"/>
              <a:ext cx="4214071" cy="1627120"/>
            </a:xfrm>
            <a:prstGeom prst="rect">
              <a:avLst/>
            </a:prstGeom>
            <a:solidFill>
              <a:schemeClr val="bg2"/>
            </a:solidFill>
            <a:ln w="12700" cap="rnd">
              <a:noFill/>
              <a:prstDash val="solid"/>
              <a:round/>
              <a:headEnd/>
              <a:tailEnd/>
            </a:ln>
            <a:effectLst>
              <a:outerShdw sx="1000" sy="1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400" b="1">
                <a:solidFill>
                  <a:schemeClr val="tx1">
                    <a:lumMod val="85000"/>
                    <a:lumOff val="15000"/>
                  </a:schemeClr>
                </a:solidFill>
              </a:endParaRPr>
            </a:p>
          </p:txBody>
        </p:sp>
        <p:sp>
          <p:nvSpPr>
            <p:cNvPr id="22" name="í$líďé">
              <a:extLst>
                <a:ext uri="{FF2B5EF4-FFF2-40B4-BE49-F238E27FC236}">
                  <a16:creationId xmlns:a16="http://schemas.microsoft.com/office/drawing/2014/main" id="{0E6C22D3-232A-4713-9EBF-B62F3DE42F5C}"/>
                </a:ext>
              </a:extLst>
            </p:cNvPr>
            <p:cNvSpPr txBox="1"/>
            <p:nvPr/>
          </p:nvSpPr>
          <p:spPr>
            <a:xfrm>
              <a:off x="5800951" y="4184671"/>
              <a:ext cx="3475631" cy="400110"/>
            </a:xfrm>
            <a:prstGeom prst="rect">
              <a:avLst/>
            </a:prstGeom>
            <a:noFill/>
          </p:spPr>
          <p:txBody>
            <a:bodyPr wrap="none" rtlCol="0">
              <a:spAutoFit/>
            </a:bodyPr>
            <a:lstStyle/>
            <a:p>
              <a:pPr>
                <a:spcBef>
                  <a:spcPct val="0"/>
                </a:spcBef>
              </a:pP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说明书内容不支持权利要求</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îṧľidé">
              <a:extLst>
                <a:ext uri="{FF2B5EF4-FFF2-40B4-BE49-F238E27FC236}">
                  <a16:creationId xmlns:a16="http://schemas.microsoft.com/office/drawing/2014/main" id="{A4A4CA7D-40AD-4FDC-AED7-AAE4D048FE71}"/>
                </a:ext>
              </a:extLst>
            </p:cNvPr>
            <p:cNvSpPr txBox="1"/>
            <p:nvPr/>
          </p:nvSpPr>
          <p:spPr>
            <a:xfrm>
              <a:off x="5833844" y="4556772"/>
              <a:ext cx="3569097" cy="1012996"/>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权利要求书中使用的措词和对特征的描述应与说明书完全一致。有的申请人撰写说明书时随心所欲，将一特征使用多种措词，势必造成说明书不支持权利要求。</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3" name="组合 32">
            <a:extLst>
              <a:ext uri="{FF2B5EF4-FFF2-40B4-BE49-F238E27FC236}">
                <a16:creationId xmlns:a16="http://schemas.microsoft.com/office/drawing/2014/main" id="{C8DCEF0A-25B1-45E4-A477-2208C80887CB}"/>
              </a:ext>
            </a:extLst>
          </p:cNvPr>
          <p:cNvGrpSpPr/>
          <p:nvPr/>
        </p:nvGrpSpPr>
        <p:grpSpPr>
          <a:xfrm>
            <a:off x="6319179" y="4010063"/>
            <a:ext cx="4214071" cy="1875600"/>
            <a:chOff x="5540744" y="1956751"/>
            <a:chExt cx="4214071" cy="1627120"/>
          </a:xfrm>
        </p:grpSpPr>
        <p:sp>
          <p:nvSpPr>
            <p:cNvPr id="34" name="ïŝ1ïḑè">
              <a:extLst>
                <a:ext uri="{FF2B5EF4-FFF2-40B4-BE49-F238E27FC236}">
                  <a16:creationId xmlns:a16="http://schemas.microsoft.com/office/drawing/2014/main" id="{A5576793-C46E-4A31-A0CC-CAA6F4AA4B59}"/>
                </a:ext>
              </a:extLst>
            </p:cNvPr>
            <p:cNvSpPr/>
            <p:nvPr/>
          </p:nvSpPr>
          <p:spPr>
            <a:xfrm>
              <a:off x="5540744" y="1956751"/>
              <a:ext cx="4214071" cy="1627120"/>
            </a:xfrm>
            <a:prstGeom prst="rect">
              <a:avLst/>
            </a:prstGeom>
            <a:solidFill>
              <a:schemeClr val="accent1"/>
            </a:solidFill>
            <a:ln w="12700" cap="rnd">
              <a:noFill/>
              <a:prstDash val="solid"/>
              <a:round/>
              <a:headEnd/>
              <a:tailEnd/>
            </a:ln>
            <a:effectLst>
              <a:outerShdw sx="1000" sy="1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400" b="1">
                <a:solidFill>
                  <a:schemeClr val="tx1">
                    <a:lumMod val="85000"/>
                    <a:lumOff val="15000"/>
                  </a:schemeClr>
                </a:solidFill>
              </a:endParaRPr>
            </a:p>
          </p:txBody>
        </p:sp>
        <p:sp>
          <p:nvSpPr>
            <p:cNvPr id="35" name="iSḻïḍè">
              <a:extLst>
                <a:ext uri="{FF2B5EF4-FFF2-40B4-BE49-F238E27FC236}">
                  <a16:creationId xmlns:a16="http://schemas.microsoft.com/office/drawing/2014/main" id="{C751FA0E-1181-4B48-8E47-D0613043C2ED}"/>
                </a:ext>
              </a:extLst>
            </p:cNvPr>
            <p:cNvSpPr txBox="1"/>
            <p:nvPr/>
          </p:nvSpPr>
          <p:spPr>
            <a:xfrm>
              <a:off x="5954289" y="2008852"/>
              <a:ext cx="1443024" cy="400110"/>
            </a:xfrm>
            <a:prstGeom prst="rect">
              <a:avLst/>
            </a:prstGeom>
            <a:noFill/>
          </p:spPr>
          <p:txBody>
            <a:bodyPr wrap="none" rtlCol="0">
              <a:spAutoFit/>
            </a:bodyPr>
            <a:lstStyle/>
            <a:p>
              <a:pP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过分夸大</a:t>
              </a:r>
              <a:endPar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îsļïḋé">
              <a:extLst>
                <a:ext uri="{FF2B5EF4-FFF2-40B4-BE49-F238E27FC236}">
                  <a16:creationId xmlns:a16="http://schemas.microsoft.com/office/drawing/2014/main" id="{0F210998-50B1-4429-9867-F4793CF4B329}"/>
                </a:ext>
              </a:extLst>
            </p:cNvPr>
            <p:cNvSpPr txBox="1"/>
            <p:nvPr/>
          </p:nvSpPr>
          <p:spPr>
            <a:xfrm>
              <a:off x="5968400" y="2402211"/>
              <a:ext cx="3569097" cy="890372"/>
            </a:xfrm>
            <a:prstGeom prst="rect">
              <a:avLst/>
            </a:prstGeom>
            <a:noFill/>
          </p:spPr>
          <p:txBody>
            <a:bodyPr wrap="square" rtlCol="0">
              <a:spAutoFit/>
            </a:bodyPr>
            <a:lstStyle/>
            <a:p>
              <a:pPr>
                <a:lnSpc>
                  <a:spcPct val="150000"/>
                </a:lnSpc>
              </a:pPr>
              <a:r>
                <a:rPr lang="zh-CN" altLang="en-US" sz="1200" dirty="0">
                  <a:solidFill>
                    <a:schemeClr val="bg1"/>
                  </a:solidFill>
                </a:rPr>
                <a:t>使用广告性宣传用语，不适当地贬低现有技术，无根据地夸大自己发明。另外写入很多与发明内容无关的文字，这也是不允许的。</a:t>
              </a:r>
              <a:endParaRPr lang="zh-CN" altLang="en-US" sz="1200" dirty="0">
                <a:solidFill>
                  <a:schemeClr val="bg1"/>
                </a:solidFill>
                <a:sym typeface="微软雅黑" panose="020B0503020204020204" pitchFamily="34" charset="-122"/>
              </a:endParaRPr>
            </a:p>
          </p:txBody>
        </p:sp>
      </p:grpSp>
      <p:cxnSp>
        <p:nvCxnSpPr>
          <p:cNvPr id="37" name="íṩļiḓe">
            <a:extLst>
              <a:ext uri="{FF2B5EF4-FFF2-40B4-BE49-F238E27FC236}">
                <a16:creationId xmlns:a16="http://schemas.microsoft.com/office/drawing/2014/main" id="{01020C3C-15A2-42F7-9B4F-4BDFC434C097}"/>
              </a:ext>
            </a:extLst>
          </p:cNvPr>
          <p:cNvCxnSpPr>
            <a:cxnSpLocks/>
          </p:cNvCxnSpPr>
          <p:nvPr/>
        </p:nvCxnSpPr>
        <p:spPr>
          <a:xfrm flipV="1">
            <a:off x="1599899" y="3859571"/>
            <a:ext cx="8933351" cy="18753"/>
          </a:xfrm>
          <a:prstGeom prst="line">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47840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03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如何撰写专利说明书</a:t>
            </a:r>
            <a:endParaRPr lang="zh-CN" altLang="en-US" dirty="0"/>
          </a:p>
        </p:txBody>
      </p:sp>
      <p:sp>
        <p:nvSpPr>
          <p:cNvPr id="3" name="ïş1ïḑé">
            <a:extLst>
              <a:ext uri="{FF2B5EF4-FFF2-40B4-BE49-F238E27FC236}">
                <a16:creationId xmlns:a16="http://schemas.microsoft.com/office/drawing/2014/main" id="{78E3234A-0579-473A-9E58-E404B29075DA}"/>
              </a:ext>
            </a:extLst>
          </p:cNvPr>
          <p:cNvSpPr>
            <a:spLocks noGrp="1"/>
          </p:cNvSpPr>
          <p:nvPr>
            <p:ph type="sldNum" sz="quarter" idx="12"/>
          </p:nvPr>
        </p:nvSpPr>
        <p:spPr/>
        <p:txBody>
          <a:bodyPr/>
          <a:lstStyle/>
          <a:p>
            <a:r>
              <a:rPr lang="en-US" altLang="zh-CN" dirty="0">
                <a:solidFill>
                  <a:schemeClr val="bg1"/>
                </a:solidFill>
              </a:rPr>
              <a:t>13</a:t>
            </a:r>
            <a:endParaRPr lang="zh-CN" altLang="en-US" dirty="0">
              <a:solidFill>
                <a:schemeClr val="bg1"/>
              </a:solidFill>
            </a:endParaRPr>
          </a:p>
        </p:txBody>
      </p:sp>
      <p:sp>
        <p:nvSpPr>
          <p:cNvPr id="8" name="矩形 7">
            <a:extLst>
              <a:ext uri="{FF2B5EF4-FFF2-40B4-BE49-F238E27FC236}">
                <a16:creationId xmlns:a16="http://schemas.microsoft.com/office/drawing/2014/main" id="{0EB3FF74-502A-425E-844E-A3BF64EBC5E4}"/>
              </a:ext>
            </a:extLst>
          </p:cNvPr>
          <p:cNvSpPr/>
          <p:nvPr/>
        </p:nvSpPr>
        <p:spPr>
          <a:xfrm>
            <a:off x="669924" y="1028700"/>
            <a:ext cx="10850563" cy="461665"/>
          </a:xfrm>
          <a:prstGeom prst="rect">
            <a:avLst/>
          </a:prstGeom>
        </p:spPr>
        <p:txBody>
          <a:bodyPr wrap="square">
            <a:spAutoFit/>
          </a:bodyPr>
          <a:lstStyle/>
          <a:p>
            <a:pPr algn="ctr"/>
            <a:r>
              <a:rPr lang="zh-CN" altLang="en-US" sz="2400" b="1" dirty="0">
                <a:solidFill>
                  <a:srgbClr val="2B4E72"/>
                </a:solidFill>
                <a:latin typeface="微软雅黑" panose="020B0503020204020204" pitchFamily="34" charset="-122"/>
                <a:ea typeface="微软雅黑" panose="020B0503020204020204" pitchFamily="34" charset="-122"/>
              </a:rPr>
              <a:t>怎样撰写好说明书</a:t>
            </a:r>
          </a:p>
        </p:txBody>
      </p:sp>
      <p:grpSp>
        <p:nvGrpSpPr>
          <p:cNvPr id="11" name="组合 10">
            <a:extLst>
              <a:ext uri="{FF2B5EF4-FFF2-40B4-BE49-F238E27FC236}">
                <a16:creationId xmlns:a16="http://schemas.microsoft.com/office/drawing/2014/main" id="{B8359C96-27F6-4B9E-A4E1-8BE558BE6D0D}"/>
              </a:ext>
            </a:extLst>
          </p:cNvPr>
          <p:cNvGrpSpPr/>
          <p:nvPr/>
        </p:nvGrpSpPr>
        <p:grpSpPr>
          <a:xfrm>
            <a:off x="708133" y="1721602"/>
            <a:ext cx="10763034" cy="2023569"/>
            <a:chOff x="708133" y="1601770"/>
            <a:chExt cx="10763034" cy="2479721"/>
          </a:xfrm>
        </p:grpSpPr>
        <p:sp>
          <p:nvSpPr>
            <p:cNvPr id="15" name="íş1íḋé">
              <a:extLst>
                <a:ext uri="{FF2B5EF4-FFF2-40B4-BE49-F238E27FC236}">
                  <a16:creationId xmlns:a16="http://schemas.microsoft.com/office/drawing/2014/main" id="{4F33AE6C-4C05-48D0-AE87-55E3126EF0B3}"/>
                </a:ext>
              </a:extLst>
            </p:cNvPr>
            <p:cNvSpPr/>
            <p:nvPr/>
          </p:nvSpPr>
          <p:spPr>
            <a:xfrm>
              <a:off x="708133" y="1602514"/>
              <a:ext cx="3369248" cy="2478976"/>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6" name="íṡ1ïďê">
              <a:extLst>
                <a:ext uri="{FF2B5EF4-FFF2-40B4-BE49-F238E27FC236}">
                  <a16:creationId xmlns:a16="http://schemas.microsoft.com/office/drawing/2014/main" id="{B892A0C3-BA48-4528-8F63-7B9A3420D725}"/>
                </a:ext>
              </a:extLst>
            </p:cNvPr>
            <p:cNvSpPr/>
            <p:nvPr/>
          </p:nvSpPr>
          <p:spPr>
            <a:xfrm>
              <a:off x="708133" y="1602514"/>
              <a:ext cx="3369248" cy="83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17" name="î$ḷïḑè">
              <a:extLst>
                <a:ext uri="{FF2B5EF4-FFF2-40B4-BE49-F238E27FC236}">
                  <a16:creationId xmlns:a16="http://schemas.microsoft.com/office/drawing/2014/main" id="{4C49E7EA-9C9A-4791-AD67-25A926529867}"/>
                </a:ext>
              </a:extLst>
            </p:cNvPr>
            <p:cNvSpPr/>
            <p:nvPr/>
          </p:nvSpPr>
          <p:spPr bwMode="auto">
            <a:xfrm>
              <a:off x="771909" y="2123252"/>
              <a:ext cx="3241694" cy="15707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在这个过程中，要准确确定发明的</a:t>
              </a:r>
              <a:r>
                <a:rPr lang="zh-CN" altLang="en-US" sz="1200" b="1" dirty="0">
                  <a:solidFill>
                    <a:srgbClr val="2B4E72"/>
                  </a:solidFill>
                  <a:latin typeface="微软雅黑" panose="020B0503020204020204" pitchFamily="34" charset="-122"/>
                  <a:ea typeface="微软雅黑" panose="020B0503020204020204" pitchFamily="34" charset="-122"/>
                </a:rPr>
                <a:t>技术领域</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，应结合</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IPC</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国际专利分类法来进行。如果是方法发明，应深入研究其各个</a:t>
              </a:r>
              <a:r>
                <a:rPr lang="zh-CN" altLang="en-US" sz="1200" b="1" dirty="0">
                  <a:solidFill>
                    <a:srgbClr val="2B4E72"/>
                  </a:solidFill>
                  <a:latin typeface="微软雅黑" panose="020B0503020204020204" pitchFamily="34" charset="-122"/>
                  <a:ea typeface="微软雅黑" panose="020B0503020204020204" pitchFamily="34" charset="-122"/>
                </a:rPr>
                <a:t>步骤和工序</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，以及各个工序中使用的工艺</a:t>
              </a:r>
              <a:r>
                <a:rPr lang="zh-CN" altLang="en-US" sz="1200" b="1" dirty="0">
                  <a:solidFill>
                    <a:srgbClr val="2B4E72"/>
                  </a:solidFill>
                  <a:latin typeface="微软雅黑" panose="020B0503020204020204" pitchFamily="34" charset="-122"/>
                  <a:ea typeface="微软雅黑" panose="020B0503020204020204" pitchFamily="34" charset="-122"/>
                </a:rPr>
                <a:t>参数和条件</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a:t>
              </a:r>
            </a:p>
          </p:txBody>
        </p:sp>
        <p:sp>
          <p:nvSpPr>
            <p:cNvPr id="18" name="ïṣľîḓè">
              <a:extLst>
                <a:ext uri="{FF2B5EF4-FFF2-40B4-BE49-F238E27FC236}">
                  <a16:creationId xmlns:a16="http://schemas.microsoft.com/office/drawing/2014/main" id="{2EC8192B-491B-4488-B815-703A2A4F2CBF}"/>
                </a:ext>
              </a:extLst>
            </p:cNvPr>
            <p:cNvSpPr txBox="1"/>
            <p:nvPr/>
          </p:nvSpPr>
          <p:spPr bwMode="auto">
            <a:xfrm>
              <a:off x="771909" y="1800864"/>
              <a:ext cx="3241697" cy="31316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700" b="1" dirty="0">
                  <a:latin typeface="微软雅黑" panose="020B0503020204020204" pitchFamily="34" charset="-122"/>
                  <a:ea typeface="微软雅黑" panose="020B0503020204020204" pitchFamily="34" charset="-122"/>
                </a:rPr>
                <a:t>一 全面研究并确定领域</a:t>
              </a:r>
            </a:p>
          </p:txBody>
        </p:sp>
        <p:sp>
          <p:nvSpPr>
            <p:cNvPr id="21" name="ïśļïḍé">
              <a:extLst>
                <a:ext uri="{FF2B5EF4-FFF2-40B4-BE49-F238E27FC236}">
                  <a16:creationId xmlns:a16="http://schemas.microsoft.com/office/drawing/2014/main" id="{442FABD3-EA55-4DF5-B9C5-BDCA7EAE7A41}"/>
                </a:ext>
              </a:extLst>
            </p:cNvPr>
            <p:cNvSpPr/>
            <p:nvPr/>
          </p:nvSpPr>
          <p:spPr>
            <a:xfrm>
              <a:off x="4357292" y="1602514"/>
              <a:ext cx="3369248" cy="2478976"/>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22" name="iŝ1ídè">
              <a:extLst>
                <a:ext uri="{FF2B5EF4-FFF2-40B4-BE49-F238E27FC236}">
                  <a16:creationId xmlns:a16="http://schemas.microsoft.com/office/drawing/2014/main" id="{1094FF17-4FF0-4074-AAA3-ACBED301A571}"/>
                </a:ext>
              </a:extLst>
            </p:cNvPr>
            <p:cNvSpPr/>
            <p:nvPr/>
          </p:nvSpPr>
          <p:spPr bwMode="auto">
            <a:xfrm>
              <a:off x="4408369" y="2114031"/>
              <a:ext cx="3241694" cy="19674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做好专利申请前的检索，是申请人撰写好申请文件和顺利获得批准的前提条件。申请人对检索的结果要进行分析研究，以确定哪些是属于影响新颖性的材料，哪些是影响创造性的材料，哪些仅仅是背景材料。</a:t>
              </a:r>
              <a:r>
                <a:rPr lang="zh-CN" altLang="en-US" sz="1200" b="1" dirty="0">
                  <a:solidFill>
                    <a:srgbClr val="2B4E72"/>
                  </a:solidFill>
                  <a:latin typeface="微软雅黑" panose="020B0503020204020204" pitchFamily="34" charset="-122"/>
                  <a:ea typeface="微软雅黑" panose="020B0503020204020204" pitchFamily="34" charset="-122"/>
                </a:rPr>
                <a:t>对关键的材料深入研究</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a:t>
              </a:r>
            </a:p>
          </p:txBody>
        </p:sp>
        <p:sp>
          <p:nvSpPr>
            <p:cNvPr id="23" name="ïṡḷîdé">
              <a:extLst>
                <a:ext uri="{FF2B5EF4-FFF2-40B4-BE49-F238E27FC236}">
                  <a16:creationId xmlns:a16="http://schemas.microsoft.com/office/drawing/2014/main" id="{66003DDD-0102-400C-9C8C-B5F08C952CE9}"/>
                </a:ext>
              </a:extLst>
            </p:cNvPr>
            <p:cNvSpPr txBox="1"/>
            <p:nvPr/>
          </p:nvSpPr>
          <p:spPr bwMode="auto">
            <a:xfrm>
              <a:off x="4421068" y="1810812"/>
              <a:ext cx="3241697" cy="31316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1700" b="1" dirty="0">
                  <a:latin typeface="微软雅黑" panose="020B0503020204020204" pitchFamily="34" charset="-122"/>
                  <a:ea typeface="微软雅黑" panose="020B0503020204020204" pitchFamily="34" charset="-122"/>
                  <a:sym typeface="微软雅黑" panose="020B0503020204020204" pitchFamily="34" charset="-122"/>
                </a:rPr>
                <a:t>二  提前检索并认真比对</a:t>
              </a:r>
              <a:endParaRPr lang="en-US" altLang="zh-CN" sz="1700" b="1" dirty="0"/>
            </a:p>
          </p:txBody>
        </p:sp>
        <p:sp>
          <p:nvSpPr>
            <p:cNvPr id="25" name="iśļïḋè">
              <a:extLst>
                <a:ext uri="{FF2B5EF4-FFF2-40B4-BE49-F238E27FC236}">
                  <a16:creationId xmlns:a16="http://schemas.microsoft.com/office/drawing/2014/main" id="{221CCDF3-C10B-4A48-8470-1463F2037FBA}"/>
                </a:ext>
              </a:extLst>
            </p:cNvPr>
            <p:cNvSpPr/>
            <p:nvPr/>
          </p:nvSpPr>
          <p:spPr>
            <a:xfrm>
              <a:off x="8101919" y="1601770"/>
              <a:ext cx="3369248" cy="2479721"/>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32" name="îslïḍe">
              <a:extLst>
                <a:ext uri="{FF2B5EF4-FFF2-40B4-BE49-F238E27FC236}">
                  <a16:creationId xmlns:a16="http://schemas.microsoft.com/office/drawing/2014/main" id="{149D5CF9-EA02-4D3A-B14A-DF4217A40B3F}"/>
                </a:ext>
              </a:extLst>
            </p:cNvPr>
            <p:cNvSpPr/>
            <p:nvPr/>
          </p:nvSpPr>
          <p:spPr bwMode="auto">
            <a:xfrm>
              <a:off x="8165695" y="2122636"/>
              <a:ext cx="3241695" cy="19215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在检索结果证明发明不丧失新颖性后要确定最相关的文献。特别是对于改进发明，应对发明原型的文献进人深入细致的分析，</a:t>
              </a:r>
              <a:r>
                <a:rPr lang="zh-CN" altLang="en-US" sz="1200" b="1" dirty="0">
                  <a:solidFill>
                    <a:srgbClr val="2B4E72"/>
                  </a:solidFill>
                  <a:latin typeface="微软雅黑" panose="020B0503020204020204" pitchFamily="34" charset="-122"/>
                  <a:ea typeface="微软雅黑" panose="020B0503020204020204" pitchFamily="34" charset="-122"/>
                </a:rPr>
                <a:t>明确它的优点和不足</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，根据它的不足可以提出本发明的任务，同时要确定它与本发明共有的必要技术特征。</a:t>
              </a:r>
            </a:p>
          </p:txBody>
        </p:sp>
        <p:sp>
          <p:nvSpPr>
            <p:cNvPr id="33" name="íṩḷiḋè">
              <a:extLst>
                <a:ext uri="{FF2B5EF4-FFF2-40B4-BE49-F238E27FC236}">
                  <a16:creationId xmlns:a16="http://schemas.microsoft.com/office/drawing/2014/main" id="{8D12EEED-9A0F-447E-A781-0C8CFF14D1AE}"/>
                </a:ext>
              </a:extLst>
            </p:cNvPr>
            <p:cNvSpPr txBox="1"/>
            <p:nvPr/>
          </p:nvSpPr>
          <p:spPr bwMode="auto">
            <a:xfrm>
              <a:off x="8077306" y="1740816"/>
              <a:ext cx="3369248" cy="31316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700" b="1" dirty="0">
                  <a:latin typeface="微软雅黑" panose="020B0503020204020204" pitchFamily="34" charset="-122"/>
                  <a:ea typeface="微软雅黑" panose="020B0503020204020204" pitchFamily="34" charset="-122"/>
                  <a:sym typeface="微软雅黑" panose="020B0503020204020204" pitchFamily="34" charset="-122"/>
                </a:rPr>
                <a:t>三  确定最接近的比对文件</a:t>
              </a:r>
              <a:endParaRPr lang="en-US" altLang="zh-CN" sz="17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2" name="组合 11">
            <a:extLst>
              <a:ext uri="{FF2B5EF4-FFF2-40B4-BE49-F238E27FC236}">
                <a16:creationId xmlns:a16="http://schemas.microsoft.com/office/drawing/2014/main" id="{BDF7B918-5FBD-43DB-A7C8-8421FF457EB9}"/>
              </a:ext>
            </a:extLst>
          </p:cNvPr>
          <p:cNvGrpSpPr/>
          <p:nvPr/>
        </p:nvGrpSpPr>
        <p:grpSpPr>
          <a:xfrm>
            <a:off x="708133" y="3997119"/>
            <a:ext cx="10790928" cy="2026800"/>
            <a:chOff x="695434" y="4232670"/>
            <a:chExt cx="10790928" cy="2484164"/>
          </a:xfrm>
        </p:grpSpPr>
        <p:sp>
          <p:nvSpPr>
            <p:cNvPr id="35" name="íş1íḋé">
              <a:extLst>
                <a:ext uri="{FF2B5EF4-FFF2-40B4-BE49-F238E27FC236}">
                  <a16:creationId xmlns:a16="http://schemas.microsoft.com/office/drawing/2014/main" id="{B9E5811C-AD5C-4F9A-8DD6-14547AE4B354}"/>
                </a:ext>
              </a:extLst>
            </p:cNvPr>
            <p:cNvSpPr/>
            <p:nvPr/>
          </p:nvSpPr>
          <p:spPr>
            <a:xfrm>
              <a:off x="695434" y="4237856"/>
              <a:ext cx="3369248" cy="2478977"/>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37" name="î$ḷïḑè">
              <a:extLst>
                <a:ext uri="{FF2B5EF4-FFF2-40B4-BE49-F238E27FC236}">
                  <a16:creationId xmlns:a16="http://schemas.microsoft.com/office/drawing/2014/main" id="{C4DF4BAC-71B0-486D-885E-501FF92D714E}"/>
                </a:ext>
              </a:extLst>
            </p:cNvPr>
            <p:cNvSpPr/>
            <p:nvPr/>
          </p:nvSpPr>
          <p:spPr bwMode="auto">
            <a:xfrm>
              <a:off x="759210" y="4758594"/>
              <a:ext cx="3241694" cy="16107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如何确定一个合适的保护范围很重要。太宽了，审查员通不过，专利批不了，太窄了，发明人的利益不能得到充分的保护。所以应选择一个尽可能宽的、但又能够通过审查的、</a:t>
              </a:r>
              <a:r>
                <a:rPr lang="zh-CN" altLang="en-US" sz="1200" b="1" dirty="0">
                  <a:solidFill>
                    <a:srgbClr val="2B4E72"/>
                  </a:solidFill>
                  <a:latin typeface="微软雅黑" panose="020B0503020204020204" pitchFamily="34" charset="-122"/>
                  <a:ea typeface="微软雅黑" panose="020B0503020204020204" pitchFamily="34" charset="-122"/>
                </a:rPr>
                <a:t>合适的保护范围</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a:t>
              </a:r>
            </a:p>
          </p:txBody>
        </p:sp>
        <p:sp>
          <p:nvSpPr>
            <p:cNvPr id="38" name="ïṣľîḓè">
              <a:extLst>
                <a:ext uri="{FF2B5EF4-FFF2-40B4-BE49-F238E27FC236}">
                  <a16:creationId xmlns:a16="http://schemas.microsoft.com/office/drawing/2014/main" id="{B68D6FF3-E1FB-4BFA-978A-7D0A818F65FA}"/>
                </a:ext>
              </a:extLst>
            </p:cNvPr>
            <p:cNvSpPr txBox="1"/>
            <p:nvPr/>
          </p:nvSpPr>
          <p:spPr bwMode="auto">
            <a:xfrm>
              <a:off x="759210" y="4436206"/>
              <a:ext cx="3241697" cy="3131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700" b="1" dirty="0">
                  <a:latin typeface="微软雅黑" panose="020B0503020204020204" pitchFamily="34" charset="-122"/>
                  <a:ea typeface="微软雅黑" panose="020B0503020204020204" pitchFamily="34" charset="-122"/>
                </a:rPr>
                <a:t>六 明确保护范围</a:t>
              </a:r>
            </a:p>
          </p:txBody>
        </p:sp>
        <p:grpSp>
          <p:nvGrpSpPr>
            <p:cNvPr id="39" name="ïšľiďe">
              <a:extLst>
                <a:ext uri="{FF2B5EF4-FFF2-40B4-BE49-F238E27FC236}">
                  <a16:creationId xmlns:a16="http://schemas.microsoft.com/office/drawing/2014/main" id="{CE1A5525-30A0-47A0-AD74-5DBF72F270B5}"/>
                </a:ext>
              </a:extLst>
            </p:cNvPr>
            <p:cNvGrpSpPr/>
            <p:nvPr/>
          </p:nvGrpSpPr>
          <p:grpSpPr>
            <a:xfrm>
              <a:off x="4344593" y="4237856"/>
              <a:ext cx="3369248" cy="2478977"/>
              <a:chOff x="4372589" y="2909926"/>
              <a:chExt cx="3434123" cy="3224174"/>
            </a:xfrm>
          </p:grpSpPr>
          <p:sp>
            <p:nvSpPr>
              <p:cNvPr id="47" name="îṩ1iďê">
                <a:extLst>
                  <a:ext uri="{FF2B5EF4-FFF2-40B4-BE49-F238E27FC236}">
                    <a16:creationId xmlns:a16="http://schemas.microsoft.com/office/drawing/2014/main" id="{A984ACAD-12B1-4BF1-B5A2-D7B2649A6092}"/>
                  </a:ext>
                </a:extLst>
              </p:cNvPr>
              <p:cNvSpPr/>
              <p:nvPr/>
            </p:nvSpPr>
            <p:spPr>
              <a:xfrm>
                <a:off x="4372589" y="2909926"/>
                <a:ext cx="3434123"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48" name="ïśļïḍé">
                <a:extLst>
                  <a:ext uri="{FF2B5EF4-FFF2-40B4-BE49-F238E27FC236}">
                    <a16:creationId xmlns:a16="http://schemas.microsoft.com/office/drawing/2014/main" id="{5EF3DC50-0F37-4EB6-9608-7F4E00ACE338}"/>
                  </a:ext>
                </a:extLst>
              </p:cNvPr>
              <p:cNvSpPr/>
              <p:nvPr/>
            </p:nvSpPr>
            <p:spPr>
              <a:xfrm>
                <a:off x="4372589" y="2909926"/>
                <a:ext cx="3434123" cy="3224174"/>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sp>
          <p:nvSpPr>
            <p:cNvPr id="40" name="iŝ1ídè">
              <a:extLst>
                <a:ext uri="{FF2B5EF4-FFF2-40B4-BE49-F238E27FC236}">
                  <a16:creationId xmlns:a16="http://schemas.microsoft.com/office/drawing/2014/main" id="{39FEA1DF-ECBF-459F-9E77-83229A6AEE86}"/>
                </a:ext>
              </a:extLst>
            </p:cNvPr>
            <p:cNvSpPr/>
            <p:nvPr/>
          </p:nvSpPr>
          <p:spPr bwMode="auto">
            <a:xfrm>
              <a:off x="4408372" y="4810111"/>
              <a:ext cx="3241694" cy="9644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严格按照前述介绍的起草说明书的</a:t>
              </a:r>
              <a:r>
                <a:rPr lang="en-US" altLang="zh-CN" sz="1200" b="1" dirty="0">
                  <a:solidFill>
                    <a:srgbClr val="2B4E72"/>
                  </a:solidFill>
                  <a:latin typeface="微软雅黑" panose="020B0503020204020204" pitchFamily="34" charset="-122"/>
                  <a:ea typeface="微软雅黑" panose="020B0503020204020204" pitchFamily="34" charset="-122"/>
                </a:rPr>
                <a:t>8</a:t>
              </a:r>
              <a:r>
                <a:rPr lang="zh-CN" altLang="en-US" sz="1200" b="1" dirty="0">
                  <a:solidFill>
                    <a:srgbClr val="2B4E72"/>
                  </a:solidFill>
                  <a:latin typeface="微软雅黑" panose="020B0503020204020204" pitchFamily="34" charset="-122"/>
                  <a:ea typeface="微软雅黑" panose="020B0503020204020204" pitchFamily="34" charset="-122"/>
                </a:rPr>
                <a:t>个部分</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的内容和要求撰写。</a:t>
              </a:r>
            </a:p>
          </p:txBody>
        </p:sp>
        <p:sp>
          <p:nvSpPr>
            <p:cNvPr id="41" name="ïṡḷîdé">
              <a:extLst>
                <a:ext uri="{FF2B5EF4-FFF2-40B4-BE49-F238E27FC236}">
                  <a16:creationId xmlns:a16="http://schemas.microsoft.com/office/drawing/2014/main" id="{3C5B8EBC-DEF8-4C08-AC1C-2DC20926E665}"/>
                </a:ext>
              </a:extLst>
            </p:cNvPr>
            <p:cNvSpPr txBox="1"/>
            <p:nvPr/>
          </p:nvSpPr>
          <p:spPr bwMode="auto">
            <a:xfrm>
              <a:off x="4408369" y="4446154"/>
              <a:ext cx="3241697" cy="3131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1700" b="1" dirty="0">
                  <a:latin typeface="微软雅黑" panose="020B0503020204020204" pitchFamily="34" charset="-122"/>
                  <a:ea typeface="微软雅黑" panose="020B0503020204020204" pitchFamily="34" charset="-122"/>
                  <a:sym typeface="微软雅黑" panose="020B0503020204020204" pitchFamily="34" charset="-122"/>
                </a:rPr>
                <a:t>七  结构完整</a:t>
              </a:r>
              <a:endParaRPr lang="en-US" altLang="zh-CN" sz="1700" b="1" dirty="0"/>
            </a:p>
          </p:txBody>
        </p:sp>
        <p:grpSp>
          <p:nvGrpSpPr>
            <p:cNvPr id="42" name="iŝ1îḍè">
              <a:extLst>
                <a:ext uri="{FF2B5EF4-FFF2-40B4-BE49-F238E27FC236}">
                  <a16:creationId xmlns:a16="http://schemas.microsoft.com/office/drawing/2014/main" id="{C86DD009-DC2B-49C0-8E9D-A2C8A55014BF}"/>
                </a:ext>
              </a:extLst>
            </p:cNvPr>
            <p:cNvGrpSpPr/>
            <p:nvPr/>
          </p:nvGrpSpPr>
          <p:grpSpPr>
            <a:xfrm>
              <a:off x="8089220" y="4232670"/>
              <a:ext cx="3369248" cy="2484164"/>
              <a:chOff x="8084777" y="2361535"/>
              <a:chExt cx="3434123" cy="3772565"/>
            </a:xfrm>
          </p:grpSpPr>
          <p:sp>
            <p:nvSpPr>
              <p:cNvPr id="45" name="iśļïḋè">
                <a:extLst>
                  <a:ext uri="{FF2B5EF4-FFF2-40B4-BE49-F238E27FC236}">
                    <a16:creationId xmlns:a16="http://schemas.microsoft.com/office/drawing/2014/main" id="{1A3988B4-6924-459B-9BF9-147E241BD957}"/>
                  </a:ext>
                </a:extLst>
              </p:cNvPr>
              <p:cNvSpPr/>
              <p:nvPr/>
            </p:nvSpPr>
            <p:spPr>
              <a:xfrm>
                <a:off x="8084777" y="2368281"/>
                <a:ext cx="3434123" cy="3765819"/>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46" name="ïŝlïďe">
                <a:extLst>
                  <a:ext uri="{FF2B5EF4-FFF2-40B4-BE49-F238E27FC236}">
                    <a16:creationId xmlns:a16="http://schemas.microsoft.com/office/drawing/2014/main" id="{DB95CE3A-1EA9-4DB8-B75B-391607A5A3B4}"/>
                  </a:ext>
                </a:extLst>
              </p:cNvPr>
              <p:cNvSpPr/>
              <p:nvPr/>
            </p:nvSpPr>
            <p:spPr>
              <a:xfrm>
                <a:off x="8084777" y="2361535"/>
                <a:ext cx="3434123"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grpSp>
        <p:sp>
          <p:nvSpPr>
            <p:cNvPr id="43" name="îslïḍe">
              <a:extLst>
                <a:ext uri="{FF2B5EF4-FFF2-40B4-BE49-F238E27FC236}">
                  <a16:creationId xmlns:a16="http://schemas.microsoft.com/office/drawing/2014/main" id="{0B35BDCE-0459-4DF3-837A-11C47A2BE53C}"/>
                </a:ext>
              </a:extLst>
            </p:cNvPr>
            <p:cNvSpPr/>
            <p:nvPr/>
          </p:nvSpPr>
          <p:spPr bwMode="auto">
            <a:xfrm>
              <a:off x="8117114" y="4773098"/>
              <a:ext cx="3241695" cy="9644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检查说明书和权利要求书的关系，检查说明书和附图的关系。</a:t>
              </a:r>
              <a:endParaRPr lang="zh-CN" altLang="en-US" sz="1200" dirty="0">
                <a:solidFill>
                  <a:schemeClr val="bg2">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íṩḷiḋè">
              <a:extLst>
                <a:ext uri="{FF2B5EF4-FFF2-40B4-BE49-F238E27FC236}">
                  <a16:creationId xmlns:a16="http://schemas.microsoft.com/office/drawing/2014/main" id="{01EA9FF5-93E3-4680-888E-B36AFF0F9B6F}"/>
                </a:ext>
              </a:extLst>
            </p:cNvPr>
            <p:cNvSpPr txBox="1"/>
            <p:nvPr/>
          </p:nvSpPr>
          <p:spPr bwMode="auto">
            <a:xfrm>
              <a:off x="8117114" y="4399597"/>
              <a:ext cx="3369248" cy="31316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700" b="1" dirty="0">
                  <a:latin typeface="微软雅黑" panose="020B0503020204020204" pitchFamily="34" charset="-122"/>
                  <a:ea typeface="微软雅黑" panose="020B0503020204020204" pitchFamily="34" charset="-122"/>
                  <a:sym typeface="微软雅黑" panose="020B0503020204020204" pitchFamily="34" charset="-122"/>
                </a:rPr>
                <a:t>八  前后照应</a:t>
              </a:r>
              <a:endParaRPr lang="en-US" altLang="zh-CN" sz="17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9" name="ïŝlïďe">
            <a:extLst>
              <a:ext uri="{FF2B5EF4-FFF2-40B4-BE49-F238E27FC236}">
                <a16:creationId xmlns:a16="http://schemas.microsoft.com/office/drawing/2014/main" id="{2E5F4989-6240-47A2-8262-7AC6674D5539}"/>
              </a:ext>
            </a:extLst>
          </p:cNvPr>
          <p:cNvSpPr/>
          <p:nvPr/>
        </p:nvSpPr>
        <p:spPr>
          <a:xfrm>
            <a:off x="4357292" y="1721602"/>
            <a:ext cx="3369248" cy="580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51" name="îṩ1iďê">
            <a:extLst>
              <a:ext uri="{FF2B5EF4-FFF2-40B4-BE49-F238E27FC236}">
                <a16:creationId xmlns:a16="http://schemas.microsoft.com/office/drawing/2014/main" id="{06561C62-EFDC-4AA6-A2FA-60B5064B17A7}"/>
              </a:ext>
            </a:extLst>
          </p:cNvPr>
          <p:cNvSpPr/>
          <p:nvPr/>
        </p:nvSpPr>
        <p:spPr>
          <a:xfrm>
            <a:off x="8101919" y="1722798"/>
            <a:ext cx="3369248" cy="67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52" name="ïŝlïďe">
            <a:extLst>
              <a:ext uri="{FF2B5EF4-FFF2-40B4-BE49-F238E27FC236}">
                <a16:creationId xmlns:a16="http://schemas.microsoft.com/office/drawing/2014/main" id="{CA325EFD-FBC7-44CE-9A37-D6C14A2932E0}"/>
              </a:ext>
            </a:extLst>
          </p:cNvPr>
          <p:cNvSpPr/>
          <p:nvPr/>
        </p:nvSpPr>
        <p:spPr>
          <a:xfrm>
            <a:off x="708133" y="4006213"/>
            <a:ext cx="3369248" cy="58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Tree>
    <p:custDataLst>
      <p:tags r:id="rId1"/>
    </p:custDataLst>
    <p:extLst>
      <p:ext uri="{BB962C8B-B14F-4D97-AF65-F5344CB8AC3E}">
        <p14:creationId xmlns:p14="http://schemas.microsoft.com/office/powerpoint/2010/main" val="4110015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íṣlíḋê"/>
        <p:cNvGrpSpPr/>
        <p:nvPr/>
      </p:nvGrpSpPr>
      <p:grpSpPr>
        <a:xfrm>
          <a:off x="0" y="0"/>
          <a:ext cx="0" cy="0"/>
          <a:chOff x="0" y="0"/>
          <a:chExt cx="0" cy="0"/>
        </a:xfrm>
      </p:grpSpPr>
      <p:grpSp>
        <p:nvGrpSpPr>
          <p:cNvPr id="26" name="îsḻïḑé">
            <a:extLst>
              <a:ext uri="{FF2B5EF4-FFF2-40B4-BE49-F238E27FC236}">
                <a16:creationId xmlns:a16="http://schemas.microsoft.com/office/drawing/2014/main" id="{E880E23B-AEEC-4595-B1EB-F3F4B9637964}"/>
              </a:ext>
            </a:extLst>
          </p:cNvPr>
          <p:cNvGrpSpPr/>
          <p:nvPr/>
        </p:nvGrpSpPr>
        <p:grpSpPr>
          <a:xfrm>
            <a:off x="10613712" y="4084097"/>
            <a:ext cx="1586225" cy="2781299"/>
            <a:chOff x="10613712" y="4084097"/>
            <a:chExt cx="1586225" cy="2781299"/>
          </a:xfrm>
        </p:grpSpPr>
        <p:sp>
          <p:nvSpPr>
            <p:cNvPr id="27" name="ïšlídè">
              <a:extLst>
                <a:ext uri="{FF2B5EF4-FFF2-40B4-BE49-F238E27FC236}">
                  <a16:creationId xmlns:a16="http://schemas.microsoft.com/office/drawing/2014/main" id="{10966A64-871E-459E-B830-0738D46FF36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şļïḍe">
              <a:extLst>
                <a:ext uri="{FF2B5EF4-FFF2-40B4-BE49-F238E27FC236}">
                  <a16:creationId xmlns:a16="http://schemas.microsoft.com/office/drawing/2014/main" id="{DB72896B-8502-4388-8726-5E9852511C7B}"/>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i$1ïḋé">
              <a:extLst>
                <a:ext uri="{FF2B5EF4-FFF2-40B4-BE49-F238E27FC236}">
                  <a16:creationId xmlns:a16="http://schemas.microsoft.com/office/drawing/2014/main" id="{F0C134C5-82F0-48A6-8F7B-66D418D8B9E9}"/>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îṣlídê">
              <a:extLst>
                <a:ext uri="{FF2B5EF4-FFF2-40B4-BE49-F238E27FC236}">
                  <a16:creationId xmlns:a16="http://schemas.microsoft.com/office/drawing/2014/main" id="{BAC662FA-93AB-4EAC-ACD6-C32A6CB7B88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iṧḷïďé">
            <a:extLst>
              <a:ext uri="{FF2B5EF4-FFF2-40B4-BE49-F238E27FC236}">
                <a16:creationId xmlns:a16="http://schemas.microsoft.com/office/drawing/2014/main" id="{CBA8C16C-FFAC-43AF-ACAB-821495A9D06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03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如何撰写专利说明书</a:t>
            </a:r>
            <a:endParaRPr lang="zh-CN" altLang="en-US" dirty="0"/>
          </a:p>
        </p:txBody>
      </p:sp>
      <p:sp>
        <p:nvSpPr>
          <p:cNvPr id="3" name="ïş1ïḑé">
            <a:extLst>
              <a:ext uri="{FF2B5EF4-FFF2-40B4-BE49-F238E27FC236}">
                <a16:creationId xmlns:a16="http://schemas.microsoft.com/office/drawing/2014/main" id="{78E3234A-0579-473A-9E58-E404B29075DA}"/>
              </a:ext>
            </a:extLst>
          </p:cNvPr>
          <p:cNvSpPr>
            <a:spLocks noGrp="1"/>
          </p:cNvSpPr>
          <p:nvPr>
            <p:ph type="sldNum" sz="quarter" idx="12"/>
          </p:nvPr>
        </p:nvSpPr>
        <p:spPr/>
        <p:txBody>
          <a:bodyPr/>
          <a:lstStyle/>
          <a:p>
            <a:r>
              <a:rPr lang="en-US" altLang="zh-CN" dirty="0">
                <a:solidFill>
                  <a:schemeClr val="bg1"/>
                </a:solidFill>
              </a:rPr>
              <a:t>14</a:t>
            </a:r>
            <a:endParaRPr lang="zh-CN" altLang="en-US" dirty="0">
              <a:solidFill>
                <a:schemeClr val="bg1"/>
              </a:solidFill>
            </a:endParaRPr>
          </a:p>
        </p:txBody>
      </p:sp>
      <p:sp>
        <p:nvSpPr>
          <p:cNvPr id="7" name="矩形 6">
            <a:extLst>
              <a:ext uri="{FF2B5EF4-FFF2-40B4-BE49-F238E27FC236}">
                <a16:creationId xmlns:a16="http://schemas.microsoft.com/office/drawing/2014/main" id="{E28D3077-B68C-4848-9537-F7C7F8BE03B4}"/>
              </a:ext>
            </a:extLst>
          </p:cNvPr>
          <p:cNvSpPr/>
          <p:nvPr/>
        </p:nvSpPr>
        <p:spPr>
          <a:xfrm>
            <a:off x="1180010" y="1565591"/>
            <a:ext cx="10008327" cy="2262671"/>
          </a:xfrm>
          <a:prstGeom prst="rect">
            <a:avLst/>
          </a:prstGeom>
        </p:spPr>
        <p:txBody>
          <a:bodyPr wrap="square">
            <a:spAutoFit/>
          </a:bodyPr>
          <a:lstStyle/>
          <a:p>
            <a:pPr>
              <a:lnSpc>
                <a:spcPct val="150000"/>
              </a:lnSpc>
            </a:pPr>
            <a:r>
              <a:rPr lang="zh-CN" altLang="en-US" sz="1600" dirty="0"/>
              <a:t>附图是用来补充说明说明书中的文字部的，是说明书的组成部分。发明说明书根据内容需要，可以有附图，也可以没有附图。实用新型说明书必须有附图。附图和说明书中对附图的说明要</a:t>
            </a:r>
            <a:r>
              <a:rPr lang="zh-CN" altLang="en-US" sz="1600" b="1" dirty="0">
                <a:solidFill>
                  <a:srgbClr val="2B4E72"/>
                </a:solidFill>
              </a:rPr>
              <a:t>图文相符</a:t>
            </a:r>
            <a:r>
              <a:rPr lang="zh-CN" altLang="en-US" sz="1600" dirty="0"/>
              <a:t>。文中提到附图，而实际上却没有提交或少交附图的，将可能影响申请。附图的形式可以是基本视图、斜视图也可以是示意图或流程图。只要能完整、准确地表达说明书的内容即可。附图不必画成详细的工程加工图或装配图。复杂的图表一般也作为附图处理</a:t>
            </a:r>
          </a:p>
          <a:p>
            <a:pPr>
              <a:lnSpc>
                <a:spcPct val="150000"/>
              </a:lnSpc>
            </a:pPr>
            <a:endParaRPr lang="zh-CN" altLang="en-US" sz="1600" dirty="0"/>
          </a:p>
        </p:txBody>
      </p:sp>
      <p:sp>
        <p:nvSpPr>
          <p:cNvPr id="8" name="矩形 7">
            <a:extLst>
              <a:ext uri="{FF2B5EF4-FFF2-40B4-BE49-F238E27FC236}">
                <a16:creationId xmlns:a16="http://schemas.microsoft.com/office/drawing/2014/main" id="{0EB3FF74-502A-425E-844E-A3BF64EBC5E4}"/>
              </a:ext>
            </a:extLst>
          </p:cNvPr>
          <p:cNvSpPr/>
          <p:nvPr/>
        </p:nvSpPr>
        <p:spPr>
          <a:xfrm>
            <a:off x="669924" y="1032090"/>
            <a:ext cx="10850563" cy="461665"/>
          </a:xfrm>
          <a:prstGeom prst="rect">
            <a:avLst/>
          </a:prstGeom>
        </p:spPr>
        <p:txBody>
          <a:bodyPr wrap="square">
            <a:spAutoFit/>
          </a:bodyPr>
          <a:lstStyle/>
          <a:p>
            <a:pPr algn="ctr"/>
            <a:r>
              <a:rPr lang="zh-CN" altLang="en-US" sz="2400" b="1" dirty="0">
                <a:solidFill>
                  <a:srgbClr val="2B4E72"/>
                </a:solidFill>
                <a:latin typeface="微软雅黑" panose="020B0503020204020204" pitchFamily="34" charset="-122"/>
                <a:ea typeface="微软雅黑" panose="020B0503020204020204" pitchFamily="34" charset="-122"/>
              </a:rPr>
              <a:t>绘制说明书附图的一般要求</a:t>
            </a:r>
          </a:p>
        </p:txBody>
      </p:sp>
      <p:sp>
        <p:nvSpPr>
          <p:cNvPr id="11" name="矩形 10">
            <a:extLst>
              <a:ext uri="{FF2B5EF4-FFF2-40B4-BE49-F238E27FC236}">
                <a16:creationId xmlns:a16="http://schemas.microsoft.com/office/drawing/2014/main" id="{1F1A7C59-8BFF-4AD8-A6DB-BE93DB6F117A}"/>
              </a:ext>
            </a:extLst>
          </p:cNvPr>
          <p:cNvSpPr/>
          <p:nvPr/>
        </p:nvSpPr>
        <p:spPr>
          <a:xfrm>
            <a:off x="1180010" y="3962541"/>
            <a:ext cx="10008327" cy="2633734"/>
          </a:xfrm>
          <a:prstGeom prst="rect">
            <a:avLst/>
          </a:prstGeom>
        </p:spPr>
        <p:txBody>
          <a:bodyPr wrap="square">
            <a:spAutoFit/>
          </a:bodyPr>
          <a:lstStyle/>
          <a:p>
            <a:pPr marL="342900" indent="-342900">
              <a:lnSpc>
                <a:spcPct val="150000"/>
              </a:lnSpc>
              <a:buFont typeface="+mj-lt"/>
              <a:buAutoNum type="arabicPeriod"/>
            </a:pPr>
            <a:r>
              <a:rPr lang="zh-CN" altLang="zh-CN" sz="1600" dirty="0"/>
              <a:t>图形线条要均匀清楚、适合复印要求。图形应当大体按各部分尺寸的比例绘制</a:t>
            </a:r>
          </a:p>
          <a:p>
            <a:pPr marL="342900" indent="-342900">
              <a:lnSpc>
                <a:spcPct val="150000"/>
              </a:lnSpc>
              <a:buFont typeface="+mj-lt"/>
              <a:buAutoNum type="arabicPeriod"/>
            </a:pPr>
            <a:r>
              <a:rPr lang="zh-CN" altLang="zh-CN" sz="1600" dirty="0"/>
              <a:t>几幅图可以画在一张图纸上，也可以幅图连续画在几张图纸上。不论附图种类如何，都要</a:t>
            </a:r>
            <a:r>
              <a:rPr lang="zh-CN" altLang="zh-CN" sz="1600" b="1" dirty="0">
                <a:solidFill>
                  <a:srgbClr val="2B4E72"/>
                </a:solidFill>
              </a:rPr>
              <a:t>连续编号</a:t>
            </a:r>
            <a:r>
              <a:rPr lang="zh-CN" altLang="zh-CN" sz="1600" dirty="0"/>
              <a:t>，标明“图</a:t>
            </a:r>
            <a:r>
              <a:rPr lang="en-US" altLang="zh-CN" sz="1600" dirty="0"/>
              <a:t>1”</a:t>
            </a:r>
            <a:r>
              <a:rPr lang="zh-CN" altLang="zh-CN" sz="1600" dirty="0"/>
              <a:t>、图</a:t>
            </a:r>
            <a:r>
              <a:rPr lang="en-US" altLang="zh-CN" sz="1600" dirty="0"/>
              <a:t>2”</a:t>
            </a:r>
            <a:r>
              <a:rPr lang="zh-CN" altLang="zh-CN" sz="1600" dirty="0"/>
              <a:t>等。</a:t>
            </a:r>
          </a:p>
          <a:p>
            <a:pPr marL="342900" indent="-342900">
              <a:lnSpc>
                <a:spcPct val="150000"/>
              </a:lnSpc>
              <a:buFont typeface="+mj-lt"/>
              <a:buAutoNum type="arabicPeriod"/>
            </a:pPr>
            <a:r>
              <a:rPr lang="zh-CN" altLang="zh-CN" sz="1600" dirty="0"/>
              <a:t>为了标明图中的不同组成部分，可以用阿拉伯数字作出标记。附图中作出的标记应当和说明书中提到的标记一一对应。申请文件各部分中表示同一组成部分的标记应当一致。</a:t>
            </a:r>
          </a:p>
          <a:p>
            <a:pPr marL="342900" indent="-342900">
              <a:lnSpc>
                <a:spcPct val="150000"/>
              </a:lnSpc>
              <a:buFont typeface="+mj-lt"/>
              <a:buAutoNum type="arabicPeriod"/>
            </a:pPr>
            <a:r>
              <a:rPr lang="zh-CN" altLang="zh-CN" sz="1600" dirty="0"/>
              <a:t>除非经审查员同意，附图中只允许有，例如“水”、“汽”、“开”、“关”、“</a:t>
            </a:r>
            <a:r>
              <a:rPr lang="en-US" altLang="zh-CN" sz="1600" dirty="0"/>
              <a:t>A-A</a:t>
            </a:r>
            <a:r>
              <a:rPr lang="zh-CN" altLang="zh-CN" sz="1600" dirty="0"/>
              <a:t>剖面”等少量简单文字，不应有其它注释。对附图图面的说明或解释应当放在说明书相应的段落中。</a:t>
            </a:r>
          </a:p>
        </p:txBody>
      </p:sp>
      <p:sp>
        <p:nvSpPr>
          <p:cNvPr id="15" name="矩形 14">
            <a:extLst>
              <a:ext uri="{FF2B5EF4-FFF2-40B4-BE49-F238E27FC236}">
                <a16:creationId xmlns:a16="http://schemas.microsoft.com/office/drawing/2014/main" id="{D7B73CC8-84ED-40D2-B26A-C6D5FA9B65A7}"/>
              </a:ext>
            </a:extLst>
          </p:cNvPr>
          <p:cNvSpPr/>
          <p:nvPr/>
        </p:nvSpPr>
        <p:spPr>
          <a:xfrm>
            <a:off x="669924" y="3464116"/>
            <a:ext cx="10850563" cy="461665"/>
          </a:xfrm>
          <a:prstGeom prst="rect">
            <a:avLst/>
          </a:prstGeom>
        </p:spPr>
        <p:txBody>
          <a:bodyPr wrap="square">
            <a:spAutoFit/>
          </a:bodyPr>
          <a:lstStyle/>
          <a:p>
            <a:pPr algn="ctr"/>
            <a:r>
              <a:rPr lang="zh-CN" altLang="zh-CN" sz="2400" b="1" dirty="0">
                <a:solidFill>
                  <a:srgbClr val="2B4E72"/>
                </a:solidFill>
                <a:latin typeface="微软雅黑" panose="020B0503020204020204" pitchFamily="34" charset="-122"/>
                <a:ea typeface="微软雅黑" panose="020B0503020204020204" pitchFamily="34" charset="-122"/>
              </a:rPr>
              <a:t>有关附图的具体要求</a:t>
            </a:r>
            <a:endParaRPr lang="zh-CN" altLang="en-US" sz="2400" b="1" dirty="0">
              <a:solidFill>
                <a:srgbClr val="2B4E72"/>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0751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iṥľîďê"/>
        <p:cNvGrpSpPr/>
        <p:nvPr/>
      </p:nvGrpSpPr>
      <p:grpSpPr>
        <a:xfrm>
          <a:off x="0" y="0"/>
          <a:ext cx="0" cy="0"/>
          <a:chOff x="0" y="0"/>
          <a:chExt cx="0" cy="0"/>
        </a:xfrm>
      </p:grpSpPr>
      <p:sp>
        <p:nvSpPr>
          <p:cNvPr id="4" name="is1îḋé">
            <a:extLst>
              <a:ext uri="{FF2B5EF4-FFF2-40B4-BE49-F238E27FC236}">
                <a16:creationId xmlns:a16="http://schemas.microsoft.com/office/drawing/2014/main" id="{4FB7BE4B-F66D-4640-B7BE-5B7B13966AE1}"/>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t>2</a:t>
            </a:fld>
            <a:endParaRPr lang="zh-CN" altLang="en-US"/>
          </a:p>
        </p:txBody>
      </p:sp>
      <p:sp>
        <p:nvSpPr>
          <p:cNvPr id="6" name="ïSľiḍe">
            <a:extLst>
              <a:ext uri="{FF2B5EF4-FFF2-40B4-BE49-F238E27FC236}">
                <a16:creationId xmlns:a16="http://schemas.microsoft.com/office/drawing/2014/main" id="{81F0DF04-0625-4FA0-91E0-CAA0F41B94A0}"/>
              </a:ext>
            </a:extLst>
          </p:cNvPr>
          <p:cNvSpPr txBox="1"/>
          <p:nvPr/>
        </p:nvSpPr>
        <p:spPr>
          <a:xfrm>
            <a:off x="678598" y="1502598"/>
            <a:ext cx="455554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id-ID" altLang="zh-CN" sz="24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CO</a:t>
            </a:r>
            <a:r>
              <a:rPr lang="id-ID" altLang="zh-CN" sz="1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 </a:t>
            </a:r>
            <a:r>
              <a:rPr lang="id-ID" altLang="zh-CN" sz="24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NTENT</a:t>
            </a:r>
          </a:p>
        </p:txBody>
      </p:sp>
      <p:sp>
        <p:nvSpPr>
          <p:cNvPr id="7" name="iŝľíďê">
            <a:extLst>
              <a:ext uri="{FF2B5EF4-FFF2-40B4-BE49-F238E27FC236}">
                <a16:creationId xmlns:a16="http://schemas.microsoft.com/office/drawing/2014/main" id="{0BD78EC8-6467-4D9E-8818-7E1C51C601FE}"/>
              </a:ext>
            </a:extLst>
          </p:cNvPr>
          <p:cNvSpPr/>
          <p:nvPr/>
        </p:nvSpPr>
        <p:spPr>
          <a:xfrm>
            <a:off x="9478672" y="0"/>
            <a:ext cx="271332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íṣḷiḋé">
            <a:extLst>
              <a:ext uri="{FF2B5EF4-FFF2-40B4-BE49-F238E27FC236}">
                <a16:creationId xmlns:a16="http://schemas.microsoft.com/office/drawing/2014/main" id="{5B0817F4-F7C3-4313-8086-75B063A5B53F}"/>
              </a:ext>
            </a:extLst>
          </p:cNvPr>
          <p:cNvSpPr/>
          <p:nvPr/>
        </p:nvSpPr>
        <p:spPr>
          <a:xfrm>
            <a:off x="7983571" y="0"/>
            <a:ext cx="2990201" cy="3574976"/>
          </a:xfrm>
          <a:prstGeom prst="rect">
            <a:avLst/>
          </a:prstGeom>
          <a:blipFill>
            <a:blip r:embed="rId3"/>
            <a:stretch>
              <a:fillRect l="-40047" r="-39709"/>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cxnSp>
        <p:nvCxnSpPr>
          <p:cNvPr id="9" name="iṡľîḓê">
            <a:extLst>
              <a:ext uri="{FF2B5EF4-FFF2-40B4-BE49-F238E27FC236}">
                <a16:creationId xmlns:a16="http://schemas.microsoft.com/office/drawing/2014/main" id="{0C3789B2-A1DA-475B-9A8D-531BD6080249}"/>
              </a:ext>
            </a:extLst>
          </p:cNvPr>
          <p:cNvCxnSpPr>
            <a:cxnSpLocks/>
          </p:cNvCxnSpPr>
          <p:nvPr/>
        </p:nvCxnSpPr>
        <p:spPr>
          <a:xfrm>
            <a:off x="839398" y="2300315"/>
            <a:ext cx="45706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ïsļiḍé">
            <a:extLst>
              <a:ext uri="{FF2B5EF4-FFF2-40B4-BE49-F238E27FC236}">
                <a16:creationId xmlns:a16="http://schemas.microsoft.com/office/drawing/2014/main" id="{A2AD6C46-8CE6-4388-A0A1-8F55E33D1F5C}"/>
              </a:ext>
            </a:extLst>
          </p:cNvPr>
          <p:cNvGrpSpPr/>
          <p:nvPr/>
        </p:nvGrpSpPr>
        <p:grpSpPr>
          <a:xfrm>
            <a:off x="852267" y="2392979"/>
            <a:ext cx="5454088" cy="1320704"/>
            <a:chOff x="573108" y="4042734"/>
            <a:chExt cx="5454088" cy="1320704"/>
          </a:xfrm>
        </p:grpSpPr>
        <p:sp>
          <p:nvSpPr>
            <p:cNvPr id="24" name="is1ïďé">
              <a:extLst>
                <a:ext uri="{FF2B5EF4-FFF2-40B4-BE49-F238E27FC236}">
                  <a16:creationId xmlns:a16="http://schemas.microsoft.com/office/drawing/2014/main" id="{FCEC709A-E4DC-4C7A-83C5-7D74070256C2}"/>
                </a:ext>
              </a:extLst>
            </p:cNvPr>
            <p:cNvSpPr txBox="1"/>
            <p:nvPr/>
          </p:nvSpPr>
          <p:spPr>
            <a:xfrm>
              <a:off x="573108" y="4042734"/>
              <a:ext cx="888385" cy="830997"/>
            </a:xfrm>
            <a:prstGeom prst="rect">
              <a:avLst/>
            </a:prstGeom>
            <a:noFill/>
          </p:spPr>
          <p:txBody>
            <a:bodyPr wrap="none" rtlCol="0">
              <a:spAutoFit/>
            </a:bodyPr>
            <a:lstStyle/>
            <a:p>
              <a:r>
                <a:rPr lang="en-US" altLang="zh-CN" sz="4800" b="1" dirty="0">
                  <a:solidFill>
                    <a:schemeClr val="accent1"/>
                  </a:solidFill>
                </a:rPr>
                <a:t>0</a:t>
              </a:r>
              <a:r>
                <a:rPr lang="en-US" altLang="zh-CN" sz="500" b="1" dirty="0">
                  <a:solidFill>
                    <a:schemeClr val="accent1"/>
                  </a:solidFill>
                </a:rPr>
                <a:t> </a:t>
              </a:r>
              <a:r>
                <a:rPr lang="en-US" altLang="zh-CN" sz="4800" b="1" dirty="0">
                  <a:solidFill>
                    <a:schemeClr val="accent1"/>
                  </a:solidFill>
                </a:rPr>
                <a:t>1</a:t>
              </a:r>
              <a:endParaRPr lang="zh-CN" altLang="en-US" sz="4800" b="1" dirty="0">
                <a:solidFill>
                  <a:schemeClr val="accent1"/>
                </a:solidFill>
              </a:endParaRPr>
            </a:p>
          </p:txBody>
        </p:sp>
        <p:sp>
          <p:nvSpPr>
            <p:cNvPr id="25" name="îşlïḓé">
              <a:extLst>
                <a:ext uri="{FF2B5EF4-FFF2-40B4-BE49-F238E27FC236}">
                  <a16:creationId xmlns:a16="http://schemas.microsoft.com/office/drawing/2014/main" id="{C0AC3D0F-33B0-4EF9-9A1D-06FD249DC3B5}"/>
                </a:ext>
              </a:extLst>
            </p:cNvPr>
            <p:cNvSpPr txBox="1"/>
            <p:nvPr/>
          </p:nvSpPr>
          <p:spPr>
            <a:xfrm>
              <a:off x="1471649" y="4662862"/>
              <a:ext cx="4555547" cy="7005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defTabSz="913765" rtl="0" eaLnBrk="1" fontAlgn="auto" latinLnBrk="0" hangingPunct="1">
                <a:lnSpc>
                  <a:spcPct val="150000"/>
                </a:lnSpc>
                <a:spcBef>
                  <a:spcPts val="0"/>
                </a:spcBef>
                <a:spcAft>
                  <a:spcPts val="0"/>
                </a:spcAft>
                <a:buClrTx/>
                <a:buSzPct val="25000"/>
                <a:buFontTx/>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认识专利</a:t>
              </a:r>
              <a:endPar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defTabSz="913765" rtl="0" eaLnBrk="1" fontAlgn="auto" latinLnBrk="0" hangingPunct="1">
                <a:lnSpc>
                  <a:spcPct val="150000"/>
                </a:lnSpc>
                <a:spcBef>
                  <a:spcPts val="0"/>
                </a:spcBef>
                <a:spcAft>
                  <a:spcPts val="0"/>
                </a:spcAft>
                <a:buClrTx/>
                <a:buSzPct val="25000"/>
                <a:buFontTx/>
                <a:buNone/>
                <a:defRPr/>
              </a:pPr>
              <a:r>
                <a:rPr kumimoji="0" lang="en-US" altLang="zh-CN" sz="140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专利的种类和特性</a:t>
              </a:r>
              <a:endParaRPr kumimoji="0" lang="en-US" altLang="zh-CN" sz="140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ïṣļîḋè">
              <a:extLst>
                <a:ext uri="{FF2B5EF4-FFF2-40B4-BE49-F238E27FC236}">
                  <a16:creationId xmlns:a16="http://schemas.microsoft.com/office/drawing/2014/main" id="{C8F5B316-1191-49A6-9B17-6FF39461DB05}"/>
                </a:ext>
              </a:extLst>
            </p:cNvPr>
            <p:cNvSpPr txBox="1"/>
            <p:nvPr/>
          </p:nvSpPr>
          <p:spPr>
            <a:xfrm>
              <a:off x="1399592" y="4154844"/>
              <a:ext cx="4555547" cy="5648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什么是专利</a:t>
              </a:r>
              <a:endParaRPr lang="en-US" altLang="zh-CN" sz="2800" dirty="0">
                <a:solidFill>
                  <a:schemeClr val="accent1"/>
                </a:solidFill>
              </a:endParaRPr>
            </a:p>
          </p:txBody>
        </p:sp>
      </p:grpSp>
      <p:grpSp>
        <p:nvGrpSpPr>
          <p:cNvPr id="16" name="išḻíḑê">
            <a:extLst>
              <a:ext uri="{FF2B5EF4-FFF2-40B4-BE49-F238E27FC236}">
                <a16:creationId xmlns:a16="http://schemas.microsoft.com/office/drawing/2014/main" id="{2165E7C7-7E33-4554-BCBE-76EAF5F8639B}"/>
              </a:ext>
            </a:extLst>
          </p:cNvPr>
          <p:cNvGrpSpPr/>
          <p:nvPr/>
        </p:nvGrpSpPr>
        <p:grpSpPr>
          <a:xfrm>
            <a:off x="852267" y="3614925"/>
            <a:ext cx="5382030" cy="830997"/>
            <a:chOff x="772542" y="4040671"/>
            <a:chExt cx="5382030" cy="830997"/>
          </a:xfrm>
        </p:grpSpPr>
        <p:sp>
          <p:nvSpPr>
            <p:cNvPr id="21" name="iślîḋè">
              <a:extLst>
                <a:ext uri="{FF2B5EF4-FFF2-40B4-BE49-F238E27FC236}">
                  <a16:creationId xmlns:a16="http://schemas.microsoft.com/office/drawing/2014/main" id="{3C8A1358-B57A-4318-A454-08280DAA6378}"/>
                </a:ext>
              </a:extLst>
            </p:cNvPr>
            <p:cNvSpPr txBox="1"/>
            <p:nvPr/>
          </p:nvSpPr>
          <p:spPr>
            <a:xfrm>
              <a:off x="772542" y="4040671"/>
              <a:ext cx="888385" cy="830997"/>
            </a:xfrm>
            <a:prstGeom prst="rect">
              <a:avLst/>
            </a:prstGeom>
            <a:noFill/>
          </p:spPr>
          <p:txBody>
            <a:bodyPr wrap="none" rtlCol="0">
              <a:spAutoFit/>
            </a:bodyPr>
            <a:lstStyle/>
            <a:p>
              <a:r>
                <a:rPr lang="en-US" altLang="zh-CN" sz="4800" b="1" dirty="0">
                  <a:solidFill>
                    <a:schemeClr val="accent1"/>
                  </a:solidFill>
                </a:rPr>
                <a:t>0</a:t>
              </a:r>
              <a:r>
                <a:rPr lang="en-US" altLang="zh-CN" sz="500" b="1" dirty="0">
                  <a:solidFill>
                    <a:schemeClr val="accent1"/>
                  </a:solidFill>
                </a:rPr>
                <a:t> </a:t>
              </a:r>
              <a:r>
                <a:rPr lang="en-US" altLang="zh-CN" sz="4800" b="1" dirty="0">
                  <a:solidFill>
                    <a:schemeClr val="accent1"/>
                  </a:solidFill>
                </a:rPr>
                <a:t>2</a:t>
              </a:r>
              <a:endParaRPr lang="zh-CN" altLang="en-US" sz="4800" b="1" dirty="0">
                <a:solidFill>
                  <a:schemeClr val="accent1"/>
                </a:solidFill>
              </a:endParaRPr>
            </a:p>
          </p:txBody>
        </p:sp>
        <p:sp>
          <p:nvSpPr>
            <p:cNvPr id="23" name="î$ľïḋê">
              <a:extLst>
                <a:ext uri="{FF2B5EF4-FFF2-40B4-BE49-F238E27FC236}">
                  <a16:creationId xmlns:a16="http://schemas.microsoft.com/office/drawing/2014/main" id="{97F6808C-1B0D-418E-B1FC-A1DC7F4B07C7}"/>
                </a:ext>
              </a:extLst>
            </p:cNvPr>
            <p:cNvSpPr txBox="1"/>
            <p:nvPr/>
          </p:nvSpPr>
          <p:spPr>
            <a:xfrm>
              <a:off x="1599025" y="4168378"/>
              <a:ext cx="4555547" cy="5648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专利的申请流程</a:t>
              </a:r>
              <a:endParaRPr lang="en-US" altLang="zh-CN" sz="2800" dirty="0">
                <a:solidFill>
                  <a:schemeClr val="accent1"/>
                </a:solidFill>
              </a:endParaRPr>
            </a:p>
          </p:txBody>
        </p:sp>
      </p:grpSp>
      <p:grpSp>
        <p:nvGrpSpPr>
          <p:cNvPr id="17" name="ïṩḷiḑe">
            <a:extLst>
              <a:ext uri="{FF2B5EF4-FFF2-40B4-BE49-F238E27FC236}">
                <a16:creationId xmlns:a16="http://schemas.microsoft.com/office/drawing/2014/main" id="{845C5C05-22D4-458D-8C69-DD92A8BB55A6}"/>
              </a:ext>
            </a:extLst>
          </p:cNvPr>
          <p:cNvGrpSpPr/>
          <p:nvPr/>
        </p:nvGrpSpPr>
        <p:grpSpPr>
          <a:xfrm>
            <a:off x="862423" y="4835741"/>
            <a:ext cx="5407903" cy="1687246"/>
            <a:chOff x="782698" y="3572461"/>
            <a:chExt cx="5407903" cy="1687246"/>
          </a:xfrm>
        </p:grpSpPr>
        <p:sp>
          <p:nvSpPr>
            <p:cNvPr id="18" name="í$ļïḓe">
              <a:extLst>
                <a:ext uri="{FF2B5EF4-FFF2-40B4-BE49-F238E27FC236}">
                  <a16:creationId xmlns:a16="http://schemas.microsoft.com/office/drawing/2014/main" id="{A7195DA3-6F6B-4E13-A8D0-545A26E28C92}"/>
                </a:ext>
              </a:extLst>
            </p:cNvPr>
            <p:cNvSpPr txBox="1"/>
            <p:nvPr/>
          </p:nvSpPr>
          <p:spPr>
            <a:xfrm>
              <a:off x="782698" y="3572461"/>
              <a:ext cx="888385" cy="830997"/>
            </a:xfrm>
            <a:prstGeom prst="rect">
              <a:avLst/>
            </a:prstGeom>
            <a:noFill/>
          </p:spPr>
          <p:txBody>
            <a:bodyPr wrap="none" rtlCol="0">
              <a:spAutoFit/>
            </a:bodyPr>
            <a:lstStyle/>
            <a:p>
              <a:r>
                <a:rPr lang="en-US" altLang="zh-CN" sz="4800" b="1" dirty="0">
                  <a:solidFill>
                    <a:schemeClr val="accent1"/>
                  </a:solidFill>
                </a:rPr>
                <a:t>0</a:t>
              </a:r>
              <a:r>
                <a:rPr lang="en-US" altLang="zh-CN" sz="500" b="1" dirty="0">
                  <a:solidFill>
                    <a:schemeClr val="accent1"/>
                  </a:solidFill>
                </a:rPr>
                <a:t> </a:t>
              </a:r>
              <a:r>
                <a:rPr lang="en-US" altLang="zh-CN" sz="4800" b="1" dirty="0">
                  <a:solidFill>
                    <a:schemeClr val="accent1"/>
                  </a:solidFill>
                </a:rPr>
                <a:t>3</a:t>
              </a:r>
              <a:endParaRPr lang="zh-CN" altLang="en-US" sz="4800" b="1" dirty="0">
                <a:solidFill>
                  <a:schemeClr val="accent1"/>
                </a:solidFill>
              </a:endParaRPr>
            </a:p>
          </p:txBody>
        </p:sp>
        <p:sp>
          <p:nvSpPr>
            <p:cNvPr id="19" name="i$ḻíďè">
              <a:extLst>
                <a:ext uri="{FF2B5EF4-FFF2-40B4-BE49-F238E27FC236}">
                  <a16:creationId xmlns:a16="http://schemas.microsoft.com/office/drawing/2014/main" id="{6E86C521-27A5-4B5E-88C5-0A6CF2C6EDCE}"/>
                </a:ext>
              </a:extLst>
            </p:cNvPr>
            <p:cNvSpPr txBox="1"/>
            <p:nvPr/>
          </p:nvSpPr>
          <p:spPr>
            <a:xfrm>
              <a:off x="1635054" y="4236350"/>
              <a:ext cx="4555547" cy="10233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400" dirty="0">
                  <a:solidFill>
                    <a:schemeClr val="bg1">
                      <a:lumMod val="50000"/>
                    </a:schemeClr>
                  </a:solidFill>
                </a:rPr>
                <a:t>· </a:t>
              </a:r>
              <a:r>
                <a:rPr lang="zh-CN" altLang="en-US" sz="1400" dirty="0">
                  <a:solidFill>
                    <a:schemeClr val="bg1">
                      <a:lumMod val="50000"/>
                    </a:schemeClr>
                  </a:solidFill>
                </a:rPr>
                <a:t>专利权力要求书</a:t>
              </a:r>
              <a:endParaRPr lang="en-US" altLang="zh-CN" sz="1400" dirty="0">
                <a:solidFill>
                  <a:schemeClr val="bg1">
                    <a:lumMod val="50000"/>
                  </a:schemeClr>
                </a:solidFill>
              </a:endParaRPr>
            </a:p>
            <a:p>
              <a:pPr>
                <a:lnSpc>
                  <a:spcPct val="150000"/>
                </a:lnSpc>
              </a:pPr>
              <a:r>
                <a:rPr lang="en-US" altLang="zh-CN" sz="1400" dirty="0">
                  <a:solidFill>
                    <a:schemeClr val="bg1">
                      <a:lumMod val="50000"/>
                    </a:schemeClr>
                  </a:solidFill>
                </a:rPr>
                <a:t>· </a:t>
              </a:r>
              <a:r>
                <a:rPr lang="zh-CN" altLang="en-US" sz="1400" dirty="0">
                  <a:solidFill>
                    <a:schemeClr val="bg1">
                      <a:lumMod val="50000"/>
                    </a:schemeClr>
                  </a:solidFill>
                </a:rPr>
                <a:t>摘要</a:t>
              </a:r>
              <a:endParaRPr lang="en-US" altLang="zh-CN" sz="1400" dirty="0">
                <a:solidFill>
                  <a:schemeClr val="bg1">
                    <a:lumMod val="50000"/>
                  </a:schemeClr>
                </a:solidFill>
              </a:endParaRPr>
            </a:p>
            <a:p>
              <a:pPr>
                <a:lnSpc>
                  <a:spcPct val="150000"/>
                </a:lnSpc>
              </a:pPr>
              <a:r>
                <a:rPr lang="en-US" altLang="zh-CN" sz="1400" dirty="0">
                  <a:solidFill>
                    <a:schemeClr val="bg1">
                      <a:lumMod val="50000"/>
                    </a:schemeClr>
                  </a:solidFill>
                </a:rPr>
                <a:t>· </a:t>
              </a:r>
              <a:r>
                <a:rPr lang="zh-CN" altLang="en-US" sz="1400" dirty="0">
                  <a:solidFill>
                    <a:schemeClr val="bg1">
                      <a:lumMod val="50000"/>
                    </a:schemeClr>
                  </a:solidFill>
                </a:rPr>
                <a:t>专利说明书</a:t>
              </a:r>
              <a:endParaRPr lang="en-US" altLang="zh-CN" sz="1400" dirty="0">
                <a:solidFill>
                  <a:schemeClr val="bg1">
                    <a:lumMod val="50000"/>
                  </a:schemeClr>
                </a:solidFill>
              </a:endParaRPr>
            </a:p>
          </p:txBody>
        </p:sp>
        <p:sp>
          <p:nvSpPr>
            <p:cNvPr id="20" name="îṧļiďé">
              <a:extLst>
                <a:ext uri="{FF2B5EF4-FFF2-40B4-BE49-F238E27FC236}">
                  <a16:creationId xmlns:a16="http://schemas.microsoft.com/office/drawing/2014/main" id="{C2EC2925-2590-42F6-8C80-420824524E14}"/>
                </a:ext>
              </a:extLst>
            </p:cNvPr>
            <p:cNvSpPr txBox="1"/>
            <p:nvPr/>
          </p:nvSpPr>
          <p:spPr>
            <a:xfrm>
              <a:off x="1599024" y="3698878"/>
              <a:ext cx="4555547" cy="5648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专利撰写要求和注意事项</a:t>
              </a:r>
              <a:endParaRPr lang="en-US" altLang="zh-CN" sz="2800" dirty="0">
                <a:solidFill>
                  <a:schemeClr val="accent1"/>
                </a:solidFill>
              </a:endParaRPr>
            </a:p>
          </p:txBody>
        </p:sp>
      </p:grpSp>
      <p:sp>
        <p:nvSpPr>
          <p:cNvPr id="13" name="íSļïḋé">
            <a:extLst>
              <a:ext uri="{FF2B5EF4-FFF2-40B4-BE49-F238E27FC236}">
                <a16:creationId xmlns:a16="http://schemas.microsoft.com/office/drawing/2014/main" id="{7B7104B6-B581-4972-915C-159F0FE1BE4B}"/>
              </a:ext>
            </a:extLst>
          </p:cNvPr>
          <p:cNvSpPr txBox="1"/>
          <p:nvPr/>
        </p:nvSpPr>
        <p:spPr>
          <a:xfrm>
            <a:off x="9673008" y="4856656"/>
            <a:ext cx="2120123" cy="2948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solidFill>
                  <a:schemeClr val="bg1"/>
                </a:solidFill>
              </a:rPr>
              <a:t>如何撰写专利</a:t>
            </a:r>
          </a:p>
        </p:txBody>
      </p:sp>
      <p:sp>
        <p:nvSpPr>
          <p:cNvPr id="14" name="íşľïḓê">
            <a:extLst>
              <a:ext uri="{FF2B5EF4-FFF2-40B4-BE49-F238E27FC236}">
                <a16:creationId xmlns:a16="http://schemas.microsoft.com/office/drawing/2014/main" id="{86B75C40-BA89-422A-B88A-F5B8BEA421BD}"/>
              </a:ext>
            </a:extLst>
          </p:cNvPr>
          <p:cNvSpPr txBox="1"/>
          <p:nvPr/>
        </p:nvSpPr>
        <p:spPr>
          <a:xfrm>
            <a:off x="9638083" y="4357687"/>
            <a:ext cx="2120122" cy="39613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dirty="0">
                <a:solidFill>
                  <a:schemeClr val="bg1"/>
                </a:solidFill>
              </a:rPr>
              <a:t>目录</a:t>
            </a:r>
          </a:p>
        </p:txBody>
      </p:sp>
      <p:sp>
        <p:nvSpPr>
          <p:cNvPr id="12" name="îšľîďè">
            <a:extLst>
              <a:ext uri="{FF2B5EF4-FFF2-40B4-BE49-F238E27FC236}">
                <a16:creationId xmlns:a16="http://schemas.microsoft.com/office/drawing/2014/main" id="{0D8997F8-9FD7-490E-91D2-05C5B3048BC0}"/>
              </a:ext>
            </a:extLst>
          </p:cNvPr>
          <p:cNvSpPr/>
          <p:nvPr/>
        </p:nvSpPr>
        <p:spPr>
          <a:xfrm>
            <a:off x="7590971" y="2133600"/>
            <a:ext cx="1117600" cy="1306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îşlïḓé">
            <a:extLst>
              <a:ext uri="{FF2B5EF4-FFF2-40B4-BE49-F238E27FC236}">
                <a16:creationId xmlns:a16="http://schemas.microsoft.com/office/drawing/2014/main" id="{350377BF-ED8B-49E4-945D-EC10FE96E3AF}"/>
              </a:ext>
            </a:extLst>
          </p:cNvPr>
          <p:cNvSpPr txBox="1"/>
          <p:nvPr/>
        </p:nvSpPr>
        <p:spPr>
          <a:xfrm>
            <a:off x="1740652" y="4270843"/>
            <a:ext cx="4555547" cy="7005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defTabSz="913765" rtl="0" eaLnBrk="1" fontAlgn="auto" latinLnBrk="0" hangingPunct="1">
              <a:lnSpc>
                <a:spcPct val="150000"/>
              </a:lnSpc>
              <a:spcBef>
                <a:spcPts val="0"/>
              </a:spcBef>
              <a:spcAft>
                <a:spcPts val="0"/>
              </a:spcAft>
              <a:buClrTx/>
              <a:buSzPct val="25000"/>
              <a:buFontTx/>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审批流程</a:t>
            </a:r>
            <a:endPar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defTabSz="913765" rtl="0" eaLnBrk="1" fontAlgn="auto" latinLnBrk="0" hangingPunct="1">
              <a:lnSpc>
                <a:spcPct val="150000"/>
              </a:lnSpc>
              <a:spcBef>
                <a:spcPts val="0"/>
              </a:spcBef>
              <a:spcAft>
                <a:spcPts val="0"/>
              </a:spcAft>
              <a:buClrTx/>
              <a:buSzPct val="25000"/>
              <a:buFontTx/>
              <a:buNone/>
              <a:defRPr/>
            </a:pPr>
            <a:r>
              <a:rPr kumimoji="0" lang="en-US" altLang="zh-CN" sz="140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sz="140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申请文件</a:t>
            </a:r>
            <a:endParaRPr kumimoji="0" lang="en-US" altLang="zh-CN" sz="140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915917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îṣḷîḍé"/>
        <p:cNvGrpSpPr/>
        <p:nvPr/>
      </p:nvGrpSpPr>
      <p:grpSpPr>
        <a:xfrm>
          <a:off x="0" y="0"/>
          <a:ext cx="0" cy="0"/>
          <a:chOff x="0" y="0"/>
          <a:chExt cx="0" cy="0"/>
        </a:xfrm>
      </p:grpSpPr>
      <p:sp>
        <p:nvSpPr>
          <p:cNvPr id="22" name="ïšļíḓê">
            <a:extLst>
              <a:ext uri="{FF2B5EF4-FFF2-40B4-BE49-F238E27FC236}">
                <a16:creationId xmlns:a16="http://schemas.microsoft.com/office/drawing/2014/main" id="{EB232AD5-81C2-4883-A1AE-DB0EBB888F35}"/>
              </a:ext>
            </a:extLst>
          </p:cNvPr>
          <p:cNvSpPr>
            <a:spLocks noGrp="1"/>
          </p:cNvSpPr>
          <p:nvPr>
            <p:ph type="ctrTitle"/>
          </p:nvPr>
        </p:nvSpPr>
        <p:spPr>
          <a:xfrm>
            <a:off x="669925" y="2046226"/>
            <a:ext cx="7073900" cy="1392899"/>
          </a:xfrm>
        </p:spPr>
        <p:txBody>
          <a:bodyPr>
            <a:noAutofit/>
          </a:bodyPr>
          <a:lstStyle/>
          <a:p>
            <a:pPr>
              <a:lnSpc>
                <a:spcPct val="100000"/>
              </a:lnSpc>
            </a:pPr>
            <a:br>
              <a:rPr lang="en-US" altLang="zh-CN" dirty="0">
                <a:latin typeface="微软雅黑" panose="020B0503020204020204" pitchFamily="34" charset="-122"/>
                <a:ea typeface="微软雅黑" panose="020B0503020204020204" pitchFamily="34" charset="-122"/>
                <a:sym typeface="微软雅黑" panose="020B0503020204020204" pitchFamily="34" charset="-122"/>
              </a:rPr>
            </a:br>
            <a:r>
              <a:rPr lang="en-US" altLang="zh-CN" sz="6000" dirty="0">
                <a:latin typeface="微软雅黑" panose="020B0503020204020204" pitchFamily="34" charset="-122"/>
                <a:ea typeface="微软雅黑" panose="020B0503020204020204" pitchFamily="34" charset="-122"/>
                <a:sym typeface="微软雅黑" panose="020B0503020204020204" pitchFamily="34" charset="-122"/>
              </a:rPr>
              <a:t>THANKS!</a:t>
            </a:r>
            <a:br>
              <a:rPr lang="en-US" altLang="zh-CN" sz="5400" dirty="0">
                <a:latin typeface="微软雅黑" panose="020B0503020204020204" pitchFamily="34" charset="-122"/>
                <a:ea typeface="微软雅黑" panose="020B0503020204020204" pitchFamily="34" charset="-122"/>
                <a:sym typeface="微软雅黑" panose="020B0503020204020204" pitchFamily="34" charset="-122"/>
              </a:rPr>
            </a:br>
            <a:endParaRPr lang="zh-CN" altLang="en-US" dirty="0"/>
          </a:p>
        </p:txBody>
      </p:sp>
      <p:sp>
        <p:nvSpPr>
          <p:cNvPr id="23" name="isļîḋê">
            <a:extLst>
              <a:ext uri="{FF2B5EF4-FFF2-40B4-BE49-F238E27FC236}">
                <a16:creationId xmlns:a16="http://schemas.microsoft.com/office/drawing/2014/main" id="{5144D84F-545E-45E7-B087-5E8C0520305C}"/>
              </a:ext>
            </a:extLst>
          </p:cNvPr>
          <p:cNvSpPr>
            <a:spLocks noGrp="1"/>
          </p:cNvSpPr>
          <p:nvPr>
            <p:ph type="body" sz="quarter" idx="10"/>
          </p:nvPr>
        </p:nvSpPr>
        <p:spPr>
          <a:xfrm>
            <a:off x="648561" y="3606583"/>
            <a:ext cx="4423002" cy="248371"/>
          </a:xfrm>
        </p:spPr>
        <p:txBody>
          <a:bodyPr/>
          <a:lstStyle/>
          <a:p>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HOW TO WRITE A PATENT</a:t>
            </a:r>
            <a:endParaRPr lang="en-US" altLang="zh-CN" sz="1800" b="1" spc="300" dirty="0">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4" name="íṩlíḑe">
            <a:extLst>
              <a:ext uri="{FF2B5EF4-FFF2-40B4-BE49-F238E27FC236}">
                <a16:creationId xmlns:a16="http://schemas.microsoft.com/office/drawing/2014/main" id="{64DC2523-BE13-4BD7-BA98-27AC4C9AEE26}"/>
              </a:ext>
            </a:extLst>
          </p:cNvPr>
          <p:cNvCxnSpPr>
            <a:cxnSpLocks/>
          </p:cNvCxnSpPr>
          <p:nvPr/>
        </p:nvCxnSpPr>
        <p:spPr>
          <a:xfrm>
            <a:off x="669925" y="3439125"/>
            <a:ext cx="3101975"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25" name="iṧḷïḍè">
            <a:extLst>
              <a:ext uri="{FF2B5EF4-FFF2-40B4-BE49-F238E27FC236}">
                <a16:creationId xmlns:a16="http://schemas.microsoft.com/office/drawing/2014/main" id="{96AE95B1-1C5E-4460-87F5-4DD5FBF43659}"/>
              </a:ext>
            </a:extLst>
          </p:cNvPr>
          <p:cNvGrpSpPr/>
          <p:nvPr/>
        </p:nvGrpSpPr>
        <p:grpSpPr>
          <a:xfrm>
            <a:off x="9620250" y="4460030"/>
            <a:ext cx="1672187" cy="642195"/>
            <a:chOff x="9620250" y="4460030"/>
            <a:chExt cx="1672187" cy="642195"/>
          </a:xfrm>
        </p:grpSpPr>
        <p:sp>
          <p:nvSpPr>
            <p:cNvPr id="26" name="ïṩḷíḓe">
              <a:extLst>
                <a:ext uri="{FF2B5EF4-FFF2-40B4-BE49-F238E27FC236}">
                  <a16:creationId xmlns:a16="http://schemas.microsoft.com/office/drawing/2014/main" id="{73BC35F9-EE09-473D-A544-5261531507DA}"/>
                </a:ext>
              </a:extLst>
            </p:cNvPr>
            <p:cNvSpPr/>
            <p:nvPr/>
          </p:nvSpPr>
          <p:spPr>
            <a:xfrm>
              <a:off x="9953625" y="4460030"/>
              <a:ext cx="432906" cy="329366"/>
            </a:xfrm>
            <a:prstGeom prst="rect">
              <a:avLst/>
            </a:prstGeom>
            <a:solidFill>
              <a:schemeClr val="accent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Arial"/>
                <a:ea typeface="微软雅黑"/>
                <a:cs typeface="+mn-cs"/>
              </a:endParaRPr>
            </a:p>
          </p:txBody>
        </p:sp>
        <p:sp>
          <p:nvSpPr>
            <p:cNvPr id="27" name="ïśļîḓe">
              <a:extLst>
                <a:ext uri="{FF2B5EF4-FFF2-40B4-BE49-F238E27FC236}">
                  <a16:creationId xmlns:a16="http://schemas.microsoft.com/office/drawing/2014/main" id="{44020130-2A11-4652-94BE-F804F6369EAC}"/>
                </a:ext>
              </a:extLst>
            </p:cNvPr>
            <p:cNvSpPr/>
            <p:nvPr/>
          </p:nvSpPr>
          <p:spPr>
            <a:xfrm>
              <a:off x="9762087" y="4460030"/>
              <a:ext cx="191538" cy="329366"/>
            </a:xfrm>
            <a:prstGeom prst="rect">
              <a:avLst/>
            </a:prstGeom>
            <a:solidFill>
              <a:schemeClr val="accent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Arial"/>
                <a:ea typeface="微软雅黑"/>
                <a:cs typeface="+mn-cs"/>
              </a:endParaRPr>
            </a:p>
          </p:txBody>
        </p:sp>
        <p:sp>
          <p:nvSpPr>
            <p:cNvPr id="28" name="iṧ1ïḍè">
              <a:extLst>
                <a:ext uri="{FF2B5EF4-FFF2-40B4-BE49-F238E27FC236}">
                  <a16:creationId xmlns:a16="http://schemas.microsoft.com/office/drawing/2014/main" id="{4C5F583A-D67B-426F-97E3-565DCF9FB112}"/>
                </a:ext>
              </a:extLst>
            </p:cNvPr>
            <p:cNvSpPr txBox="1"/>
            <p:nvPr/>
          </p:nvSpPr>
          <p:spPr>
            <a:xfrm>
              <a:off x="9620250" y="4477069"/>
              <a:ext cx="1672187" cy="625156"/>
            </a:xfrm>
            <a:prstGeom prst="rect">
              <a:avLst/>
            </a:prstGeom>
          </p:spPr>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sz="12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ustDataLst>
      <p:tags r:id="rId1"/>
    </p:custDataLst>
    <p:extLst>
      <p:ext uri="{BB962C8B-B14F-4D97-AF65-F5344CB8AC3E}">
        <p14:creationId xmlns:p14="http://schemas.microsoft.com/office/powerpoint/2010/main" val="91217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íśļiḍe"/>
        <p:cNvGrpSpPr/>
        <p:nvPr/>
      </p:nvGrpSpPr>
      <p:grpSpPr>
        <a:xfrm>
          <a:off x="0" y="0"/>
          <a:ext cx="0" cy="0"/>
          <a:chOff x="0" y="0"/>
          <a:chExt cx="0" cy="0"/>
        </a:xfrm>
      </p:grpSpPr>
      <p:sp>
        <p:nvSpPr>
          <p:cNvPr id="12" name="íṡlïḋè">
            <a:extLst>
              <a:ext uri="{FF2B5EF4-FFF2-40B4-BE49-F238E27FC236}">
                <a16:creationId xmlns:a16="http://schemas.microsoft.com/office/drawing/2014/main" id="{10D8F314-1ED1-4FCC-915C-4581886FCD65}"/>
              </a:ext>
            </a:extLst>
          </p:cNvPr>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a:t>
            </a:r>
            <a:r>
              <a:rPr lang="en-US" altLang="zh-CN" sz="100" spc="100" dirty="0">
                <a:solidFill>
                  <a:schemeClr val="bg1"/>
                </a:solidFill>
                <a:latin typeface="Impact" panose="020B0806030902050204" pitchFamily="34" charset="0"/>
                <a:cs typeface="Arial" panose="020B0604020202020204" pitchFamily="34" charset="0"/>
              </a:rPr>
              <a:t> </a:t>
            </a:r>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9" name="iṧļiḓé">
            <a:extLst>
              <a:ext uri="{FF2B5EF4-FFF2-40B4-BE49-F238E27FC236}">
                <a16:creationId xmlns:a16="http://schemas.microsoft.com/office/drawing/2014/main" id="{91AD9CB7-0AB1-46E5-A281-74A64C02D3B0}"/>
              </a:ext>
            </a:extLst>
          </p:cNvPr>
          <p:cNvSpPr>
            <a:spLocks noGrp="1"/>
          </p:cNvSpPr>
          <p:nvPr>
            <p:ph type="title"/>
          </p:nvPr>
        </p:nvSpPr>
        <p:spPr>
          <a:xfrm>
            <a:off x="1965325" y="2304990"/>
            <a:ext cx="3121025" cy="656792"/>
          </a:xfrm>
        </p:spPr>
        <p:txBody>
          <a:bodyPr>
            <a:normAutofit/>
          </a:bodyPr>
          <a:lstStyle/>
          <a:p>
            <a:r>
              <a:rPr lang="zh-CN" altLang="en-US" sz="36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什么是专利</a:t>
            </a:r>
            <a:endParaRPr lang="en-US" altLang="zh-CN" sz="3600" b="1" spc="3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îṩ1iḍê">
            <a:extLst>
              <a:ext uri="{FF2B5EF4-FFF2-40B4-BE49-F238E27FC236}">
                <a16:creationId xmlns:a16="http://schemas.microsoft.com/office/drawing/2014/main" id="{E77FCABD-16CC-4FF6-ABD5-E8C408CE6CBD}"/>
              </a:ext>
            </a:extLst>
          </p:cNvPr>
          <p:cNvSpPr>
            <a:spLocks noGrp="1"/>
          </p:cNvSpPr>
          <p:nvPr>
            <p:ph type="body" idx="1"/>
          </p:nvPr>
        </p:nvSpPr>
        <p:spPr>
          <a:xfrm>
            <a:off x="2346325" y="3100603"/>
            <a:ext cx="3786188" cy="861797"/>
          </a:xfrm>
        </p:spPr>
        <p:txBody>
          <a:bodyPr>
            <a:normAutofit lnSpcReduction="10000"/>
          </a:bodyPr>
          <a:lstStyle/>
          <a:p>
            <a:pPr marL="0" marR="0" lvl="0" indent="0" algn="l" defTabSz="913765" rtl="0" eaLnBrk="1" fontAlgn="auto" latinLnBrk="0" hangingPunct="1">
              <a:lnSpc>
                <a:spcPct val="150000"/>
              </a:lnSpc>
              <a:spcBef>
                <a:spcPts val="0"/>
              </a:spcBef>
              <a:spcAft>
                <a:spcPts val="0"/>
              </a:spcAft>
              <a:buClrTx/>
              <a:buSzPct val="25000"/>
              <a:buFontTx/>
              <a:buNone/>
              <a:defRPr/>
            </a:pPr>
            <a:r>
              <a:rPr lang="en-US" altLang="zh-CN" sz="18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认识专利</a:t>
            </a:r>
            <a:endParaRPr lang="en-US" altLang="zh-CN" sz="18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3765" rtl="0" eaLnBrk="1" fontAlgn="auto" latinLnBrk="0" hangingPunct="1">
              <a:lnSpc>
                <a:spcPct val="150000"/>
              </a:lnSpc>
              <a:spcBef>
                <a:spcPts val="0"/>
              </a:spcBef>
              <a:spcAft>
                <a:spcPts val="0"/>
              </a:spcAft>
              <a:buClrTx/>
              <a:buSzPct val="25000"/>
              <a:buFontTx/>
              <a:buNone/>
              <a:defRPr/>
            </a:pPr>
            <a:r>
              <a:rPr kumimoji="0" lang="en-US" altLang="zh-CN" sz="180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专利的种类和特性</a:t>
            </a:r>
            <a:endParaRPr kumimoji="0" lang="en-US" altLang="zh-CN" sz="180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2"/>
    </p:custDataLst>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ṡḷïḓè"/>
        <p:cNvGrpSpPr/>
        <p:nvPr/>
      </p:nvGrpSpPr>
      <p:grpSpPr>
        <a:xfrm>
          <a:off x="0" y="0"/>
          <a:ext cx="0" cy="0"/>
          <a:chOff x="0" y="0"/>
          <a:chExt cx="0" cy="0"/>
        </a:xfrm>
      </p:grpSpPr>
      <p:grpSp>
        <p:nvGrpSpPr>
          <p:cNvPr id="25" name="ïšḷíďè">
            <a:extLst>
              <a:ext uri="{FF2B5EF4-FFF2-40B4-BE49-F238E27FC236}">
                <a16:creationId xmlns:a16="http://schemas.microsoft.com/office/drawing/2014/main" id="{91A84AE3-D72E-4264-950E-E01BC3914161}"/>
              </a:ext>
            </a:extLst>
          </p:cNvPr>
          <p:cNvGrpSpPr/>
          <p:nvPr/>
        </p:nvGrpSpPr>
        <p:grpSpPr>
          <a:xfrm>
            <a:off x="10613712" y="4084097"/>
            <a:ext cx="1586225" cy="2781299"/>
            <a:chOff x="10613712" y="4084097"/>
            <a:chExt cx="1586225" cy="2781299"/>
          </a:xfrm>
        </p:grpSpPr>
        <p:sp>
          <p:nvSpPr>
            <p:cNvPr id="47" name="îṣlîdè">
              <a:extLst>
                <a:ext uri="{FF2B5EF4-FFF2-40B4-BE49-F238E27FC236}">
                  <a16:creationId xmlns:a16="http://schemas.microsoft.com/office/drawing/2014/main" id="{FD9A9EFD-2F3F-43D3-83E1-6BEE6DA91007}"/>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ïŝlîdê">
              <a:extLst>
                <a:ext uri="{FF2B5EF4-FFF2-40B4-BE49-F238E27FC236}">
                  <a16:creationId xmlns:a16="http://schemas.microsoft.com/office/drawing/2014/main" id="{676807C1-E464-415A-B48B-DA60A51C7CEC}"/>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iSḻïḑé">
              <a:extLst>
                <a:ext uri="{FF2B5EF4-FFF2-40B4-BE49-F238E27FC236}">
                  <a16:creationId xmlns:a16="http://schemas.microsoft.com/office/drawing/2014/main" id="{9BA76E3A-4A00-49D1-8E08-5E8E2CDE061F}"/>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íŝlîḍè">
              <a:extLst>
                <a:ext uri="{FF2B5EF4-FFF2-40B4-BE49-F238E27FC236}">
                  <a16:creationId xmlns:a16="http://schemas.microsoft.com/office/drawing/2014/main" id="{BE7A9283-EE15-423E-B6C9-B0E7691AFFFE}"/>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íṡḻîḓe"/>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01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专利概述</a:t>
            </a: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íṡḻïḋè"/>
          <p:cNvSpPr>
            <a:spLocks noGrp="1"/>
          </p:cNvSpPr>
          <p:nvPr>
            <p:ph type="sldNum" sz="quarter" idx="12"/>
          </p:nvPr>
        </p:nvSpPr>
        <p:spPr/>
        <p:txBody>
          <a:bodyPr/>
          <a:lstStyle/>
          <a:p>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i$ḻídè"/>
          <p:cNvSpPr txBox="1"/>
          <p:nvPr/>
        </p:nvSpPr>
        <p:spPr>
          <a:xfrm>
            <a:off x="1087339" y="1985508"/>
            <a:ext cx="1215097"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定义</a:t>
            </a:r>
            <a:r>
              <a:rPr lang="en-US" altLang="zh-CN"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8" name="islîďé"/>
          <p:cNvSpPr txBox="1"/>
          <p:nvPr/>
        </p:nvSpPr>
        <p:spPr>
          <a:xfrm>
            <a:off x="1087341" y="2659548"/>
            <a:ext cx="1215095"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特点</a:t>
            </a:r>
            <a:r>
              <a:rPr lang="en-US" altLang="zh-CN"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9" name="íšlíḓe"/>
          <p:cNvSpPr txBox="1"/>
          <p:nvPr/>
        </p:nvSpPr>
        <p:spPr>
          <a:xfrm>
            <a:off x="2299909" y="2605552"/>
            <a:ext cx="7428254"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sym typeface="微软雅黑" panose="020B0503020204020204" pitchFamily="34" charset="-122"/>
              </a:rPr>
              <a:t>专利是以公开换保护：专利的技术内容是公开的，大家可以通过专利文献自由查阅；但专利技术的使用是有限制的，他人必须征得专利权人的许可方可使用。</a:t>
            </a:r>
          </a:p>
        </p:txBody>
      </p:sp>
      <p:sp>
        <p:nvSpPr>
          <p:cNvPr id="40" name="iSlïḋê"/>
          <p:cNvSpPr txBox="1"/>
          <p:nvPr/>
        </p:nvSpPr>
        <p:spPr>
          <a:xfrm>
            <a:off x="2299909" y="1893364"/>
            <a:ext cx="7379668"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sym typeface="微软雅黑" panose="020B0503020204020204" pitchFamily="34" charset="-122"/>
              </a:rPr>
              <a:t>专利是指一项发明创造向国家审批机关提出专利申请，经依法审查合格后向专利申请人授予的在规定的时间内对该项发明创造享有的专有权。 </a:t>
            </a:r>
            <a:endParaRPr lang="en-US" altLang="zh-CN"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î$ḻiḋé"/>
          <p:cNvSpPr txBox="1"/>
          <p:nvPr/>
        </p:nvSpPr>
        <p:spPr>
          <a:xfrm>
            <a:off x="1087339" y="3692049"/>
            <a:ext cx="1215094"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特征</a:t>
            </a:r>
            <a:r>
              <a:rPr lang="en-US" altLang="zh-CN"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a:t>
            </a:r>
          </a:p>
        </p:txBody>
      </p:sp>
      <p:grpSp>
        <p:nvGrpSpPr>
          <p:cNvPr id="26" name="i$ḷíď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ABA8D1A-1C57-472A-ACD0-E3745FFA0CA4}"/>
              </a:ext>
            </a:extLst>
          </p:cNvPr>
          <p:cNvGrpSpPr>
            <a:grpSpLocks noChangeAspect="1"/>
          </p:cNvGrpSpPr>
          <p:nvPr>
            <p:custDataLst>
              <p:tags r:id="rId2"/>
            </p:custDataLst>
          </p:nvPr>
        </p:nvGrpSpPr>
        <p:grpSpPr>
          <a:xfrm>
            <a:off x="2387881" y="3692049"/>
            <a:ext cx="8445501" cy="2153580"/>
            <a:chOff x="660399" y="2071687"/>
            <a:chExt cx="10858501" cy="2768890"/>
          </a:xfrm>
        </p:grpSpPr>
        <p:grpSp>
          <p:nvGrpSpPr>
            <p:cNvPr id="27" name="îSḷïḑè">
              <a:extLst>
                <a:ext uri="{FF2B5EF4-FFF2-40B4-BE49-F238E27FC236}">
                  <a16:creationId xmlns:a16="http://schemas.microsoft.com/office/drawing/2014/main" id="{EE38C8BA-5B11-4FCA-9533-6881C0653BBA}"/>
                </a:ext>
              </a:extLst>
            </p:cNvPr>
            <p:cNvGrpSpPr/>
            <p:nvPr/>
          </p:nvGrpSpPr>
          <p:grpSpPr>
            <a:xfrm>
              <a:off x="660399" y="2071687"/>
              <a:ext cx="3260546" cy="2768890"/>
              <a:chOff x="660399" y="2071687"/>
              <a:chExt cx="3260546" cy="2768890"/>
            </a:xfrm>
          </p:grpSpPr>
          <p:sp>
            <p:nvSpPr>
              <p:cNvPr id="43" name="iŝľiḋê">
                <a:extLst>
                  <a:ext uri="{FF2B5EF4-FFF2-40B4-BE49-F238E27FC236}">
                    <a16:creationId xmlns:a16="http://schemas.microsoft.com/office/drawing/2014/main" id="{AD0B50C8-D079-4C7E-AB68-3589F770DCAB}"/>
                  </a:ext>
                </a:extLst>
              </p:cNvPr>
              <p:cNvSpPr/>
              <p:nvPr/>
            </p:nvSpPr>
            <p:spPr>
              <a:xfrm>
                <a:off x="660399" y="2081795"/>
                <a:ext cx="3260546" cy="2758782"/>
              </a:xfrm>
              <a:prstGeom prst="rect">
                <a:avLst/>
              </a:prstGeom>
              <a:solidFill>
                <a:schemeClr val="bg2"/>
              </a:solidFill>
              <a:ln w="12700" cap="rnd">
                <a:noFill/>
                <a:prstDash val="solid"/>
                <a:round/>
                <a:headEnd/>
                <a:tailEnd/>
              </a:ln>
              <a:effectLst>
                <a:outerShdw sx="1000" sy="1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400" b="1" dirty="0">
                  <a:solidFill>
                    <a:schemeClr val="tx1">
                      <a:lumMod val="85000"/>
                      <a:lumOff val="15000"/>
                    </a:schemeClr>
                  </a:solidFill>
                </a:endParaRPr>
              </a:p>
            </p:txBody>
          </p:sp>
          <p:sp>
            <p:nvSpPr>
              <p:cNvPr id="44" name="ïsļîḓe">
                <a:extLst>
                  <a:ext uri="{FF2B5EF4-FFF2-40B4-BE49-F238E27FC236}">
                    <a16:creationId xmlns:a16="http://schemas.microsoft.com/office/drawing/2014/main" id="{794C85A1-1127-4066-9708-40B4AE5ED997}"/>
                  </a:ext>
                </a:extLst>
              </p:cNvPr>
              <p:cNvSpPr txBox="1"/>
              <p:nvPr/>
            </p:nvSpPr>
            <p:spPr>
              <a:xfrm>
                <a:off x="873371" y="2616447"/>
                <a:ext cx="1028853" cy="435284"/>
              </a:xfrm>
              <a:prstGeom prst="rect">
                <a:avLst/>
              </a:prstGeom>
              <a:noFill/>
            </p:spPr>
            <p:txBody>
              <a:bodyPr wrap="none" rtlCol="0">
                <a:spAutoFit/>
              </a:bodyPr>
              <a:lstStyle/>
              <a:p>
                <a:pPr algn="ctr"/>
                <a:r>
                  <a:rPr lang="zh-CN" altLang="en-US" sz="16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独占性</a:t>
                </a:r>
              </a:p>
            </p:txBody>
          </p:sp>
          <p:sp>
            <p:nvSpPr>
              <p:cNvPr id="45" name="i$1iďê">
                <a:extLst>
                  <a:ext uri="{FF2B5EF4-FFF2-40B4-BE49-F238E27FC236}">
                    <a16:creationId xmlns:a16="http://schemas.microsoft.com/office/drawing/2014/main" id="{28EBC497-6591-4604-954B-D79018AAAC60}"/>
                  </a:ext>
                </a:extLst>
              </p:cNvPr>
              <p:cNvSpPr txBox="1"/>
              <p:nvPr/>
            </p:nvSpPr>
            <p:spPr>
              <a:xfrm>
                <a:off x="766996" y="2982692"/>
                <a:ext cx="3047351" cy="900741"/>
              </a:xfrm>
              <a:prstGeom prst="rect">
                <a:avLst/>
              </a:prstGeom>
              <a:noFill/>
            </p:spPr>
            <p:txBody>
              <a:bodyPr wrap="square" rtlCol="0">
                <a:spAutoFit/>
              </a:bodyPr>
              <a:lstStyle/>
              <a:p>
                <a:pP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这个市场是我的，没有我的允许，任何人都不得侵占</a:t>
                </a:r>
              </a:p>
            </p:txBody>
          </p:sp>
          <p:sp>
            <p:nvSpPr>
              <p:cNvPr id="46" name="íṧḻîḑé">
                <a:extLst>
                  <a:ext uri="{FF2B5EF4-FFF2-40B4-BE49-F238E27FC236}">
                    <a16:creationId xmlns:a16="http://schemas.microsoft.com/office/drawing/2014/main" id="{B709F243-89B2-4747-8361-7622DB163EB6}"/>
                  </a:ext>
                </a:extLst>
              </p:cNvPr>
              <p:cNvSpPr txBox="1"/>
              <p:nvPr/>
            </p:nvSpPr>
            <p:spPr>
              <a:xfrm>
                <a:off x="3094070" y="2071687"/>
                <a:ext cx="826875" cy="751853"/>
              </a:xfrm>
              <a:prstGeom prst="rect">
                <a:avLst/>
              </a:prstGeom>
              <a:noFill/>
            </p:spPr>
            <p:txBody>
              <a:bodyPr wrap="none" rtlCol="0">
                <a:spAutoFit/>
              </a:bodyPr>
              <a:lstStyle/>
              <a:p>
                <a:r>
                  <a:rPr lang="en-US" altLang="zh-CN" sz="3200" dirty="0">
                    <a:solidFill>
                      <a:schemeClr val="bg1">
                        <a:lumMod val="75000"/>
                      </a:schemeClr>
                    </a:solidFill>
                  </a:rPr>
                  <a:t>0</a:t>
                </a:r>
                <a:r>
                  <a:rPr lang="en-US" altLang="zh-CN" sz="100" dirty="0">
                    <a:solidFill>
                      <a:schemeClr val="bg1">
                        <a:lumMod val="75000"/>
                      </a:schemeClr>
                    </a:solidFill>
                  </a:rPr>
                  <a:t> </a:t>
                </a:r>
                <a:r>
                  <a:rPr lang="en-US" altLang="zh-CN" sz="3200" dirty="0">
                    <a:solidFill>
                      <a:schemeClr val="bg1">
                        <a:lumMod val="75000"/>
                      </a:schemeClr>
                    </a:solidFill>
                  </a:rPr>
                  <a:t>1</a:t>
                </a:r>
                <a:endParaRPr lang="zh-CN" altLang="en-US" sz="3200" dirty="0">
                  <a:solidFill>
                    <a:schemeClr val="bg1">
                      <a:lumMod val="75000"/>
                    </a:schemeClr>
                  </a:solidFill>
                </a:endParaRPr>
              </a:p>
            </p:txBody>
          </p:sp>
        </p:grpSp>
        <p:grpSp>
          <p:nvGrpSpPr>
            <p:cNvPr id="28" name="ïşḻïḓé">
              <a:extLst>
                <a:ext uri="{FF2B5EF4-FFF2-40B4-BE49-F238E27FC236}">
                  <a16:creationId xmlns:a16="http://schemas.microsoft.com/office/drawing/2014/main" id="{A9B36644-BD0C-40A4-968C-921C9F65C509}"/>
                </a:ext>
              </a:extLst>
            </p:cNvPr>
            <p:cNvGrpSpPr/>
            <p:nvPr/>
          </p:nvGrpSpPr>
          <p:grpSpPr>
            <a:xfrm>
              <a:off x="4459376" y="2071687"/>
              <a:ext cx="3260546" cy="2768889"/>
              <a:chOff x="4459376" y="2071687"/>
              <a:chExt cx="3260546" cy="2768889"/>
            </a:xfrm>
          </p:grpSpPr>
          <p:sp>
            <p:nvSpPr>
              <p:cNvPr id="34" name="í$ļïďè">
                <a:extLst>
                  <a:ext uri="{FF2B5EF4-FFF2-40B4-BE49-F238E27FC236}">
                    <a16:creationId xmlns:a16="http://schemas.microsoft.com/office/drawing/2014/main" id="{A353DA09-633B-4559-AC71-6E8ADD6E0979}"/>
                  </a:ext>
                </a:extLst>
              </p:cNvPr>
              <p:cNvSpPr/>
              <p:nvPr/>
            </p:nvSpPr>
            <p:spPr>
              <a:xfrm>
                <a:off x="4459376" y="2081795"/>
                <a:ext cx="3260546" cy="2758781"/>
              </a:xfrm>
              <a:prstGeom prst="rect">
                <a:avLst/>
              </a:prstGeom>
              <a:solidFill>
                <a:schemeClr val="bg2"/>
              </a:solidFill>
              <a:ln w="12700" cap="rnd">
                <a:noFill/>
                <a:prstDash val="solid"/>
                <a:round/>
                <a:headEnd/>
                <a:tailEnd/>
              </a:ln>
              <a:effectLst>
                <a:outerShdw sx="1000" sy="1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400" b="1" dirty="0">
                  <a:solidFill>
                    <a:schemeClr val="tx1">
                      <a:lumMod val="85000"/>
                      <a:lumOff val="15000"/>
                    </a:schemeClr>
                  </a:solidFill>
                </a:endParaRPr>
              </a:p>
            </p:txBody>
          </p:sp>
          <p:sp>
            <p:nvSpPr>
              <p:cNvPr id="35" name="íṡ1iḍe">
                <a:extLst>
                  <a:ext uri="{FF2B5EF4-FFF2-40B4-BE49-F238E27FC236}">
                    <a16:creationId xmlns:a16="http://schemas.microsoft.com/office/drawing/2014/main" id="{0A04BB74-D268-4C70-AE68-694D0322945F}"/>
                  </a:ext>
                </a:extLst>
              </p:cNvPr>
              <p:cNvSpPr txBox="1"/>
              <p:nvPr/>
            </p:nvSpPr>
            <p:spPr>
              <a:xfrm>
                <a:off x="4672348" y="2616447"/>
                <a:ext cx="1028853" cy="43528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16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时间性</a:t>
                </a:r>
                <a:endParaRPr lang="en-US" altLang="zh-CN" sz="16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iṡļîḋé">
                <a:extLst>
                  <a:ext uri="{FF2B5EF4-FFF2-40B4-BE49-F238E27FC236}">
                    <a16:creationId xmlns:a16="http://schemas.microsoft.com/office/drawing/2014/main" id="{6B78E7A6-4E27-4304-9861-C4382CCB8404}"/>
                  </a:ext>
                </a:extLst>
              </p:cNvPr>
              <p:cNvSpPr txBox="1"/>
              <p:nvPr/>
            </p:nvSpPr>
            <p:spPr>
              <a:xfrm>
                <a:off x="4672569" y="2982692"/>
                <a:ext cx="2834159" cy="173173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发明成果只在专利保护期限内受到法律保护，期限满或专利权中途丧失，任何人都可无偿使用</a:t>
                </a:r>
              </a:p>
            </p:txBody>
          </p:sp>
          <p:sp>
            <p:nvSpPr>
              <p:cNvPr id="42" name="íṡlïḑê">
                <a:extLst>
                  <a:ext uri="{FF2B5EF4-FFF2-40B4-BE49-F238E27FC236}">
                    <a16:creationId xmlns:a16="http://schemas.microsoft.com/office/drawing/2014/main" id="{C8BA866B-367D-40D1-B616-4C7FD9A9EE75}"/>
                  </a:ext>
                </a:extLst>
              </p:cNvPr>
              <p:cNvSpPr txBox="1"/>
              <p:nvPr/>
            </p:nvSpPr>
            <p:spPr>
              <a:xfrm>
                <a:off x="6893047" y="2071687"/>
                <a:ext cx="826875" cy="7518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3200">
                    <a:solidFill>
                      <a:schemeClr val="bg1">
                        <a:lumMod val="75000"/>
                      </a:schemeClr>
                    </a:solidFill>
                  </a:rPr>
                  <a:t>0</a:t>
                </a:r>
                <a:r>
                  <a:rPr lang="en-US" altLang="zh-CN" sz="100">
                    <a:solidFill>
                      <a:schemeClr val="bg1">
                        <a:lumMod val="75000"/>
                      </a:schemeClr>
                    </a:solidFill>
                  </a:rPr>
                  <a:t> </a:t>
                </a:r>
                <a:r>
                  <a:rPr lang="en-US" altLang="zh-CN" sz="3200">
                    <a:solidFill>
                      <a:schemeClr val="bg1">
                        <a:lumMod val="75000"/>
                      </a:schemeClr>
                    </a:solidFill>
                  </a:rPr>
                  <a:t>2</a:t>
                </a:r>
                <a:endParaRPr lang="zh-CN" altLang="en-US" sz="3200" dirty="0">
                  <a:solidFill>
                    <a:schemeClr val="bg1">
                      <a:lumMod val="75000"/>
                    </a:schemeClr>
                  </a:solidFill>
                </a:endParaRPr>
              </a:p>
            </p:txBody>
          </p:sp>
        </p:grpSp>
        <p:grpSp>
          <p:nvGrpSpPr>
            <p:cNvPr id="29" name="íṩ1ïḋè">
              <a:extLst>
                <a:ext uri="{FF2B5EF4-FFF2-40B4-BE49-F238E27FC236}">
                  <a16:creationId xmlns:a16="http://schemas.microsoft.com/office/drawing/2014/main" id="{818C62EA-B16C-4819-ABBB-58D136A52149}"/>
                </a:ext>
              </a:extLst>
            </p:cNvPr>
            <p:cNvGrpSpPr/>
            <p:nvPr/>
          </p:nvGrpSpPr>
          <p:grpSpPr>
            <a:xfrm>
              <a:off x="8258354" y="2071687"/>
              <a:ext cx="3260546" cy="2768889"/>
              <a:chOff x="8258354" y="2071687"/>
              <a:chExt cx="3260546" cy="2768889"/>
            </a:xfrm>
          </p:grpSpPr>
          <p:sp>
            <p:nvSpPr>
              <p:cNvPr id="30" name="ïSľïḋè">
                <a:extLst>
                  <a:ext uri="{FF2B5EF4-FFF2-40B4-BE49-F238E27FC236}">
                    <a16:creationId xmlns:a16="http://schemas.microsoft.com/office/drawing/2014/main" id="{FE948569-A402-4889-A4A6-08F6FCF185B8}"/>
                  </a:ext>
                </a:extLst>
              </p:cNvPr>
              <p:cNvSpPr/>
              <p:nvPr/>
            </p:nvSpPr>
            <p:spPr>
              <a:xfrm>
                <a:off x="8258354" y="2081795"/>
                <a:ext cx="3260546" cy="2758781"/>
              </a:xfrm>
              <a:prstGeom prst="rect">
                <a:avLst/>
              </a:prstGeom>
              <a:solidFill>
                <a:schemeClr val="bg2"/>
              </a:solidFill>
              <a:ln w="12700" cap="rnd">
                <a:noFill/>
                <a:prstDash val="solid"/>
                <a:round/>
                <a:headEnd/>
                <a:tailEnd/>
              </a:ln>
              <a:effectLst>
                <a:outerShdw sx="1000" sy="1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400" b="1" dirty="0">
                  <a:solidFill>
                    <a:schemeClr val="tx1">
                      <a:lumMod val="85000"/>
                      <a:lumOff val="15000"/>
                    </a:schemeClr>
                  </a:solidFill>
                </a:endParaRPr>
              </a:p>
            </p:txBody>
          </p:sp>
          <p:sp>
            <p:nvSpPr>
              <p:cNvPr id="31" name="î$lîďé">
                <a:extLst>
                  <a:ext uri="{FF2B5EF4-FFF2-40B4-BE49-F238E27FC236}">
                    <a16:creationId xmlns:a16="http://schemas.microsoft.com/office/drawing/2014/main" id="{D6C29C04-5E63-4A30-9788-50F2B6B42043}"/>
                  </a:ext>
                </a:extLst>
              </p:cNvPr>
              <p:cNvSpPr txBox="1"/>
              <p:nvPr/>
            </p:nvSpPr>
            <p:spPr>
              <a:xfrm>
                <a:off x="8471326" y="2616447"/>
                <a:ext cx="1028853" cy="43528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16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地域性</a:t>
                </a:r>
                <a:endParaRPr lang="en-US" altLang="zh-CN" sz="16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ïśľïḍè">
                <a:extLst>
                  <a:ext uri="{FF2B5EF4-FFF2-40B4-BE49-F238E27FC236}">
                    <a16:creationId xmlns:a16="http://schemas.microsoft.com/office/drawing/2014/main" id="{276BFB23-7CB2-4F21-9F93-F7635AAF9911}"/>
                  </a:ext>
                </a:extLst>
              </p:cNvPr>
              <p:cNvSpPr txBox="1"/>
              <p:nvPr/>
            </p:nvSpPr>
            <p:spPr>
              <a:xfrm>
                <a:off x="8425075" y="2982692"/>
                <a:ext cx="3047353" cy="13162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一项发明在哪个国家获得专利，就在哪个国家受到法律保护，别国则不予保护</a:t>
                </a:r>
              </a:p>
            </p:txBody>
          </p:sp>
          <p:sp>
            <p:nvSpPr>
              <p:cNvPr id="33" name="i$ļíḍè">
                <a:extLst>
                  <a:ext uri="{FF2B5EF4-FFF2-40B4-BE49-F238E27FC236}">
                    <a16:creationId xmlns:a16="http://schemas.microsoft.com/office/drawing/2014/main" id="{C714C727-3081-43BA-AEF9-DBF9D1DAA349}"/>
                  </a:ext>
                </a:extLst>
              </p:cNvPr>
              <p:cNvSpPr txBox="1"/>
              <p:nvPr/>
            </p:nvSpPr>
            <p:spPr>
              <a:xfrm>
                <a:off x="10692025" y="2071687"/>
                <a:ext cx="826875" cy="7518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3200">
                    <a:solidFill>
                      <a:schemeClr val="bg1">
                        <a:lumMod val="75000"/>
                      </a:schemeClr>
                    </a:solidFill>
                  </a:rPr>
                  <a:t>0</a:t>
                </a:r>
                <a:r>
                  <a:rPr lang="en-US" altLang="zh-CN" sz="100">
                    <a:solidFill>
                      <a:schemeClr val="bg1">
                        <a:lumMod val="75000"/>
                      </a:schemeClr>
                    </a:solidFill>
                  </a:rPr>
                  <a:t> </a:t>
                </a:r>
                <a:r>
                  <a:rPr lang="en-US" altLang="zh-CN" sz="3200">
                    <a:solidFill>
                      <a:schemeClr val="bg1">
                        <a:lumMod val="75000"/>
                      </a:schemeClr>
                    </a:solidFill>
                  </a:rPr>
                  <a:t>3</a:t>
                </a:r>
                <a:endParaRPr lang="zh-CN" altLang="en-US" sz="3200" dirty="0">
                  <a:solidFill>
                    <a:schemeClr val="bg1">
                      <a:lumMod val="75000"/>
                    </a:schemeClr>
                  </a:solidFill>
                </a:endParaRPr>
              </a:p>
            </p:txBody>
          </p:sp>
        </p:grpSp>
      </p:grpSp>
    </p:spTree>
    <p:custDataLst>
      <p:tags r:id="rId1"/>
    </p:custDataLst>
    <p:extLst>
      <p:ext uri="{BB962C8B-B14F-4D97-AF65-F5344CB8AC3E}">
        <p14:creationId xmlns:p14="http://schemas.microsoft.com/office/powerpoint/2010/main" val="58856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îṥḷîḓè"/>
        <p:cNvGrpSpPr/>
        <p:nvPr/>
      </p:nvGrpSpPr>
      <p:grpSpPr>
        <a:xfrm>
          <a:off x="0" y="0"/>
          <a:ext cx="0" cy="0"/>
          <a:chOff x="0" y="0"/>
          <a:chExt cx="0" cy="0"/>
        </a:xfrm>
      </p:grpSpPr>
      <p:grpSp>
        <p:nvGrpSpPr>
          <p:cNvPr id="28" name="íṥ1îḋè">
            <a:extLst>
              <a:ext uri="{FF2B5EF4-FFF2-40B4-BE49-F238E27FC236}">
                <a16:creationId xmlns:a16="http://schemas.microsoft.com/office/drawing/2014/main" id="{73E888E9-54A9-47E5-AB1D-CB84A822068E}"/>
              </a:ext>
            </a:extLst>
          </p:cNvPr>
          <p:cNvGrpSpPr/>
          <p:nvPr/>
        </p:nvGrpSpPr>
        <p:grpSpPr>
          <a:xfrm>
            <a:off x="10613712" y="4084097"/>
            <a:ext cx="1586225" cy="2781299"/>
            <a:chOff x="10613712" y="4084097"/>
            <a:chExt cx="1586225" cy="2781299"/>
          </a:xfrm>
        </p:grpSpPr>
        <p:sp>
          <p:nvSpPr>
            <p:cNvPr id="29" name="îṡ1ide">
              <a:extLst>
                <a:ext uri="{FF2B5EF4-FFF2-40B4-BE49-F238E27FC236}">
                  <a16:creationId xmlns:a16="http://schemas.microsoft.com/office/drawing/2014/main" id="{50BA1120-2B0B-4E1C-9A29-A7F4CC6286AF}"/>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íšļîdè">
              <a:extLst>
                <a:ext uri="{FF2B5EF4-FFF2-40B4-BE49-F238E27FC236}">
                  <a16:creationId xmlns:a16="http://schemas.microsoft.com/office/drawing/2014/main" id="{387D91FE-BEED-4C45-A280-9DEED655CEF3}"/>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íśḻïḓe">
              <a:extLst>
                <a:ext uri="{FF2B5EF4-FFF2-40B4-BE49-F238E27FC236}">
                  <a16:creationId xmlns:a16="http://schemas.microsoft.com/office/drawing/2014/main" id="{56B30FF0-9713-4ABD-B6EC-79BF5E0CEB7A}"/>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îṣļiḋé">
              <a:extLst>
                <a:ext uri="{FF2B5EF4-FFF2-40B4-BE49-F238E27FC236}">
                  <a16:creationId xmlns:a16="http://schemas.microsoft.com/office/drawing/2014/main" id="{8622F122-EB0C-4B15-A3F4-18A089615F99}"/>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ïşľïdè">
            <a:extLst>
              <a:ext uri="{FF2B5EF4-FFF2-40B4-BE49-F238E27FC236}">
                <a16:creationId xmlns:a16="http://schemas.microsoft.com/office/drawing/2014/main" id="{B2C9FBAF-4096-46A3-B215-6E2053E05DCE}"/>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申请专利的好处</a:t>
            </a:r>
            <a:endParaRPr lang="zh-CN" altLang="en-US" dirty="0"/>
          </a:p>
        </p:txBody>
      </p:sp>
      <p:sp>
        <p:nvSpPr>
          <p:cNvPr id="4" name="íS1ïḍe">
            <a:extLst>
              <a:ext uri="{FF2B5EF4-FFF2-40B4-BE49-F238E27FC236}">
                <a16:creationId xmlns:a16="http://schemas.microsoft.com/office/drawing/2014/main" id="{8BABB754-C963-44C1-8418-EBEAFBBE6F93}"/>
              </a:ext>
            </a:extLst>
          </p:cNvPr>
          <p:cNvSpPr>
            <a:spLocks noGrp="1"/>
          </p:cNvSpPr>
          <p:nvPr>
            <p:ph type="sldNum" sz="quarter" idx="12"/>
          </p:nvPr>
        </p:nvSpPr>
        <p:spPr/>
        <p:txBody>
          <a:bodyPr/>
          <a:lstStyle/>
          <a:p>
            <a:r>
              <a:rPr lang="en-US" altLang="zh-CN" dirty="0">
                <a:solidFill>
                  <a:schemeClr val="bg1"/>
                </a:solidFill>
              </a:rPr>
              <a:t>2</a:t>
            </a:r>
            <a:endParaRPr lang="zh-CN" altLang="en-US" dirty="0">
              <a:solidFill>
                <a:schemeClr val="bg1"/>
              </a:solidFill>
            </a:endParaRPr>
          </a:p>
        </p:txBody>
      </p:sp>
      <p:grpSp>
        <p:nvGrpSpPr>
          <p:cNvPr id="7" name="is1íďé">
            <a:extLst>
              <a:ext uri="{FF2B5EF4-FFF2-40B4-BE49-F238E27FC236}">
                <a16:creationId xmlns:a16="http://schemas.microsoft.com/office/drawing/2014/main" id="{142DF651-7C18-4E5F-85C6-79932376F2CA}"/>
              </a:ext>
            </a:extLst>
          </p:cNvPr>
          <p:cNvGrpSpPr/>
          <p:nvPr/>
        </p:nvGrpSpPr>
        <p:grpSpPr>
          <a:xfrm>
            <a:off x="8485310" y="3727074"/>
            <a:ext cx="3043115" cy="1491861"/>
            <a:chOff x="5139926" y="2253661"/>
            <a:chExt cx="3043115" cy="1491861"/>
          </a:xfrm>
          <a:solidFill>
            <a:schemeClr val="bg2"/>
          </a:solidFill>
        </p:grpSpPr>
        <p:sp>
          <p:nvSpPr>
            <p:cNvPr id="24" name="ïšľíḋè">
              <a:extLst>
                <a:ext uri="{FF2B5EF4-FFF2-40B4-BE49-F238E27FC236}">
                  <a16:creationId xmlns:a16="http://schemas.microsoft.com/office/drawing/2014/main" id="{C8D0E66D-D285-43D0-BCB2-4F2919D1AB8A}"/>
                </a:ext>
              </a:extLst>
            </p:cNvPr>
            <p:cNvSpPr/>
            <p:nvPr/>
          </p:nvSpPr>
          <p:spPr>
            <a:xfrm>
              <a:off x="5139926" y="2253661"/>
              <a:ext cx="3043115" cy="1491861"/>
            </a:xfrm>
            <a:prstGeom prst="rect">
              <a:avLst/>
            </a:prstGeom>
            <a:grpFill/>
            <a:ln w="12700" cap="rnd">
              <a:noFill/>
              <a:prstDash val="solid"/>
              <a:round/>
              <a:headEnd/>
              <a:tailEnd/>
            </a:ln>
            <a:effectLst>
              <a:outerShdw sx="1000" sy="1000" algn="l"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rgbClr val="FF0000"/>
                </a:solidFill>
              </a:endParaRPr>
            </a:p>
          </p:txBody>
        </p:sp>
        <p:sp>
          <p:nvSpPr>
            <p:cNvPr id="25" name="îṥḻidé">
              <a:extLst>
                <a:ext uri="{FF2B5EF4-FFF2-40B4-BE49-F238E27FC236}">
                  <a16:creationId xmlns:a16="http://schemas.microsoft.com/office/drawing/2014/main" id="{7B27572E-14BB-45D0-8459-7BD3241139A2}"/>
                </a:ext>
              </a:extLst>
            </p:cNvPr>
            <p:cNvSpPr/>
            <p:nvPr/>
          </p:nvSpPr>
          <p:spPr>
            <a:xfrm>
              <a:off x="5404104" y="2529441"/>
              <a:ext cx="470150" cy="470150"/>
            </a:xfrm>
            <a:prstGeom prst="rect">
              <a:avLst/>
            </a:prstGeom>
            <a:solidFill>
              <a:schemeClr val="accent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000" b="1" dirty="0">
                  <a:solidFill>
                    <a:schemeClr val="bg1"/>
                  </a:solidFill>
                </a:rPr>
                <a:t>0</a:t>
              </a:r>
              <a:r>
                <a:rPr lang="en-US" altLang="zh-CN" sz="100" b="1" dirty="0">
                  <a:solidFill>
                    <a:schemeClr val="bg1"/>
                  </a:solidFill>
                </a:rPr>
                <a:t> </a:t>
              </a:r>
              <a:r>
                <a:rPr lang="en-US" altLang="zh-CN" sz="2000" b="1" dirty="0">
                  <a:solidFill>
                    <a:schemeClr val="bg1"/>
                  </a:solidFill>
                </a:rPr>
                <a:t>4</a:t>
              </a:r>
              <a:endParaRPr lang="zh-CN" altLang="en-US" sz="2000" b="1" dirty="0">
                <a:solidFill>
                  <a:schemeClr val="bg1"/>
                </a:solidFill>
              </a:endParaRPr>
            </a:p>
          </p:txBody>
        </p:sp>
        <p:sp>
          <p:nvSpPr>
            <p:cNvPr id="26" name="ïṩlíḋe">
              <a:extLst>
                <a:ext uri="{FF2B5EF4-FFF2-40B4-BE49-F238E27FC236}">
                  <a16:creationId xmlns:a16="http://schemas.microsoft.com/office/drawing/2014/main" id="{2572D9F7-DB4B-41AC-B420-2724BA444BA4}"/>
                </a:ext>
              </a:extLst>
            </p:cNvPr>
            <p:cNvSpPr txBox="1"/>
            <p:nvPr/>
          </p:nvSpPr>
          <p:spPr>
            <a:xfrm>
              <a:off x="5274740" y="3109333"/>
              <a:ext cx="2006674" cy="369332"/>
            </a:xfrm>
            <a:prstGeom prst="rect">
              <a:avLst/>
            </a:prstGeom>
            <a:grpFill/>
          </p:spPr>
          <p:txBody>
            <a:bodyPr wrap="square" rtlCol="0">
              <a:spAutoFit/>
            </a:bodyPr>
            <a:lstStyle/>
            <a:p>
              <a:pPr algn="ct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企业实力的体现</a:t>
              </a:r>
            </a:p>
          </p:txBody>
        </p:sp>
      </p:grpSp>
      <p:grpSp>
        <p:nvGrpSpPr>
          <p:cNvPr id="8" name="îṥḷiḋe">
            <a:extLst>
              <a:ext uri="{FF2B5EF4-FFF2-40B4-BE49-F238E27FC236}">
                <a16:creationId xmlns:a16="http://schemas.microsoft.com/office/drawing/2014/main" id="{290B4122-D39F-4CDF-878B-89AD46EBB4A4}"/>
              </a:ext>
            </a:extLst>
          </p:cNvPr>
          <p:cNvGrpSpPr/>
          <p:nvPr/>
        </p:nvGrpSpPr>
        <p:grpSpPr>
          <a:xfrm>
            <a:off x="5200009" y="3727074"/>
            <a:ext cx="3043115" cy="1491861"/>
            <a:chOff x="5139926" y="2253661"/>
            <a:chExt cx="3043115" cy="1491861"/>
          </a:xfrm>
          <a:solidFill>
            <a:schemeClr val="bg2"/>
          </a:solidFill>
        </p:grpSpPr>
        <p:sp>
          <p:nvSpPr>
            <p:cNvPr id="20" name="iṩḻïḓé">
              <a:extLst>
                <a:ext uri="{FF2B5EF4-FFF2-40B4-BE49-F238E27FC236}">
                  <a16:creationId xmlns:a16="http://schemas.microsoft.com/office/drawing/2014/main" id="{62F79B4C-D527-4D22-9F21-2F7F3EFF8759}"/>
                </a:ext>
              </a:extLst>
            </p:cNvPr>
            <p:cNvSpPr/>
            <p:nvPr/>
          </p:nvSpPr>
          <p:spPr>
            <a:xfrm>
              <a:off x="5139926" y="2253661"/>
              <a:ext cx="3043115" cy="1491861"/>
            </a:xfrm>
            <a:prstGeom prst="rect">
              <a:avLst/>
            </a:prstGeom>
            <a:grpFill/>
            <a:ln w="12700" cap="rnd">
              <a:noFill/>
              <a:prstDash val="solid"/>
              <a:round/>
              <a:headEnd/>
              <a:tailEnd/>
            </a:ln>
            <a:effectLst>
              <a:outerShdw sx="1000" sy="1000" algn="l"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rgbClr val="FF0000"/>
                </a:solidFill>
              </a:endParaRPr>
            </a:p>
          </p:txBody>
        </p:sp>
        <p:sp>
          <p:nvSpPr>
            <p:cNvPr id="21" name="ï$ḷiḍè">
              <a:extLst>
                <a:ext uri="{FF2B5EF4-FFF2-40B4-BE49-F238E27FC236}">
                  <a16:creationId xmlns:a16="http://schemas.microsoft.com/office/drawing/2014/main" id="{512CFC61-B3EF-4F69-9170-083172B8EFBD}"/>
                </a:ext>
              </a:extLst>
            </p:cNvPr>
            <p:cNvSpPr/>
            <p:nvPr/>
          </p:nvSpPr>
          <p:spPr>
            <a:xfrm>
              <a:off x="5404104" y="2529441"/>
              <a:ext cx="470150" cy="470150"/>
            </a:xfrm>
            <a:prstGeom prst="rect">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000" b="1" dirty="0">
                  <a:solidFill>
                    <a:schemeClr val="bg1"/>
                  </a:solidFill>
                </a:rPr>
                <a:t>0</a:t>
              </a:r>
              <a:r>
                <a:rPr lang="en-US" altLang="zh-CN" sz="100" b="1" dirty="0">
                  <a:solidFill>
                    <a:schemeClr val="bg1"/>
                  </a:solidFill>
                </a:rPr>
                <a:t> </a:t>
              </a:r>
              <a:r>
                <a:rPr lang="en-US" altLang="zh-CN" sz="2000" b="1" dirty="0">
                  <a:solidFill>
                    <a:schemeClr val="bg1"/>
                  </a:solidFill>
                </a:rPr>
                <a:t>3</a:t>
              </a:r>
              <a:endParaRPr lang="zh-CN" altLang="en-US" sz="2000" b="1" dirty="0">
                <a:solidFill>
                  <a:schemeClr val="bg1"/>
                </a:solidFill>
              </a:endParaRPr>
            </a:p>
          </p:txBody>
        </p:sp>
        <p:sp>
          <p:nvSpPr>
            <p:cNvPr id="22" name="íṡļiḋé">
              <a:extLst>
                <a:ext uri="{FF2B5EF4-FFF2-40B4-BE49-F238E27FC236}">
                  <a16:creationId xmlns:a16="http://schemas.microsoft.com/office/drawing/2014/main" id="{3FE192DA-06A9-402A-BABD-163BA1A18BE2}"/>
                </a:ext>
              </a:extLst>
            </p:cNvPr>
            <p:cNvSpPr txBox="1"/>
            <p:nvPr/>
          </p:nvSpPr>
          <p:spPr>
            <a:xfrm>
              <a:off x="5139926" y="3109333"/>
              <a:ext cx="2006674" cy="369332"/>
            </a:xfrm>
            <a:prstGeom prst="rect">
              <a:avLst/>
            </a:prstGeom>
            <a:grpFill/>
          </p:spPr>
          <p:txBody>
            <a:bodyPr wrap="square" rtlCol="0">
              <a:spAutoFit/>
            </a:bodyPr>
            <a:lstStyle/>
            <a:p>
              <a:pPr algn="ct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获得政府支持</a:t>
              </a:r>
            </a:p>
          </p:txBody>
        </p:sp>
      </p:grpSp>
      <p:grpSp>
        <p:nvGrpSpPr>
          <p:cNvPr id="9" name="îṡ1ídê">
            <a:extLst>
              <a:ext uri="{FF2B5EF4-FFF2-40B4-BE49-F238E27FC236}">
                <a16:creationId xmlns:a16="http://schemas.microsoft.com/office/drawing/2014/main" id="{AB088B7A-9EE8-4395-BEE3-4A0CD0402CDE}"/>
              </a:ext>
            </a:extLst>
          </p:cNvPr>
          <p:cNvGrpSpPr/>
          <p:nvPr/>
        </p:nvGrpSpPr>
        <p:grpSpPr>
          <a:xfrm>
            <a:off x="8485310" y="1940805"/>
            <a:ext cx="3043115" cy="1491861"/>
            <a:chOff x="5139926" y="2253661"/>
            <a:chExt cx="3043115" cy="1491861"/>
          </a:xfrm>
          <a:solidFill>
            <a:schemeClr val="bg2"/>
          </a:solidFill>
        </p:grpSpPr>
        <p:sp>
          <p:nvSpPr>
            <p:cNvPr id="16" name="ïṧḻiďè">
              <a:extLst>
                <a:ext uri="{FF2B5EF4-FFF2-40B4-BE49-F238E27FC236}">
                  <a16:creationId xmlns:a16="http://schemas.microsoft.com/office/drawing/2014/main" id="{E2D6DECC-A17E-4A61-BFE0-A6082216865B}"/>
                </a:ext>
              </a:extLst>
            </p:cNvPr>
            <p:cNvSpPr/>
            <p:nvPr/>
          </p:nvSpPr>
          <p:spPr>
            <a:xfrm>
              <a:off x="5139926" y="2253661"/>
              <a:ext cx="3043115" cy="1491861"/>
            </a:xfrm>
            <a:prstGeom prst="rect">
              <a:avLst/>
            </a:prstGeom>
            <a:grpFill/>
            <a:ln w="12700" cap="rnd">
              <a:noFill/>
              <a:prstDash val="solid"/>
              <a:round/>
              <a:headEnd/>
              <a:tailEnd/>
            </a:ln>
            <a:effectLst>
              <a:outerShdw sx="1000" sy="1000" algn="l"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rgbClr val="FF0000"/>
                </a:solidFill>
              </a:endParaRPr>
            </a:p>
          </p:txBody>
        </p:sp>
        <p:sp>
          <p:nvSpPr>
            <p:cNvPr id="17" name="ïṥļíḋê">
              <a:extLst>
                <a:ext uri="{FF2B5EF4-FFF2-40B4-BE49-F238E27FC236}">
                  <a16:creationId xmlns:a16="http://schemas.microsoft.com/office/drawing/2014/main" id="{F54CF22B-DC75-4163-958F-0FDF9D4DC877}"/>
                </a:ext>
              </a:extLst>
            </p:cNvPr>
            <p:cNvSpPr/>
            <p:nvPr/>
          </p:nvSpPr>
          <p:spPr>
            <a:xfrm>
              <a:off x="5404104" y="2529441"/>
              <a:ext cx="470150" cy="470150"/>
            </a:xfrm>
            <a:prstGeom prst="rect">
              <a:avLst/>
            </a:prstGeom>
            <a:solidFill>
              <a:schemeClr val="accent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000" b="1" dirty="0">
                  <a:solidFill>
                    <a:schemeClr val="bg1"/>
                  </a:solidFill>
                </a:rPr>
                <a:t>0</a:t>
              </a:r>
              <a:r>
                <a:rPr lang="en-US" altLang="zh-CN" sz="100" b="1" dirty="0">
                  <a:solidFill>
                    <a:schemeClr val="bg1"/>
                  </a:solidFill>
                </a:rPr>
                <a:t> </a:t>
              </a:r>
              <a:r>
                <a:rPr lang="en-US" altLang="zh-CN" sz="2000" b="1" dirty="0">
                  <a:solidFill>
                    <a:schemeClr val="bg1"/>
                  </a:solidFill>
                </a:rPr>
                <a:t>2</a:t>
              </a:r>
              <a:endParaRPr lang="zh-CN" altLang="en-US" sz="2000" b="1" dirty="0">
                <a:solidFill>
                  <a:schemeClr val="bg1"/>
                </a:solidFill>
              </a:endParaRPr>
            </a:p>
          </p:txBody>
        </p:sp>
        <p:sp>
          <p:nvSpPr>
            <p:cNvPr id="18" name="íṣḻídê">
              <a:extLst>
                <a:ext uri="{FF2B5EF4-FFF2-40B4-BE49-F238E27FC236}">
                  <a16:creationId xmlns:a16="http://schemas.microsoft.com/office/drawing/2014/main" id="{BDA66767-E004-4376-9215-9F20C47A8C04}"/>
                </a:ext>
              </a:extLst>
            </p:cNvPr>
            <p:cNvSpPr txBox="1"/>
            <p:nvPr/>
          </p:nvSpPr>
          <p:spPr>
            <a:xfrm>
              <a:off x="5274740" y="3109333"/>
              <a:ext cx="2006674" cy="369332"/>
            </a:xfrm>
            <a:prstGeom prst="rect">
              <a:avLst/>
            </a:prstGeom>
            <a:grpFill/>
          </p:spPr>
          <p:txBody>
            <a:bodyPr wrap="square" rtlCol="0">
              <a:spAutoFit/>
            </a:bodyPr>
            <a:lstStyle/>
            <a:p>
              <a:pPr algn="ct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增强市场竞争力</a:t>
              </a:r>
            </a:p>
          </p:txBody>
        </p:sp>
      </p:grpSp>
      <p:grpSp>
        <p:nvGrpSpPr>
          <p:cNvPr id="10" name="ïṧ1ïdê">
            <a:extLst>
              <a:ext uri="{FF2B5EF4-FFF2-40B4-BE49-F238E27FC236}">
                <a16:creationId xmlns:a16="http://schemas.microsoft.com/office/drawing/2014/main" id="{1513C9AC-FAE8-4818-A8B5-78DF6014023A}"/>
              </a:ext>
            </a:extLst>
          </p:cNvPr>
          <p:cNvGrpSpPr/>
          <p:nvPr/>
        </p:nvGrpSpPr>
        <p:grpSpPr>
          <a:xfrm>
            <a:off x="5200009" y="1940805"/>
            <a:ext cx="3043115" cy="1491861"/>
            <a:chOff x="5139926" y="2253661"/>
            <a:chExt cx="3043115" cy="1491861"/>
          </a:xfrm>
          <a:solidFill>
            <a:schemeClr val="bg2"/>
          </a:solidFill>
        </p:grpSpPr>
        <p:sp>
          <p:nvSpPr>
            <p:cNvPr id="12" name="íṩliḑê">
              <a:extLst>
                <a:ext uri="{FF2B5EF4-FFF2-40B4-BE49-F238E27FC236}">
                  <a16:creationId xmlns:a16="http://schemas.microsoft.com/office/drawing/2014/main" id="{359A1BA3-9A1E-475F-BC9E-55F9E731E7F7}"/>
                </a:ext>
              </a:extLst>
            </p:cNvPr>
            <p:cNvSpPr/>
            <p:nvPr/>
          </p:nvSpPr>
          <p:spPr>
            <a:xfrm>
              <a:off x="5139926" y="2253661"/>
              <a:ext cx="3043115" cy="1491861"/>
            </a:xfrm>
            <a:prstGeom prst="rect">
              <a:avLst/>
            </a:prstGeom>
            <a:grpFill/>
            <a:ln w="12700" cap="rnd">
              <a:noFill/>
              <a:prstDash val="solid"/>
              <a:round/>
              <a:headEnd/>
              <a:tailEnd/>
            </a:ln>
            <a:effectLst>
              <a:outerShdw sx="1000" sy="1000" algn="l"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rgbClr val="FF0000"/>
                </a:solidFill>
              </a:endParaRPr>
            </a:p>
          </p:txBody>
        </p:sp>
        <p:sp>
          <p:nvSpPr>
            <p:cNvPr id="13" name="iŝlïdê">
              <a:extLst>
                <a:ext uri="{FF2B5EF4-FFF2-40B4-BE49-F238E27FC236}">
                  <a16:creationId xmlns:a16="http://schemas.microsoft.com/office/drawing/2014/main" id="{9E919931-5FB1-4C27-9198-7ED57C09E98C}"/>
                </a:ext>
              </a:extLst>
            </p:cNvPr>
            <p:cNvSpPr/>
            <p:nvPr/>
          </p:nvSpPr>
          <p:spPr>
            <a:xfrm>
              <a:off x="5404104" y="2529441"/>
              <a:ext cx="470150" cy="470150"/>
            </a:xfrm>
            <a:prstGeom prst="rect">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000" b="1" dirty="0">
                  <a:solidFill>
                    <a:schemeClr val="bg1"/>
                  </a:solidFill>
                </a:rPr>
                <a:t>0</a:t>
              </a:r>
              <a:r>
                <a:rPr lang="en-US" altLang="zh-CN" sz="100" b="1" dirty="0">
                  <a:solidFill>
                    <a:schemeClr val="bg1"/>
                  </a:solidFill>
                </a:rPr>
                <a:t> </a:t>
              </a:r>
              <a:r>
                <a:rPr lang="en-US" altLang="zh-CN" sz="2000" b="1" dirty="0">
                  <a:solidFill>
                    <a:schemeClr val="bg1"/>
                  </a:solidFill>
                </a:rPr>
                <a:t>1</a:t>
              </a:r>
              <a:endParaRPr lang="zh-CN" altLang="en-US" sz="2000" b="1" dirty="0">
                <a:solidFill>
                  <a:schemeClr val="bg1"/>
                </a:solidFill>
              </a:endParaRPr>
            </a:p>
          </p:txBody>
        </p:sp>
        <p:sp>
          <p:nvSpPr>
            <p:cNvPr id="14" name="îšlídê">
              <a:extLst>
                <a:ext uri="{FF2B5EF4-FFF2-40B4-BE49-F238E27FC236}">
                  <a16:creationId xmlns:a16="http://schemas.microsoft.com/office/drawing/2014/main" id="{31307BF6-8126-40D9-A99F-11EFD623A44E}"/>
                </a:ext>
              </a:extLst>
            </p:cNvPr>
            <p:cNvSpPr txBox="1"/>
            <p:nvPr/>
          </p:nvSpPr>
          <p:spPr>
            <a:xfrm>
              <a:off x="5305530" y="3109333"/>
              <a:ext cx="2066601" cy="369332"/>
            </a:xfrm>
            <a:prstGeom prst="rect">
              <a:avLst/>
            </a:prstGeom>
            <a:grpFill/>
          </p:spPr>
          <p:txBody>
            <a:bodyPr wrap="square" rtlCol="0">
              <a:spAutoFit/>
            </a:bodyPr>
            <a:lstStyle/>
            <a:p>
              <a:pPr algn="ct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保护发明创造成果</a:t>
              </a:r>
            </a:p>
          </p:txBody>
        </p:sp>
      </p:grpSp>
      <p:sp>
        <p:nvSpPr>
          <p:cNvPr id="11" name="îş1ïḓé">
            <a:extLst>
              <a:ext uri="{FF2B5EF4-FFF2-40B4-BE49-F238E27FC236}">
                <a16:creationId xmlns:a16="http://schemas.microsoft.com/office/drawing/2014/main" id="{20E3CF79-15F2-48A4-9FF9-186AB3042E70}"/>
              </a:ext>
            </a:extLst>
          </p:cNvPr>
          <p:cNvSpPr/>
          <p:nvPr/>
        </p:nvSpPr>
        <p:spPr>
          <a:xfrm>
            <a:off x="669925" y="1940805"/>
            <a:ext cx="4287898" cy="3278130"/>
          </a:xfrm>
          <a:prstGeom prst="rect">
            <a:avLst/>
          </a:prstGeom>
          <a:blipFill>
            <a:blip r:embed="rId3"/>
            <a:stretch>
              <a:fillRect t="-48288" b="-47917"/>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p>
        </p:txBody>
      </p:sp>
    </p:spTree>
    <p:custDataLst>
      <p:tags r:id="rId1"/>
    </p:custDataLst>
    <p:extLst>
      <p:ext uri="{BB962C8B-B14F-4D97-AF65-F5344CB8AC3E}">
        <p14:creationId xmlns:p14="http://schemas.microsoft.com/office/powerpoint/2010/main" val="340012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îśliḑè"/>
        <p:cNvGrpSpPr/>
        <p:nvPr/>
      </p:nvGrpSpPr>
      <p:grpSpPr>
        <a:xfrm>
          <a:off x="0" y="0"/>
          <a:ext cx="0" cy="0"/>
          <a:chOff x="0" y="0"/>
          <a:chExt cx="0" cy="0"/>
        </a:xfrm>
      </p:grpSpPr>
      <p:grpSp>
        <p:nvGrpSpPr>
          <p:cNvPr id="24" name="ïşḷiḑè">
            <a:extLst>
              <a:ext uri="{FF2B5EF4-FFF2-40B4-BE49-F238E27FC236}">
                <a16:creationId xmlns:a16="http://schemas.microsoft.com/office/drawing/2014/main" id="{25984687-C0D6-4C5A-8C59-602383DEEF65}"/>
              </a:ext>
            </a:extLst>
          </p:cNvPr>
          <p:cNvGrpSpPr/>
          <p:nvPr/>
        </p:nvGrpSpPr>
        <p:grpSpPr>
          <a:xfrm>
            <a:off x="10613712" y="4084097"/>
            <a:ext cx="1586225" cy="2781299"/>
            <a:chOff x="10613712" y="4084097"/>
            <a:chExt cx="1586225" cy="2781299"/>
          </a:xfrm>
        </p:grpSpPr>
        <p:sp>
          <p:nvSpPr>
            <p:cNvPr id="25" name="iṧḻïḋè">
              <a:extLst>
                <a:ext uri="{FF2B5EF4-FFF2-40B4-BE49-F238E27FC236}">
                  <a16:creationId xmlns:a16="http://schemas.microsoft.com/office/drawing/2014/main" id="{64097E0F-0F19-40B4-A800-EDB5E87BA6DA}"/>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íṩļïḑe">
              <a:extLst>
                <a:ext uri="{FF2B5EF4-FFF2-40B4-BE49-F238E27FC236}">
                  <a16:creationId xmlns:a16="http://schemas.microsoft.com/office/drawing/2014/main" id="{2FB4BBA9-D7BA-4162-B57D-3CFD5FD73A02}"/>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îṣļiḋe">
              <a:extLst>
                <a:ext uri="{FF2B5EF4-FFF2-40B4-BE49-F238E27FC236}">
                  <a16:creationId xmlns:a16="http://schemas.microsoft.com/office/drawing/2014/main" id="{24248235-A844-48D1-9FEF-DFA3D028CB44}"/>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îṣḷîḍè">
              <a:extLst>
                <a:ext uri="{FF2B5EF4-FFF2-40B4-BE49-F238E27FC236}">
                  <a16:creationId xmlns:a16="http://schemas.microsoft.com/office/drawing/2014/main" id="{830C9429-D775-4CE8-A445-CC4B71B2D78E}"/>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îšlïde"/>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sym typeface="微软雅黑" panose="020B0503020204020204" pitchFamily="34" charset="-122"/>
              </a:rPr>
              <a:t>03 </a:t>
            </a:r>
            <a:r>
              <a:rPr lang="zh-CN" altLang="en-US">
                <a:latin typeface="微软雅黑" panose="020B0503020204020204" pitchFamily="34" charset="-122"/>
                <a:ea typeface="微软雅黑" panose="020B0503020204020204" pitchFamily="34" charset="-122"/>
                <a:sym typeface="微软雅黑" panose="020B0503020204020204" pitchFamily="34" charset="-122"/>
              </a:rPr>
              <a:t>审批专利必备的三个特性</a:t>
            </a:r>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iṣlïḋè"/>
          <p:cNvSpPr>
            <a:spLocks noGrp="1"/>
          </p:cNvSpPr>
          <p:nvPr>
            <p:ph type="sldNum" sz="quarter" idx="12"/>
          </p:nvPr>
        </p:nvSpPr>
        <p:spPr/>
        <p:txBody>
          <a:bodyPr/>
          <a:lstStyle/>
          <a:p>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0" name="ïšḷîḍ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336964" y="2636666"/>
            <a:ext cx="9518072" cy="3803268"/>
            <a:chOff x="1730922" y="2269024"/>
            <a:chExt cx="8730155" cy="2142858"/>
          </a:xfrm>
        </p:grpSpPr>
        <p:grpSp>
          <p:nvGrpSpPr>
            <p:cNvPr id="101" name="iṧḷiḑê"/>
            <p:cNvGrpSpPr/>
            <p:nvPr/>
          </p:nvGrpSpPr>
          <p:grpSpPr>
            <a:xfrm>
              <a:off x="1730922" y="2269025"/>
              <a:ext cx="2621455" cy="2142857"/>
              <a:chOff x="2072688" y="1543311"/>
              <a:chExt cx="2621455" cy="2142857"/>
            </a:xfrm>
          </p:grpSpPr>
          <p:sp>
            <p:nvSpPr>
              <p:cNvPr id="114" name="ïŝḷîḋê"/>
              <p:cNvSpPr/>
              <p:nvPr/>
            </p:nvSpPr>
            <p:spPr>
              <a:xfrm>
                <a:off x="2072688" y="1543311"/>
                <a:ext cx="2621455" cy="2142857"/>
              </a:xfrm>
              <a:prstGeom prst="rect">
                <a:avLst/>
              </a:prstGeom>
              <a:solidFill>
                <a:schemeClr val="bg2"/>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5" name="îṣľîḋè"/>
              <p:cNvSpPr txBox="1"/>
              <p:nvPr/>
            </p:nvSpPr>
            <p:spPr>
              <a:xfrm>
                <a:off x="2378999" y="2142473"/>
                <a:ext cx="875125" cy="24248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新颖性</a:t>
                </a:r>
                <a:endParaRPr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6" name="íṥľíḓê"/>
              <p:cNvSpPr txBox="1"/>
              <p:nvPr/>
            </p:nvSpPr>
            <p:spPr>
              <a:xfrm>
                <a:off x="2244094" y="2387117"/>
                <a:ext cx="2400441" cy="12990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指该发明或者实用新型不属于现有技术，也没有任何单位或者个人就同样的发明或者实用新型在申请日以前向国务院专利行政部门提出过申请，并且记载在申请日以后公布的专利申请文件或者公告的专利文件中。</a:t>
                </a:r>
              </a:p>
            </p:txBody>
          </p:sp>
          <p:sp>
            <p:nvSpPr>
              <p:cNvPr id="118" name="ïṣľiḍè"/>
              <p:cNvSpPr txBox="1"/>
              <p:nvPr/>
            </p:nvSpPr>
            <p:spPr>
              <a:xfrm>
                <a:off x="3672572" y="1674268"/>
                <a:ext cx="831016" cy="46820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4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02" name="íSlîḍé"/>
            <p:cNvGrpSpPr/>
            <p:nvPr/>
          </p:nvGrpSpPr>
          <p:grpSpPr>
            <a:xfrm>
              <a:off x="4785272" y="2269024"/>
              <a:ext cx="2621455" cy="2142856"/>
              <a:chOff x="2072688" y="1543310"/>
              <a:chExt cx="2621455" cy="2142856"/>
            </a:xfrm>
          </p:grpSpPr>
          <p:sp>
            <p:nvSpPr>
              <p:cNvPr id="109" name="îṡlíḋè"/>
              <p:cNvSpPr/>
              <p:nvPr/>
            </p:nvSpPr>
            <p:spPr>
              <a:xfrm>
                <a:off x="2072688" y="1543310"/>
                <a:ext cx="2621455" cy="2142856"/>
              </a:xfrm>
              <a:prstGeom prst="rect">
                <a:avLst/>
              </a:prstGeom>
              <a:solidFill>
                <a:schemeClr val="bg2"/>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0" name="íṣľíḍé"/>
              <p:cNvSpPr txBox="1"/>
              <p:nvPr/>
            </p:nvSpPr>
            <p:spPr>
              <a:xfrm>
                <a:off x="2378999" y="2142473"/>
                <a:ext cx="875125" cy="24248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创造性</a:t>
                </a:r>
                <a:endParaRPr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1" name="ïṡļíḍê"/>
              <p:cNvSpPr txBox="1"/>
              <p:nvPr/>
            </p:nvSpPr>
            <p:spPr>
              <a:xfrm>
                <a:off x="2244092" y="2426086"/>
                <a:ext cx="2400441" cy="6678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指同申请日以前已有的技术相比，该发明有突出的实质性特点和显著的进步，该实用新型有实质性特点和进步。</a:t>
                </a:r>
              </a:p>
            </p:txBody>
          </p:sp>
          <p:sp>
            <p:nvSpPr>
              <p:cNvPr id="113" name="îŝ1ïḋê"/>
              <p:cNvSpPr txBox="1"/>
              <p:nvPr/>
            </p:nvSpPr>
            <p:spPr>
              <a:xfrm>
                <a:off x="3691721" y="1682704"/>
                <a:ext cx="831016" cy="46820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4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03" name="íṥľíḋè"/>
            <p:cNvGrpSpPr/>
            <p:nvPr/>
          </p:nvGrpSpPr>
          <p:grpSpPr>
            <a:xfrm>
              <a:off x="7839622" y="2269025"/>
              <a:ext cx="2621455" cy="2142854"/>
              <a:chOff x="2072688" y="1543311"/>
              <a:chExt cx="2621455" cy="2142854"/>
            </a:xfrm>
          </p:grpSpPr>
          <p:sp>
            <p:nvSpPr>
              <p:cNvPr id="104" name="îşlïḓê"/>
              <p:cNvSpPr/>
              <p:nvPr/>
            </p:nvSpPr>
            <p:spPr>
              <a:xfrm>
                <a:off x="2072688" y="1543311"/>
                <a:ext cx="2621455" cy="2142854"/>
              </a:xfrm>
              <a:prstGeom prst="rect">
                <a:avLst/>
              </a:prstGeom>
              <a:solidFill>
                <a:schemeClr val="bg2"/>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5" name="işlide"/>
              <p:cNvSpPr txBox="1"/>
              <p:nvPr/>
            </p:nvSpPr>
            <p:spPr>
              <a:xfrm>
                <a:off x="2378999" y="2142473"/>
                <a:ext cx="875125" cy="24248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实用性</a:t>
                </a:r>
                <a:endParaRPr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6" name="îŝlïḋê"/>
              <p:cNvSpPr txBox="1"/>
              <p:nvPr/>
            </p:nvSpPr>
            <p:spPr>
              <a:xfrm>
                <a:off x="2244092" y="2426086"/>
                <a:ext cx="2400441" cy="510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是指该发明或者实用新型能够在产业上制造或者使用，并且能够产生积极效果。</a:t>
                </a:r>
              </a:p>
            </p:txBody>
          </p:sp>
          <p:sp>
            <p:nvSpPr>
              <p:cNvPr id="108" name="ïsļíďé"/>
              <p:cNvSpPr txBox="1"/>
              <p:nvPr/>
            </p:nvSpPr>
            <p:spPr>
              <a:xfrm>
                <a:off x="3691721" y="1674267"/>
                <a:ext cx="831016" cy="46820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4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23" name="îşlíďé"/>
          <p:cNvSpPr txBox="1"/>
          <p:nvPr/>
        </p:nvSpPr>
        <p:spPr>
          <a:xfrm>
            <a:off x="2185567" y="1600224"/>
            <a:ext cx="7819275" cy="518580"/>
          </a:xfrm>
          <a:prstGeom prst="rect">
            <a:avLst/>
          </a:prstGeom>
          <a:noFill/>
          <a:ln>
            <a:noFill/>
          </a:ln>
        </p:spPr>
        <p:txBody>
          <a:bodyPr wrap="square" lIns="91440" tIns="45720" rIns="91440" bIns="45720" anchor="b" anchorCtr="0">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r>
              <a:rPr lang="zh-CN" altLang="en-US" sz="28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我国专利法规定，</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授予发明和实用新型专利应当具备的实质条件是：</a:t>
            </a:r>
            <a:endParaRPr lang="en-US"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ïşľiḑè">
            <a:extLst>
              <a:ext uri="{FF2B5EF4-FFF2-40B4-BE49-F238E27FC236}">
                <a16:creationId xmlns:a16="http://schemas.microsoft.com/office/drawing/2014/main" id="{D389E721-A557-49CD-AD2D-128B7C5081D4}"/>
              </a:ext>
            </a:extLst>
          </p:cNvPr>
          <p:cNvSpPr/>
          <p:nvPr/>
        </p:nvSpPr>
        <p:spPr>
          <a:xfrm>
            <a:off x="1771318" y="2970464"/>
            <a:ext cx="376655" cy="458536"/>
          </a:xfrm>
          <a:custGeom>
            <a:avLst/>
            <a:gdLst>
              <a:gd name="connsiteX0" fmla="*/ 171450 w 438150"/>
              <a:gd name="connsiteY0" fmla="*/ 219075 h 533400"/>
              <a:gd name="connsiteX1" fmla="*/ 171450 w 438150"/>
              <a:gd name="connsiteY1" fmla="*/ 295275 h 533400"/>
              <a:gd name="connsiteX2" fmla="*/ 247650 w 438150"/>
              <a:gd name="connsiteY2" fmla="*/ 295275 h 533400"/>
              <a:gd name="connsiteX3" fmla="*/ 285750 w 438150"/>
              <a:gd name="connsiteY3" fmla="*/ 257175 h 533400"/>
              <a:gd name="connsiteX4" fmla="*/ 247650 w 438150"/>
              <a:gd name="connsiteY4" fmla="*/ 219075 h 533400"/>
              <a:gd name="connsiteX5" fmla="*/ 152400 w 438150"/>
              <a:gd name="connsiteY5" fmla="*/ 200025 h 533400"/>
              <a:gd name="connsiteX6" fmla="*/ 247650 w 438150"/>
              <a:gd name="connsiteY6" fmla="*/ 200025 h 533400"/>
              <a:gd name="connsiteX7" fmla="*/ 304800 w 438150"/>
              <a:gd name="connsiteY7" fmla="*/ 257175 h 533400"/>
              <a:gd name="connsiteX8" fmla="*/ 247650 w 438150"/>
              <a:gd name="connsiteY8" fmla="*/ 314325 h 533400"/>
              <a:gd name="connsiteX9" fmla="*/ 171450 w 438150"/>
              <a:gd name="connsiteY9" fmla="*/ 314325 h 533400"/>
              <a:gd name="connsiteX10" fmla="*/ 171450 w 438150"/>
              <a:gd name="connsiteY10" fmla="*/ 409575 h 533400"/>
              <a:gd name="connsiteX11" fmla="*/ 152400 w 438150"/>
              <a:gd name="connsiteY11" fmla="*/ 409575 h 533400"/>
              <a:gd name="connsiteX12" fmla="*/ 304800 w 438150"/>
              <a:gd name="connsiteY12" fmla="*/ 32480 h 533400"/>
              <a:gd name="connsiteX13" fmla="*/ 304800 w 438150"/>
              <a:gd name="connsiteY13" fmla="*/ 133350 h 533400"/>
              <a:gd name="connsiteX14" fmla="*/ 405574 w 438150"/>
              <a:gd name="connsiteY14" fmla="*/ 133350 h 533400"/>
              <a:gd name="connsiteX15" fmla="*/ 19050 w 438150"/>
              <a:gd name="connsiteY15" fmla="*/ 19050 h 533400"/>
              <a:gd name="connsiteX16" fmla="*/ 19050 w 438150"/>
              <a:gd name="connsiteY16" fmla="*/ 514350 h 533400"/>
              <a:gd name="connsiteX17" fmla="*/ 419100 w 438150"/>
              <a:gd name="connsiteY17" fmla="*/ 514350 h 533400"/>
              <a:gd name="connsiteX18" fmla="*/ 419100 w 438150"/>
              <a:gd name="connsiteY18" fmla="*/ 152400 h 533400"/>
              <a:gd name="connsiteX19" fmla="*/ 285750 w 438150"/>
              <a:gd name="connsiteY19" fmla="*/ 152400 h 533400"/>
              <a:gd name="connsiteX20" fmla="*/ 285750 w 438150"/>
              <a:gd name="connsiteY20" fmla="*/ 19050 h 533400"/>
              <a:gd name="connsiteX21" fmla="*/ 0 w 438150"/>
              <a:gd name="connsiteY21" fmla="*/ 0 h 533400"/>
              <a:gd name="connsiteX22" fmla="*/ 299180 w 438150"/>
              <a:gd name="connsiteY22" fmla="*/ 0 h 533400"/>
              <a:gd name="connsiteX23" fmla="*/ 438150 w 438150"/>
              <a:gd name="connsiteY23" fmla="*/ 138970 h 533400"/>
              <a:gd name="connsiteX24" fmla="*/ 438150 w 438150"/>
              <a:gd name="connsiteY24" fmla="*/ 533400 h 533400"/>
              <a:gd name="connsiteX25" fmla="*/ 0 w 438150"/>
              <a:gd name="connsiteY2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8150" h="533400">
                <a:moveTo>
                  <a:pt x="171450" y="219075"/>
                </a:moveTo>
                <a:lnTo>
                  <a:pt x="171450" y="295275"/>
                </a:lnTo>
                <a:lnTo>
                  <a:pt x="247650" y="295275"/>
                </a:lnTo>
                <a:cubicBezTo>
                  <a:pt x="268700" y="295275"/>
                  <a:pt x="285750" y="278225"/>
                  <a:pt x="285750" y="257175"/>
                </a:cubicBezTo>
                <a:cubicBezTo>
                  <a:pt x="285750" y="236125"/>
                  <a:pt x="268700" y="219075"/>
                  <a:pt x="247650" y="219075"/>
                </a:cubicBezTo>
                <a:close/>
                <a:moveTo>
                  <a:pt x="152400" y="200025"/>
                </a:moveTo>
                <a:lnTo>
                  <a:pt x="247650" y="200025"/>
                </a:lnTo>
                <a:cubicBezTo>
                  <a:pt x="279178" y="200025"/>
                  <a:pt x="304800" y="225647"/>
                  <a:pt x="304800" y="257175"/>
                </a:cubicBezTo>
                <a:cubicBezTo>
                  <a:pt x="304800" y="288703"/>
                  <a:pt x="279178" y="314325"/>
                  <a:pt x="247650" y="314325"/>
                </a:cubicBezTo>
                <a:lnTo>
                  <a:pt x="171450" y="314325"/>
                </a:lnTo>
                <a:lnTo>
                  <a:pt x="171450" y="409575"/>
                </a:lnTo>
                <a:lnTo>
                  <a:pt x="152400" y="409575"/>
                </a:lnTo>
                <a:close/>
                <a:moveTo>
                  <a:pt x="304800" y="32480"/>
                </a:moveTo>
                <a:lnTo>
                  <a:pt x="304800" y="133350"/>
                </a:lnTo>
                <a:lnTo>
                  <a:pt x="405574" y="133350"/>
                </a:lnTo>
                <a:close/>
                <a:moveTo>
                  <a:pt x="19050" y="19050"/>
                </a:moveTo>
                <a:lnTo>
                  <a:pt x="19050" y="514350"/>
                </a:lnTo>
                <a:lnTo>
                  <a:pt x="419100" y="514350"/>
                </a:lnTo>
                <a:lnTo>
                  <a:pt x="419100" y="152400"/>
                </a:lnTo>
                <a:lnTo>
                  <a:pt x="285750" y="152400"/>
                </a:lnTo>
                <a:lnTo>
                  <a:pt x="285750" y="19050"/>
                </a:lnTo>
                <a:close/>
                <a:moveTo>
                  <a:pt x="0" y="0"/>
                </a:moveTo>
                <a:lnTo>
                  <a:pt x="299180" y="0"/>
                </a:lnTo>
                <a:lnTo>
                  <a:pt x="438150" y="138970"/>
                </a:lnTo>
                <a:lnTo>
                  <a:pt x="438150" y="533400"/>
                </a:lnTo>
                <a:lnTo>
                  <a:pt x="0" y="533400"/>
                </a:lnTo>
                <a:close/>
              </a:path>
            </a:pathLst>
          </a:custGeom>
          <a:solidFill>
            <a:schemeClr val="accent2"/>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ísļîḋè">
            <a:extLst>
              <a:ext uri="{FF2B5EF4-FFF2-40B4-BE49-F238E27FC236}">
                <a16:creationId xmlns:a16="http://schemas.microsoft.com/office/drawing/2014/main" id="{4A0D613F-6B1C-44CE-AD8A-110DEAC144DA}"/>
              </a:ext>
            </a:extLst>
          </p:cNvPr>
          <p:cNvSpPr/>
          <p:nvPr/>
        </p:nvSpPr>
        <p:spPr>
          <a:xfrm>
            <a:off x="5091016" y="3076760"/>
            <a:ext cx="458537" cy="343903"/>
          </a:xfrm>
          <a:custGeom>
            <a:avLst/>
            <a:gdLst>
              <a:gd name="connsiteX0" fmla="*/ 534008 w 533400"/>
              <a:gd name="connsiteY0" fmla="*/ 621 h 400050"/>
              <a:gd name="connsiteX1" fmla="*/ 534008 w 533400"/>
              <a:gd name="connsiteY1" fmla="*/ 400671 h 400050"/>
              <a:gd name="connsiteX2" fmla="*/ 608 w 533400"/>
              <a:gd name="connsiteY2" fmla="*/ 400671 h 400050"/>
              <a:gd name="connsiteX3" fmla="*/ 608 w 533400"/>
              <a:gd name="connsiteY3" fmla="*/ 621 h 400050"/>
              <a:gd name="connsiteX4" fmla="*/ 534008 w 533400"/>
              <a:gd name="connsiteY4" fmla="*/ 621 h 400050"/>
              <a:gd name="connsiteX5" fmla="*/ 375607 w 533400"/>
              <a:gd name="connsiteY5" fmla="*/ 153973 h 400050"/>
              <a:gd name="connsiteX6" fmla="*/ 248448 w 533400"/>
              <a:gd name="connsiteY6" fmla="*/ 319709 h 400050"/>
              <a:gd name="connsiteX7" fmla="*/ 140435 w 533400"/>
              <a:gd name="connsiteY7" fmla="*/ 214553 h 400050"/>
              <a:gd name="connsiteX8" fmla="*/ 19658 w 533400"/>
              <a:gd name="connsiteY8" fmla="*/ 356285 h 400050"/>
              <a:gd name="connsiteX9" fmla="*/ 19658 w 533400"/>
              <a:gd name="connsiteY9" fmla="*/ 381621 h 400050"/>
              <a:gd name="connsiteX10" fmla="*/ 514958 w 533400"/>
              <a:gd name="connsiteY10" fmla="*/ 381621 h 400050"/>
              <a:gd name="connsiteX11" fmla="*/ 514958 w 533400"/>
              <a:gd name="connsiteY11" fmla="*/ 339045 h 400050"/>
              <a:gd name="connsiteX12" fmla="*/ 375607 w 533400"/>
              <a:gd name="connsiteY12" fmla="*/ 153973 h 400050"/>
              <a:gd name="connsiteX13" fmla="*/ 514958 w 533400"/>
              <a:gd name="connsiteY13" fmla="*/ 19671 h 400050"/>
              <a:gd name="connsiteX14" fmla="*/ 19658 w 533400"/>
              <a:gd name="connsiteY14" fmla="*/ 19671 h 400050"/>
              <a:gd name="connsiteX15" fmla="*/ 19658 w 533400"/>
              <a:gd name="connsiteY15" fmla="*/ 326948 h 400050"/>
              <a:gd name="connsiteX16" fmla="*/ 139197 w 533400"/>
              <a:gd name="connsiteY16" fmla="*/ 186739 h 400050"/>
              <a:gd name="connsiteX17" fmla="*/ 246448 w 533400"/>
              <a:gd name="connsiteY17" fmla="*/ 291134 h 400050"/>
              <a:gd name="connsiteX18" fmla="*/ 375798 w 533400"/>
              <a:gd name="connsiteY18" fmla="*/ 122541 h 400050"/>
              <a:gd name="connsiteX19" fmla="*/ 515053 w 533400"/>
              <a:gd name="connsiteY19" fmla="*/ 307421 h 400050"/>
              <a:gd name="connsiteX20" fmla="*/ 515053 w 533400"/>
              <a:gd name="connsiteY20" fmla="*/ 19671 h 400050"/>
              <a:gd name="connsiteX21" fmla="*/ 95858 w 533400"/>
              <a:gd name="connsiteY21" fmla="*/ 48246 h 400050"/>
              <a:gd name="connsiteX22" fmla="*/ 143483 w 533400"/>
              <a:gd name="connsiteY22" fmla="*/ 95871 h 400050"/>
              <a:gd name="connsiteX23" fmla="*/ 95858 w 533400"/>
              <a:gd name="connsiteY23" fmla="*/ 143496 h 400050"/>
              <a:gd name="connsiteX24" fmla="*/ 48233 w 533400"/>
              <a:gd name="connsiteY24" fmla="*/ 95871 h 400050"/>
              <a:gd name="connsiteX25" fmla="*/ 95858 w 533400"/>
              <a:gd name="connsiteY25" fmla="*/ 48246 h 400050"/>
              <a:gd name="connsiteX26" fmla="*/ 95858 w 533400"/>
              <a:gd name="connsiteY26" fmla="*/ 67296 h 400050"/>
              <a:gd name="connsiteX27" fmla="*/ 67283 w 533400"/>
              <a:gd name="connsiteY27" fmla="*/ 95871 h 400050"/>
              <a:gd name="connsiteX28" fmla="*/ 95858 w 533400"/>
              <a:gd name="connsiteY28" fmla="*/ 124446 h 400050"/>
              <a:gd name="connsiteX29" fmla="*/ 124433 w 533400"/>
              <a:gd name="connsiteY29" fmla="*/ 95871 h 400050"/>
              <a:gd name="connsiteX30" fmla="*/ 95858 w 533400"/>
              <a:gd name="connsiteY30" fmla="*/ 6729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33400" h="400050">
                <a:moveTo>
                  <a:pt x="534008" y="621"/>
                </a:moveTo>
                <a:lnTo>
                  <a:pt x="534008" y="400671"/>
                </a:lnTo>
                <a:lnTo>
                  <a:pt x="608" y="400671"/>
                </a:lnTo>
                <a:lnTo>
                  <a:pt x="608" y="621"/>
                </a:lnTo>
                <a:lnTo>
                  <a:pt x="534008" y="621"/>
                </a:lnTo>
                <a:close/>
                <a:moveTo>
                  <a:pt x="375607" y="153973"/>
                </a:moveTo>
                <a:lnTo>
                  <a:pt x="248448" y="319709"/>
                </a:lnTo>
                <a:lnTo>
                  <a:pt x="140435" y="214553"/>
                </a:lnTo>
                <a:lnTo>
                  <a:pt x="19658" y="356285"/>
                </a:lnTo>
                <a:lnTo>
                  <a:pt x="19658" y="381621"/>
                </a:lnTo>
                <a:lnTo>
                  <a:pt x="514958" y="381621"/>
                </a:lnTo>
                <a:lnTo>
                  <a:pt x="514958" y="339045"/>
                </a:lnTo>
                <a:lnTo>
                  <a:pt x="375607" y="153973"/>
                </a:lnTo>
                <a:close/>
                <a:moveTo>
                  <a:pt x="514958" y="19671"/>
                </a:moveTo>
                <a:lnTo>
                  <a:pt x="19658" y="19671"/>
                </a:lnTo>
                <a:lnTo>
                  <a:pt x="19658" y="326948"/>
                </a:lnTo>
                <a:lnTo>
                  <a:pt x="139197" y="186739"/>
                </a:lnTo>
                <a:lnTo>
                  <a:pt x="246448" y="291134"/>
                </a:lnTo>
                <a:lnTo>
                  <a:pt x="375798" y="122541"/>
                </a:lnTo>
                <a:lnTo>
                  <a:pt x="515053" y="307421"/>
                </a:lnTo>
                <a:lnTo>
                  <a:pt x="515053" y="19671"/>
                </a:lnTo>
                <a:close/>
                <a:moveTo>
                  <a:pt x="95858" y="48246"/>
                </a:moveTo>
                <a:cubicBezTo>
                  <a:pt x="122147" y="48246"/>
                  <a:pt x="143483" y="69582"/>
                  <a:pt x="143483" y="95871"/>
                </a:cubicBezTo>
                <a:cubicBezTo>
                  <a:pt x="143483" y="122160"/>
                  <a:pt x="122147" y="143496"/>
                  <a:pt x="95858" y="143496"/>
                </a:cubicBezTo>
                <a:cubicBezTo>
                  <a:pt x="69569" y="143496"/>
                  <a:pt x="48233" y="122160"/>
                  <a:pt x="48233" y="95871"/>
                </a:cubicBezTo>
                <a:cubicBezTo>
                  <a:pt x="48233" y="69582"/>
                  <a:pt x="69569" y="48246"/>
                  <a:pt x="95858" y="48246"/>
                </a:cubicBezTo>
                <a:close/>
                <a:moveTo>
                  <a:pt x="95858" y="67296"/>
                </a:moveTo>
                <a:cubicBezTo>
                  <a:pt x="80046" y="67296"/>
                  <a:pt x="67283" y="80060"/>
                  <a:pt x="67283" y="95871"/>
                </a:cubicBezTo>
                <a:cubicBezTo>
                  <a:pt x="67283" y="111682"/>
                  <a:pt x="80046" y="124446"/>
                  <a:pt x="95858" y="124446"/>
                </a:cubicBezTo>
                <a:cubicBezTo>
                  <a:pt x="111670" y="124446"/>
                  <a:pt x="124433" y="111682"/>
                  <a:pt x="124433" y="95871"/>
                </a:cubicBezTo>
                <a:cubicBezTo>
                  <a:pt x="124433" y="80060"/>
                  <a:pt x="111670" y="67296"/>
                  <a:pt x="95858" y="67296"/>
                </a:cubicBezTo>
                <a:close/>
              </a:path>
            </a:pathLst>
          </a:custGeom>
          <a:solidFill>
            <a:schemeClr val="accent2"/>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îṥļïḋè">
            <a:extLst>
              <a:ext uri="{FF2B5EF4-FFF2-40B4-BE49-F238E27FC236}">
                <a16:creationId xmlns:a16="http://schemas.microsoft.com/office/drawing/2014/main" id="{8FCBC27B-8694-4AFE-AA7C-552D07D66B45}"/>
              </a:ext>
            </a:extLst>
          </p:cNvPr>
          <p:cNvSpPr/>
          <p:nvPr/>
        </p:nvSpPr>
        <p:spPr>
          <a:xfrm>
            <a:off x="8407600" y="2989870"/>
            <a:ext cx="427094" cy="458537"/>
          </a:xfrm>
          <a:custGeom>
            <a:avLst/>
            <a:gdLst>
              <a:gd name="connsiteX0" fmla="*/ 372973 w 496823"/>
              <a:gd name="connsiteY0" fmla="*/ 621 h 533400"/>
              <a:gd name="connsiteX1" fmla="*/ 372973 w 496823"/>
              <a:gd name="connsiteY1" fmla="*/ 19671 h 533400"/>
              <a:gd name="connsiteX2" fmla="*/ 344398 w 496823"/>
              <a:gd name="connsiteY2" fmla="*/ 19671 h 533400"/>
              <a:gd name="connsiteX3" fmla="*/ 344398 w 496823"/>
              <a:gd name="connsiteY3" fmla="*/ 141877 h 533400"/>
              <a:gd name="connsiteX4" fmla="*/ 497560 w 496823"/>
              <a:gd name="connsiteY4" fmla="*/ 486301 h 533400"/>
              <a:gd name="connsiteX5" fmla="*/ 479558 w 496823"/>
              <a:gd name="connsiteY5" fmla="*/ 534021 h 533400"/>
              <a:gd name="connsiteX6" fmla="*/ 18738 w 496823"/>
              <a:gd name="connsiteY6" fmla="*/ 534021 h 533400"/>
              <a:gd name="connsiteX7" fmla="*/ 736 w 496823"/>
              <a:gd name="connsiteY7" fmla="*/ 486301 h 533400"/>
              <a:gd name="connsiteX8" fmla="*/ 153898 w 496823"/>
              <a:gd name="connsiteY8" fmla="*/ 141877 h 533400"/>
              <a:gd name="connsiteX9" fmla="*/ 153898 w 496823"/>
              <a:gd name="connsiteY9" fmla="*/ 19671 h 533400"/>
              <a:gd name="connsiteX10" fmla="*/ 125323 w 496823"/>
              <a:gd name="connsiteY10" fmla="*/ 19671 h 533400"/>
              <a:gd name="connsiteX11" fmla="*/ 125323 w 496823"/>
              <a:gd name="connsiteY11" fmla="*/ 621 h 533400"/>
              <a:gd name="connsiteX12" fmla="*/ 372973 w 496823"/>
              <a:gd name="connsiteY12" fmla="*/ 621 h 533400"/>
              <a:gd name="connsiteX13" fmla="*/ 257530 w 496823"/>
              <a:gd name="connsiteY13" fmla="*/ 416006 h 533400"/>
              <a:gd name="connsiteX14" fmla="*/ 254672 w 496823"/>
              <a:gd name="connsiteY14" fmla="*/ 418007 h 533400"/>
              <a:gd name="connsiteX15" fmla="*/ 53504 w 496823"/>
              <a:gd name="connsiteY15" fmla="*/ 414578 h 533400"/>
              <a:gd name="connsiteX16" fmla="*/ 21310 w 496823"/>
              <a:gd name="connsiteY16" fmla="*/ 486967 h 533400"/>
              <a:gd name="connsiteX17" fmla="*/ 31883 w 496823"/>
              <a:gd name="connsiteY17" fmla="*/ 515066 h 533400"/>
              <a:gd name="connsiteX18" fmla="*/ 466413 w 496823"/>
              <a:gd name="connsiteY18" fmla="*/ 515066 h 533400"/>
              <a:gd name="connsiteX19" fmla="*/ 476986 w 496823"/>
              <a:gd name="connsiteY19" fmla="*/ 486967 h 533400"/>
              <a:gd name="connsiteX20" fmla="*/ 441267 w 496823"/>
              <a:gd name="connsiteY20" fmla="*/ 406672 h 533400"/>
              <a:gd name="connsiteX21" fmla="*/ 257530 w 496823"/>
              <a:gd name="connsiteY21" fmla="*/ 416006 h 533400"/>
              <a:gd name="connsiteX22" fmla="*/ 325348 w 496823"/>
              <a:gd name="connsiteY22" fmla="*/ 19671 h 533400"/>
              <a:gd name="connsiteX23" fmla="*/ 172948 w 496823"/>
              <a:gd name="connsiteY23" fmla="*/ 19671 h 533400"/>
              <a:gd name="connsiteX24" fmla="*/ 172948 w 496823"/>
              <a:gd name="connsiteY24" fmla="*/ 145877 h 533400"/>
              <a:gd name="connsiteX25" fmla="*/ 61315 w 496823"/>
              <a:gd name="connsiteY25" fmla="*/ 396956 h 533400"/>
              <a:gd name="connsiteX26" fmla="*/ 240957 w 496823"/>
              <a:gd name="connsiteY26" fmla="*/ 404291 h 533400"/>
              <a:gd name="connsiteX27" fmla="*/ 243719 w 496823"/>
              <a:gd name="connsiteY27" fmla="*/ 402385 h 533400"/>
              <a:gd name="connsiteX28" fmla="*/ 430313 w 496823"/>
              <a:gd name="connsiteY28" fmla="*/ 381716 h 533400"/>
              <a:gd name="connsiteX29" fmla="*/ 325348 w 496823"/>
              <a:gd name="connsiteY29" fmla="*/ 145877 h 533400"/>
              <a:gd name="connsiteX30" fmla="*/ 325348 w 496823"/>
              <a:gd name="connsiteY30" fmla="*/ 19671 h 533400"/>
              <a:gd name="connsiteX31" fmla="*/ 311060 w 496823"/>
              <a:gd name="connsiteY31" fmla="*/ 248271 h 533400"/>
              <a:gd name="connsiteX32" fmla="*/ 353923 w 496823"/>
              <a:gd name="connsiteY32" fmla="*/ 291134 h 533400"/>
              <a:gd name="connsiteX33" fmla="*/ 311060 w 496823"/>
              <a:gd name="connsiteY33" fmla="*/ 333996 h 533400"/>
              <a:gd name="connsiteX34" fmla="*/ 268198 w 496823"/>
              <a:gd name="connsiteY34" fmla="*/ 291134 h 533400"/>
              <a:gd name="connsiteX35" fmla="*/ 311060 w 496823"/>
              <a:gd name="connsiteY35" fmla="*/ 248271 h 533400"/>
              <a:gd name="connsiteX36" fmla="*/ 311060 w 496823"/>
              <a:gd name="connsiteY36" fmla="*/ 267321 h 533400"/>
              <a:gd name="connsiteX37" fmla="*/ 287248 w 496823"/>
              <a:gd name="connsiteY37" fmla="*/ 291134 h 533400"/>
              <a:gd name="connsiteX38" fmla="*/ 311060 w 496823"/>
              <a:gd name="connsiteY38" fmla="*/ 314946 h 533400"/>
              <a:gd name="connsiteX39" fmla="*/ 334873 w 496823"/>
              <a:gd name="connsiteY39" fmla="*/ 291134 h 533400"/>
              <a:gd name="connsiteX40" fmla="*/ 311060 w 496823"/>
              <a:gd name="connsiteY40" fmla="*/ 26732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96823" h="533400">
                <a:moveTo>
                  <a:pt x="372973" y="621"/>
                </a:moveTo>
                <a:lnTo>
                  <a:pt x="372973" y="19671"/>
                </a:lnTo>
                <a:lnTo>
                  <a:pt x="344398" y="19671"/>
                </a:lnTo>
                <a:lnTo>
                  <a:pt x="344398" y="141877"/>
                </a:lnTo>
                <a:lnTo>
                  <a:pt x="497560" y="486301"/>
                </a:lnTo>
                <a:lnTo>
                  <a:pt x="479558" y="534021"/>
                </a:lnTo>
                <a:lnTo>
                  <a:pt x="18738" y="534021"/>
                </a:lnTo>
                <a:lnTo>
                  <a:pt x="736" y="486301"/>
                </a:lnTo>
                <a:lnTo>
                  <a:pt x="153898" y="141877"/>
                </a:lnTo>
                <a:lnTo>
                  <a:pt x="153898" y="19671"/>
                </a:lnTo>
                <a:lnTo>
                  <a:pt x="125323" y="19671"/>
                </a:lnTo>
                <a:lnTo>
                  <a:pt x="125323" y="621"/>
                </a:lnTo>
                <a:lnTo>
                  <a:pt x="372973" y="621"/>
                </a:lnTo>
                <a:close/>
                <a:moveTo>
                  <a:pt x="257530" y="416006"/>
                </a:moveTo>
                <a:lnTo>
                  <a:pt x="254672" y="418007"/>
                </a:lnTo>
                <a:cubicBezTo>
                  <a:pt x="199142" y="457345"/>
                  <a:pt x="120656" y="455535"/>
                  <a:pt x="53504" y="414578"/>
                </a:cubicBezTo>
                <a:lnTo>
                  <a:pt x="21310" y="486967"/>
                </a:lnTo>
                <a:lnTo>
                  <a:pt x="31883" y="515066"/>
                </a:lnTo>
                <a:lnTo>
                  <a:pt x="466413" y="515066"/>
                </a:lnTo>
                <a:lnTo>
                  <a:pt x="476986" y="486967"/>
                </a:lnTo>
                <a:lnTo>
                  <a:pt x="441267" y="406672"/>
                </a:lnTo>
                <a:cubicBezTo>
                  <a:pt x="379926" y="379144"/>
                  <a:pt x="307060" y="382669"/>
                  <a:pt x="257530" y="416006"/>
                </a:cubicBezTo>
                <a:close/>
                <a:moveTo>
                  <a:pt x="325348" y="19671"/>
                </a:moveTo>
                <a:lnTo>
                  <a:pt x="172948" y="19671"/>
                </a:lnTo>
                <a:lnTo>
                  <a:pt x="172948" y="145877"/>
                </a:lnTo>
                <a:lnTo>
                  <a:pt x="61315" y="396956"/>
                </a:lnTo>
                <a:cubicBezTo>
                  <a:pt x="121608" y="434771"/>
                  <a:pt x="191522" y="437342"/>
                  <a:pt x="240957" y="404291"/>
                </a:cubicBezTo>
                <a:lnTo>
                  <a:pt x="243719" y="402385"/>
                </a:lnTo>
                <a:cubicBezTo>
                  <a:pt x="294106" y="366762"/>
                  <a:pt x="366115" y="359618"/>
                  <a:pt x="430313" y="381716"/>
                </a:cubicBezTo>
                <a:lnTo>
                  <a:pt x="325348" y="145877"/>
                </a:lnTo>
                <a:lnTo>
                  <a:pt x="325348" y="19671"/>
                </a:lnTo>
                <a:close/>
                <a:moveTo>
                  <a:pt x="311060" y="248271"/>
                </a:moveTo>
                <a:cubicBezTo>
                  <a:pt x="334778" y="248271"/>
                  <a:pt x="353923" y="267416"/>
                  <a:pt x="353923" y="291134"/>
                </a:cubicBezTo>
                <a:cubicBezTo>
                  <a:pt x="353923" y="314851"/>
                  <a:pt x="334778" y="333996"/>
                  <a:pt x="311060" y="333996"/>
                </a:cubicBezTo>
                <a:cubicBezTo>
                  <a:pt x="287343" y="333996"/>
                  <a:pt x="268198" y="314851"/>
                  <a:pt x="268198" y="291134"/>
                </a:cubicBezTo>
                <a:cubicBezTo>
                  <a:pt x="268198" y="267416"/>
                  <a:pt x="287343" y="248271"/>
                  <a:pt x="311060" y="248271"/>
                </a:cubicBezTo>
                <a:close/>
                <a:moveTo>
                  <a:pt x="311060" y="267321"/>
                </a:moveTo>
                <a:cubicBezTo>
                  <a:pt x="297916" y="267321"/>
                  <a:pt x="287248" y="277989"/>
                  <a:pt x="287248" y="291134"/>
                </a:cubicBezTo>
                <a:cubicBezTo>
                  <a:pt x="287248" y="304278"/>
                  <a:pt x="297916" y="314946"/>
                  <a:pt x="311060" y="314946"/>
                </a:cubicBezTo>
                <a:cubicBezTo>
                  <a:pt x="324205" y="314946"/>
                  <a:pt x="334873" y="304278"/>
                  <a:pt x="334873" y="291134"/>
                </a:cubicBezTo>
                <a:cubicBezTo>
                  <a:pt x="334873" y="277989"/>
                  <a:pt x="324205" y="267321"/>
                  <a:pt x="311060" y="267321"/>
                </a:cubicBezTo>
                <a:close/>
              </a:path>
            </a:pathLst>
          </a:custGeom>
          <a:solidFill>
            <a:schemeClr val="accent2"/>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Tree>
    <p:custDataLst>
      <p:tags r:id="rId1"/>
    </p:custDataLst>
    <p:extLst>
      <p:ext uri="{BB962C8B-B14F-4D97-AF65-F5344CB8AC3E}">
        <p14:creationId xmlns:p14="http://schemas.microsoft.com/office/powerpoint/2010/main" val="3508114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îṣlíḑe"/>
        <p:cNvGrpSpPr/>
        <p:nvPr/>
      </p:nvGrpSpPr>
      <p:grpSpPr>
        <a:xfrm>
          <a:off x="0" y="0"/>
          <a:ext cx="0" cy="0"/>
          <a:chOff x="0" y="0"/>
          <a:chExt cx="0" cy="0"/>
        </a:xfrm>
      </p:grpSpPr>
      <p:grpSp>
        <p:nvGrpSpPr>
          <p:cNvPr id="19" name="îś1îḋê">
            <a:extLst>
              <a:ext uri="{FF2B5EF4-FFF2-40B4-BE49-F238E27FC236}">
                <a16:creationId xmlns:a16="http://schemas.microsoft.com/office/drawing/2014/main" id="{F817C648-41CF-45C7-BC46-DE20E4558062}"/>
              </a:ext>
            </a:extLst>
          </p:cNvPr>
          <p:cNvGrpSpPr/>
          <p:nvPr/>
        </p:nvGrpSpPr>
        <p:grpSpPr>
          <a:xfrm>
            <a:off x="10613712" y="4084097"/>
            <a:ext cx="1586225" cy="2781299"/>
            <a:chOff x="10613712" y="4084097"/>
            <a:chExt cx="1586225" cy="2781299"/>
          </a:xfrm>
        </p:grpSpPr>
        <p:sp>
          <p:nvSpPr>
            <p:cNvPr id="20" name="îŝ1îḋe">
              <a:extLst>
                <a:ext uri="{FF2B5EF4-FFF2-40B4-BE49-F238E27FC236}">
                  <a16:creationId xmlns:a16="http://schemas.microsoft.com/office/drawing/2014/main" id="{EE236666-B6BB-4846-AA32-22D637834A49}"/>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îṩ1ïḑe">
              <a:extLst>
                <a:ext uri="{FF2B5EF4-FFF2-40B4-BE49-F238E27FC236}">
                  <a16:creationId xmlns:a16="http://schemas.microsoft.com/office/drawing/2014/main" id="{FB0E7D16-3774-4B60-A9E0-BA1EF86F99BC}"/>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ísḻiďè">
              <a:extLst>
                <a:ext uri="{FF2B5EF4-FFF2-40B4-BE49-F238E27FC236}">
                  <a16:creationId xmlns:a16="http://schemas.microsoft.com/office/drawing/2014/main" id="{C545C89E-858F-4086-9C45-050722194EBB}"/>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iṣḷîḓe">
              <a:extLst>
                <a:ext uri="{FF2B5EF4-FFF2-40B4-BE49-F238E27FC236}">
                  <a16:creationId xmlns:a16="http://schemas.microsoft.com/office/drawing/2014/main" id="{2640FC6C-D86D-4D71-9C37-E0FFB7F83376}"/>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íṥľíḑè"/>
          <p:cNvSpPr>
            <a:spLocks noGrp="1"/>
          </p:cNvSpPr>
          <p:nvPr>
            <p:ph type="title"/>
          </p:nvPr>
        </p:nvSpPr>
        <p:spPr/>
        <p:txBody>
          <a:bodyPr/>
          <a:lstStyle/>
          <a:p>
            <a:r>
              <a:rPr lang="en-US">
                <a:latin typeface="微软雅黑" panose="020B0503020204020204" pitchFamily="34" charset="-122"/>
                <a:ea typeface="微软雅黑" panose="020B0503020204020204" pitchFamily="34" charset="-122"/>
                <a:sym typeface="微软雅黑" panose="020B0503020204020204" pitchFamily="34" charset="-122"/>
              </a:rPr>
              <a:t>04 </a:t>
            </a:r>
            <a:r>
              <a:rPr lang="zh-CN" altLang="en-US">
                <a:latin typeface="微软雅黑" panose="020B0503020204020204" pitchFamily="34" charset="-122"/>
                <a:ea typeface="微软雅黑" panose="020B0503020204020204" pitchFamily="34" charset="-122"/>
                <a:sym typeface="微软雅黑" panose="020B0503020204020204" pitchFamily="34" charset="-122"/>
              </a:rPr>
              <a:t>专利分类</a:t>
            </a:r>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íŝḷîďé"/>
          <p:cNvSpPr>
            <a:spLocks noGrp="1"/>
          </p:cNvSpPr>
          <p:nvPr>
            <p:ph type="sldNum" sz="quarter" idx="12"/>
          </p:nvPr>
        </p:nvSpPr>
        <p:spPr/>
        <p:txBody>
          <a:bodyPr/>
          <a:lstStyle/>
          <a:p>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46" name="íšľíḋê"/>
          <p:cNvGrpSpPr/>
          <p:nvPr/>
        </p:nvGrpSpPr>
        <p:grpSpPr>
          <a:xfrm>
            <a:off x="1419377" y="2858639"/>
            <a:ext cx="2930321" cy="3367176"/>
            <a:chOff x="660400" y="1644468"/>
            <a:chExt cx="3427506" cy="3564984"/>
          </a:xfrm>
        </p:grpSpPr>
        <p:sp>
          <p:nvSpPr>
            <p:cNvPr id="148" name="íš1idè"/>
            <p:cNvSpPr/>
            <p:nvPr/>
          </p:nvSpPr>
          <p:spPr>
            <a:xfrm>
              <a:off x="660400" y="1644468"/>
              <a:ext cx="3427506" cy="462025"/>
            </a:xfrm>
            <a:prstGeom prst="rect">
              <a:avLst/>
            </a:pr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第一类：发明专利</a:t>
              </a:r>
              <a:endParaRPr lang="id-ID"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9" name="iṩlîḍé"/>
            <p:cNvSpPr/>
            <p:nvPr/>
          </p:nvSpPr>
          <p:spPr bwMode="auto">
            <a:xfrm>
              <a:off x="660400" y="2535551"/>
              <a:ext cx="3427506" cy="267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定义：</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对产品、方法或者其改进所提出的新的技术方案。</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171450" indent="-171450">
                <a:lnSpc>
                  <a:spcPct val="150000"/>
                </a:lnSpc>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endParaRPr lang="en-US" altLang="zh-CN" sz="1400" dirty="0">
                <a:latin typeface="微软雅黑" panose="020B0503020204020204" pitchFamily="34" charset="-122"/>
                <a:ea typeface="微软雅黑" panose="020B0503020204020204" pitchFamily="34" charset="-122"/>
                <a:sym typeface="微软雅黑" panose="020B0503020204020204" pitchFamily="34" charset="-122"/>
              </a:endParaRPr>
            </a:p>
            <a:p>
              <a:pPr marL="171450" indent="-1714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特点：</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发明型专利技术含量高，发明人所花费的创造性劳动最多，新产品及其制造方法、使用方法都可以申请。</a:t>
              </a:r>
            </a:p>
          </p:txBody>
        </p:sp>
      </p:grpSp>
      <p:grpSp>
        <p:nvGrpSpPr>
          <p:cNvPr id="142" name="iş1ïḋé"/>
          <p:cNvGrpSpPr/>
          <p:nvPr/>
        </p:nvGrpSpPr>
        <p:grpSpPr>
          <a:xfrm>
            <a:off x="4595915" y="2858639"/>
            <a:ext cx="2930321" cy="3381824"/>
            <a:chOff x="660400" y="1644468"/>
            <a:chExt cx="3427506" cy="3580493"/>
          </a:xfrm>
        </p:grpSpPr>
        <p:sp>
          <p:nvSpPr>
            <p:cNvPr id="144" name="îṡḻïḍê"/>
            <p:cNvSpPr/>
            <p:nvPr/>
          </p:nvSpPr>
          <p:spPr>
            <a:xfrm>
              <a:off x="660400" y="1644468"/>
              <a:ext cx="3427506" cy="462025"/>
            </a:xfrm>
            <a:prstGeom prst="rect">
              <a:avLst/>
            </a:pr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第二类：实用新型专利</a:t>
              </a:r>
              <a:endParaRPr lang="id-ID"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5" name="íṣ1íḓe"/>
            <p:cNvSpPr/>
            <p:nvPr/>
          </p:nvSpPr>
          <p:spPr bwMode="auto">
            <a:xfrm>
              <a:off x="660400" y="2535548"/>
              <a:ext cx="3427506" cy="268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定义：</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对产品形状、构造或者其结合所提出的适于实用的新的技术方案。</a:t>
              </a:r>
            </a:p>
            <a:p>
              <a:pPr>
                <a:lnSpc>
                  <a:spcPct val="150000"/>
                </a:lnSpc>
              </a:pPr>
              <a:endParaRPr lang="en-US" altLang="zh-CN" sz="1400" dirty="0">
                <a:latin typeface="微软雅黑" panose="020B0503020204020204" pitchFamily="34" charset="-122"/>
                <a:ea typeface="微软雅黑" panose="020B0503020204020204" pitchFamily="34" charset="-122"/>
                <a:sym typeface="微软雅黑" panose="020B0503020204020204" pitchFamily="34" charset="-122"/>
              </a:endParaRPr>
            </a:p>
            <a:p>
              <a:pPr marL="171450" indent="-1714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特点：</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只要有一些技术改进就可以申请，只有涉及产品构造、形状或其结合时，才可以申请。</a:t>
              </a:r>
            </a:p>
            <a:p>
              <a:pPr marL="171450" indent="-171450">
                <a:lnSpc>
                  <a:spcPct val="150000"/>
                </a:lnSpc>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38" name="ïṧľïḍê"/>
          <p:cNvGrpSpPr/>
          <p:nvPr/>
        </p:nvGrpSpPr>
        <p:grpSpPr>
          <a:xfrm>
            <a:off x="7772451" y="2858638"/>
            <a:ext cx="2930321" cy="3381823"/>
            <a:chOff x="660400" y="1644468"/>
            <a:chExt cx="3427506" cy="3580491"/>
          </a:xfrm>
        </p:grpSpPr>
        <p:sp>
          <p:nvSpPr>
            <p:cNvPr id="140" name="iṡļide"/>
            <p:cNvSpPr/>
            <p:nvPr/>
          </p:nvSpPr>
          <p:spPr>
            <a:xfrm>
              <a:off x="660400" y="1644468"/>
              <a:ext cx="3427506" cy="462025"/>
            </a:xfrm>
            <a:prstGeom prst="rect">
              <a:avLst/>
            </a:pr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第三类：外观设计专利</a:t>
              </a:r>
              <a:endParaRPr lang="id-ID"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1" name="ïŝliḑe"/>
            <p:cNvSpPr/>
            <p:nvPr/>
          </p:nvSpPr>
          <p:spPr bwMode="auto">
            <a:xfrm>
              <a:off x="660400" y="2535549"/>
              <a:ext cx="3427506" cy="268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定义：</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对产品的形状、图案、或者其结合以及色彩与形状、图案的结合所作出的富于美感并适于工业上应用的新设计。</a:t>
              </a:r>
              <a:endParaRPr lang="en-US" altLang="zh-CN" sz="1400" dirty="0">
                <a:latin typeface="微软雅黑" panose="020B0503020204020204" pitchFamily="34" charset="-122"/>
                <a:ea typeface="微软雅黑" panose="020B0503020204020204" pitchFamily="34" charset="-122"/>
                <a:sym typeface="微软雅黑" panose="020B0503020204020204" pitchFamily="34" charset="-122"/>
              </a:endParaRPr>
            </a:p>
            <a:p>
              <a:pPr marL="171450" indent="-1714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特点：</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主要是针对产品外观、形状、图案、色彩及组合的新设计，并适用于工业应用。</a:t>
              </a:r>
            </a:p>
          </p:txBody>
        </p:sp>
      </p:grpSp>
      <p:sp>
        <p:nvSpPr>
          <p:cNvPr id="54" name="îṥļîḑê"/>
          <p:cNvSpPr txBox="1"/>
          <p:nvPr/>
        </p:nvSpPr>
        <p:spPr>
          <a:xfrm>
            <a:off x="2237443" y="1370761"/>
            <a:ext cx="7819275" cy="518580"/>
          </a:xfrm>
          <a:prstGeom prst="rect">
            <a:avLst/>
          </a:prstGeom>
          <a:noFill/>
          <a:ln>
            <a:noFill/>
          </a:ln>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r>
              <a:rPr lang="zh-CN" altLang="en-US" sz="20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专利分为三大类</a:t>
            </a:r>
            <a:endParaRPr lang="en-US" sz="20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 name="ïṥľiḑè">
            <a:extLst>
              <a:ext uri="{FF2B5EF4-FFF2-40B4-BE49-F238E27FC236}">
                <a16:creationId xmlns:a16="http://schemas.microsoft.com/office/drawing/2014/main" id="{9AE13668-8C19-452F-8D2D-42174F0F688F}"/>
              </a:ext>
            </a:extLst>
          </p:cNvPr>
          <p:cNvCxnSpPr>
            <a:cxnSpLocks/>
          </p:cNvCxnSpPr>
          <p:nvPr/>
        </p:nvCxnSpPr>
        <p:spPr>
          <a:xfrm>
            <a:off x="4476700" y="2858638"/>
            <a:ext cx="0" cy="2648571"/>
          </a:xfrm>
          <a:prstGeom prst="line">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7" name="íšḷiḓé">
            <a:extLst>
              <a:ext uri="{FF2B5EF4-FFF2-40B4-BE49-F238E27FC236}">
                <a16:creationId xmlns:a16="http://schemas.microsoft.com/office/drawing/2014/main" id="{DB49C57C-FB3A-4E85-8FFE-C3B3E836E9EC}"/>
              </a:ext>
            </a:extLst>
          </p:cNvPr>
          <p:cNvCxnSpPr>
            <a:cxnSpLocks/>
          </p:cNvCxnSpPr>
          <p:nvPr/>
        </p:nvCxnSpPr>
        <p:spPr>
          <a:xfrm>
            <a:off x="7651700" y="2858638"/>
            <a:ext cx="0" cy="2648571"/>
          </a:xfrm>
          <a:prstGeom prst="line">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sp>
        <p:nvSpPr>
          <p:cNvPr id="6" name="iSļiḑê">
            <a:extLst>
              <a:ext uri="{FF2B5EF4-FFF2-40B4-BE49-F238E27FC236}">
                <a16:creationId xmlns:a16="http://schemas.microsoft.com/office/drawing/2014/main" id="{8A4C1BB0-A3A8-4D3B-BB7D-B537E42DE22B}"/>
              </a:ext>
            </a:extLst>
          </p:cNvPr>
          <p:cNvSpPr/>
          <p:nvPr/>
        </p:nvSpPr>
        <p:spPr>
          <a:xfrm>
            <a:off x="2656452" y="2137621"/>
            <a:ext cx="456170" cy="491259"/>
          </a:xfrm>
          <a:custGeom>
            <a:avLst/>
            <a:gdLst>
              <a:gd name="connsiteX0" fmla="*/ 400530 w 495300"/>
              <a:gd name="connsiteY0" fmla="*/ 621 h 533400"/>
              <a:gd name="connsiteX1" fmla="*/ 400530 w 495300"/>
              <a:gd name="connsiteY1" fmla="*/ 162546 h 533400"/>
              <a:gd name="connsiteX2" fmla="*/ 257655 w 495300"/>
              <a:gd name="connsiteY2" fmla="*/ 162546 h 533400"/>
              <a:gd name="connsiteX3" fmla="*/ 257655 w 495300"/>
              <a:gd name="connsiteY3" fmla="*/ 295896 h 533400"/>
              <a:gd name="connsiteX4" fmla="*/ 457680 w 495300"/>
              <a:gd name="connsiteY4" fmla="*/ 295896 h 533400"/>
              <a:gd name="connsiteX5" fmla="*/ 457680 w 495300"/>
              <a:gd name="connsiteY5" fmla="*/ 438771 h 533400"/>
              <a:gd name="connsiteX6" fmla="*/ 495780 w 495300"/>
              <a:gd name="connsiteY6" fmla="*/ 438771 h 533400"/>
              <a:gd name="connsiteX7" fmla="*/ 495780 w 495300"/>
              <a:gd name="connsiteY7" fmla="*/ 534021 h 533400"/>
              <a:gd name="connsiteX8" fmla="*/ 400530 w 495300"/>
              <a:gd name="connsiteY8" fmla="*/ 534021 h 533400"/>
              <a:gd name="connsiteX9" fmla="*/ 400530 w 495300"/>
              <a:gd name="connsiteY9" fmla="*/ 438771 h 533400"/>
              <a:gd name="connsiteX10" fmla="*/ 438630 w 495300"/>
              <a:gd name="connsiteY10" fmla="*/ 438771 h 533400"/>
              <a:gd name="connsiteX11" fmla="*/ 438630 w 495300"/>
              <a:gd name="connsiteY11" fmla="*/ 314946 h 533400"/>
              <a:gd name="connsiteX12" fmla="*/ 257655 w 495300"/>
              <a:gd name="connsiteY12" fmla="*/ 314946 h 533400"/>
              <a:gd name="connsiteX13" fmla="*/ 257655 w 495300"/>
              <a:gd name="connsiteY13" fmla="*/ 438771 h 533400"/>
              <a:gd name="connsiteX14" fmla="*/ 295755 w 495300"/>
              <a:gd name="connsiteY14" fmla="*/ 438771 h 533400"/>
              <a:gd name="connsiteX15" fmla="*/ 295755 w 495300"/>
              <a:gd name="connsiteY15" fmla="*/ 534021 h 533400"/>
              <a:gd name="connsiteX16" fmla="*/ 200505 w 495300"/>
              <a:gd name="connsiteY16" fmla="*/ 534021 h 533400"/>
              <a:gd name="connsiteX17" fmla="*/ 200505 w 495300"/>
              <a:gd name="connsiteY17" fmla="*/ 438771 h 533400"/>
              <a:gd name="connsiteX18" fmla="*/ 238605 w 495300"/>
              <a:gd name="connsiteY18" fmla="*/ 438771 h 533400"/>
              <a:gd name="connsiteX19" fmla="*/ 238605 w 495300"/>
              <a:gd name="connsiteY19" fmla="*/ 314946 h 533400"/>
              <a:gd name="connsiteX20" fmla="*/ 57630 w 495300"/>
              <a:gd name="connsiteY20" fmla="*/ 314946 h 533400"/>
              <a:gd name="connsiteX21" fmla="*/ 57630 w 495300"/>
              <a:gd name="connsiteY21" fmla="*/ 438771 h 533400"/>
              <a:gd name="connsiteX22" fmla="*/ 95730 w 495300"/>
              <a:gd name="connsiteY22" fmla="*/ 438771 h 533400"/>
              <a:gd name="connsiteX23" fmla="*/ 95730 w 495300"/>
              <a:gd name="connsiteY23" fmla="*/ 534021 h 533400"/>
              <a:gd name="connsiteX24" fmla="*/ 480 w 495300"/>
              <a:gd name="connsiteY24" fmla="*/ 534021 h 533400"/>
              <a:gd name="connsiteX25" fmla="*/ 480 w 495300"/>
              <a:gd name="connsiteY25" fmla="*/ 438771 h 533400"/>
              <a:gd name="connsiteX26" fmla="*/ 38580 w 495300"/>
              <a:gd name="connsiteY26" fmla="*/ 438771 h 533400"/>
              <a:gd name="connsiteX27" fmla="*/ 38580 w 495300"/>
              <a:gd name="connsiteY27" fmla="*/ 295896 h 533400"/>
              <a:gd name="connsiteX28" fmla="*/ 238605 w 495300"/>
              <a:gd name="connsiteY28" fmla="*/ 295896 h 533400"/>
              <a:gd name="connsiteX29" fmla="*/ 238605 w 495300"/>
              <a:gd name="connsiteY29" fmla="*/ 162546 h 533400"/>
              <a:gd name="connsiteX30" fmla="*/ 95730 w 495300"/>
              <a:gd name="connsiteY30" fmla="*/ 162546 h 533400"/>
              <a:gd name="connsiteX31" fmla="*/ 95730 w 495300"/>
              <a:gd name="connsiteY31" fmla="*/ 621 h 533400"/>
              <a:gd name="connsiteX32" fmla="*/ 400530 w 495300"/>
              <a:gd name="connsiteY32" fmla="*/ 621 h 533400"/>
              <a:gd name="connsiteX33" fmla="*/ 76680 w 495300"/>
              <a:gd name="connsiteY33" fmla="*/ 457821 h 533400"/>
              <a:gd name="connsiteX34" fmla="*/ 19530 w 495300"/>
              <a:gd name="connsiteY34" fmla="*/ 457821 h 533400"/>
              <a:gd name="connsiteX35" fmla="*/ 19530 w 495300"/>
              <a:gd name="connsiteY35" fmla="*/ 514971 h 533400"/>
              <a:gd name="connsiteX36" fmla="*/ 76680 w 495300"/>
              <a:gd name="connsiteY36" fmla="*/ 514971 h 533400"/>
              <a:gd name="connsiteX37" fmla="*/ 76680 w 495300"/>
              <a:gd name="connsiteY37" fmla="*/ 457821 h 533400"/>
              <a:gd name="connsiteX38" fmla="*/ 276705 w 495300"/>
              <a:gd name="connsiteY38" fmla="*/ 457821 h 533400"/>
              <a:gd name="connsiteX39" fmla="*/ 219555 w 495300"/>
              <a:gd name="connsiteY39" fmla="*/ 457821 h 533400"/>
              <a:gd name="connsiteX40" fmla="*/ 219555 w 495300"/>
              <a:gd name="connsiteY40" fmla="*/ 514971 h 533400"/>
              <a:gd name="connsiteX41" fmla="*/ 276705 w 495300"/>
              <a:gd name="connsiteY41" fmla="*/ 514971 h 533400"/>
              <a:gd name="connsiteX42" fmla="*/ 276705 w 495300"/>
              <a:gd name="connsiteY42" fmla="*/ 457821 h 533400"/>
              <a:gd name="connsiteX43" fmla="*/ 476730 w 495300"/>
              <a:gd name="connsiteY43" fmla="*/ 457821 h 533400"/>
              <a:gd name="connsiteX44" fmla="*/ 419580 w 495300"/>
              <a:gd name="connsiteY44" fmla="*/ 457821 h 533400"/>
              <a:gd name="connsiteX45" fmla="*/ 419580 w 495300"/>
              <a:gd name="connsiteY45" fmla="*/ 514971 h 533400"/>
              <a:gd name="connsiteX46" fmla="*/ 476730 w 495300"/>
              <a:gd name="connsiteY46" fmla="*/ 514971 h 533400"/>
              <a:gd name="connsiteX47" fmla="*/ 476730 w 495300"/>
              <a:gd name="connsiteY47" fmla="*/ 457821 h 533400"/>
              <a:gd name="connsiteX48" fmla="*/ 381480 w 495300"/>
              <a:gd name="connsiteY48" fmla="*/ 19671 h 533400"/>
              <a:gd name="connsiteX49" fmla="*/ 114780 w 495300"/>
              <a:gd name="connsiteY49" fmla="*/ 19671 h 533400"/>
              <a:gd name="connsiteX50" fmla="*/ 114780 w 495300"/>
              <a:gd name="connsiteY50" fmla="*/ 143496 h 533400"/>
              <a:gd name="connsiteX51" fmla="*/ 381480 w 495300"/>
              <a:gd name="connsiteY51" fmla="*/ 143496 h 533400"/>
              <a:gd name="connsiteX52" fmla="*/ 381480 w 495300"/>
              <a:gd name="connsiteY52" fmla="*/ 19671 h 533400"/>
              <a:gd name="connsiteX53" fmla="*/ 157643 w 495300"/>
              <a:gd name="connsiteY53" fmla="*/ 86346 h 533400"/>
              <a:gd name="connsiteX54" fmla="*/ 171930 w 495300"/>
              <a:gd name="connsiteY54" fmla="*/ 100634 h 533400"/>
              <a:gd name="connsiteX55" fmla="*/ 157643 w 495300"/>
              <a:gd name="connsiteY55" fmla="*/ 114921 h 533400"/>
              <a:gd name="connsiteX56" fmla="*/ 143355 w 495300"/>
              <a:gd name="connsiteY56" fmla="*/ 100634 h 533400"/>
              <a:gd name="connsiteX57" fmla="*/ 157643 w 495300"/>
              <a:gd name="connsiteY57" fmla="*/ 8634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95300" h="533400">
                <a:moveTo>
                  <a:pt x="400530" y="621"/>
                </a:moveTo>
                <a:lnTo>
                  <a:pt x="400530" y="162546"/>
                </a:lnTo>
                <a:lnTo>
                  <a:pt x="257655" y="162546"/>
                </a:lnTo>
                <a:lnTo>
                  <a:pt x="257655" y="295896"/>
                </a:lnTo>
                <a:lnTo>
                  <a:pt x="457680" y="295896"/>
                </a:lnTo>
                <a:lnTo>
                  <a:pt x="457680" y="438771"/>
                </a:lnTo>
                <a:lnTo>
                  <a:pt x="495780" y="438771"/>
                </a:lnTo>
                <a:lnTo>
                  <a:pt x="495780" y="534021"/>
                </a:lnTo>
                <a:lnTo>
                  <a:pt x="400530" y="534021"/>
                </a:lnTo>
                <a:lnTo>
                  <a:pt x="400530" y="438771"/>
                </a:lnTo>
                <a:lnTo>
                  <a:pt x="438630" y="438771"/>
                </a:lnTo>
                <a:lnTo>
                  <a:pt x="438630" y="314946"/>
                </a:lnTo>
                <a:lnTo>
                  <a:pt x="257655" y="314946"/>
                </a:lnTo>
                <a:lnTo>
                  <a:pt x="257655" y="438771"/>
                </a:lnTo>
                <a:lnTo>
                  <a:pt x="295755" y="438771"/>
                </a:lnTo>
                <a:lnTo>
                  <a:pt x="295755" y="534021"/>
                </a:lnTo>
                <a:lnTo>
                  <a:pt x="200505" y="534021"/>
                </a:lnTo>
                <a:lnTo>
                  <a:pt x="200505" y="438771"/>
                </a:lnTo>
                <a:lnTo>
                  <a:pt x="238605" y="438771"/>
                </a:lnTo>
                <a:lnTo>
                  <a:pt x="238605" y="314946"/>
                </a:lnTo>
                <a:lnTo>
                  <a:pt x="57630" y="314946"/>
                </a:lnTo>
                <a:lnTo>
                  <a:pt x="57630" y="438771"/>
                </a:lnTo>
                <a:lnTo>
                  <a:pt x="95730" y="438771"/>
                </a:lnTo>
                <a:lnTo>
                  <a:pt x="95730" y="534021"/>
                </a:lnTo>
                <a:lnTo>
                  <a:pt x="480" y="534021"/>
                </a:lnTo>
                <a:lnTo>
                  <a:pt x="480" y="438771"/>
                </a:lnTo>
                <a:lnTo>
                  <a:pt x="38580" y="438771"/>
                </a:lnTo>
                <a:lnTo>
                  <a:pt x="38580" y="295896"/>
                </a:lnTo>
                <a:lnTo>
                  <a:pt x="238605" y="295896"/>
                </a:lnTo>
                <a:lnTo>
                  <a:pt x="238605" y="162546"/>
                </a:lnTo>
                <a:lnTo>
                  <a:pt x="95730" y="162546"/>
                </a:lnTo>
                <a:lnTo>
                  <a:pt x="95730" y="621"/>
                </a:lnTo>
                <a:lnTo>
                  <a:pt x="400530" y="621"/>
                </a:lnTo>
                <a:close/>
                <a:moveTo>
                  <a:pt x="76680" y="457821"/>
                </a:moveTo>
                <a:lnTo>
                  <a:pt x="19530" y="457821"/>
                </a:lnTo>
                <a:lnTo>
                  <a:pt x="19530" y="514971"/>
                </a:lnTo>
                <a:lnTo>
                  <a:pt x="76680" y="514971"/>
                </a:lnTo>
                <a:lnTo>
                  <a:pt x="76680" y="457821"/>
                </a:lnTo>
                <a:close/>
                <a:moveTo>
                  <a:pt x="276705" y="457821"/>
                </a:moveTo>
                <a:lnTo>
                  <a:pt x="219555" y="457821"/>
                </a:lnTo>
                <a:lnTo>
                  <a:pt x="219555" y="514971"/>
                </a:lnTo>
                <a:lnTo>
                  <a:pt x="276705" y="514971"/>
                </a:lnTo>
                <a:lnTo>
                  <a:pt x="276705" y="457821"/>
                </a:lnTo>
                <a:close/>
                <a:moveTo>
                  <a:pt x="476730" y="457821"/>
                </a:moveTo>
                <a:lnTo>
                  <a:pt x="419580" y="457821"/>
                </a:lnTo>
                <a:lnTo>
                  <a:pt x="419580" y="514971"/>
                </a:lnTo>
                <a:lnTo>
                  <a:pt x="476730" y="514971"/>
                </a:lnTo>
                <a:lnTo>
                  <a:pt x="476730" y="457821"/>
                </a:lnTo>
                <a:close/>
                <a:moveTo>
                  <a:pt x="381480" y="19671"/>
                </a:moveTo>
                <a:lnTo>
                  <a:pt x="114780" y="19671"/>
                </a:lnTo>
                <a:lnTo>
                  <a:pt x="114780" y="143496"/>
                </a:lnTo>
                <a:lnTo>
                  <a:pt x="381480" y="143496"/>
                </a:lnTo>
                <a:lnTo>
                  <a:pt x="381480" y="19671"/>
                </a:lnTo>
                <a:close/>
                <a:moveTo>
                  <a:pt x="157643" y="86346"/>
                </a:moveTo>
                <a:cubicBezTo>
                  <a:pt x="165548" y="86346"/>
                  <a:pt x="171930" y="92728"/>
                  <a:pt x="171930" y="100634"/>
                </a:cubicBezTo>
                <a:cubicBezTo>
                  <a:pt x="171930" y="108539"/>
                  <a:pt x="165548" y="114921"/>
                  <a:pt x="157643" y="114921"/>
                </a:cubicBezTo>
                <a:cubicBezTo>
                  <a:pt x="149737" y="114921"/>
                  <a:pt x="143355" y="108539"/>
                  <a:pt x="143355" y="100634"/>
                </a:cubicBezTo>
                <a:cubicBezTo>
                  <a:pt x="143355" y="92728"/>
                  <a:pt x="149737" y="86346"/>
                  <a:pt x="157643" y="86346"/>
                </a:cubicBezTo>
                <a:close/>
              </a:path>
            </a:pathLst>
          </a:custGeom>
          <a:solidFill>
            <a:schemeClr val="bg2">
              <a:lumMod val="25000"/>
            </a:schemeClr>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iŝlïďé">
            <a:extLst>
              <a:ext uri="{FF2B5EF4-FFF2-40B4-BE49-F238E27FC236}">
                <a16:creationId xmlns:a16="http://schemas.microsoft.com/office/drawing/2014/main" id="{515B433F-A8F3-48EA-BC39-B595C24F58A0}"/>
              </a:ext>
            </a:extLst>
          </p:cNvPr>
          <p:cNvSpPr/>
          <p:nvPr/>
        </p:nvSpPr>
        <p:spPr>
          <a:xfrm>
            <a:off x="5849575" y="2199028"/>
            <a:ext cx="491259" cy="368444"/>
          </a:xfrm>
          <a:custGeom>
            <a:avLst/>
            <a:gdLst>
              <a:gd name="connsiteX0" fmla="*/ 534008 w 533400"/>
              <a:gd name="connsiteY0" fmla="*/ 621 h 400050"/>
              <a:gd name="connsiteX1" fmla="*/ 534008 w 533400"/>
              <a:gd name="connsiteY1" fmla="*/ 400671 h 400050"/>
              <a:gd name="connsiteX2" fmla="*/ 608 w 533400"/>
              <a:gd name="connsiteY2" fmla="*/ 400671 h 400050"/>
              <a:gd name="connsiteX3" fmla="*/ 608 w 533400"/>
              <a:gd name="connsiteY3" fmla="*/ 621 h 400050"/>
              <a:gd name="connsiteX4" fmla="*/ 534008 w 533400"/>
              <a:gd name="connsiteY4" fmla="*/ 621 h 400050"/>
              <a:gd name="connsiteX5" fmla="*/ 375607 w 533400"/>
              <a:gd name="connsiteY5" fmla="*/ 153973 h 400050"/>
              <a:gd name="connsiteX6" fmla="*/ 248448 w 533400"/>
              <a:gd name="connsiteY6" fmla="*/ 319709 h 400050"/>
              <a:gd name="connsiteX7" fmla="*/ 140435 w 533400"/>
              <a:gd name="connsiteY7" fmla="*/ 214553 h 400050"/>
              <a:gd name="connsiteX8" fmla="*/ 19658 w 533400"/>
              <a:gd name="connsiteY8" fmla="*/ 356285 h 400050"/>
              <a:gd name="connsiteX9" fmla="*/ 19658 w 533400"/>
              <a:gd name="connsiteY9" fmla="*/ 381621 h 400050"/>
              <a:gd name="connsiteX10" fmla="*/ 514958 w 533400"/>
              <a:gd name="connsiteY10" fmla="*/ 381621 h 400050"/>
              <a:gd name="connsiteX11" fmla="*/ 514958 w 533400"/>
              <a:gd name="connsiteY11" fmla="*/ 339045 h 400050"/>
              <a:gd name="connsiteX12" fmla="*/ 375607 w 533400"/>
              <a:gd name="connsiteY12" fmla="*/ 153973 h 400050"/>
              <a:gd name="connsiteX13" fmla="*/ 514958 w 533400"/>
              <a:gd name="connsiteY13" fmla="*/ 19671 h 400050"/>
              <a:gd name="connsiteX14" fmla="*/ 19658 w 533400"/>
              <a:gd name="connsiteY14" fmla="*/ 19671 h 400050"/>
              <a:gd name="connsiteX15" fmla="*/ 19658 w 533400"/>
              <a:gd name="connsiteY15" fmla="*/ 326948 h 400050"/>
              <a:gd name="connsiteX16" fmla="*/ 139197 w 533400"/>
              <a:gd name="connsiteY16" fmla="*/ 186739 h 400050"/>
              <a:gd name="connsiteX17" fmla="*/ 246448 w 533400"/>
              <a:gd name="connsiteY17" fmla="*/ 291134 h 400050"/>
              <a:gd name="connsiteX18" fmla="*/ 375798 w 533400"/>
              <a:gd name="connsiteY18" fmla="*/ 122541 h 400050"/>
              <a:gd name="connsiteX19" fmla="*/ 515053 w 533400"/>
              <a:gd name="connsiteY19" fmla="*/ 307421 h 400050"/>
              <a:gd name="connsiteX20" fmla="*/ 515053 w 533400"/>
              <a:gd name="connsiteY20" fmla="*/ 19671 h 400050"/>
              <a:gd name="connsiteX21" fmla="*/ 95858 w 533400"/>
              <a:gd name="connsiteY21" fmla="*/ 48246 h 400050"/>
              <a:gd name="connsiteX22" fmla="*/ 143483 w 533400"/>
              <a:gd name="connsiteY22" fmla="*/ 95871 h 400050"/>
              <a:gd name="connsiteX23" fmla="*/ 95858 w 533400"/>
              <a:gd name="connsiteY23" fmla="*/ 143496 h 400050"/>
              <a:gd name="connsiteX24" fmla="*/ 48233 w 533400"/>
              <a:gd name="connsiteY24" fmla="*/ 95871 h 400050"/>
              <a:gd name="connsiteX25" fmla="*/ 95858 w 533400"/>
              <a:gd name="connsiteY25" fmla="*/ 48246 h 400050"/>
              <a:gd name="connsiteX26" fmla="*/ 95858 w 533400"/>
              <a:gd name="connsiteY26" fmla="*/ 67296 h 400050"/>
              <a:gd name="connsiteX27" fmla="*/ 67283 w 533400"/>
              <a:gd name="connsiteY27" fmla="*/ 95871 h 400050"/>
              <a:gd name="connsiteX28" fmla="*/ 95858 w 533400"/>
              <a:gd name="connsiteY28" fmla="*/ 124446 h 400050"/>
              <a:gd name="connsiteX29" fmla="*/ 124433 w 533400"/>
              <a:gd name="connsiteY29" fmla="*/ 95871 h 400050"/>
              <a:gd name="connsiteX30" fmla="*/ 95858 w 533400"/>
              <a:gd name="connsiteY30" fmla="*/ 6729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33400" h="400050">
                <a:moveTo>
                  <a:pt x="534008" y="621"/>
                </a:moveTo>
                <a:lnTo>
                  <a:pt x="534008" y="400671"/>
                </a:lnTo>
                <a:lnTo>
                  <a:pt x="608" y="400671"/>
                </a:lnTo>
                <a:lnTo>
                  <a:pt x="608" y="621"/>
                </a:lnTo>
                <a:lnTo>
                  <a:pt x="534008" y="621"/>
                </a:lnTo>
                <a:close/>
                <a:moveTo>
                  <a:pt x="375607" y="153973"/>
                </a:moveTo>
                <a:lnTo>
                  <a:pt x="248448" y="319709"/>
                </a:lnTo>
                <a:lnTo>
                  <a:pt x="140435" y="214553"/>
                </a:lnTo>
                <a:lnTo>
                  <a:pt x="19658" y="356285"/>
                </a:lnTo>
                <a:lnTo>
                  <a:pt x="19658" y="381621"/>
                </a:lnTo>
                <a:lnTo>
                  <a:pt x="514958" y="381621"/>
                </a:lnTo>
                <a:lnTo>
                  <a:pt x="514958" y="339045"/>
                </a:lnTo>
                <a:lnTo>
                  <a:pt x="375607" y="153973"/>
                </a:lnTo>
                <a:close/>
                <a:moveTo>
                  <a:pt x="514958" y="19671"/>
                </a:moveTo>
                <a:lnTo>
                  <a:pt x="19658" y="19671"/>
                </a:lnTo>
                <a:lnTo>
                  <a:pt x="19658" y="326948"/>
                </a:lnTo>
                <a:lnTo>
                  <a:pt x="139197" y="186739"/>
                </a:lnTo>
                <a:lnTo>
                  <a:pt x="246448" y="291134"/>
                </a:lnTo>
                <a:lnTo>
                  <a:pt x="375798" y="122541"/>
                </a:lnTo>
                <a:lnTo>
                  <a:pt x="515053" y="307421"/>
                </a:lnTo>
                <a:lnTo>
                  <a:pt x="515053" y="19671"/>
                </a:lnTo>
                <a:close/>
                <a:moveTo>
                  <a:pt x="95858" y="48246"/>
                </a:moveTo>
                <a:cubicBezTo>
                  <a:pt x="122147" y="48246"/>
                  <a:pt x="143483" y="69582"/>
                  <a:pt x="143483" y="95871"/>
                </a:cubicBezTo>
                <a:cubicBezTo>
                  <a:pt x="143483" y="122160"/>
                  <a:pt x="122147" y="143496"/>
                  <a:pt x="95858" y="143496"/>
                </a:cubicBezTo>
                <a:cubicBezTo>
                  <a:pt x="69569" y="143496"/>
                  <a:pt x="48233" y="122160"/>
                  <a:pt x="48233" y="95871"/>
                </a:cubicBezTo>
                <a:cubicBezTo>
                  <a:pt x="48233" y="69582"/>
                  <a:pt x="69569" y="48246"/>
                  <a:pt x="95858" y="48246"/>
                </a:cubicBezTo>
                <a:close/>
                <a:moveTo>
                  <a:pt x="95858" y="67296"/>
                </a:moveTo>
                <a:cubicBezTo>
                  <a:pt x="80046" y="67296"/>
                  <a:pt x="67283" y="80060"/>
                  <a:pt x="67283" y="95871"/>
                </a:cubicBezTo>
                <a:cubicBezTo>
                  <a:pt x="67283" y="111682"/>
                  <a:pt x="80046" y="124446"/>
                  <a:pt x="95858" y="124446"/>
                </a:cubicBezTo>
                <a:cubicBezTo>
                  <a:pt x="111670" y="124446"/>
                  <a:pt x="124433" y="111682"/>
                  <a:pt x="124433" y="95871"/>
                </a:cubicBezTo>
                <a:cubicBezTo>
                  <a:pt x="124433" y="80060"/>
                  <a:pt x="111670" y="67296"/>
                  <a:pt x="95858" y="67296"/>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îṡḻiďe">
            <a:extLst>
              <a:ext uri="{FF2B5EF4-FFF2-40B4-BE49-F238E27FC236}">
                <a16:creationId xmlns:a16="http://schemas.microsoft.com/office/drawing/2014/main" id="{54DA972C-4289-4E40-A250-E766892FF216}"/>
              </a:ext>
            </a:extLst>
          </p:cNvPr>
          <p:cNvSpPr/>
          <p:nvPr/>
        </p:nvSpPr>
        <p:spPr>
          <a:xfrm>
            <a:off x="9008825" y="2137621"/>
            <a:ext cx="457572" cy="491259"/>
          </a:xfrm>
          <a:custGeom>
            <a:avLst/>
            <a:gdLst>
              <a:gd name="connsiteX0" fmla="*/ 372973 w 496823"/>
              <a:gd name="connsiteY0" fmla="*/ 621 h 533400"/>
              <a:gd name="connsiteX1" fmla="*/ 372973 w 496823"/>
              <a:gd name="connsiteY1" fmla="*/ 19671 h 533400"/>
              <a:gd name="connsiteX2" fmla="*/ 344398 w 496823"/>
              <a:gd name="connsiteY2" fmla="*/ 19671 h 533400"/>
              <a:gd name="connsiteX3" fmla="*/ 344398 w 496823"/>
              <a:gd name="connsiteY3" fmla="*/ 141877 h 533400"/>
              <a:gd name="connsiteX4" fmla="*/ 497560 w 496823"/>
              <a:gd name="connsiteY4" fmla="*/ 486301 h 533400"/>
              <a:gd name="connsiteX5" fmla="*/ 479558 w 496823"/>
              <a:gd name="connsiteY5" fmla="*/ 534021 h 533400"/>
              <a:gd name="connsiteX6" fmla="*/ 18738 w 496823"/>
              <a:gd name="connsiteY6" fmla="*/ 534021 h 533400"/>
              <a:gd name="connsiteX7" fmla="*/ 736 w 496823"/>
              <a:gd name="connsiteY7" fmla="*/ 486301 h 533400"/>
              <a:gd name="connsiteX8" fmla="*/ 153898 w 496823"/>
              <a:gd name="connsiteY8" fmla="*/ 141877 h 533400"/>
              <a:gd name="connsiteX9" fmla="*/ 153898 w 496823"/>
              <a:gd name="connsiteY9" fmla="*/ 19671 h 533400"/>
              <a:gd name="connsiteX10" fmla="*/ 125323 w 496823"/>
              <a:gd name="connsiteY10" fmla="*/ 19671 h 533400"/>
              <a:gd name="connsiteX11" fmla="*/ 125323 w 496823"/>
              <a:gd name="connsiteY11" fmla="*/ 621 h 533400"/>
              <a:gd name="connsiteX12" fmla="*/ 372973 w 496823"/>
              <a:gd name="connsiteY12" fmla="*/ 621 h 533400"/>
              <a:gd name="connsiteX13" fmla="*/ 257530 w 496823"/>
              <a:gd name="connsiteY13" fmla="*/ 416006 h 533400"/>
              <a:gd name="connsiteX14" fmla="*/ 254672 w 496823"/>
              <a:gd name="connsiteY14" fmla="*/ 418007 h 533400"/>
              <a:gd name="connsiteX15" fmla="*/ 53504 w 496823"/>
              <a:gd name="connsiteY15" fmla="*/ 414578 h 533400"/>
              <a:gd name="connsiteX16" fmla="*/ 21310 w 496823"/>
              <a:gd name="connsiteY16" fmla="*/ 486967 h 533400"/>
              <a:gd name="connsiteX17" fmla="*/ 31883 w 496823"/>
              <a:gd name="connsiteY17" fmla="*/ 515066 h 533400"/>
              <a:gd name="connsiteX18" fmla="*/ 466413 w 496823"/>
              <a:gd name="connsiteY18" fmla="*/ 515066 h 533400"/>
              <a:gd name="connsiteX19" fmla="*/ 476986 w 496823"/>
              <a:gd name="connsiteY19" fmla="*/ 486967 h 533400"/>
              <a:gd name="connsiteX20" fmla="*/ 441267 w 496823"/>
              <a:gd name="connsiteY20" fmla="*/ 406672 h 533400"/>
              <a:gd name="connsiteX21" fmla="*/ 257530 w 496823"/>
              <a:gd name="connsiteY21" fmla="*/ 416006 h 533400"/>
              <a:gd name="connsiteX22" fmla="*/ 325348 w 496823"/>
              <a:gd name="connsiteY22" fmla="*/ 19671 h 533400"/>
              <a:gd name="connsiteX23" fmla="*/ 172948 w 496823"/>
              <a:gd name="connsiteY23" fmla="*/ 19671 h 533400"/>
              <a:gd name="connsiteX24" fmla="*/ 172948 w 496823"/>
              <a:gd name="connsiteY24" fmla="*/ 145877 h 533400"/>
              <a:gd name="connsiteX25" fmla="*/ 61315 w 496823"/>
              <a:gd name="connsiteY25" fmla="*/ 396956 h 533400"/>
              <a:gd name="connsiteX26" fmla="*/ 240957 w 496823"/>
              <a:gd name="connsiteY26" fmla="*/ 404291 h 533400"/>
              <a:gd name="connsiteX27" fmla="*/ 243719 w 496823"/>
              <a:gd name="connsiteY27" fmla="*/ 402385 h 533400"/>
              <a:gd name="connsiteX28" fmla="*/ 430313 w 496823"/>
              <a:gd name="connsiteY28" fmla="*/ 381716 h 533400"/>
              <a:gd name="connsiteX29" fmla="*/ 325348 w 496823"/>
              <a:gd name="connsiteY29" fmla="*/ 145877 h 533400"/>
              <a:gd name="connsiteX30" fmla="*/ 325348 w 496823"/>
              <a:gd name="connsiteY30" fmla="*/ 19671 h 533400"/>
              <a:gd name="connsiteX31" fmla="*/ 311060 w 496823"/>
              <a:gd name="connsiteY31" fmla="*/ 248271 h 533400"/>
              <a:gd name="connsiteX32" fmla="*/ 353923 w 496823"/>
              <a:gd name="connsiteY32" fmla="*/ 291134 h 533400"/>
              <a:gd name="connsiteX33" fmla="*/ 311060 w 496823"/>
              <a:gd name="connsiteY33" fmla="*/ 333996 h 533400"/>
              <a:gd name="connsiteX34" fmla="*/ 268198 w 496823"/>
              <a:gd name="connsiteY34" fmla="*/ 291134 h 533400"/>
              <a:gd name="connsiteX35" fmla="*/ 311060 w 496823"/>
              <a:gd name="connsiteY35" fmla="*/ 248271 h 533400"/>
              <a:gd name="connsiteX36" fmla="*/ 311060 w 496823"/>
              <a:gd name="connsiteY36" fmla="*/ 267321 h 533400"/>
              <a:gd name="connsiteX37" fmla="*/ 287248 w 496823"/>
              <a:gd name="connsiteY37" fmla="*/ 291134 h 533400"/>
              <a:gd name="connsiteX38" fmla="*/ 311060 w 496823"/>
              <a:gd name="connsiteY38" fmla="*/ 314946 h 533400"/>
              <a:gd name="connsiteX39" fmla="*/ 334873 w 496823"/>
              <a:gd name="connsiteY39" fmla="*/ 291134 h 533400"/>
              <a:gd name="connsiteX40" fmla="*/ 311060 w 496823"/>
              <a:gd name="connsiteY40" fmla="*/ 26732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96823" h="533400">
                <a:moveTo>
                  <a:pt x="372973" y="621"/>
                </a:moveTo>
                <a:lnTo>
                  <a:pt x="372973" y="19671"/>
                </a:lnTo>
                <a:lnTo>
                  <a:pt x="344398" y="19671"/>
                </a:lnTo>
                <a:lnTo>
                  <a:pt x="344398" y="141877"/>
                </a:lnTo>
                <a:lnTo>
                  <a:pt x="497560" y="486301"/>
                </a:lnTo>
                <a:lnTo>
                  <a:pt x="479558" y="534021"/>
                </a:lnTo>
                <a:lnTo>
                  <a:pt x="18738" y="534021"/>
                </a:lnTo>
                <a:lnTo>
                  <a:pt x="736" y="486301"/>
                </a:lnTo>
                <a:lnTo>
                  <a:pt x="153898" y="141877"/>
                </a:lnTo>
                <a:lnTo>
                  <a:pt x="153898" y="19671"/>
                </a:lnTo>
                <a:lnTo>
                  <a:pt x="125323" y="19671"/>
                </a:lnTo>
                <a:lnTo>
                  <a:pt x="125323" y="621"/>
                </a:lnTo>
                <a:lnTo>
                  <a:pt x="372973" y="621"/>
                </a:lnTo>
                <a:close/>
                <a:moveTo>
                  <a:pt x="257530" y="416006"/>
                </a:moveTo>
                <a:lnTo>
                  <a:pt x="254672" y="418007"/>
                </a:lnTo>
                <a:cubicBezTo>
                  <a:pt x="199142" y="457345"/>
                  <a:pt x="120656" y="455535"/>
                  <a:pt x="53504" y="414578"/>
                </a:cubicBezTo>
                <a:lnTo>
                  <a:pt x="21310" y="486967"/>
                </a:lnTo>
                <a:lnTo>
                  <a:pt x="31883" y="515066"/>
                </a:lnTo>
                <a:lnTo>
                  <a:pt x="466413" y="515066"/>
                </a:lnTo>
                <a:lnTo>
                  <a:pt x="476986" y="486967"/>
                </a:lnTo>
                <a:lnTo>
                  <a:pt x="441267" y="406672"/>
                </a:lnTo>
                <a:cubicBezTo>
                  <a:pt x="379926" y="379144"/>
                  <a:pt x="307060" y="382669"/>
                  <a:pt x="257530" y="416006"/>
                </a:cubicBezTo>
                <a:close/>
                <a:moveTo>
                  <a:pt x="325348" y="19671"/>
                </a:moveTo>
                <a:lnTo>
                  <a:pt x="172948" y="19671"/>
                </a:lnTo>
                <a:lnTo>
                  <a:pt x="172948" y="145877"/>
                </a:lnTo>
                <a:lnTo>
                  <a:pt x="61315" y="396956"/>
                </a:lnTo>
                <a:cubicBezTo>
                  <a:pt x="121608" y="434771"/>
                  <a:pt x="191522" y="437342"/>
                  <a:pt x="240957" y="404291"/>
                </a:cubicBezTo>
                <a:lnTo>
                  <a:pt x="243719" y="402385"/>
                </a:lnTo>
                <a:cubicBezTo>
                  <a:pt x="294106" y="366762"/>
                  <a:pt x="366115" y="359618"/>
                  <a:pt x="430313" y="381716"/>
                </a:cubicBezTo>
                <a:lnTo>
                  <a:pt x="325348" y="145877"/>
                </a:lnTo>
                <a:lnTo>
                  <a:pt x="325348" y="19671"/>
                </a:lnTo>
                <a:close/>
                <a:moveTo>
                  <a:pt x="311060" y="248271"/>
                </a:moveTo>
                <a:cubicBezTo>
                  <a:pt x="334778" y="248271"/>
                  <a:pt x="353923" y="267416"/>
                  <a:pt x="353923" y="291134"/>
                </a:cubicBezTo>
                <a:cubicBezTo>
                  <a:pt x="353923" y="314851"/>
                  <a:pt x="334778" y="333996"/>
                  <a:pt x="311060" y="333996"/>
                </a:cubicBezTo>
                <a:cubicBezTo>
                  <a:pt x="287343" y="333996"/>
                  <a:pt x="268198" y="314851"/>
                  <a:pt x="268198" y="291134"/>
                </a:cubicBezTo>
                <a:cubicBezTo>
                  <a:pt x="268198" y="267416"/>
                  <a:pt x="287343" y="248271"/>
                  <a:pt x="311060" y="248271"/>
                </a:cubicBezTo>
                <a:close/>
                <a:moveTo>
                  <a:pt x="311060" y="267321"/>
                </a:moveTo>
                <a:cubicBezTo>
                  <a:pt x="297916" y="267321"/>
                  <a:pt x="287248" y="277989"/>
                  <a:pt x="287248" y="291134"/>
                </a:cubicBezTo>
                <a:cubicBezTo>
                  <a:pt x="287248" y="304278"/>
                  <a:pt x="297916" y="314946"/>
                  <a:pt x="311060" y="314946"/>
                </a:cubicBezTo>
                <a:cubicBezTo>
                  <a:pt x="324205" y="314946"/>
                  <a:pt x="334873" y="304278"/>
                  <a:pt x="334873" y="291134"/>
                </a:cubicBezTo>
                <a:cubicBezTo>
                  <a:pt x="334873" y="277989"/>
                  <a:pt x="324205" y="267321"/>
                  <a:pt x="311060" y="267321"/>
                </a:cubicBezTo>
                <a:close/>
              </a:path>
            </a:pathLst>
          </a:custGeom>
          <a:solidFill>
            <a:schemeClr val="bg2">
              <a:lumMod val="25000"/>
            </a:schemeClr>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Tree>
    <p:custDataLst>
      <p:tags r:id="rId1"/>
    </p:custDataLst>
    <p:extLst>
      <p:ext uri="{BB962C8B-B14F-4D97-AF65-F5344CB8AC3E}">
        <p14:creationId xmlns:p14="http://schemas.microsoft.com/office/powerpoint/2010/main" val="49454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iśḻïḑê"/>
        <p:cNvGrpSpPr/>
        <p:nvPr/>
      </p:nvGrpSpPr>
      <p:grpSpPr>
        <a:xfrm>
          <a:off x="0" y="0"/>
          <a:ext cx="0" cy="0"/>
          <a:chOff x="0" y="0"/>
          <a:chExt cx="0" cy="0"/>
        </a:xfrm>
      </p:grpSpPr>
      <p:sp>
        <p:nvSpPr>
          <p:cNvPr id="12" name="išḻîḓê">
            <a:extLst>
              <a:ext uri="{FF2B5EF4-FFF2-40B4-BE49-F238E27FC236}">
                <a16:creationId xmlns:a16="http://schemas.microsoft.com/office/drawing/2014/main" id="{10D8F314-1ED1-4FCC-915C-4581886FCD65}"/>
              </a:ext>
            </a:extLst>
          </p:cNvPr>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a:t>
            </a:r>
            <a:r>
              <a:rPr lang="en-US" altLang="zh-CN" sz="100" spc="100" dirty="0">
                <a:solidFill>
                  <a:schemeClr val="bg1"/>
                </a:solidFill>
                <a:latin typeface="Impact" panose="020B0806030902050204" pitchFamily="34" charset="0"/>
                <a:cs typeface="Arial" panose="020B0604020202020204" pitchFamily="34" charset="0"/>
              </a:rPr>
              <a:t> </a:t>
            </a:r>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9" name="íS1îḋè">
            <a:extLst>
              <a:ext uri="{FF2B5EF4-FFF2-40B4-BE49-F238E27FC236}">
                <a16:creationId xmlns:a16="http://schemas.microsoft.com/office/drawing/2014/main" id="{91AD9CB7-0AB1-46E5-A281-74A64C02D3B0}"/>
              </a:ext>
            </a:extLst>
          </p:cNvPr>
          <p:cNvSpPr>
            <a:spLocks noGrp="1"/>
          </p:cNvSpPr>
          <p:nvPr>
            <p:ph type="title"/>
          </p:nvPr>
        </p:nvSpPr>
        <p:spPr>
          <a:xfrm>
            <a:off x="1965325" y="2304990"/>
            <a:ext cx="3121025" cy="656792"/>
          </a:xfrm>
        </p:spPr>
        <p:txBody>
          <a:bodyPr>
            <a:normAutofit fontScale="90000"/>
          </a:bodyPr>
          <a:lstStyle/>
          <a:p>
            <a:pPr lvl="0" algn="ctr">
              <a:lnSpc>
                <a:spcPct val="100000"/>
              </a:lnSpc>
              <a:spcAft>
                <a:spcPts val="0"/>
              </a:spcAft>
            </a:pPr>
            <a:r>
              <a:rPr lang="zh-CN" altLang="en-US" sz="36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专利的申请流程</a:t>
            </a:r>
            <a:endParaRPr lang="en-US" altLang="zh-CN" sz="36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îṩ1iḍê">
            <a:extLst>
              <a:ext uri="{FF2B5EF4-FFF2-40B4-BE49-F238E27FC236}">
                <a16:creationId xmlns:a16="http://schemas.microsoft.com/office/drawing/2014/main" id="{7ED39C1A-783A-4C09-AFC6-2118D25A1F4C}"/>
              </a:ext>
            </a:extLst>
          </p:cNvPr>
          <p:cNvSpPr>
            <a:spLocks noGrp="1"/>
          </p:cNvSpPr>
          <p:nvPr>
            <p:ph type="body" idx="1"/>
          </p:nvPr>
        </p:nvSpPr>
        <p:spPr>
          <a:xfrm>
            <a:off x="2136776" y="2961782"/>
            <a:ext cx="1634035" cy="656792"/>
          </a:xfrm>
        </p:spPr>
        <p:txBody>
          <a:bodyPr>
            <a:normAutofit lnSpcReduction="10000"/>
          </a:bodyPr>
          <a:lstStyle/>
          <a:p>
            <a:pPr marL="0" marR="0" lvl="0" indent="0" algn="l" defTabSz="913765" rtl="0" eaLnBrk="1" fontAlgn="auto" latinLnBrk="0" hangingPunct="1">
              <a:lnSpc>
                <a:spcPct val="150000"/>
              </a:lnSpc>
              <a:spcBef>
                <a:spcPts val="0"/>
              </a:spcBef>
              <a:spcAft>
                <a:spcPts val="0"/>
              </a:spcAft>
              <a:buClrTx/>
              <a:buSzPct val="25000"/>
              <a:buFontTx/>
              <a:buNone/>
              <a:defRPr/>
            </a:pPr>
            <a:r>
              <a:rPr lang="en-US" altLang="zh-CN" sz="14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审批流程</a:t>
            </a:r>
            <a:endParaRPr lang="en-US" altLang="zh-CN" sz="14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3765" rtl="0" eaLnBrk="1" fontAlgn="auto" latinLnBrk="0" hangingPunct="1">
              <a:lnSpc>
                <a:spcPct val="150000"/>
              </a:lnSpc>
              <a:spcBef>
                <a:spcPts val="0"/>
              </a:spcBef>
              <a:spcAft>
                <a:spcPts val="0"/>
              </a:spcAft>
              <a:buClrTx/>
              <a:buSzPct val="25000"/>
              <a:buFontTx/>
              <a:buNone/>
              <a:defRPr/>
            </a:pPr>
            <a:r>
              <a:rPr kumimoji="0" lang="en-US" altLang="zh-CN" sz="140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sz="140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申请材料</a:t>
            </a:r>
            <a:endParaRPr kumimoji="0" lang="en-US" altLang="zh-CN" sz="140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327121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îṣlíḑe"/>
        <p:cNvGrpSpPr/>
        <p:nvPr/>
      </p:nvGrpSpPr>
      <p:grpSpPr>
        <a:xfrm>
          <a:off x="0" y="0"/>
          <a:ext cx="0" cy="0"/>
          <a:chOff x="0" y="0"/>
          <a:chExt cx="0" cy="0"/>
        </a:xfrm>
      </p:grpSpPr>
      <p:grpSp>
        <p:nvGrpSpPr>
          <p:cNvPr id="19" name="îś1îḋê">
            <a:extLst>
              <a:ext uri="{FF2B5EF4-FFF2-40B4-BE49-F238E27FC236}">
                <a16:creationId xmlns:a16="http://schemas.microsoft.com/office/drawing/2014/main" id="{F817C648-41CF-45C7-BC46-DE20E4558062}"/>
              </a:ext>
            </a:extLst>
          </p:cNvPr>
          <p:cNvGrpSpPr/>
          <p:nvPr/>
        </p:nvGrpSpPr>
        <p:grpSpPr>
          <a:xfrm>
            <a:off x="10613712" y="4084097"/>
            <a:ext cx="1586225" cy="2781299"/>
            <a:chOff x="10613712" y="4084097"/>
            <a:chExt cx="1586225" cy="2781299"/>
          </a:xfrm>
        </p:grpSpPr>
        <p:sp>
          <p:nvSpPr>
            <p:cNvPr id="20" name="îŝ1îḋe">
              <a:extLst>
                <a:ext uri="{FF2B5EF4-FFF2-40B4-BE49-F238E27FC236}">
                  <a16:creationId xmlns:a16="http://schemas.microsoft.com/office/drawing/2014/main" id="{EE236666-B6BB-4846-AA32-22D637834A49}"/>
                </a:ext>
              </a:extLst>
            </p:cNvPr>
            <p:cNvSpPr/>
            <p:nvPr/>
          </p:nvSpPr>
          <p:spPr>
            <a:xfrm>
              <a:off x="10613712" y="4084097"/>
              <a:ext cx="1586225" cy="2781299"/>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 name="connsiteX0" fmla="*/ 8 w 3927441"/>
                <a:gd name="connsiteY0" fmla="*/ 6650505 h 6667333"/>
                <a:gd name="connsiteX1" fmla="*/ 3927165 w 3927441"/>
                <a:gd name="connsiteY1" fmla="*/ 56 h 6667333"/>
                <a:gd name="connsiteX2" fmla="*/ 3852235 w 3927441"/>
                <a:gd name="connsiteY2" fmla="*/ 6667333 h 6667333"/>
                <a:gd name="connsiteX3" fmla="*/ 8 w 3927441"/>
                <a:gd name="connsiteY3" fmla="*/ 6650505 h 6667333"/>
                <a:gd name="connsiteX0" fmla="*/ 8 w 3927441"/>
                <a:gd name="connsiteY0" fmla="*/ 6869578 h 6886406"/>
                <a:gd name="connsiteX1" fmla="*/ 3927165 w 3927441"/>
                <a:gd name="connsiteY1" fmla="*/ 54 h 6886406"/>
                <a:gd name="connsiteX2" fmla="*/ 3852235 w 3927441"/>
                <a:gd name="connsiteY2" fmla="*/ 6886406 h 6886406"/>
                <a:gd name="connsiteX3" fmla="*/ 8 w 3927441"/>
                <a:gd name="connsiteY3" fmla="*/ 6869578 h 6886406"/>
              </a:gdLst>
              <a:ahLst/>
              <a:cxnLst>
                <a:cxn ang="0">
                  <a:pos x="connsiteX0" y="connsiteY0"/>
                </a:cxn>
                <a:cxn ang="0">
                  <a:pos x="connsiteX1" y="connsiteY1"/>
                </a:cxn>
                <a:cxn ang="0">
                  <a:pos x="connsiteX2" y="connsiteY2"/>
                </a:cxn>
                <a:cxn ang="0">
                  <a:pos x="connsiteX3" y="connsiteY3"/>
                </a:cxn>
              </a:cxnLst>
              <a:rect l="l" t="t" r="r" b="b"/>
              <a:pathLst>
                <a:path w="3927441" h="6886406">
                  <a:moveTo>
                    <a:pt x="8" y="6869578"/>
                  </a:moveTo>
                  <a:cubicBezTo>
                    <a:pt x="-6660" y="6867642"/>
                    <a:pt x="3888113" y="-5630"/>
                    <a:pt x="3927165" y="54"/>
                  </a:cubicBezTo>
                  <a:cubicBezTo>
                    <a:pt x="3932668" y="-20340"/>
                    <a:pt x="3854352" y="5664740"/>
                    <a:pt x="3852235" y="6886406"/>
                  </a:cubicBezTo>
                  <a:lnTo>
                    <a:pt x="8" y="6869578"/>
                  </a:lnTo>
                  <a:close/>
                </a:path>
              </a:pathLst>
            </a:custGeom>
            <a:solidFill>
              <a:srgbClr val="DC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îṩ1ïḑe">
              <a:extLst>
                <a:ext uri="{FF2B5EF4-FFF2-40B4-BE49-F238E27FC236}">
                  <a16:creationId xmlns:a16="http://schemas.microsoft.com/office/drawing/2014/main" id="{FB0E7D16-3774-4B60-A9E0-BA1EF86F99BC}"/>
                </a:ext>
              </a:extLst>
            </p:cNvPr>
            <p:cNvSpPr/>
            <p:nvPr/>
          </p:nvSpPr>
          <p:spPr>
            <a:xfrm>
              <a:off x="10640851" y="4492642"/>
              <a:ext cx="1559086" cy="2372754"/>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 name="connsiteX0" fmla="*/ 0 w 3866347"/>
                <a:gd name="connsiteY0" fmla="*/ 5873275 h 5874863"/>
                <a:gd name="connsiteX1" fmla="*/ 3866197 w 3866347"/>
                <a:gd name="connsiteY1" fmla="*/ 66 h 5874863"/>
                <a:gd name="connsiteX2" fmla="*/ 3722687 w 3866347"/>
                <a:gd name="connsiteY2" fmla="*/ 5874863 h 5874863"/>
                <a:gd name="connsiteX3" fmla="*/ 0 w 3866347"/>
                <a:gd name="connsiteY3" fmla="*/ 5873275 h 5874863"/>
                <a:gd name="connsiteX0" fmla="*/ 0 w 3858727"/>
                <a:gd name="connsiteY0" fmla="*/ 5858035 h 5874863"/>
                <a:gd name="connsiteX1" fmla="*/ 3858577 w 3858727"/>
                <a:gd name="connsiteY1" fmla="*/ 66 h 5874863"/>
                <a:gd name="connsiteX2" fmla="*/ 3715067 w 3858727"/>
                <a:gd name="connsiteY2" fmla="*/ 5874863 h 5874863"/>
                <a:gd name="connsiteX3" fmla="*/ 0 w 3858727"/>
                <a:gd name="connsiteY3" fmla="*/ 5858035 h 5874863"/>
                <a:gd name="connsiteX0" fmla="*/ 8 w 3858735"/>
                <a:gd name="connsiteY0" fmla="*/ 5858035 h 5874863"/>
                <a:gd name="connsiteX1" fmla="*/ 3858585 w 3858735"/>
                <a:gd name="connsiteY1" fmla="*/ 66 h 5874863"/>
                <a:gd name="connsiteX2" fmla="*/ 3715075 w 3858735"/>
                <a:gd name="connsiteY2" fmla="*/ 5874863 h 5874863"/>
                <a:gd name="connsiteX3" fmla="*/ 8 w 3858735"/>
                <a:gd name="connsiteY3" fmla="*/ 5858035 h 5874863"/>
                <a:gd name="connsiteX0" fmla="*/ 8 w 3860248"/>
                <a:gd name="connsiteY0" fmla="*/ 5858035 h 5874863"/>
                <a:gd name="connsiteX1" fmla="*/ 3858585 w 3860248"/>
                <a:gd name="connsiteY1" fmla="*/ 66 h 5874863"/>
                <a:gd name="connsiteX2" fmla="*/ 3852235 w 3860248"/>
                <a:gd name="connsiteY2" fmla="*/ 5874863 h 5874863"/>
                <a:gd name="connsiteX3" fmla="*/ 8 w 3860248"/>
                <a:gd name="connsiteY3" fmla="*/ 5858035 h 5874863"/>
              </a:gdLst>
              <a:ahLst/>
              <a:cxnLst>
                <a:cxn ang="0">
                  <a:pos x="connsiteX0" y="connsiteY0"/>
                </a:cxn>
                <a:cxn ang="0">
                  <a:pos x="connsiteX1" y="connsiteY1"/>
                </a:cxn>
                <a:cxn ang="0">
                  <a:pos x="connsiteX2" y="connsiteY2"/>
                </a:cxn>
                <a:cxn ang="0">
                  <a:pos x="connsiteX3" y="connsiteY3"/>
                </a:cxn>
              </a:cxnLst>
              <a:rect l="l" t="t" r="r" b="b"/>
              <a:pathLst>
                <a:path w="3860248" h="5874863">
                  <a:moveTo>
                    <a:pt x="8" y="5858035"/>
                  </a:moveTo>
                  <a:cubicBezTo>
                    <a:pt x="-6660" y="5856099"/>
                    <a:pt x="3819533" y="-5618"/>
                    <a:pt x="3858585" y="66"/>
                  </a:cubicBezTo>
                  <a:cubicBezTo>
                    <a:pt x="3864088" y="-20328"/>
                    <a:pt x="3854352" y="4653197"/>
                    <a:pt x="3852235" y="5874863"/>
                  </a:cubicBezTo>
                  <a:lnTo>
                    <a:pt x="8" y="5858035"/>
                  </a:lnTo>
                  <a:close/>
                </a:path>
              </a:pathLst>
            </a:custGeom>
            <a:solidFill>
              <a:srgbClr val="98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ísḻiďè">
              <a:extLst>
                <a:ext uri="{FF2B5EF4-FFF2-40B4-BE49-F238E27FC236}">
                  <a16:creationId xmlns:a16="http://schemas.microsoft.com/office/drawing/2014/main" id="{C545C89E-858F-4086-9C45-050722194EBB}"/>
                </a:ext>
              </a:extLst>
            </p:cNvPr>
            <p:cNvSpPr/>
            <p:nvPr/>
          </p:nvSpPr>
          <p:spPr>
            <a:xfrm>
              <a:off x="10663068" y="4948148"/>
              <a:ext cx="1536869" cy="1909851"/>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805237"/>
                <a:gd name="connsiteY0" fmla="*/ 4745449 h 4747037"/>
                <a:gd name="connsiteX1" fmla="*/ 3805237 w 3805237"/>
                <a:gd name="connsiteY1" fmla="*/ 0 h 4747037"/>
                <a:gd name="connsiteX2" fmla="*/ 3722687 w 3805237"/>
                <a:gd name="connsiteY2" fmla="*/ 4747037 h 4747037"/>
                <a:gd name="connsiteX3" fmla="*/ 0 w 3805237"/>
                <a:gd name="connsiteY3" fmla="*/ 4745449 h 4747037"/>
                <a:gd name="connsiteX0" fmla="*/ 0 w 3805237"/>
                <a:gd name="connsiteY0" fmla="*/ 4745455 h 4747043"/>
                <a:gd name="connsiteX1" fmla="*/ 3805237 w 3805237"/>
                <a:gd name="connsiteY1" fmla="*/ 6 h 4747043"/>
                <a:gd name="connsiteX2" fmla="*/ 3722687 w 3805237"/>
                <a:gd name="connsiteY2" fmla="*/ 4747043 h 4747043"/>
                <a:gd name="connsiteX3" fmla="*/ 0 w 3805237"/>
                <a:gd name="connsiteY3" fmla="*/ 4745455 h 4747043"/>
                <a:gd name="connsiteX0" fmla="*/ 0 w 3805237"/>
                <a:gd name="connsiteY0" fmla="*/ 4745455 h 4747043"/>
                <a:gd name="connsiteX1" fmla="*/ 3805237 w 3805237"/>
                <a:gd name="connsiteY1" fmla="*/ 6 h 4747043"/>
                <a:gd name="connsiteX2" fmla="*/ 3791267 w 3805237"/>
                <a:gd name="connsiteY2" fmla="*/ 4747043 h 4747043"/>
                <a:gd name="connsiteX3" fmla="*/ 0 w 3805237"/>
                <a:gd name="connsiteY3" fmla="*/ 4745455 h 4747043"/>
              </a:gdLst>
              <a:ahLst/>
              <a:cxnLst>
                <a:cxn ang="0">
                  <a:pos x="connsiteX0" y="connsiteY0"/>
                </a:cxn>
                <a:cxn ang="0">
                  <a:pos x="connsiteX1" y="connsiteY1"/>
                </a:cxn>
                <a:cxn ang="0">
                  <a:pos x="connsiteX2" y="connsiteY2"/>
                </a:cxn>
                <a:cxn ang="0">
                  <a:pos x="connsiteX3" y="connsiteY3"/>
                </a:cxn>
              </a:cxnLst>
              <a:rect l="l" t="t" r="r" b="b"/>
              <a:pathLst>
                <a:path w="3805237" h="4747043">
                  <a:moveTo>
                    <a:pt x="0" y="4745455"/>
                  </a:moveTo>
                  <a:cubicBezTo>
                    <a:pt x="1243012" y="3524319"/>
                    <a:pt x="3804285" y="-5678"/>
                    <a:pt x="3805237" y="6"/>
                  </a:cubicBezTo>
                  <a:cubicBezTo>
                    <a:pt x="3803120" y="1221672"/>
                    <a:pt x="3793384" y="3525377"/>
                    <a:pt x="3791267" y="4747043"/>
                  </a:cubicBezTo>
                  <a:lnTo>
                    <a:pt x="0" y="4745455"/>
                  </a:lnTo>
                  <a:close/>
                </a:path>
              </a:pathLst>
            </a:custGeom>
            <a:solidFill>
              <a:srgbClr val="203B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iṣḷîḓe">
              <a:extLst>
                <a:ext uri="{FF2B5EF4-FFF2-40B4-BE49-F238E27FC236}">
                  <a16:creationId xmlns:a16="http://schemas.microsoft.com/office/drawing/2014/main" id="{2640FC6C-D86D-4D71-9C37-E0FFB7F83376}"/>
                </a:ext>
              </a:extLst>
            </p:cNvPr>
            <p:cNvSpPr/>
            <p:nvPr/>
          </p:nvSpPr>
          <p:spPr>
            <a:xfrm>
              <a:off x="10693172" y="5385118"/>
              <a:ext cx="1506765" cy="1472882"/>
            </a:xfrm>
            <a:custGeom>
              <a:avLst/>
              <a:gdLst>
                <a:gd name="connsiteX0" fmla="*/ 0 w 2679700"/>
                <a:gd name="connsiteY0" fmla="*/ 2356897 h 2356897"/>
                <a:gd name="connsiteX1" fmla="*/ 1339850 w 2679700"/>
                <a:gd name="connsiteY1" fmla="*/ 0 h 2356897"/>
                <a:gd name="connsiteX2" fmla="*/ 2679700 w 2679700"/>
                <a:gd name="connsiteY2" fmla="*/ 2356897 h 2356897"/>
                <a:gd name="connsiteX3" fmla="*/ 0 w 2679700"/>
                <a:gd name="connsiteY3" fmla="*/ 2356897 h 2356897"/>
                <a:gd name="connsiteX0" fmla="*/ 0 w 5734050"/>
                <a:gd name="connsiteY0" fmla="*/ 1925097 h 1925097"/>
                <a:gd name="connsiteX1" fmla="*/ 5734050 w 5734050"/>
                <a:gd name="connsiteY1" fmla="*/ 0 h 1925097"/>
                <a:gd name="connsiteX2" fmla="*/ 2679700 w 5734050"/>
                <a:gd name="connsiteY2" fmla="*/ 1925097 h 1925097"/>
                <a:gd name="connsiteX3" fmla="*/ 0 w 5734050"/>
                <a:gd name="connsiteY3" fmla="*/ 1925097 h 1925097"/>
                <a:gd name="connsiteX0" fmla="*/ 0 w 5734050"/>
                <a:gd name="connsiteY0" fmla="*/ 1925097 h 3664997"/>
                <a:gd name="connsiteX1" fmla="*/ 5734050 w 5734050"/>
                <a:gd name="connsiteY1" fmla="*/ 0 h 3664997"/>
                <a:gd name="connsiteX2" fmla="*/ 5689600 w 5734050"/>
                <a:gd name="connsiteY2" fmla="*/ 3664997 h 3664997"/>
                <a:gd name="connsiteX3" fmla="*/ 0 w 5734050"/>
                <a:gd name="connsiteY3" fmla="*/ 1925097 h 3664997"/>
                <a:gd name="connsiteX0" fmla="*/ 0 w 5695950"/>
                <a:gd name="connsiteY0" fmla="*/ 1925097 h 3664997"/>
                <a:gd name="connsiteX1" fmla="*/ 5695950 w 5695950"/>
                <a:gd name="connsiteY1" fmla="*/ 0 h 3664997"/>
                <a:gd name="connsiteX2" fmla="*/ 5689600 w 5695950"/>
                <a:gd name="connsiteY2" fmla="*/ 3664997 h 3664997"/>
                <a:gd name="connsiteX3" fmla="*/ 0 w 5695950"/>
                <a:gd name="connsiteY3" fmla="*/ 1925097 h 3664997"/>
                <a:gd name="connsiteX0" fmla="*/ 0 w 3765550"/>
                <a:gd name="connsiteY0" fmla="*/ 3626897 h 3664997"/>
                <a:gd name="connsiteX1" fmla="*/ 3765550 w 3765550"/>
                <a:gd name="connsiteY1" fmla="*/ 0 h 3664997"/>
                <a:gd name="connsiteX2" fmla="*/ 3759200 w 3765550"/>
                <a:gd name="connsiteY2" fmla="*/ 3664997 h 3664997"/>
                <a:gd name="connsiteX3" fmla="*/ 0 w 3765550"/>
                <a:gd name="connsiteY3" fmla="*/ 3626897 h 3664997"/>
                <a:gd name="connsiteX0" fmla="*/ 0 w 2800350"/>
                <a:gd name="connsiteY0" fmla="*/ 3614197 h 3664997"/>
                <a:gd name="connsiteX1" fmla="*/ 2800350 w 2800350"/>
                <a:gd name="connsiteY1" fmla="*/ 0 h 3664997"/>
                <a:gd name="connsiteX2" fmla="*/ 2794000 w 2800350"/>
                <a:gd name="connsiteY2" fmla="*/ 3664997 h 3664997"/>
                <a:gd name="connsiteX3" fmla="*/ 0 w 2800350"/>
                <a:gd name="connsiteY3" fmla="*/ 3614197 h 3664997"/>
                <a:gd name="connsiteX0" fmla="*/ 0 w 3676650"/>
                <a:gd name="connsiteY0" fmla="*/ 3601497 h 3664997"/>
                <a:gd name="connsiteX1" fmla="*/ 3676650 w 3676650"/>
                <a:gd name="connsiteY1" fmla="*/ 0 h 3664997"/>
                <a:gd name="connsiteX2" fmla="*/ 3670300 w 3676650"/>
                <a:gd name="connsiteY2" fmla="*/ 3664997 h 3664997"/>
                <a:gd name="connsiteX3" fmla="*/ 0 w 3676650"/>
                <a:gd name="connsiteY3" fmla="*/ 3601497 h 3664997"/>
                <a:gd name="connsiteX0" fmla="*/ 0 w 3629025"/>
                <a:gd name="connsiteY0" fmla="*/ 3711034 h 3711034"/>
                <a:gd name="connsiteX1" fmla="*/ 3629025 w 3629025"/>
                <a:gd name="connsiteY1" fmla="*/ 0 h 3711034"/>
                <a:gd name="connsiteX2" fmla="*/ 3622675 w 3629025"/>
                <a:gd name="connsiteY2" fmla="*/ 3664997 h 3711034"/>
                <a:gd name="connsiteX3" fmla="*/ 0 w 3629025"/>
                <a:gd name="connsiteY3" fmla="*/ 3711034 h 3711034"/>
                <a:gd name="connsiteX0" fmla="*/ 0 w 3729037"/>
                <a:gd name="connsiteY0" fmla="*/ 3663409 h 3664997"/>
                <a:gd name="connsiteX1" fmla="*/ 3729037 w 3729037"/>
                <a:gd name="connsiteY1" fmla="*/ 0 h 3664997"/>
                <a:gd name="connsiteX2" fmla="*/ 3722687 w 3729037"/>
                <a:gd name="connsiteY2" fmla="*/ 3664997 h 3664997"/>
                <a:gd name="connsiteX3" fmla="*/ 0 w 3729037"/>
                <a:gd name="connsiteY3" fmla="*/ 3663409 h 3664997"/>
                <a:gd name="connsiteX0" fmla="*/ 0 w 3729037"/>
                <a:gd name="connsiteY0" fmla="*/ 3663418 h 3665006"/>
                <a:gd name="connsiteX1" fmla="*/ 3729037 w 3729037"/>
                <a:gd name="connsiteY1" fmla="*/ 9 h 3665006"/>
                <a:gd name="connsiteX2" fmla="*/ 3722687 w 3729037"/>
                <a:gd name="connsiteY2" fmla="*/ 3665006 h 3665006"/>
                <a:gd name="connsiteX3" fmla="*/ 0 w 3729037"/>
                <a:gd name="connsiteY3" fmla="*/ 3663418 h 3665006"/>
                <a:gd name="connsiteX0" fmla="*/ 0 w 3730700"/>
                <a:gd name="connsiteY0" fmla="*/ 3663534 h 3665122"/>
                <a:gd name="connsiteX1" fmla="*/ 3729037 w 3730700"/>
                <a:gd name="connsiteY1" fmla="*/ 125 h 3665122"/>
                <a:gd name="connsiteX2" fmla="*/ 3722687 w 3730700"/>
                <a:gd name="connsiteY2" fmla="*/ 3665122 h 3665122"/>
                <a:gd name="connsiteX3" fmla="*/ 0 w 3730700"/>
                <a:gd name="connsiteY3" fmla="*/ 3663534 h 3665122"/>
              </a:gdLst>
              <a:ahLst/>
              <a:cxnLst>
                <a:cxn ang="0">
                  <a:pos x="connsiteX0" y="connsiteY0"/>
                </a:cxn>
                <a:cxn ang="0">
                  <a:pos x="connsiteX1" y="connsiteY1"/>
                </a:cxn>
                <a:cxn ang="0">
                  <a:pos x="connsiteX2" y="connsiteY2"/>
                </a:cxn>
                <a:cxn ang="0">
                  <a:pos x="connsiteX3" y="connsiteY3"/>
                </a:cxn>
              </a:cxnLst>
              <a:rect l="l" t="t" r="r" b="b"/>
              <a:pathLst>
                <a:path w="3730700" h="3665122">
                  <a:moveTo>
                    <a:pt x="0" y="3663534"/>
                  </a:moveTo>
                  <a:cubicBezTo>
                    <a:pt x="1243012" y="2442398"/>
                    <a:pt x="3689985" y="-5559"/>
                    <a:pt x="3729037" y="125"/>
                  </a:cubicBezTo>
                  <a:cubicBezTo>
                    <a:pt x="3734540" y="-20269"/>
                    <a:pt x="3724804" y="2443456"/>
                    <a:pt x="3722687" y="3665122"/>
                  </a:cubicBezTo>
                  <a:lnTo>
                    <a:pt x="0" y="36635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íṥľíḑè"/>
          <p:cNvSpPr>
            <a:spLocks noGrp="1"/>
          </p:cNvSpPr>
          <p:nvPr>
            <p:ph type="title"/>
          </p:nvPr>
        </p:nvSpPr>
        <p:spPr/>
        <p:txBody>
          <a:bodyPr/>
          <a:lstStyle/>
          <a:p>
            <a:r>
              <a:rPr lang="en-US" dirty="0">
                <a:latin typeface="微软雅黑" panose="020B0503020204020204" pitchFamily="34" charset="-122"/>
                <a:ea typeface="微软雅黑" panose="020B0503020204020204" pitchFamily="34" charset="-122"/>
                <a:sym typeface="微软雅黑" panose="020B0503020204020204" pitchFamily="34" charset="-122"/>
              </a:rPr>
              <a:t>01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专利申请审批流程</a:t>
            </a: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íŝḷîďé"/>
          <p:cNvSpPr>
            <a:spLocks noGrp="1"/>
          </p:cNvSpPr>
          <p:nvPr>
            <p:ph type="sldNum" sz="quarter" idx="12"/>
          </p:nvPr>
        </p:nvSpPr>
        <p:spPr>
          <a:xfrm>
            <a:off x="11068050" y="6623050"/>
            <a:ext cx="352344" cy="167614"/>
          </a:xfrm>
        </p:spPr>
        <p:txBody>
          <a:bodyPr/>
          <a:lstStyle/>
          <a:p>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26" name="Picture 2" descr="https://www.cnipa.gov.cn/picture/0/2006051100332128345.jpg">
            <a:extLst>
              <a:ext uri="{FF2B5EF4-FFF2-40B4-BE49-F238E27FC236}">
                <a16:creationId xmlns:a16="http://schemas.microsoft.com/office/drawing/2014/main" id="{B79FAE40-E884-4829-91A6-1BE479BED0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8031" y="1173682"/>
            <a:ext cx="4870019" cy="50646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0" name="矩形 9">
            <a:extLst>
              <a:ext uri="{FF2B5EF4-FFF2-40B4-BE49-F238E27FC236}">
                <a16:creationId xmlns:a16="http://schemas.microsoft.com/office/drawing/2014/main" id="{5694B646-FECE-4FFE-9FA0-6E66A12D60E0}"/>
              </a:ext>
            </a:extLst>
          </p:cNvPr>
          <p:cNvSpPr/>
          <p:nvPr/>
        </p:nvSpPr>
        <p:spPr>
          <a:xfrm>
            <a:off x="1123950" y="2645547"/>
            <a:ext cx="4083050" cy="2120902"/>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依据专利法</a:t>
            </a:r>
            <a:r>
              <a:rPr lang="zh-CN" altLang="en-US"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发明专利申请的审批程序包括</a:t>
            </a:r>
            <a:r>
              <a:rPr lang="zh-CN" altLang="en-US" b="1" dirty="0">
                <a:solidFill>
                  <a:srgbClr val="2790B0"/>
                </a:solidFill>
                <a:latin typeface="微软雅黑" panose="020B0503020204020204" pitchFamily="34" charset="-122"/>
                <a:ea typeface="微软雅黑" panose="020B0503020204020204" pitchFamily="34" charset="-122"/>
              </a:rPr>
              <a:t>受理、初审、公布、实审以及授权</a:t>
            </a:r>
            <a:r>
              <a:rPr lang="zh-CN" altLang="en-US" b="1" dirty="0">
                <a:latin typeface="微软雅黑" panose="020B0503020204020204" pitchFamily="34" charset="-122"/>
                <a:ea typeface="微软雅黑" panose="020B0503020204020204" pitchFamily="34" charset="-122"/>
              </a:rPr>
              <a:t>五个阶段。实用新型或者外观设计专利申请在审批中不进行早期公布和实质审查，只有受理、初审和授权三个阶段。</a:t>
            </a:r>
          </a:p>
        </p:txBody>
      </p:sp>
    </p:spTree>
    <p:custDataLst>
      <p:tags r:id="rId1"/>
    </p:custDataLst>
    <p:extLst>
      <p:ext uri="{BB962C8B-B14F-4D97-AF65-F5344CB8AC3E}">
        <p14:creationId xmlns:p14="http://schemas.microsoft.com/office/powerpoint/2010/main" val="41021557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307485"/>
  <p:tag name="ISLIDE.TEMPLATE" val="#489332"/>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DIAGRAM" val="#272490;"/>
  <p:tag name="ISLIDE.ICON" val="#368958;#29278;#58247;#402182;#6044;"/>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21.xml><?xml version="1.0" encoding="utf-8"?>
<p:tagLst xmlns:a="http://schemas.openxmlformats.org/drawingml/2006/main" xmlns:r="http://schemas.openxmlformats.org/officeDocument/2006/relationships" xmlns:p="http://schemas.openxmlformats.org/presentationml/2006/main">
  <p:tag name="ISLIDE.DIAGRAM" val="#246784;"/>
  <p:tag name="ISLIDE.TEMPLATE" val="https://www.islide.cc;"/>
</p:tagLst>
</file>

<file path=ppt/tags/tag22.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DIAGRAM" val="#456209;"/>
  <p:tag name="ISLIDE.TEMPLAT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DIAGRAM" val="#211301;"/>
  <p:tag name="ISLIDE.ICON" val="#60854;#407058;#407080;#404820;#170886;#402768;"/>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DIAGRAM" val="#464268"/>
</p:tagLst>
</file>

<file path=ppt/tags/tag7.xml><?xml version="1.0" encoding="utf-8"?>
<p:tagLst xmlns:a="http://schemas.openxmlformats.org/drawingml/2006/main" xmlns:r="http://schemas.openxmlformats.org/officeDocument/2006/relationships" xmlns:p="http://schemas.openxmlformats.org/presentationml/2006/main">
  <p:tag name="ISLIDE.DIAGRAM" val="#462326;"/>
  <p:tag name="ISLIDE.TEMPLAT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DIAGRAM" val="#454641;"/>
  <p:tag name="ISLIDE.ICON" val="#401439;#81714;#58247;#176355;#179244;"/>
  <p:tag name="ISLIDE.TEMPLAT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DIAGRAM" val="#272490;"/>
  <p:tag name="ISLIDE.ICON" val="#368958;#29278;#58247;#402182;#6044;"/>
  <p:tag name="ISLIDE.TEMPLATE" val="https://www.islide.cc;"/>
</p:tagLst>
</file>

<file path=ppt/theme/theme1.xml><?xml version="1.0" encoding="utf-8"?>
<a:theme xmlns:a="http://schemas.openxmlformats.org/drawingml/2006/main" name="主题5">
  <a:themeElements>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E0EB30F686F194AA67D757CBD70F92C" ma:contentTypeVersion="2" ma:contentTypeDescription="Create a new document." ma:contentTypeScope="" ma:versionID="c3dbad76c1e8e6804689430214ea30eb">
  <xsd:schema xmlns:xsd="http://www.w3.org/2001/XMLSchema" xmlns:xs="http://www.w3.org/2001/XMLSchema" xmlns:p="http://schemas.microsoft.com/office/2006/metadata/properties" xmlns:ns3="6f9bcde5-01f2-4bdb-a78a-2849fb5e977a" targetNamespace="http://schemas.microsoft.com/office/2006/metadata/properties" ma:root="true" ma:fieldsID="223ae7ef4c6573733f8cc7c241e157e8" ns3:_="">
    <xsd:import namespace="6f9bcde5-01f2-4bdb-a78a-2849fb5e977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9bcde5-01f2-4bdb-a78a-2849fb5e97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349105-16F2-41B5-AFFE-2D5B4EF28A38}">
  <ds:schemaRefs>
    <ds:schemaRef ds:uri="http://schemas.microsoft.com/sharepoint/v3/contenttype/forms"/>
  </ds:schemaRefs>
</ds:datastoreItem>
</file>

<file path=customXml/itemProps2.xml><?xml version="1.0" encoding="utf-8"?>
<ds:datastoreItem xmlns:ds="http://schemas.openxmlformats.org/officeDocument/2006/customXml" ds:itemID="{00A3FF70-70D3-4E82-A23C-9AB2C6AC5C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9bcde5-01f2-4bdb-a78a-2849fb5e97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8878EF-B006-465F-830E-E98DB28F773E}">
  <ds:schemaRefs>
    <ds:schemaRef ds:uri="http://purl.org/dc/dcmitype/"/>
    <ds:schemaRef ds:uri="http://schemas.microsoft.com/office/2006/documentManagement/types"/>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 ds:uri="6f9bcde5-01f2-4bdb-a78a-2849fb5e977a"/>
    <ds:schemaRef ds:uri="http://purl.org/dc/terms/"/>
  </ds:schemaRefs>
</ds:datastoreItem>
</file>

<file path=docProps/app.xml><?xml version="1.0" encoding="utf-8"?>
<Properties xmlns="http://schemas.openxmlformats.org/officeDocument/2006/extended-properties" xmlns:vt="http://schemas.openxmlformats.org/officeDocument/2006/docPropsVTypes">
  <Template>Bll</Template>
  <TotalTime>451</TotalTime>
  <Words>3055</Words>
  <Application>Microsoft Office PowerPoint</Application>
  <PresentationFormat>宽屏</PresentationFormat>
  <Paragraphs>227</Paragraphs>
  <Slides>20</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黑体</vt:lpstr>
      <vt:lpstr>宋体</vt:lpstr>
      <vt:lpstr>微软雅黑</vt:lpstr>
      <vt:lpstr>Arial</vt:lpstr>
      <vt:lpstr>Calibri</vt:lpstr>
      <vt:lpstr>Impact</vt:lpstr>
      <vt:lpstr>Times New Roman</vt:lpstr>
      <vt:lpstr>主题5</vt:lpstr>
      <vt:lpstr> 如何撰写专利 </vt:lpstr>
      <vt:lpstr>PowerPoint 演示文稿</vt:lpstr>
      <vt:lpstr>什么是专利</vt:lpstr>
      <vt:lpstr>01 专利概述</vt:lpstr>
      <vt:lpstr>02 申请专利的好处</vt:lpstr>
      <vt:lpstr>03 审批专利必备的三个特性</vt:lpstr>
      <vt:lpstr>04 专利分类</vt:lpstr>
      <vt:lpstr>专利的申请流程</vt:lpstr>
      <vt:lpstr>01 专利申请审批流程</vt:lpstr>
      <vt:lpstr>02 申请专利所需材料</vt:lpstr>
      <vt:lpstr>专利撰写要求和注意事项</vt:lpstr>
      <vt:lpstr>01 如何撰写专利权力要求书</vt:lpstr>
      <vt:lpstr>01 如何撰写专利权力要求书</vt:lpstr>
      <vt:lpstr>02 如何撰写说明书摘要</vt:lpstr>
      <vt:lpstr>03 如何撰写专利说明书</vt:lpstr>
      <vt:lpstr>03 如何撰写专利说明书</vt:lpstr>
      <vt:lpstr>03 如何撰写专利说明书</vt:lpstr>
      <vt:lpstr>03 如何撰写专利说明书</vt:lpstr>
      <vt:lpstr>03 如何撰写专利说明书</vt:lpstr>
      <vt:lpstr> THANKS!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Bll</dc:creator>
  <cp:lastModifiedBy>欣锋崔</cp:lastModifiedBy>
  <cp:revision>46</cp:revision>
  <cp:lastPrinted>2020-10-14T16:00:00Z</cp:lastPrinted>
  <dcterms:created xsi:type="dcterms:W3CDTF">2020-10-14T16:00:00Z</dcterms:created>
  <dcterms:modified xsi:type="dcterms:W3CDTF">2023-03-24T01:42:00Z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ContentTypeId">
    <vt:lpwstr>0x0101006E0EB30F686F194AA67D757CBD70F92C</vt:lpwstr>
  </property>
  <property fmtid="{D5CDD505-2E9C-101B-9397-08002B2CF9AE}" pid="4" name="iSlide.TEMPLATE">
    <vt:lpwstr>71a045cc-fd77-49fb-9540-bdd8091bac00</vt:lpwstr>
  </property>
</Properties>
</file>