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71" autoAdjust="0"/>
    <p:restoredTop sz="94660"/>
  </p:normalViewPr>
  <p:slideViewPr>
    <p:cSldViewPr snapToGrid="0">
      <p:cViewPr varScale="1">
        <p:scale>
          <a:sx n="74" d="100"/>
          <a:sy n="74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srd.hawaii.edu/Jan07/organicGlobules.html" TargetMode="External"/><Relationship Id="rId3" Type="http://schemas.openxmlformats.org/officeDocument/2006/relationships/hyperlink" Target="http://hyperphysics.phy-astr.gsu.edu/hbase/quantum/bragg.html" TargetMode="External"/><Relationship Id="rId7" Type="http://schemas.openxmlformats.org/officeDocument/2006/relationships/hyperlink" Target="https://www.jeol.co.jp/en/words/emterms/search_result.html?keyword=convergent-beam%20electron%20diffraction" TargetMode="External"/><Relationship Id="rId2" Type="http://schemas.openxmlformats.org/officeDocument/2006/relationships/hyperlink" Target="https://www.quora.com/In-a-double-slit-interference-pattern-why-does-the-intensity-of-the-fringes-decrease-as-you-get-further-away-from-the-central-maximu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ano.pitt.edu/node/413" TargetMode="External"/><Relationship Id="rId5" Type="http://schemas.openxmlformats.org/officeDocument/2006/relationships/hyperlink" Target="http://barrett-group.mcgill.ca/tutorials/nanotechnology/nano02.htm" TargetMode="External"/><Relationship Id="rId4" Type="http://schemas.openxmlformats.org/officeDocument/2006/relationships/hyperlink" Target="http://save.btsa.co/crystalline-structure/" TargetMode="External"/><Relationship Id="rId9" Type="http://schemas.openxmlformats.org/officeDocument/2006/relationships/hyperlink" Target="https://link.springer.com/chapter/10.1007/978-94-015-8971-0_7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smtClean="0"/>
              <a:t>Electron diffraction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28401" y="3996267"/>
            <a:ext cx="8574621" cy="1388534"/>
          </a:xfrm>
        </p:spPr>
        <p:txBody>
          <a:bodyPr>
            <a:normAutofit fontScale="85000" lnSpcReduction="10000"/>
          </a:bodyPr>
          <a:lstStyle/>
          <a:p>
            <a:r>
              <a:rPr lang="lv-LV" sz="2600" dirty="0" smtClean="0"/>
              <a:t>Studying crystal structure using wavelike phenomena of the electrones.</a:t>
            </a:r>
          </a:p>
          <a:p>
            <a:r>
              <a:rPr lang="lv-LV" dirty="0" smtClean="0"/>
              <a:t>Anastasija Cumika</a:t>
            </a:r>
          </a:p>
          <a:p>
            <a:r>
              <a:rPr lang="lv-LV" dirty="0" smtClean="0"/>
              <a:t>09 May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106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34329" y="814590"/>
            <a:ext cx="4710426" cy="730876"/>
          </a:xfrm>
        </p:spPr>
        <p:txBody>
          <a:bodyPr>
            <a:normAutofit fontScale="90000"/>
          </a:bodyPr>
          <a:lstStyle/>
          <a:p>
            <a:r>
              <a:rPr lang="lv-LV" dirty="0" smtClean="0"/>
              <a:t>Advantages over X-ray Crystologrophy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76739" y="2035934"/>
            <a:ext cx="8535453" cy="5053885"/>
          </a:xfrm>
        </p:spPr>
        <p:txBody>
          <a:bodyPr>
            <a:normAutofit/>
          </a:bodyPr>
          <a:lstStyle/>
          <a:p>
            <a:r>
              <a:rPr lang="lv-LV" dirty="0" smtClean="0"/>
              <a:t>Small wavelenght allows the analysis of the small crystals and protetin structures.</a:t>
            </a:r>
          </a:p>
          <a:p>
            <a:r>
              <a:rPr lang="lv-LV" dirty="0" smtClean="0"/>
              <a:t>More flexibility because we can vary electron acceleration</a:t>
            </a:r>
          </a:p>
          <a:p>
            <a:r>
              <a:rPr lang="lv-LV" dirty="0" smtClean="0"/>
              <a:t>No radiation damage</a:t>
            </a:r>
          </a:p>
          <a:p>
            <a:r>
              <a:rPr lang="lv-LV" dirty="0" smtClean="0"/>
              <a:t>Electons are charged, therefore more interaction with matter. </a:t>
            </a:r>
          </a:p>
          <a:p>
            <a:pPr marL="0" indent="0">
              <a:buNone/>
            </a:pPr>
            <a:endParaRPr lang="lv-LV" dirty="0" smtClean="0"/>
          </a:p>
          <a:p>
            <a:endParaRPr lang="lv-LV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177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55807"/>
            <a:ext cx="10018713" cy="1129050"/>
          </a:xfrm>
        </p:spPr>
        <p:txBody>
          <a:bodyPr/>
          <a:lstStyle/>
          <a:p>
            <a:r>
              <a:rPr lang="lv-LV" dirty="0" smtClean="0"/>
              <a:t>Limitations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09" y="1018502"/>
            <a:ext cx="10018713" cy="2149701"/>
          </a:xfrm>
        </p:spPr>
        <p:txBody>
          <a:bodyPr/>
          <a:lstStyle/>
          <a:p>
            <a:r>
              <a:rPr lang="lv-LV" dirty="0" smtClean="0"/>
              <a:t>Sample has to be very thin (&lt;100nm), so it is electron transperant. Hard to prepare such a sample</a:t>
            </a:r>
          </a:p>
          <a:p>
            <a:r>
              <a:rPr lang="lv-LV" dirty="0" smtClean="0"/>
              <a:t>Difraction has to be preformed in vaacum </a:t>
            </a:r>
            <a:endParaRPr lang="ru-RU" dirty="0"/>
          </a:p>
        </p:txBody>
      </p:sp>
      <p:pic>
        <p:nvPicPr>
          <p:cNvPr id="8194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232" y="2857499"/>
            <a:ext cx="6048375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14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17242"/>
          </a:xfrm>
        </p:spPr>
        <p:txBody>
          <a:bodyPr/>
          <a:lstStyle/>
          <a:p>
            <a:r>
              <a:rPr lang="lv-LV" dirty="0" smtClean="0"/>
              <a:t>References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1803043"/>
            <a:ext cx="9913493" cy="3988157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https://www.askiitians.com/iit-jee-dual-nature-of-matter-and-x-rays/de-broglie-waves</a:t>
            </a:r>
            <a:r>
              <a:rPr lang="en-US" dirty="0" smtClean="0">
                <a:hlinkClick r:id="rId2"/>
              </a:rPr>
              <a:t>/</a:t>
            </a:r>
          </a:p>
          <a:p>
            <a:r>
              <a:rPr lang="en-US" dirty="0">
                <a:hlinkClick r:id="rId2"/>
              </a:rPr>
              <a:t>https://electronmicroscopist.wordpress.com/category/electron-microscopy/page/2/</a:t>
            </a:r>
          </a:p>
          <a:p>
            <a:r>
              <a:rPr lang="lv-LV" dirty="0" smtClean="0">
                <a:hlinkClick r:id="rId2"/>
              </a:rPr>
              <a:t>https</a:t>
            </a:r>
            <a:r>
              <a:rPr lang="lv-LV" dirty="0">
                <a:hlinkClick r:id="rId2"/>
              </a:rPr>
              <a:t>://</a:t>
            </a:r>
            <a:r>
              <a:rPr lang="lv-LV" dirty="0" smtClean="0">
                <a:hlinkClick r:id="rId2"/>
              </a:rPr>
              <a:t>www.quora.com/In-a-double-slit-interference-pattern-why-does-the-intensity-of-the-fringes-decrease-as-you-get-further-away-from-the-central-maximum</a:t>
            </a:r>
            <a:endParaRPr lang="en-US" dirty="0" smtClean="0"/>
          </a:p>
          <a:p>
            <a:r>
              <a:rPr lang="lv-LV" dirty="0">
                <a:hlinkClick r:id="rId3"/>
              </a:rPr>
              <a:t>http://</a:t>
            </a:r>
            <a:r>
              <a:rPr lang="lv-LV" dirty="0" smtClean="0">
                <a:hlinkClick r:id="rId3"/>
              </a:rPr>
              <a:t>hyperphysics.phy-astr.gsu.edu/hbase/quantum/bragg.html</a:t>
            </a:r>
            <a:endParaRPr lang="en-US" dirty="0" smtClean="0"/>
          </a:p>
          <a:p>
            <a:r>
              <a:rPr lang="lv-LV" dirty="0">
                <a:hlinkClick r:id="rId4"/>
              </a:rPr>
              <a:t>http://save.btsa.co/crystalline-structure</a:t>
            </a:r>
            <a:r>
              <a:rPr lang="lv-LV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barrett-group.mcgill.ca/tutorials/nanotechnology/nano02.htm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www.nano.pitt.edu/node/413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www.jeol.co.jp/en/words/emterms/search_result.html?keyword=convergent-beam%20electron%20diffraction</a:t>
            </a:r>
            <a:endParaRPr lang="lv-LV" dirty="0" smtClean="0"/>
          </a:p>
          <a:p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www.psrd.hawaii.edu/Jan07/organicGlobules.html</a:t>
            </a:r>
            <a:endParaRPr lang="lv-LV" dirty="0" smtClean="0"/>
          </a:p>
          <a:p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link.springer.com/chapter/10.1007/978-94-015-8971-0_7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539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399759" y="1468192"/>
            <a:ext cx="561545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lv-LV" sz="8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Thank you!</a:t>
            </a:r>
            <a:endParaRPr lang="ru-RU" sz="8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accent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293265" y="2967334"/>
            <a:ext cx="447724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lv-LV" sz="6600" b="1" cap="none" spc="50" dirty="0" smtClean="0">
                <a:ln w="952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Questions</a:t>
            </a:r>
            <a:r>
              <a:rPr lang="lv-LV" sz="5400" b="1" cap="none" spc="50" dirty="0" smtClean="0">
                <a:ln w="952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3953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Outline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Crystals’ structure</a:t>
            </a:r>
          </a:p>
          <a:p>
            <a:r>
              <a:rPr lang="lv-LV" dirty="0" smtClean="0"/>
              <a:t>Electron diffraction theory: </a:t>
            </a:r>
            <a:r>
              <a:rPr lang="en-US" dirty="0" smtClean="0"/>
              <a:t>Wave-particle duality,</a:t>
            </a:r>
            <a:r>
              <a:rPr lang="lv-LV" dirty="0" smtClean="0"/>
              <a:t>Bragg</a:t>
            </a:r>
            <a:r>
              <a:rPr lang="en-US" dirty="0" smtClean="0"/>
              <a:t>’s Law</a:t>
            </a:r>
          </a:p>
          <a:p>
            <a:r>
              <a:rPr lang="en-US" dirty="0" smtClean="0"/>
              <a:t>Techniques and equipment used for electron diffraction</a:t>
            </a:r>
          </a:p>
          <a:p>
            <a:r>
              <a:rPr lang="lv-LV" dirty="0" smtClean="0"/>
              <a:t>Electron diffraction images</a:t>
            </a:r>
          </a:p>
          <a:p>
            <a:r>
              <a:rPr lang="lv-LV" dirty="0" smtClean="0"/>
              <a:t>Limitations and advantages</a:t>
            </a:r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785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512661"/>
            <a:ext cx="10018713" cy="859665"/>
          </a:xfrm>
        </p:spPr>
        <p:txBody>
          <a:bodyPr/>
          <a:lstStyle/>
          <a:p>
            <a:r>
              <a:rPr lang="en-US" dirty="0" smtClean="0"/>
              <a:t>Crystals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4481848"/>
            <a:ext cx="10018713" cy="1309352"/>
          </a:xfrm>
        </p:spPr>
        <p:txBody>
          <a:bodyPr>
            <a:normAutofit/>
          </a:bodyPr>
          <a:lstStyle/>
          <a:p>
            <a:r>
              <a:rPr lang="en-US" dirty="0" smtClean="0"/>
              <a:t>Crystals are build of a periodic array of atoms or groups of atoms.</a:t>
            </a:r>
            <a:endParaRPr lang="en-US" dirty="0"/>
          </a:p>
          <a:p>
            <a:r>
              <a:rPr lang="en-US" dirty="0" smtClean="0"/>
              <a:t>The spacing between the atoms are in the order of a few angstroms </a:t>
            </a:r>
            <a:endParaRPr lang="ru-RU" dirty="0"/>
          </a:p>
        </p:txBody>
      </p:sp>
      <p:pic>
        <p:nvPicPr>
          <p:cNvPr id="3074" name="Picture 2" descr="ÐÐ°ÑÑÐ¸Ð½ÐºÐ¸ Ð¿Ð¾ Ð·Ð°Ð¿ÑÐ¾ÑÑ crystals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12" y="1544754"/>
            <a:ext cx="6059538" cy="276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ÐÐ°ÑÑÐ¸Ð½ÐºÐ¸ Ð¿Ð¾ Ð·Ð°Ð¿ÑÐ¾ÑÑ crystals structure nac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644" y="1544754"/>
            <a:ext cx="2930546" cy="276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84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8403" y="182651"/>
            <a:ext cx="10018712" cy="2727325"/>
          </a:xfrm>
        </p:spPr>
        <p:txBody>
          <a:bodyPr/>
          <a:lstStyle/>
          <a:p>
            <a:r>
              <a:rPr lang="en-US" dirty="0" smtClean="0"/>
              <a:t>Wave-Particle duality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Louis de </a:t>
            </a:r>
            <a:r>
              <a:rPr lang="en-US" sz="2400" dirty="0" err="1" smtClean="0"/>
              <a:t>Brogile</a:t>
            </a:r>
            <a:r>
              <a:rPr lang="en-US" sz="2400" dirty="0" smtClean="0"/>
              <a:t>, 1924 – matter can behave like a wave. </a:t>
            </a:r>
            <a:endParaRPr lang="ru-RU" sz="24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1587342" y="4485067"/>
            <a:ext cx="4336940" cy="1696791"/>
          </a:xfrm>
        </p:spPr>
        <p:txBody>
          <a:bodyPr>
            <a:noAutofit/>
          </a:bodyPr>
          <a:lstStyle/>
          <a:p>
            <a:r>
              <a:rPr lang="en-US" sz="2600" dirty="0" smtClean="0"/>
              <a:t>Electrons with bigger momentum have smaller wavelength. </a:t>
            </a:r>
            <a:endParaRPr lang="ru-RU" sz="2600" dirty="0"/>
          </a:p>
        </p:txBody>
      </p:sp>
      <p:pic>
        <p:nvPicPr>
          <p:cNvPr id="1026" name="Picture 2" descr="ÐÐ°ÑÑÐ¸Ð½ÐºÐ¸ Ð¿Ð¾ Ð·Ð°Ð¿ÑÐ¾ÑÑ de broglie wave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375" y="2508718"/>
            <a:ext cx="3754418" cy="178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989" y="2508718"/>
            <a:ext cx="4461829" cy="17160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77758" y="4363966"/>
            <a:ext cx="4865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get a small wavelength, electrons are accelerated to the speed that requires relativistic approach</a:t>
            </a:r>
            <a:r>
              <a:rPr lang="en-US" dirty="0" smtClean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044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11180"/>
          </a:xfrm>
        </p:spPr>
        <p:txBody>
          <a:bodyPr/>
          <a:lstStyle/>
          <a:p>
            <a:r>
              <a:rPr lang="en-US" dirty="0" smtClean="0"/>
              <a:t>Bragg’s Law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2064979" y="4572001"/>
            <a:ext cx="8149087" cy="12363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periodic structure of crystals acts as a diffraction grating for the electron beam causing an interference.</a:t>
            </a:r>
            <a:endParaRPr lang="ru-RU" dirty="0"/>
          </a:p>
        </p:txBody>
      </p:sp>
      <p:pic>
        <p:nvPicPr>
          <p:cNvPr id="2050" name="Picture 2" descr="ÐÐ°ÑÑÐ¸Ð½ÐºÐ¸ Ð¿Ð¾ Ð·Ð°Ð¿ÑÐ¾ÑÑ braggs la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466" y="1903894"/>
            <a:ext cx="4964264" cy="236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ÐÐ°ÑÑÐ¸Ð½ÐºÐ¸ Ð¿Ð¾ Ð·Ð°Ð¿ÑÐ¾ÑÑ interference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501" y="1664762"/>
            <a:ext cx="34290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60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945" y="338070"/>
            <a:ext cx="10018713" cy="8983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Transmission Electron Microscopy</a:t>
            </a:r>
            <a:br>
              <a:rPr lang="en-US" dirty="0" smtClean="0"/>
            </a:br>
            <a:r>
              <a:rPr lang="en-US" sz="2200" dirty="0" smtClean="0"/>
              <a:t>Max Knoll and Ernst Ruska,1931</a:t>
            </a:r>
            <a:endParaRPr lang="ru-RU" sz="2200" dirty="0"/>
          </a:p>
        </p:txBody>
      </p:sp>
      <p:pic>
        <p:nvPicPr>
          <p:cNvPr id="4098" name="Picture 2" descr="ÐÐ°ÑÑÐ¸Ð½ÐºÐ¸ Ð¿Ð¾ Ð·Ð°Ð¿ÑÐ¾ÑÑ transmission electron microscop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621" y="1596980"/>
            <a:ext cx="3356264" cy="381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ÐÐ°ÑÑÐ¸Ð½ÐºÐ¸ Ð¿Ð¾ Ð·Ð°Ð¿ÑÐ¾ÑÑ transmission electron microscopy schemat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301" y="1596980"/>
            <a:ext cx="4695825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24259" y="5898524"/>
            <a:ext cx="345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Acceleration voltages 100-300 </a:t>
            </a:r>
            <a:r>
              <a:rPr lang="en-US" dirty="0" err="1" smtClean="0"/>
              <a:t>keV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379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3181" y="222160"/>
            <a:ext cx="10018713" cy="769513"/>
          </a:xfrm>
        </p:spPr>
        <p:txBody>
          <a:bodyPr/>
          <a:lstStyle/>
          <a:p>
            <a:r>
              <a:rPr lang="en-US" dirty="0" smtClean="0"/>
              <a:t>Images of electron diffraction</a:t>
            </a:r>
            <a:endParaRPr lang="ru-RU" dirty="0"/>
          </a:p>
        </p:txBody>
      </p:sp>
      <p:pic>
        <p:nvPicPr>
          <p:cNvPr id="5126" name="Picture 6" descr="Electron diffraction pattern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537" y="1352282"/>
            <a:ext cx="4999349" cy="440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588227"/>
              </p:ext>
            </p:extLst>
          </p:nvPr>
        </p:nvGraphicFramePr>
        <p:xfrm>
          <a:off x="1800029" y="1526468"/>
          <a:ext cx="4742508" cy="3383338"/>
        </p:xfrm>
        <a:graphic>
          <a:graphicData uri="http://schemas.openxmlformats.org/drawingml/2006/table">
            <a:tbl>
              <a:tblPr/>
              <a:tblGrid>
                <a:gridCol w="2371254"/>
                <a:gridCol w="2371254"/>
              </a:tblGrid>
              <a:tr h="63009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Diffraction patterns with an electron beam</a:t>
                      </a:r>
                    </a:p>
                  </a:txBody>
                  <a:tcPr marL="45043" marR="45043" marT="45043" marB="45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966679">
                <a:tc>
                  <a:txBody>
                    <a:bodyPr/>
                    <a:lstStyle/>
                    <a:p>
                      <a:pPr algn="l"/>
                      <a:r>
                        <a:rPr lang="lv-LV" sz="1700"/>
                        <a:t>Aluminum single crystal (Al)</a:t>
                      </a:r>
                    </a:p>
                  </a:txBody>
                  <a:tcPr marL="45043" marR="45043" marT="45043" marB="45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700" dirty="0"/>
                        <a:t>Polycrystalline platinum silicide (PtSi)</a:t>
                      </a:r>
                    </a:p>
                  </a:txBody>
                  <a:tcPr marL="45043" marR="45043" marT="45043" marB="45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86560">
                <a:tc>
                  <a:txBody>
                    <a:bodyPr/>
                    <a:lstStyle/>
                    <a:p>
                      <a:pPr algn="l"/>
                      <a:r>
                        <a:rPr lang="lv-LV" sz="1700" dirty="0"/>
                        <a:t>Silicon with epitaxial nickel silicides ( Si - NiSi - NiSi</a:t>
                      </a:r>
                      <a:r>
                        <a:rPr lang="lv-LV" sz="1700" baseline="-25000" dirty="0"/>
                        <a:t>2</a:t>
                      </a:r>
                      <a:r>
                        <a:rPr lang="lv-LV" sz="1700" dirty="0"/>
                        <a:t>)</a:t>
                      </a:r>
                    </a:p>
                  </a:txBody>
                  <a:tcPr marL="45043" marR="45043" marT="45043" marB="45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700" dirty="0"/>
                        <a:t>Polycrystalline nickel mono silicide (NiSi) on top of single crystalline silicon (</a:t>
                      </a:r>
                      <a:r>
                        <a:rPr lang="lv-LV" sz="1700" dirty="0" smtClean="0"/>
                        <a:t>Si</a:t>
                      </a:r>
                      <a:r>
                        <a:rPr lang="en-US" sz="1700" dirty="0" smtClean="0"/>
                        <a:t>)</a:t>
                      </a:r>
                      <a:endParaRPr lang="lv-LV" sz="1700" dirty="0"/>
                    </a:p>
                  </a:txBody>
                  <a:tcPr marL="45043" marR="45043" marT="45043" marB="45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02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21028"/>
          </a:xfrm>
        </p:spPr>
        <p:txBody>
          <a:bodyPr/>
          <a:lstStyle/>
          <a:p>
            <a:r>
              <a:rPr lang="en-US" dirty="0"/>
              <a:t>Images of electron diffraction</a:t>
            </a:r>
            <a:endParaRPr lang="ru-RU" dirty="0"/>
          </a:p>
        </p:txBody>
      </p:sp>
      <p:pic>
        <p:nvPicPr>
          <p:cNvPr id="6146" name="Picture 2" descr="An external file that holds a picture, illustration, etc.&#10;Object name is j66benf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1" y="1506829"/>
            <a:ext cx="4818982" cy="379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ÐÐ¾ÑÐ¾Ð¶ÐµÐµ Ð¸Ð·Ð¾Ð±ÑÐ°Ð¶ÐµÐ½Ð¸Ðµ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263" y="1817837"/>
            <a:ext cx="3124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35263" y="5587954"/>
            <a:ext cx="3492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Advanced analytical techniques used to examine solids depending on diffraction patterns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266681" y="5449454"/>
            <a:ext cx="3477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tilting the sample we can </a:t>
            </a:r>
            <a:r>
              <a:rPr lang="lv-LV" dirty="0" smtClean="0"/>
              <a:t>observe the diffraction patterns from several crystal orientations to get the 3D image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41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98301"/>
          </a:xfrm>
        </p:spPr>
        <p:txBody>
          <a:bodyPr>
            <a:normAutofit fontScale="90000"/>
          </a:bodyPr>
          <a:lstStyle/>
          <a:p>
            <a:r>
              <a:rPr lang="lv-LV" dirty="0" smtClean="0"/>
              <a:t>Convergent and non convergent beam of electrons</a:t>
            </a:r>
            <a:br>
              <a:rPr lang="lv-LV" dirty="0" smtClean="0"/>
            </a:br>
            <a:endParaRPr lang="ru-RU" dirty="0"/>
          </a:p>
        </p:txBody>
      </p:sp>
      <p:pic>
        <p:nvPicPr>
          <p:cNvPr id="7170" name="Picture 2" descr="ÐÐ°ÑÑÐ¸Ð½ÐºÐ¸ Ð¿Ð¾ Ð·Ð°Ð¿ÑÐ¾ÑÑ convergent beam electron diffra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916" y="1685922"/>
            <a:ext cx="4762500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ÐÐ°ÑÑÐ¸Ð½ÐºÐ¸ Ð¿Ð¾ Ð·Ð°Ð¿ÑÐ¾ÑÑ convergent beam electron diffra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667" y="2198127"/>
            <a:ext cx="4762500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27344" y="5155304"/>
            <a:ext cx="412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 smtClean="0"/>
              <a:t>Single crystal silicone diffraction patterns</a:t>
            </a:r>
          </a:p>
        </p:txBody>
      </p:sp>
    </p:spTree>
    <p:extLst>
      <p:ext uri="{BB962C8B-B14F-4D97-AF65-F5344CB8AC3E}">
        <p14:creationId xmlns:p14="http://schemas.microsoft.com/office/powerpoint/2010/main" val="209804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Параллакс</Template>
  <TotalTime>202</TotalTime>
  <Words>327</Words>
  <Application>Microsoft Office PowerPoint</Application>
  <PresentationFormat>Широкоэкранный</PresentationFormat>
  <Paragraphs>53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Corbel</vt:lpstr>
      <vt:lpstr>Параллакс</vt:lpstr>
      <vt:lpstr>Electron diffraction </vt:lpstr>
      <vt:lpstr>Outline </vt:lpstr>
      <vt:lpstr>Crystals</vt:lpstr>
      <vt:lpstr>Wave-Particle duality  Louis de Brogile, 1924 – matter can behave like a wave. </vt:lpstr>
      <vt:lpstr>Bragg’s Law</vt:lpstr>
      <vt:lpstr>Transmission Electron Microscopy Max Knoll and Ernst Ruska,1931</vt:lpstr>
      <vt:lpstr>Images of electron diffraction</vt:lpstr>
      <vt:lpstr>Images of electron diffraction</vt:lpstr>
      <vt:lpstr>Convergent and non convergent beam of electrons </vt:lpstr>
      <vt:lpstr>Advantages over X-ray Crystologrophy</vt:lpstr>
      <vt:lpstr>Limitations</vt:lpstr>
      <vt:lpstr>References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 diffraction</dc:title>
  <dc:creator>Пользователь Windows</dc:creator>
  <cp:lastModifiedBy>Пользователь Windows</cp:lastModifiedBy>
  <cp:revision>20</cp:revision>
  <dcterms:created xsi:type="dcterms:W3CDTF">2018-05-08T00:56:34Z</dcterms:created>
  <dcterms:modified xsi:type="dcterms:W3CDTF">2018-05-08T04:19:08Z</dcterms:modified>
</cp:coreProperties>
</file>