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media/image23.jpg" ContentType="image/jpg"/>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38"/>
  </p:notesMasterIdLst>
  <p:handoutMasterIdLst>
    <p:handoutMasterId r:id="rId39"/>
  </p:handoutMasterIdLst>
  <p:sldIdLst>
    <p:sldId id="397" r:id="rId5"/>
    <p:sldId id="398" r:id="rId6"/>
    <p:sldId id="436" r:id="rId7"/>
    <p:sldId id="435" r:id="rId8"/>
    <p:sldId id="402" r:id="rId9"/>
    <p:sldId id="437" r:id="rId10"/>
    <p:sldId id="438" r:id="rId11"/>
    <p:sldId id="439" r:id="rId12"/>
    <p:sldId id="440" r:id="rId13"/>
    <p:sldId id="441" r:id="rId14"/>
    <p:sldId id="401" r:id="rId15"/>
    <p:sldId id="427" r:id="rId16"/>
    <p:sldId id="419" r:id="rId17"/>
    <p:sldId id="426" r:id="rId18"/>
    <p:sldId id="425" r:id="rId19"/>
    <p:sldId id="430" r:id="rId20"/>
    <p:sldId id="411" r:id="rId21"/>
    <p:sldId id="412" r:id="rId22"/>
    <p:sldId id="417" r:id="rId23"/>
    <p:sldId id="413" r:id="rId24"/>
    <p:sldId id="428" r:id="rId25"/>
    <p:sldId id="433" r:id="rId26"/>
    <p:sldId id="434" r:id="rId27"/>
    <p:sldId id="431" r:id="rId28"/>
    <p:sldId id="420" r:id="rId29"/>
    <p:sldId id="421" r:id="rId30"/>
    <p:sldId id="422" r:id="rId31"/>
    <p:sldId id="423" r:id="rId32"/>
    <p:sldId id="424" r:id="rId33"/>
    <p:sldId id="396" r:id="rId34"/>
    <p:sldId id="294" r:id="rId35"/>
    <p:sldId id="329" r:id="rId36"/>
    <p:sldId id="330" r:id="rId37"/>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581">
          <p15:clr>
            <a:srgbClr val="A4A3A4"/>
          </p15:clr>
        </p15:guide>
        <p15:guide id="2" orient="horz" pos="3004">
          <p15:clr>
            <a:srgbClr val="A4A3A4"/>
          </p15:clr>
        </p15:guide>
        <p15:guide id="3" orient="horz" pos="422">
          <p15:clr>
            <a:srgbClr val="A4A3A4"/>
          </p15:clr>
        </p15:guide>
        <p15:guide id="4" orient="horz" pos="824">
          <p15:clr>
            <a:srgbClr val="A4A3A4"/>
          </p15:clr>
        </p15:guide>
        <p15:guide id="5" orient="horz" pos="2916">
          <p15:clr>
            <a:srgbClr val="A4A3A4"/>
          </p15:clr>
        </p15:guide>
        <p15:guide id="6" orient="horz" pos="1643">
          <p15:clr>
            <a:srgbClr val="A4A3A4"/>
          </p15:clr>
        </p15:guide>
        <p15:guide id="7" pos="5470">
          <p15:clr>
            <a:srgbClr val="A4A3A4"/>
          </p15:clr>
        </p15:guide>
        <p15:guide id="8" pos="287">
          <p15:clr>
            <a:srgbClr val="A4A3A4"/>
          </p15:clr>
        </p15:guide>
        <p15:guide id="9" pos="2909">
          <p15:clr>
            <a:srgbClr val="A4A3A4"/>
          </p15:clr>
        </p15:guide>
        <p15:guide id="10" pos="2811">
          <p15:clr>
            <a:srgbClr val="A4A3A4"/>
          </p15:clr>
        </p15:guide>
        <p15:guide id="11" pos="2852">
          <p15:clr>
            <a:srgbClr val="A4A3A4"/>
          </p15:clr>
        </p15:guide>
        <p15:guide id="12" orient="horz" pos="3144">
          <p15:clr>
            <a:srgbClr val="A4A3A4"/>
          </p15:clr>
        </p15:guide>
        <p15:guide id="13" orient="horz" pos="3072">
          <p15:clr>
            <a:srgbClr val="A4A3A4"/>
          </p15:clr>
        </p15:guide>
        <p15:guide id="14" orient="horz" pos="3114">
          <p15:clr>
            <a:srgbClr val="A4A3A4"/>
          </p15:clr>
        </p15:guide>
        <p15:guide id="15" orient="horz" pos="3010">
          <p15:clr>
            <a:srgbClr val="A4A3A4"/>
          </p15:clr>
        </p15:guide>
        <p15:guide id="16" orient="horz" pos="3168">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undi Brewer-Griffin" initials="SBG" lastIdx="13" clrIdx="0"/>
  <p:cmAuthor id="1" name="Curry, James B" initials="CJB" lastIdx="3" clrIdx="1">
    <p:extLst>
      <p:ext uri="{19B8F6BF-5375-455C-9EA6-DF929625EA0E}">
        <p15:presenceInfo xmlns:p15="http://schemas.microsoft.com/office/powerpoint/2012/main" userId="S-1-5-21-725345543-602162358-527237240-44725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CE3E"/>
    <a:srgbClr val="009FDF"/>
    <a:srgbClr val="004A87"/>
    <a:srgbClr val="0071C5"/>
    <a:srgbClr val="FD9208"/>
    <a:srgbClr val="F83308"/>
    <a:srgbClr val="F3D54E"/>
    <a:srgbClr val="003C7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501" autoAdjust="0"/>
    <p:restoredTop sz="88906" autoAdjust="0"/>
  </p:normalViewPr>
  <p:slideViewPr>
    <p:cSldViewPr snapToGrid="0">
      <p:cViewPr varScale="1">
        <p:scale>
          <a:sx n="66" d="100"/>
          <a:sy n="66" d="100"/>
        </p:scale>
        <p:origin x="90" y="354"/>
      </p:cViewPr>
      <p:guideLst>
        <p:guide orient="horz" pos="1581"/>
        <p:guide orient="horz" pos="3004"/>
        <p:guide orient="horz" pos="422"/>
        <p:guide orient="horz" pos="824"/>
        <p:guide orient="horz" pos="2916"/>
        <p:guide orient="horz" pos="1643"/>
        <p:guide pos="5470"/>
        <p:guide pos="287"/>
        <p:guide pos="2909"/>
        <p:guide pos="2811"/>
        <p:guide pos="2852"/>
        <p:guide orient="horz" pos="3144"/>
        <p:guide orient="horz" pos="3072"/>
        <p:guide orient="horz" pos="3114"/>
        <p:guide orient="horz" pos="3010"/>
        <p:guide orient="horz" pos="316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86" d="100"/>
        <a:sy n="86" d="100"/>
      </p:scale>
      <p:origin x="0" y="1536"/>
    </p:cViewPr>
  </p:sorterViewPr>
  <p:notesViewPr>
    <p:cSldViewPr snapToGrid="0" showGuides="1">
      <p:cViewPr varScale="1">
        <p:scale>
          <a:sx n="74" d="100"/>
          <a:sy n="74" d="100"/>
        </p:scale>
        <p:origin x="-744"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r>
              <a:rPr lang="en-US"/>
              <a:t>Training</a:t>
            </a:r>
            <a:r>
              <a:rPr lang="en-US" baseline="0"/>
              <a:t> time</a:t>
            </a:r>
            <a:endParaRPr lang="en-US"/>
          </a:p>
        </c:rich>
      </c:tx>
      <c:layout/>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endParaRPr lang="en-US"/>
        </a:p>
      </c:txPr>
    </c:title>
    <c:autoTitleDeleted val="0"/>
    <c:plotArea>
      <c:layout/>
      <c:pieChart>
        <c:varyColors val="1"/>
        <c:ser>
          <c:idx val="0"/>
          <c:order val="0"/>
          <c:dPt>
            <c:idx val="0"/>
            <c:bubble3D val="0"/>
            <c:spPr>
              <a:solidFill>
                <a:schemeClr val="accent1"/>
              </a:solidFill>
              <a:ln>
                <a:noFill/>
              </a:ln>
              <a:effectLst>
                <a:outerShdw blurRad="254000" sx="102000" sy="102000" algn="ctr" rotWithShape="0">
                  <a:prstClr val="black">
                    <a:alpha val="20000"/>
                  </a:prstClr>
                </a:outerShdw>
              </a:effectLst>
            </c:spPr>
          </c:dPt>
          <c:dPt>
            <c:idx val="1"/>
            <c:bubble3D val="0"/>
            <c:spPr>
              <a:solidFill>
                <a:schemeClr val="accent2"/>
              </a:solidFill>
              <a:ln>
                <a:noFill/>
              </a:ln>
              <a:effectLst>
                <a:outerShdw blurRad="254000" sx="102000" sy="102000" algn="ctr" rotWithShape="0">
                  <a:prstClr val="black">
                    <a:alpha val="20000"/>
                  </a:prstClr>
                </a:outerShdw>
              </a:effectLst>
            </c:spPr>
          </c:dPt>
          <c:dPt>
            <c:idx val="2"/>
            <c:bubble3D val="0"/>
            <c:spPr>
              <a:solidFill>
                <a:schemeClr val="accent3"/>
              </a:solidFill>
              <a:ln>
                <a:noFill/>
              </a:ln>
              <a:effectLst>
                <a:outerShdw blurRad="254000" sx="102000" sy="102000" algn="ctr" rotWithShape="0">
                  <a:prstClr val="black">
                    <a:alpha val="20000"/>
                  </a:prstClr>
                </a:outerShdw>
              </a:effectLst>
            </c:spPr>
          </c:dPt>
          <c:dPt>
            <c:idx val="3"/>
            <c:bubble3D val="0"/>
            <c:spPr>
              <a:solidFill>
                <a:schemeClr val="accent4"/>
              </a:solidFill>
              <a:ln>
                <a:noFill/>
              </a:ln>
              <a:effectLst>
                <a:outerShdw blurRad="254000" sx="102000" sy="102000" algn="ctr" rotWithShape="0">
                  <a:prstClr val="black">
                    <a:alpha val="20000"/>
                  </a:prstClr>
                </a:outerShdw>
              </a:effectLst>
            </c:spPr>
          </c:dPt>
          <c:dPt>
            <c:idx val="4"/>
            <c:bubble3D val="0"/>
            <c:spPr>
              <a:solidFill>
                <a:schemeClr val="accent5"/>
              </a:solidFill>
              <a:ln>
                <a:noFill/>
              </a:ln>
              <a:effectLst>
                <a:outerShdw blurRad="254000" sx="102000" sy="102000" algn="ctr" rotWithShape="0">
                  <a:prstClr val="black">
                    <a:alpha val="20000"/>
                  </a:prstClr>
                </a:outerShdw>
              </a:effectLst>
            </c:spPr>
          </c:dPt>
          <c:dPt>
            <c:idx val="5"/>
            <c:bubble3D val="0"/>
            <c:spPr>
              <a:solidFill>
                <a:schemeClr val="accent6"/>
              </a:solidFill>
              <a:ln>
                <a:noFill/>
              </a:ln>
              <a:effectLst>
                <a:outerShdw blurRad="254000" sx="102000" sy="102000" algn="ctr" rotWithShape="0">
                  <a:prstClr val="black">
                    <a:alpha val="20000"/>
                  </a:prstClr>
                </a:outerShdw>
              </a:effectLst>
            </c:spPr>
          </c:dPt>
          <c:dLbls>
            <c:spPr>
              <a:pattFill prst="pct75">
                <a:fgClr>
                  <a:schemeClr val="dk1">
                    <a:lumMod val="75000"/>
                    <a:lumOff val="25000"/>
                  </a:schemeClr>
                </a:fgClr>
                <a:bgClr>
                  <a:schemeClr val="dk1">
                    <a:lumMod val="65000"/>
                    <a:lumOff val="35000"/>
                  </a:scheme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15:layout/>
              </c:ext>
            </c:extLst>
          </c:dLbls>
          <c:cat>
            <c:strRef>
              <c:f>Sheet2!$A$1:$A$6</c:f>
              <c:strCache>
                <c:ptCount val="6"/>
                <c:pt idx="0">
                  <c:v>batchNormalization</c:v>
                </c:pt>
                <c:pt idx="1">
                  <c:v>Recurrent </c:v>
                </c:pt>
                <c:pt idx="2">
                  <c:v>Linear </c:v>
                </c:pt>
                <c:pt idx="3">
                  <c:v>CTC</c:v>
                </c:pt>
                <c:pt idx="4">
                  <c:v>Convolution</c:v>
                </c:pt>
                <c:pt idx="5">
                  <c:v>Other</c:v>
                </c:pt>
              </c:strCache>
            </c:strRef>
          </c:cat>
          <c:val>
            <c:numRef>
              <c:f>Sheet2!$B$1:$B$6</c:f>
              <c:numCache>
                <c:formatCode>General</c:formatCode>
                <c:ptCount val="6"/>
                <c:pt idx="0">
                  <c:v>5</c:v>
                </c:pt>
                <c:pt idx="1">
                  <c:v>74</c:v>
                </c:pt>
                <c:pt idx="2">
                  <c:v>5</c:v>
                </c:pt>
                <c:pt idx="3">
                  <c:v>0.2</c:v>
                </c:pt>
                <c:pt idx="4">
                  <c:v>0</c:v>
                </c:pt>
                <c:pt idx="5">
                  <c:v>15</c:v>
                </c:pt>
              </c:numCache>
            </c:numRef>
          </c:val>
        </c:ser>
        <c:dLbls>
          <c:dLblPos val="ctr"/>
          <c:showLegendKey val="0"/>
          <c:showVal val="0"/>
          <c:showCatName val="0"/>
          <c:showSerName val="0"/>
          <c:showPercent val="1"/>
          <c:showBubbleSize val="0"/>
          <c:showLeaderLines val="1"/>
        </c:dLbls>
        <c:firstSliceAng val="0"/>
      </c:pieChart>
      <c:spPr>
        <a:noFill/>
        <a:ln>
          <a:noFill/>
        </a:ln>
        <a:effectLst/>
      </c:spPr>
    </c:plotArea>
    <c:legend>
      <c:legendPos val="r"/>
      <c:layout/>
      <c:overlay val="0"/>
      <c:spPr>
        <a:solidFill>
          <a:schemeClr val="lt1">
            <a:lumMod val="95000"/>
            <a:alpha val="39000"/>
          </a:schemeClr>
        </a:solidFill>
        <a:ln>
          <a:noFill/>
        </a:ln>
        <a:effectLst/>
      </c:spPr>
      <c:txPr>
        <a:bodyPr rot="0" spcFirstLastPara="1" vertOverflow="ellipsis" vert="horz" wrap="square" anchor="ctr" anchorCtr="1"/>
        <a:lstStyle/>
        <a:p>
          <a:pPr>
            <a:defRPr sz="1050" b="0" i="0" u="none" strike="noStrike" kern="1200" baseline="0">
              <a:solidFill>
                <a:schemeClr val="dk1">
                  <a:lumMod val="75000"/>
                  <a:lumOff val="25000"/>
                </a:schemeClr>
              </a:solidFill>
              <a:latin typeface="+mn-lt"/>
              <a:ea typeface="+mn-ea"/>
              <a:cs typeface="+mn-cs"/>
            </a:defRPr>
          </a:pPr>
          <a:endParaRPr lang="en-US"/>
        </a:p>
      </c:txPr>
    </c:legend>
    <c:plotVisOnly val="1"/>
    <c:dispBlanksAs val="gap"/>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4">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ACFD7B2-88A6-E34E-8EF8-CB0C7BA47ADD}" type="datetimeFigureOut">
              <a:rPr lang="en-US" smtClean="0"/>
              <a:pPr/>
              <a:t>7/13/2017</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96CFA4E-18EB-6D49-8DE2-7A74038C2C1C}" type="slidenum">
              <a:rPr lang="en-US" smtClean="0"/>
              <a:pPr/>
              <a:t>‹#›</a:t>
            </a:fld>
            <a:endParaRPr lang="en-US" dirty="0"/>
          </a:p>
        </p:txBody>
      </p:sp>
    </p:spTree>
    <p:extLst>
      <p:ext uri="{BB962C8B-B14F-4D97-AF65-F5344CB8AC3E}">
        <p14:creationId xmlns:p14="http://schemas.microsoft.com/office/powerpoint/2010/main" val="91299412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D7FC5FE-6F0D-D34A-8EE6-C95B4F5F4DC8}" type="datetimeFigureOut">
              <a:rPr lang="en-US" smtClean="0"/>
              <a:pPr/>
              <a:t>7/13/2017</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61C8689-8455-3546-ADF9-3B7273760F66}" type="slidenum">
              <a:rPr lang="en-US" smtClean="0"/>
              <a:pPr/>
              <a:t>‹#›</a:t>
            </a:fld>
            <a:endParaRPr lang="en-US" dirty="0"/>
          </a:p>
        </p:txBody>
      </p:sp>
    </p:spTree>
    <p:extLst>
      <p:ext uri="{BB962C8B-B14F-4D97-AF65-F5344CB8AC3E}">
        <p14:creationId xmlns:p14="http://schemas.microsoft.com/office/powerpoint/2010/main" val="2608429223"/>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implecore.intel.com/nervana/wp-content/uploads/sites/53/2017/06/hbka.pdf" TargetMode="External"/><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61C8689-8455-3546-ADF9-3B7273760F66}" type="slidenum">
              <a:rPr lang="en-US" smtClean="0"/>
              <a:pPr/>
              <a:t>1</a:t>
            </a:fld>
            <a:endParaRPr lang="en-US" dirty="0"/>
          </a:p>
        </p:txBody>
      </p:sp>
    </p:spTree>
    <p:extLst>
      <p:ext uri="{BB962C8B-B14F-4D97-AF65-F5344CB8AC3E}">
        <p14:creationId xmlns:p14="http://schemas.microsoft.com/office/powerpoint/2010/main" val="661230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3"/>
              </a:rPr>
              <a:t>weighted finite state transducers (WFSTs)</a:t>
            </a:r>
            <a:r>
              <a:rPr lang="en-US" sz="1200" b="0" i="0" kern="1200" dirty="0" smtClean="0">
                <a:solidFill>
                  <a:schemeClr val="tx1"/>
                </a:solidFill>
                <a:effectLst/>
                <a:latin typeface="+mn-lt"/>
                <a:ea typeface="+mn-ea"/>
                <a:cs typeface="+mn-cs"/>
              </a:rPr>
              <a:t> </a:t>
            </a:r>
            <a:endParaRPr lang="en-US" dirty="0"/>
          </a:p>
        </p:txBody>
      </p:sp>
      <p:sp>
        <p:nvSpPr>
          <p:cNvPr id="4" name="Slide Number Placeholder 3"/>
          <p:cNvSpPr>
            <a:spLocks noGrp="1"/>
          </p:cNvSpPr>
          <p:nvPr>
            <p:ph type="sldNum" sz="quarter" idx="10"/>
          </p:nvPr>
        </p:nvSpPr>
        <p:spPr/>
        <p:txBody>
          <a:bodyPr/>
          <a:lstStyle/>
          <a:p>
            <a:fld id="{D61C8689-8455-3546-ADF9-3B7273760F66}" type="slidenum">
              <a:rPr lang="en-US" smtClean="0"/>
              <a:pPr/>
              <a:t>20</a:t>
            </a:fld>
            <a:endParaRPr lang="en-US" dirty="0"/>
          </a:p>
        </p:txBody>
      </p:sp>
    </p:spTree>
    <p:extLst>
      <p:ext uri="{BB962C8B-B14F-4D97-AF65-F5344CB8AC3E}">
        <p14:creationId xmlns:p14="http://schemas.microsoft.com/office/powerpoint/2010/main" val="5608692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61C8689-8455-3546-ADF9-3B7273760F66}" type="slidenum">
              <a:rPr lang="en-US" smtClean="0"/>
              <a:pPr/>
              <a:t>21</a:t>
            </a:fld>
            <a:endParaRPr lang="en-US" dirty="0"/>
          </a:p>
        </p:txBody>
      </p:sp>
    </p:spTree>
    <p:extLst>
      <p:ext uri="{BB962C8B-B14F-4D97-AF65-F5344CB8AC3E}">
        <p14:creationId xmlns:p14="http://schemas.microsoft.com/office/powerpoint/2010/main" val="40679733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61C8689-8455-3546-ADF9-3B7273760F66}" type="slidenum">
              <a:rPr lang="en-US" smtClean="0"/>
              <a:pPr/>
              <a:t>22</a:t>
            </a:fld>
            <a:endParaRPr lang="en-US" dirty="0"/>
          </a:p>
        </p:txBody>
      </p:sp>
    </p:spTree>
    <p:extLst>
      <p:ext uri="{BB962C8B-B14F-4D97-AF65-F5344CB8AC3E}">
        <p14:creationId xmlns:p14="http://schemas.microsoft.com/office/powerpoint/2010/main" val="20104923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61C8689-8455-3546-ADF9-3B7273760F66}" type="slidenum">
              <a:rPr lang="en-US" smtClean="0"/>
              <a:pPr/>
              <a:t>23</a:t>
            </a:fld>
            <a:endParaRPr lang="en-US" dirty="0"/>
          </a:p>
        </p:txBody>
      </p:sp>
    </p:spTree>
    <p:extLst>
      <p:ext uri="{BB962C8B-B14F-4D97-AF65-F5344CB8AC3E}">
        <p14:creationId xmlns:p14="http://schemas.microsoft.com/office/powerpoint/2010/main" val="39065119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61C8689-8455-3546-ADF9-3B7273760F66}" type="slidenum">
              <a:rPr lang="en-US" smtClean="0"/>
              <a:pPr/>
              <a:t>25</a:t>
            </a:fld>
            <a:endParaRPr lang="en-US" dirty="0"/>
          </a:p>
        </p:txBody>
      </p:sp>
    </p:spTree>
    <p:extLst>
      <p:ext uri="{BB962C8B-B14F-4D97-AF65-F5344CB8AC3E}">
        <p14:creationId xmlns:p14="http://schemas.microsoft.com/office/powerpoint/2010/main" val="261064389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61C8689-8455-3546-ADF9-3B7273760F66}" type="slidenum">
              <a:rPr lang="en-US" smtClean="0"/>
              <a:pPr/>
              <a:t>26</a:t>
            </a:fld>
            <a:endParaRPr lang="en-US" dirty="0"/>
          </a:p>
        </p:txBody>
      </p:sp>
    </p:spTree>
    <p:extLst>
      <p:ext uri="{BB962C8B-B14F-4D97-AF65-F5344CB8AC3E}">
        <p14:creationId xmlns:p14="http://schemas.microsoft.com/office/powerpoint/2010/main" val="362775327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61C8689-8455-3546-ADF9-3B7273760F66}" type="slidenum">
              <a:rPr lang="en-US" smtClean="0"/>
              <a:pPr/>
              <a:t>27</a:t>
            </a:fld>
            <a:endParaRPr lang="en-US" dirty="0"/>
          </a:p>
        </p:txBody>
      </p:sp>
    </p:spTree>
    <p:extLst>
      <p:ext uri="{BB962C8B-B14F-4D97-AF65-F5344CB8AC3E}">
        <p14:creationId xmlns:p14="http://schemas.microsoft.com/office/powerpoint/2010/main" val="189001389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61C8689-8455-3546-ADF9-3B7273760F66}" type="slidenum">
              <a:rPr lang="en-US" smtClean="0"/>
              <a:pPr/>
              <a:t>30</a:t>
            </a:fld>
            <a:endParaRPr lang="en-US" dirty="0"/>
          </a:p>
        </p:txBody>
      </p:sp>
    </p:spTree>
    <p:extLst>
      <p:ext uri="{BB962C8B-B14F-4D97-AF65-F5344CB8AC3E}">
        <p14:creationId xmlns:p14="http://schemas.microsoft.com/office/powerpoint/2010/main" val="345886733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61C8689-8455-3546-ADF9-3B7273760F66}" type="slidenum">
              <a:rPr lang="en-US" smtClean="0"/>
              <a:pPr/>
              <a:t>31</a:t>
            </a:fld>
            <a:endParaRPr lang="en-US" dirty="0"/>
          </a:p>
        </p:txBody>
      </p:sp>
    </p:spTree>
    <p:extLst>
      <p:ext uri="{BB962C8B-B14F-4D97-AF65-F5344CB8AC3E}">
        <p14:creationId xmlns:p14="http://schemas.microsoft.com/office/powerpoint/2010/main" val="1260867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61C8689-8455-3546-ADF9-3B7273760F66}" type="slidenum">
              <a:rPr lang="en-US" smtClean="0"/>
              <a:pPr/>
              <a:t>32</a:t>
            </a:fld>
            <a:endParaRPr lang="en-US" dirty="0"/>
          </a:p>
        </p:txBody>
      </p:sp>
    </p:spTree>
    <p:extLst>
      <p:ext uri="{BB962C8B-B14F-4D97-AF65-F5344CB8AC3E}">
        <p14:creationId xmlns:p14="http://schemas.microsoft.com/office/powerpoint/2010/main" val="34003509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61C8689-8455-3546-ADF9-3B7273760F66}" type="slidenum">
              <a:rPr lang="en-US" smtClean="0"/>
              <a:pPr/>
              <a:t>7</a:t>
            </a:fld>
            <a:endParaRPr lang="en-US" dirty="0"/>
          </a:p>
        </p:txBody>
      </p:sp>
    </p:spTree>
    <p:extLst>
      <p:ext uri="{BB962C8B-B14F-4D97-AF65-F5344CB8AC3E}">
        <p14:creationId xmlns:p14="http://schemas.microsoft.com/office/powerpoint/2010/main" val="20876276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61C8689-8455-3546-ADF9-3B7273760F66}" type="slidenum">
              <a:rPr lang="en-US" smtClean="0"/>
              <a:pPr/>
              <a:t>8</a:t>
            </a:fld>
            <a:endParaRPr lang="en-US" dirty="0"/>
          </a:p>
        </p:txBody>
      </p:sp>
    </p:spTree>
    <p:extLst>
      <p:ext uri="{BB962C8B-B14F-4D97-AF65-F5344CB8AC3E}">
        <p14:creationId xmlns:p14="http://schemas.microsoft.com/office/powerpoint/2010/main" val="5581601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61C8689-8455-3546-ADF9-3B7273760F66}" type="slidenum">
              <a:rPr lang="en-US" smtClean="0"/>
              <a:pPr/>
              <a:t>9</a:t>
            </a:fld>
            <a:endParaRPr lang="en-US" dirty="0"/>
          </a:p>
        </p:txBody>
      </p:sp>
    </p:spTree>
    <p:extLst>
      <p:ext uri="{BB962C8B-B14F-4D97-AF65-F5344CB8AC3E}">
        <p14:creationId xmlns:p14="http://schemas.microsoft.com/office/powerpoint/2010/main" val="33824281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61C8689-8455-3546-ADF9-3B7273760F66}" type="slidenum">
              <a:rPr lang="en-US" smtClean="0"/>
              <a:pPr/>
              <a:t>14</a:t>
            </a:fld>
            <a:endParaRPr lang="en-US" dirty="0"/>
          </a:p>
        </p:txBody>
      </p:sp>
    </p:spTree>
    <p:extLst>
      <p:ext uri="{BB962C8B-B14F-4D97-AF65-F5344CB8AC3E}">
        <p14:creationId xmlns:p14="http://schemas.microsoft.com/office/powerpoint/2010/main" val="22567148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61C8689-8455-3546-ADF9-3B7273760F66}" type="slidenum">
              <a:rPr lang="en-US" smtClean="0"/>
              <a:pPr/>
              <a:t>15</a:t>
            </a:fld>
            <a:endParaRPr lang="en-US" dirty="0"/>
          </a:p>
        </p:txBody>
      </p:sp>
    </p:spTree>
    <p:extLst>
      <p:ext uri="{BB962C8B-B14F-4D97-AF65-F5344CB8AC3E}">
        <p14:creationId xmlns:p14="http://schemas.microsoft.com/office/powerpoint/2010/main" val="37095790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61C8689-8455-3546-ADF9-3B7273760F66}" type="slidenum">
              <a:rPr lang="en-US" smtClean="0"/>
              <a:pPr/>
              <a:t>16</a:t>
            </a:fld>
            <a:endParaRPr lang="en-US" dirty="0"/>
          </a:p>
        </p:txBody>
      </p:sp>
    </p:spTree>
    <p:extLst>
      <p:ext uri="{BB962C8B-B14F-4D97-AF65-F5344CB8AC3E}">
        <p14:creationId xmlns:p14="http://schemas.microsoft.com/office/powerpoint/2010/main" val="27631894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61C8689-8455-3546-ADF9-3B7273760F66}" type="slidenum">
              <a:rPr lang="en-US" smtClean="0"/>
              <a:pPr/>
              <a:t>17</a:t>
            </a:fld>
            <a:endParaRPr lang="en-US" dirty="0"/>
          </a:p>
        </p:txBody>
      </p:sp>
    </p:spTree>
    <p:extLst>
      <p:ext uri="{BB962C8B-B14F-4D97-AF65-F5344CB8AC3E}">
        <p14:creationId xmlns:p14="http://schemas.microsoft.com/office/powerpoint/2010/main" val="7996788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61C8689-8455-3546-ADF9-3B7273760F66}" type="slidenum">
              <a:rPr lang="en-US" smtClean="0"/>
              <a:pPr/>
              <a:t>18</a:t>
            </a:fld>
            <a:endParaRPr lang="en-US" dirty="0"/>
          </a:p>
        </p:txBody>
      </p:sp>
    </p:spTree>
    <p:extLst>
      <p:ext uri="{BB962C8B-B14F-4D97-AF65-F5344CB8AC3E}">
        <p14:creationId xmlns:p14="http://schemas.microsoft.com/office/powerpoint/2010/main" val="405293255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_Title Slide with Radial Gradient">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6" name="Title 1"/>
          <p:cNvSpPr>
            <a:spLocks noGrp="1"/>
          </p:cNvSpPr>
          <p:nvPr>
            <p:ph type="ctrTitle" hasCustomPrompt="1"/>
          </p:nvPr>
        </p:nvSpPr>
        <p:spPr>
          <a:xfrm>
            <a:off x="444687" y="2479422"/>
            <a:ext cx="8212886" cy="1102519"/>
          </a:xfrm>
        </p:spPr>
        <p:txBody>
          <a:bodyPr lIns="0" rIns="0" anchor="b" anchorCtr="0">
            <a:noAutofit/>
          </a:bodyPr>
          <a:lstStyle>
            <a:lvl1pPr>
              <a:lnSpc>
                <a:spcPct val="80000"/>
              </a:lnSpc>
              <a:defRPr sz="6500" b="0" spc="0" baseline="0">
                <a:solidFill>
                  <a:schemeClr val="bg1"/>
                </a:solidFill>
                <a:latin typeface="Intel Clear Pro" panose="020B0804020202060201" pitchFamily="34" charset="0"/>
                <a:cs typeface="Intel Clear Pro" panose="020B0804020202060201" pitchFamily="34" charset="0"/>
              </a:defRPr>
            </a:lvl1pPr>
          </a:lstStyle>
          <a:p>
            <a:r>
              <a:rPr lang="en-US" dirty="0" smtClean="0"/>
              <a:t>65pt Intel Clear pro Title</a:t>
            </a:r>
            <a:br>
              <a:rPr lang="en-US" dirty="0" smtClean="0"/>
            </a:br>
            <a:r>
              <a:rPr lang="en-US" dirty="0" smtClean="0"/>
              <a:t>with radial gradient</a:t>
            </a:r>
            <a:endParaRPr lang="en-US" dirty="0"/>
          </a:p>
        </p:txBody>
      </p:sp>
      <p:sp>
        <p:nvSpPr>
          <p:cNvPr id="9" name="Subtitle 2"/>
          <p:cNvSpPr>
            <a:spLocks noGrp="1"/>
          </p:cNvSpPr>
          <p:nvPr>
            <p:ph type="subTitle" idx="1" hasCustomPrompt="1"/>
          </p:nvPr>
        </p:nvSpPr>
        <p:spPr>
          <a:xfrm>
            <a:off x="455613" y="3493008"/>
            <a:ext cx="6330212" cy="925360"/>
          </a:xfrm>
        </p:spPr>
        <p:txBody>
          <a:bodyPr lIns="0" rIns="0">
            <a:noAutofit/>
          </a:bodyPr>
          <a:lstStyle>
            <a:lvl1pPr marL="0" indent="0" algn="l">
              <a:buNone/>
              <a:defRPr sz="1600" b="0" i="0" baseline="0">
                <a:solidFill>
                  <a:srgbClr val="F3D54E"/>
                </a:solidFill>
                <a:latin typeface="Intel Clear"/>
                <a:cs typeface="Intel Clear"/>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16pt Intel Clear Subhead, Date, Etc.</a:t>
            </a:r>
            <a:endParaRPr lang="en-US" dirty="0"/>
          </a:p>
        </p:txBody>
      </p:sp>
      <p:pic>
        <p:nvPicPr>
          <p:cNvPr id="11" name="Picture 10" descr="StackedISWhite.png"/>
          <p:cNvPicPr>
            <a:picLocks noChangeAspect="1"/>
          </p:cNvPicPr>
          <p:nvPr userDrawn="1"/>
        </p:nvPicPr>
        <p:blipFill>
          <a:blip r:embed="rId3"/>
          <a:stretch>
            <a:fillRect/>
          </a:stretch>
        </p:blipFill>
        <p:spPr>
          <a:xfrm>
            <a:off x="462619" y="399798"/>
            <a:ext cx="1230751" cy="1157248"/>
          </a:xfrm>
          <a:prstGeom prst="rect">
            <a:avLst/>
          </a:prstGeom>
        </p:spPr>
      </p:pic>
      <p:sp>
        <p:nvSpPr>
          <p:cNvPr id="12" name="Rectangle 11"/>
          <p:cNvSpPr/>
          <p:nvPr userDrawn="1"/>
        </p:nvSpPr>
        <p:spPr>
          <a:xfrm>
            <a:off x="469706" y="4873876"/>
            <a:ext cx="1964298" cy="123111"/>
          </a:xfrm>
          <a:prstGeom prst="rect">
            <a:avLst/>
          </a:prstGeom>
        </p:spPr>
        <p:txBody>
          <a:bodyPr wrap="none" lIns="0" tIns="0" rIns="0" bIns="0">
            <a:spAutoFit/>
          </a:bodyPr>
          <a:lstStyle/>
          <a:p>
            <a:pPr algn="l" rtl="0"/>
            <a:r>
              <a:rPr lang="en-US" sz="800" b="0" i="0" u="none" strike="noStrike" kern="1200" baseline="0" dirty="0" smtClean="0">
                <a:solidFill>
                  <a:schemeClr val="bg1"/>
                </a:solidFill>
                <a:latin typeface="+mn-lt"/>
                <a:ea typeface="+mn-ea"/>
                <a:cs typeface="Neo Sans Intel"/>
              </a:rPr>
              <a:t>Intel® Confidential — INTERNAL USE ONLY</a:t>
            </a:r>
          </a:p>
        </p:txBody>
      </p:sp>
    </p:spTree>
    <p:extLst>
      <p:ext uri="{BB962C8B-B14F-4D97-AF65-F5344CB8AC3E}">
        <p14:creationId xmlns:p14="http://schemas.microsoft.com/office/powerpoint/2010/main" val="1045068173"/>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White Section Brea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613" y="2108062"/>
            <a:ext cx="7772400" cy="1021556"/>
          </a:xfrm>
        </p:spPr>
        <p:txBody>
          <a:bodyPr anchor="b" anchorCtr="0">
            <a:noAutofit/>
          </a:bodyPr>
          <a:lstStyle>
            <a:lvl1pPr algn="l">
              <a:lnSpc>
                <a:spcPct val="80000"/>
              </a:lnSpc>
              <a:defRPr sz="5400" b="0" cap="none" spc="0" baseline="0">
                <a:solidFill>
                  <a:srgbClr val="003C71"/>
                </a:solidFill>
                <a:latin typeface="Intel Clear Pro" panose="020B0804020202060201" pitchFamily="34" charset="0"/>
                <a:cs typeface="Intel Clear Pro" panose="020B0804020202060201" pitchFamily="34" charset="0"/>
              </a:defRPr>
            </a:lvl1pPr>
          </a:lstStyle>
          <a:p>
            <a:r>
              <a:rPr lang="en-US" dirty="0" smtClean="0"/>
              <a:t>54pt Intel Clear Pro</a:t>
            </a:r>
            <a:br>
              <a:rPr lang="en-US" dirty="0" smtClean="0"/>
            </a:br>
            <a:r>
              <a:rPr lang="en-US" dirty="0" smtClean="0"/>
              <a:t>white section break</a:t>
            </a:r>
            <a:endParaRPr lang="en-US" dirty="0"/>
          </a:p>
        </p:txBody>
      </p:sp>
      <p:sp>
        <p:nvSpPr>
          <p:cNvPr id="3" name="Text Placeholder 2"/>
          <p:cNvSpPr>
            <a:spLocks noGrp="1"/>
          </p:cNvSpPr>
          <p:nvPr>
            <p:ph type="body" idx="1" hasCustomPrompt="1"/>
          </p:nvPr>
        </p:nvSpPr>
        <p:spPr>
          <a:xfrm>
            <a:off x="455613" y="3241150"/>
            <a:ext cx="7772400" cy="1125140"/>
          </a:xfrm>
        </p:spPr>
        <p:txBody>
          <a:bodyPr anchor="t" anchorCtr="0">
            <a:noAutofit/>
          </a:bodyPr>
          <a:lstStyle>
            <a:lvl1pPr marL="0" indent="0">
              <a:buNone/>
              <a:defRPr sz="1600" b="0" baseline="0">
                <a:solidFill>
                  <a:schemeClr val="accent2"/>
                </a:solidFill>
                <a:latin typeface="+mn-lt"/>
                <a:cs typeface="Intel Clear" panose="020B0604020203020204"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n-US" dirty="0" smtClean="0"/>
              <a:t>16pt Intel Clear Subhead</a:t>
            </a:r>
            <a:endParaRPr lang="en-US" dirty="0"/>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EE2556C5-CE8C-6547-B838-EA80C61A4AF7}" type="slidenum">
              <a:rPr lang="en-US" smtClean="0"/>
              <a:pPr/>
              <a:t>‹#›</a:t>
            </a:fld>
            <a:endParaRPr lang="en-US" dirty="0"/>
          </a:p>
        </p:txBody>
      </p:sp>
      <p:sp>
        <p:nvSpPr>
          <p:cNvPr id="5" name="Footer Placeholder 4"/>
          <p:cNvSpPr>
            <a:spLocks noGrp="1"/>
          </p:cNvSpPr>
          <p:nvPr>
            <p:ph type="ftr" sz="quarter" idx="3"/>
          </p:nvPr>
        </p:nvSpPr>
        <p:spPr>
          <a:xfrm>
            <a:off x="3124200" y="4876231"/>
            <a:ext cx="2895600" cy="250826"/>
          </a:xfrm>
          <a:prstGeom prst="rect">
            <a:avLst/>
          </a:prstGeom>
        </p:spPr>
        <p:txBody>
          <a:bodyPr vert="horz" lIns="91440" tIns="45720" rIns="91440" bIns="45720" rtlCol="0" anchor="ctr"/>
          <a:lstStyle>
            <a:lvl1pPr algn="ctr">
              <a:defRPr sz="800">
                <a:solidFill>
                  <a:schemeClr val="bg1"/>
                </a:solidFill>
                <a:latin typeface="+mn-lt"/>
              </a:defRPr>
            </a:lvl1pPr>
          </a:lstStyle>
          <a:p>
            <a:endParaRPr lang="en-US" dirty="0"/>
          </a:p>
        </p:txBody>
      </p:sp>
    </p:spTree>
    <p:extLst>
      <p:ext uri="{BB962C8B-B14F-4D97-AF65-F5344CB8AC3E}">
        <p14:creationId xmlns:p14="http://schemas.microsoft.com/office/powerpoint/2010/main" val="240372702"/>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secHead" preserve="1">
  <p:cSld name="Blue Section Break">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userDrawn="1">
            <p:ph type="title" hasCustomPrompt="1"/>
          </p:nvPr>
        </p:nvSpPr>
        <p:spPr>
          <a:xfrm>
            <a:off x="455613" y="2108062"/>
            <a:ext cx="7772400" cy="1021556"/>
          </a:xfrm>
        </p:spPr>
        <p:txBody>
          <a:bodyPr anchor="b" anchorCtr="0">
            <a:noAutofit/>
          </a:bodyPr>
          <a:lstStyle>
            <a:lvl1pPr algn="l">
              <a:lnSpc>
                <a:spcPct val="80000"/>
              </a:lnSpc>
              <a:defRPr sz="5400" b="0" cap="none" spc="0" baseline="0">
                <a:solidFill>
                  <a:schemeClr val="bg1"/>
                </a:solidFill>
                <a:latin typeface="Intel Clear Pro" panose="020B0804020202060201" pitchFamily="34" charset="0"/>
                <a:cs typeface="Intel Clear Pro" panose="020B0804020202060201" pitchFamily="34" charset="0"/>
              </a:defRPr>
            </a:lvl1pPr>
          </a:lstStyle>
          <a:p>
            <a:r>
              <a:rPr lang="en-US" dirty="0" smtClean="0"/>
              <a:t>54pt Intel Clear Pro</a:t>
            </a:r>
            <a:br>
              <a:rPr lang="en-US" dirty="0" smtClean="0"/>
            </a:br>
            <a:r>
              <a:rPr lang="en-US" dirty="0" smtClean="0"/>
              <a:t>blue section break</a:t>
            </a:r>
            <a:endParaRPr lang="en-US" dirty="0"/>
          </a:p>
        </p:txBody>
      </p:sp>
      <p:sp>
        <p:nvSpPr>
          <p:cNvPr id="3" name="Text Placeholder 2"/>
          <p:cNvSpPr>
            <a:spLocks noGrp="1"/>
          </p:cNvSpPr>
          <p:nvPr userDrawn="1">
            <p:ph type="body" idx="1" hasCustomPrompt="1"/>
          </p:nvPr>
        </p:nvSpPr>
        <p:spPr>
          <a:xfrm>
            <a:off x="455613" y="3241150"/>
            <a:ext cx="7772400" cy="1125140"/>
          </a:xfrm>
        </p:spPr>
        <p:txBody>
          <a:bodyPr anchor="t" anchorCtr="0">
            <a:noAutofit/>
          </a:bodyPr>
          <a:lstStyle>
            <a:lvl1pPr marL="0" indent="0">
              <a:buNone/>
              <a:defRPr sz="1600" b="0" i="0" baseline="0">
                <a:solidFill>
                  <a:srgbClr val="F3D54E"/>
                </a:solidFill>
                <a:latin typeface="Intel Clear"/>
                <a:cs typeface="Intel Cle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n-US" dirty="0" smtClean="0"/>
              <a:t>16pt Intel Clear Subhead</a:t>
            </a:r>
            <a:endParaRPr lang="en-US" dirty="0"/>
          </a:p>
        </p:txBody>
      </p:sp>
    </p:spTree>
    <p:extLst>
      <p:ext uri="{BB962C8B-B14F-4D97-AF65-F5344CB8AC3E}">
        <p14:creationId xmlns:p14="http://schemas.microsoft.com/office/powerpoint/2010/main" val="1110112335"/>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Hero Tex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55613" y="2234882"/>
            <a:ext cx="7772400" cy="1125140"/>
          </a:xfrm>
        </p:spPr>
        <p:txBody>
          <a:bodyPr anchor="t" anchorCtr="0">
            <a:noAutofit/>
          </a:bodyPr>
          <a:lstStyle>
            <a:lvl1pPr marL="0" indent="0">
              <a:buNone/>
              <a:defRPr sz="4000" b="0" baseline="0">
                <a:solidFill>
                  <a:schemeClr val="accent2"/>
                </a:solidFill>
                <a:latin typeface="Intel Clear Light" panose="020B0404020203020204" pitchFamily="34" charset="0"/>
                <a:ea typeface="Intel Clear Light" panose="020B0404020203020204" pitchFamily="34" charset="0"/>
                <a:cs typeface="Intel Clear Light" panose="020B0404020203020204"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n-US" dirty="0" smtClean="0"/>
              <a:t>40pt Intel Clear Light Body.</a:t>
            </a:r>
            <a:br>
              <a:rPr lang="en-US" dirty="0" smtClean="0"/>
            </a:br>
            <a:r>
              <a:rPr lang="en-US" dirty="0" smtClean="0"/>
              <a:t>For content that is not a section, but has a big idea in text only.</a:t>
            </a:r>
            <a:endParaRPr lang="en-US" dirty="0"/>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EE2556C5-CE8C-6547-B838-EA80C61A4AF7}" type="slidenum">
              <a:rPr lang="en-US" smtClean="0"/>
              <a:pPr/>
              <a:t>‹#›</a:t>
            </a:fld>
            <a:endParaRPr lang="en-US" dirty="0"/>
          </a:p>
        </p:txBody>
      </p:sp>
      <p:sp>
        <p:nvSpPr>
          <p:cNvPr id="7" name="Title 1"/>
          <p:cNvSpPr>
            <a:spLocks noGrp="1"/>
          </p:cNvSpPr>
          <p:nvPr>
            <p:ph type="title" hasCustomPrompt="1"/>
          </p:nvPr>
        </p:nvSpPr>
        <p:spPr>
          <a:xfrm>
            <a:off x="455613" y="1101794"/>
            <a:ext cx="7772400" cy="1021556"/>
          </a:xfrm>
        </p:spPr>
        <p:txBody>
          <a:bodyPr anchor="b" anchorCtr="0">
            <a:noAutofit/>
          </a:bodyPr>
          <a:lstStyle>
            <a:lvl1pPr algn="l">
              <a:lnSpc>
                <a:spcPct val="80000"/>
              </a:lnSpc>
              <a:defRPr sz="4000" b="0" cap="none" spc="0" baseline="0">
                <a:solidFill>
                  <a:srgbClr val="003C71"/>
                </a:solidFill>
                <a:latin typeface="Intel Clear" panose="020B0604020203020204" pitchFamily="34" charset="0"/>
                <a:ea typeface="Intel Clear" panose="020B0604020203020204" pitchFamily="34" charset="0"/>
                <a:cs typeface="Intel Clear" panose="020B0604020203020204" pitchFamily="34" charset="0"/>
              </a:defRPr>
            </a:lvl1pPr>
          </a:lstStyle>
          <a:p>
            <a:r>
              <a:rPr lang="en-US" dirty="0" smtClean="0"/>
              <a:t>40pt Intel Clear Heading</a:t>
            </a:r>
            <a:endParaRPr lang="en-US" dirty="0"/>
          </a:p>
        </p:txBody>
      </p:sp>
      <p:sp>
        <p:nvSpPr>
          <p:cNvPr id="5" name="Footer Placeholder 4"/>
          <p:cNvSpPr>
            <a:spLocks noGrp="1"/>
          </p:cNvSpPr>
          <p:nvPr>
            <p:ph type="ftr" sz="quarter" idx="3"/>
          </p:nvPr>
        </p:nvSpPr>
        <p:spPr>
          <a:xfrm>
            <a:off x="3124200" y="4876231"/>
            <a:ext cx="2895600" cy="250826"/>
          </a:xfrm>
          <a:prstGeom prst="rect">
            <a:avLst/>
          </a:prstGeom>
        </p:spPr>
        <p:txBody>
          <a:bodyPr vert="horz" lIns="91440" tIns="45720" rIns="91440" bIns="45720" rtlCol="0" anchor="ctr"/>
          <a:lstStyle>
            <a:lvl1pPr algn="ctr">
              <a:defRPr sz="800">
                <a:solidFill>
                  <a:schemeClr val="bg1"/>
                </a:solidFill>
                <a:latin typeface="+mn-lt"/>
              </a:defRPr>
            </a:lvl1pPr>
          </a:lstStyle>
          <a:p>
            <a:endParaRPr lang="en-US" dirty="0"/>
          </a:p>
        </p:txBody>
      </p:sp>
    </p:spTree>
    <p:extLst>
      <p:ext uri="{BB962C8B-B14F-4D97-AF65-F5344CB8AC3E}">
        <p14:creationId xmlns:p14="http://schemas.microsoft.com/office/powerpoint/2010/main" val="4001256292"/>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Blue Section Break Image">
    <p:bg>
      <p:bgPr>
        <a:gradFill>
          <a:gsLst>
            <a:gs pos="0">
              <a:schemeClr val="tx2"/>
            </a:gs>
            <a:gs pos="50000">
              <a:schemeClr val="accent2"/>
            </a:gs>
          </a:gsLst>
          <a:lin ang="189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613" y="2260088"/>
            <a:ext cx="7772400" cy="1021556"/>
          </a:xfrm>
        </p:spPr>
        <p:txBody>
          <a:bodyPr anchor="b" anchorCtr="0">
            <a:noAutofit/>
          </a:bodyPr>
          <a:lstStyle>
            <a:lvl1pPr algn="l">
              <a:lnSpc>
                <a:spcPct val="80000"/>
              </a:lnSpc>
              <a:defRPr sz="5400" b="0" cap="none" spc="0" baseline="0">
                <a:solidFill>
                  <a:schemeClr val="bg1"/>
                </a:solidFill>
                <a:latin typeface="Intel Clear Pro" panose="020B0804020202060201" pitchFamily="34" charset="0"/>
                <a:cs typeface="Intel Clear Pro" panose="020B0804020202060201" pitchFamily="34" charset="0"/>
              </a:defRPr>
            </a:lvl1pPr>
          </a:lstStyle>
          <a:p>
            <a:r>
              <a:rPr lang="en-US" dirty="0" smtClean="0"/>
              <a:t>54pt Intel Clear Pro blue section</a:t>
            </a:r>
            <a:endParaRPr lang="en-US" dirty="0"/>
          </a:p>
        </p:txBody>
      </p:sp>
      <p:sp>
        <p:nvSpPr>
          <p:cNvPr id="3" name="Text Placeholder 2"/>
          <p:cNvSpPr>
            <a:spLocks noGrp="1"/>
          </p:cNvSpPr>
          <p:nvPr>
            <p:ph type="body" idx="1" hasCustomPrompt="1"/>
          </p:nvPr>
        </p:nvSpPr>
        <p:spPr>
          <a:xfrm>
            <a:off x="455613" y="3348787"/>
            <a:ext cx="7772400" cy="1125140"/>
          </a:xfrm>
        </p:spPr>
        <p:txBody>
          <a:bodyPr anchor="t" anchorCtr="0">
            <a:noAutofit/>
          </a:bodyPr>
          <a:lstStyle>
            <a:lvl1pPr marL="0" indent="0">
              <a:buNone/>
              <a:defRPr sz="1600" b="0" baseline="0">
                <a:solidFill>
                  <a:srgbClr val="F3D54E"/>
                </a:solidFill>
                <a:latin typeface="+mn-lt"/>
                <a:cs typeface="Intel Clear" panose="020B0604020203020204"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n-US" dirty="0" smtClean="0"/>
              <a:t>16pt Intel Clear Subhead</a:t>
            </a:r>
            <a:endParaRPr lang="en-US" dirty="0"/>
          </a:p>
        </p:txBody>
      </p:sp>
      <p:sp>
        <p:nvSpPr>
          <p:cNvPr id="5" name="Picture Placeholder 4"/>
          <p:cNvSpPr>
            <a:spLocks noGrp="1"/>
          </p:cNvSpPr>
          <p:nvPr>
            <p:ph type="pic" sz="quarter" idx="13" hasCustomPrompt="1"/>
          </p:nvPr>
        </p:nvSpPr>
        <p:spPr>
          <a:xfrm>
            <a:off x="0" y="1"/>
            <a:ext cx="9144000" cy="2574131"/>
          </a:xfrm>
          <a:solidFill>
            <a:schemeClr val="bg2">
              <a:lumMod val="60000"/>
              <a:lumOff val="40000"/>
            </a:schemeClr>
          </a:solidFill>
        </p:spPr>
        <p:txBody>
          <a:bodyPr/>
          <a:lstStyle>
            <a:lvl1pPr>
              <a:defRPr baseline="0">
                <a:solidFill>
                  <a:srgbClr val="0071C5"/>
                </a:solidFill>
              </a:defRPr>
            </a:lvl1pPr>
          </a:lstStyle>
          <a:p>
            <a:r>
              <a:rPr lang="en-US" dirty="0" smtClean="0"/>
              <a:t>Insert photo here. Drag picture to placeholder or click icon to add.</a:t>
            </a:r>
            <a:endParaRPr lang="en-US" dirty="0"/>
          </a:p>
        </p:txBody>
      </p:sp>
    </p:spTree>
    <p:extLst>
      <p:ext uri="{BB962C8B-B14F-4D97-AF65-F5344CB8AC3E}">
        <p14:creationId xmlns:p14="http://schemas.microsoft.com/office/powerpoint/2010/main" val="3843762137"/>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EE2556C5-CE8C-6547-B838-EA80C61A4AF7}" type="slidenum">
              <a:rPr lang="en-US" smtClean="0"/>
              <a:pPr/>
              <a:t>‹#›</a:t>
            </a:fld>
            <a:endParaRPr lang="en-US" dirty="0"/>
          </a:p>
        </p:txBody>
      </p:sp>
      <p:sp>
        <p:nvSpPr>
          <p:cNvPr id="6" name="Title 6"/>
          <p:cNvSpPr>
            <a:spLocks noGrp="1"/>
          </p:cNvSpPr>
          <p:nvPr>
            <p:ph type="title" hasCustomPrompt="1"/>
          </p:nvPr>
        </p:nvSpPr>
        <p:spPr>
          <a:xfrm>
            <a:off x="455613" y="308848"/>
            <a:ext cx="8229600" cy="868680"/>
          </a:xfrm>
        </p:spPr>
        <p:txBody>
          <a:bodyPr/>
          <a:lstStyle>
            <a:lvl1pPr>
              <a:defRPr b="0" i="0" baseline="0">
                <a:solidFill>
                  <a:srgbClr val="003C71"/>
                </a:solidFill>
                <a:latin typeface="Intel Clear"/>
                <a:cs typeface="Intel Clear"/>
              </a:defRPr>
            </a:lvl1pPr>
          </a:lstStyle>
          <a:p>
            <a:r>
              <a:rPr lang="en-US" dirty="0" smtClean="0"/>
              <a:t>28pt Intel Clear Headline</a:t>
            </a:r>
            <a:endParaRPr lang="en-US" dirty="0"/>
          </a:p>
        </p:txBody>
      </p:sp>
      <p:sp>
        <p:nvSpPr>
          <p:cNvPr id="7" name="Footer Placeholder 4"/>
          <p:cNvSpPr>
            <a:spLocks noGrp="1"/>
          </p:cNvSpPr>
          <p:nvPr>
            <p:ph type="ftr" sz="quarter" idx="3"/>
          </p:nvPr>
        </p:nvSpPr>
        <p:spPr>
          <a:xfrm>
            <a:off x="3124200" y="4876231"/>
            <a:ext cx="2895600" cy="250826"/>
          </a:xfrm>
          <a:prstGeom prst="rect">
            <a:avLst/>
          </a:prstGeom>
        </p:spPr>
        <p:txBody>
          <a:bodyPr vert="horz" lIns="91440" tIns="45720" rIns="91440" bIns="45720" rtlCol="0" anchor="ctr"/>
          <a:lstStyle>
            <a:lvl1pPr algn="ctr">
              <a:defRPr sz="800">
                <a:solidFill>
                  <a:schemeClr val="bg1"/>
                </a:solidFill>
                <a:latin typeface="+mn-lt"/>
              </a:defRPr>
            </a:lvl1pPr>
          </a:lstStyle>
          <a:p>
            <a:endParaRPr lang="en-US" dirty="0"/>
          </a:p>
        </p:txBody>
      </p:sp>
    </p:spTree>
    <p:extLst>
      <p:ext uri="{BB962C8B-B14F-4D97-AF65-F5344CB8AC3E}">
        <p14:creationId xmlns:p14="http://schemas.microsoft.com/office/powerpoint/2010/main" val="413716963"/>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EE2556C5-CE8C-6547-B838-EA80C61A4AF7}" type="slidenum">
              <a:rPr lang="en-US" smtClean="0"/>
              <a:pPr/>
              <a:t>‹#›</a:t>
            </a:fld>
            <a:endParaRPr lang="en-US" dirty="0"/>
          </a:p>
        </p:txBody>
      </p:sp>
    </p:spTree>
    <p:extLst>
      <p:ext uri="{BB962C8B-B14F-4D97-AF65-F5344CB8AC3E}">
        <p14:creationId xmlns:p14="http://schemas.microsoft.com/office/powerpoint/2010/main" val="3328961672"/>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blank" preserve="1">
  <p:cSld name="Back Cover Radial Gradi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7" name="Picture 6" descr="StackedISWhite.png"/>
          <p:cNvPicPr>
            <a:picLocks noChangeAspect="1"/>
          </p:cNvPicPr>
          <p:nvPr userDrawn="1"/>
        </p:nvPicPr>
        <p:blipFill>
          <a:blip r:embed="rId3"/>
          <a:stretch>
            <a:fillRect/>
          </a:stretch>
        </p:blipFill>
        <p:spPr>
          <a:xfrm>
            <a:off x="3488733" y="1881408"/>
            <a:ext cx="2085275" cy="1960738"/>
          </a:xfrm>
          <a:prstGeom prst="rect">
            <a:avLst/>
          </a:prstGeom>
        </p:spPr>
      </p:pic>
    </p:spTree>
    <p:extLst>
      <p:ext uri="{BB962C8B-B14F-4D97-AF65-F5344CB8AC3E}">
        <p14:creationId xmlns:p14="http://schemas.microsoft.com/office/powerpoint/2010/main" val="557009676"/>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2_Title Slide with Photo">
    <p:bg>
      <p:bgPr>
        <a:gradFill>
          <a:gsLst>
            <a:gs pos="0">
              <a:schemeClr val="tx2"/>
            </a:gs>
            <a:gs pos="50000">
              <a:schemeClr val="accent2"/>
            </a:gs>
          </a:gsLst>
          <a:lin ang="18900000" scaled="1"/>
        </a:gradFill>
        <a:effectLst/>
      </p:bgPr>
    </p:bg>
    <p:spTree>
      <p:nvGrpSpPr>
        <p:cNvPr id="1" name=""/>
        <p:cNvGrpSpPr/>
        <p:nvPr/>
      </p:nvGrpSpPr>
      <p:grpSpPr>
        <a:xfrm>
          <a:off x="0" y="0"/>
          <a:ext cx="0" cy="0"/>
          <a:chOff x="0" y="0"/>
          <a:chExt cx="0" cy="0"/>
        </a:xfrm>
      </p:grpSpPr>
      <p:sp>
        <p:nvSpPr>
          <p:cNvPr id="10" name="Rectangle 9"/>
          <p:cNvSpPr/>
          <p:nvPr userDrawn="1"/>
        </p:nvSpPr>
        <p:spPr>
          <a:xfrm>
            <a:off x="0" y="0"/>
            <a:ext cx="9144000" cy="4768850"/>
          </a:xfrm>
          <a:prstGeom prst="rect">
            <a:avLst/>
          </a:prstGeom>
          <a:solidFill>
            <a:srgbClr val="0071C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71C5"/>
              </a:solidFill>
            </a:endParaRPr>
          </a:p>
        </p:txBody>
      </p:sp>
      <p:pic>
        <p:nvPicPr>
          <p:cNvPr id="5" name="Picture 4" descr="StackedISWhite.png"/>
          <p:cNvPicPr>
            <a:picLocks noChangeAspect="1"/>
          </p:cNvPicPr>
          <p:nvPr userDrawn="1"/>
        </p:nvPicPr>
        <p:blipFill>
          <a:blip r:embed="rId2"/>
          <a:stretch>
            <a:fillRect/>
          </a:stretch>
        </p:blipFill>
        <p:spPr>
          <a:xfrm>
            <a:off x="3488733" y="1881408"/>
            <a:ext cx="2085275" cy="1960738"/>
          </a:xfrm>
          <a:prstGeom prst="rect">
            <a:avLst/>
          </a:prstGeom>
        </p:spPr>
      </p:pic>
    </p:spTree>
    <p:extLst>
      <p:ext uri="{BB962C8B-B14F-4D97-AF65-F5344CB8AC3E}">
        <p14:creationId xmlns:p14="http://schemas.microsoft.com/office/powerpoint/2010/main" val="360854136"/>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0" i="0">
                <a:solidFill>
                  <a:srgbClr val="97AABC"/>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sz="1800" b="0" i="0">
                <a:solidFill>
                  <a:srgbClr val="666666"/>
                </a:solidFill>
                <a:latin typeface="Gill Sans MT"/>
                <a:cs typeface="Gill Sans MT"/>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4783455"/>
            <a:ext cx="2103120" cy="257175"/>
          </a:xfrm>
          <a:prstGeom prst="rect">
            <a:avLst/>
          </a:prstGeom>
        </p:spPr>
        <p:txBody>
          <a:bodyPr lIns="0" tIns="0" rIns="0" bIns="0"/>
          <a:lstStyle>
            <a:lvl1pPr algn="l">
              <a:defRPr>
                <a:solidFill>
                  <a:schemeClr val="tx1">
                    <a:tint val="75000"/>
                  </a:schemeClr>
                </a:solidFill>
              </a:defRPr>
            </a:lvl1pPr>
          </a:lstStyle>
          <a:p>
            <a:fld id="{1D8BD707-D9CF-40AE-B4C6-C98DA3205C09}" type="datetimeFigureOut">
              <a:rPr lang="en-US"/>
              <a:t>7/13/2017</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111820327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Content white background bottom footer">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455614" y="1201343"/>
            <a:ext cx="8228012" cy="3427808"/>
          </a:xfrm>
        </p:spPr>
        <p:txBody>
          <a:bodyPr/>
          <a:lstStyle>
            <a:lvl1pPr marL="0" marR="0" indent="0" algn="l" defTabSz="342900" rtl="0" eaLnBrk="1" fontAlgn="auto" latinLnBrk="0" hangingPunct="1">
              <a:lnSpc>
                <a:spcPct val="100000"/>
              </a:lnSpc>
              <a:spcBef>
                <a:spcPts val="900"/>
              </a:spcBef>
              <a:spcAft>
                <a:spcPts val="0"/>
              </a:spcAft>
              <a:buClrTx/>
              <a:buSzTx/>
              <a:buFont typeface="Wingdings" panose="05000000000000000000" pitchFamily="2" charset="2"/>
              <a:buNone/>
              <a:tabLst/>
              <a:defRPr sz="1800"/>
            </a:lvl1pPr>
            <a:lvl2pPr marL="129779" indent="-129779">
              <a:lnSpc>
                <a:spcPct val="100000"/>
              </a:lnSpc>
              <a:spcBef>
                <a:spcPts val="450"/>
              </a:spcBef>
              <a:spcAft>
                <a:spcPts val="450"/>
              </a:spcAft>
              <a:buFont typeface="Arial" panose="020B0604020202020204" pitchFamily="34" charset="0"/>
              <a:buChar char="•"/>
              <a:defRPr sz="1350"/>
            </a:lvl2pPr>
            <a:lvl3pPr marL="258366" indent="-128588">
              <a:lnSpc>
                <a:spcPct val="100000"/>
              </a:lnSpc>
              <a:spcBef>
                <a:spcPts val="450"/>
              </a:spcBef>
              <a:spcAft>
                <a:spcPts val="450"/>
              </a:spcAft>
              <a:buFont typeface="Arial" panose="020B0604020202020204" pitchFamily="34" charset="0"/>
              <a:buChar char="•"/>
              <a:defRPr sz="1350"/>
            </a:lvl3pPr>
            <a:lvl4pPr marL="388144" indent="-129779">
              <a:lnSpc>
                <a:spcPct val="100000"/>
              </a:lnSpc>
              <a:spcBef>
                <a:spcPts val="450"/>
              </a:spcBef>
              <a:spcAft>
                <a:spcPts val="450"/>
              </a:spcAft>
              <a:buFont typeface="Arial" panose="020B0604020202020204" pitchFamily="34" charset="0"/>
              <a:buChar char="•"/>
              <a:defRPr sz="1350"/>
            </a:lvl4pPr>
            <a:lvl5pPr marL="1032272" indent="-214313">
              <a:buFont typeface="Arial" panose="020B0604020202020204" pitchFamily="34" charset="0"/>
              <a:buChar char="•"/>
              <a:defRPr/>
            </a:lvl5pPr>
          </a:lstStyle>
          <a:p>
            <a:pPr marL="0" marR="0" lvl="0" indent="0" algn="l" defTabSz="342900" rtl="0" eaLnBrk="1" fontAlgn="auto" latinLnBrk="0" hangingPunct="1">
              <a:lnSpc>
                <a:spcPct val="100000"/>
              </a:lnSpc>
              <a:spcBef>
                <a:spcPts val="900"/>
              </a:spcBef>
              <a:spcAft>
                <a:spcPts val="0"/>
              </a:spcAft>
              <a:buClrTx/>
              <a:buSzTx/>
              <a:buFont typeface="Wingdings" panose="05000000000000000000" pitchFamily="2" charset="2"/>
              <a:buNone/>
              <a:tabLst/>
              <a:defRPr/>
            </a:pPr>
            <a:r>
              <a:rPr lang="en-US" dirty="0" smtClean="0"/>
              <a:t>24pt Intel Clear body text</a:t>
            </a:r>
          </a:p>
          <a:p>
            <a:pPr lvl="1"/>
            <a:r>
              <a:rPr lang="en-US" dirty="0" smtClean="0"/>
              <a:t>18pt Intel Clear large bullet one</a:t>
            </a:r>
          </a:p>
          <a:p>
            <a:pPr lvl="2"/>
            <a:r>
              <a:rPr lang="en-US" dirty="0" smtClean="0"/>
              <a:t>18pt Intel Clear sub-bullet</a:t>
            </a:r>
          </a:p>
          <a:p>
            <a:pPr lvl="3"/>
            <a:r>
              <a:rPr lang="en-US" dirty="0" smtClean="0"/>
              <a:t>18pt Intel Clear fourth level</a:t>
            </a:r>
          </a:p>
        </p:txBody>
      </p:sp>
      <p:sp>
        <p:nvSpPr>
          <p:cNvPr id="7" name="Title 6"/>
          <p:cNvSpPr>
            <a:spLocks noGrp="1"/>
          </p:cNvSpPr>
          <p:nvPr>
            <p:ph type="title" hasCustomPrompt="1"/>
          </p:nvPr>
        </p:nvSpPr>
        <p:spPr/>
        <p:txBody>
          <a:bodyPr/>
          <a:lstStyle>
            <a:lvl1pPr>
              <a:defRPr sz="2100"/>
            </a:lvl1pPr>
          </a:lstStyle>
          <a:p>
            <a:r>
              <a:rPr lang="en-US" dirty="0" smtClean="0"/>
              <a:t>28pt Intel Clear Headline</a:t>
            </a:r>
            <a:endParaRPr lang="en-US" dirty="0"/>
          </a:p>
        </p:txBody>
      </p:sp>
      <p:pic>
        <p:nvPicPr>
          <p:cNvPr id="9" name="Picture 8"/>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35866" y="4274182"/>
            <a:ext cx="9057736" cy="696147"/>
          </a:xfrm>
          <a:prstGeom prst="rect">
            <a:avLst/>
          </a:prstGeom>
        </p:spPr>
      </p:pic>
      <p:sp>
        <p:nvSpPr>
          <p:cNvPr id="10" name="Date Placeholder 3"/>
          <p:cNvSpPr>
            <a:spLocks noGrp="1"/>
          </p:cNvSpPr>
          <p:nvPr>
            <p:ph type="dt" sz="half" idx="2"/>
          </p:nvPr>
        </p:nvSpPr>
        <p:spPr>
          <a:xfrm>
            <a:off x="4125014" y="4970329"/>
            <a:ext cx="893973" cy="173171"/>
          </a:xfrm>
          <a:prstGeom prst="rect">
            <a:avLst/>
          </a:prstGeom>
        </p:spPr>
        <p:txBody>
          <a:bodyPr vert="horz" lIns="91440" tIns="45720" rIns="91440" bIns="45720" rtlCol="0" anchor="ctr"/>
          <a:lstStyle>
            <a:lvl1pPr algn="ctr">
              <a:defRPr sz="750">
                <a:solidFill>
                  <a:schemeClr val="tx1">
                    <a:tint val="75000"/>
                  </a:schemeClr>
                </a:solidFill>
              </a:defRPr>
            </a:lvl1pPr>
          </a:lstStyle>
          <a:p>
            <a:fld id="{6E25EAD9-1BF7-42CF-B862-D4CAE525AE15}" type="datetime1">
              <a:rPr lang="en-US" smtClean="0"/>
              <a:pPr/>
              <a:t>7/13/2017</a:t>
            </a:fld>
            <a:endParaRPr lang="en-US" dirty="0"/>
          </a:p>
        </p:txBody>
      </p:sp>
      <p:sp>
        <p:nvSpPr>
          <p:cNvPr id="11" name="Footer Placeholder 4"/>
          <p:cNvSpPr>
            <a:spLocks noGrp="1"/>
          </p:cNvSpPr>
          <p:nvPr>
            <p:ph type="ftr" sz="quarter" idx="3"/>
          </p:nvPr>
        </p:nvSpPr>
        <p:spPr>
          <a:xfrm>
            <a:off x="-1" y="4978507"/>
            <a:ext cx="2270905" cy="164993"/>
          </a:xfrm>
          <a:prstGeom prst="rect">
            <a:avLst/>
          </a:prstGeom>
        </p:spPr>
        <p:txBody>
          <a:bodyPr vert="horz" lIns="91440" tIns="45720" rIns="91440" bIns="45720" rtlCol="0" anchor="ctr"/>
          <a:lstStyle>
            <a:lvl1pPr algn="l">
              <a:defRPr sz="750">
                <a:solidFill>
                  <a:schemeClr val="tx1">
                    <a:tint val="75000"/>
                  </a:schemeClr>
                </a:solidFill>
              </a:defRPr>
            </a:lvl1pPr>
          </a:lstStyle>
          <a:p>
            <a:r>
              <a:rPr lang="en-US" dirty="0" smtClean="0">
                <a:solidFill>
                  <a:prstClr val="black">
                    <a:tint val="75000"/>
                  </a:prstClr>
                </a:solidFill>
              </a:rPr>
              <a:t>Bay Area Spark </a:t>
            </a:r>
            <a:r>
              <a:rPr lang="en-US" dirty="0" err="1" smtClean="0">
                <a:solidFill>
                  <a:prstClr val="black">
                    <a:tint val="75000"/>
                  </a:prstClr>
                </a:solidFill>
              </a:rPr>
              <a:t>Meetup</a:t>
            </a:r>
            <a:r>
              <a:rPr lang="en-US" dirty="0" smtClean="0">
                <a:solidFill>
                  <a:prstClr val="black">
                    <a:tint val="75000"/>
                  </a:prstClr>
                </a:solidFill>
              </a:rPr>
              <a:t> 2015/08/20</a:t>
            </a:r>
            <a:endParaRPr lang="en-US" dirty="0">
              <a:solidFill>
                <a:prstClr val="black">
                  <a:tint val="75000"/>
                </a:prstClr>
              </a:solidFill>
            </a:endParaRPr>
          </a:p>
        </p:txBody>
      </p:sp>
      <p:sp>
        <p:nvSpPr>
          <p:cNvPr id="12" name="Slide Number Placeholder 5"/>
          <p:cNvSpPr>
            <a:spLocks noGrp="1"/>
          </p:cNvSpPr>
          <p:nvPr>
            <p:ph type="sldNum" sz="quarter" idx="4"/>
          </p:nvPr>
        </p:nvSpPr>
        <p:spPr>
          <a:xfrm>
            <a:off x="8683626" y="4978506"/>
            <a:ext cx="460374" cy="164994"/>
          </a:xfrm>
          <a:prstGeom prst="rect">
            <a:avLst/>
          </a:prstGeom>
        </p:spPr>
        <p:txBody>
          <a:bodyPr vert="horz" lIns="91440" tIns="45720" rIns="91440" bIns="45720" rtlCol="0" anchor="ctr"/>
          <a:lstStyle>
            <a:lvl1pPr algn="r">
              <a:defRPr sz="750">
                <a:solidFill>
                  <a:schemeClr val="tx1">
                    <a:tint val="75000"/>
                  </a:schemeClr>
                </a:solidFill>
              </a:defRPr>
            </a:lvl1pPr>
          </a:lstStyle>
          <a:p>
            <a:fld id="{A1E76FCE-C11E-4035-813B-B85A326DB024}" type="slidenum">
              <a:rPr lang="en-US" smtClean="0"/>
              <a:pPr/>
              <a:t>‹#›</a:t>
            </a:fld>
            <a:endParaRPr lang="en-US"/>
          </a:p>
        </p:txBody>
      </p:sp>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35866" y="4274182"/>
            <a:ext cx="9057736" cy="696147"/>
          </a:xfrm>
          <a:prstGeom prst="rect">
            <a:avLst/>
          </a:prstGeom>
        </p:spPr>
      </p:pic>
    </p:spTree>
    <p:extLst>
      <p:ext uri="{BB962C8B-B14F-4D97-AF65-F5344CB8AC3E}">
        <p14:creationId xmlns:p14="http://schemas.microsoft.com/office/powerpoint/2010/main" val="2536559267"/>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with Image">
    <p:bg>
      <p:bgPr>
        <a:gradFill>
          <a:gsLst>
            <a:gs pos="0">
              <a:schemeClr val="tx2"/>
            </a:gs>
            <a:gs pos="50000">
              <a:schemeClr val="accent2"/>
            </a:gs>
          </a:gsLst>
          <a:lin ang="18900000" scaled="1"/>
        </a:gradFill>
        <a:effectLst/>
      </p:bgPr>
    </p:bg>
    <p:spTree>
      <p:nvGrpSpPr>
        <p:cNvPr id="1" name=""/>
        <p:cNvGrpSpPr/>
        <p:nvPr/>
      </p:nvGrpSpPr>
      <p:grpSpPr>
        <a:xfrm>
          <a:off x="0" y="0"/>
          <a:ext cx="0" cy="0"/>
          <a:chOff x="0" y="0"/>
          <a:chExt cx="0" cy="0"/>
        </a:xfrm>
      </p:grpSpPr>
      <p:sp>
        <p:nvSpPr>
          <p:cNvPr id="10" name="Picture Placeholder 8"/>
          <p:cNvSpPr>
            <a:spLocks noGrp="1"/>
          </p:cNvSpPr>
          <p:nvPr>
            <p:ph type="pic" sz="quarter" idx="13" hasCustomPrompt="1"/>
          </p:nvPr>
        </p:nvSpPr>
        <p:spPr>
          <a:xfrm>
            <a:off x="0" y="0"/>
            <a:ext cx="9144000" cy="4768850"/>
          </a:xfrm>
          <a:solidFill>
            <a:schemeClr val="bg2">
              <a:lumMod val="60000"/>
              <a:lumOff val="40000"/>
            </a:schemeClr>
          </a:solidFill>
        </p:spPr>
        <p:txBody>
          <a:bodyPr/>
          <a:lstStyle>
            <a:lvl1pPr marL="0" marR="0" indent="0" algn="l" defTabSz="457200" rtl="0" eaLnBrk="1" fontAlgn="auto" latinLnBrk="0" hangingPunct="1">
              <a:lnSpc>
                <a:spcPct val="100000"/>
              </a:lnSpc>
              <a:spcBef>
                <a:spcPts val="1200"/>
              </a:spcBef>
              <a:spcAft>
                <a:spcPts val="0"/>
              </a:spcAft>
              <a:buClrTx/>
              <a:buSzTx/>
              <a:buFont typeface="Wingdings" panose="05000000000000000000" pitchFamily="2" charset="2"/>
              <a:buNone/>
              <a:tabLst/>
              <a:defRPr baseline="0"/>
            </a:lvl1pPr>
          </a:lstStyle>
          <a:p>
            <a:r>
              <a:rPr lang="en-US" dirty="0" smtClean="0"/>
              <a:t>Insert photo here. Drag picture to placeholder or click icon to add.</a:t>
            </a:r>
            <a:endParaRPr lang="en-US" dirty="0"/>
          </a:p>
        </p:txBody>
      </p:sp>
      <p:sp>
        <p:nvSpPr>
          <p:cNvPr id="13" name="Title 1"/>
          <p:cNvSpPr>
            <a:spLocks noGrp="1"/>
          </p:cNvSpPr>
          <p:nvPr>
            <p:ph type="ctrTitle" hasCustomPrompt="1"/>
          </p:nvPr>
        </p:nvSpPr>
        <p:spPr>
          <a:xfrm>
            <a:off x="444687" y="2479422"/>
            <a:ext cx="8212886" cy="1102519"/>
          </a:xfrm>
        </p:spPr>
        <p:txBody>
          <a:bodyPr lIns="0" rIns="0" anchor="b" anchorCtr="0">
            <a:noAutofit/>
          </a:bodyPr>
          <a:lstStyle>
            <a:lvl1pPr>
              <a:lnSpc>
                <a:spcPct val="80000"/>
              </a:lnSpc>
              <a:defRPr sz="6500" b="0" spc="0" baseline="0">
                <a:solidFill>
                  <a:schemeClr val="bg1"/>
                </a:solidFill>
                <a:latin typeface="Intel Clear Pro" panose="020B0804020202060201" pitchFamily="34" charset="0"/>
                <a:cs typeface="Intel Clear Pro" panose="020B0804020202060201" pitchFamily="34" charset="0"/>
              </a:defRPr>
            </a:lvl1pPr>
          </a:lstStyle>
          <a:p>
            <a:r>
              <a:rPr lang="en-US" dirty="0" smtClean="0"/>
              <a:t>65pt Intel Clear pro Title</a:t>
            </a:r>
            <a:br>
              <a:rPr lang="en-US" dirty="0" smtClean="0"/>
            </a:br>
            <a:r>
              <a:rPr lang="en-US" dirty="0" smtClean="0"/>
              <a:t>with image</a:t>
            </a:r>
            <a:endParaRPr lang="en-US" dirty="0"/>
          </a:p>
        </p:txBody>
      </p:sp>
      <p:sp>
        <p:nvSpPr>
          <p:cNvPr id="14" name="Subtitle 2"/>
          <p:cNvSpPr>
            <a:spLocks noGrp="1"/>
          </p:cNvSpPr>
          <p:nvPr>
            <p:ph type="subTitle" idx="1" hasCustomPrompt="1"/>
          </p:nvPr>
        </p:nvSpPr>
        <p:spPr>
          <a:xfrm>
            <a:off x="455613" y="3493008"/>
            <a:ext cx="6330212" cy="925360"/>
          </a:xfrm>
        </p:spPr>
        <p:txBody>
          <a:bodyPr lIns="0" rIns="0">
            <a:noAutofit/>
          </a:bodyPr>
          <a:lstStyle>
            <a:lvl1pPr marL="0" indent="0" algn="l">
              <a:buNone/>
              <a:defRPr sz="1600" b="0" i="0" baseline="0">
                <a:solidFill>
                  <a:srgbClr val="F3D54E"/>
                </a:solidFill>
                <a:latin typeface="Intel Clear"/>
                <a:cs typeface="Intel Clear"/>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16pt Intel Clear Subhead, Date, Etc.</a:t>
            </a:r>
            <a:endParaRPr lang="en-US" dirty="0"/>
          </a:p>
        </p:txBody>
      </p:sp>
      <p:pic>
        <p:nvPicPr>
          <p:cNvPr id="7" name="Picture 2"/>
          <p:cNvPicPr>
            <a:picLocks noChangeAspect="1" noChangeArrowheads="1"/>
          </p:cNvPicPr>
          <p:nvPr userDrawn="1"/>
        </p:nvPicPr>
        <p:blipFill>
          <a:blip r:embed="rId2" cstate="print">
            <a:extLst>
              <a:ext uri="{28A0092B-C50C-407E-A947-70E740481C1C}">
                <a14:useLocalDpi xmlns:a14="http://schemas.microsoft.com/office/drawing/2010/main"/>
              </a:ext>
            </a:extLst>
          </a:blip>
          <a:stretch>
            <a:fillRect/>
          </a:stretch>
        </p:blipFill>
        <p:spPr bwMode="auto">
          <a:xfrm>
            <a:off x="219394" y="225843"/>
            <a:ext cx="1406758" cy="1153858"/>
          </a:xfrm>
          <a:prstGeom prst="rect">
            <a:avLst/>
          </a:prstGeom>
          <a:noFill/>
          <a:extLst>
            <a:ext uri="{909E8E84-426E-40dd-AFC4-6F175D3DCCD1}">
              <a14:hiddenFill xmlns="" xmlns:a14="http://schemas.microsoft.com/office/drawing/2010/main">
                <a:solidFill>
                  <a:srgbClr val="FFFFFF"/>
                </a:solidFill>
              </a14:hiddenFill>
            </a:ext>
          </a:extLst>
        </p:spPr>
      </p:pic>
      <p:sp>
        <p:nvSpPr>
          <p:cNvPr id="30" name="Rectangle 29"/>
          <p:cNvSpPr/>
          <p:nvPr userDrawn="1"/>
        </p:nvSpPr>
        <p:spPr>
          <a:xfrm>
            <a:off x="0" y="4766102"/>
            <a:ext cx="9144000" cy="384048"/>
          </a:xfrm>
          <a:prstGeom prst="rect">
            <a:avLst/>
          </a:prstGeom>
          <a:gradFill flip="none" rotWithShape="1">
            <a:gsLst>
              <a:gs pos="0">
                <a:schemeClr val="tx2"/>
              </a:gs>
              <a:gs pos="50000">
                <a:schemeClr val="accent2"/>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2" name="Footer Placeholder 4"/>
          <p:cNvSpPr>
            <a:spLocks noGrp="1"/>
          </p:cNvSpPr>
          <p:nvPr>
            <p:ph type="ftr" sz="quarter" idx="3"/>
          </p:nvPr>
        </p:nvSpPr>
        <p:spPr>
          <a:xfrm>
            <a:off x="3124200" y="4876231"/>
            <a:ext cx="2895600" cy="250826"/>
          </a:xfrm>
          <a:prstGeom prst="rect">
            <a:avLst/>
          </a:prstGeom>
        </p:spPr>
        <p:txBody>
          <a:bodyPr vert="horz" lIns="91440" tIns="45720" rIns="91440" bIns="45720" rtlCol="0" anchor="ctr"/>
          <a:lstStyle>
            <a:lvl1pPr algn="ctr">
              <a:defRPr sz="800">
                <a:solidFill>
                  <a:schemeClr val="bg1"/>
                </a:solidFill>
                <a:latin typeface="+mn-lt"/>
              </a:defRPr>
            </a:lvl1pPr>
          </a:lstStyle>
          <a:p>
            <a:endParaRPr lang="en-US" dirty="0"/>
          </a:p>
        </p:txBody>
      </p:sp>
      <p:sp>
        <p:nvSpPr>
          <p:cNvPr id="33" name="Slide Number Placeholder 5"/>
          <p:cNvSpPr>
            <a:spLocks noGrp="1"/>
          </p:cNvSpPr>
          <p:nvPr>
            <p:ph type="sldNum" sz="quarter" idx="4"/>
          </p:nvPr>
        </p:nvSpPr>
        <p:spPr>
          <a:xfrm>
            <a:off x="8743950" y="4813471"/>
            <a:ext cx="262001" cy="247085"/>
          </a:xfrm>
          <a:prstGeom prst="rect">
            <a:avLst/>
          </a:prstGeom>
        </p:spPr>
        <p:txBody>
          <a:bodyPr vert="horz" lIns="0" tIns="0" rIns="0" bIns="0" rtlCol="0" anchor="ctr"/>
          <a:lstStyle>
            <a:lvl1pPr algn="r">
              <a:defRPr sz="800">
                <a:solidFill>
                  <a:schemeClr val="bg1"/>
                </a:solidFill>
                <a:latin typeface="+mn-lt"/>
                <a:cs typeface="Intel Clear Light" panose="020B0404020203020204" pitchFamily="34" charset="0"/>
              </a:defRPr>
            </a:lvl1pPr>
          </a:lstStyle>
          <a:p>
            <a:fld id="{EE2556C5-CE8C-6547-B838-EA80C61A4AF7}" type="slidenum">
              <a:rPr lang="en-US" smtClean="0"/>
              <a:pPr/>
              <a:t>‹#›</a:t>
            </a:fld>
            <a:endParaRPr lang="en-US" dirty="0"/>
          </a:p>
        </p:txBody>
      </p:sp>
      <p:pic>
        <p:nvPicPr>
          <p:cNvPr id="58" name="Picture 57" descr="StackedISWhite.png"/>
          <p:cNvPicPr>
            <a:picLocks noChangeAspect="1"/>
          </p:cNvPicPr>
          <p:nvPr userDrawn="1"/>
        </p:nvPicPr>
        <p:blipFill>
          <a:blip r:embed="rId3"/>
          <a:stretch>
            <a:fillRect/>
          </a:stretch>
        </p:blipFill>
        <p:spPr>
          <a:xfrm>
            <a:off x="8294375" y="4805888"/>
            <a:ext cx="314741" cy="295944"/>
          </a:xfrm>
          <a:prstGeom prst="rect">
            <a:avLst/>
          </a:prstGeom>
        </p:spPr>
      </p:pic>
      <p:cxnSp>
        <p:nvCxnSpPr>
          <p:cNvPr id="74" name="Straight Connector 73"/>
          <p:cNvCxnSpPr/>
          <p:nvPr userDrawn="1"/>
        </p:nvCxnSpPr>
        <p:spPr>
          <a:xfrm rot="5400000">
            <a:off x="8588375" y="4956176"/>
            <a:ext cx="285753" cy="1"/>
          </a:xfrm>
          <a:prstGeom prst="line">
            <a:avLst/>
          </a:prstGeom>
          <a:ln w="9525" cap="flat" cmpd="sng" algn="ctr">
            <a:solidFill>
              <a:schemeClr val="bg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0832413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Bulleted Text">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E2556C5-CE8C-6547-B838-EA80C61A4AF7}" type="slidenum">
              <a:rPr lang="en-US" smtClean="0"/>
              <a:pPr/>
              <a:t>‹#›</a:t>
            </a:fld>
            <a:endParaRPr lang="en-US" dirty="0"/>
          </a:p>
        </p:txBody>
      </p:sp>
      <p:sp>
        <p:nvSpPr>
          <p:cNvPr id="7" name="Title 6"/>
          <p:cNvSpPr>
            <a:spLocks noGrp="1"/>
          </p:cNvSpPr>
          <p:nvPr>
            <p:ph type="title" hasCustomPrompt="1"/>
          </p:nvPr>
        </p:nvSpPr>
        <p:spPr>
          <a:xfrm>
            <a:off x="455613" y="308848"/>
            <a:ext cx="8229600" cy="868680"/>
          </a:xfrm>
        </p:spPr>
        <p:txBody>
          <a:bodyPr/>
          <a:lstStyle>
            <a:lvl1pPr>
              <a:defRPr b="0" i="0" baseline="0">
                <a:solidFill>
                  <a:srgbClr val="003C71"/>
                </a:solidFill>
                <a:latin typeface="Intel Clear"/>
                <a:cs typeface="Intel Clear"/>
              </a:defRPr>
            </a:lvl1pPr>
          </a:lstStyle>
          <a:p>
            <a:r>
              <a:rPr lang="en-US" dirty="0" smtClean="0"/>
              <a:t>28pt Intel Clear Headline</a:t>
            </a:r>
            <a:endParaRPr lang="en-US" dirty="0"/>
          </a:p>
        </p:txBody>
      </p:sp>
      <p:sp>
        <p:nvSpPr>
          <p:cNvPr id="9" name="Content Placeholder 8"/>
          <p:cNvSpPr>
            <a:spLocks noGrp="1"/>
          </p:cNvSpPr>
          <p:nvPr>
            <p:ph sz="quarter" idx="13" hasCustomPrompt="1"/>
          </p:nvPr>
        </p:nvSpPr>
        <p:spPr>
          <a:xfrm>
            <a:off x="455613" y="1203325"/>
            <a:ext cx="8228012" cy="3425825"/>
          </a:xfrm>
        </p:spPr>
        <p:txBody>
          <a:bodyPr/>
          <a:lstStyle>
            <a:lvl1pPr>
              <a:defRPr>
                <a:solidFill>
                  <a:srgbClr val="0071C5"/>
                </a:solidFill>
              </a:defRPr>
            </a:lvl1pPr>
            <a:lvl2pPr>
              <a:defRPr sz="1800"/>
            </a:lvl2pPr>
            <a:lvl3pPr>
              <a:defRPr sz="1800"/>
            </a:lvl3pPr>
            <a:lvl4pPr>
              <a:defRPr sz="1600"/>
            </a:lvl4pPr>
          </a:lstStyle>
          <a:p>
            <a:pPr lvl="0"/>
            <a:r>
              <a:rPr lang="en-US" dirty="0" smtClean="0"/>
              <a:t>18pt Intel Clear body text</a:t>
            </a:r>
          </a:p>
          <a:p>
            <a:pPr lvl="1"/>
            <a:r>
              <a:rPr lang="en-US" dirty="0" smtClean="0"/>
              <a:t>18pt Intel Clear bullet one</a:t>
            </a:r>
          </a:p>
          <a:p>
            <a:pPr lvl="2"/>
            <a:r>
              <a:rPr lang="en-US" dirty="0" smtClean="0"/>
              <a:t>18pt Intel Clear sub-bullet</a:t>
            </a:r>
          </a:p>
          <a:p>
            <a:pPr lvl="3"/>
            <a:r>
              <a:rPr lang="en-US" dirty="0" smtClean="0"/>
              <a:t>16pt Intel Clear fourth level</a:t>
            </a:r>
          </a:p>
          <a:p>
            <a:pPr lvl="4"/>
            <a:r>
              <a:rPr lang="en-US" dirty="0" err="1" smtClean="0"/>
              <a:t>14pt</a:t>
            </a:r>
            <a:r>
              <a:rPr lang="en-US" dirty="0" smtClean="0"/>
              <a:t> Intel Clear fifth level</a:t>
            </a:r>
            <a:endParaRPr lang="en-US" dirty="0"/>
          </a:p>
        </p:txBody>
      </p:sp>
    </p:spTree>
    <p:extLst>
      <p:ext uri="{BB962C8B-B14F-4D97-AF65-F5344CB8AC3E}">
        <p14:creationId xmlns:p14="http://schemas.microsoft.com/office/powerpoint/2010/main" val="1358511826"/>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with Image">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E2556C5-CE8C-6547-B838-EA80C61A4AF7}" type="slidenum">
              <a:rPr lang="en-US" smtClean="0"/>
              <a:pPr/>
              <a:t>‹#›</a:t>
            </a:fld>
            <a:endParaRPr lang="en-US" dirty="0"/>
          </a:p>
        </p:txBody>
      </p:sp>
      <p:sp>
        <p:nvSpPr>
          <p:cNvPr id="15" name="Content Placeholder 2"/>
          <p:cNvSpPr>
            <a:spLocks noGrp="1"/>
          </p:cNvSpPr>
          <p:nvPr>
            <p:ph sz="half" idx="1" hasCustomPrompt="1"/>
          </p:nvPr>
        </p:nvSpPr>
        <p:spPr>
          <a:xfrm>
            <a:off x="455613" y="1203324"/>
            <a:ext cx="4006851" cy="3425825"/>
          </a:xfrm>
        </p:spPr>
        <p:txBody>
          <a:bodyPr vert="horz" lIns="0" tIns="0" rIns="0" bIns="0" rtlCol="0">
            <a:noAutofit/>
          </a:bodyPr>
          <a:lstStyle>
            <a:lvl1pPr>
              <a:defRPr lang="en-US" dirty="0" smtClean="0"/>
            </a:lvl1pPr>
            <a:lvl2pPr>
              <a:defRPr lang="en-US" dirty="0" smtClean="0"/>
            </a:lvl2pPr>
            <a:lvl3pPr>
              <a:defRPr lang="en-US" sz="1400" dirty="0" smtClean="0"/>
            </a:lvl3pPr>
            <a:lvl4pPr>
              <a:defRPr lang="en-US" sz="1200" dirty="0" smtClean="0"/>
            </a:lvl4pPr>
            <a:lvl5pPr>
              <a:defRPr lang="en-US" sz="1200" dirty="0"/>
            </a:lvl5pPr>
          </a:lstStyle>
          <a:p>
            <a:pPr marR="0" lvl="0" fontAlgn="auto">
              <a:lnSpc>
                <a:spcPct val="100000"/>
              </a:lnSpc>
              <a:buClrTx/>
              <a:buSzTx/>
              <a:tabLst/>
            </a:pPr>
            <a:r>
              <a:rPr lang="en-US" dirty="0" smtClean="0"/>
              <a:t>18pt Intel Clear body text</a:t>
            </a:r>
          </a:p>
          <a:p>
            <a:pPr marR="0" lvl="1" fontAlgn="auto">
              <a:lnSpc>
                <a:spcPct val="100000"/>
              </a:lnSpc>
              <a:spcAft>
                <a:spcPts val="0"/>
              </a:spcAft>
              <a:buClrTx/>
              <a:buSzTx/>
              <a:tabLst/>
            </a:pPr>
            <a:r>
              <a:rPr lang="en-US" dirty="0" smtClean="0"/>
              <a:t>16pt Intel Clear bullet one</a:t>
            </a:r>
          </a:p>
          <a:p>
            <a:pPr lvl="2"/>
            <a:r>
              <a:rPr lang="en-US" dirty="0" err="1" smtClean="0"/>
              <a:t>14pt</a:t>
            </a:r>
            <a:r>
              <a:rPr lang="en-US" dirty="0" smtClean="0"/>
              <a:t> Intel Clear third level</a:t>
            </a:r>
          </a:p>
          <a:p>
            <a:pPr lvl="3"/>
            <a:r>
              <a:rPr lang="en-US" dirty="0" err="1" smtClean="0"/>
              <a:t>12pt</a:t>
            </a:r>
            <a:r>
              <a:rPr lang="en-US" dirty="0" smtClean="0"/>
              <a:t> Intel Clear fourth level</a:t>
            </a:r>
          </a:p>
          <a:p>
            <a:pPr lvl="4"/>
            <a:r>
              <a:rPr lang="en-US" dirty="0" err="1" smtClean="0"/>
              <a:t>12pt</a:t>
            </a:r>
            <a:r>
              <a:rPr lang="en-US" dirty="0" smtClean="0"/>
              <a:t> Intel Clear fifth level</a:t>
            </a:r>
            <a:endParaRPr lang="en-US" dirty="0"/>
          </a:p>
        </p:txBody>
      </p:sp>
      <p:sp>
        <p:nvSpPr>
          <p:cNvPr id="8" name="Title 6"/>
          <p:cNvSpPr>
            <a:spLocks noGrp="1"/>
          </p:cNvSpPr>
          <p:nvPr>
            <p:ph type="title" hasCustomPrompt="1"/>
          </p:nvPr>
        </p:nvSpPr>
        <p:spPr>
          <a:xfrm>
            <a:off x="455613" y="308848"/>
            <a:ext cx="8229600" cy="868680"/>
          </a:xfrm>
        </p:spPr>
        <p:txBody>
          <a:bodyPr/>
          <a:lstStyle>
            <a:lvl1pPr>
              <a:defRPr b="0" i="0" baseline="0">
                <a:solidFill>
                  <a:srgbClr val="003C71"/>
                </a:solidFill>
                <a:latin typeface="Intel Clear"/>
                <a:cs typeface="Intel Clear"/>
              </a:defRPr>
            </a:lvl1pPr>
          </a:lstStyle>
          <a:p>
            <a:r>
              <a:rPr lang="en-US" dirty="0" smtClean="0"/>
              <a:t>28pt Intel Clear Headline</a:t>
            </a:r>
            <a:endParaRPr lang="en-US" dirty="0"/>
          </a:p>
        </p:txBody>
      </p:sp>
      <p:sp>
        <p:nvSpPr>
          <p:cNvPr id="9" name="Picture Placeholder 8"/>
          <p:cNvSpPr>
            <a:spLocks noGrp="1"/>
          </p:cNvSpPr>
          <p:nvPr>
            <p:ph type="pic" sz="quarter" idx="13"/>
          </p:nvPr>
        </p:nvSpPr>
        <p:spPr>
          <a:xfrm>
            <a:off x="4830763" y="943430"/>
            <a:ext cx="3181123" cy="1670950"/>
          </a:xfrm>
          <a:solidFill>
            <a:schemeClr val="bg2">
              <a:lumMod val="60000"/>
              <a:lumOff val="40000"/>
            </a:schemeClr>
          </a:solidFill>
        </p:spPr>
        <p:txBody>
          <a:bodyPr/>
          <a:lstStyle>
            <a:lvl1pPr>
              <a:defRPr sz="1800">
                <a:latin typeface="Intel Clear"/>
              </a:defRPr>
            </a:lvl1pPr>
          </a:lstStyle>
          <a:p>
            <a:r>
              <a:rPr lang="en-US" sz="1100" smtClean="0">
                <a:latin typeface="Arial"/>
              </a:rPr>
              <a:t>Click icon to add picture</a:t>
            </a:r>
            <a:endParaRPr lang="en-US" sz="1100" dirty="0">
              <a:latin typeface="Arial"/>
            </a:endParaRPr>
          </a:p>
        </p:txBody>
      </p:sp>
      <p:sp>
        <p:nvSpPr>
          <p:cNvPr id="10" name="Picture Placeholder 8"/>
          <p:cNvSpPr>
            <a:spLocks noGrp="1"/>
          </p:cNvSpPr>
          <p:nvPr>
            <p:ph type="pic" sz="quarter" idx="14"/>
          </p:nvPr>
        </p:nvSpPr>
        <p:spPr>
          <a:xfrm>
            <a:off x="4830763" y="2843897"/>
            <a:ext cx="3181123" cy="1670950"/>
          </a:xfrm>
          <a:solidFill>
            <a:schemeClr val="bg2">
              <a:lumMod val="60000"/>
              <a:lumOff val="40000"/>
            </a:schemeClr>
          </a:solidFill>
        </p:spPr>
        <p:txBody>
          <a:bodyPr/>
          <a:lstStyle>
            <a:lvl1pPr>
              <a:defRPr sz="1800">
                <a:latin typeface="Intel Clear"/>
              </a:defRPr>
            </a:lvl1pPr>
          </a:lstStyle>
          <a:p>
            <a:r>
              <a:rPr lang="en-US" sz="1100" smtClean="0">
                <a:latin typeface="Arial"/>
              </a:rPr>
              <a:t>Click icon to add picture</a:t>
            </a:r>
            <a:endParaRPr lang="en-US" sz="1100" dirty="0">
              <a:latin typeface="Arial"/>
            </a:endParaRPr>
          </a:p>
        </p:txBody>
      </p:sp>
    </p:spTree>
    <p:extLst>
      <p:ext uri="{BB962C8B-B14F-4D97-AF65-F5344CB8AC3E}">
        <p14:creationId xmlns:p14="http://schemas.microsoft.com/office/powerpoint/2010/main" val="25989145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E2556C5-CE8C-6547-B838-EA80C61A4AF7}" type="slidenum">
              <a:rPr lang="en-US" smtClean="0"/>
              <a:pPr/>
              <a:t>‹#›</a:t>
            </a:fld>
            <a:endParaRPr lang="en-US" dirty="0"/>
          </a:p>
        </p:txBody>
      </p:sp>
      <p:sp>
        <p:nvSpPr>
          <p:cNvPr id="15" name="Content Placeholder 2"/>
          <p:cNvSpPr>
            <a:spLocks noGrp="1"/>
          </p:cNvSpPr>
          <p:nvPr>
            <p:ph sz="half" idx="1" hasCustomPrompt="1"/>
          </p:nvPr>
        </p:nvSpPr>
        <p:spPr>
          <a:xfrm>
            <a:off x="455613" y="1203324"/>
            <a:ext cx="4006851" cy="3425825"/>
          </a:xfrm>
        </p:spPr>
        <p:txBody>
          <a:bodyPr vert="horz" lIns="0" tIns="0" rIns="0" bIns="0" rtlCol="0">
            <a:noAutofit/>
          </a:bodyPr>
          <a:lstStyle>
            <a:lvl1pPr>
              <a:defRPr lang="en-US" dirty="0" smtClean="0"/>
            </a:lvl1pPr>
            <a:lvl2pPr>
              <a:defRPr lang="en-US" dirty="0" smtClean="0"/>
            </a:lvl2pPr>
            <a:lvl3pPr>
              <a:defRPr lang="en-US" sz="1400" dirty="0" smtClean="0"/>
            </a:lvl3pPr>
            <a:lvl4pPr>
              <a:defRPr lang="en-US" sz="1200" dirty="0" smtClean="0"/>
            </a:lvl4pPr>
            <a:lvl5pPr>
              <a:defRPr lang="en-US" sz="1200" dirty="0"/>
            </a:lvl5pPr>
          </a:lstStyle>
          <a:p>
            <a:pPr marR="0" lvl="0" fontAlgn="auto">
              <a:lnSpc>
                <a:spcPct val="100000"/>
              </a:lnSpc>
              <a:buClrTx/>
              <a:buSzTx/>
              <a:tabLst/>
            </a:pPr>
            <a:r>
              <a:rPr lang="en-US" dirty="0" smtClean="0"/>
              <a:t>18pt Intel Clear body text</a:t>
            </a:r>
          </a:p>
          <a:p>
            <a:pPr marR="0" lvl="1" fontAlgn="auto">
              <a:lnSpc>
                <a:spcPct val="100000"/>
              </a:lnSpc>
              <a:spcAft>
                <a:spcPts val="0"/>
              </a:spcAft>
              <a:buClrTx/>
              <a:buSzTx/>
              <a:tabLst/>
            </a:pPr>
            <a:r>
              <a:rPr lang="en-US" dirty="0" smtClean="0"/>
              <a:t>16pt Intel Clear bullet one</a:t>
            </a:r>
          </a:p>
          <a:p>
            <a:pPr lvl="2"/>
            <a:r>
              <a:rPr lang="en-US" dirty="0" err="1" smtClean="0"/>
              <a:t>14pt</a:t>
            </a:r>
            <a:r>
              <a:rPr lang="en-US" dirty="0" smtClean="0"/>
              <a:t> Intel Clear third level</a:t>
            </a:r>
          </a:p>
          <a:p>
            <a:pPr lvl="3"/>
            <a:r>
              <a:rPr lang="en-US" dirty="0" err="1" smtClean="0"/>
              <a:t>12pt</a:t>
            </a:r>
            <a:r>
              <a:rPr lang="en-US" dirty="0" smtClean="0"/>
              <a:t> Intel Clear fourth level</a:t>
            </a:r>
          </a:p>
          <a:p>
            <a:pPr lvl="4"/>
            <a:r>
              <a:rPr lang="en-US" dirty="0" err="1" smtClean="0"/>
              <a:t>12pt</a:t>
            </a:r>
            <a:r>
              <a:rPr lang="en-US" dirty="0" smtClean="0"/>
              <a:t> Intel Clear fifth level</a:t>
            </a:r>
            <a:endParaRPr lang="en-US" dirty="0"/>
          </a:p>
        </p:txBody>
      </p:sp>
      <p:sp>
        <p:nvSpPr>
          <p:cNvPr id="16" name="Content Placeholder 2"/>
          <p:cNvSpPr>
            <a:spLocks noGrp="1"/>
          </p:cNvSpPr>
          <p:nvPr>
            <p:ph sz="half" idx="13" hasCustomPrompt="1"/>
          </p:nvPr>
        </p:nvSpPr>
        <p:spPr>
          <a:xfrm>
            <a:off x="4678363" y="1203324"/>
            <a:ext cx="4005264" cy="3425825"/>
          </a:xfrm>
        </p:spPr>
        <p:txBody>
          <a:bodyPr vert="horz" lIns="0" tIns="0" rIns="0" bIns="0" rtlCol="0">
            <a:noAutofit/>
          </a:bodyPr>
          <a:lstStyle>
            <a:lvl1pPr>
              <a:defRPr lang="en-US" dirty="0" smtClean="0"/>
            </a:lvl1pPr>
            <a:lvl2pPr>
              <a:defRPr lang="en-US" dirty="0" smtClean="0"/>
            </a:lvl2pPr>
            <a:lvl3pPr>
              <a:defRPr lang="en-US" sz="1400" dirty="0" smtClean="0"/>
            </a:lvl3pPr>
            <a:lvl4pPr>
              <a:defRPr lang="en-US" sz="1200" dirty="0" smtClean="0"/>
            </a:lvl4pPr>
            <a:lvl5pPr>
              <a:defRPr lang="en-US" sz="1200" dirty="0"/>
            </a:lvl5pPr>
          </a:lstStyle>
          <a:p>
            <a:pPr marR="0" lvl="0" fontAlgn="auto">
              <a:lnSpc>
                <a:spcPct val="100000"/>
              </a:lnSpc>
              <a:buClrTx/>
              <a:buSzTx/>
              <a:tabLst/>
            </a:pPr>
            <a:r>
              <a:rPr lang="en-US" dirty="0" smtClean="0"/>
              <a:t>18pt Intel Clear body text</a:t>
            </a:r>
          </a:p>
          <a:p>
            <a:pPr marR="0" lvl="1" fontAlgn="auto">
              <a:lnSpc>
                <a:spcPct val="100000"/>
              </a:lnSpc>
              <a:spcAft>
                <a:spcPts val="0"/>
              </a:spcAft>
              <a:buClrTx/>
              <a:buSzTx/>
              <a:tabLst/>
            </a:pPr>
            <a:r>
              <a:rPr lang="en-US" dirty="0" smtClean="0"/>
              <a:t>16pt Intel Clear bullet one</a:t>
            </a:r>
          </a:p>
          <a:p>
            <a:pPr lvl="2"/>
            <a:r>
              <a:rPr lang="en-US" dirty="0" err="1" smtClean="0"/>
              <a:t>14pt</a:t>
            </a:r>
            <a:r>
              <a:rPr lang="en-US" dirty="0" smtClean="0"/>
              <a:t> Intel Clear third level</a:t>
            </a:r>
          </a:p>
          <a:p>
            <a:pPr lvl="3"/>
            <a:r>
              <a:rPr lang="en-US" dirty="0" err="1" smtClean="0"/>
              <a:t>12pt</a:t>
            </a:r>
            <a:r>
              <a:rPr lang="en-US" dirty="0" smtClean="0"/>
              <a:t> Intel Clear fourth level</a:t>
            </a:r>
          </a:p>
          <a:p>
            <a:pPr lvl="4"/>
            <a:r>
              <a:rPr lang="en-US" dirty="0" err="1" smtClean="0"/>
              <a:t>12pt</a:t>
            </a:r>
            <a:r>
              <a:rPr lang="en-US" dirty="0" smtClean="0"/>
              <a:t> Intel Clear fifth level</a:t>
            </a:r>
            <a:endParaRPr lang="en-US" dirty="0"/>
          </a:p>
        </p:txBody>
      </p:sp>
      <p:sp>
        <p:nvSpPr>
          <p:cNvPr id="8" name="Title 6"/>
          <p:cNvSpPr>
            <a:spLocks noGrp="1"/>
          </p:cNvSpPr>
          <p:nvPr>
            <p:ph type="title" hasCustomPrompt="1"/>
          </p:nvPr>
        </p:nvSpPr>
        <p:spPr>
          <a:xfrm>
            <a:off x="455613" y="308848"/>
            <a:ext cx="8229600" cy="868680"/>
          </a:xfrm>
        </p:spPr>
        <p:txBody>
          <a:bodyPr/>
          <a:lstStyle>
            <a:lvl1pPr>
              <a:defRPr b="0" i="0" baseline="0">
                <a:solidFill>
                  <a:srgbClr val="003C71"/>
                </a:solidFill>
                <a:latin typeface="Intel Clear"/>
                <a:cs typeface="Intel Clear"/>
              </a:defRPr>
            </a:lvl1pPr>
          </a:lstStyle>
          <a:p>
            <a:r>
              <a:rPr lang="en-US" dirty="0" smtClean="0"/>
              <a:t>28pt Intel Clear Headline</a:t>
            </a:r>
            <a:endParaRPr lang="en-US" dirty="0"/>
          </a:p>
        </p:txBody>
      </p:sp>
    </p:spTree>
    <p:extLst>
      <p:ext uri="{BB962C8B-B14F-4D97-AF65-F5344CB8AC3E}">
        <p14:creationId xmlns:p14="http://schemas.microsoft.com/office/powerpoint/2010/main" val="40620636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Quote with Attribute">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455613" y="1203325"/>
            <a:ext cx="8228013" cy="3425825"/>
          </a:xfrm>
        </p:spPr>
        <p:txBody>
          <a:bodyPr anchor="ctr" anchorCtr="0"/>
          <a:lstStyle>
            <a:lvl1pPr marL="190500" indent="-190500">
              <a:defRPr sz="3600" b="1" baseline="0">
                <a:solidFill>
                  <a:schemeClr val="accent2"/>
                </a:solidFill>
                <a:latin typeface="+mn-lt"/>
                <a:cs typeface="Intel Clear Light" panose="020B0404020203020204" pitchFamily="34" charset="0"/>
              </a:defRPr>
            </a:lvl1pPr>
            <a:lvl2pPr marL="417513" indent="-225425">
              <a:buFont typeface="Lucida Grande"/>
              <a:buChar char="−"/>
              <a:defRPr sz="1200" baseline="0">
                <a:latin typeface="+mn-lt"/>
                <a:cs typeface="Intel Clear" panose="020B0604020203020204" pitchFamily="34" charset="0"/>
              </a:defRPr>
            </a:lvl2pPr>
            <a:lvl3pPr marL="685800" indent="-228600">
              <a:defRPr sz="1200">
                <a:latin typeface="+mn-lt"/>
              </a:defRPr>
            </a:lvl3pPr>
            <a:lvl4pPr>
              <a:defRPr sz="1100">
                <a:latin typeface="+mn-lt"/>
              </a:defRPr>
            </a:lvl4pPr>
            <a:lvl5pPr>
              <a:defRPr sz="1050">
                <a:latin typeface="+mn-lt"/>
              </a:defRPr>
            </a:lvl5pPr>
          </a:lstStyle>
          <a:p>
            <a:pPr lvl="0"/>
            <a:r>
              <a:rPr lang="en-US" dirty="0" smtClean="0"/>
              <a:t>“36pt Intel Clear Bold Text”</a:t>
            </a:r>
          </a:p>
          <a:p>
            <a:pPr lvl="1"/>
            <a:r>
              <a:rPr lang="en-US" dirty="0" err="1" smtClean="0"/>
              <a:t>12pt</a:t>
            </a:r>
            <a:r>
              <a:rPr lang="en-US" dirty="0" smtClean="0"/>
              <a:t> Attribution</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E2556C5-CE8C-6547-B838-EA80C61A4AF7}" type="slidenum">
              <a:rPr lang="en-US" smtClean="0"/>
              <a:pPr/>
              <a:t>‹#›</a:t>
            </a:fld>
            <a:endParaRPr lang="en-US" dirty="0"/>
          </a:p>
        </p:txBody>
      </p:sp>
      <p:sp>
        <p:nvSpPr>
          <p:cNvPr id="7" name="Title 6"/>
          <p:cNvSpPr>
            <a:spLocks noGrp="1"/>
          </p:cNvSpPr>
          <p:nvPr>
            <p:ph type="title" hasCustomPrompt="1"/>
          </p:nvPr>
        </p:nvSpPr>
        <p:spPr>
          <a:xfrm>
            <a:off x="455613" y="308848"/>
            <a:ext cx="8229600" cy="868680"/>
          </a:xfrm>
        </p:spPr>
        <p:txBody>
          <a:bodyPr/>
          <a:lstStyle>
            <a:lvl1pPr>
              <a:defRPr b="0" i="0" baseline="0">
                <a:solidFill>
                  <a:srgbClr val="003C71"/>
                </a:solidFill>
                <a:latin typeface="Intel Clear"/>
                <a:cs typeface="Intel Clear"/>
              </a:defRPr>
            </a:lvl1pPr>
          </a:lstStyle>
          <a:p>
            <a:r>
              <a:rPr lang="en-US" dirty="0" smtClean="0"/>
              <a:t>28pt Intel Clear Headline</a:t>
            </a:r>
            <a:endParaRPr lang="en-US" dirty="0"/>
          </a:p>
        </p:txBody>
      </p:sp>
    </p:spTree>
    <p:extLst>
      <p:ext uri="{BB962C8B-B14F-4D97-AF65-F5344CB8AC3E}">
        <p14:creationId xmlns:p14="http://schemas.microsoft.com/office/powerpoint/2010/main" val="1192946564"/>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Full Bleed Image">
    <p:spTree>
      <p:nvGrpSpPr>
        <p:cNvPr id="1" name=""/>
        <p:cNvGrpSpPr/>
        <p:nvPr/>
      </p:nvGrpSpPr>
      <p:grpSpPr>
        <a:xfrm>
          <a:off x="0" y="0"/>
          <a:ext cx="0" cy="0"/>
          <a:chOff x="0" y="0"/>
          <a:chExt cx="0" cy="0"/>
        </a:xfrm>
      </p:grpSpPr>
      <p:sp>
        <p:nvSpPr>
          <p:cNvPr id="9" name="Picture Placeholder 8"/>
          <p:cNvSpPr>
            <a:spLocks noGrp="1"/>
          </p:cNvSpPr>
          <p:nvPr>
            <p:ph type="pic" sz="quarter" idx="13" hasCustomPrompt="1"/>
          </p:nvPr>
        </p:nvSpPr>
        <p:spPr>
          <a:xfrm>
            <a:off x="0" y="0"/>
            <a:ext cx="9144000" cy="4762834"/>
          </a:xfrm>
          <a:solidFill>
            <a:schemeClr val="bg2">
              <a:lumMod val="60000"/>
              <a:lumOff val="40000"/>
            </a:schemeClr>
          </a:solidFill>
        </p:spPr>
        <p:txBody>
          <a:bodyPr/>
          <a:lstStyle>
            <a:lvl1pPr marL="0" marR="0" indent="0" algn="l" defTabSz="457200" rtl="0" eaLnBrk="1" fontAlgn="auto" latinLnBrk="0" hangingPunct="1">
              <a:lnSpc>
                <a:spcPct val="100000"/>
              </a:lnSpc>
              <a:spcBef>
                <a:spcPts val="1200"/>
              </a:spcBef>
              <a:spcAft>
                <a:spcPts val="0"/>
              </a:spcAft>
              <a:buClrTx/>
              <a:buSzTx/>
              <a:buFont typeface="Wingdings" panose="05000000000000000000" pitchFamily="2" charset="2"/>
              <a:buNone/>
              <a:tabLst/>
              <a:defRPr baseline="0"/>
            </a:lvl1pPr>
          </a:lstStyle>
          <a:p>
            <a:r>
              <a:rPr lang="en-US" dirty="0" smtClean="0"/>
              <a:t>Insert photo here. Drag picture to placeholder or click icon to add.</a:t>
            </a:r>
            <a:endParaRPr lang="en-US" dirty="0"/>
          </a:p>
        </p:txBody>
      </p:sp>
      <p:sp>
        <p:nvSpPr>
          <p:cNvPr id="6" name="Slide Number Placeholder 5"/>
          <p:cNvSpPr>
            <a:spLocks noGrp="1"/>
          </p:cNvSpPr>
          <p:nvPr>
            <p:ph type="sldNum" sz="quarter" idx="12"/>
          </p:nvPr>
        </p:nvSpPr>
        <p:spPr>
          <a:xfrm>
            <a:off x="8717718" y="4795523"/>
            <a:ext cx="288234" cy="273844"/>
          </a:xfrm>
        </p:spPr>
        <p:txBody>
          <a:bodyPr/>
          <a:lstStyle/>
          <a:p>
            <a:fld id="{EE2556C5-CE8C-6547-B838-EA80C61A4AF7}" type="slidenum">
              <a:rPr lang="en-US" smtClean="0"/>
              <a:pPr/>
              <a:t>‹#›</a:t>
            </a:fld>
            <a:endParaRPr lang="en-US" dirty="0"/>
          </a:p>
        </p:txBody>
      </p:sp>
      <p:sp>
        <p:nvSpPr>
          <p:cNvPr id="7" name="Title 6"/>
          <p:cNvSpPr>
            <a:spLocks noGrp="1"/>
          </p:cNvSpPr>
          <p:nvPr>
            <p:ph type="title" hasCustomPrompt="1"/>
          </p:nvPr>
        </p:nvSpPr>
        <p:spPr>
          <a:xfrm>
            <a:off x="455613" y="308848"/>
            <a:ext cx="8229600" cy="868680"/>
          </a:xfrm>
        </p:spPr>
        <p:txBody>
          <a:bodyPr/>
          <a:lstStyle>
            <a:lvl1pPr>
              <a:defRPr b="0" i="0" baseline="0">
                <a:solidFill>
                  <a:srgbClr val="003C71"/>
                </a:solidFill>
                <a:latin typeface="Intel Clear"/>
                <a:cs typeface="Intel Clear"/>
              </a:defRPr>
            </a:lvl1pPr>
          </a:lstStyle>
          <a:p>
            <a:r>
              <a:rPr lang="en-US" dirty="0" smtClean="0"/>
              <a:t>28pt Intel Clear Headline</a:t>
            </a:r>
            <a:endParaRPr lang="en-US" dirty="0"/>
          </a:p>
        </p:txBody>
      </p:sp>
      <p:sp>
        <p:nvSpPr>
          <p:cNvPr id="8" name="Footer Placeholder 4"/>
          <p:cNvSpPr>
            <a:spLocks noGrp="1"/>
          </p:cNvSpPr>
          <p:nvPr>
            <p:ph type="ftr" sz="quarter" idx="3"/>
          </p:nvPr>
        </p:nvSpPr>
        <p:spPr>
          <a:xfrm>
            <a:off x="3124200" y="4876231"/>
            <a:ext cx="2895600" cy="250826"/>
          </a:xfrm>
          <a:prstGeom prst="rect">
            <a:avLst/>
          </a:prstGeom>
        </p:spPr>
        <p:txBody>
          <a:bodyPr vert="horz" lIns="91440" tIns="45720" rIns="91440" bIns="45720" rtlCol="0" anchor="ctr"/>
          <a:lstStyle>
            <a:lvl1pPr algn="ctr">
              <a:defRPr sz="800">
                <a:solidFill>
                  <a:schemeClr val="bg1"/>
                </a:solidFill>
                <a:latin typeface="+mn-lt"/>
              </a:defRPr>
            </a:lvl1pPr>
          </a:lstStyle>
          <a:p>
            <a:endParaRPr lang="en-US" dirty="0"/>
          </a:p>
        </p:txBody>
      </p:sp>
    </p:spTree>
    <p:extLst>
      <p:ext uri="{BB962C8B-B14F-4D97-AF65-F5344CB8AC3E}">
        <p14:creationId xmlns:p14="http://schemas.microsoft.com/office/powerpoint/2010/main" val="3638207294"/>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xt and Bottom Half Image">
    <p:spTree>
      <p:nvGrpSpPr>
        <p:cNvPr id="1" name=""/>
        <p:cNvGrpSpPr/>
        <p:nvPr/>
      </p:nvGrpSpPr>
      <p:grpSpPr>
        <a:xfrm>
          <a:off x="0" y="0"/>
          <a:ext cx="0" cy="0"/>
          <a:chOff x="0" y="0"/>
          <a:chExt cx="0" cy="0"/>
        </a:xfrm>
      </p:grpSpPr>
      <p:sp>
        <p:nvSpPr>
          <p:cNvPr id="9" name="Picture Placeholder 8"/>
          <p:cNvSpPr>
            <a:spLocks noGrp="1"/>
          </p:cNvSpPr>
          <p:nvPr>
            <p:ph type="pic" sz="quarter" idx="13" hasCustomPrompt="1"/>
          </p:nvPr>
        </p:nvSpPr>
        <p:spPr>
          <a:xfrm>
            <a:off x="0" y="2574131"/>
            <a:ext cx="9144000" cy="2188703"/>
          </a:xfrm>
          <a:solidFill>
            <a:schemeClr val="bg2">
              <a:lumMod val="60000"/>
              <a:lumOff val="40000"/>
            </a:schemeClr>
          </a:solidFill>
        </p:spPr>
        <p:txBody>
          <a:bodyPr/>
          <a:lstStyle>
            <a:lvl1pPr marL="0" marR="0" indent="0" algn="l" defTabSz="457200" rtl="0" eaLnBrk="1" fontAlgn="auto" latinLnBrk="0" hangingPunct="1">
              <a:lnSpc>
                <a:spcPct val="100000"/>
              </a:lnSpc>
              <a:spcBef>
                <a:spcPts val="1200"/>
              </a:spcBef>
              <a:spcAft>
                <a:spcPts val="0"/>
              </a:spcAft>
              <a:buClrTx/>
              <a:buSzTx/>
              <a:buFont typeface="Wingdings" panose="05000000000000000000" pitchFamily="2" charset="2"/>
              <a:buNone/>
              <a:tabLst/>
              <a:defRPr baseline="0"/>
            </a:lvl1pPr>
          </a:lstStyle>
          <a:p>
            <a:r>
              <a:rPr lang="en-US" dirty="0" smtClean="0"/>
              <a:t>Insert photo here. Drag picture to placeholder or click icon to add.</a:t>
            </a:r>
          </a:p>
        </p:txBody>
      </p:sp>
      <p:sp>
        <p:nvSpPr>
          <p:cNvPr id="6" name="Slide Number Placeholder 5"/>
          <p:cNvSpPr>
            <a:spLocks noGrp="1"/>
          </p:cNvSpPr>
          <p:nvPr>
            <p:ph type="sldNum" sz="quarter" idx="12"/>
          </p:nvPr>
        </p:nvSpPr>
        <p:spPr>
          <a:xfrm>
            <a:off x="8717718" y="4795523"/>
            <a:ext cx="288234" cy="273844"/>
          </a:xfrm>
        </p:spPr>
        <p:txBody>
          <a:bodyPr/>
          <a:lstStyle/>
          <a:p>
            <a:fld id="{EE2556C5-CE8C-6547-B838-EA80C61A4AF7}" type="slidenum">
              <a:rPr lang="en-US" smtClean="0"/>
              <a:pPr/>
              <a:t>‹#›</a:t>
            </a:fld>
            <a:endParaRPr lang="en-US" dirty="0"/>
          </a:p>
        </p:txBody>
      </p:sp>
      <p:sp>
        <p:nvSpPr>
          <p:cNvPr id="18" name="Content Placeholder 2"/>
          <p:cNvSpPr>
            <a:spLocks noGrp="1"/>
          </p:cNvSpPr>
          <p:nvPr>
            <p:ph sz="half" idx="1" hasCustomPrompt="1"/>
          </p:nvPr>
        </p:nvSpPr>
        <p:spPr>
          <a:xfrm>
            <a:off x="455613" y="1203325"/>
            <a:ext cx="4006851" cy="1309290"/>
          </a:xfrm>
        </p:spPr>
        <p:txBody>
          <a:bodyPr vert="horz" lIns="0" tIns="0" rIns="0" bIns="0" rtlCol="0">
            <a:noAutofit/>
          </a:bodyPr>
          <a:lstStyle>
            <a:lvl1pPr>
              <a:defRPr lang="en-US" dirty="0" smtClean="0"/>
            </a:lvl1pPr>
            <a:lvl2pPr>
              <a:defRPr lang="en-US" dirty="0" smtClean="0"/>
            </a:lvl2pPr>
            <a:lvl3pPr>
              <a:defRPr lang="en-US" sz="1400" dirty="0" smtClean="0"/>
            </a:lvl3pPr>
            <a:lvl4pPr>
              <a:defRPr lang="en-US" sz="1200" dirty="0" smtClean="0"/>
            </a:lvl4pPr>
            <a:lvl5pPr>
              <a:defRPr lang="en-US" sz="1200" dirty="0"/>
            </a:lvl5pPr>
          </a:lstStyle>
          <a:p>
            <a:pPr marR="0" lvl="0" fontAlgn="auto">
              <a:lnSpc>
                <a:spcPct val="100000"/>
              </a:lnSpc>
              <a:buClrTx/>
              <a:buSzTx/>
              <a:tabLst/>
            </a:pPr>
            <a:r>
              <a:rPr lang="en-US" dirty="0" smtClean="0"/>
              <a:t>18pt Intel Clear body text</a:t>
            </a:r>
          </a:p>
          <a:p>
            <a:pPr marR="0" lvl="1" fontAlgn="auto">
              <a:lnSpc>
                <a:spcPct val="100000"/>
              </a:lnSpc>
              <a:spcAft>
                <a:spcPts val="0"/>
              </a:spcAft>
              <a:buClrTx/>
              <a:buSzTx/>
              <a:tabLst/>
            </a:pPr>
            <a:r>
              <a:rPr lang="en-US" dirty="0" smtClean="0"/>
              <a:t>16pt Intel Clear bullet one</a:t>
            </a:r>
          </a:p>
          <a:p>
            <a:pPr lvl="2"/>
            <a:r>
              <a:rPr lang="en-US" dirty="0" err="1" smtClean="0"/>
              <a:t>14pt</a:t>
            </a:r>
            <a:r>
              <a:rPr lang="en-US" dirty="0" smtClean="0"/>
              <a:t> Intel Clear third level</a:t>
            </a:r>
          </a:p>
          <a:p>
            <a:pPr lvl="3"/>
            <a:r>
              <a:rPr lang="en-US" dirty="0" err="1" smtClean="0"/>
              <a:t>12pt</a:t>
            </a:r>
            <a:r>
              <a:rPr lang="en-US" dirty="0" smtClean="0"/>
              <a:t> Intel Clear fourth level</a:t>
            </a:r>
          </a:p>
          <a:p>
            <a:pPr lvl="4"/>
            <a:r>
              <a:rPr lang="en-US" dirty="0" err="1" smtClean="0"/>
              <a:t>12pt</a:t>
            </a:r>
            <a:r>
              <a:rPr lang="en-US" dirty="0" smtClean="0"/>
              <a:t> Intel Clear fifth level</a:t>
            </a:r>
            <a:endParaRPr lang="en-US" dirty="0"/>
          </a:p>
        </p:txBody>
      </p:sp>
      <p:sp>
        <p:nvSpPr>
          <p:cNvPr id="19" name="Content Placeholder 2"/>
          <p:cNvSpPr>
            <a:spLocks noGrp="1"/>
          </p:cNvSpPr>
          <p:nvPr>
            <p:ph sz="half" idx="15" hasCustomPrompt="1"/>
          </p:nvPr>
        </p:nvSpPr>
        <p:spPr>
          <a:xfrm>
            <a:off x="4678363" y="1203325"/>
            <a:ext cx="4005264" cy="1309290"/>
          </a:xfrm>
        </p:spPr>
        <p:txBody>
          <a:bodyPr vert="horz" lIns="0" tIns="0" rIns="0" bIns="0" rtlCol="0">
            <a:noAutofit/>
          </a:bodyPr>
          <a:lstStyle>
            <a:lvl1pPr>
              <a:defRPr lang="en-US" dirty="0" smtClean="0"/>
            </a:lvl1pPr>
            <a:lvl2pPr>
              <a:defRPr lang="en-US" dirty="0" smtClean="0"/>
            </a:lvl2pPr>
            <a:lvl3pPr>
              <a:defRPr lang="en-US" sz="1400" dirty="0" smtClean="0"/>
            </a:lvl3pPr>
            <a:lvl4pPr>
              <a:defRPr lang="en-US" sz="1200" dirty="0" smtClean="0"/>
            </a:lvl4pPr>
            <a:lvl5pPr>
              <a:defRPr lang="en-US" sz="1200" dirty="0"/>
            </a:lvl5pPr>
          </a:lstStyle>
          <a:p>
            <a:pPr marR="0" lvl="0" fontAlgn="auto">
              <a:lnSpc>
                <a:spcPct val="100000"/>
              </a:lnSpc>
              <a:buClrTx/>
              <a:buSzTx/>
              <a:tabLst/>
            </a:pPr>
            <a:r>
              <a:rPr lang="en-US" dirty="0" smtClean="0"/>
              <a:t>18pt Intel Clear body text</a:t>
            </a:r>
          </a:p>
          <a:p>
            <a:pPr marR="0" lvl="1" fontAlgn="auto">
              <a:lnSpc>
                <a:spcPct val="100000"/>
              </a:lnSpc>
              <a:spcAft>
                <a:spcPts val="0"/>
              </a:spcAft>
              <a:buClrTx/>
              <a:buSzTx/>
              <a:tabLst/>
            </a:pPr>
            <a:r>
              <a:rPr lang="en-US" dirty="0" smtClean="0"/>
              <a:t>16pt Intel Clear bullet one</a:t>
            </a:r>
          </a:p>
          <a:p>
            <a:pPr lvl="2"/>
            <a:r>
              <a:rPr lang="en-US" dirty="0" err="1" smtClean="0"/>
              <a:t>14pt</a:t>
            </a:r>
            <a:r>
              <a:rPr lang="en-US" dirty="0" smtClean="0"/>
              <a:t> Intel Clear third level</a:t>
            </a:r>
          </a:p>
          <a:p>
            <a:pPr lvl="3"/>
            <a:r>
              <a:rPr lang="en-US" dirty="0" err="1" smtClean="0"/>
              <a:t>12pt</a:t>
            </a:r>
            <a:r>
              <a:rPr lang="en-US" dirty="0" smtClean="0"/>
              <a:t> Intel Clear fourth level</a:t>
            </a:r>
          </a:p>
          <a:p>
            <a:pPr lvl="4"/>
            <a:r>
              <a:rPr lang="en-US" dirty="0" err="1" smtClean="0"/>
              <a:t>12pt</a:t>
            </a:r>
            <a:r>
              <a:rPr lang="en-US" dirty="0" smtClean="0"/>
              <a:t> Intel Clear fifth level</a:t>
            </a:r>
            <a:endParaRPr lang="en-US" dirty="0"/>
          </a:p>
        </p:txBody>
      </p:sp>
      <p:sp>
        <p:nvSpPr>
          <p:cNvPr id="3" name="TextBox 2"/>
          <p:cNvSpPr txBox="1"/>
          <p:nvPr userDrawn="1"/>
        </p:nvSpPr>
        <p:spPr>
          <a:xfrm>
            <a:off x="1009487" y="4975795"/>
            <a:ext cx="184666" cy="246221"/>
          </a:xfrm>
          <a:prstGeom prst="rect">
            <a:avLst/>
          </a:prstGeom>
          <a:noFill/>
        </p:spPr>
        <p:txBody>
          <a:bodyPr wrap="none" rtlCol="0">
            <a:spAutoFit/>
          </a:bodyPr>
          <a:lstStyle/>
          <a:p>
            <a:endParaRPr lang="en-US" sz="1000" dirty="0" smtClean="0">
              <a:solidFill>
                <a:schemeClr val="tx2"/>
              </a:solidFill>
              <a:cs typeface="Neo Sans Intel"/>
            </a:endParaRPr>
          </a:p>
        </p:txBody>
      </p:sp>
      <p:sp>
        <p:nvSpPr>
          <p:cNvPr id="10" name="Title 6"/>
          <p:cNvSpPr>
            <a:spLocks noGrp="1"/>
          </p:cNvSpPr>
          <p:nvPr>
            <p:ph type="title" hasCustomPrompt="1"/>
          </p:nvPr>
        </p:nvSpPr>
        <p:spPr>
          <a:xfrm>
            <a:off x="455613" y="308848"/>
            <a:ext cx="8229600" cy="868680"/>
          </a:xfrm>
        </p:spPr>
        <p:txBody>
          <a:bodyPr/>
          <a:lstStyle>
            <a:lvl1pPr>
              <a:defRPr b="0" i="0" baseline="0">
                <a:solidFill>
                  <a:srgbClr val="003C71"/>
                </a:solidFill>
                <a:latin typeface="Intel Clear"/>
                <a:cs typeface="Intel Clear"/>
              </a:defRPr>
            </a:lvl1pPr>
          </a:lstStyle>
          <a:p>
            <a:r>
              <a:rPr lang="en-US" dirty="0" smtClean="0"/>
              <a:t>28pt Intel Clear Headline</a:t>
            </a:r>
            <a:endParaRPr lang="en-US" dirty="0"/>
          </a:p>
        </p:txBody>
      </p:sp>
      <p:sp>
        <p:nvSpPr>
          <p:cNvPr id="11" name="Footer Placeholder 4"/>
          <p:cNvSpPr>
            <a:spLocks noGrp="1"/>
          </p:cNvSpPr>
          <p:nvPr>
            <p:ph type="ftr" sz="quarter" idx="3"/>
          </p:nvPr>
        </p:nvSpPr>
        <p:spPr>
          <a:xfrm>
            <a:off x="3124200" y="4876231"/>
            <a:ext cx="2895600" cy="250826"/>
          </a:xfrm>
          <a:prstGeom prst="rect">
            <a:avLst/>
          </a:prstGeom>
        </p:spPr>
        <p:txBody>
          <a:bodyPr vert="horz" lIns="91440" tIns="45720" rIns="91440" bIns="45720" rtlCol="0" anchor="ctr"/>
          <a:lstStyle>
            <a:lvl1pPr algn="ctr">
              <a:defRPr sz="800">
                <a:solidFill>
                  <a:schemeClr val="bg1"/>
                </a:solidFill>
                <a:latin typeface="+mn-lt"/>
              </a:defRPr>
            </a:lvl1pPr>
          </a:lstStyle>
          <a:p>
            <a:endParaRPr lang="en-US" dirty="0"/>
          </a:p>
        </p:txBody>
      </p:sp>
    </p:spTree>
    <p:extLst>
      <p:ext uri="{BB962C8B-B14F-4D97-AF65-F5344CB8AC3E}">
        <p14:creationId xmlns:p14="http://schemas.microsoft.com/office/powerpoint/2010/main" val="2392689447"/>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 and Right Image">
    <p:spTree>
      <p:nvGrpSpPr>
        <p:cNvPr id="1" name=""/>
        <p:cNvGrpSpPr/>
        <p:nvPr/>
      </p:nvGrpSpPr>
      <p:grpSpPr>
        <a:xfrm>
          <a:off x="0" y="0"/>
          <a:ext cx="0" cy="0"/>
          <a:chOff x="0" y="0"/>
          <a:chExt cx="0" cy="0"/>
        </a:xfrm>
      </p:grpSpPr>
      <p:sp>
        <p:nvSpPr>
          <p:cNvPr id="9" name="Picture Placeholder 8"/>
          <p:cNvSpPr>
            <a:spLocks noGrp="1"/>
          </p:cNvSpPr>
          <p:nvPr>
            <p:ph type="pic" sz="quarter" idx="13" hasCustomPrompt="1"/>
          </p:nvPr>
        </p:nvSpPr>
        <p:spPr>
          <a:xfrm>
            <a:off x="4678363" y="2"/>
            <a:ext cx="4465637" cy="4755616"/>
          </a:xfrm>
          <a:solidFill>
            <a:schemeClr val="bg2">
              <a:lumMod val="60000"/>
              <a:lumOff val="40000"/>
            </a:schemeClr>
          </a:solidFill>
        </p:spPr>
        <p:txBody>
          <a:bodyPr/>
          <a:lstStyle>
            <a:lvl1pPr>
              <a:defRPr baseline="0"/>
            </a:lvl1pPr>
          </a:lstStyle>
          <a:p>
            <a:r>
              <a:rPr lang="en-US" dirty="0" smtClean="0"/>
              <a:t>Insert photo here. Drag picture to placeholder or click icon to add.</a:t>
            </a:r>
            <a:endParaRPr lang="en-US" dirty="0"/>
          </a:p>
        </p:txBody>
      </p:sp>
      <p:sp>
        <p:nvSpPr>
          <p:cNvPr id="2" name="Title 1"/>
          <p:cNvSpPr>
            <a:spLocks noGrp="1"/>
          </p:cNvSpPr>
          <p:nvPr>
            <p:ph type="title" hasCustomPrompt="1"/>
          </p:nvPr>
        </p:nvSpPr>
        <p:spPr>
          <a:xfrm>
            <a:off x="455613" y="308848"/>
            <a:ext cx="4006850" cy="868680"/>
          </a:xfrm>
        </p:spPr>
        <p:txBody>
          <a:bodyPr>
            <a:noAutofit/>
          </a:bodyPr>
          <a:lstStyle>
            <a:lvl1pPr>
              <a:defRPr sz="2800" b="0" i="0" baseline="0">
                <a:latin typeface="Intel Clear"/>
                <a:cs typeface="Intel Clear"/>
              </a:defRPr>
            </a:lvl1pPr>
          </a:lstStyle>
          <a:p>
            <a:r>
              <a:rPr lang="en-US" dirty="0" smtClean="0"/>
              <a:t>28pt Intel Clear Headline</a:t>
            </a:r>
            <a:endParaRPr lang="en-US" dirty="0"/>
          </a:p>
        </p:txBody>
      </p:sp>
      <p:sp>
        <p:nvSpPr>
          <p:cNvPr id="6" name="Slide Number Placeholder 5"/>
          <p:cNvSpPr>
            <a:spLocks noGrp="1"/>
          </p:cNvSpPr>
          <p:nvPr>
            <p:ph type="sldNum" sz="quarter" idx="12"/>
          </p:nvPr>
        </p:nvSpPr>
        <p:spPr>
          <a:xfrm>
            <a:off x="8725556" y="4795523"/>
            <a:ext cx="280395" cy="273844"/>
          </a:xfrm>
        </p:spPr>
        <p:txBody>
          <a:bodyPr/>
          <a:lstStyle/>
          <a:p>
            <a:fld id="{EE2556C5-CE8C-6547-B838-EA80C61A4AF7}" type="slidenum">
              <a:rPr lang="en-US" smtClean="0"/>
              <a:pPr/>
              <a:t>‹#›</a:t>
            </a:fld>
            <a:endParaRPr lang="en-US" dirty="0"/>
          </a:p>
        </p:txBody>
      </p:sp>
      <p:sp>
        <p:nvSpPr>
          <p:cNvPr id="17" name="Content Placeholder 2"/>
          <p:cNvSpPr>
            <a:spLocks noGrp="1"/>
          </p:cNvSpPr>
          <p:nvPr>
            <p:ph sz="half" idx="1" hasCustomPrompt="1"/>
          </p:nvPr>
        </p:nvSpPr>
        <p:spPr>
          <a:xfrm>
            <a:off x="455614" y="1325244"/>
            <a:ext cx="4006850" cy="3425825"/>
          </a:xfrm>
        </p:spPr>
        <p:txBody>
          <a:bodyPr vert="horz" lIns="0" tIns="0" rIns="0" bIns="0" rtlCol="0">
            <a:noAutofit/>
          </a:bodyPr>
          <a:lstStyle>
            <a:lvl1pPr>
              <a:defRPr lang="en-US" dirty="0" smtClean="0"/>
            </a:lvl1pPr>
            <a:lvl2pPr>
              <a:defRPr lang="en-US" dirty="0" smtClean="0"/>
            </a:lvl2pPr>
            <a:lvl3pPr>
              <a:defRPr lang="en-US" sz="1400" dirty="0" smtClean="0"/>
            </a:lvl3pPr>
            <a:lvl4pPr>
              <a:defRPr lang="en-US" sz="1200" dirty="0" smtClean="0"/>
            </a:lvl4pPr>
            <a:lvl5pPr>
              <a:defRPr lang="en-US" sz="1200" dirty="0"/>
            </a:lvl5pPr>
          </a:lstStyle>
          <a:p>
            <a:pPr marR="0" lvl="0" fontAlgn="auto">
              <a:lnSpc>
                <a:spcPct val="100000"/>
              </a:lnSpc>
              <a:buClrTx/>
              <a:buSzTx/>
              <a:tabLst/>
            </a:pPr>
            <a:r>
              <a:rPr lang="en-US" dirty="0" smtClean="0"/>
              <a:t>18pt Intel Clear body text</a:t>
            </a:r>
          </a:p>
          <a:p>
            <a:pPr marR="0" lvl="1" fontAlgn="auto">
              <a:lnSpc>
                <a:spcPct val="100000"/>
              </a:lnSpc>
              <a:spcAft>
                <a:spcPts val="0"/>
              </a:spcAft>
              <a:buClrTx/>
              <a:buSzTx/>
              <a:tabLst/>
            </a:pPr>
            <a:r>
              <a:rPr lang="en-US" dirty="0" smtClean="0"/>
              <a:t>16pt Intel Clear bullet one</a:t>
            </a:r>
          </a:p>
          <a:p>
            <a:pPr lvl="2"/>
            <a:r>
              <a:rPr lang="en-US" dirty="0" err="1" smtClean="0"/>
              <a:t>14pt</a:t>
            </a:r>
            <a:r>
              <a:rPr lang="en-US" dirty="0" smtClean="0"/>
              <a:t> Intel Clear third level</a:t>
            </a:r>
          </a:p>
          <a:p>
            <a:pPr lvl="3"/>
            <a:r>
              <a:rPr lang="en-US" dirty="0" err="1" smtClean="0"/>
              <a:t>12pt</a:t>
            </a:r>
            <a:r>
              <a:rPr lang="en-US" dirty="0" smtClean="0"/>
              <a:t> Intel Clear fourth level</a:t>
            </a:r>
          </a:p>
          <a:p>
            <a:pPr lvl="4"/>
            <a:r>
              <a:rPr lang="en-US" dirty="0" err="1" smtClean="0"/>
              <a:t>12pt</a:t>
            </a:r>
            <a:r>
              <a:rPr lang="en-US" dirty="0" smtClean="0"/>
              <a:t> Intel Clear fifth level</a:t>
            </a:r>
            <a:endParaRPr lang="en-US" dirty="0"/>
          </a:p>
        </p:txBody>
      </p:sp>
      <p:sp>
        <p:nvSpPr>
          <p:cNvPr id="7" name="Footer Placeholder 4"/>
          <p:cNvSpPr>
            <a:spLocks noGrp="1"/>
          </p:cNvSpPr>
          <p:nvPr>
            <p:ph type="ftr" sz="quarter" idx="3"/>
          </p:nvPr>
        </p:nvSpPr>
        <p:spPr>
          <a:xfrm>
            <a:off x="3124200" y="4876231"/>
            <a:ext cx="2895600" cy="250826"/>
          </a:xfrm>
          <a:prstGeom prst="rect">
            <a:avLst/>
          </a:prstGeom>
        </p:spPr>
        <p:txBody>
          <a:bodyPr vert="horz" lIns="91440" tIns="45720" rIns="91440" bIns="45720" rtlCol="0" anchor="ctr"/>
          <a:lstStyle>
            <a:lvl1pPr algn="ctr">
              <a:defRPr sz="800">
                <a:solidFill>
                  <a:schemeClr val="bg1"/>
                </a:solidFill>
                <a:latin typeface="+mn-lt"/>
              </a:defRPr>
            </a:lvl1pPr>
          </a:lstStyle>
          <a:p>
            <a:endParaRPr lang="en-US" dirty="0"/>
          </a:p>
        </p:txBody>
      </p:sp>
    </p:spTree>
    <p:extLst>
      <p:ext uri="{BB962C8B-B14F-4D97-AF65-F5344CB8AC3E}">
        <p14:creationId xmlns:p14="http://schemas.microsoft.com/office/powerpoint/2010/main" val="2900421900"/>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4766102"/>
            <a:ext cx="9144000" cy="384048"/>
          </a:xfrm>
          <a:prstGeom prst="rect">
            <a:avLst/>
          </a:prstGeom>
          <a:gradFill flip="none" rotWithShape="1">
            <a:gsLst>
              <a:gs pos="0">
                <a:schemeClr val="tx2"/>
              </a:gs>
              <a:gs pos="50000">
                <a:schemeClr val="accent2"/>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455613" y="310130"/>
            <a:ext cx="8229600" cy="868680"/>
          </a:xfrm>
          <a:prstGeom prst="rect">
            <a:avLst/>
          </a:prstGeom>
        </p:spPr>
        <p:txBody>
          <a:bodyPr vert="horz" lIns="0" tIns="0" rIns="0" bIns="0" rtlCol="0" anchor="t" anchorCtr="0">
            <a:noAutofit/>
          </a:bodyPr>
          <a:lstStyle/>
          <a:p>
            <a:r>
              <a:rPr lang="en-US" dirty="0" smtClean="0"/>
              <a:t>28pt Intel Clear Headline</a:t>
            </a:r>
            <a:endParaRPr lang="en-US" dirty="0"/>
          </a:p>
        </p:txBody>
      </p:sp>
      <p:sp>
        <p:nvSpPr>
          <p:cNvPr id="3" name="Text Placeholder 2"/>
          <p:cNvSpPr>
            <a:spLocks noGrp="1"/>
          </p:cNvSpPr>
          <p:nvPr>
            <p:ph type="body" idx="1"/>
          </p:nvPr>
        </p:nvSpPr>
        <p:spPr>
          <a:xfrm>
            <a:off x="455613" y="1203325"/>
            <a:ext cx="8228012" cy="3425825"/>
          </a:xfrm>
          <a:prstGeom prst="rect">
            <a:avLst/>
          </a:prstGeom>
        </p:spPr>
        <p:txBody>
          <a:bodyPr vert="horz" lIns="0" tIns="0" rIns="0" bIns="0" rtlCol="0">
            <a:noAutofit/>
          </a:bodyPr>
          <a:lstStyle/>
          <a:p>
            <a:pPr lvl="0"/>
            <a:r>
              <a:rPr lang="en-US" dirty="0" smtClean="0"/>
              <a:t>18pt Intel Clear body text</a:t>
            </a:r>
          </a:p>
          <a:p>
            <a:pPr lvl="1"/>
            <a:r>
              <a:rPr lang="en-US" dirty="0" smtClean="0"/>
              <a:t>16pt Intel Clear bullet one</a:t>
            </a:r>
          </a:p>
          <a:p>
            <a:pPr lvl="2"/>
            <a:r>
              <a:rPr lang="en-US" dirty="0" smtClean="0"/>
              <a:t>16pt Intel Clear sub-bullet</a:t>
            </a:r>
          </a:p>
          <a:p>
            <a:pPr lvl="3"/>
            <a:r>
              <a:rPr lang="en-US" dirty="0" err="1" smtClean="0"/>
              <a:t>14pt</a:t>
            </a:r>
            <a:r>
              <a:rPr lang="en-US" dirty="0" smtClean="0"/>
              <a:t> Intel Clear fourth level</a:t>
            </a:r>
          </a:p>
          <a:p>
            <a:pPr lvl="4"/>
            <a:r>
              <a:rPr lang="en-US" dirty="0" err="1" smtClean="0"/>
              <a:t>14pt</a:t>
            </a:r>
            <a:r>
              <a:rPr lang="en-US" dirty="0" smtClean="0"/>
              <a:t> Intel Clear fifth level</a:t>
            </a:r>
            <a:endParaRPr lang="en-US" dirty="0"/>
          </a:p>
        </p:txBody>
      </p:sp>
      <p:sp>
        <p:nvSpPr>
          <p:cNvPr id="5" name="Footer Placeholder 4"/>
          <p:cNvSpPr>
            <a:spLocks noGrp="1"/>
          </p:cNvSpPr>
          <p:nvPr>
            <p:ph type="ftr" sz="quarter" idx="3"/>
          </p:nvPr>
        </p:nvSpPr>
        <p:spPr>
          <a:xfrm>
            <a:off x="3124200" y="4876231"/>
            <a:ext cx="2895600" cy="250826"/>
          </a:xfrm>
          <a:prstGeom prst="rect">
            <a:avLst/>
          </a:prstGeom>
        </p:spPr>
        <p:txBody>
          <a:bodyPr vert="horz" lIns="91440" tIns="45720" rIns="91440" bIns="45720" rtlCol="0" anchor="ctr"/>
          <a:lstStyle>
            <a:lvl1pPr algn="ctr">
              <a:defRPr sz="800">
                <a:solidFill>
                  <a:schemeClr val="bg1"/>
                </a:solidFill>
                <a:latin typeface="+mn-lt"/>
              </a:defRPr>
            </a:lvl1pPr>
          </a:lstStyle>
          <a:p>
            <a:endParaRPr lang="en-US" dirty="0"/>
          </a:p>
        </p:txBody>
      </p:sp>
      <p:sp>
        <p:nvSpPr>
          <p:cNvPr id="6" name="Slide Number Placeholder 5"/>
          <p:cNvSpPr>
            <a:spLocks noGrp="1"/>
          </p:cNvSpPr>
          <p:nvPr>
            <p:ph type="sldNum" sz="quarter" idx="4"/>
          </p:nvPr>
        </p:nvSpPr>
        <p:spPr>
          <a:xfrm>
            <a:off x="8743950" y="4813471"/>
            <a:ext cx="262001" cy="247085"/>
          </a:xfrm>
          <a:prstGeom prst="rect">
            <a:avLst/>
          </a:prstGeom>
        </p:spPr>
        <p:txBody>
          <a:bodyPr vert="horz" lIns="0" tIns="0" rIns="0" bIns="0" rtlCol="0" anchor="ctr"/>
          <a:lstStyle>
            <a:lvl1pPr algn="r">
              <a:defRPr sz="800">
                <a:solidFill>
                  <a:schemeClr val="bg1"/>
                </a:solidFill>
                <a:latin typeface="+mn-lt"/>
                <a:cs typeface="Intel Clear Light" panose="020B0404020203020204" pitchFamily="34" charset="0"/>
              </a:defRPr>
            </a:lvl1pPr>
          </a:lstStyle>
          <a:p>
            <a:fld id="{EE2556C5-CE8C-6547-B838-EA80C61A4AF7}" type="slidenum">
              <a:rPr lang="en-US" smtClean="0"/>
              <a:pPr/>
              <a:t>‹#›</a:t>
            </a:fld>
            <a:endParaRPr lang="en-US" dirty="0"/>
          </a:p>
        </p:txBody>
      </p:sp>
      <p:pic>
        <p:nvPicPr>
          <p:cNvPr id="16" name="Picture 15" descr="StackedISWhite.png"/>
          <p:cNvPicPr>
            <a:picLocks noChangeAspect="1"/>
          </p:cNvPicPr>
          <p:nvPr/>
        </p:nvPicPr>
        <p:blipFill>
          <a:blip r:embed="rId21"/>
          <a:stretch>
            <a:fillRect/>
          </a:stretch>
        </p:blipFill>
        <p:spPr>
          <a:xfrm>
            <a:off x="8294375" y="4805888"/>
            <a:ext cx="314741" cy="295944"/>
          </a:xfrm>
          <a:prstGeom prst="rect">
            <a:avLst/>
          </a:prstGeom>
        </p:spPr>
      </p:pic>
      <p:cxnSp>
        <p:nvCxnSpPr>
          <p:cNvPr id="37" name="Straight Connector 36"/>
          <p:cNvCxnSpPr/>
          <p:nvPr/>
        </p:nvCxnSpPr>
        <p:spPr>
          <a:xfrm rot="5400000">
            <a:off x="8588375" y="4956176"/>
            <a:ext cx="285753" cy="1"/>
          </a:xfrm>
          <a:prstGeom prst="line">
            <a:avLst/>
          </a:prstGeom>
          <a:ln w="9525" cap="flat" cmpd="sng" algn="ctr">
            <a:solidFill>
              <a:schemeClr val="bg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86227823"/>
      </p:ext>
    </p:extLst>
  </p:cSld>
  <p:clrMap bg1="lt1" tx1="dk1" bg2="lt2" tx2="dk2" accent1="accent1" accent2="accent2" accent3="accent3" accent4="accent4" accent5="accent5" accent6="accent6" hlink="hlink" folHlink="folHlink"/>
  <p:sldLayoutIdLst>
    <p:sldLayoutId id="2147483679" r:id="rId1"/>
    <p:sldLayoutId id="2147483674" r:id="rId2"/>
    <p:sldLayoutId id="2147483650" r:id="rId3"/>
    <p:sldLayoutId id="2147483684" r:id="rId4"/>
    <p:sldLayoutId id="2147483652" r:id="rId5"/>
    <p:sldLayoutId id="2147483660" r:id="rId6"/>
    <p:sldLayoutId id="2147483668" r:id="rId7"/>
    <p:sldLayoutId id="2147483669" r:id="rId8"/>
    <p:sldLayoutId id="2147483670" r:id="rId9"/>
    <p:sldLayoutId id="2147483672" r:id="rId10"/>
    <p:sldLayoutId id="2147483651" r:id="rId11"/>
    <p:sldLayoutId id="2147483677" r:id="rId12"/>
    <p:sldLayoutId id="2147483665" r:id="rId13"/>
    <p:sldLayoutId id="2147483654" r:id="rId14"/>
    <p:sldLayoutId id="2147483655" r:id="rId15"/>
    <p:sldLayoutId id="2147483676" r:id="rId16"/>
    <p:sldLayoutId id="2147483683" r:id="rId17"/>
    <p:sldLayoutId id="2147483685" r:id="rId18"/>
    <p:sldLayoutId id="2147483686" r:id="rId19"/>
  </p:sldLayoutIdLst>
  <p:timing>
    <p:tnLst>
      <p:par>
        <p:cTn id="1" dur="indefinite" restart="never" nodeType="tmRoot"/>
      </p:par>
    </p:tnLst>
  </p:timing>
  <p:hf hdr="0" ftr="0" dt="0"/>
  <p:txStyles>
    <p:titleStyle>
      <a:lvl1pPr algn="l" defTabSz="457200" rtl="0" eaLnBrk="1" latinLnBrk="0" hangingPunct="1">
        <a:lnSpc>
          <a:spcPct val="100000"/>
        </a:lnSpc>
        <a:spcBef>
          <a:spcPct val="0"/>
        </a:spcBef>
        <a:buNone/>
        <a:defRPr sz="2800" b="0" i="0" kern="1200" spc="0" baseline="0">
          <a:solidFill>
            <a:srgbClr val="003C71"/>
          </a:solidFill>
          <a:latin typeface="Intel Clear"/>
          <a:ea typeface="Intel Clear Light" panose="020B0404020203020204" pitchFamily="34" charset="0"/>
          <a:cs typeface="Intel Clear"/>
        </a:defRPr>
      </a:lvl1pPr>
    </p:titleStyle>
    <p:bodyStyle>
      <a:lvl1pPr marL="0" indent="0" algn="l" defTabSz="457200" rtl="0" eaLnBrk="1" latinLnBrk="0" hangingPunct="1">
        <a:spcBef>
          <a:spcPts val="1200"/>
        </a:spcBef>
        <a:spcAft>
          <a:spcPts val="0"/>
        </a:spcAft>
        <a:buFont typeface="Wingdings" panose="05000000000000000000" pitchFamily="2" charset="2"/>
        <a:buNone/>
        <a:defRPr sz="1800" b="0" kern="1200">
          <a:solidFill>
            <a:srgbClr val="0071C5"/>
          </a:solidFill>
          <a:latin typeface="+mn-lt"/>
          <a:ea typeface="+mn-ea"/>
          <a:cs typeface="Intel Clear" panose="020B0604020203020204" pitchFamily="34" charset="0"/>
        </a:defRPr>
      </a:lvl1pPr>
      <a:lvl2pPr marL="225425" indent="-225425" algn="l" defTabSz="457200" rtl="0" eaLnBrk="1" latinLnBrk="0" hangingPunct="1">
        <a:spcBef>
          <a:spcPts val="1200"/>
        </a:spcBef>
        <a:buFont typeface="Wingdings" charset="2"/>
        <a:buChar char="§"/>
        <a:defRPr sz="1600" kern="1200" baseline="0">
          <a:solidFill>
            <a:srgbClr val="003C71"/>
          </a:solidFill>
          <a:latin typeface="+mn-lt"/>
          <a:ea typeface="+mn-ea"/>
          <a:cs typeface="Intel Clear" panose="020B0604020203020204" pitchFamily="34" charset="0"/>
        </a:defRPr>
      </a:lvl2pPr>
      <a:lvl3pPr marL="571500" indent="-228600" algn="l" defTabSz="457200" rtl="0" eaLnBrk="1" latinLnBrk="0" hangingPunct="1">
        <a:spcBef>
          <a:spcPts val="800"/>
        </a:spcBef>
        <a:buFont typeface="Intel Clear" panose="020B0604020203020204" pitchFamily="34" charset="0"/>
        <a:buChar char="–"/>
        <a:defRPr sz="1600" kern="1200">
          <a:solidFill>
            <a:srgbClr val="003C71"/>
          </a:solidFill>
          <a:latin typeface="+mn-lt"/>
          <a:ea typeface="+mn-ea"/>
          <a:cs typeface="Intel Clear" panose="020B0604020203020204" pitchFamily="34" charset="0"/>
        </a:defRPr>
      </a:lvl3pPr>
      <a:lvl4pPr marL="969963" indent="-228600" algn="l" defTabSz="457200" rtl="0" eaLnBrk="1" latinLnBrk="0" hangingPunct="1">
        <a:spcBef>
          <a:spcPct val="20000"/>
        </a:spcBef>
        <a:buFont typeface="Arial"/>
        <a:buChar char="–"/>
        <a:defRPr sz="1400" kern="1200">
          <a:solidFill>
            <a:srgbClr val="003C71"/>
          </a:solidFill>
          <a:latin typeface="+mn-lt"/>
          <a:ea typeface="+mn-ea"/>
          <a:cs typeface="Intel Clear" panose="020B0604020203020204" pitchFamily="34" charset="0"/>
        </a:defRPr>
      </a:lvl4pPr>
      <a:lvl5pPr marL="1319213" indent="-228600" algn="l" defTabSz="457200" rtl="0" eaLnBrk="1" latinLnBrk="0" hangingPunct="1">
        <a:spcBef>
          <a:spcPct val="20000"/>
        </a:spcBef>
        <a:buFont typeface="Intel Clear" panose="020B0604020203020204" pitchFamily="34" charset="0"/>
        <a:buChar char="–"/>
        <a:defRPr sz="1400" kern="1200">
          <a:solidFill>
            <a:srgbClr val="003C71"/>
          </a:solidFill>
          <a:latin typeface="+mn-lt"/>
          <a:ea typeface="+mn-ea"/>
          <a:cs typeface="Intel Clear" panose="020B0604020203020204"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14.emf"/></Relationships>
</file>

<file path=ppt/slides/_rels/slide16.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14.xml"/><Relationship Id="rId1" Type="http://schemas.openxmlformats.org/officeDocument/2006/relationships/slideLayout" Target="../slideLayouts/slideLayout3.xml"/><Relationship Id="rId6" Type="http://schemas.openxmlformats.org/officeDocument/2006/relationships/image" Target="../media/image22.jpg"/><Relationship Id="rId5" Type="http://schemas.openxmlformats.org/officeDocument/2006/relationships/image" Target="../media/image21.jpg"/><Relationship Id="rId4" Type="http://schemas.openxmlformats.org/officeDocument/2006/relationships/image" Target="../media/image20.jpg"/></Relationships>
</file>

<file path=ppt/slides/_rels/slide26.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notesSlide" Target="../notesSlides/notesSlide15.xml"/><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6.xml"/></Relationships>
</file>

<file path=ppt/slides/_rels/slide32.xml.rels><?xml version="1.0" encoding="UTF-8" standalone="yes"?>
<Relationships xmlns="http://schemas.openxmlformats.org/package/2006/relationships"><Relationship Id="rId3" Type="http://schemas.openxmlformats.org/officeDocument/2006/relationships/hyperlink" Target="http://www.intel.com/design/literature.htm" TargetMode="External"/><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ctrTitle"/>
          </p:nvPr>
        </p:nvSpPr>
        <p:spPr>
          <a:xfrm>
            <a:off x="444687" y="2022222"/>
            <a:ext cx="8212886" cy="1102519"/>
          </a:xfrm>
        </p:spPr>
        <p:txBody>
          <a:bodyPr/>
          <a:lstStyle/>
          <a:p>
            <a:r>
              <a:rPr lang="en-US" sz="4800" b="1" dirty="0" smtClean="0"/>
              <a:t>Deep learning to big data analytics on apache spark* using </a:t>
            </a:r>
            <a:r>
              <a:rPr lang="en-US" sz="4800" b="1" dirty="0" err="1" smtClean="0"/>
              <a:t>bigdl</a:t>
            </a:r>
            <a:endParaRPr lang="en-US" sz="4800" dirty="0"/>
          </a:p>
        </p:txBody>
      </p:sp>
      <p:sp>
        <p:nvSpPr>
          <p:cNvPr id="9" name="Subtitle 2"/>
          <p:cNvSpPr>
            <a:spLocks noGrp="1"/>
          </p:cNvSpPr>
          <p:nvPr>
            <p:ph type="subTitle" idx="1"/>
          </p:nvPr>
        </p:nvSpPr>
        <p:spPr>
          <a:xfrm>
            <a:off x="373075" y="3737113"/>
            <a:ext cx="7102426" cy="882831"/>
          </a:xfrm>
        </p:spPr>
        <p:txBody>
          <a:bodyPr/>
          <a:lstStyle/>
          <a:p>
            <a:r>
              <a:rPr lang="en-US" altLang="zh-CN" dirty="0" smtClean="0"/>
              <a:t>Zhichao  (</a:t>
            </a:r>
            <a:r>
              <a:rPr lang="en-US" altLang="zh-CN" dirty="0"/>
              <a:t>z</a:t>
            </a:r>
            <a:r>
              <a:rPr lang="en-US" altLang="zh-CN" dirty="0" smtClean="0"/>
              <a:t>hichao.li@intel.com</a:t>
            </a:r>
            <a:r>
              <a:rPr lang="en-US" altLang="zh-CN" dirty="0"/>
              <a:t>) </a:t>
            </a:r>
            <a:endParaRPr lang="en-US" altLang="zh-CN" dirty="0" smtClean="0"/>
          </a:p>
          <a:p>
            <a:r>
              <a:rPr lang="en-US" dirty="0" smtClean="0"/>
              <a:t>Big </a:t>
            </a:r>
            <a:r>
              <a:rPr lang="en-US" dirty="0"/>
              <a:t>Data </a:t>
            </a:r>
            <a:r>
              <a:rPr lang="en-US" dirty="0" smtClean="0"/>
              <a:t>Technology, </a:t>
            </a:r>
            <a:r>
              <a:rPr lang="en-US" dirty="0"/>
              <a:t>Software and Service Group, </a:t>
            </a:r>
            <a:r>
              <a:rPr lang="en-US" dirty="0" smtClean="0"/>
              <a:t>Intel</a:t>
            </a:r>
            <a:endParaRPr lang="en-US" dirty="0"/>
          </a:p>
        </p:txBody>
      </p:sp>
      <p:sp>
        <p:nvSpPr>
          <p:cNvPr id="2" name="Rectangle 1"/>
          <p:cNvSpPr/>
          <p:nvPr/>
        </p:nvSpPr>
        <p:spPr>
          <a:xfrm>
            <a:off x="373075" y="4857292"/>
            <a:ext cx="2450592" cy="182880"/>
          </a:xfrm>
          <a:prstGeom prst="rect">
            <a:avLst/>
          </a:prstGeom>
          <a:solidFill>
            <a:srgbClr val="004A8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390215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a:xfrm>
            <a:off x="300741" y="126128"/>
            <a:ext cx="8229600" cy="857250"/>
          </a:xfrm>
        </p:spPr>
        <p:txBody>
          <a:bodyPr/>
          <a:lstStyle/>
          <a:p>
            <a:r>
              <a:rPr lang="en-US" altLang="zh-CN" dirty="0">
                <a:solidFill>
                  <a:schemeClr val="accent1"/>
                </a:solidFill>
              </a:rPr>
              <a:t>Distributed deep neural network on Spark</a:t>
            </a:r>
            <a:endParaRPr lang="zh-CN" altLang="en-US" dirty="0"/>
          </a:p>
        </p:txBody>
      </p:sp>
      <p:sp>
        <p:nvSpPr>
          <p:cNvPr id="4" name="Date Placeholder 3"/>
          <p:cNvSpPr>
            <a:spLocks noGrp="1"/>
          </p:cNvSpPr>
          <p:nvPr>
            <p:ph type="dt" sz="half" idx="2"/>
          </p:nvPr>
        </p:nvSpPr>
        <p:spPr/>
        <p:txBody>
          <a:bodyPr/>
          <a:lstStyle/>
          <a:p>
            <a:fld id="{6E25EAD9-1BF7-42CF-B862-D4CAE525AE15}" type="datetime1">
              <a:rPr lang="en-US" smtClean="0"/>
              <a:pPr/>
              <a:t>7/13/2017</a:t>
            </a:fld>
            <a:endParaRPr lang="en-US" dirty="0"/>
          </a:p>
        </p:txBody>
      </p:sp>
      <p:sp>
        <p:nvSpPr>
          <p:cNvPr id="5" name="Footer Placeholder 4"/>
          <p:cNvSpPr>
            <a:spLocks noGrp="1"/>
          </p:cNvSpPr>
          <p:nvPr>
            <p:ph type="ftr" sz="quarter" idx="3"/>
          </p:nvPr>
        </p:nvSpPr>
        <p:spPr/>
        <p:txBody>
          <a:bodyPr/>
          <a:lstStyle/>
          <a:p>
            <a:r>
              <a:rPr lang="en-US" smtClean="0">
                <a:solidFill>
                  <a:prstClr val="black">
                    <a:tint val="75000"/>
                  </a:prstClr>
                </a:solidFill>
              </a:rPr>
              <a:t>Bay Area Spark Meetup 2015/08/20</a:t>
            </a:r>
            <a:endParaRPr lang="en-US" dirty="0">
              <a:solidFill>
                <a:prstClr val="black">
                  <a:tint val="75000"/>
                </a:prstClr>
              </a:solidFill>
            </a:endParaRPr>
          </a:p>
        </p:txBody>
      </p:sp>
      <p:sp>
        <p:nvSpPr>
          <p:cNvPr id="6" name="Slide Number Placeholder 5"/>
          <p:cNvSpPr>
            <a:spLocks noGrp="1"/>
          </p:cNvSpPr>
          <p:nvPr>
            <p:ph type="sldNum" sz="quarter" idx="4"/>
          </p:nvPr>
        </p:nvSpPr>
        <p:spPr/>
        <p:txBody>
          <a:bodyPr/>
          <a:lstStyle/>
          <a:p>
            <a:fld id="{A1E76FCE-C11E-4035-813B-B85A326DB024}" type="slidenum">
              <a:rPr lang="en-US" smtClean="0"/>
              <a:pPr/>
              <a:t>10</a:t>
            </a:fld>
            <a:endParaRPr lang="en-US"/>
          </a:p>
        </p:txBody>
      </p:sp>
      <p:sp>
        <p:nvSpPr>
          <p:cNvPr id="7" name="Rounded Rectangle 6"/>
          <p:cNvSpPr/>
          <p:nvPr/>
        </p:nvSpPr>
        <p:spPr>
          <a:xfrm>
            <a:off x="4556905" y="740712"/>
            <a:ext cx="1206397" cy="300725"/>
          </a:xfrm>
          <a:prstGeom prst="round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50" dirty="0"/>
              <a:t>Data shards</a:t>
            </a:r>
          </a:p>
        </p:txBody>
      </p:sp>
      <p:sp>
        <p:nvSpPr>
          <p:cNvPr id="8" name="Down Arrow 7"/>
          <p:cNvSpPr/>
          <p:nvPr/>
        </p:nvSpPr>
        <p:spPr>
          <a:xfrm>
            <a:off x="5053185" y="1067617"/>
            <a:ext cx="212834" cy="378372"/>
          </a:xfrm>
          <a:prstGeom prst="downArrow">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sp>
        <p:nvSpPr>
          <p:cNvPr id="11" name="Rounded Rectangle 10"/>
          <p:cNvSpPr/>
          <p:nvPr/>
        </p:nvSpPr>
        <p:spPr>
          <a:xfrm>
            <a:off x="4557240" y="1472169"/>
            <a:ext cx="1206062" cy="1554875"/>
          </a:xfrm>
          <a:prstGeom prst="roundRect">
            <a:avLst/>
          </a:prstGeom>
          <a:noFill/>
          <a:ln>
            <a:solidFill>
              <a:schemeClr val="tx1"/>
            </a:solid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sp>
        <p:nvSpPr>
          <p:cNvPr id="12" name="Rounded Rectangle 11"/>
          <p:cNvSpPr/>
          <p:nvPr/>
        </p:nvSpPr>
        <p:spPr>
          <a:xfrm>
            <a:off x="4686301" y="1560850"/>
            <a:ext cx="993227" cy="331076"/>
          </a:xfrm>
          <a:prstGeom prst="round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50" dirty="0"/>
              <a:t>CPU</a:t>
            </a:r>
          </a:p>
        </p:txBody>
      </p:sp>
      <p:sp>
        <p:nvSpPr>
          <p:cNvPr id="13" name="Rounded Rectangle 12"/>
          <p:cNvSpPr/>
          <p:nvPr/>
        </p:nvSpPr>
        <p:spPr>
          <a:xfrm>
            <a:off x="4686301" y="1998343"/>
            <a:ext cx="366883" cy="425669"/>
          </a:xfrm>
          <a:prstGeom prst="roundRect">
            <a:avLst/>
          </a:prstGeom>
          <a:noFill/>
          <a:ln>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sp>
        <p:nvSpPr>
          <p:cNvPr id="15" name="TextBox 14"/>
          <p:cNvSpPr txBox="1"/>
          <p:nvPr/>
        </p:nvSpPr>
        <p:spPr>
          <a:xfrm>
            <a:off x="4709121" y="2118845"/>
            <a:ext cx="410690" cy="230832"/>
          </a:xfrm>
          <a:prstGeom prst="rect">
            <a:avLst/>
          </a:prstGeom>
          <a:noFill/>
        </p:spPr>
        <p:txBody>
          <a:bodyPr wrap="none" rtlCol="0">
            <a:spAutoFit/>
          </a:bodyPr>
          <a:lstStyle/>
          <a:p>
            <a:r>
              <a:rPr lang="en-US" sz="900" dirty="0">
                <a:solidFill>
                  <a:schemeClr val="tx2"/>
                </a:solidFill>
                <a:cs typeface="Neo Sans Intel"/>
              </a:rPr>
              <a:t>CPU</a:t>
            </a:r>
          </a:p>
        </p:txBody>
      </p:sp>
      <p:sp>
        <p:nvSpPr>
          <p:cNvPr id="17" name="Rounded Rectangle 16"/>
          <p:cNvSpPr/>
          <p:nvPr/>
        </p:nvSpPr>
        <p:spPr>
          <a:xfrm>
            <a:off x="5228919" y="1986791"/>
            <a:ext cx="366883" cy="425669"/>
          </a:xfrm>
          <a:prstGeom prst="roundRect">
            <a:avLst/>
          </a:prstGeom>
          <a:noFill/>
          <a:ln>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sp>
        <p:nvSpPr>
          <p:cNvPr id="18" name="TextBox 17"/>
          <p:cNvSpPr txBox="1"/>
          <p:nvPr/>
        </p:nvSpPr>
        <p:spPr>
          <a:xfrm>
            <a:off x="5251738" y="2107292"/>
            <a:ext cx="410690" cy="230832"/>
          </a:xfrm>
          <a:prstGeom prst="rect">
            <a:avLst/>
          </a:prstGeom>
          <a:noFill/>
        </p:spPr>
        <p:txBody>
          <a:bodyPr wrap="none" rtlCol="0">
            <a:spAutoFit/>
          </a:bodyPr>
          <a:lstStyle/>
          <a:p>
            <a:r>
              <a:rPr lang="en-US" sz="900" dirty="0">
                <a:solidFill>
                  <a:schemeClr val="tx2"/>
                </a:solidFill>
                <a:cs typeface="Neo Sans Intel"/>
              </a:rPr>
              <a:t>CPU</a:t>
            </a:r>
          </a:p>
        </p:txBody>
      </p:sp>
      <p:sp>
        <p:nvSpPr>
          <p:cNvPr id="19" name="Rounded Rectangle 18"/>
          <p:cNvSpPr/>
          <p:nvPr/>
        </p:nvSpPr>
        <p:spPr>
          <a:xfrm>
            <a:off x="5242165" y="2477493"/>
            <a:ext cx="366883" cy="425669"/>
          </a:xfrm>
          <a:prstGeom prst="roundRect">
            <a:avLst/>
          </a:prstGeom>
          <a:noFill/>
          <a:ln>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sp>
        <p:nvSpPr>
          <p:cNvPr id="20" name="TextBox 19"/>
          <p:cNvSpPr txBox="1"/>
          <p:nvPr/>
        </p:nvSpPr>
        <p:spPr>
          <a:xfrm>
            <a:off x="5264985" y="2597994"/>
            <a:ext cx="410690" cy="230832"/>
          </a:xfrm>
          <a:prstGeom prst="rect">
            <a:avLst/>
          </a:prstGeom>
          <a:noFill/>
        </p:spPr>
        <p:txBody>
          <a:bodyPr wrap="none" rtlCol="0">
            <a:spAutoFit/>
          </a:bodyPr>
          <a:lstStyle/>
          <a:p>
            <a:r>
              <a:rPr lang="en-US" sz="900" dirty="0">
                <a:solidFill>
                  <a:schemeClr val="tx2"/>
                </a:solidFill>
                <a:cs typeface="Neo Sans Intel"/>
              </a:rPr>
              <a:t>CPU</a:t>
            </a:r>
          </a:p>
        </p:txBody>
      </p:sp>
      <p:sp>
        <p:nvSpPr>
          <p:cNvPr id="21" name="Rounded Rectangle 20"/>
          <p:cNvSpPr/>
          <p:nvPr/>
        </p:nvSpPr>
        <p:spPr>
          <a:xfrm>
            <a:off x="4686301" y="2489045"/>
            <a:ext cx="366883" cy="425669"/>
          </a:xfrm>
          <a:prstGeom prst="roundRect">
            <a:avLst/>
          </a:prstGeom>
          <a:noFill/>
          <a:ln>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sp>
        <p:nvSpPr>
          <p:cNvPr id="22" name="TextBox 21"/>
          <p:cNvSpPr txBox="1"/>
          <p:nvPr/>
        </p:nvSpPr>
        <p:spPr>
          <a:xfrm>
            <a:off x="4709121" y="2609546"/>
            <a:ext cx="410690" cy="230832"/>
          </a:xfrm>
          <a:prstGeom prst="rect">
            <a:avLst/>
          </a:prstGeom>
          <a:noFill/>
        </p:spPr>
        <p:txBody>
          <a:bodyPr wrap="none" rtlCol="0">
            <a:spAutoFit/>
          </a:bodyPr>
          <a:lstStyle/>
          <a:p>
            <a:r>
              <a:rPr lang="en-US" sz="900" dirty="0">
                <a:solidFill>
                  <a:schemeClr val="tx2"/>
                </a:solidFill>
                <a:cs typeface="Neo Sans Intel"/>
              </a:rPr>
              <a:t>CPU</a:t>
            </a:r>
          </a:p>
        </p:txBody>
      </p:sp>
      <p:sp>
        <p:nvSpPr>
          <p:cNvPr id="33" name="Rounded Rectangle 32"/>
          <p:cNvSpPr/>
          <p:nvPr/>
        </p:nvSpPr>
        <p:spPr>
          <a:xfrm>
            <a:off x="6552759" y="766892"/>
            <a:ext cx="1206397" cy="300725"/>
          </a:xfrm>
          <a:prstGeom prst="round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50" dirty="0"/>
              <a:t>Data shards</a:t>
            </a:r>
          </a:p>
        </p:txBody>
      </p:sp>
      <p:sp>
        <p:nvSpPr>
          <p:cNvPr id="34" name="Down Arrow 33"/>
          <p:cNvSpPr/>
          <p:nvPr/>
        </p:nvSpPr>
        <p:spPr>
          <a:xfrm>
            <a:off x="7049039" y="1093797"/>
            <a:ext cx="212834" cy="378372"/>
          </a:xfrm>
          <a:prstGeom prst="downArrow">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sp>
        <p:nvSpPr>
          <p:cNvPr id="35" name="Rounded Rectangle 34"/>
          <p:cNvSpPr/>
          <p:nvPr/>
        </p:nvSpPr>
        <p:spPr>
          <a:xfrm>
            <a:off x="6553094" y="1498349"/>
            <a:ext cx="1206062" cy="1554875"/>
          </a:xfrm>
          <a:prstGeom prst="roundRect">
            <a:avLst/>
          </a:prstGeom>
          <a:noFill/>
          <a:ln>
            <a:solidFill>
              <a:schemeClr val="tx1"/>
            </a:solid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sp>
        <p:nvSpPr>
          <p:cNvPr id="36" name="Rounded Rectangle 35"/>
          <p:cNvSpPr/>
          <p:nvPr/>
        </p:nvSpPr>
        <p:spPr>
          <a:xfrm>
            <a:off x="6682156" y="1587031"/>
            <a:ext cx="993227" cy="331076"/>
          </a:xfrm>
          <a:prstGeom prst="round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50" dirty="0"/>
              <a:t>CPU</a:t>
            </a:r>
          </a:p>
        </p:txBody>
      </p:sp>
      <p:sp>
        <p:nvSpPr>
          <p:cNvPr id="37" name="Rounded Rectangle 36"/>
          <p:cNvSpPr/>
          <p:nvPr/>
        </p:nvSpPr>
        <p:spPr>
          <a:xfrm>
            <a:off x="6682155" y="2024524"/>
            <a:ext cx="366883" cy="425669"/>
          </a:xfrm>
          <a:prstGeom prst="roundRect">
            <a:avLst/>
          </a:prstGeom>
          <a:noFill/>
          <a:ln>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sp>
        <p:nvSpPr>
          <p:cNvPr id="38" name="TextBox 37"/>
          <p:cNvSpPr txBox="1"/>
          <p:nvPr/>
        </p:nvSpPr>
        <p:spPr>
          <a:xfrm>
            <a:off x="6704975" y="2145025"/>
            <a:ext cx="410690" cy="230832"/>
          </a:xfrm>
          <a:prstGeom prst="rect">
            <a:avLst/>
          </a:prstGeom>
          <a:noFill/>
        </p:spPr>
        <p:txBody>
          <a:bodyPr wrap="none" rtlCol="0">
            <a:spAutoFit/>
          </a:bodyPr>
          <a:lstStyle/>
          <a:p>
            <a:r>
              <a:rPr lang="en-US" sz="900" dirty="0">
                <a:solidFill>
                  <a:schemeClr val="tx2"/>
                </a:solidFill>
                <a:cs typeface="Neo Sans Intel"/>
              </a:rPr>
              <a:t>CPU</a:t>
            </a:r>
          </a:p>
        </p:txBody>
      </p:sp>
      <p:sp>
        <p:nvSpPr>
          <p:cNvPr id="39" name="Rounded Rectangle 38"/>
          <p:cNvSpPr/>
          <p:nvPr/>
        </p:nvSpPr>
        <p:spPr>
          <a:xfrm>
            <a:off x="7224773" y="2012971"/>
            <a:ext cx="366883" cy="425669"/>
          </a:xfrm>
          <a:prstGeom prst="roundRect">
            <a:avLst/>
          </a:prstGeom>
          <a:noFill/>
          <a:ln>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sp>
        <p:nvSpPr>
          <p:cNvPr id="40" name="TextBox 39"/>
          <p:cNvSpPr txBox="1"/>
          <p:nvPr/>
        </p:nvSpPr>
        <p:spPr>
          <a:xfrm>
            <a:off x="7247593" y="2133473"/>
            <a:ext cx="410690" cy="230832"/>
          </a:xfrm>
          <a:prstGeom prst="rect">
            <a:avLst/>
          </a:prstGeom>
          <a:noFill/>
        </p:spPr>
        <p:txBody>
          <a:bodyPr wrap="none" rtlCol="0">
            <a:spAutoFit/>
          </a:bodyPr>
          <a:lstStyle/>
          <a:p>
            <a:r>
              <a:rPr lang="en-US" sz="900" dirty="0">
                <a:solidFill>
                  <a:schemeClr val="tx2"/>
                </a:solidFill>
                <a:cs typeface="Neo Sans Intel"/>
              </a:rPr>
              <a:t>CPU</a:t>
            </a:r>
          </a:p>
        </p:txBody>
      </p:sp>
      <p:sp>
        <p:nvSpPr>
          <p:cNvPr id="41" name="Rounded Rectangle 40"/>
          <p:cNvSpPr/>
          <p:nvPr/>
        </p:nvSpPr>
        <p:spPr>
          <a:xfrm>
            <a:off x="7238019" y="2503673"/>
            <a:ext cx="366883" cy="425669"/>
          </a:xfrm>
          <a:prstGeom prst="roundRect">
            <a:avLst/>
          </a:prstGeom>
          <a:noFill/>
          <a:ln>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sp>
        <p:nvSpPr>
          <p:cNvPr id="42" name="TextBox 41"/>
          <p:cNvSpPr txBox="1"/>
          <p:nvPr/>
        </p:nvSpPr>
        <p:spPr>
          <a:xfrm>
            <a:off x="7260839" y="2624174"/>
            <a:ext cx="410690" cy="230832"/>
          </a:xfrm>
          <a:prstGeom prst="rect">
            <a:avLst/>
          </a:prstGeom>
          <a:noFill/>
        </p:spPr>
        <p:txBody>
          <a:bodyPr wrap="none" rtlCol="0">
            <a:spAutoFit/>
          </a:bodyPr>
          <a:lstStyle/>
          <a:p>
            <a:r>
              <a:rPr lang="en-US" sz="900" dirty="0">
                <a:solidFill>
                  <a:schemeClr val="tx2"/>
                </a:solidFill>
                <a:cs typeface="Neo Sans Intel"/>
              </a:rPr>
              <a:t>CPU</a:t>
            </a:r>
          </a:p>
        </p:txBody>
      </p:sp>
      <p:sp>
        <p:nvSpPr>
          <p:cNvPr id="43" name="Rounded Rectangle 42"/>
          <p:cNvSpPr/>
          <p:nvPr/>
        </p:nvSpPr>
        <p:spPr>
          <a:xfrm>
            <a:off x="6682155" y="2515225"/>
            <a:ext cx="366883" cy="425669"/>
          </a:xfrm>
          <a:prstGeom prst="roundRect">
            <a:avLst/>
          </a:prstGeom>
          <a:noFill/>
          <a:ln>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sp>
        <p:nvSpPr>
          <p:cNvPr id="44" name="TextBox 43"/>
          <p:cNvSpPr txBox="1"/>
          <p:nvPr/>
        </p:nvSpPr>
        <p:spPr>
          <a:xfrm>
            <a:off x="6704975" y="2635727"/>
            <a:ext cx="410690" cy="230832"/>
          </a:xfrm>
          <a:prstGeom prst="rect">
            <a:avLst/>
          </a:prstGeom>
          <a:noFill/>
        </p:spPr>
        <p:txBody>
          <a:bodyPr wrap="none" rtlCol="0">
            <a:spAutoFit/>
          </a:bodyPr>
          <a:lstStyle/>
          <a:p>
            <a:r>
              <a:rPr lang="en-US" sz="900" dirty="0">
                <a:solidFill>
                  <a:schemeClr val="tx2"/>
                </a:solidFill>
                <a:cs typeface="Neo Sans Intel"/>
              </a:rPr>
              <a:t>CPU</a:t>
            </a:r>
          </a:p>
        </p:txBody>
      </p:sp>
      <p:cxnSp>
        <p:nvCxnSpPr>
          <p:cNvPr id="46" name="Straight Connector 45"/>
          <p:cNvCxnSpPr/>
          <p:nvPr/>
        </p:nvCxnSpPr>
        <p:spPr>
          <a:xfrm>
            <a:off x="5926017" y="2224457"/>
            <a:ext cx="484998" cy="0"/>
          </a:xfrm>
          <a:prstGeom prst="line">
            <a:avLst/>
          </a:prstGeom>
          <a:ln w="76200">
            <a:solidFill>
              <a:schemeClr val="tx2"/>
            </a:solidFill>
            <a:prstDash val="sysDot"/>
          </a:ln>
          <a:effectLst/>
        </p:spPr>
        <p:style>
          <a:lnRef idx="2">
            <a:schemeClr val="accent1"/>
          </a:lnRef>
          <a:fillRef idx="0">
            <a:schemeClr val="accent1"/>
          </a:fillRef>
          <a:effectRef idx="1">
            <a:schemeClr val="accent1"/>
          </a:effectRef>
          <a:fontRef idx="minor">
            <a:schemeClr val="tx1"/>
          </a:fontRef>
        </p:style>
      </p:cxnSp>
      <p:sp>
        <p:nvSpPr>
          <p:cNvPr id="47" name="Rounded Rectangle 46"/>
          <p:cNvSpPr/>
          <p:nvPr/>
        </p:nvSpPr>
        <p:spPr>
          <a:xfrm>
            <a:off x="4709121" y="3130061"/>
            <a:ext cx="955874" cy="448408"/>
          </a:xfrm>
          <a:prstGeom prst="roundRect">
            <a:avLst/>
          </a:prstGeom>
          <a:solidFill>
            <a:schemeClr val="accent2"/>
          </a:solidFill>
          <a:ln>
            <a:solidFill>
              <a:schemeClr val="accent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50" dirty="0" smtClean="0"/>
              <a:t>BigDL</a:t>
            </a:r>
            <a:endParaRPr lang="en-US" sz="1350" dirty="0"/>
          </a:p>
        </p:txBody>
      </p:sp>
      <p:sp>
        <p:nvSpPr>
          <p:cNvPr id="54" name="Rounded Rectangle 53"/>
          <p:cNvSpPr/>
          <p:nvPr/>
        </p:nvSpPr>
        <p:spPr>
          <a:xfrm>
            <a:off x="6677518" y="3130061"/>
            <a:ext cx="955874" cy="448408"/>
          </a:xfrm>
          <a:prstGeom prst="roundRect">
            <a:avLst/>
          </a:prstGeom>
          <a:solidFill>
            <a:schemeClr val="accent2"/>
          </a:solidFill>
          <a:ln>
            <a:solidFill>
              <a:schemeClr val="accent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50" dirty="0" smtClean="0"/>
              <a:t>BigDL</a:t>
            </a:r>
            <a:endParaRPr lang="en-US" sz="1350" dirty="0"/>
          </a:p>
        </p:txBody>
      </p:sp>
      <p:sp>
        <p:nvSpPr>
          <p:cNvPr id="55" name="Rounded Rectangle 54"/>
          <p:cNvSpPr/>
          <p:nvPr/>
        </p:nvSpPr>
        <p:spPr>
          <a:xfrm>
            <a:off x="4869742" y="3752068"/>
            <a:ext cx="2721914" cy="298939"/>
          </a:xfrm>
          <a:prstGeom prst="round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50" dirty="0"/>
              <a:t>All-reduce  or </a:t>
            </a:r>
            <a:r>
              <a:rPr lang="en-US" sz="1350" dirty="0" err="1"/>
              <a:t>ParameterServer</a:t>
            </a:r>
            <a:endParaRPr lang="en-US" sz="1350" dirty="0"/>
          </a:p>
        </p:txBody>
      </p:sp>
      <p:cxnSp>
        <p:nvCxnSpPr>
          <p:cNvPr id="57" name="Straight Connector 56"/>
          <p:cNvCxnSpPr/>
          <p:nvPr/>
        </p:nvCxnSpPr>
        <p:spPr>
          <a:xfrm>
            <a:off x="5412359" y="3578468"/>
            <a:ext cx="583997" cy="173600"/>
          </a:xfrm>
          <a:prstGeom prst="line">
            <a:avLst/>
          </a:prstGeom>
          <a:ln>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59" name="Straight Connector 58"/>
          <p:cNvCxnSpPr>
            <a:stCxn id="54" idx="2"/>
          </p:cNvCxnSpPr>
          <p:nvPr/>
        </p:nvCxnSpPr>
        <p:spPr>
          <a:xfrm flipH="1">
            <a:off x="6770078" y="3578468"/>
            <a:ext cx="385377" cy="173600"/>
          </a:xfrm>
          <a:prstGeom prst="line">
            <a:avLst/>
          </a:prstGeom>
          <a:ln>
            <a:solidFill>
              <a:schemeClr val="tx2"/>
            </a:solidFill>
          </a:ln>
          <a:effectLst/>
        </p:spPr>
        <p:style>
          <a:lnRef idx="2">
            <a:schemeClr val="accent1"/>
          </a:lnRef>
          <a:fillRef idx="0">
            <a:schemeClr val="accent1"/>
          </a:fillRef>
          <a:effectRef idx="1">
            <a:schemeClr val="accent1"/>
          </a:effectRef>
          <a:fontRef idx="minor">
            <a:schemeClr val="tx1"/>
          </a:fontRef>
        </p:style>
      </p:cxnSp>
      <p:sp>
        <p:nvSpPr>
          <p:cNvPr id="61" name="Rounded Rectangle 60"/>
          <p:cNvSpPr/>
          <p:nvPr/>
        </p:nvSpPr>
        <p:spPr>
          <a:xfrm>
            <a:off x="4379282" y="482433"/>
            <a:ext cx="3578469" cy="3931306"/>
          </a:xfrm>
          <a:prstGeom prst="roundRect">
            <a:avLst/>
          </a:prstGeom>
          <a:noFill/>
          <a:ln w="19050">
            <a:solidFill>
              <a:schemeClr val="accent2"/>
            </a:solid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sp>
        <p:nvSpPr>
          <p:cNvPr id="62" name="TextBox 61"/>
          <p:cNvSpPr txBox="1"/>
          <p:nvPr/>
        </p:nvSpPr>
        <p:spPr>
          <a:xfrm>
            <a:off x="5950500" y="4138813"/>
            <a:ext cx="1263346" cy="300082"/>
          </a:xfrm>
          <a:prstGeom prst="rect">
            <a:avLst/>
          </a:prstGeom>
          <a:noFill/>
        </p:spPr>
        <p:txBody>
          <a:bodyPr wrap="square" rtlCol="0">
            <a:spAutoFit/>
          </a:bodyPr>
          <a:lstStyle/>
          <a:p>
            <a:r>
              <a:rPr lang="en-US" sz="1350" b="1" dirty="0">
                <a:solidFill>
                  <a:schemeClr val="tx2"/>
                </a:solidFill>
                <a:cs typeface="Neo Sans Intel"/>
              </a:rPr>
              <a:t>Spark</a:t>
            </a:r>
          </a:p>
        </p:txBody>
      </p:sp>
      <p:sp>
        <p:nvSpPr>
          <p:cNvPr id="63" name="Content Placeholder 1"/>
          <p:cNvSpPr>
            <a:spLocks noGrp="1"/>
          </p:cNvSpPr>
          <p:nvPr>
            <p:ph idx="1"/>
          </p:nvPr>
        </p:nvSpPr>
        <p:spPr>
          <a:xfrm>
            <a:off x="296412" y="983378"/>
            <a:ext cx="3611833" cy="3001381"/>
          </a:xfrm>
        </p:spPr>
        <p:txBody>
          <a:bodyPr/>
          <a:lstStyle/>
          <a:p>
            <a:pPr lvl="1"/>
            <a:r>
              <a:rPr lang="en-US" dirty="0" smtClean="0"/>
              <a:t>Utilize </a:t>
            </a:r>
            <a:r>
              <a:rPr lang="en-US" dirty="0"/>
              <a:t>Spark to Scale out on multiple CPU cluster</a:t>
            </a:r>
          </a:p>
          <a:p>
            <a:pPr lvl="1"/>
            <a:r>
              <a:rPr lang="en-US" dirty="0"/>
              <a:t>Trainer synchronize to each other through All-reduce or </a:t>
            </a:r>
            <a:r>
              <a:rPr lang="en-US" dirty="0" err="1"/>
              <a:t>ParameterServer</a:t>
            </a:r>
            <a:r>
              <a:rPr lang="en-US" dirty="0"/>
              <a:t> </a:t>
            </a:r>
          </a:p>
        </p:txBody>
      </p:sp>
    </p:spTree>
    <p:extLst>
      <p:ext uri="{BB962C8B-B14F-4D97-AF65-F5344CB8AC3E}">
        <p14:creationId xmlns:p14="http://schemas.microsoft.com/office/powerpoint/2010/main" val="42613228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E2556C5-CE8C-6547-B838-EA80C61A4AF7}" type="slidenum">
              <a:rPr lang="en-US" smtClean="0"/>
              <a:pPr/>
              <a:t>11</a:t>
            </a:fld>
            <a:endParaRPr lang="en-US" dirty="0"/>
          </a:p>
        </p:txBody>
      </p:sp>
      <p:sp>
        <p:nvSpPr>
          <p:cNvPr id="3" name="Title 2"/>
          <p:cNvSpPr>
            <a:spLocks noGrp="1"/>
          </p:cNvSpPr>
          <p:nvPr>
            <p:ph type="title"/>
          </p:nvPr>
        </p:nvSpPr>
        <p:spPr/>
        <p:txBody>
          <a:bodyPr/>
          <a:lstStyle/>
          <a:p>
            <a:r>
              <a:rPr lang="en-US" dirty="0" smtClean="0"/>
              <a:t>Run as standard Apache Spark* jobs</a:t>
            </a:r>
            <a:endParaRPr lang="en-US" dirty="0"/>
          </a:p>
        </p:txBody>
      </p:sp>
      <p:pic>
        <p:nvPicPr>
          <p:cNvPr id="5" name="Picture 4"/>
          <p:cNvPicPr>
            <a:picLocks noChangeAspect="1"/>
          </p:cNvPicPr>
          <p:nvPr/>
        </p:nvPicPr>
        <p:blipFill>
          <a:blip r:embed="rId2"/>
          <a:stretch>
            <a:fillRect/>
          </a:stretch>
        </p:blipFill>
        <p:spPr>
          <a:xfrm>
            <a:off x="757149" y="1285037"/>
            <a:ext cx="7523340" cy="2728010"/>
          </a:xfrm>
          <a:prstGeom prst="rect">
            <a:avLst/>
          </a:prstGeom>
        </p:spPr>
      </p:pic>
    </p:spTree>
    <p:extLst>
      <p:ext uri="{BB962C8B-B14F-4D97-AF65-F5344CB8AC3E}">
        <p14:creationId xmlns:p14="http://schemas.microsoft.com/office/powerpoint/2010/main" val="214332984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EE2556C5-CE8C-6547-B838-EA80C61A4AF7}" type="slidenum">
              <a:rPr lang="en-US" smtClean="0"/>
              <a:pPr/>
              <a:t>12</a:t>
            </a:fld>
            <a:endParaRPr lang="en-US" dirty="0"/>
          </a:p>
        </p:txBody>
      </p:sp>
      <p:sp>
        <p:nvSpPr>
          <p:cNvPr id="9" name="Title 1"/>
          <p:cNvSpPr>
            <a:spLocks noGrp="1"/>
          </p:cNvSpPr>
          <p:nvPr>
            <p:ph type="title"/>
          </p:nvPr>
        </p:nvSpPr>
        <p:spPr>
          <a:xfrm>
            <a:off x="455613" y="2108062"/>
            <a:ext cx="7772400" cy="1021556"/>
          </a:xfrm>
        </p:spPr>
        <p:txBody>
          <a:bodyPr anchor="b" anchorCtr="0">
            <a:noAutofit/>
          </a:bodyPr>
          <a:lstStyle>
            <a:lvl1pPr algn="l">
              <a:lnSpc>
                <a:spcPct val="80000"/>
              </a:lnSpc>
              <a:defRPr sz="5400" b="0" cap="none" spc="0" baseline="0">
                <a:solidFill>
                  <a:schemeClr val="bg1"/>
                </a:solidFill>
                <a:latin typeface="Intel Clear Pro" panose="020B0804020202060201" pitchFamily="34" charset="0"/>
                <a:cs typeface="Intel Clear Pro" panose="020B0804020202060201" pitchFamily="34" charset="0"/>
              </a:defRPr>
            </a:lvl1pPr>
          </a:lstStyle>
          <a:p>
            <a:r>
              <a:rPr lang="en-US" dirty="0" smtClean="0">
                <a:solidFill>
                  <a:srgbClr val="003C71"/>
                </a:solidFill>
              </a:rPr>
              <a:t>Deep SPEECH 2 with BIGDL</a:t>
            </a:r>
            <a:endParaRPr lang="en-US" dirty="0">
              <a:solidFill>
                <a:srgbClr val="003C71"/>
              </a:solidFill>
            </a:endParaRPr>
          </a:p>
        </p:txBody>
      </p:sp>
    </p:spTree>
    <p:extLst>
      <p:ext uri="{BB962C8B-B14F-4D97-AF65-F5344CB8AC3E}">
        <p14:creationId xmlns:p14="http://schemas.microsoft.com/office/powerpoint/2010/main" val="216998643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E2556C5-CE8C-6547-B838-EA80C61A4AF7}" type="slidenum">
              <a:rPr lang="en-US" smtClean="0"/>
              <a:pPr/>
              <a:t>13</a:t>
            </a:fld>
            <a:endParaRPr lang="en-US" dirty="0"/>
          </a:p>
        </p:txBody>
      </p:sp>
      <p:sp>
        <p:nvSpPr>
          <p:cNvPr id="3" name="Title 2"/>
          <p:cNvSpPr>
            <a:spLocks noGrp="1"/>
          </p:cNvSpPr>
          <p:nvPr>
            <p:ph type="title"/>
          </p:nvPr>
        </p:nvSpPr>
        <p:spPr/>
        <p:txBody>
          <a:bodyPr/>
          <a:lstStyle/>
          <a:p>
            <a:r>
              <a:rPr lang="en-US" dirty="0" smtClean="0"/>
              <a:t>Speech Recognition</a:t>
            </a:r>
            <a:endParaRPr lang="en-US" dirty="0"/>
          </a:p>
        </p:txBody>
      </p:sp>
      <p:sp>
        <p:nvSpPr>
          <p:cNvPr id="4" name="Content Placeholder 3"/>
          <p:cNvSpPr>
            <a:spLocks noGrp="1"/>
          </p:cNvSpPr>
          <p:nvPr>
            <p:ph sz="quarter" idx="13"/>
          </p:nvPr>
        </p:nvSpPr>
        <p:spPr>
          <a:xfrm>
            <a:off x="455613" y="1089025"/>
            <a:ext cx="8228012" cy="3425825"/>
          </a:xfrm>
        </p:spPr>
        <p:txBody>
          <a:bodyPr/>
          <a:lstStyle/>
          <a:p>
            <a:r>
              <a:rPr lang="en-US" sz="1400" dirty="0" smtClean="0"/>
              <a:t>Challenges</a:t>
            </a:r>
          </a:p>
          <a:p>
            <a:pPr lvl="1"/>
            <a:r>
              <a:rPr lang="en-US" sz="1400" dirty="0" smtClean="0"/>
              <a:t>Audio </a:t>
            </a:r>
            <a:r>
              <a:rPr lang="en-US" sz="1400" dirty="0" smtClean="0">
                <a:sym typeface="Wingdings" panose="05000000000000000000" pitchFamily="2" charset="2"/>
              </a:rPr>
              <a:t> text</a:t>
            </a:r>
            <a:r>
              <a:rPr lang="en-US" sz="1400" dirty="0"/>
              <a:t>	</a:t>
            </a:r>
            <a:endParaRPr lang="en-US" sz="1400" dirty="0" smtClean="0"/>
          </a:p>
          <a:p>
            <a:pPr lvl="1"/>
            <a:r>
              <a:rPr lang="en-US" sz="1400" dirty="0" smtClean="0"/>
              <a:t>Speaker variability</a:t>
            </a:r>
            <a:r>
              <a:rPr lang="en-US" sz="1400" dirty="0"/>
              <a:t>, Channel </a:t>
            </a:r>
            <a:r>
              <a:rPr lang="en-US" sz="1400" dirty="0" smtClean="0"/>
              <a:t>variability, Different languages</a:t>
            </a:r>
          </a:p>
          <a:p>
            <a:r>
              <a:rPr lang="en-US" sz="1400" dirty="0" smtClean="0"/>
              <a:t>Solutions:</a:t>
            </a:r>
          </a:p>
          <a:p>
            <a:pPr lvl="1">
              <a:buFont typeface="Courier New" panose="02070309020205020404" pitchFamily="49" charset="0"/>
              <a:buChar char="o"/>
            </a:pPr>
            <a:r>
              <a:rPr lang="en-US" sz="1400" dirty="0" smtClean="0"/>
              <a:t>Hybrid </a:t>
            </a:r>
            <a:r>
              <a:rPr lang="en-US" sz="1400" dirty="0"/>
              <a:t>system: </a:t>
            </a:r>
            <a:endParaRPr lang="en-US" sz="1400" dirty="0" smtClean="0"/>
          </a:p>
          <a:p>
            <a:pPr lvl="2"/>
            <a:r>
              <a:rPr lang="en-US" sz="1400" dirty="0" smtClean="0"/>
              <a:t>DNNs, Hidden </a:t>
            </a:r>
            <a:r>
              <a:rPr lang="en-US" sz="1400" dirty="0"/>
              <a:t>Markov Models (HMMs), context-dependent phone models, </a:t>
            </a:r>
            <a:r>
              <a:rPr lang="en-US" sz="1400" dirty="0" smtClean="0"/>
              <a:t>Lexicon </a:t>
            </a:r>
            <a:r>
              <a:rPr lang="en-US" sz="1400" dirty="0"/>
              <a:t>models, </a:t>
            </a:r>
            <a:r>
              <a:rPr lang="en-US" sz="1400" dirty="0" smtClean="0"/>
              <a:t>GMM. </a:t>
            </a:r>
          </a:p>
          <a:p>
            <a:pPr lvl="2"/>
            <a:r>
              <a:rPr lang="en-US" sz="1400" dirty="0" smtClean="0"/>
              <a:t>Domain expertise and multi-stage</a:t>
            </a:r>
          </a:p>
          <a:p>
            <a:pPr lvl="1">
              <a:buFont typeface="Wingdings" panose="05000000000000000000" pitchFamily="2" charset="2"/>
              <a:buChar char="ü"/>
            </a:pPr>
            <a:r>
              <a:rPr lang="en-US" sz="1400" dirty="0" smtClean="0"/>
              <a:t>DNN end to end: </a:t>
            </a:r>
          </a:p>
          <a:p>
            <a:pPr lvl="2"/>
            <a:r>
              <a:rPr lang="en-US" sz="1400" dirty="0" smtClean="0"/>
              <a:t>DNN. Much easier</a:t>
            </a:r>
          </a:p>
          <a:p>
            <a:pPr lvl="2"/>
            <a:r>
              <a:rPr lang="en-US" sz="1400" dirty="0" smtClean="0"/>
              <a:t>More data, better model</a:t>
            </a:r>
          </a:p>
          <a:p>
            <a:pPr lvl="2"/>
            <a:endParaRPr lang="en-US" sz="1400" dirty="0" smtClean="0"/>
          </a:p>
          <a:p>
            <a:pPr lvl="2"/>
            <a:endParaRPr lang="en-US" sz="1400" dirty="0"/>
          </a:p>
          <a:p>
            <a:endParaRPr lang="en-US" dirty="0" smtClean="0"/>
          </a:p>
          <a:p>
            <a:endParaRPr lang="en-US" dirty="0"/>
          </a:p>
          <a:p>
            <a:endParaRPr lang="en-US" dirty="0" smtClean="0"/>
          </a:p>
          <a:p>
            <a:endParaRPr lang="en-US" dirty="0"/>
          </a:p>
        </p:txBody>
      </p:sp>
      <p:pic>
        <p:nvPicPr>
          <p:cNvPr id="5" name="Picture 4"/>
          <p:cNvPicPr>
            <a:picLocks noChangeAspect="1"/>
          </p:cNvPicPr>
          <p:nvPr/>
        </p:nvPicPr>
        <p:blipFill>
          <a:blip r:embed="rId2"/>
          <a:stretch>
            <a:fillRect/>
          </a:stretch>
        </p:blipFill>
        <p:spPr>
          <a:xfrm>
            <a:off x="5068993" y="0"/>
            <a:ext cx="3343487" cy="2415942"/>
          </a:xfrm>
          <a:prstGeom prst="rect">
            <a:avLst/>
          </a:prstGeom>
        </p:spPr>
      </p:pic>
    </p:spTree>
    <p:extLst>
      <p:ext uri="{BB962C8B-B14F-4D97-AF65-F5344CB8AC3E}">
        <p14:creationId xmlns:p14="http://schemas.microsoft.com/office/powerpoint/2010/main" val="21879089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4" presetClass="emph" presetSubtype="0" fill="hold" nodeType="clickEffect">
                                  <p:stCondLst>
                                    <p:cond delay="0"/>
                                  </p:stCondLst>
                                  <p:iterate type="lt">
                                    <p:tmPct val="10000"/>
                                  </p:iterate>
                                  <p:childTnLst>
                                    <p:animMotion origin="layout" path="M 0.0 0.0 L 0.0 -0.07213" pathEditMode="relative" ptsTypes="">
                                      <p:cBhvr>
                                        <p:cTn id="6" dur="250" accel="50000" decel="50000" autoRev="1" fill="hold">
                                          <p:stCondLst>
                                            <p:cond delay="0"/>
                                          </p:stCondLst>
                                        </p:cTn>
                                        <p:tgtEl>
                                          <p:spTgt spid="4">
                                            <p:txEl>
                                              <p:pRg st="7" end="7"/>
                                            </p:txEl>
                                          </p:spTgt>
                                        </p:tgtEl>
                                        <p:attrNameLst>
                                          <p:attrName>ppt_x</p:attrName>
                                          <p:attrName>ppt_y</p:attrName>
                                        </p:attrNameLst>
                                      </p:cBhvr>
                                    </p:animMotion>
                                    <p:animRot by="1500000">
                                      <p:cBhvr>
                                        <p:cTn id="7" dur="125" fill="hold">
                                          <p:stCondLst>
                                            <p:cond delay="0"/>
                                          </p:stCondLst>
                                        </p:cTn>
                                        <p:tgtEl>
                                          <p:spTgt spid="4">
                                            <p:txEl>
                                              <p:pRg st="7" end="7"/>
                                            </p:txEl>
                                          </p:spTgt>
                                        </p:tgtEl>
                                        <p:attrNameLst>
                                          <p:attrName>r</p:attrName>
                                        </p:attrNameLst>
                                      </p:cBhvr>
                                    </p:animRot>
                                    <p:animRot by="-1500000">
                                      <p:cBhvr>
                                        <p:cTn id="8" dur="125" fill="hold">
                                          <p:stCondLst>
                                            <p:cond delay="125"/>
                                          </p:stCondLst>
                                        </p:cTn>
                                        <p:tgtEl>
                                          <p:spTgt spid="4">
                                            <p:txEl>
                                              <p:pRg st="7" end="7"/>
                                            </p:txEl>
                                          </p:spTgt>
                                        </p:tgtEl>
                                        <p:attrNameLst>
                                          <p:attrName>r</p:attrName>
                                        </p:attrNameLst>
                                      </p:cBhvr>
                                    </p:animRot>
                                    <p:animRot by="-1500000">
                                      <p:cBhvr>
                                        <p:cTn id="9" dur="125" fill="hold">
                                          <p:stCondLst>
                                            <p:cond delay="250"/>
                                          </p:stCondLst>
                                        </p:cTn>
                                        <p:tgtEl>
                                          <p:spTgt spid="4">
                                            <p:txEl>
                                              <p:pRg st="7" end="7"/>
                                            </p:txEl>
                                          </p:spTgt>
                                        </p:tgtEl>
                                        <p:attrNameLst>
                                          <p:attrName>r</p:attrName>
                                        </p:attrNameLst>
                                      </p:cBhvr>
                                    </p:animRot>
                                    <p:animRot by="1500000">
                                      <p:cBhvr>
                                        <p:cTn id="10" dur="125" fill="hold">
                                          <p:stCondLst>
                                            <p:cond delay="375"/>
                                          </p:stCondLst>
                                        </p:cTn>
                                        <p:tgtEl>
                                          <p:spTgt spid="4">
                                            <p:txEl>
                                              <p:pRg st="7" end="7"/>
                                            </p:txEl>
                                          </p:spTgt>
                                        </p:tgtEl>
                                        <p:attrNameLst>
                                          <p:attrName>r</p:attrName>
                                        </p:attrNameLst>
                                      </p:cBhvr>
                                    </p:animRot>
                                  </p:childTnLst>
                                </p:cTn>
                              </p:par>
                              <p:par>
                                <p:cTn id="11" presetID="34" presetClass="emph" presetSubtype="0" fill="hold" nodeType="withEffect">
                                  <p:stCondLst>
                                    <p:cond delay="0"/>
                                  </p:stCondLst>
                                  <p:iterate type="lt">
                                    <p:tmPct val="10000"/>
                                  </p:iterate>
                                  <p:childTnLst>
                                    <p:animMotion origin="layout" path="M -3.88889E-6 4.93827E-6 L -3.88889E-6 -0.07223 " pathEditMode="relative" rAng="0" ptsTypes="AA">
                                      <p:cBhvr>
                                        <p:cTn id="12" dur="250" accel="50000" decel="50000" autoRev="1" fill="hold">
                                          <p:stCondLst>
                                            <p:cond delay="0"/>
                                          </p:stCondLst>
                                        </p:cTn>
                                        <p:tgtEl>
                                          <p:spTgt spid="4">
                                            <p:txEl>
                                              <p:pRg st="8" end="8"/>
                                            </p:txEl>
                                          </p:spTgt>
                                        </p:tgtEl>
                                        <p:attrNameLst>
                                          <p:attrName>ppt_x</p:attrName>
                                          <p:attrName>ppt_y</p:attrName>
                                        </p:attrNameLst>
                                      </p:cBhvr>
                                      <p:rCtr x="0" y="-3611"/>
                                    </p:animMotion>
                                    <p:animRot by="1500000">
                                      <p:cBhvr>
                                        <p:cTn id="13" dur="125" fill="hold">
                                          <p:stCondLst>
                                            <p:cond delay="0"/>
                                          </p:stCondLst>
                                        </p:cTn>
                                        <p:tgtEl>
                                          <p:spTgt spid="4">
                                            <p:txEl>
                                              <p:pRg st="8" end="8"/>
                                            </p:txEl>
                                          </p:spTgt>
                                        </p:tgtEl>
                                        <p:attrNameLst>
                                          <p:attrName>r</p:attrName>
                                        </p:attrNameLst>
                                      </p:cBhvr>
                                    </p:animRot>
                                    <p:animRot by="-1500000">
                                      <p:cBhvr>
                                        <p:cTn id="14" dur="125" fill="hold">
                                          <p:stCondLst>
                                            <p:cond delay="125"/>
                                          </p:stCondLst>
                                        </p:cTn>
                                        <p:tgtEl>
                                          <p:spTgt spid="4">
                                            <p:txEl>
                                              <p:pRg st="8" end="8"/>
                                            </p:txEl>
                                          </p:spTgt>
                                        </p:tgtEl>
                                        <p:attrNameLst>
                                          <p:attrName>r</p:attrName>
                                        </p:attrNameLst>
                                      </p:cBhvr>
                                    </p:animRot>
                                    <p:animRot by="-1500000">
                                      <p:cBhvr>
                                        <p:cTn id="15" dur="125" fill="hold">
                                          <p:stCondLst>
                                            <p:cond delay="250"/>
                                          </p:stCondLst>
                                        </p:cTn>
                                        <p:tgtEl>
                                          <p:spTgt spid="4">
                                            <p:txEl>
                                              <p:pRg st="8" end="8"/>
                                            </p:txEl>
                                          </p:spTgt>
                                        </p:tgtEl>
                                        <p:attrNameLst>
                                          <p:attrName>r</p:attrName>
                                        </p:attrNameLst>
                                      </p:cBhvr>
                                    </p:animRot>
                                    <p:animRot by="1500000">
                                      <p:cBhvr>
                                        <p:cTn id="16" dur="125" fill="hold">
                                          <p:stCondLst>
                                            <p:cond delay="375"/>
                                          </p:stCondLst>
                                        </p:cTn>
                                        <p:tgtEl>
                                          <p:spTgt spid="4">
                                            <p:txEl>
                                              <p:pRg st="8" end="8"/>
                                            </p:txEl>
                                          </p:spTgt>
                                        </p:tgtEl>
                                        <p:attrNameLst>
                                          <p:attrName>r</p:attrName>
                                        </p:attrNameLst>
                                      </p:cBhvr>
                                    </p:animRot>
                                  </p:childTnLst>
                                </p:cTn>
                              </p:par>
                              <p:par>
                                <p:cTn id="17" presetID="34" presetClass="emph" presetSubtype="0" fill="hold" nodeType="withEffect">
                                  <p:stCondLst>
                                    <p:cond delay="0"/>
                                  </p:stCondLst>
                                  <p:iterate type="lt">
                                    <p:tmPct val="10000"/>
                                  </p:iterate>
                                  <p:childTnLst>
                                    <p:animMotion origin="layout" path="M 0.0 0.0 L 0.0 -0.07213" pathEditMode="relative" ptsTypes="">
                                      <p:cBhvr>
                                        <p:cTn id="18" dur="250" accel="50000" decel="50000" autoRev="1" fill="hold">
                                          <p:stCondLst>
                                            <p:cond delay="0"/>
                                          </p:stCondLst>
                                        </p:cTn>
                                        <p:tgtEl>
                                          <p:spTgt spid="4">
                                            <p:txEl>
                                              <p:pRg st="9" end="9"/>
                                            </p:txEl>
                                          </p:spTgt>
                                        </p:tgtEl>
                                        <p:attrNameLst>
                                          <p:attrName>ppt_x</p:attrName>
                                          <p:attrName>ppt_y</p:attrName>
                                        </p:attrNameLst>
                                      </p:cBhvr>
                                    </p:animMotion>
                                    <p:animRot by="1500000">
                                      <p:cBhvr>
                                        <p:cTn id="19" dur="125" fill="hold">
                                          <p:stCondLst>
                                            <p:cond delay="0"/>
                                          </p:stCondLst>
                                        </p:cTn>
                                        <p:tgtEl>
                                          <p:spTgt spid="4">
                                            <p:txEl>
                                              <p:pRg st="9" end="9"/>
                                            </p:txEl>
                                          </p:spTgt>
                                        </p:tgtEl>
                                        <p:attrNameLst>
                                          <p:attrName>r</p:attrName>
                                        </p:attrNameLst>
                                      </p:cBhvr>
                                    </p:animRot>
                                    <p:animRot by="-1500000">
                                      <p:cBhvr>
                                        <p:cTn id="20" dur="125" fill="hold">
                                          <p:stCondLst>
                                            <p:cond delay="125"/>
                                          </p:stCondLst>
                                        </p:cTn>
                                        <p:tgtEl>
                                          <p:spTgt spid="4">
                                            <p:txEl>
                                              <p:pRg st="9" end="9"/>
                                            </p:txEl>
                                          </p:spTgt>
                                        </p:tgtEl>
                                        <p:attrNameLst>
                                          <p:attrName>r</p:attrName>
                                        </p:attrNameLst>
                                      </p:cBhvr>
                                    </p:animRot>
                                    <p:animRot by="-1500000">
                                      <p:cBhvr>
                                        <p:cTn id="21" dur="125" fill="hold">
                                          <p:stCondLst>
                                            <p:cond delay="250"/>
                                          </p:stCondLst>
                                        </p:cTn>
                                        <p:tgtEl>
                                          <p:spTgt spid="4">
                                            <p:txEl>
                                              <p:pRg st="9" end="9"/>
                                            </p:txEl>
                                          </p:spTgt>
                                        </p:tgtEl>
                                        <p:attrNameLst>
                                          <p:attrName>r</p:attrName>
                                        </p:attrNameLst>
                                      </p:cBhvr>
                                    </p:animRot>
                                    <p:animRot by="1500000">
                                      <p:cBhvr>
                                        <p:cTn id="22" dur="125" fill="hold">
                                          <p:stCondLst>
                                            <p:cond delay="375"/>
                                          </p:stCondLst>
                                        </p:cTn>
                                        <p:tgtEl>
                                          <p:spTgt spid="4">
                                            <p:txEl>
                                              <p:pRg st="9" end="9"/>
                                            </p:txEl>
                                          </p:spTgt>
                                        </p:tgtEl>
                                        <p:attrNameLst>
                                          <p:attrName>r</p:attrName>
                                        </p:attrNameLst>
                                      </p:cBhvr>
                                    </p:animRot>
                                  </p:childTnLst>
                                </p:cTn>
                              </p:par>
                              <p:par>
                                <p:cTn id="23" presetID="10" presetClass="exit" presetSubtype="0" fill="hold" nodeType="withEffect">
                                  <p:stCondLst>
                                    <p:cond delay="0"/>
                                  </p:stCondLst>
                                  <p:childTnLst>
                                    <p:animEffect transition="out" filter="fade">
                                      <p:cBhvr>
                                        <p:cTn id="24" dur="500"/>
                                        <p:tgtEl>
                                          <p:spTgt spid="4">
                                            <p:txEl>
                                              <p:pRg st="4" end="4"/>
                                            </p:txEl>
                                          </p:spTgt>
                                        </p:tgtEl>
                                      </p:cBhvr>
                                    </p:animEffect>
                                    <p:set>
                                      <p:cBhvr>
                                        <p:cTn id="25" dur="1" fill="hold">
                                          <p:stCondLst>
                                            <p:cond delay="499"/>
                                          </p:stCondLst>
                                        </p:cTn>
                                        <p:tgtEl>
                                          <p:spTgt spid="4">
                                            <p:txEl>
                                              <p:pRg st="4" end="4"/>
                                            </p:txEl>
                                          </p:spTgt>
                                        </p:tgtEl>
                                        <p:attrNameLst>
                                          <p:attrName>style.visibility</p:attrName>
                                        </p:attrNameLst>
                                      </p:cBhvr>
                                      <p:to>
                                        <p:strVal val="hidden"/>
                                      </p:to>
                                    </p:set>
                                  </p:childTnLst>
                                </p:cTn>
                              </p:par>
                              <p:par>
                                <p:cTn id="26" presetID="10" presetClass="exit" presetSubtype="0" fill="hold" nodeType="withEffect">
                                  <p:stCondLst>
                                    <p:cond delay="0"/>
                                  </p:stCondLst>
                                  <p:childTnLst>
                                    <p:animEffect transition="out" filter="fade">
                                      <p:cBhvr>
                                        <p:cTn id="27" dur="500"/>
                                        <p:tgtEl>
                                          <p:spTgt spid="4">
                                            <p:txEl>
                                              <p:pRg st="5" end="5"/>
                                            </p:txEl>
                                          </p:spTgt>
                                        </p:tgtEl>
                                      </p:cBhvr>
                                    </p:animEffect>
                                    <p:set>
                                      <p:cBhvr>
                                        <p:cTn id="28" dur="1" fill="hold">
                                          <p:stCondLst>
                                            <p:cond delay="499"/>
                                          </p:stCondLst>
                                        </p:cTn>
                                        <p:tgtEl>
                                          <p:spTgt spid="4">
                                            <p:txEl>
                                              <p:pRg st="5" end="5"/>
                                            </p:txEl>
                                          </p:spTgt>
                                        </p:tgtEl>
                                        <p:attrNameLst>
                                          <p:attrName>style.visibility</p:attrName>
                                        </p:attrNameLst>
                                      </p:cBhvr>
                                      <p:to>
                                        <p:strVal val="hidden"/>
                                      </p:to>
                                    </p:set>
                                  </p:childTnLst>
                                </p:cTn>
                              </p:par>
                              <p:par>
                                <p:cTn id="29" presetID="10" presetClass="exit" presetSubtype="0" fill="hold" nodeType="withEffect">
                                  <p:stCondLst>
                                    <p:cond delay="0"/>
                                  </p:stCondLst>
                                  <p:childTnLst>
                                    <p:animEffect transition="out" filter="fade">
                                      <p:cBhvr>
                                        <p:cTn id="30" dur="500"/>
                                        <p:tgtEl>
                                          <p:spTgt spid="4">
                                            <p:txEl>
                                              <p:pRg st="6" end="6"/>
                                            </p:txEl>
                                          </p:spTgt>
                                        </p:tgtEl>
                                      </p:cBhvr>
                                    </p:animEffect>
                                    <p:set>
                                      <p:cBhvr>
                                        <p:cTn id="31" dur="1" fill="hold">
                                          <p:stCondLst>
                                            <p:cond delay="499"/>
                                          </p:stCondLst>
                                        </p:cTn>
                                        <p:tgtEl>
                                          <p:spTgt spid="4">
                                            <p:txEl>
                                              <p:pRg st="6" end="6"/>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E2556C5-CE8C-6547-B838-EA80C61A4AF7}" type="slidenum">
              <a:rPr lang="en-US" smtClean="0"/>
              <a:pPr/>
              <a:t>14</a:t>
            </a:fld>
            <a:endParaRPr lang="en-US" dirty="0"/>
          </a:p>
        </p:txBody>
      </p:sp>
      <p:sp>
        <p:nvSpPr>
          <p:cNvPr id="3" name="Title 2"/>
          <p:cNvSpPr>
            <a:spLocks noGrp="1"/>
          </p:cNvSpPr>
          <p:nvPr>
            <p:ph type="title"/>
          </p:nvPr>
        </p:nvSpPr>
        <p:spPr/>
        <p:txBody>
          <a:bodyPr/>
          <a:lstStyle/>
          <a:p>
            <a:r>
              <a:rPr lang="en-US" dirty="0" smtClean="0"/>
              <a:t>Deep Speech 2 for Speech Recognition</a:t>
            </a:r>
            <a:endParaRPr lang="en-US" dirty="0"/>
          </a:p>
        </p:txBody>
      </p:sp>
      <p:sp>
        <p:nvSpPr>
          <p:cNvPr id="4" name="Content Placeholder 3"/>
          <p:cNvSpPr>
            <a:spLocks noGrp="1"/>
          </p:cNvSpPr>
          <p:nvPr>
            <p:ph sz="quarter" idx="13"/>
          </p:nvPr>
        </p:nvSpPr>
        <p:spPr/>
        <p:txBody>
          <a:bodyPr/>
          <a:lstStyle/>
          <a:p>
            <a:pPr marL="285750" indent="-285750">
              <a:buFont typeface="Arial" panose="020B0604020202020204" pitchFamily="34" charset="0"/>
              <a:buChar char="•"/>
            </a:pPr>
            <a:r>
              <a:rPr lang="en-US" sz="1400" dirty="0" smtClean="0">
                <a:solidFill>
                  <a:schemeClr val="tx1"/>
                </a:solidFill>
              </a:rPr>
              <a:t>“The </a:t>
            </a:r>
            <a:r>
              <a:rPr lang="en-US" sz="1400" dirty="0">
                <a:solidFill>
                  <a:schemeClr val="tx1"/>
                </a:solidFill>
              </a:rPr>
              <a:t>Deep Speech 2 ASR pipeline approaches or </a:t>
            </a:r>
            <a:r>
              <a:rPr lang="en-US" sz="1400" b="1" dirty="0">
                <a:solidFill>
                  <a:schemeClr val="accent6"/>
                </a:solidFill>
              </a:rPr>
              <a:t>exceeds the accuracy of Amazon Mechanical Turk human workers </a:t>
            </a:r>
            <a:r>
              <a:rPr lang="en-US" sz="1400" dirty="0">
                <a:solidFill>
                  <a:schemeClr val="tx1"/>
                </a:solidFill>
              </a:rPr>
              <a:t>on several benchmarks, works in </a:t>
            </a:r>
            <a:r>
              <a:rPr lang="en-US" sz="1400" b="1" dirty="0">
                <a:solidFill>
                  <a:schemeClr val="accent6"/>
                </a:solidFill>
              </a:rPr>
              <a:t>multiple languages </a:t>
            </a:r>
            <a:r>
              <a:rPr lang="en-US" sz="1400" dirty="0">
                <a:solidFill>
                  <a:schemeClr val="tx1"/>
                </a:solidFill>
              </a:rPr>
              <a:t>with little modification, and is deployable in a production </a:t>
            </a:r>
            <a:r>
              <a:rPr lang="en-US" sz="1400" dirty="0" smtClean="0">
                <a:solidFill>
                  <a:schemeClr val="tx1"/>
                </a:solidFill>
              </a:rPr>
              <a:t>setting.”</a:t>
            </a:r>
          </a:p>
          <a:p>
            <a:pPr marL="285750" indent="-285750">
              <a:buFont typeface="Arial" panose="020B0604020202020204" pitchFamily="34" charset="0"/>
              <a:buChar char="•"/>
            </a:pPr>
            <a:r>
              <a:rPr lang="en-US" sz="1400" dirty="0" smtClean="0">
                <a:solidFill>
                  <a:schemeClr val="tx1"/>
                </a:solidFill>
              </a:rPr>
              <a:t>“Table </a:t>
            </a:r>
            <a:r>
              <a:rPr lang="en-US" sz="1400" dirty="0">
                <a:solidFill>
                  <a:schemeClr val="tx1"/>
                </a:solidFill>
              </a:rPr>
              <a:t>13 shows that the DS2 system </a:t>
            </a:r>
            <a:r>
              <a:rPr lang="en-US" sz="1400" b="1" dirty="0">
                <a:solidFill>
                  <a:schemeClr val="accent6"/>
                </a:solidFill>
              </a:rPr>
              <a:t>outperforms humans in 3 out of the 4 test sets and is competitive on the fourth</a:t>
            </a:r>
            <a:r>
              <a:rPr lang="en-US" sz="1400" dirty="0">
                <a:solidFill>
                  <a:schemeClr val="tx1"/>
                </a:solidFill>
              </a:rPr>
              <a:t>. Given this result, we suspect that there is little room for a generic speech system to further improve on clean read speech without further domain adaptation</a:t>
            </a:r>
            <a:r>
              <a:rPr lang="en-US" sz="1400" dirty="0" smtClean="0">
                <a:solidFill>
                  <a:schemeClr val="tx1"/>
                </a:solidFill>
              </a:rPr>
              <a:t>.”</a:t>
            </a:r>
            <a:endParaRPr lang="en-US" sz="1400" dirty="0">
              <a:solidFill>
                <a:schemeClr val="tx1"/>
              </a:solidFill>
            </a:endParaRPr>
          </a:p>
          <a:p>
            <a:endParaRPr lang="en-US" dirty="0" smtClean="0"/>
          </a:p>
          <a:p>
            <a:endParaRPr lang="en-US" dirty="0"/>
          </a:p>
          <a:p>
            <a:endParaRPr lang="en-US" dirty="0"/>
          </a:p>
        </p:txBody>
      </p:sp>
      <p:pic>
        <p:nvPicPr>
          <p:cNvPr id="11" name="Picture 10"/>
          <p:cNvPicPr>
            <a:picLocks noChangeAspect="1"/>
          </p:cNvPicPr>
          <p:nvPr/>
        </p:nvPicPr>
        <p:blipFill>
          <a:blip r:embed="rId3"/>
          <a:stretch>
            <a:fillRect/>
          </a:stretch>
        </p:blipFill>
        <p:spPr>
          <a:xfrm>
            <a:off x="1061789" y="2738579"/>
            <a:ext cx="6413964" cy="1997913"/>
          </a:xfrm>
          <a:prstGeom prst="rect">
            <a:avLst/>
          </a:prstGeom>
        </p:spPr>
      </p:pic>
      <p:sp>
        <p:nvSpPr>
          <p:cNvPr id="5" name="Rectangle 4"/>
          <p:cNvSpPr/>
          <p:nvPr/>
        </p:nvSpPr>
        <p:spPr>
          <a:xfrm>
            <a:off x="5634813" y="4810055"/>
            <a:ext cx="2457724" cy="253916"/>
          </a:xfrm>
          <a:prstGeom prst="rect">
            <a:avLst/>
          </a:prstGeom>
        </p:spPr>
        <p:txBody>
          <a:bodyPr wrap="none">
            <a:spAutoFit/>
          </a:bodyPr>
          <a:lstStyle/>
          <a:p>
            <a:r>
              <a:rPr lang="en-US" sz="1050" dirty="0">
                <a:solidFill>
                  <a:schemeClr val="bg1"/>
                </a:solidFill>
              </a:rPr>
              <a:t>https://arxiv.org/pdf/1512.02595.pdf</a:t>
            </a:r>
          </a:p>
        </p:txBody>
      </p:sp>
    </p:spTree>
    <p:extLst>
      <p:ext uri="{BB962C8B-B14F-4D97-AF65-F5344CB8AC3E}">
        <p14:creationId xmlns:p14="http://schemas.microsoft.com/office/powerpoint/2010/main" val="195838000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E2556C5-CE8C-6547-B838-EA80C61A4AF7}" type="slidenum">
              <a:rPr lang="en-US" smtClean="0"/>
              <a:pPr/>
              <a:t>15</a:t>
            </a:fld>
            <a:endParaRPr lang="en-US" dirty="0"/>
          </a:p>
        </p:txBody>
      </p:sp>
      <p:sp>
        <p:nvSpPr>
          <p:cNvPr id="3" name="Title 2"/>
          <p:cNvSpPr>
            <a:spLocks noGrp="1"/>
          </p:cNvSpPr>
          <p:nvPr>
            <p:ph type="title"/>
          </p:nvPr>
        </p:nvSpPr>
        <p:spPr/>
        <p:txBody>
          <a:bodyPr/>
          <a:lstStyle/>
          <a:p>
            <a:r>
              <a:rPr lang="en-US" dirty="0"/>
              <a:t>Deep </a:t>
            </a:r>
            <a:r>
              <a:rPr lang="en-US" dirty="0" smtClean="0"/>
              <a:t>Speech 2 on BigDL</a:t>
            </a:r>
            <a:endParaRPr lang="en-US" dirty="0"/>
          </a:p>
        </p:txBody>
      </p:sp>
      <p:pic>
        <p:nvPicPr>
          <p:cNvPr id="6" name="Picture 2" descr="Image result for deep speech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7568" y="1660072"/>
            <a:ext cx="4452213" cy="1987254"/>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p:cNvPicPr>
            <a:picLocks noChangeAspect="1"/>
          </p:cNvPicPr>
          <p:nvPr/>
        </p:nvPicPr>
        <p:blipFill>
          <a:blip r:embed="rId4"/>
          <a:stretch>
            <a:fillRect/>
          </a:stretch>
        </p:blipFill>
        <p:spPr>
          <a:xfrm>
            <a:off x="5163437" y="308848"/>
            <a:ext cx="3156531" cy="4540845"/>
          </a:xfrm>
          <a:prstGeom prst="rect">
            <a:avLst/>
          </a:prstGeom>
        </p:spPr>
      </p:pic>
    </p:spTree>
    <p:extLst>
      <p:ext uri="{BB962C8B-B14F-4D97-AF65-F5344CB8AC3E}">
        <p14:creationId xmlns:p14="http://schemas.microsoft.com/office/powerpoint/2010/main" val="88919979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E2556C5-CE8C-6547-B838-EA80C61A4AF7}" type="slidenum">
              <a:rPr lang="en-US" smtClean="0"/>
              <a:pPr/>
              <a:t>16</a:t>
            </a:fld>
            <a:endParaRPr lang="en-US" dirty="0"/>
          </a:p>
        </p:txBody>
      </p:sp>
      <p:sp>
        <p:nvSpPr>
          <p:cNvPr id="3" name="Title 2"/>
          <p:cNvSpPr>
            <a:spLocks noGrp="1"/>
          </p:cNvSpPr>
          <p:nvPr>
            <p:ph type="title"/>
          </p:nvPr>
        </p:nvSpPr>
        <p:spPr/>
        <p:txBody>
          <a:bodyPr/>
          <a:lstStyle/>
          <a:p>
            <a:r>
              <a:rPr lang="en-US" dirty="0"/>
              <a:t>Deep Speech 2 on </a:t>
            </a:r>
            <a:r>
              <a:rPr lang="en-US" dirty="0" smtClean="0"/>
              <a:t>BigDL: </a:t>
            </a:r>
            <a:r>
              <a:rPr lang="en-US" dirty="0"/>
              <a:t>Feature transformers</a:t>
            </a:r>
          </a:p>
        </p:txBody>
      </p:sp>
      <p:sp>
        <p:nvSpPr>
          <p:cNvPr id="4" name="Content Placeholder 3"/>
          <p:cNvSpPr>
            <a:spLocks noGrp="1"/>
          </p:cNvSpPr>
          <p:nvPr>
            <p:ph sz="quarter" idx="13"/>
          </p:nvPr>
        </p:nvSpPr>
        <p:spPr/>
        <p:txBody>
          <a:bodyPr/>
          <a:lstStyle/>
          <a:p>
            <a:r>
              <a:rPr lang="en-US" dirty="0" smtClean="0"/>
              <a:t>Apache Spark* ML Pipeline</a:t>
            </a:r>
            <a:endParaRPr lang="en-US" dirty="0"/>
          </a:p>
        </p:txBody>
      </p:sp>
      <p:pic>
        <p:nvPicPr>
          <p:cNvPr id="6" name="Content Placeholder 4"/>
          <p:cNvPicPr>
            <a:picLocks noChangeAspect="1"/>
          </p:cNvPicPr>
          <p:nvPr/>
        </p:nvPicPr>
        <p:blipFill>
          <a:blip r:embed="rId3"/>
          <a:stretch>
            <a:fillRect/>
          </a:stretch>
        </p:blipFill>
        <p:spPr>
          <a:xfrm>
            <a:off x="977793" y="2017703"/>
            <a:ext cx="7766157" cy="1797067"/>
          </a:xfrm>
          <a:prstGeom prst="rect">
            <a:avLst/>
          </a:prstGeom>
        </p:spPr>
      </p:pic>
    </p:spTree>
    <p:extLst>
      <p:ext uri="{BB962C8B-B14F-4D97-AF65-F5344CB8AC3E}">
        <p14:creationId xmlns:p14="http://schemas.microsoft.com/office/powerpoint/2010/main" val="203180378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E2556C5-CE8C-6547-B838-EA80C61A4AF7}" type="slidenum">
              <a:rPr lang="en-US" smtClean="0"/>
              <a:pPr/>
              <a:t>17</a:t>
            </a:fld>
            <a:endParaRPr lang="en-US" dirty="0"/>
          </a:p>
        </p:txBody>
      </p:sp>
      <p:sp>
        <p:nvSpPr>
          <p:cNvPr id="3" name="Title 2"/>
          <p:cNvSpPr>
            <a:spLocks noGrp="1"/>
          </p:cNvSpPr>
          <p:nvPr>
            <p:ph type="title"/>
          </p:nvPr>
        </p:nvSpPr>
        <p:spPr/>
        <p:txBody>
          <a:bodyPr/>
          <a:lstStyle/>
          <a:p>
            <a:r>
              <a:rPr lang="en-US" dirty="0" smtClean="0"/>
              <a:t>Deep Speech 2 on BigDL: Model</a:t>
            </a:r>
            <a:endParaRPr lang="en-US" dirty="0"/>
          </a:p>
        </p:txBody>
      </p:sp>
      <p:sp>
        <p:nvSpPr>
          <p:cNvPr id="4" name="Content Placeholder 3"/>
          <p:cNvSpPr>
            <a:spLocks noGrp="1"/>
          </p:cNvSpPr>
          <p:nvPr>
            <p:ph sz="quarter" idx="13"/>
          </p:nvPr>
        </p:nvSpPr>
        <p:spPr>
          <a:xfrm>
            <a:off x="455613" y="1212950"/>
            <a:ext cx="8228012" cy="3425825"/>
          </a:xfrm>
        </p:spPr>
        <p:txBody>
          <a:bodyPr/>
          <a:lstStyle/>
          <a:p>
            <a:endParaRPr lang="en-US" dirty="0" smtClean="0"/>
          </a:p>
          <a:p>
            <a:endParaRPr lang="en-US" dirty="0"/>
          </a:p>
          <a:p>
            <a:endParaRPr lang="en-US" dirty="0" smtClean="0"/>
          </a:p>
          <a:p>
            <a:endParaRPr lang="en-US" dirty="0"/>
          </a:p>
          <a:p>
            <a:endParaRPr lang="en-US" dirty="0" smtClean="0"/>
          </a:p>
          <a:p>
            <a:r>
              <a:rPr lang="en-US" dirty="0" smtClean="0"/>
              <a:t>9 layers </a:t>
            </a:r>
            <a:r>
              <a:rPr lang="en-US" dirty="0" err="1" smtClean="0"/>
              <a:t>biRNN</a:t>
            </a:r>
            <a:r>
              <a:rPr lang="en-US" dirty="0" smtClean="0"/>
              <a:t>: </a:t>
            </a:r>
            <a:r>
              <a:rPr lang="en-US" dirty="0"/>
              <a:t>&gt;</a:t>
            </a:r>
            <a:r>
              <a:rPr lang="en-US" dirty="0" smtClean="0"/>
              <a:t>50 Million parameters</a:t>
            </a:r>
            <a:endParaRPr lang="en-US" dirty="0"/>
          </a:p>
        </p:txBody>
      </p:sp>
      <p:pic>
        <p:nvPicPr>
          <p:cNvPr id="6" name="Picture 5"/>
          <p:cNvPicPr>
            <a:picLocks noChangeAspect="1"/>
          </p:cNvPicPr>
          <p:nvPr/>
        </p:nvPicPr>
        <p:blipFill>
          <a:blip r:embed="rId3"/>
          <a:stretch>
            <a:fillRect/>
          </a:stretch>
        </p:blipFill>
        <p:spPr>
          <a:xfrm>
            <a:off x="4995153" y="77514"/>
            <a:ext cx="2830669" cy="4660437"/>
          </a:xfrm>
          <a:prstGeom prst="rect">
            <a:avLst/>
          </a:prstGeom>
        </p:spPr>
      </p:pic>
      <p:pic>
        <p:nvPicPr>
          <p:cNvPr id="7" name="Picture 6"/>
          <p:cNvPicPr>
            <a:picLocks noChangeAspect="1"/>
          </p:cNvPicPr>
          <p:nvPr/>
        </p:nvPicPr>
        <p:blipFill>
          <a:blip r:embed="rId4"/>
          <a:stretch>
            <a:fillRect/>
          </a:stretch>
        </p:blipFill>
        <p:spPr>
          <a:xfrm>
            <a:off x="455613" y="1203325"/>
            <a:ext cx="3174714" cy="1598777"/>
          </a:xfrm>
          <a:prstGeom prst="rect">
            <a:avLst/>
          </a:prstGeom>
        </p:spPr>
      </p:pic>
    </p:spTree>
    <p:extLst>
      <p:ext uri="{BB962C8B-B14F-4D97-AF65-F5344CB8AC3E}">
        <p14:creationId xmlns:p14="http://schemas.microsoft.com/office/powerpoint/2010/main" val="394879457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E2556C5-CE8C-6547-B838-EA80C61A4AF7}" type="slidenum">
              <a:rPr lang="en-US" smtClean="0"/>
              <a:pPr/>
              <a:t>18</a:t>
            </a:fld>
            <a:endParaRPr lang="en-US" dirty="0"/>
          </a:p>
        </p:txBody>
      </p:sp>
      <p:sp>
        <p:nvSpPr>
          <p:cNvPr id="3" name="Title 2"/>
          <p:cNvSpPr>
            <a:spLocks noGrp="1"/>
          </p:cNvSpPr>
          <p:nvPr>
            <p:ph type="title"/>
          </p:nvPr>
        </p:nvSpPr>
        <p:spPr/>
        <p:txBody>
          <a:bodyPr/>
          <a:lstStyle/>
          <a:p>
            <a:r>
              <a:rPr lang="en-US" dirty="0" smtClean="0"/>
              <a:t>Deep Speech 2 on BigDL: CTC Loss</a:t>
            </a:r>
            <a:endParaRPr lang="en-US" dirty="0"/>
          </a:p>
        </p:txBody>
      </p:sp>
      <p:sp>
        <p:nvSpPr>
          <p:cNvPr id="4" name="Content Placeholder 3"/>
          <p:cNvSpPr>
            <a:spLocks noGrp="1"/>
          </p:cNvSpPr>
          <p:nvPr>
            <p:ph sz="quarter" idx="13"/>
          </p:nvPr>
        </p:nvSpPr>
        <p:spPr/>
        <p:txBody>
          <a:bodyPr/>
          <a:lstStyle/>
          <a:p>
            <a:r>
              <a:rPr lang="en-US" dirty="0" smtClean="0"/>
              <a:t>Connectionist </a:t>
            </a:r>
            <a:r>
              <a:rPr lang="en-US" dirty="0"/>
              <a:t>Temporal </a:t>
            </a:r>
            <a:r>
              <a:rPr lang="en-US" dirty="0" smtClean="0"/>
              <a:t>Classification</a:t>
            </a:r>
          </a:p>
          <a:p>
            <a:pPr lvl="1"/>
            <a:r>
              <a:rPr lang="en-US" sz="1600" dirty="0" smtClean="0"/>
              <a:t>a loss function useful for performing supervised learning on sequence data, without needing an alignment between input data and labels</a:t>
            </a:r>
            <a:r>
              <a:rPr lang="en-US" sz="1600" dirty="0"/>
              <a:t>. (Alex </a:t>
            </a:r>
            <a:r>
              <a:rPr lang="en-US" sz="1600" dirty="0" smtClean="0"/>
              <a:t>Graves etc. 2006)</a:t>
            </a:r>
            <a:endParaRPr lang="en-US" sz="1500" dirty="0" smtClean="0"/>
          </a:p>
          <a:p>
            <a:pPr lvl="1"/>
            <a:r>
              <a:rPr lang="en-US" sz="1500" dirty="0" smtClean="0"/>
              <a:t>Raw </a:t>
            </a:r>
            <a:r>
              <a:rPr lang="en-US" sz="1500" dirty="0"/>
              <a:t>waveforms and text transcription</a:t>
            </a:r>
          </a:p>
          <a:p>
            <a:endParaRPr lang="en-US" dirty="0"/>
          </a:p>
          <a:p>
            <a:r>
              <a:rPr lang="en-US" dirty="0" smtClean="0"/>
              <a:t>BigDL developed first open source CTC on Java/Scala</a:t>
            </a:r>
          </a:p>
          <a:p>
            <a:pPr lvl="1"/>
            <a:r>
              <a:rPr lang="en-US" sz="1500" dirty="0" smtClean="0"/>
              <a:t>Loss/Gradient in </a:t>
            </a:r>
            <a:r>
              <a:rPr lang="en-US" sz="1500" dirty="0"/>
              <a:t>consistency with </a:t>
            </a:r>
            <a:r>
              <a:rPr lang="en-US" sz="1500" dirty="0" err="1"/>
              <a:t>baidu</a:t>
            </a:r>
            <a:r>
              <a:rPr lang="en-US" sz="1500" dirty="0"/>
              <a:t>/warp-</a:t>
            </a:r>
            <a:r>
              <a:rPr lang="en-US" sz="1500" dirty="0" err="1"/>
              <a:t>ctc</a:t>
            </a:r>
            <a:endParaRPr lang="en-US" sz="1500" dirty="0"/>
          </a:p>
          <a:p>
            <a:pPr lvl="1"/>
            <a:r>
              <a:rPr lang="en-US" sz="1500" dirty="0"/>
              <a:t>JNI version about 3X </a:t>
            </a:r>
            <a:r>
              <a:rPr lang="en-US" sz="1500" dirty="0" smtClean="0"/>
              <a:t>faster than Scala version, </a:t>
            </a:r>
            <a:r>
              <a:rPr lang="en-US" sz="1500" dirty="0"/>
              <a:t>but CTC only takes 0.2% of the training time.</a:t>
            </a:r>
          </a:p>
          <a:p>
            <a:endParaRPr lang="en-US" dirty="0"/>
          </a:p>
          <a:p>
            <a:endParaRPr lang="en-US" dirty="0"/>
          </a:p>
          <a:p>
            <a:endParaRPr lang="en-US" dirty="0"/>
          </a:p>
        </p:txBody>
      </p:sp>
      <p:sp>
        <p:nvSpPr>
          <p:cNvPr id="5" name="Rectangle 4"/>
          <p:cNvSpPr/>
          <p:nvPr/>
        </p:nvSpPr>
        <p:spPr>
          <a:xfrm>
            <a:off x="5419260" y="4821597"/>
            <a:ext cx="4572000" cy="230832"/>
          </a:xfrm>
          <a:prstGeom prst="rect">
            <a:avLst/>
          </a:prstGeom>
        </p:spPr>
        <p:txBody>
          <a:bodyPr>
            <a:spAutoFit/>
          </a:bodyPr>
          <a:lstStyle/>
          <a:p>
            <a:r>
              <a:rPr lang="en-US" sz="900" dirty="0">
                <a:solidFill>
                  <a:schemeClr val="bg1"/>
                </a:solidFill>
              </a:rPr>
              <a:t>http://www.cs.toronto.edu/~graves/icml_2006.pdf</a:t>
            </a:r>
          </a:p>
        </p:txBody>
      </p:sp>
      <p:pic>
        <p:nvPicPr>
          <p:cNvPr id="2050" name="Picture 2" descr="How to generate waveform images from audio fil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43822" y="757495"/>
            <a:ext cx="2900127" cy="448132"/>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5843822" y="1275440"/>
            <a:ext cx="2909455" cy="350735"/>
          </a:xfrm>
          <a:prstGeom prst="rect">
            <a:avLst/>
          </a:prstGeom>
          <a:solidFill>
            <a:schemeClr val="bg1"/>
          </a:solidFill>
        </p:spPr>
        <p:txBody>
          <a:bodyPr vert="horz" wrap="square" lIns="0" tIns="0" rIns="0" bIns="0" rtlCol="0">
            <a:noAutofit/>
          </a:bodyPr>
          <a:lstStyle/>
          <a:p>
            <a:r>
              <a:rPr lang="en-US" sz="1000" dirty="0" smtClean="0"/>
              <a:t>“…BigDL help users run deep learning on Spark…”</a:t>
            </a:r>
          </a:p>
        </p:txBody>
      </p:sp>
      <p:cxnSp>
        <p:nvCxnSpPr>
          <p:cNvPr id="8" name="Straight Connector 7"/>
          <p:cNvCxnSpPr/>
          <p:nvPr/>
        </p:nvCxnSpPr>
        <p:spPr>
          <a:xfrm>
            <a:off x="6316609" y="829842"/>
            <a:ext cx="0" cy="569102"/>
          </a:xfrm>
          <a:prstGeom prst="line">
            <a:avLst/>
          </a:prstGeom>
          <a:ln w="19050">
            <a:solidFill>
              <a:schemeClr val="accent6"/>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6943260" y="828972"/>
            <a:ext cx="12789" cy="569102"/>
          </a:xfrm>
          <a:prstGeom prst="line">
            <a:avLst/>
          </a:prstGeom>
          <a:ln w="19050">
            <a:solidFill>
              <a:schemeClr val="accent6"/>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8170984" y="831273"/>
            <a:ext cx="12789" cy="569102"/>
          </a:xfrm>
          <a:prstGeom prst="line">
            <a:avLst/>
          </a:prstGeom>
          <a:ln w="19050">
            <a:solidFill>
              <a:schemeClr val="accent6"/>
            </a:solidFill>
            <a:prstDash val="sysDot"/>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6242262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E2556C5-CE8C-6547-B838-EA80C61A4AF7}" type="slidenum">
              <a:rPr lang="en-US" smtClean="0"/>
              <a:pPr/>
              <a:t>19</a:t>
            </a:fld>
            <a:endParaRPr lang="en-US" dirty="0"/>
          </a:p>
        </p:txBody>
      </p:sp>
      <p:sp>
        <p:nvSpPr>
          <p:cNvPr id="3" name="Title 2"/>
          <p:cNvSpPr>
            <a:spLocks noGrp="1"/>
          </p:cNvSpPr>
          <p:nvPr>
            <p:ph type="title"/>
          </p:nvPr>
        </p:nvSpPr>
        <p:spPr/>
        <p:txBody>
          <a:bodyPr/>
          <a:lstStyle/>
          <a:p>
            <a:r>
              <a:rPr lang="en-US" dirty="0" smtClean="0"/>
              <a:t>Deep Speech 2 on BigDL: Model training</a:t>
            </a:r>
            <a:endParaRPr lang="en-US" dirty="0"/>
          </a:p>
        </p:txBody>
      </p:sp>
      <p:graphicFrame>
        <p:nvGraphicFramePr>
          <p:cNvPr id="9" name="Chart 8"/>
          <p:cNvGraphicFramePr>
            <a:graphicFrameLocks/>
          </p:cNvGraphicFramePr>
          <p:nvPr>
            <p:extLst>
              <p:ext uri="{D42A27DB-BD31-4B8C-83A1-F6EECF244321}">
                <p14:modId xmlns:p14="http://schemas.microsoft.com/office/powerpoint/2010/main" val="761461382"/>
              </p:ext>
            </p:extLst>
          </p:nvPr>
        </p:nvGraphicFramePr>
        <p:xfrm>
          <a:off x="1690527" y="897248"/>
          <a:ext cx="5460286" cy="3527681"/>
        </p:xfrm>
        <a:graphic>
          <a:graphicData uri="http://schemas.openxmlformats.org/drawingml/2006/chart">
            <c:chart xmlns:c="http://schemas.openxmlformats.org/drawingml/2006/chart" xmlns:r="http://schemas.openxmlformats.org/officeDocument/2006/relationships" r:id="rId2"/>
          </a:graphicData>
        </a:graphic>
      </p:graphicFrame>
      <p:sp>
        <p:nvSpPr>
          <p:cNvPr id="4" name="TextBox 3"/>
          <p:cNvSpPr txBox="1"/>
          <p:nvPr/>
        </p:nvSpPr>
        <p:spPr>
          <a:xfrm>
            <a:off x="2105369" y="4514450"/>
            <a:ext cx="4930087" cy="147071"/>
          </a:xfrm>
          <a:prstGeom prst="rect">
            <a:avLst/>
          </a:prstGeom>
          <a:solidFill>
            <a:schemeClr val="bg2">
              <a:lumMod val="20000"/>
              <a:lumOff val="80000"/>
            </a:schemeClr>
          </a:solidFill>
        </p:spPr>
        <p:txBody>
          <a:bodyPr vert="horz" wrap="square" lIns="0" tIns="0" rIns="0" bIns="0" rtlCol="0">
            <a:noAutofit/>
          </a:bodyPr>
          <a:lstStyle/>
          <a:p>
            <a:r>
              <a:rPr lang="en-US" sz="1100" dirty="0" smtClean="0">
                <a:solidFill>
                  <a:srgbClr val="003C71"/>
                </a:solidFill>
              </a:rPr>
              <a:t>With </a:t>
            </a:r>
            <a:r>
              <a:rPr lang="en-US" sz="1100" dirty="0" err="1" smtClean="0">
                <a:solidFill>
                  <a:srgbClr val="003C71"/>
                </a:solidFill>
              </a:rPr>
              <a:t>libriSpeech</a:t>
            </a:r>
            <a:r>
              <a:rPr lang="en-US" sz="1100" dirty="0" smtClean="0">
                <a:solidFill>
                  <a:srgbClr val="003C71"/>
                </a:solidFill>
              </a:rPr>
              <a:t>, 5 RNN layer, 30 seconds </a:t>
            </a:r>
            <a:r>
              <a:rPr lang="en-US" sz="1100" dirty="0" err="1" smtClean="0">
                <a:solidFill>
                  <a:srgbClr val="003C71"/>
                </a:solidFill>
              </a:rPr>
              <a:t>uttLength</a:t>
            </a:r>
            <a:r>
              <a:rPr lang="en-US" sz="1100" dirty="0" smtClean="0">
                <a:solidFill>
                  <a:srgbClr val="003C71"/>
                </a:solidFill>
              </a:rPr>
              <a:t>, 30 </a:t>
            </a:r>
            <a:r>
              <a:rPr lang="en-US" sz="1100" dirty="0" err="1" smtClean="0">
                <a:solidFill>
                  <a:srgbClr val="003C71"/>
                </a:solidFill>
              </a:rPr>
              <a:t>epoches</a:t>
            </a:r>
            <a:r>
              <a:rPr lang="en-US" sz="1100" dirty="0" smtClean="0">
                <a:solidFill>
                  <a:srgbClr val="003C71"/>
                </a:solidFill>
              </a:rPr>
              <a:t>.</a:t>
            </a:r>
          </a:p>
        </p:txBody>
      </p:sp>
    </p:spTree>
    <p:extLst>
      <p:ext uri="{BB962C8B-B14F-4D97-AF65-F5344CB8AC3E}">
        <p14:creationId xmlns:p14="http://schemas.microsoft.com/office/powerpoint/2010/main" val="149971308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E2556C5-CE8C-6547-B838-EA80C61A4AF7}" type="slidenum">
              <a:rPr lang="en-US" smtClean="0">
                <a:solidFill>
                  <a:prstClr val="white"/>
                </a:solidFill>
              </a:rPr>
              <a:pPr/>
              <a:t>2</a:t>
            </a:fld>
            <a:endParaRPr lang="en-US" dirty="0">
              <a:solidFill>
                <a:prstClr val="white"/>
              </a:solidFill>
            </a:endParaRPr>
          </a:p>
        </p:txBody>
      </p:sp>
      <p:sp>
        <p:nvSpPr>
          <p:cNvPr id="3" name="Title 2"/>
          <p:cNvSpPr>
            <a:spLocks noGrp="1"/>
          </p:cNvSpPr>
          <p:nvPr>
            <p:ph type="title"/>
          </p:nvPr>
        </p:nvSpPr>
        <p:spPr/>
        <p:txBody>
          <a:bodyPr/>
          <a:lstStyle/>
          <a:p>
            <a:r>
              <a:rPr lang="en-US" dirty="0" smtClean="0"/>
              <a:t>Outline</a:t>
            </a:r>
            <a:endParaRPr lang="en-US" dirty="0"/>
          </a:p>
        </p:txBody>
      </p:sp>
      <p:sp>
        <p:nvSpPr>
          <p:cNvPr id="4" name="Content Placeholder 3"/>
          <p:cNvSpPr>
            <a:spLocks noGrp="1"/>
          </p:cNvSpPr>
          <p:nvPr>
            <p:ph sz="quarter" idx="13"/>
          </p:nvPr>
        </p:nvSpPr>
        <p:spPr/>
        <p:txBody>
          <a:bodyPr/>
          <a:lstStyle/>
          <a:p>
            <a:r>
              <a:rPr lang="en-US" dirty="0" smtClean="0"/>
              <a:t>BigDL</a:t>
            </a:r>
          </a:p>
          <a:p>
            <a:pPr lvl="1"/>
            <a:r>
              <a:rPr lang="en-US" dirty="0" smtClean="0"/>
              <a:t>Apache Spark* + </a:t>
            </a:r>
            <a:r>
              <a:rPr lang="en-US" dirty="0"/>
              <a:t>H</a:t>
            </a:r>
            <a:r>
              <a:rPr lang="en-US" dirty="0" smtClean="0"/>
              <a:t>igh </a:t>
            </a:r>
            <a:r>
              <a:rPr lang="en-US" dirty="0"/>
              <a:t>P</a:t>
            </a:r>
            <a:r>
              <a:rPr lang="en-US" dirty="0" smtClean="0"/>
              <a:t>erformance + </a:t>
            </a:r>
            <a:r>
              <a:rPr lang="en-US" dirty="0"/>
              <a:t>Deep </a:t>
            </a:r>
            <a:r>
              <a:rPr lang="en-US" dirty="0" smtClean="0"/>
              <a:t>Learning</a:t>
            </a:r>
            <a:endParaRPr lang="en-US" dirty="0"/>
          </a:p>
          <a:p>
            <a:pPr>
              <a:spcBef>
                <a:spcPts val="3000"/>
              </a:spcBef>
            </a:pPr>
            <a:r>
              <a:rPr lang="en-US" dirty="0"/>
              <a:t>Speech recognition</a:t>
            </a:r>
            <a:r>
              <a:rPr lang="en-US" dirty="0" smtClean="0"/>
              <a:t>:</a:t>
            </a:r>
            <a:endParaRPr lang="en-US" dirty="0"/>
          </a:p>
          <a:p>
            <a:pPr lvl="1"/>
            <a:r>
              <a:rPr lang="en-US" dirty="0"/>
              <a:t>Deep Speech 2 on </a:t>
            </a:r>
            <a:r>
              <a:rPr lang="en-US" dirty="0" smtClean="0"/>
              <a:t>BigDL: ML Pipeline + BigDL</a:t>
            </a:r>
          </a:p>
          <a:p>
            <a:pPr>
              <a:spcBef>
                <a:spcPts val="3000"/>
              </a:spcBef>
            </a:pPr>
            <a:r>
              <a:rPr lang="en-US" dirty="0" smtClean="0"/>
              <a:t>Object </a:t>
            </a:r>
            <a:r>
              <a:rPr lang="en-US" dirty="0"/>
              <a:t>detection: </a:t>
            </a:r>
          </a:p>
          <a:p>
            <a:pPr lvl="1"/>
            <a:r>
              <a:rPr lang="en-US" dirty="0"/>
              <a:t>Faster RCNN and </a:t>
            </a:r>
            <a:r>
              <a:rPr lang="en-US" dirty="0" smtClean="0"/>
              <a:t>SSD on BigDL</a:t>
            </a:r>
            <a:endParaRPr lang="en-US" dirty="0"/>
          </a:p>
          <a:p>
            <a:endParaRPr lang="en-US" dirty="0" smtClean="0"/>
          </a:p>
          <a:p>
            <a:endParaRPr lang="en-US" dirty="0"/>
          </a:p>
          <a:p>
            <a:endParaRPr lang="en-US" dirty="0" smtClean="0"/>
          </a:p>
          <a:p>
            <a:endParaRPr lang="en-US" dirty="0" smtClean="0"/>
          </a:p>
        </p:txBody>
      </p:sp>
    </p:spTree>
    <p:extLst>
      <p:ext uri="{BB962C8B-B14F-4D97-AF65-F5344CB8AC3E}">
        <p14:creationId xmlns:p14="http://schemas.microsoft.com/office/powerpoint/2010/main" val="40721167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E2556C5-CE8C-6547-B838-EA80C61A4AF7}" type="slidenum">
              <a:rPr lang="en-US" smtClean="0"/>
              <a:pPr/>
              <a:t>20</a:t>
            </a:fld>
            <a:endParaRPr lang="en-US" dirty="0"/>
          </a:p>
        </p:txBody>
      </p:sp>
      <p:sp>
        <p:nvSpPr>
          <p:cNvPr id="3" name="Title 2"/>
          <p:cNvSpPr>
            <a:spLocks noGrp="1"/>
          </p:cNvSpPr>
          <p:nvPr>
            <p:ph type="title"/>
          </p:nvPr>
        </p:nvSpPr>
        <p:spPr/>
        <p:txBody>
          <a:bodyPr/>
          <a:lstStyle/>
          <a:p>
            <a:r>
              <a:rPr lang="en-US" dirty="0" smtClean="0"/>
              <a:t>Deep Speech 2 on BigDL: Decoder</a:t>
            </a:r>
            <a:endParaRPr lang="en-US" dirty="0"/>
          </a:p>
        </p:txBody>
      </p:sp>
      <p:sp>
        <p:nvSpPr>
          <p:cNvPr id="4" name="Content Placeholder 3"/>
          <p:cNvSpPr>
            <a:spLocks noGrp="1"/>
          </p:cNvSpPr>
          <p:nvPr>
            <p:ph sz="quarter" idx="13"/>
          </p:nvPr>
        </p:nvSpPr>
        <p:spPr/>
        <p:txBody>
          <a:bodyPr/>
          <a:lstStyle/>
          <a:p>
            <a:r>
              <a:rPr lang="en-US" dirty="0" smtClean="0"/>
              <a:t>Existing decoder:</a:t>
            </a:r>
          </a:p>
          <a:p>
            <a:pPr lvl="1"/>
            <a:r>
              <a:rPr lang="en-US" dirty="0" err="1" smtClean="0"/>
              <a:t>BestPathDecoder</a:t>
            </a:r>
            <a:r>
              <a:rPr lang="en-US" dirty="0" smtClean="0"/>
              <a:t> (</a:t>
            </a:r>
            <a:r>
              <a:rPr lang="en-US" dirty="0" err="1" smtClean="0"/>
              <a:t>argmax</a:t>
            </a:r>
            <a:r>
              <a:rPr lang="en-US" dirty="0" smtClean="0"/>
              <a:t>)	</a:t>
            </a:r>
            <a:r>
              <a:rPr lang="en-US" dirty="0" err="1" smtClean="0"/>
              <a:t>wer</a:t>
            </a:r>
            <a:r>
              <a:rPr lang="en-US" dirty="0" smtClean="0"/>
              <a:t> = 27%</a:t>
            </a:r>
          </a:p>
          <a:p>
            <a:pPr lvl="1"/>
            <a:r>
              <a:rPr lang="en-US" dirty="0" err="1" smtClean="0"/>
              <a:t>VocabDecoder</a:t>
            </a:r>
            <a:r>
              <a:rPr lang="en-US" dirty="0"/>
              <a:t>	</a:t>
            </a:r>
            <a:r>
              <a:rPr lang="en-US" dirty="0" err="1" smtClean="0"/>
              <a:t>wer</a:t>
            </a:r>
            <a:r>
              <a:rPr lang="en-US" dirty="0" smtClean="0"/>
              <a:t> = 22%</a:t>
            </a:r>
          </a:p>
          <a:p>
            <a:endParaRPr lang="en-US" dirty="0"/>
          </a:p>
          <a:p>
            <a:r>
              <a:rPr lang="en-US" dirty="0" smtClean="0"/>
              <a:t>Contribution welcome </a:t>
            </a:r>
          </a:p>
          <a:p>
            <a:pPr lvl="1"/>
            <a:r>
              <a:rPr lang="en-US" dirty="0" smtClean="0"/>
              <a:t>decoder </a:t>
            </a:r>
            <a:r>
              <a:rPr lang="en-US" dirty="0"/>
              <a:t>with Language </a:t>
            </a:r>
            <a:r>
              <a:rPr lang="en-US" dirty="0" smtClean="0"/>
              <a:t>Model, </a:t>
            </a:r>
            <a:r>
              <a:rPr lang="en-US" dirty="0" smtClean="0"/>
              <a:t>expect </a:t>
            </a:r>
            <a:r>
              <a:rPr lang="en-US" dirty="0" err="1" smtClean="0"/>
              <a:t>wer</a:t>
            </a:r>
            <a:r>
              <a:rPr lang="en-US" dirty="0" smtClean="0"/>
              <a:t> &lt; 10%</a:t>
            </a:r>
            <a:endParaRPr lang="en-US" dirty="0"/>
          </a:p>
        </p:txBody>
      </p:sp>
      <p:graphicFrame>
        <p:nvGraphicFramePr>
          <p:cNvPr id="8" name="Table 7"/>
          <p:cNvGraphicFramePr>
            <a:graphicFrameLocks noGrp="1"/>
          </p:cNvGraphicFramePr>
          <p:nvPr>
            <p:extLst>
              <p:ext uri="{D42A27DB-BD31-4B8C-83A1-F6EECF244321}">
                <p14:modId xmlns:p14="http://schemas.microsoft.com/office/powerpoint/2010/main" val="1251585384"/>
              </p:ext>
            </p:extLst>
          </p:nvPr>
        </p:nvGraphicFramePr>
        <p:xfrm>
          <a:off x="5297071" y="869628"/>
          <a:ext cx="3225801" cy="1714500"/>
        </p:xfrm>
        <a:graphic>
          <a:graphicData uri="http://schemas.openxmlformats.org/drawingml/2006/table">
            <a:tbl>
              <a:tblPr>
                <a:tableStyleId>{8EC20E35-A176-4012-BC5E-935CFFF8708E}</a:tableStyleId>
              </a:tblPr>
              <a:tblGrid>
                <a:gridCol w="609001"/>
                <a:gridCol w="532876"/>
                <a:gridCol w="523360"/>
                <a:gridCol w="482125"/>
                <a:gridCol w="469438"/>
                <a:gridCol w="609001"/>
              </a:tblGrid>
              <a:tr h="190500">
                <a:tc>
                  <a:txBody>
                    <a:bodyPr/>
                    <a:lstStyle/>
                    <a:p>
                      <a:pPr algn="ctr" fontAlgn="ct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t1</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t2</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t3</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t4</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a:t>
                      </a:r>
                      <a:endParaRPr lang="en-US" sz="1100" b="0" i="0" u="none" strike="noStrike">
                        <a:solidFill>
                          <a:srgbClr val="000000"/>
                        </a:solidFill>
                        <a:effectLst/>
                        <a:latin typeface="Calibri" panose="020F0502020204030204" pitchFamily="34" charset="0"/>
                      </a:endParaRPr>
                    </a:p>
                  </a:txBody>
                  <a:tcPr marL="9525" marR="9525" marT="9525" marB="0" anchor="ctr"/>
                </a:tc>
              </a:tr>
              <a:tr h="190500">
                <a:tc>
                  <a:txBody>
                    <a:bodyPr/>
                    <a:lstStyle/>
                    <a:p>
                      <a:pPr algn="ctr" fontAlgn="ctr"/>
                      <a:r>
                        <a:rPr lang="en-US" sz="1100" u="none" strike="noStrike">
                          <a:effectLst/>
                        </a:rPr>
                        <a:t>A</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0.01</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0.1</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marL="0" algn="ctr" defTabSz="457200" rtl="0" eaLnBrk="1" fontAlgn="ctr" latinLnBrk="0" hangingPunct="1"/>
                      <a:r>
                        <a:rPr lang="en-US" sz="1100" u="none" strike="noStrike" kern="1200" dirty="0">
                          <a:solidFill>
                            <a:schemeClr val="accent6"/>
                          </a:solidFill>
                          <a:effectLst/>
                          <a:latin typeface="+mn-lt"/>
                          <a:ea typeface="+mn-ea"/>
                          <a:cs typeface="+mn-cs"/>
                        </a:rPr>
                        <a:t>0.7</a:t>
                      </a:r>
                    </a:p>
                  </a:txBody>
                  <a:tcPr marL="9525" marR="9525" marT="9525" marB="0" anchor="ctr"/>
                </a:tc>
                <a:tc>
                  <a:txBody>
                    <a:bodyPr/>
                    <a:lstStyle/>
                    <a:p>
                      <a:pPr algn="ctr" fontAlgn="ctr"/>
                      <a:r>
                        <a:rPr lang="en-US" sz="1100" u="none" strike="noStrike">
                          <a:effectLst/>
                        </a:rPr>
                        <a:t>0.03</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endParaRPr lang="en-US" sz="1100" b="0" i="0" u="none" strike="noStrike">
                        <a:solidFill>
                          <a:srgbClr val="000000"/>
                        </a:solidFill>
                        <a:effectLst/>
                        <a:latin typeface="Calibri" panose="020F0502020204030204" pitchFamily="34" charset="0"/>
                      </a:endParaRPr>
                    </a:p>
                  </a:txBody>
                  <a:tcPr marL="9525" marR="9525" marT="9525" marB="0" anchor="ctr"/>
                </a:tc>
              </a:tr>
              <a:tr h="190500">
                <a:tc>
                  <a:txBody>
                    <a:bodyPr/>
                    <a:lstStyle/>
                    <a:p>
                      <a:pPr algn="ctr" fontAlgn="ctr"/>
                      <a:r>
                        <a:rPr lang="en-US" sz="1100" u="none" strike="noStrike">
                          <a:effectLst/>
                        </a:rPr>
                        <a:t>B</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0.05</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0.01</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0.2</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marL="0" algn="ctr" defTabSz="457200" rtl="0" eaLnBrk="1" fontAlgn="ctr" latinLnBrk="0" hangingPunct="1"/>
                      <a:r>
                        <a:rPr lang="en-US" sz="1100" u="none" strike="noStrike" kern="1200" dirty="0">
                          <a:solidFill>
                            <a:schemeClr val="accent6"/>
                          </a:solidFill>
                          <a:effectLst/>
                          <a:latin typeface="+mn-lt"/>
                          <a:ea typeface="+mn-ea"/>
                          <a:cs typeface="+mn-cs"/>
                        </a:rPr>
                        <a:t>0.5</a:t>
                      </a:r>
                    </a:p>
                  </a:txBody>
                  <a:tcPr marL="9525" marR="9525" marT="9525" marB="0" anchor="ctr"/>
                </a:tc>
                <a:tc>
                  <a:txBody>
                    <a:bodyPr/>
                    <a:lstStyle/>
                    <a:p>
                      <a:pPr algn="ctr" fontAlgn="ctr"/>
                      <a:endParaRPr lang="en-US" sz="1100" b="0" i="0" u="none" strike="noStrike">
                        <a:solidFill>
                          <a:srgbClr val="000000"/>
                        </a:solidFill>
                        <a:effectLst/>
                        <a:latin typeface="Calibri" panose="020F0502020204030204" pitchFamily="34" charset="0"/>
                      </a:endParaRPr>
                    </a:p>
                  </a:txBody>
                  <a:tcPr marL="9525" marR="9525" marT="9525" marB="0" anchor="ctr"/>
                </a:tc>
              </a:tr>
              <a:tr h="190500">
                <a:tc>
                  <a:txBody>
                    <a:bodyPr/>
                    <a:lstStyle/>
                    <a:p>
                      <a:pPr algn="ctr" fontAlgn="ctr"/>
                      <a:r>
                        <a:rPr lang="en-US" sz="1100" u="none" strike="noStrike">
                          <a:effectLst/>
                        </a:rPr>
                        <a:t>C</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0.01</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0.1</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0.09</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0.01</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endParaRPr lang="en-US" sz="1100" b="0" i="0" u="none" strike="noStrike">
                        <a:solidFill>
                          <a:srgbClr val="000000"/>
                        </a:solidFill>
                        <a:effectLst/>
                        <a:latin typeface="Calibri" panose="020F0502020204030204" pitchFamily="34" charset="0"/>
                      </a:endParaRPr>
                    </a:p>
                  </a:txBody>
                  <a:tcPr marL="9525" marR="9525" marT="9525" marB="0" anchor="ctr"/>
                </a:tc>
              </a:tr>
              <a:tr h="190500">
                <a:tc>
                  <a:txBody>
                    <a:bodyPr/>
                    <a:lstStyle/>
                    <a:p>
                      <a:pPr algn="ctr" fontAlgn="ctr"/>
                      <a:r>
                        <a:rPr lang="en-US" sz="1100" u="none" strike="noStrike">
                          <a:effectLst/>
                        </a:rPr>
                        <a:t>D</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dirty="0">
                          <a:solidFill>
                            <a:schemeClr val="accent6"/>
                          </a:solidFill>
                          <a:effectLst/>
                        </a:rPr>
                        <a:t>0.8</a:t>
                      </a:r>
                      <a:endParaRPr lang="en-US" sz="1100" b="0" i="0" u="none" strike="noStrike" dirty="0">
                        <a:solidFill>
                          <a:schemeClr val="accent6"/>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0.05</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0.01</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0.01</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endParaRPr lang="en-US" sz="1100" b="0" i="0" u="none" strike="noStrike">
                        <a:solidFill>
                          <a:srgbClr val="000000"/>
                        </a:solidFill>
                        <a:effectLst/>
                        <a:latin typeface="Calibri" panose="020F0502020204030204" pitchFamily="34" charset="0"/>
                      </a:endParaRPr>
                    </a:p>
                  </a:txBody>
                  <a:tcPr marL="9525" marR="9525" marT="9525" marB="0" anchor="ctr"/>
                </a:tc>
              </a:tr>
              <a:tr h="190500">
                <a:tc>
                  <a:txBody>
                    <a:bodyPr/>
                    <a:lstStyle/>
                    <a:p>
                      <a:pPr algn="ctr" fontAlgn="ctr"/>
                      <a:r>
                        <a:rPr lang="en-US" sz="1100" u="none" strike="noStrike">
                          <a:effectLst/>
                        </a:rPr>
                        <a:t>…</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dirty="0">
                          <a:effectLst/>
                        </a:rPr>
                        <a:t>…</a:t>
                      </a: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dirty="0">
                          <a:effectLst/>
                        </a:rPr>
                        <a:t>…</a:t>
                      </a: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endParaRPr lang="en-US" sz="1100" b="0" i="0" u="none" strike="noStrike">
                        <a:solidFill>
                          <a:srgbClr val="000000"/>
                        </a:solidFill>
                        <a:effectLst/>
                        <a:latin typeface="Calibri" panose="020F0502020204030204" pitchFamily="34" charset="0"/>
                      </a:endParaRPr>
                    </a:p>
                  </a:txBody>
                  <a:tcPr marL="9525" marR="9525" marT="9525" marB="0" anchor="ctr"/>
                </a:tc>
              </a:tr>
              <a:tr h="190500">
                <a:tc>
                  <a:txBody>
                    <a:bodyPr/>
                    <a:lstStyle/>
                    <a:p>
                      <a:pPr algn="ctr" fontAlgn="ctr"/>
                      <a:r>
                        <a:rPr lang="en-US" sz="1100" u="none" strike="noStrike">
                          <a:effectLst/>
                        </a:rPr>
                        <a:t>Blank</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0.1</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marL="0" algn="ctr" defTabSz="457200" rtl="0" eaLnBrk="1" fontAlgn="ctr" latinLnBrk="0" hangingPunct="1"/>
                      <a:r>
                        <a:rPr lang="en-US" sz="1100" u="none" strike="noStrike" kern="1200" dirty="0">
                          <a:solidFill>
                            <a:schemeClr val="accent6"/>
                          </a:solidFill>
                          <a:effectLst/>
                          <a:latin typeface="+mn-lt"/>
                          <a:ea typeface="+mn-ea"/>
                          <a:cs typeface="+mn-cs"/>
                        </a:rPr>
                        <a:t>0.6</a:t>
                      </a:r>
                    </a:p>
                  </a:txBody>
                  <a:tcPr marL="9525" marR="9525" marT="9525" marB="0" anchor="ctr"/>
                </a:tc>
                <a:tc>
                  <a:txBody>
                    <a:bodyPr/>
                    <a:lstStyle/>
                    <a:p>
                      <a:pPr algn="ctr" fontAlgn="ctr"/>
                      <a:r>
                        <a:rPr lang="en-US" sz="1100" u="none" strike="noStrike">
                          <a:effectLst/>
                        </a:rPr>
                        <a:t>0.01</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0.4</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endParaRPr lang="en-US" sz="1100" b="0" i="0" u="none" strike="noStrike">
                        <a:solidFill>
                          <a:srgbClr val="000000"/>
                        </a:solidFill>
                        <a:effectLst/>
                        <a:latin typeface="Calibri" panose="020F0502020204030204" pitchFamily="34" charset="0"/>
                      </a:endParaRPr>
                    </a:p>
                  </a:txBody>
                  <a:tcPr marL="9525" marR="9525" marT="9525" marB="0" anchor="ctr"/>
                </a:tc>
              </a:tr>
              <a:tr h="190500">
                <a:tc>
                  <a:txBody>
                    <a:bodyPr/>
                    <a:lstStyle/>
                    <a:p>
                      <a:pPr algn="ctr" fontAlgn="ct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endParaRPr lang="en-US" sz="1100" b="0" i="0" u="none" strike="noStrike">
                        <a:solidFill>
                          <a:srgbClr val="000000"/>
                        </a:solidFill>
                        <a:effectLst/>
                        <a:latin typeface="Calibri" panose="020F0502020204030204" pitchFamily="34" charset="0"/>
                      </a:endParaRPr>
                    </a:p>
                  </a:txBody>
                  <a:tcPr marL="9525" marR="9525" marT="9525" marB="0" anchor="ctr"/>
                </a:tc>
              </a:tr>
              <a:tr h="190500">
                <a:tc>
                  <a:txBody>
                    <a:bodyPr/>
                    <a:lstStyle/>
                    <a:p>
                      <a:pPr algn="ctr" fontAlgn="ct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D</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b="0" i="0" u="none" strike="noStrike" dirty="0" smtClean="0">
                          <a:solidFill>
                            <a:schemeClr val="dk1"/>
                          </a:solidFill>
                          <a:effectLst/>
                          <a:latin typeface="+mn-lt"/>
                        </a:rPr>
                        <a:t>-</a:t>
                      </a: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A</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B</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endParaRPr lang="en-US" sz="1100" b="0" i="0" u="none" strike="noStrike" dirty="0">
                        <a:solidFill>
                          <a:srgbClr val="000000"/>
                        </a:solidFill>
                        <a:effectLst/>
                        <a:latin typeface="Calibri" panose="020F0502020204030204" pitchFamily="34" charset="0"/>
                      </a:endParaRPr>
                    </a:p>
                  </a:txBody>
                  <a:tcPr marL="9525" marR="9525" marT="9525" marB="0" anchor="ctr"/>
                </a:tc>
              </a:tr>
            </a:tbl>
          </a:graphicData>
        </a:graphic>
      </p:graphicFrame>
    </p:spTree>
    <p:extLst>
      <p:ext uri="{BB962C8B-B14F-4D97-AF65-F5344CB8AC3E}">
        <p14:creationId xmlns:p14="http://schemas.microsoft.com/office/powerpoint/2010/main" val="254732912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E2556C5-CE8C-6547-B838-EA80C61A4AF7}" type="slidenum">
              <a:rPr lang="en-US" smtClean="0"/>
              <a:pPr/>
              <a:t>21</a:t>
            </a:fld>
            <a:endParaRPr lang="en-US" dirty="0"/>
          </a:p>
        </p:txBody>
      </p:sp>
      <p:sp>
        <p:nvSpPr>
          <p:cNvPr id="5" name="Title 4"/>
          <p:cNvSpPr>
            <a:spLocks noGrp="1"/>
          </p:cNvSpPr>
          <p:nvPr>
            <p:ph type="title"/>
          </p:nvPr>
        </p:nvSpPr>
        <p:spPr/>
        <p:txBody>
          <a:bodyPr/>
          <a:lstStyle/>
          <a:p>
            <a:r>
              <a:rPr lang="en-US" dirty="0" smtClean="0"/>
              <a:t>Deep Speech 2 with AN4 data</a:t>
            </a:r>
            <a:endParaRPr lang="en-US" dirty="0"/>
          </a:p>
        </p:txBody>
      </p:sp>
      <p:sp>
        <p:nvSpPr>
          <p:cNvPr id="8" name="Content Placeholder 7"/>
          <p:cNvSpPr>
            <a:spLocks noGrp="1"/>
          </p:cNvSpPr>
          <p:nvPr>
            <p:ph sz="quarter" idx="13"/>
          </p:nvPr>
        </p:nvSpPr>
        <p:spPr/>
        <p:txBody>
          <a:bodyPr/>
          <a:lstStyle/>
          <a:p>
            <a:pPr marL="285750" indent="-285750">
              <a:buFont typeface="Arial" panose="020B0604020202020204" pitchFamily="34" charset="0"/>
              <a:buChar char="•"/>
            </a:pPr>
            <a:r>
              <a:rPr lang="en-US" dirty="0"/>
              <a:t>Deep Speech </a:t>
            </a:r>
            <a:r>
              <a:rPr lang="en-US" dirty="0" smtClean="0"/>
              <a:t>2 (8 </a:t>
            </a:r>
            <a:r>
              <a:rPr lang="en-US" dirty="0"/>
              <a:t>layer, 5 RNN</a:t>
            </a:r>
            <a:r>
              <a:rPr lang="en-US" dirty="0" smtClean="0"/>
              <a:t>), </a:t>
            </a:r>
            <a:r>
              <a:rPr lang="en-US" dirty="0" err="1" smtClean="0"/>
              <a:t>uttLength</a:t>
            </a:r>
            <a:r>
              <a:rPr lang="en-US" dirty="0"/>
              <a:t> 8 seconds </a:t>
            </a:r>
            <a:endParaRPr lang="en-US" dirty="0" smtClean="0"/>
          </a:p>
          <a:p>
            <a:pPr marL="511175" lvl="1" indent="-285750">
              <a:buFont typeface="Arial" panose="020B0604020202020204" pitchFamily="34" charset="0"/>
              <a:buChar char="•"/>
            </a:pPr>
            <a:r>
              <a:rPr lang="en-US" dirty="0" smtClean="0"/>
              <a:t>Word Error Rate with hold-out validation dataset</a:t>
            </a:r>
          </a:p>
          <a:p>
            <a:pPr marL="511175" lvl="1" indent="-285750">
              <a:buFont typeface="Arial" panose="020B0604020202020204" pitchFamily="34" charset="0"/>
              <a:buChar char="•"/>
            </a:pPr>
            <a:endParaRPr lang="en-US" dirty="0"/>
          </a:p>
          <a:p>
            <a:pPr marL="511175" lvl="1" indent="-285750">
              <a:buFont typeface="Arial" panose="020B0604020202020204" pitchFamily="34" charset="0"/>
              <a:buChar char="•"/>
            </a:pPr>
            <a:endParaRPr lang="en-US" dirty="0" smtClean="0"/>
          </a:p>
        </p:txBody>
      </p:sp>
      <p:graphicFrame>
        <p:nvGraphicFramePr>
          <p:cNvPr id="7" name="Table 6"/>
          <p:cNvGraphicFramePr>
            <a:graphicFrameLocks noGrp="1"/>
          </p:cNvGraphicFramePr>
          <p:nvPr>
            <p:extLst>
              <p:ext uri="{D42A27DB-BD31-4B8C-83A1-F6EECF244321}">
                <p14:modId xmlns:p14="http://schemas.microsoft.com/office/powerpoint/2010/main" val="4116293046"/>
              </p:ext>
            </p:extLst>
          </p:nvPr>
        </p:nvGraphicFramePr>
        <p:xfrm>
          <a:off x="966118" y="1995437"/>
          <a:ext cx="3785277" cy="852045"/>
        </p:xfrm>
        <a:graphic>
          <a:graphicData uri="http://schemas.openxmlformats.org/drawingml/2006/table">
            <a:tbl>
              <a:tblPr firstRow="1" bandRow="1">
                <a:tableStyleId>{21E4AEA4-8DFA-4A89-87EB-49C32662AFE0}</a:tableStyleId>
              </a:tblPr>
              <a:tblGrid>
                <a:gridCol w="2096631"/>
                <a:gridCol w="1688646"/>
              </a:tblGrid>
              <a:tr h="284015">
                <a:tc>
                  <a:txBody>
                    <a:bodyPr/>
                    <a:lstStyle/>
                    <a:p>
                      <a:pPr algn="r"/>
                      <a:endParaRPr lang="en-US" sz="1100" dirty="0"/>
                    </a:p>
                  </a:txBody>
                  <a:tcPr/>
                </a:tc>
                <a:tc>
                  <a:txBody>
                    <a:bodyPr/>
                    <a:lstStyle/>
                    <a:p>
                      <a:pPr algn="r"/>
                      <a:r>
                        <a:rPr lang="en-US" sz="1100" dirty="0" err="1" smtClean="0"/>
                        <a:t>wer</a:t>
                      </a:r>
                      <a:r>
                        <a:rPr lang="en-US" sz="1100" dirty="0" smtClean="0"/>
                        <a:t>(without LM)</a:t>
                      </a:r>
                      <a:endParaRPr lang="en-US" sz="1100" dirty="0"/>
                    </a:p>
                  </a:txBody>
                  <a:tcPr/>
                </a:tc>
              </a:tr>
              <a:tr h="284015">
                <a:tc>
                  <a:txBody>
                    <a:bodyPr/>
                    <a:lstStyle/>
                    <a:p>
                      <a:pPr algn="r"/>
                      <a:r>
                        <a:rPr lang="en-US" sz="1100" dirty="0" smtClean="0">
                          <a:effectLst/>
                        </a:rPr>
                        <a:t>Deep Speech on </a:t>
                      </a:r>
                      <a:r>
                        <a:rPr lang="en-US" sz="1100" dirty="0" err="1" smtClean="0">
                          <a:effectLst/>
                        </a:rPr>
                        <a:t>Tensorflow</a:t>
                      </a:r>
                      <a:endParaRPr lang="en-US" sz="1100" dirty="0">
                        <a:effectLst/>
                      </a:endParaRPr>
                    </a:p>
                  </a:txBody>
                  <a:tcPr anchor="ctr"/>
                </a:tc>
                <a:tc>
                  <a:txBody>
                    <a:bodyPr/>
                    <a:lstStyle/>
                    <a:p>
                      <a:pPr algn="r"/>
                      <a:r>
                        <a:rPr lang="en-US" sz="1100" dirty="0" smtClean="0">
                          <a:effectLst/>
                        </a:rPr>
                        <a:t>12.4%</a:t>
                      </a:r>
                      <a:endParaRPr lang="en-US" sz="1100" dirty="0">
                        <a:effectLst/>
                      </a:endParaRPr>
                    </a:p>
                  </a:txBody>
                  <a:tcPr anchor="ctr"/>
                </a:tc>
              </a:tr>
              <a:tr h="284015">
                <a:tc>
                  <a:txBody>
                    <a:bodyPr/>
                    <a:lstStyle/>
                    <a:p>
                      <a:pPr algn="r"/>
                      <a:r>
                        <a:rPr lang="en-US" sz="1100" dirty="0" smtClean="0">
                          <a:effectLst/>
                        </a:rPr>
                        <a:t>BigDL</a:t>
                      </a:r>
                      <a:endParaRPr lang="en-US" sz="1100" dirty="0">
                        <a:effectLst/>
                      </a:endParaRPr>
                    </a:p>
                  </a:txBody>
                  <a:tcPr anchor="ctr">
                    <a:solidFill>
                      <a:schemeClr val="accent3">
                        <a:lumMod val="40000"/>
                        <a:lumOff val="60000"/>
                      </a:schemeClr>
                    </a:solidFill>
                  </a:tcPr>
                </a:tc>
                <a:tc>
                  <a:txBody>
                    <a:bodyPr/>
                    <a:lstStyle/>
                    <a:p>
                      <a:pPr algn="r"/>
                      <a:r>
                        <a:rPr lang="en-US" sz="1100" dirty="0" smtClean="0">
                          <a:effectLst/>
                        </a:rPr>
                        <a:t>&lt; 5%</a:t>
                      </a:r>
                      <a:endParaRPr lang="en-US" sz="1100" dirty="0">
                        <a:effectLst/>
                      </a:endParaRPr>
                    </a:p>
                  </a:txBody>
                  <a:tcPr anchor="ctr">
                    <a:solidFill>
                      <a:schemeClr val="accent3">
                        <a:lumMod val="40000"/>
                        <a:lumOff val="60000"/>
                      </a:schemeClr>
                    </a:solidFill>
                  </a:tcPr>
                </a:tc>
              </a:tr>
            </a:tbl>
          </a:graphicData>
        </a:graphic>
      </p:graphicFrame>
    </p:spTree>
    <p:extLst>
      <p:ext uri="{BB962C8B-B14F-4D97-AF65-F5344CB8AC3E}">
        <p14:creationId xmlns:p14="http://schemas.microsoft.com/office/powerpoint/2010/main" val="140943325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E2556C5-CE8C-6547-B838-EA80C61A4AF7}" type="slidenum">
              <a:rPr lang="en-US" smtClean="0"/>
              <a:pPr/>
              <a:t>22</a:t>
            </a:fld>
            <a:endParaRPr lang="en-US" dirty="0"/>
          </a:p>
        </p:txBody>
      </p:sp>
      <p:sp>
        <p:nvSpPr>
          <p:cNvPr id="5" name="Title 4"/>
          <p:cNvSpPr>
            <a:spLocks noGrp="1"/>
          </p:cNvSpPr>
          <p:nvPr>
            <p:ph type="title"/>
          </p:nvPr>
        </p:nvSpPr>
        <p:spPr/>
        <p:txBody>
          <a:bodyPr/>
          <a:lstStyle/>
          <a:p>
            <a:r>
              <a:rPr lang="en-US" dirty="0" smtClean="0"/>
              <a:t>Deep Speech 2 with </a:t>
            </a:r>
            <a:r>
              <a:rPr lang="en-US" dirty="0" err="1" smtClean="0"/>
              <a:t>LibriSpeech</a:t>
            </a:r>
            <a:endParaRPr lang="en-US" dirty="0"/>
          </a:p>
        </p:txBody>
      </p:sp>
      <p:sp>
        <p:nvSpPr>
          <p:cNvPr id="8" name="Content Placeholder 7"/>
          <p:cNvSpPr>
            <a:spLocks noGrp="1"/>
          </p:cNvSpPr>
          <p:nvPr>
            <p:ph sz="quarter" idx="13"/>
          </p:nvPr>
        </p:nvSpPr>
        <p:spPr/>
        <p:txBody>
          <a:bodyPr/>
          <a:lstStyle/>
          <a:p>
            <a:pPr marL="285750" indent="-285750">
              <a:buFont typeface="Arial" panose="020B0604020202020204" pitchFamily="34" charset="0"/>
              <a:buChar char="•"/>
            </a:pPr>
            <a:r>
              <a:rPr lang="en-US" sz="1600" dirty="0"/>
              <a:t>Deep Speech </a:t>
            </a:r>
            <a:r>
              <a:rPr lang="en-US" sz="1600" dirty="0" smtClean="0"/>
              <a:t>2 (12 layers, 9 RNN), </a:t>
            </a:r>
            <a:r>
              <a:rPr lang="en-US" sz="1600" dirty="0" err="1" smtClean="0"/>
              <a:t>uttLength</a:t>
            </a:r>
            <a:r>
              <a:rPr lang="en-US" sz="1600" dirty="0"/>
              <a:t> </a:t>
            </a:r>
            <a:r>
              <a:rPr lang="en-US" sz="1600" dirty="0" smtClean="0"/>
              <a:t>30 </a:t>
            </a:r>
            <a:r>
              <a:rPr lang="en-US" sz="1600" dirty="0"/>
              <a:t>seconds </a:t>
            </a:r>
            <a:endParaRPr lang="en-US" sz="1600" dirty="0" smtClean="0"/>
          </a:p>
          <a:p>
            <a:pPr marL="511175" lvl="1" indent="-285750">
              <a:buFont typeface="Arial" panose="020B0604020202020204" pitchFamily="34" charset="0"/>
              <a:buChar char="•"/>
            </a:pPr>
            <a:r>
              <a:rPr lang="en-US" sz="1600" dirty="0" smtClean="0"/>
              <a:t>Word Error Rate with hold-out validation dataset</a:t>
            </a:r>
          </a:p>
          <a:p>
            <a:pPr marL="511175" lvl="1" indent="-285750">
              <a:buFont typeface="Arial" panose="020B0604020202020204" pitchFamily="34" charset="0"/>
              <a:buChar char="•"/>
            </a:pPr>
            <a:endParaRPr lang="en-US" sz="1600" dirty="0"/>
          </a:p>
          <a:p>
            <a:pPr marL="511175" lvl="1" indent="-285750">
              <a:buFont typeface="Arial" panose="020B0604020202020204" pitchFamily="34" charset="0"/>
              <a:buChar char="•"/>
            </a:pPr>
            <a:endParaRPr lang="en-US" sz="1600" dirty="0" smtClean="0"/>
          </a:p>
          <a:p>
            <a:pPr marL="511175" lvl="1" indent="-285750">
              <a:buFont typeface="Arial" panose="020B0604020202020204" pitchFamily="34" charset="0"/>
              <a:buChar char="•"/>
            </a:pPr>
            <a:endParaRPr lang="en-US" sz="1600" dirty="0"/>
          </a:p>
          <a:p>
            <a:pPr marL="285750" lvl="1" indent="-285750">
              <a:buFont typeface="Arial" panose="020B0604020202020204" pitchFamily="34" charset="0"/>
              <a:buChar char="•"/>
            </a:pPr>
            <a:endParaRPr lang="en-US" sz="1600" dirty="0" smtClean="0">
              <a:solidFill>
                <a:srgbClr val="0071C5"/>
              </a:solidFill>
            </a:endParaRPr>
          </a:p>
          <a:p>
            <a:pPr marL="285750" lvl="1" indent="-285750">
              <a:buFont typeface="Arial" panose="020B0604020202020204" pitchFamily="34" charset="0"/>
              <a:buChar char="•"/>
            </a:pPr>
            <a:r>
              <a:rPr lang="en-US" sz="1600" dirty="0" smtClean="0">
                <a:solidFill>
                  <a:srgbClr val="0071C5"/>
                </a:solidFill>
              </a:rPr>
              <a:t>Still under </a:t>
            </a:r>
            <a:r>
              <a:rPr lang="en-US" sz="1600" dirty="0">
                <a:solidFill>
                  <a:srgbClr val="0071C5"/>
                </a:solidFill>
              </a:rPr>
              <a:t>further tuning and optimization</a:t>
            </a:r>
            <a:r>
              <a:rPr lang="en-US" sz="1600" dirty="0" smtClean="0">
                <a:solidFill>
                  <a:srgbClr val="0071C5"/>
                </a:solidFill>
              </a:rPr>
              <a:t>.</a:t>
            </a:r>
          </a:p>
          <a:p>
            <a:pPr marL="511175" lvl="1" indent="-285750">
              <a:buFont typeface="Arial" panose="020B0604020202020204" pitchFamily="34" charset="0"/>
              <a:buChar char="•"/>
            </a:pPr>
            <a:r>
              <a:rPr lang="en-US" sz="1600" dirty="0"/>
              <a:t>More training data</a:t>
            </a:r>
          </a:p>
          <a:p>
            <a:pPr marL="511175" lvl="1" indent="-285750">
              <a:buFont typeface="Arial" panose="020B0604020202020204" pitchFamily="34" charset="0"/>
              <a:buChar char="•"/>
            </a:pPr>
            <a:r>
              <a:rPr lang="en-US" sz="1600" dirty="0"/>
              <a:t>Optimizer (Adam, SGD, </a:t>
            </a:r>
            <a:r>
              <a:rPr lang="en-US" sz="1600" dirty="0" err="1"/>
              <a:t>nesterov</a:t>
            </a:r>
            <a:r>
              <a:rPr lang="en-US" sz="1600" dirty="0"/>
              <a:t> )</a:t>
            </a:r>
          </a:p>
        </p:txBody>
      </p:sp>
      <p:graphicFrame>
        <p:nvGraphicFramePr>
          <p:cNvPr id="2" name="Table 1"/>
          <p:cNvGraphicFramePr>
            <a:graphicFrameLocks noGrp="1"/>
          </p:cNvGraphicFramePr>
          <p:nvPr>
            <p:extLst>
              <p:ext uri="{D42A27DB-BD31-4B8C-83A1-F6EECF244321}">
                <p14:modId xmlns:p14="http://schemas.microsoft.com/office/powerpoint/2010/main" val="1525490929"/>
              </p:ext>
            </p:extLst>
          </p:nvPr>
        </p:nvGraphicFramePr>
        <p:xfrm>
          <a:off x="966118" y="1919237"/>
          <a:ext cx="5007963" cy="1486902"/>
        </p:xfrm>
        <a:graphic>
          <a:graphicData uri="http://schemas.openxmlformats.org/drawingml/2006/table">
            <a:tbl>
              <a:tblPr firstRow="1" bandRow="1">
                <a:tableStyleId>{21E4AEA4-8DFA-4A89-87EB-49C32662AFE0}</a:tableStyleId>
              </a:tblPr>
              <a:tblGrid>
                <a:gridCol w="2096631"/>
                <a:gridCol w="1222686"/>
                <a:gridCol w="1688646"/>
              </a:tblGrid>
              <a:tr h="284015">
                <a:tc>
                  <a:txBody>
                    <a:bodyPr/>
                    <a:lstStyle/>
                    <a:p>
                      <a:pPr algn="r"/>
                      <a:endParaRPr lang="en-US" sz="1100" dirty="0"/>
                    </a:p>
                  </a:txBody>
                  <a:tcPr/>
                </a:tc>
                <a:tc>
                  <a:txBody>
                    <a:bodyPr/>
                    <a:lstStyle/>
                    <a:p>
                      <a:pPr algn="r"/>
                      <a:r>
                        <a:rPr lang="en-US" sz="1100" dirty="0" err="1" smtClean="0"/>
                        <a:t>cer</a:t>
                      </a:r>
                      <a:endParaRPr lang="en-US" sz="1100" dirty="0"/>
                    </a:p>
                  </a:txBody>
                  <a:tcPr/>
                </a:tc>
                <a:tc>
                  <a:txBody>
                    <a:bodyPr/>
                    <a:lstStyle/>
                    <a:p>
                      <a:pPr algn="r"/>
                      <a:r>
                        <a:rPr lang="en-US" sz="1100" dirty="0" err="1" smtClean="0"/>
                        <a:t>wer</a:t>
                      </a:r>
                      <a:r>
                        <a:rPr lang="en-US" sz="1100" dirty="0" smtClean="0"/>
                        <a:t>(without LM)</a:t>
                      </a:r>
                      <a:endParaRPr lang="en-US" sz="1100" dirty="0"/>
                    </a:p>
                  </a:txBody>
                  <a:tcPr/>
                </a:tc>
              </a:tr>
              <a:tr h="284015">
                <a:tc>
                  <a:txBody>
                    <a:bodyPr/>
                    <a:lstStyle/>
                    <a:p>
                      <a:pPr algn="r"/>
                      <a:r>
                        <a:rPr lang="en-US" sz="1100" dirty="0" err="1">
                          <a:effectLst/>
                        </a:rPr>
                        <a:t>Hannun</a:t>
                      </a:r>
                      <a:r>
                        <a:rPr lang="en-US" sz="1100" dirty="0">
                          <a:effectLst/>
                        </a:rPr>
                        <a:t>, et al. (2014)</a:t>
                      </a:r>
                    </a:p>
                  </a:txBody>
                  <a:tcPr anchor="ctr"/>
                </a:tc>
                <a:tc>
                  <a:txBody>
                    <a:bodyPr/>
                    <a:lstStyle/>
                    <a:p>
                      <a:pPr algn="r"/>
                      <a:r>
                        <a:rPr lang="en-US" sz="1100" dirty="0">
                          <a:effectLst/>
                        </a:rPr>
                        <a:t>10.7</a:t>
                      </a:r>
                    </a:p>
                  </a:txBody>
                  <a:tcPr anchor="ctr"/>
                </a:tc>
                <a:tc>
                  <a:txBody>
                    <a:bodyPr/>
                    <a:lstStyle/>
                    <a:p>
                      <a:pPr algn="r"/>
                      <a:r>
                        <a:rPr lang="en-US" sz="1100" dirty="0">
                          <a:effectLst/>
                        </a:rPr>
                        <a:t>35.8</a:t>
                      </a:r>
                    </a:p>
                  </a:txBody>
                  <a:tcPr anchor="ctr"/>
                </a:tc>
              </a:tr>
              <a:tr h="350842">
                <a:tc>
                  <a:txBody>
                    <a:bodyPr/>
                    <a:lstStyle/>
                    <a:p>
                      <a:pPr algn="r"/>
                      <a:r>
                        <a:rPr lang="en-US" sz="1100" dirty="0">
                          <a:effectLst/>
                        </a:rPr>
                        <a:t>Graves-</a:t>
                      </a:r>
                      <a:r>
                        <a:rPr lang="en-US" sz="1100" dirty="0" err="1">
                          <a:effectLst/>
                        </a:rPr>
                        <a:t>Jaitly</a:t>
                      </a:r>
                      <a:r>
                        <a:rPr lang="en-US" sz="1100" dirty="0">
                          <a:effectLst/>
                        </a:rPr>
                        <a:t> (ICML 2014)</a:t>
                      </a:r>
                    </a:p>
                  </a:txBody>
                  <a:tcPr anchor="ctr"/>
                </a:tc>
                <a:tc>
                  <a:txBody>
                    <a:bodyPr/>
                    <a:lstStyle/>
                    <a:p>
                      <a:pPr algn="r"/>
                      <a:r>
                        <a:rPr lang="en-US" sz="1100" dirty="0">
                          <a:effectLst/>
                        </a:rPr>
                        <a:t>9.2</a:t>
                      </a:r>
                    </a:p>
                  </a:txBody>
                  <a:tcPr anchor="ctr"/>
                </a:tc>
                <a:tc>
                  <a:txBody>
                    <a:bodyPr/>
                    <a:lstStyle/>
                    <a:p>
                      <a:pPr algn="r"/>
                      <a:r>
                        <a:rPr lang="en-US" sz="1100" dirty="0">
                          <a:effectLst/>
                        </a:rPr>
                        <a:t>30.1</a:t>
                      </a:r>
                    </a:p>
                  </a:txBody>
                  <a:tcPr anchor="ctr"/>
                </a:tc>
              </a:tr>
              <a:tr h="284015">
                <a:tc>
                  <a:txBody>
                    <a:bodyPr/>
                    <a:lstStyle/>
                    <a:p>
                      <a:pPr algn="r"/>
                      <a:r>
                        <a:rPr lang="en-US" sz="1100" dirty="0">
                          <a:effectLst/>
                        </a:rPr>
                        <a:t>Hwang-Sung (ICML 2016)</a:t>
                      </a:r>
                    </a:p>
                  </a:txBody>
                  <a:tcPr anchor="ctr"/>
                </a:tc>
                <a:tc>
                  <a:txBody>
                    <a:bodyPr/>
                    <a:lstStyle/>
                    <a:p>
                      <a:pPr algn="r"/>
                      <a:r>
                        <a:rPr lang="en-US" sz="1100" dirty="0">
                          <a:effectLst/>
                        </a:rPr>
                        <a:t>10.6</a:t>
                      </a:r>
                    </a:p>
                  </a:txBody>
                  <a:tcPr anchor="ctr"/>
                </a:tc>
                <a:tc>
                  <a:txBody>
                    <a:bodyPr/>
                    <a:lstStyle/>
                    <a:p>
                      <a:pPr algn="r"/>
                      <a:r>
                        <a:rPr lang="en-US" sz="1100" dirty="0">
                          <a:effectLst/>
                        </a:rPr>
                        <a:t>38.4</a:t>
                      </a:r>
                    </a:p>
                  </a:txBody>
                  <a:tcPr anchor="ctr"/>
                </a:tc>
              </a:tr>
              <a:tr h="284015">
                <a:tc>
                  <a:txBody>
                    <a:bodyPr/>
                    <a:lstStyle/>
                    <a:p>
                      <a:pPr algn="r"/>
                      <a:r>
                        <a:rPr lang="en-US" sz="1100" dirty="0" smtClean="0">
                          <a:effectLst/>
                        </a:rPr>
                        <a:t>BigDL</a:t>
                      </a:r>
                      <a:endParaRPr lang="en-US" sz="1100" dirty="0">
                        <a:effectLst/>
                      </a:endParaRPr>
                    </a:p>
                  </a:txBody>
                  <a:tcPr anchor="ctr">
                    <a:solidFill>
                      <a:schemeClr val="accent3">
                        <a:lumMod val="40000"/>
                        <a:lumOff val="60000"/>
                      </a:schemeClr>
                    </a:solidFill>
                  </a:tcPr>
                </a:tc>
                <a:tc>
                  <a:txBody>
                    <a:bodyPr/>
                    <a:lstStyle/>
                    <a:p>
                      <a:pPr algn="r"/>
                      <a:r>
                        <a:rPr lang="en-US" sz="1100" dirty="0" smtClean="0">
                          <a:effectLst/>
                        </a:rPr>
                        <a:t>8.7</a:t>
                      </a:r>
                      <a:endParaRPr lang="en-US" sz="1100" dirty="0">
                        <a:effectLst/>
                      </a:endParaRPr>
                    </a:p>
                  </a:txBody>
                  <a:tcPr anchor="ctr">
                    <a:solidFill>
                      <a:schemeClr val="accent3">
                        <a:lumMod val="40000"/>
                        <a:lumOff val="60000"/>
                      </a:schemeClr>
                    </a:solidFill>
                  </a:tcPr>
                </a:tc>
                <a:tc>
                  <a:txBody>
                    <a:bodyPr/>
                    <a:lstStyle/>
                    <a:p>
                      <a:pPr algn="r"/>
                      <a:r>
                        <a:rPr lang="en-US" sz="1100" dirty="0" smtClean="0">
                          <a:effectLst/>
                        </a:rPr>
                        <a:t>32.4</a:t>
                      </a:r>
                      <a:endParaRPr lang="en-US" sz="1100" dirty="0">
                        <a:effectLst/>
                      </a:endParaRPr>
                    </a:p>
                  </a:txBody>
                  <a:tcPr anchor="ctr">
                    <a:solidFill>
                      <a:schemeClr val="accent3">
                        <a:lumMod val="40000"/>
                        <a:lumOff val="60000"/>
                      </a:schemeClr>
                    </a:solidFill>
                  </a:tcPr>
                </a:tc>
              </a:tr>
            </a:tbl>
          </a:graphicData>
        </a:graphic>
      </p:graphicFrame>
    </p:spTree>
    <p:extLst>
      <p:ext uri="{BB962C8B-B14F-4D97-AF65-F5344CB8AC3E}">
        <p14:creationId xmlns:p14="http://schemas.microsoft.com/office/powerpoint/2010/main" val="31786741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E2556C5-CE8C-6547-B838-EA80C61A4AF7}" type="slidenum">
              <a:rPr lang="en-US" smtClean="0">
                <a:solidFill>
                  <a:prstClr val="white"/>
                </a:solidFill>
              </a:rPr>
              <a:pPr/>
              <a:t>23</a:t>
            </a:fld>
            <a:endParaRPr lang="en-US" dirty="0">
              <a:solidFill>
                <a:prstClr val="white"/>
              </a:solidFill>
            </a:endParaRPr>
          </a:p>
        </p:txBody>
      </p:sp>
      <p:sp>
        <p:nvSpPr>
          <p:cNvPr id="3" name="Title 2"/>
          <p:cNvSpPr>
            <a:spLocks noGrp="1"/>
          </p:cNvSpPr>
          <p:nvPr>
            <p:ph type="title"/>
          </p:nvPr>
        </p:nvSpPr>
        <p:spPr/>
        <p:txBody>
          <a:bodyPr/>
          <a:lstStyle/>
          <a:p>
            <a:r>
              <a:rPr lang="en-US" dirty="0"/>
              <a:t>Deep Speech 2 on </a:t>
            </a:r>
            <a:r>
              <a:rPr lang="en-US" dirty="0" smtClean="0"/>
              <a:t>BigDL: Summary</a:t>
            </a:r>
            <a:endParaRPr lang="en-US" dirty="0"/>
          </a:p>
        </p:txBody>
      </p:sp>
      <p:sp>
        <p:nvSpPr>
          <p:cNvPr id="4" name="Content Placeholder 3"/>
          <p:cNvSpPr>
            <a:spLocks noGrp="1"/>
          </p:cNvSpPr>
          <p:nvPr>
            <p:ph sz="quarter" idx="13"/>
          </p:nvPr>
        </p:nvSpPr>
        <p:spPr>
          <a:xfrm>
            <a:off x="455614" y="1001620"/>
            <a:ext cx="8228012" cy="3425825"/>
          </a:xfrm>
        </p:spPr>
        <p:txBody>
          <a:bodyPr/>
          <a:lstStyle/>
          <a:p>
            <a:pPr marL="0" lvl="1" indent="0">
              <a:buNone/>
            </a:pPr>
            <a:r>
              <a:rPr lang="en-US" altLang="zh-CN" sz="1500" b="1" dirty="0">
                <a:solidFill>
                  <a:srgbClr val="0071C5"/>
                </a:solidFill>
              </a:rPr>
              <a:t>Feature transformers:</a:t>
            </a:r>
          </a:p>
          <a:p>
            <a:pPr lvl="1">
              <a:spcBef>
                <a:spcPts val="900"/>
              </a:spcBef>
            </a:pPr>
            <a:r>
              <a:rPr lang="en-US" altLang="zh-CN" sz="1350" b="1" dirty="0"/>
              <a:t>Flac/wav Reader, </a:t>
            </a:r>
            <a:r>
              <a:rPr lang="en-US" altLang="zh-CN" sz="1350" b="1" dirty="0" err="1"/>
              <a:t>Windower</a:t>
            </a:r>
            <a:r>
              <a:rPr lang="en-US" altLang="zh-CN" sz="1350" b="1" dirty="0"/>
              <a:t>, </a:t>
            </a:r>
            <a:r>
              <a:rPr lang="en-US" altLang="zh-CN" sz="1350" b="1" dirty="0" err="1"/>
              <a:t>TimeSegmenter</a:t>
            </a:r>
            <a:r>
              <a:rPr lang="en-US" altLang="zh-CN" sz="1350" b="1" dirty="0"/>
              <a:t>, </a:t>
            </a:r>
            <a:r>
              <a:rPr lang="en-US" altLang="zh-CN" sz="1350" b="1" dirty="0" err="1"/>
              <a:t>TranscriptVectorizer</a:t>
            </a:r>
            <a:r>
              <a:rPr lang="en-US" altLang="zh-CN" sz="1350" b="1" dirty="0"/>
              <a:t>, </a:t>
            </a:r>
            <a:r>
              <a:rPr lang="en-US" altLang="zh-CN" sz="1350" b="1" dirty="0" err="1"/>
              <a:t>DFTSpecgram</a:t>
            </a:r>
            <a:r>
              <a:rPr lang="en-US" altLang="zh-CN" sz="1350" b="1" dirty="0"/>
              <a:t>, </a:t>
            </a:r>
            <a:r>
              <a:rPr lang="en-US" altLang="zh-CN" sz="1350" b="1" dirty="0" err="1"/>
              <a:t>MelFrequencyFilterBank</a:t>
            </a:r>
            <a:endParaRPr lang="en-US" altLang="zh-CN" sz="1350" b="1" dirty="0"/>
          </a:p>
          <a:p>
            <a:pPr marL="0" lvl="1" indent="0">
              <a:buNone/>
            </a:pPr>
            <a:r>
              <a:rPr lang="en-US" altLang="zh-CN" sz="1500" b="1" dirty="0">
                <a:solidFill>
                  <a:srgbClr val="0071C5"/>
                </a:solidFill>
              </a:rPr>
              <a:t>Model training and inference</a:t>
            </a:r>
          </a:p>
          <a:p>
            <a:pPr lvl="1">
              <a:spcBef>
                <a:spcPts val="900"/>
              </a:spcBef>
            </a:pPr>
            <a:r>
              <a:rPr lang="en-US" altLang="zh-CN" sz="1350" b="1" dirty="0"/>
              <a:t>Big DL container, optimizer, Convolution, </a:t>
            </a:r>
            <a:r>
              <a:rPr lang="en-US" altLang="zh-CN" sz="1350" b="1" dirty="0" err="1"/>
              <a:t>BatchNormalization</a:t>
            </a:r>
            <a:r>
              <a:rPr lang="en-US" altLang="zh-CN" sz="1350" b="1" dirty="0"/>
              <a:t>, Bi-RNN</a:t>
            </a:r>
          </a:p>
          <a:p>
            <a:pPr marL="0" lvl="1" indent="0">
              <a:buNone/>
            </a:pPr>
            <a:r>
              <a:rPr lang="en-US" altLang="zh-CN" sz="1500" b="1" dirty="0">
                <a:solidFill>
                  <a:srgbClr val="0071C5"/>
                </a:solidFill>
              </a:rPr>
              <a:t>CTC (Connectionist Temporal Classification) loss </a:t>
            </a:r>
          </a:p>
          <a:p>
            <a:pPr lvl="1">
              <a:spcBef>
                <a:spcPts val="900"/>
              </a:spcBef>
            </a:pPr>
            <a:r>
              <a:rPr lang="en-US" altLang="zh-CN" sz="1350" b="1" dirty="0"/>
              <a:t>Scala or JNI (warp-</a:t>
            </a:r>
            <a:r>
              <a:rPr lang="en-US" altLang="zh-CN" sz="1350" b="1" dirty="0" err="1"/>
              <a:t>ctc</a:t>
            </a:r>
            <a:r>
              <a:rPr lang="en-US" altLang="zh-CN" sz="1350" b="1" dirty="0"/>
              <a:t>)</a:t>
            </a:r>
          </a:p>
          <a:p>
            <a:pPr marL="0" lvl="1" indent="0">
              <a:buNone/>
            </a:pPr>
            <a:r>
              <a:rPr lang="en-US" altLang="zh-CN" sz="1500" b="1" dirty="0">
                <a:solidFill>
                  <a:srgbClr val="0071C5"/>
                </a:solidFill>
              </a:rPr>
              <a:t>Decoder</a:t>
            </a:r>
          </a:p>
          <a:p>
            <a:pPr lvl="1">
              <a:spcBef>
                <a:spcPts val="900"/>
              </a:spcBef>
            </a:pPr>
            <a:r>
              <a:rPr lang="en-US" altLang="zh-CN" sz="1350" b="1" dirty="0" err="1"/>
              <a:t>ArgmaxDecoder</a:t>
            </a:r>
            <a:r>
              <a:rPr lang="en-US" altLang="zh-CN" sz="1350" b="1" dirty="0"/>
              <a:t>, </a:t>
            </a:r>
            <a:r>
              <a:rPr lang="en-US" altLang="zh-CN" sz="1350" b="1" dirty="0" err="1"/>
              <a:t>VocabDecoder</a:t>
            </a:r>
            <a:endParaRPr lang="en-US" altLang="zh-CN" sz="1350" b="1" dirty="0"/>
          </a:p>
          <a:p>
            <a:pPr marL="0" lvl="1" indent="0">
              <a:buNone/>
            </a:pPr>
            <a:r>
              <a:rPr lang="en-US" altLang="zh-CN" sz="1500" b="1" dirty="0">
                <a:solidFill>
                  <a:srgbClr val="0071C5"/>
                </a:solidFill>
              </a:rPr>
              <a:t>Evaluation</a:t>
            </a:r>
          </a:p>
          <a:p>
            <a:pPr lvl="1">
              <a:spcBef>
                <a:spcPts val="900"/>
              </a:spcBef>
            </a:pPr>
            <a:r>
              <a:rPr lang="en-US" altLang="zh-CN" sz="1350" b="1" dirty="0" err="1"/>
              <a:t>wer</a:t>
            </a:r>
            <a:r>
              <a:rPr lang="en-US" altLang="zh-CN" sz="1350" b="1" dirty="0"/>
              <a:t>, </a:t>
            </a:r>
            <a:r>
              <a:rPr lang="en-US" altLang="zh-CN" sz="1350" b="1" dirty="0" err="1"/>
              <a:t>cer</a:t>
            </a:r>
            <a:endParaRPr lang="en-US" altLang="zh-CN" sz="1350" b="1" dirty="0"/>
          </a:p>
          <a:p>
            <a:r>
              <a:rPr lang="en-US" altLang="zh-CN" dirty="0"/>
              <a:t>	</a:t>
            </a:r>
            <a:endParaRPr lang="en-US" altLang="zh-CN" dirty="0" smtClean="0"/>
          </a:p>
          <a:p>
            <a:r>
              <a:rPr lang="en-US" dirty="0"/>
              <a:t>	</a:t>
            </a:r>
            <a:endParaRPr lang="en-US" dirty="0" smtClean="0"/>
          </a:p>
        </p:txBody>
      </p:sp>
    </p:spTree>
    <p:extLst>
      <p:ext uri="{BB962C8B-B14F-4D97-AF65-F5344CB8AC3E}">
        <p14:creationId xmlns:p14="http://schemas.microsoft.com/office/powerpoint/2010/main" val="312328876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EE2556C5-CE8C-6547-B838-EA80C61A4AF7}" type="slidenum">
              <a:rPr lang="en-US" smtClean="0"/>
              <a:pPr/>
              <a:t>24</a:t>
            </a:fld>
            <a:endParaRPr lang="en-US" dirty="0"/>
          </a:p>
        </p:txBody>
      </p:sp>
      <p:sp>
        <p:nvSpPr>
          <p:cNvPr id="9" name="Title 1"/>
          <p:cNvSpPr>
            <a:spLocks noGrp="1"/>
          </p:cNvSpPr>
          <p:nvPr>
            <p:ph type="title"/>
          </p:nvPr>
        </p:nvSpPr>
        <p:spPr>
          <a:xfrm>
            <a:off x="455613" y="2108062"/>
            <a:ext cx="7772400" cy="1021556"/>
          </a:xfrm>
        </p:spPr>
        <p:txBody>
          <a:bodyPr anchor="b" anchorCtr="0">
            <a:noAutofit/>
          </a:bodyPr>
          <a:lstStyle>
            <a:lvl1pPr algn="l">
              <a:lnSpc>
                <a:spcPct val="80000"/>
              </a:lnSpc>
              <a:defRPr sz="5400" b="0" cap="none" spc="0" baseline="0">
                <a:solidFill>
                  <a:schemeClr val="bg1"/>
                </a:solidFill>
                <a:latin typeface="Intel Clear Pro" panose="020B0804020202060201" pitchFamily="34" charset="0"/>
                <a:cs typeface="Intel Clear Pro" panose="020B0804020202060201" pitchFamily="34" charset="0"/>
              </a:defRPr>
            </a:lvl1pPr>
          </a:lstStyle>
          <a:p>
            <a:r>
              <a:rPr lang="en-US" dirty="0" smtClean="0">
                <a:solidFill>
                  <a:srgbClr val="003C71"/>
                </a:solidFill>
              </a:rPr>
              <a:t>Object Detection with BIGDL</a:t>
            </a:r>
            <a:endParaRPr lang="en-US" dirty="0">
              <a:solidFill>
                <a:srgbClr val="003C71"/>
              </a:solidFill>
            </a:endParaRPr>
          </a:p>
        </p:txBody>
      </p:sp>
    </p:spTree>
    <p:extLst>
      <p:ext uri="{BB962C8B-B14F-4D97-AF65-F5344CB8AC3E}">
        <p14:creationId xmlns:p14="http://schemas.microsoft.com/office/powerpoint/2010/main" val="365307131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E2556C5-CE8C-6547-B838-EA80C61A4AF7}" type="slidenum">
              <a:rPr lang="en-US" smtClean="0"/>
              <a:pPr/>
              <a:t>25</a:t>
            </a:fld>
            <a:endParaRPr lang="en-US" dirty="0"/>
          </a:p>
        </p:txBody>
      </p:sp>
      <p:sp>
        <p:nvSpPr>
          <p:cNvPr id="3" name="Title 2"/>
          <p:cNvSpPr>
            <a:spLocks noGrp="1"/>
          </p:cNvSpPr>
          <p:nvPr>
            <p:ph type="title"/>
          </p:nvPr>
        </p:nvSpPr>
        <p:spPr/>
        <p:txBody>
          <a:bodyPr/>
          <a:lstStyle/>
          <a:p>
            <a:r>
              <a:rPr lang="en-US" dirty="0"/>
              <a:t>SSD: Single </a:t>
            </a:r>
            <a:r>
              <a:rPr lang="en-US" dirty="0" smtClean="0"/>
              <a:t>Shot </a:t>
            </a:r>
            <a:r>
              <a:rPr lang="en-US" dirty="0" err="1" smtClean="0"/>
              <a:t>Multibox</a:t>
            </a:r>
            <a:r>
              <a:rPr lang="en-US" dirty="0" smtClean="0"/>
              <a:t> </a:t>
            </a:r>
            <a:r>
              <a:rPr lang="en-US" dirty="0"/>
              <a:t>D</a:t>
            </a:r>
            <a:r>
              <a:rPr lang="en-US" dirty="0" smtClean="0"/>
              <a:t>etector</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79660" y="789329"/>
            <a:ext cx="2064290" cy="1548216"/>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06797" y="790585"/>
            <a:ext cx="2062613" cy="1546960"/>
          </a:xfrm>
          <a:prstGeom prst="rect">
            <a:avLst/>
          </a:prstGeom>
        </p:spPr>
      </p:pic>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679659" y="2444820"/>
            <a:ext cx="1575881" cy="2055654"/>
          </a:xfrm>
          <a:prstGeom prst="rect">
            <a:avLst/>
          </a:prstGeom>
        </p:spPr>
      </p:pic>
      <p:pic>
        <p:nvPicPr>
          <p:cNvPr id="13" name="Picture 1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005945" y="2444820"/>
            <a:ext cx="1563465" cy="2093248"/>
          </a:xfrm>
          <a:prstGeom prst="rect">
            <a:avLst/>
          </a:prstGeom>
        </p:spPr>
      </p:pic>
      <p:sp>
        <p:nvSpPr>
          <p:cNvPr id="14" name="Rectangle 13"/>
          <p:cNvSpPr/>
          <p:nvPr/>
        </p:nvSpPr>
        <p:spPr>
          <a:xfrm>
            <a:off x="4425150" y="4506843"/>
            <a:ext cx="4509018" cy="276999"/>
          </a:xfrm>
          <a:prstGeom prst="rect">
            <a:avLst/>
          </a:prstGeom>
        </p:spPr>
        <p:txBody>
          <a:bodyPr wrap="square">
            <a:spAutoFit/>
          </a:bodyPr>
          <a:lstStyle/>
          <a:p>
            <a:r>
              <a:rPr lang="en-US" sz="1200" dirty="0" smtClean="0"/>
              <a:t>Images from PASCAL(http</a:t>
            </a:r>
            <a:r>
              <a:rPr lang="en-US" sz="1200" dirty="0"/>
              <a:t>://host.robots.ox.ac.uk/pascal/VOC/)</a:t>
            </a:r>
          </a:p>
        </p:txBody>
      </p:sp>
      <p:sp>
        <p:nvSpPr>
          <p:cNvPr id="15" name="Rectangle 14"/>
          <p:cNvSpPr/>
          <p:nvPr/>
        </p:nvSpPr>
        <p:spPr>
          <a:xfrm>
            <a:off x="105455" y="4052926"/>
            <a:ext cx="4095484" cy="646331"/>
          </a:xfrm>
          <a:prstGeom prst="rect">
            <a:avLst/>
          </a:prstGeom>
        </p:spPr>
        <p:txBody>
          <a:bodyPr wrap="square">
            <a:spAutoFit/>
          </a:bodyPr>
          <a:lstStyle/>
          <a:p>
            <a:r>
              <a:rPr lang="en-US" sz="1200" dirty="0"/>
              <a:t>Liu, Wei, et al. "SSD: Single shot </a:t>
            </a:r>
            <a:r>
              <a:rPr lang="en-US" sz="1200" dirty="0" err="1"/>
              <a:t>multibox</a:t>
            </a:r>
            <a:r>
              <a:rPr lang="en-US" sz="1200" dirty="0"/>
              <a:t> detector." European Conference on Computer Vision. Springer International Publishing, 2016.</a:t>
            </a:r>
          </a:p>
        </p:txBody>
      </p:sp>
      <p:sp>
        <p:nvSpPr>
          <p:cNvPr id="16" name="Content Placeholder 3"/>
          <p:cNvSpPr>
            <a:spLocks noGrp="1"/>
          </p:cNvSpPr>
          <p:nvPr>
            <p:ph sz="quarter" idx="13"/>
          </p:nvPr>
        </p:nvSpPr>
        <p:spPr>
          <a:xfrm>
            <a:off x="451587" y="1883959"/>
            <a:ext cx="4059237" cy="1121721"/>
          </a:xfrm>
        </p:spPr>
        <p:txBody>
          <a:bodyPr/>
          <a:lstStyle/>
          <a:p>
            <a:pPr lvl="1"/>
            <a:r>
              <a:rPr lang="en-US" dirty="0" smtClean="0">
                <a:solidFill>
                  <a:srgbClr val="0071C5"/>
                </a:solidFill>
              </a:rPr>
              <a:t>State-of-the-art object detection pipeline</a:t>
            </a:r>
          </a:p>
          <a:p>
            <a:pPr lvl="1"/>
            <a:r>
              <a:rPr lang="en-US" dirty="0">
                <a:solidFill>
                  <a:srgbClr val="0071C5"/>
                </a:solidFill>
              </a:rPr>
              <a:t>Single </a:t>
            </a:r>
            <a:r>
              <a:rPr lang="en-US" dirty="0" smtClean="0">
                <a:solidFill>
                  <a:srgbClr val="0071C5"/>
                </a:solidFill>
              </a:rPr>
              <a:t>shot</a:t>
            </a:r>
            <a:endParaRPr lang="en-US" dirty="0">
              <a:solidFill>
                <a:srgbClr val="0071C5"/>
              </a:solidFill>
            </a:endParaRPr>
          </a:p>
        </p:txBody>
      </p:sp>
    </p:spTree>
    <p:extLst>
      <p:ext uri="{BB962C8B-B14F-4D97-AF65-F5344CB8AC3E}">
        <p14:creationId xmlns:p14="http://schemas.microsoft.com/office/powerpoint/2010/main" val="341459645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10436" y="0"/>
            <a:ext cx="5199181" cy="679379"/>
          </a:xfrm>
          <a:prstGeom prst="rect">
            <a:avLst/>
          </a:prstGeom>
        </p:spPr>
        <p:txBody>
          <a:bodyPr vert="horz" wrap="square" lIns="0" tIns="246089" rIns="0" bIns="0" rtlCol="0">
            <a:spAutoFit/>
          </a:bodyPr>
          <a:lstStyle/>
          <a:p>
            <a:pPr marL="12700">
              <a:lnSpc>
                <a:spcPct val="100000"/>
              </a:lnSpc>
            </a:pPr>
            <a:r>
              <a:rPr sz="2800" dirty="0">
                <a:solidFill>
                  <a:srgbClr val="003C71"/>
                </a:solidFill>
                <a:latin typeface="Intel Clear"/>
                <a:cs typeface="Intel Clear"/>
              </a:rPr>
              <a:t>The Single Shot Detector (SSD)</a:t>
            </a:r>
            <a:endParaRPr sz="1400" dirty="0">
              <a:solidFill>
                <a:srgbClr val="004A87"/>
              </a:solidFill>
              <a:latin typeface="+mn-lt"/>
              <a:ea typeface="+mn-ea"/>
              <a:cs typeface="Intel Clear" panose="020B0604020203020204" pitchFamily="34" charset="0"/>
            </a:endParaRPr>
          </a:p>
        </p:txBody>
      </p:sp>
      <p:sp>
        <p:nvSpPr>
          <p:cNvPr id="3" name="object 3"/>
          <p:cNvSpPr/>
          <p:nvPr/>
        </p:nvSpPr>
        <p:spPr>
          <a:xfrm>
            <a:off x="178312" y="679767"/>
            <a:ext cx="8618395" cy="2335720"/>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1487097" y="2964888"/>
            <a:ext cx="1579880" cy="270510"/>
          </a:xfrm>
          <a:custGeom>
            <a:avLst/>
            <a:gdLst/>
            <a:ahLst/>
            <a:cxnLst/>
            <a:rect l="l" t="t" r="r" b="b"/>
            <a:pathLst>
              <a:path w="1579880" h="270510">
                <a:moveTo>
                  <a:pt x="1579496" y="0"/>
                </a:moveTo>
                <a:lnTo>
                  <a:pt x="1577728" y="52610"/>
                </a:lnTo>
                <a:lnTo>
                  <a:pt x="1572903" y="95568"/>
                </a:lnTo>
                <a:lnTo>
                  <a:pt x="1565743" y="124530"/>
                </a:lnTo>
                <a:lnTo>
                  <a:pt x="1556971" y="135149"/>
                </a:lnTo>
                <a:lnTo>
                  <a:pt x="812273" y="135149"/>
                </a:lnTo>
                <a:lnTo>
                  <a:pt x="803505" y="145769"/>
                </a:lnTo>
                <a:lnTo>
                  <a:pt x="796345" y="174730"/>
                </a:lnTo>
                <a:lnTo>
                  <a:pt x="791518" y="217689"/>
                </a:lnTo>
                <a:lnTo>
                  <a:pt x="789748" y="270299"/>
                </a:lnTo>
                <a:lnTo>
                  <a:pt x="787978" y="217689"/>
                </a:lnTo>
                <a:lnTo>
                  <a:pt x="783150" y="174730"/>
                </a:lnTo>
                <a:lnTo>
                  <a:pt x="775991" y="145769"/>
                </a:lnTo>
                <a:lnTo>
                  <a:pt x="767223" y="135149"/>
                </a:lnTo>
                <a:lnTo>
                  <a:pt x="22524" y="135149"/>
                </a:lnTo>
                <a:lnTo>
                  <a:pt x="13757" y="124530"/>
                </a:lnTo>
                <a:lnTo>
                  <a:pt x="6597" y="95568"/>
                </a:lnTo>
                <a:lnTo>
                  <a:pt x="1770" y="52610"/>
                </a:lnTo>
                <a:lnTo>
                  <a:pt x="0" y="0"/>
                </a:lnTo>
              </a:path>
            </a:pathLst>
          </a:custGeom>
          <a:ln w="28575">
            <a:solidFill>
              <a:schemeClr val="accent2"/>
            </a:solidFill>
          </a:ln>
        </p:spPr>
        <p:txBody>
          <a:bodyPr wrap="square" lIns="0" tIns="0" rIns="0" bIns="0" rtlCol="0"/>
          <a:lstStyle/>
          <a:p>
            <a:endParaRPr b="1" dirty="0"/>
          </a:p>
        </p:txBody>
      </p:sp>
      <p:sp>
        <p:nvSpPr>
          <p:cNvPr id="5" name="object 5"/>
          <p:cNvSpPr txBox="1"/>
          <p:nvPr/>
        </p:nvSpPr>
        <p:spPr>
          <a:xfrm>
            <a:off x="1767042" y="3313802"/>
            <a:ext cx="1222592" cy="215444"/>
          </a:xfrm>
          <a:prstGeom prst="rect">
            <a:avLst/>
          </a:prstGeom>
        </p:spPr>
        <p:txBody>
          <a:bodyPr vert="horz" wrap="square" lIns="0" tIns="0" rIns="0" bIns="0" rtlCol="0">
            <a:spAutoFit/>
          </a:bodyPr>
          <a:lstStyle/>
          <a:p>
            <a:pPr marL="12700">
              <a:lnSpc>
                <a:spcPct val="100000"/>
              </a:lnSpc>
            </a:pPr>
            <a:r>
              <a:rPr sz="1400" dirty="0">
                <a:solidFill>
                  <a:srgbClr val="004A87"/>
                </a:solidFill>
                <a:cs typeface="Intel Clear" panose="020B0604020203020204" pitchFamily="34" charset="0"/>
              </a:rPr>
              <a:t>base network</a:t>
            </a:r>
          </a:p>
        </p:txBody>
      </p:sp>
      <p:sp>
        <p:nvSpPr>
          <p:cNvPr id="6" name="object 6"/>
          <p:cNvSpPr/>
          <p:nvPr/>
        </p:nvSpPr>
        <p:spPr>
          <a:xfrm>
            <a:off x="3134393" y="2964888"/>
            <a:ext cx="1182370" cy="270510"/>
          </a:xfrm>
          <a:custGeom>
            <a:avLst/>
            <a:gdLst/>
            <a:ahLst/>
            <a:cxnLst/>
            <a:rect l="l" t="t" r="r" b="b"/>
            <a:pathLst>
              <a:path w="1182370" h="270510">
                <a:moveTo>
                  <a:pt x="1181997" y="0"/>
                </a:moveTo>
                <a:lnTo>
                  <a:pt x="1180228" y="52610"/>
                </a:lnTo>
                <a:lnTo>
                  <a:pt x="1175403" y="95568"/>
                </a:lnTo>
                <a:lnTo>
                  <a:pt x="1168244" y="124530"/>
                </a:lnTo>
                <a:lnTo>
                  <a:pt x="1159472" y="135149"/>
                </a:lnTo>
                <a:lnTo>
                  <a:pt x="613523" y="135149"/>
                </a:lnTo>
                <a:lnTo>
                  <a:pt x="604751" y="145769"/>
                </a:lnTo>
                <a:lnTo>
                  <a:pt x="597592" y="174730"/>
                </a:lnTo>
                <a:lnTo>
                  <a:pt x="592767" y="217689"/>
                </a:lnTo>
                <a:lnTo>
                  <a:pt x="590998" y="270299"/>
                </a:lnTo>
                <a:lnTo>
                  <a:pt x="589230" y="217689"/>
                </a:lnTo>
                <a:lnTo>
                  <a:pt x="584405" y="174730"/>
                </a:lnTo>
                <a:lnTo>
                  <a:pt x="577245" y="145769"/>
                </a:lnTo>
                <a:lnTo>
                  <a:pt x="568473" y="135149"/>
                </a:lnTo>
                <a:lnTo>
                  <a:pt x="22524" y="135149"/>
                </a:lnTo>
                <a:lnTo>
                  <a:pt x="13753" y="124530"/>
                </a:lnTo>
                <a:lnTo>
                  <a:pt x="6593" y="95568"/>
                </a:lnTo>
                <a:lnTo>
                  <a:pt x="1768" y="52610"/>
                </a:lnTo>
                <a:lnTo>
                  <a:pt x="0" y="0"/>
                </a:lnTo>
              </a:path>
            </a:pathLst>
          </a:custGeom>
          <a:ln w="28575">
            <a:solidFill>
              <a:schemeClr val="accent2"/>
            </a:solidFill>
          </a:ln>
        </p:spPr>
        <p:txBody>
          <a:bodyPr wrap="square" lIns="0" tIns="0" rIns="0" bIns="0" rtlCol="0"/>
          <a:lstStyle/>
          <a:p>
            <a:endParaRPr b="1"/>
          </a:p>
        </p:txBody>
      </p:sp>
      <p:sp>
        <p:nvSpPr>
          <p:cNvPr id="7" name="object 7"/>
          <p:cNvSpPr txBox="1"/>
          <p:nvPr/>
        </p:nvSpPr>
        <p:spPr>
          <a:xfrm>
            <a:off x="3143357" y="3265660"/>
            <a:ext cx="1221119" cy="646331"/>
          </a:xfrm>
          <a:prstGeom prst="rect">
            <a:avLst/>
          </a:prstGeom>
        </p:spPr>
        <p:txBody>
          <a:bodyPr vert="horz" wrap="square" lIns="0" tIns="0" rIns="0" bIns="0" rtlCol="0">
            <a:spAutoFit/>
          </a:bodyPr>
          <a:lstStyle>
            <a:defPPr>
              <a:defRPr lang="en-US"/>
            </a:defPPr>
            <a:lvl1pPr marL="12700">
              <a:lnSpc>
                <a:spcPct val="100000"/>
              </a:lnSpc>
              <a:defRPr sz="1400">
                <a:solidFill>
                  <a:srgbClr val="004A87"/>
                </a:solidFill>
                <a:cs typeface="Intel Clear" panose="020B0604020203020204" pitchFamily="34" charset="0"/>
              </a:defRPr>
            </a:lvl1pPr>
          </a:lstStyle>
          <a:p>
            <a:r>
              <a:rPr dirty="0"/>
              <a:t>fc6 and fc7  converted to  convolutional</a:t>
            </a:r>
          </a:p>
        </p:txBody>
      </p:sp>
      <p:sp>
        <p:nvSpPr>
          <p:cNvPr id="8" name="object 8"/>
          <p:cNvSpPr txBox="1"/>
          <p:nvPr/>
        </p:nvSpPr>
        <p:spPr>
          <a:xfrm>
            <a:off x="660688" y="4230590"/>
            <a:ext cx="8411976" cy="436017"/>
          </a:xfrm>
          <a:prstGeom prst="rect">
            <a:avLst/>
          </a:prstGeom>
        </p:spPr>
        <p:txBody>
          <a:bodyPr vert="horz" wrap="square" lIns="0" tIns="0" rIns="0" bIns="0" rtlCol="0">
            <a:spAutoFit/>
          </a:bodyPr>
          <a:lstStyle/>
          <a:p>
            <a:pPr marL="2397760" marR="5080" indent="-2385695">
              <a:lnSpc>
                <a:spcPts val="1650"/>
              </a:lnSpc>
            </a:pPr>
            <a:r>
              <a:rPr dirty="0">
                <a:solidFill>
                  <a:srgbClr val="0071C5"/>
                </a:solidFill>
                <a:cs typeface="Intel Clear" panose="020B0604020203020204" pitchFamily="34" charset="0"/>
              </a:rPr>
              <a:t>Multi-scale feature maps for detection: observe how conv feature maps decrease in size and  allow predictions at multiple scales</a:t>
            </a:r>
          </a:p>
        </p:txBody>
      </p:sp>
      <p:sp>
        <p:nvSpPr>
          <p:cNvPr id="9" name="object 9"/>
          <p:cNvSpPr/>
          <p:nvPr/>
        </p:nvSpPr>
        <p:spPr>
          <a:xfrm>
            <a:off x="7129635" y="2964888"/>
            <a:ext cx="337820" cy="270510"/>
          </a:xfrm>
          <a:custGeom>
            <a:avLst/>
            <a:gdLst/>
            <a:ahLst/>
            <a:cxnLst/>
            <a:rect l="l" t="t" r="r" b="b"/>
            <a:pathLst>
              <a:path w="337820" h="270510">
                <a:moveTo>
                  <a:pt x="337199" y="0"/>
                </a:moveTo>
                <a:lnTo>
                  <a:pt x="335430" y="52610"/>
                </a:lnTo>
                <a:lnTo>
                  <a:pt x="330605" y="95568"/>
                </a:lnTo>
                <a:lnTo>
                  <a:pt x="323446" y="124530"/>
                </a:lnTo>
                <a:lnTo>
                  <a:pt x="314674" y="135149"/>
                </a:lnTo>
                <a:lnTo>
                  <a:pt x="191124" y="135149"/>
                </a:lnTo>
                <a:lnTo>
                  <a:pt x="182352" y="145769"/>
                </a:lnTo>
                <a:lnTo>
                  <a:pt x="175193" y="174730"/>
                </a:lnTo>
                <a:lnTo>
                  <a:pt x="170368" y="217689"/>
                </a:lnTo>
                <a:lnTo>
                  <a:pt x="168599" y="270299"/>
                </a:lnTo>
                <a:lnTo>
                  <a:pt x="166830" y="217689"/>
                </a:lnTo>
                <a:lnTo>
                  <a:pt x="162005" y="174730"/>
                </a:lnTo>
                <a:lnTo>
                  <a:pt x="154846" y="145769"/>
                </a:lnTo>
                <a:lnTo>
                  <a:pt x="146074" y="135149"/>
                </a:lnTo>
                <a:lnTo>
                  <a:pt x="22524" y="135149"/>
                </a:lnTo>
                <a:lnTo>
                  <a:pt x="13753" y="124530"/>
                </a:lnTo>
                <a:lnTo>
                  <a:pt x="6593" y="95568"/>
                </a:lnTo>
                <a:lnTo>
                  <a:pt x="1768" y="52610"/>
                </a:lnTo>
                <a:lnTo>
                  <a:pt x="0" y="0"/>
                </a:lnTo>
              </a:path>
            </a:pathLst>
          </a:custGeom>
          <a:ln w="28575">
            <a:solidFill>
              <a:schemeClr val="accent2"/>
            </a:solidFill>
          </a:ln>
        </p:spPr>
        <p:txBody>
          <a:bodyPr wrap="square" lIns="0" tIns="0" rIns="0" bIns="0" rtlCol="0"/>
          <a:lstStyle/>
          <a:p>
            <a:endParaRPr b="1"/>
          </a:p>
        </p:txBody>
      </p:sp>
      <p:sp>
        <p:nvSpPr>
          <p:cNvPr id="10" name="object 10"/>
          <p:cNvSpPr txBox="1"/>
          <p:nvPr/>
        </p:nvSpPr>
        <p:spPr>
          <a:xfrm>
            <a:off x="6216521" y="3265660"/>
            <a:ext cx="2421641" cy="436017"/>
          </a:xfrm>
          <a:prstGeom prst="rect">
            <a:avLst/>
          </a:prstGeom>
        </p:spPr>
        <p:txBody>
          <a:bodyPr vert="horz" wrap="square" lIns="0" tIns="0" rIns="0" bIns="0" rtlCol="0">
            <a:spAutoFit/>
          </a:bodyPr>
          <a:lstStyle/>
          <a:p>
            <a:pPr marL="12700" marR="5080" indent="24130">
              <a:lnSpc>
                <a:spcPts val="1650"/>
              </a:lnSpc>
            </a:pPr>
            <a:r>
              <a:rPr sz="1400" dirty="0">
                <a:solidFill>
                  <a:srgbClr val="004A87"/>
                </a:solidFill>
                <a:cs typeface="Intel Clear" panose="020B0604020203020204" pitchFamily="34" charset="0"/>
              </a:rPr>
              <a:t>collection of bounding boxes  and scores for each category</a:t>
            </a:r>
          </a:p>
        </p:txBody>
      </p:sp>
      <p:sp>
        <p:nvSpPr>
          <p:cNvPr id="12" name="object 6"/>
          <p:cNvSpPr/>
          <p:nvPr/>
        </p:nvSpPr>
        <p:spPr>
          <a:xfrm>
            <a:off x="4774490" y="1229363"/>
            <a:ext cx="1579880" cy="170815"/>
          </a:xfrm>
          <a:custGeom>
            <a:avLst/>
            <a:gdLst/>
            <a:ahLst/>
            <a:cxnLst/>
            <a:rect l="l" t="t" r="r" b="b"/>
            <a:pathLst>
              <a:path w="1579879" h="170814">
                <a:moveTo>
                  <a:pt x="0" y="28399"/>
                </a:moveTo>
                <a:lnTo>
                  <a:pt x="2233" y="17345"/>
                </a:lnTo>
                <a:lnTo>
                  <a:pt x="8321" y="8318"/>
                </a:lnTo>
                <a:lnTo>
                  <a:pt x="17349" y="2231"/>
                </a:lnTo>
                <a:lnTo>
                  <a:pt x="28399" y="0"/>
                </a:lnTo>
                <a:lnTo>
                  <a:pt x="1551096" y="0"/>
                </a:lnTo>
                <a:lnTo>
                  <a:pt x="1558621" y="0"/>
                </a:lnTo>
                <a:lnTo>
                  <a:pt x="1565846" y="2992"/>
                </a:lnTo>
                <a:lnTo>
                  <a:pt x="1571171" y="8317"/>
                </a:lnTo>
                <a:lnTo>
                  <a:pt x="1576496" y="13644"/>
                </a:lnTo>
                <a:lnTo>
                  <a:pt x="1579496" y="20867"/>
                </a:lnTo>
                <a:lnTo>
                  <a:pt x="1579496" y="28399"/>
                </a:lnTo>
                <a:lnTo>
                  <a:pt x="1579496" y="141999"/>
                </a:lnTo>
                <a:lnTo>
                  <a:pt x="1577263" y="153054"/>
                </a:lnTo>
                <a:lnTo>
                  <a:pt x="1571174" y="162081"/>
                </a:lnTo>
                <a:lnTo>
                  <a:pt x="1562147" y="168167"/>
                </a:lnTo>
                <a:lnTo>
                  <a:pt x="1551096" y="170399"/>
                </a:lnTo>
                <a:lnTo>
                  <a:pt x="28399" y="170399"/>
                </a:lnTo>
                <a:lnTo>
                  <a:pt x="17349" y="168167"/>
                </a:lnTo>
                <a:lnTo>
                  <a:pt x="8321" y="162081"/>
                </a:lnTo>
                <a:lnTo>
                  <a:pt x="2233" y="153054"/>
                </a:lnTo>
                <a:lnTo>
                  <a:pt x="0" y="141999"/>
                </a:lnTo>
                <a:lnTo>
                  <a:pt x="0" y="28399"/>
                </a:lnTo>
                <a:close/>
              </a:path>
            </a:pathLst>
          </a:custGeom>
          <a:ln w="28574">
            <a:solidFill>
              <a:srgbClr val="2185C4"/>
            </a:solidFill>
          </a:ln>
        </p:spPr>
        <p:txBody>
          <a:bodyPr wrap="square" lIns="0" tIns="0" rIns="0" bIns="0" rtlCol="0"/>
          <a:lstStyle/>
          <a:p>
            <a:endParaRPr/>
          </a:p>
        </p:txBody>
      </p:sp>
      <p:sp>
        <p:nvSpPr>
          <p:cNvPr id="13" name="Rectangle 12"/>
          <p:cNvSpPr/>
          <p:nvPr/>
        </p:nvSpPr>
        <p:spPr>
          <a:xfrm>
            <a:off x="5717679" y="150854"/>
            <a:ext cx="2194150" cy="646331"/>
          </a:xfrm>
          <a:prstGeom prst="rect">
            <a:avLst/>
          </a:prstGeom>
        </p:spPr>
        <p:txBody>
          <a:bodyPr wrap="square">
            <a:spAutoFit/>
          </a:bodyPr>
          <a:lstStyle/>
          <a:p>
            <a:r>
              <a:rPr lang="en-US" sz="1400" dirty="0">
                <a:solidFill>
                  <a:srgbClr val="004A87"/>
                </a:solidFill>
                <a:cs typeface="Intel Clear" panose="020B0604020203020204" pitchFamily="34" charset="0"/>
              </a:rPr>
              <a:t>Convolutional</a:t>
            </a:r>
            <a:r>
              <a:rPr lang="en-US" dirty="0"/>
              <a:t> </a:t>
            </a:r>
            <a:r>
              <a:rPr lang="en-US" sz="1400" dirty="0" smtClean="0">
                <a:solidFill>
                  <a:srgbClr val="004A87"/>
                </a:solidFill>
                <a:cs typeface="Intel Clear" panose="020B0604020203020204" pitchFamily="34" charset="0"/>
              </a:rPr>
              <a:t>predictors</a:t>
            </a:r>
            <a:r>
              <a:rPr lang="en-US" dirty="0" smtClean="0"/>
              <a:t> </a:t>
            </a:r>
            <a:r>
              <a:rPr lang="en-US" sz="1400" dirty="0">
                <a:solidFill>
                  <a:srgbClr val="004A87"/>
                </a:solidFill>
                <a:cs typeface="Intel Clear" panose="020B0604020203020204" pitchFamily="34" charset="0"/>
              </a:rPr>
              <a:t>for</a:t>
            </a:r>
            <a:r>
              <a:rPr lang="en-US" dirty="0"/>
              <a:t> </a:t>
            </a:r>
            <a:r>
              <a:rPr lang="en-US" sz="1400" dirty="0">
                <a:solidFill>
                  <a:srgbClr val="004A87"/>
                </a:solidFill>
                <a:cs typeface="Intel Clear" panose="020B0604020203020204" pitchFamily="34" charset="0"/>
              </a:rPr>
              <a:t>detection</a:t>
            </a:r>
          </a:p>
        </p:txBody>
      </p:sp>
      <p:cxnSp>
        <p:nvCxnSpPr>
          <p:cNvPr id="17" name="Straight Arrow Connector 16"/>
          <p:cNvCxnSpPr/>
          <p:nvPr/>
        </p:nvCxnSpPr>
        <p:spPr>
          <a:xfrm flipV="1">
            <a:off x="5927387" y="781312"/>
            <a:ext cx="343711" cy="363058"/>
          </a:xfrm>
          <a:prstGeom prst="straightConnector1">
            <a:avLst/>
          </a:prstGeom>
          <a:ln>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sp>
        <p:nvSpPr>
          <p:cNvPr id="14" name="Oval 13"/>
          <p:cNvSpPr/>
          <p:nvPr/>
        </p:nvSpPr>
        <p:spPr>
          <a:xfrm>
            <a:off x="3753916" y="1694890"/>
            <a:ext cx="317770" cy="836578"/>
          </a:xfrm>
          <a:prstGeom prst="ellipse">
            <a:avLst/>
          </a:prstGeom>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5" name="Rectangle 14"/>
          <p:cNvSpPr/>
          <p:nvPr/>
        </p:nvSpPr>
        <p:spPr>
          <a:xfrm>
            <a:off x="5304585" y="4778280"/>
            <a:ext cx="2520242" cy="276999"/>
          </a:xfrm>
          <a:prstGeom prst="rect">
            <a:avLst/>
          </a:prstGeom>
        </p:spPr>
        <p:txBody>
          <a:bodyPr wrap="none">
            <a:spAutoFit/>
          </a:bodyPr>
          <a:lstStyle/>
          <a:p>
            <a:r>
              <a:rPr lang="en-US" sz="1200" dirty="0">
                <a:solidFill>
                  <a:schemeClr val="bg1"/>
                </a:solidFill>
              </a:rPr>
              <a:t>https://arxiv.org/abs/1512.02325</a:t>
            </a:r>
          </a:p>
        </p:txBody>
      </p:sp>
    </p:spTree>
    <p:extLst>
      <p:ext uri="{BB962C8B-B14F-4D97-AF65-F5344CB8AC3E}">
        <p14:creationId xmlns:p14="http://schemas.microsoft.com/office/powerpoint/2010/main" val="13205619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44413" y="1567941"/>
            <a:ext cx="5377969" cy="2225176"/>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sp>
        <p:nvSpPr>
          <p:cNvPr id="4" name="Slide Number Placeholder 3"/>
          <p:cNvSpPr>
            <a:spLocks noGrp="1"/>
          </p:cNvSpPr>
          <p:nvPr>
            <p:ph type="sldNum" sz="quarter" idx="12"/>
          </p:nvPr>
        </p:nvSpPr>
        <p:spPr/>
        <p:txBody>
          <a:bodyPr/>
          <a:lstStyle/>
          <a:p>
            <a:fld id="{EE2556C5-CE8C-6547-B838-EA80C61A4AF7}" type="slidenum">
              <a:rPr lang="en-US" smtClean="0"/>
              <a:pPr/>
              <a:t>27</a:t>
            </a:fld>
            <a:endParaRPr lang="en-US" dirty="0"/>
          </a:p>
        </p:txBody>
      </p:sp>
      <p:sp>
        <p:nvSpPr>
          <p:cNvPr id="5" name="Title 4"/>
          <p:cNvSpPr>
            <a:spLocks noGrp="1"/>
          </p:cNvSpPr>
          <p:nvPr>
            <p:ph type="title"/>
          </p:nvPr>
        </p:nvSpPr>
        <p:spPr>
          <a:xfrm>
            <a:off x="2894517" y="79672"/>
            <a:ext cx="3148475" cy="868680"/>
          </a:xfrm>
        </p:spPr>
        <p:txBody>
          <a:bodyPr/>
          <a:lstStyle/>
          <a:p>
            <a:r>
              <a:rPr lang="en-US" dirty="0" smtClean="0"/>
              <a:t>SSD Pipeline</a:t>
            </a:r>
            <a:endParaRPr lang="en-US" dirty="0"/>
          </a:p>
        </p:txBody>
      </p:sp>
      <p:grpSp>
        <p:nvGrpSpPr>
          <p:cNvPr id="17" name="Group 16"/>
          <p:cNvGrpSpPr/>
          <p:nvPr/>
        </p:nvGrpSpPr>
        <p:grpSpPr>
          <a:xfrm>
            <a:off x="578603" y="1969768"/>
            <a:ext cx="1215957" cy="1575881"/>
            <a:chOff x="1656945" y="1725038"/>
            <a:chExt cx="1215957" cy="1575881"/>
          </a:xfrm>
        </p:grpSpPr>
        <p:sp>
          <p:nvSpPr>
            <p:cNvPr id="11" name="Rectangle 10"/>
            <p:cNvSpPr/>
            <p:nvPr/>
          </p:nvSpPr>
          <p:spPr>
            <a:xfrm>
              <a:off x="1656945" y="1725038"/>
              <a:ext cx="1215957" cy="1575881"/>
            </a:xfrm>
            <a:prstGeom prst="rect">
              <a:avLst/>
            </a:prstGeom>
            <a:solidFill>
              <a:schemeClr val="accent2">
                <a:lumMod val="20000"/>
                <a:lumOff val="80000"/>
              </a:schemeClr>
            </a:solidFill>
            <a:ln/>
          </p:spPr>
          <p:style>
            <a:lnRef idx="1">
              <a:schemeClr val="accent3"/>
            </a:lnRef>
            <a:fillRef idx="2">
              <a:schemeClr val="accent3"/>
            </a:fillRef>
            <a:effectRef idx="1">
              <a:schemeClr val="accent3"/>
            </a:effectRef>
            <a:fontRef idx="minor">
              <a:schemeClr val="dk1"/>
            </a:fontRef>
          </p:style>
          <p:txBody>
            <a:bodyPr rtlCol="0" anchor="t"/>
            <a:lstStyle/>
            <a:p>
              <a:pPr algn="ctr"/>
              <a:r>
                <a:rPr lang="en-US" sz="1600" dirty="0" smtClean="0"/>
                <a:t>Preprocess</a:t>
              </a:r>
              <a:endParaRPr lang="en-US" dirty="0"/>
            </a:p>
          </p:txBody>
        </p:sp>
        <p:sp>
          <p:nvSpPr>
            <p:cNvPr id="12" name="Rectangle 11"/>
            <p:cNvSpPr/>
            <p:nvPr/>
          </p:nvSpPr>
          <p:spPr>
            <a:xfrm>
              <a:off x="1744494" y="2120630"/>
              <a:ext cx="1031132" cy="265565"/>
            </a:xfrm>
            <a:prstGeom prst="rect">
              <a:avLst/>
            </a:prstGeom>
            <a:ln w="12700"/>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dirty="0" smtClean="0"/>
                <a:t>Resize</a:t>
              </a:r>
              <a:endParaRPr lang="en-US" sz="1400" dirty="0"/>
            </a:p>
          </p:txBody>
        </p:sp>
        <p:sp>
          <p:nvSpPr>
            <p:cNvPr id="13" name="Rectangle 12"/>
            <p:cNvSpPr/>
            <p:nvPr/>
          </p:nvSpPr>
          <p:spPr>
            <a:xfrm>
              <a:off x="1744494" y="2528868"/>
              <a:ext cx="1031132" cy="252919"/>
            </a:xfrm>
            <a:prstGeom prst="rect">
              <a:avLst/>
            </a:prstGeom>
            <a:ln w="12700"/>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dirty="0" smtClean="0"/>
                <a:t>Normalize</a:t>
              </a:r>
              <a:endParaRPr lang="en-US" sz="1400" dirty="0"/>
            </a:p>
          </p:txBody>
        </p:sp>
        <p:sp>
          <p:nvSpPr>
            <p:cNvPr id="16" name="Rectangle 15"/>
            <p:cNvSpPr/>
            <p:nvPr/>
          </p:nvSpPr>
          <p:spPr>
            <a:xfrm>
              <a:off x="1744494" y="2921055"/>
              <a:ext cx="1031132" cy="252919"/>
            </a:xfrm>
            <a:prstGeom prst="rect">
              <a:avLst/>
            </a:prstGeom>
            <a:ln w="12700"/>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dirty="0" err="1" smtClean="0"/>
                <a:t>ToBatch</a:t>
              </a:r>
              <a:endParaRPr lang="en-US" sz="1400" dirty="0"/>
            </a:p>
          </p:txBody>
        </p:sp>
      </p:grpSp>
      <p:sp>
        <p:nvSpPr>
          <p:cNvPr id="18" name="Flowchart: Multidocument 17"/>
          <p:cNvSpPr/>
          <p:nvPr/>
        </p:nvSpPr>
        <p:spPr>
          <a:xfrm>
            <a:off x="2210811" y="2516464"/>
            <a:ext cx="1582366" cy="883664"/>
          </a:xfrm>
          <a:prstGeom prst="flowChartMultidocumen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smtClean="0"/>
              <a:t>BigDL SSD Model</a:t>
            </a:r>
            <a:endParaRPr lang="en-US" dirty="0"/>
          </a:p>
        </p:txBody>
      </p:sp>
      <p:sp>
        <p:nvSpPr>
          <p:cNvPr id="21" name="Plaque 20"/>
          <p:cNvSpPr/>
          <p:nvPr/>
        </p:nvSpPr>
        <p:spPr>
          <a:xfrm>
            <a:off x="2317170" y="1639415"/>
            <a:ext cx="1556425" cy="615718"/>
          </a:xfrm>
          <a:prstGeom prst="plaque">
            <a:avLst/>
          </a:prstGeom>
          <a:solidFill>
            <a:schemeClr val="accent1">
              <a:lumMod val="20000"/>
              <a:lumOff val="80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600" dirty="0"/>
              <a:t>Pre-trained Model</a:t>
            </a:r>
          </a:p>
        </p:txBody>
      </p:sp>
      <p:sp>
        <p:nvSpPr>
          <p:cNvPr id="23" name="Rectangle 22"/>
          <p:cNvSpPr/>
          <p:nvPr/>
        </p:nvSpPr>
        <p:spPr>
          <a:xfrm>
            <a:off x="4246238" y="2590719"/>
            <a:ext cx="1123082" cy="597182"/>
          </a:xfrm>
          <a:prstGeom prst="rect">
            <a:avLst/>
          </a:prstGeom>
          <a:solidFill>
            <a:schemeClr val="accent2">
              <a:lumMod val="20000"/>
              <a:lumOff val="80000"/>
            </a:schemeClr>
          </a:solidFill>
          <a:ln/>
        </p:spPr>
        <p:style>
          <a:lnRef idx="1">
            <a:schemeClr val="accent3"/>
          </a:lnRef>
          <a:fillRef idx="2">
            <a:schemeClr val="accent3"/>
          </a:fillRef>
          <a:effectRef idx="1">
            <a:schemeClr val="accent3"/>
          </a:effectRef>
          <a:fontRef idx="minor">
            <a:schemeClr val="dk1"/>
          </a:fontRef>
        </p:style>
        <p:txBody>
          <a:bodyPr rtlCol="0" anchor="t"/>
          <a:lstStyle/>
          <a:p>
            <a:pPr algn="ctr"/>
            <a:r>
              <a:rPr lang="en-US" sz="1600" dirty="0" smtClean="0"/>
              <a:t>Post-processor</a:t>
            </a:r>
            <a:endParaRPr lang="en-US" dirty="0"/>
          </a:p>
        </p:txBody>
      </p:sp>
      <p:sp>
        <p:nvSpPr>
          <p:cNvPr id="30" name="Plaque 29"/>
          <p:cNvSpPr/>
          <p:nvPr/>
        </p:nvSpPr>
        <p:spPr>
          <a:xfrm>
            <a:off x="6018980" y="2517459"/>
            <a:ext cx="1300194" cy="630790"/>
          </a:xfrm>
          <a:prstGeom prst="plaque">
            <a:avLst/>
          </a:prstGeom>
          <a:solidFill>
            <a:schemeClr val="accent1">
              <a:lumMod val="20000"/>
              <a:lumOff val="80000"/>
            </a:schemeClr>
          </a:solidFill>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dirty="0"/>
              <a:t>Boxes &amp; scores</a:t>
            </a:r>
          </a:p>
        </p:txBody>
      </p:sp>
      <p:sp>
        <p:nvSpPr>
          <p:cNvPr id="34" name="Rectangle 33"/>
          <p:cNvSpPr/>
          <p:nvPr/>
        </p:nvSpPr>
        <p:spPr>
          <a:xfrm>
            <a:off x="7369993" y="1606291"/>
            <a:ext cx="1188767" cy="375925"/>
          </a:xfrm>
          <a:prstGeom prst="rect">
            <a:avLst/>
          </a:prstGeom>
          <a:solidFill>
            <a:schemeClr val="accent2">
              <a:lumMod val="20000"/>
              <a:lumOff val="80000"/>
            </a:schemeClr>
          </a:solidFill>
          <a:ln/>
        </p:spPr>
        <p:style>
          <a:lnRef idx="1">
            <a:schemeClr val="accent3"/>
          </a:lnRef>
          <a:fillRef idx="2">
            <a:schemeClr val="accent3"/>
          </a:fillRef>
          <a:effectRef idx="1">
            <a:schemeClr val="accent3"/>
          </a:effectRef>
          <a:fontRef idx="minor">
            <a:schemeClr val="dk1"/>
          </a:fontRef>
        </p:style>
        <p:txBody>
          <a:bodyPr rtlCol="0" anchor="t"/>
          <a:lstStyle/>
          <a:p>
            <a:pPr algn="ctr"/>
            <a:r>
              <a:rPr lang="en-US" sz="1600" dirty="0" smtClean="0"/>
              <a:t>Visualizer</a:t>
            </a:r>
            <a:endParaRPr lang="en-US" dirty="0"/>
          </a:p>
        </p:txBody>
      </p:sp>
      <p:sp>
        <p:nvSpPr>
          <p:cNvPr id="9" name="Flowchart: Magnetic Disk 8"/>
          <p:cNvSpPr/>
          <p:nvPr/>
        </p:nvSpPr>
        <p:spPr>
          <a:xfrm>
            <a:off x="726354" y="941926"/>
            <a:ext cx="901429" cy="525293"/>
          </a:xfrm>
          <a:prstGeom prst="flowChartMagneticDisk">
            <a:avLst/>
          </a:prstGeom>
          <a:no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200" dirty="0" smtClean="0"/>
              <a:t>Raw Data</a:t>
            </a:r>
            <a:endParaRPr lang="en-US" sz="1200" dirty="0"/>
          </a:p>
        </p:txBody>
      </p:sp>
      <p:sp>
        <p:nvSpPr>
          <p:cNvPr id="41" name="Down Arrow 40"/>
          <p:cNvSpPr/>
          <p:nvPr/>
        </p:nvSpPr>
        <p:spPr>
          <a:xfrm>
            <a:off x="1024668" y="1491206"/>
            <a:ext cx="304800" cy="474993"/>
          </a:xfrm>
          <a:prstGeom prst="downArrow">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2" name="Right Arrow 41"/>
          <p:cNvSpPr/>
          <p:nvPr/>
        </p:nvSpPr>
        <p:spPr>
          <a:xfrm>
            <a:off x="1880508" y="2792378"/>
            <a:ext cx="278859" cy="258337"/>
          </a:xfrm>
          <a:prstGeom prst="rightArrow">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0" name="Straight Arrow Connector 49"/>
          <p:cNvCxnSpPr>
            <a:stCxn id="21" idx="2"/>
            <a:endCxn id="18" idx="0"/>
          </p:cNvCxnSpPr>
          <p:nvPr/>
        </p:nvCxnSpPr>
        <p:spPr>
          <a:xfrm>
            <a:off x="3095383" y="2255133"/>
            <a:ext cx="15472" cy="261331"/>
          </a:xfrm>
          <a:prstGeom prst="straightConnector1">
            <a:avLst/>
          </a:prstGeom>
          <a:ln w="19050">
            <a:solidFill>
              <a:schemeClr val="accent2"/>
            </a:solidFill>
            <a:prstDash val="dash"/>
            <a:tailEnd type="triangle"/>
          </a:ln>
        </p:spPr>
        <p:style>
          <a:lnRef idx="2">
            <a:schemeClr val="accent5"/>
          </a:lnRef>
          <a:fillRef idx="0">
            <a:schemeClr val="accent5"/>
          </a:fillRef>
          <a:effectRef idx="1">
            <a:schemeClr val="accent5"/>
          </a:effectRef>
          <a:fontRef idx="minor">
            <a:schemeClr val="tx1"/>
          </a:fontRef>
        </p:style>
      </p:cxnSp>
      <p:sp>
        <p:nvSpPr>
          <p:cNvPr id="55" name="Right Arrow 54"/>
          <p:cNvSpPr/>
          <p:nvPr/>
        </p:nvSpPr>
        <p:spPr>
          <a:xfrm>
            <a:off x="3866995" y="2746510"/>
            <a:ext cx="278859" cy="258337"/>
          </a:xfrm>
          <a:prstGeom prst="rightArrow">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6" name="Right Arrow 55"/>
          <p:cNvSpPr/>
          <p:nvPr/>
        </p:nvSpPr>
        <p:spPr>
          <a:xfrm>
            <a:off x="5524449" y="2735434"/>
            <a:ext cx="432123" cy="288448"/>
          </a:xfrm>
          <a:prstGeom prst="rightArrow">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8" name="Plaque 57"/>
          <p:cNvSpPr/>
          <p:nvPr/>
        </p:nvSpPr>
        <p:spPr>
          <a:xfrm>
            <a:off x="2550028" y="3989095"/>
            <a:ext cx="1166737" cy="541139"/>
          </a:xfrm>
          <a:prstGeom prst="plaque">
            <a:avLst/>
          </a:prstGeom>
          <a:solidFill>
            <a:schemeClr val="accent1">
              <a:lumMod val="20000"/>
              <a:lumOff val="80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600" dirty="0" smtClean="0"/>
              <a:t>Ground Truth</a:t>
            </a:r>
            <a:endParaRPr lang="en-US" sz="1600" dirty="0"/>
          </a:p>
        </p:txBody>
      </p:sp>
      <p:cxnSp>
        <p:nvCxnSpPr>
          <p:cNvPr id="61" name="Straight Arrow Connector 60"/>
          <p:cNvCxnSpPr>
            <a:stCxn id="58" idx="3"/>
            <a:endCxn id="35" idx="1"/>
          </p:cNvCxnSpPr>
          <p:nvPr/>
        </p:nvCxnSpPr>
        <p:spPr>
          <a:xfrm flipV="1">
            <a:off x="3716765" y="4253427"/>
            <a:ext cx="556667" cy="6238"/>
          </a:xfrm>
          <a:prstGeom prst="straightConnector1">
            <a:avLst/>
          </a:prstGeom>
          <a:ln w="19050">
            <a:solidFill>
              <a:schemeClr val="accent2"/>
            </a:solidFill>
            <a:prstDash val="dash"/>
            <a:tailEnd type="triangle"/>
          </a:ln>
        </p:spPr>
        <p:style>
          <a:lnRef idx="2">
            <a:schemeClr val="accent5"/>
          </a:lnRef>
          <a:fillRef idx="0">
            <a:schemeClr val="accent5"/>
          </a:fillRef>
          <a:effectRef idx="1">
            <a:schemeClr val="accent5"/>
          </a:effectRef>
          <a:fontRef idx="minor">
            <a:schemeClr val="tx1"/>
          </a:fontRef>
        </p:style>
      </p:cxnSp>
      <p:sp>
        <p:nvSpPr>
          <p:cNvPr id="64" name="Plaque 63"/>
          <p:cNvSpPr/>
          <p:nvPr/>
        </p:nvSpPr>
        <p:spPr>
          <a:xfrm>
            <a:off x="5868970" y="4083599"/>
            <a:ext cx="861371" cy="339655"/>
          </a:xfrm>
          <a:prstGeom prst="plaque">
            <a:avLst/>
          </a:prstGeom>
          <a:solidFill>
            <a:schemeClr val="accent1">
              <a:lumMod val="20000"/>
              <a:lumOff val="80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600" dirty="0" smtClean="0"/>
              <a:t>MAP</a:t>
            </a:r>
            <a:endParaRPr lang="en-US" sz="1600" dirty="0"/>
          </a:p>
        </p:txBody>
      </p:sp>
      <p:cxnSp>
        <p:nvCxnSpPr>
          <p:cNvPr id="65" name="Straight Arrow Connector 64"/>
          <p:cNvCxnSpPr>
            <a:stCxn id="30" idx="0"/>
          </p:cNvCxnSpPr>
          <p:nvPr/>
        </p:nvCxnSpPr>
        <p:spPr>
          <a:xfrm flipV="1">
            <a:off x="6669077" y="2067339"/>
            <a:ext cx="599740" cy="450120"/>
          </a:xfrm>
          <a:prstGeom prst="straightConnector1">
            <a:avLst/>
          </a:prstGeom>
          <a:ln w="19050">
            <a:solidFill>
              <a:schemeClr val="accent2"/>
            </a:solidFill>
            <a:prstDash val="dash"/>
            <a:tailEnd type="triangle"/>
          </a:ln>
        </p:spPr>
        <p:style>
          <a:lnRef idx="2">
            <a:schemeClr val="accent5"/>
          </a:lnRef>
          <a:fillRef idx="0">
            <a:schemeClr val="accent5"/>
          </a:fillRef>
          <a:effectRef idx="1">
            <a:schemeClr val="accent5"/>
          </a:effectRef>
          <a:fontRef idx="minor">
            <a:schemeClr val="tx1"/>
          </a:fontRef>
        </p:style>
      </p:cxnSp>
      <p:sp>
        <p:nvSpPr>
          <p:cNvPr id="2" name="Rounded Rectangle 1"/>
          <p:cNvSpPr/>
          <p:nvPr/>
        </p:nvSpPr>
        <p:spPr>
          <a:xfrm>
            <a:off x="239386" y="520420"/>
            <a:ext cx="1971425" cy="348076"/>
          </a:xfrm>
          <a:prstGeom prst="round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RDD[</a:t>
            </a:r>
            <a:r>
              <a:rPr lang="en-US" sz="1400" dirty="0" err="1" smtClean="0"/>
              <a:t>ByteImage</a:t>
            </a:r>
            <a:r>
              <a:rPr lang="en-US" sz="1400" dirty="0" smtClean="0"/>
              <a:t>]</a:t>
            </a:r>
            <a:endParaRPr lang="en-US" sz="1400" dirty="0"/>
          </a:p>
        </p:txBody>
      </p:sp>
      <p:sp>
        <p:nvSpPr>
          <p:cNvPr id="31" name="Rounded Rectangle 30"/>
          <p:cNvSpPr/>
          <p:nvPr/>
        </p:nvSpPr>
        <p:spPr>
          <a:xfrm>
            <a:off x="7168346" y="2678923"/>
            <a:ext cx="1268777" cy="369651"/>
          </a:xfrm>
          <a:prstGeom prst="round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RDD[Tensor]</a:t>
            </a:r>
            <a:endParaRPr lang="en-US" sz="1400" dirty="0"/>
          </a:p>
        </p:txBody>
      </p:sp>
      <p:sp>
        <p:nvSpPr>
          <p:cNvPr id="32" name="Right Arrow 31"/>
          <p:cNvSpPr/>
          <p:nvPr/>
        </p:nvSpPr>
        <p:spPr>
          <a:xfrm rot="5400000">
            <a:off x="4487840" y="3502779"/>
            <a:ext cx="679406" cy="258337"/>
          </a:xfrm>
          <a:prstGeom prst="rightArrow">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Rectangle 34"/>
          <p:cNvSpPr/>
          <p:nvPr/>
        </p:nvSpPr>
        <p:spPr>
          <a:xfrm>
            <a:off x="4273432" y="4094148"/>
            <a:ext cx="1147070" cy="318558"/>
          </a:xfrm>
          <a:prstGeom prst="rect">
            <a:avLst/>
          </a:prstGeom>
          <a:solidFill>
            <a:schemeClr val="accent2">
              <a:lumMod val="20000"/>
              <a:lumOff val="80000"/>
            </a:schemeClr>
          </a:solidFill>
          <a:ln/>
        </p:spPr>
        <p:style>
          <a:lnRef idx="1">
            <a:schemeClr val="accent3"/>
          </a:lnRef>
          <a:fillRef idx="2">
            <a:schemeClr val="accent3"/>
          </a:fillRef>
          <a:effectRef idx="1">
            <a:schemeClr val="accent3"/>
          </a:effectRef>
          <a:fontRef idx="minor">
            <a:schemeClr val="dk1"/>
          </a:fontRef>
        </p:style>
        <p:txBody>
          <a:bodyPr rtlCol="0" anchor="t"/>
          <a:lstStyle/>
          <a:p>
            <a:pPr algn="ctr"/>
            <a:r>
              <a:rPr lang="en-US" sz="1600" dirty="0" smtClean="0"/>
              <a:t>Validation</a:t>
            </a:r>
            <a:endParaRPr lang="en-US" dirty="0"/>
          </a:p>
        </p:txBody>
      </p:sp>
      <p:sp>
        <p:nvSpPr>
          <p:cNvPr id="39" name="Right Arrow 38"/>
          <p:cNvSpPr/>
          <p:nvPr/>
        </p:nvSpPr>
        <p:spPr>
          <a:xfrm>
            <a:off x="5524449" y="4124259"/>
            <a:ext cx="278859" cy="258337"/>
          </a:xfrm>
          <a:prstGeom prst="rightArrow">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TextBox 14"/>
          <p:cNvSpPr txBox="1"/>
          <p:nvPr/>
        </p:nvSpPr>
        <p:spPr>
          <a:xfrm>
            <a:off x="4370488" y="1653568"/>
            <a:ext cx="1293391" cy="312631"/>
          </a:xfrm>
          <a:prstGeom prst="rect">
            <a:avLst/>
          </a:prstGeom>
          <a:noFill/>
          <a:ln>
            <a:noFill/>
          </a:ln>
        </p:spPr>
        <p:txBody>
          <a:bodyPr vert="horz" wrap="square" lIns="0" tIns="0" rIns="0" bIns="0" rtlCol="0">
            <a:noAutofit/>
          </a:bodyPr>
          <a:lstStyle/>
          <a:p>
            <a:r>
              <a:rPr lang="en-US" sz="2000" dirty="0" smtClean="0">
                <a:solidFill>
                  <a:srgbClr val="003C71"/>
                </a:solidFill>
              </a:rPr>
              <a:t>prediction</a:t>
            </a:r>
          </a:p>
        </p:txBody>
      </p:sp>
    </p:spTree>
    <p:extLst>
      <p:ext uri="{BB962C8B-B14F-4D97-AF65-F5344CB8AC3E}">
        <p14:creationId xmlns:p14="http://schemas.microsoft.com/office/powerpoint/2010/main" val="186781859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E2556C5-CE8C-6547-B838-EA80C61A4AF7}" type="slidenum">
              <a:rPr lang="en-US" smtClean="0"/>
              <a:pPr/>
              <a:t>28</a:t>
            </a:fld>
            <a:endParaRPr lang="en-US" dirty="0"/>
          </a:p>
        </p:txBody>
      </p:sp>
      <p:sp>
        <p:nvSpPr>
          <p:cNvPr id="5" name="Title 4"/>
          <p:cNvSpPr>
            <a:spLocks noGrp="1"/>
          </p:cNvSpPr>
          <p:nvPr>
            <p:ph type="title"/>
          </p:nvPr>
        </p:nvSpPr>
        <p:spPr/>
        <p:txBody>
          <a:bodyPr/>
          <a:lstStyle/>
          <a:p>
            <a:r>
              <a:rPr lang="en-US" dirty="0"/>
              <a:t>SSD + VGG 300x300 </a:t>
            </a:r>
            <a:r>
              <a:rPr lang="en-US" dirty="0" smtClean="0"/>
              <a:t>test over Pascal VOC 2007</a:t>
            </a:r>
            <a:endParaRPr lang="en-US" dirty="0"/>
          </a:p>
        </p:txBody>
      </p:sp>
      <p:sp>
        <p:nvSpPr>
          <p:cNvPr id="8" name="Content Placeholder 7"/>
          <p:cNvSpPr>
            <a:spLocks noGrp="1"/>
          </p:cNvSpPr>
          <p:nvPr>
            <p:ph sz="quarter" idx="13"/>
          </p:nvPr>
        </p:nvSpPr>
        <p:spPr/>
        <p:txBody>
          <a:bodyPr/>
          <a:lstStyle/>
          <a:p>
            <a:pPr marL="285750" indent="-285750">
              <a:buFont typeface="Arial" panose="020B0604020202020204" pitchFamily="34" charset="0"/>
              <a:buChar char="•"/>
            </a:pPr>
            <a:r>
              <a:rPr lang="en-US" dirty="0" smtClean="0"/>
              <a:t>SSD + VGG 300x300 with </a:t>
            </a:r>
            <a:r>
              <a:rPr lang="en-US" dirty="0" err="1" smtClean="0"/>
              <a:t>pretrained</a:t>
            </a:r>
            <a:r>
              <a:rPr lang="en-US" dirty="0" smtClean="0"/>
              <a:t> model over voc07+12</a:t>
            </a:r>
          </a:p>
          <a:p>
            <a:pPr marL="511175" lvl="1" indent="-285750">
              <a:buFont typeface="Arial" panose="020B0604020202020204" pitchFamily="34" charset="0"/>
              <a:buChar char="•"/>
            </a:pPr>
            <a:r>
              <a:rPr lang="en-US" dirty="0" smtClean="0"/>
              <a:t>Mean Average Precision</a:t>
            </a:r>
          </a:p>
          <a:p>
            <a:pPr marL="511175" lvl="1" indent="-285750">
              <a:buFont typeface="Arial" panose="020B0604020202020204" pitchFamily="34" charset="0"/>
              <a:buChar char="•"/>
            </a:pPr>
            <a:endParaRPr lang="en-US" dirty="0"/>
          </a:p>
          <a:p>
            <a:pPr marL="511175" lvl="1" indent="-285750">
              <a:buFont typeface="Arial" panose="020B0604020202020204" pitchFamily="34" charset="0"/>
              <a:buChar char="•"/>
            </a:pPr>
            <a:endParaRPr lang="en-US" dirty="0" smtClean="0"/>
          </a:p>
          <a:p>
            <a:pPr lvl="1" indent="0">
              <a:buNone/>
            </a:pPr>
            <a:endParaRPr lang="en-US" dirty="0"/>
          </a:p>
          <a:p>
            <a:pPr marL="285750" indent="-285750">
              <a:buFont typeface="Arial" panose="020B0604020202020204" pitchFamily="34" charset="0"/>
              <a:buChar char="•"/>
            </a:pPr>
            <a:endParaRPr lang="en-US" dirty="0"/>
          </a:p>
        </p:txBody>
      </p:sp>
      <p:graphicFrame>
        <p:nvGraphicFramePr>
          <p:cNvPr id="2" name="Table 1"/>
          <p:cNvGraphicFramePr>
            <a:graphicFrameLocks noGrp="1"/>
          </p:cNvGraphicFramePr>
          <p:nvPr>
            <p:extLst>
              <p:ext uri="{D42A27DB-BD31-4B8C-83A1-F6EECF244321}">
                <p14:modId xmlns:p14="http://schemas.microsoft.com/office/powerpoint/2010/main" val="1208610755"/>
              </p:ext>
            </p:extLst>
          </p:nvPr>
        </p:nvGraphicFramePr>
        <p:xfrm>
          <a:off x="836579" y="2076719"/>
          <a:ext cx="6096000" cy="741680"/>
        </p:xfrm>
        <a:graphic>
          <a:graphicData uri="http://schemas.openxmlformats.org/drawingml/2006/table">
            <a:tbl>
              <a:tblPr firstRow="1" bandRow="1">
                <a:tableStyleId>{21E4AEA4-8DFA-4A89-87EB-49C32662AFE0}</a:tableStyleId>
              </a:tblPr>
              <a:tblGrid>
                <a:gridCol w="2032000"/>
                <a:gridCol w="2032000"/>
                <a:gridCol w="2032000"/>
              </a:tblGrid>
              <a:tr h="370840">
                <a:tc>
                  <a:txBody>
                    <a:bodyPr/>
                    <a:lstStyle/>
                    <a:p>
                      <a:endParaRPr lang="en-US" dirty="0"/>
                    </a:p>
                  </a:txBody>
                  <a:tcPr/>
                </a:tc>
                <a:tc>
                  <a:txBody>
                    <a:bodyPr/>
                    <a:lstStyle/>
                    <a:p>
                      <a:r>
                        <a:rPr lang="en-US" dirty="0" err="1" smtClean="0"/>
                        <a:t>Caffe</a:t>
                      </a:r>
                      <a:r>
                        <a:rPr lang="en-US" dirty="0" smtClean="0"/>
                        <a:t> Model</a:t>
                      </a:r>
                      <a:endParaRPr lang="en-US" dirty="0"/>
                    </a:p>
                  </a:txBody>
                  <a:tcPr/>
                </a:tc>
                <a:tc>
                  <a:txBody>
                    <a:bodyPr/>
                    <a:lstStyle/>
                    <a:p>
                      <a:r>
                        <a:rPr lang="en-US" dirty="0" smtClean="0"/>
                        <a:t>BigDL</a:t>
                      </a:r>
                      <a:endParaRPr lang="en-US" dirty="0"/>
                    </a:p>
                  </a:txBody>
                  <a:tcPr/>
                </a:tc>
              </a:tr>
              <a:tr h="370840">
                <a:tc>
                  <a:txBody>
                    <a:bodyPr/>
                    <a:lstStyle/>
                    <a:p>
                      <a:r>
                        <a:rPr lang="en-US" dirty="0" smtClean="0"/>
                        <a:t>MAP</a:t>
                      </a:r>
                      <a:endParaRPr lang="en-US" dirty="0"/>
                    </a:p>
                  </a:txBody>
                  <a:tcPr/>
                </a:tc>
                <a:tc>
                  <a:txBody>
                    <a:bodyPr/>
                    <a:lstStyle/>
                    <a:p>
                      <a:r>
                        <a:rPr lang="en-US" dirty="0" smtClean="0"/>
                        <a:t>77.2</a:t>
                      </a:r>
                      <a:endParaRPr lang="en-US" dirty="0"/>
                    </a:p>
                  </a:txBody>
                  <a:tcPr/>
                </a:tc>
                <a:tc>
                  <a:txBody>
                    <a:bodyPr/>
                    <a:lstStyle/>
                    <a:p>
                      <a:r>
                        <a:rPr lang="en-US" dirty="0" smtClean="0"/>
                        <a:t>77.3</a:t>
                      </a:r>
                      <a:endParaRPr lang="en-US" dirty="0"/>
                    </a:p>
                  </a:txBody>
                  <a:tcPr/>
                </a:tc>
              </a:tr>
            </a:tbl>
          </a:graphicData>
        </a:graphic>
      </p:graphicFrame>
    </p:spTree>
    <p:extLst>
      <p:ext uri="{BB962C8B-B14F-4D97-AF65-F5344CB8AC3E}">
        <p14:creationId xmlns:p14="http://schemas.microsoft.com/office/powerpoint/2010/main" val="52142110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E2556C5-CE8C-6547-B838-EA80C61A4AF7}" type="slidenum">
              <a:rPr lang="en-US" smtClean="0"/>
              <a:pPr/>
              <a:t>29</a:t>
            </a:fld>
            <a:endParaRPr lang="en-US" dirty="0"/>
          </a:p>
        </p:txBody>
      </p:sp>
      <p:sp>
        <p:nvSpPr>
          <p:cNvPr id="5" name="Title 4"/>
          <p:cNvSpPr>
            <a:spLocks noGrp="1"/>
          </p:cNvSpPr>
          <p:nvPr>
            <p:ph type="title"/>
          </p:nvPr>
        </p:nvSpPr>
        <p:spPr/>
        <p:txBody>
          <a:bodyPr/>
          <a:lstStyle/>
          <a:p>
            <a:r>
              <a:rPr lang="en-US" dirty="0"/>
              <a:t>SSD + VGG </a:t>
            </a:r>
            <a:r>
              <a:rPr lang="en-US" dirty="0" smtClean="0"/>
              <a:t>512x512 </a:t>
            </a:r>
            <a:r>
              <a:rPr lang="en-US" dirty="0"/>
              <a:t>test over Pascal VOC 2007</a:t>
            </a:r>
          </a:p>
        </p:txBody>
      </p:sp>
      <p:sp>
        <p:nvSpPr>
          <p:cNvPr id="8" name="Content Placeholder 7"/>
          <p:cNvSpPr>
            <a:spLocks noGrp="1"/>
          </p:cNvSpPr>
          <p:nvPr>
            <p:ph sz="quarter" idx="13"/>
          </p:nvPr>
        </p:nvSpPr>
        <p:spPr/>
        <p:txBody>
          <a:bodyPr/>
          <a:lstStyle/>
          <a:p>
            <a:pPr marL="285750" indent="-285750">
              <a:buFont typeface="Arial" panose="020B0604020202020204" pitchFamily="34" charset="0"/>
              <a:buChar char="•"/>
            </a:pPr>
            <a:r>
              <a:rPr lang="en-US" dirty="0" smtClean="0"/>
              <a:t>SSD + VGG 512x512 with </a:t>
            </a:r>
            <a:r>
              <a:rPr lang="en-US" dirty="0" err="1" smtClean="0"/>
              <a:t>pretrained</a:t>
            </a:r>
            <a:r>
              <a:rPr lang="en-US" dirty="0" smtClean="0"/>
              <a:t> model over voc07+12</a:t>
            </a:r>
          </a:p>
          <a:p>
            <a:pPr marL="511175" lvl="1" indent="-285750">
              <a:buFont typeface="Arial" panose="020B0604020202020204" pitchFamily="34" charset="0"/>
              <a:buChar char="•"/>
            </a:pPr>
            <a:r>
              <a:rPr lang="en-US" dirty="0" smtClean="0"/>
              <a:t>Mean Average Precision</a:t>
            </a:r>
          </a:p>
          <a:p>
            <a:pPr marL="511175" lvl="1" indent="-285750">
              <a:buFont typeface="Arial" panose="020B0604020202020204" pitchFamily="34" charset="0"/>
              <a:buChar char="•"/>
            </a:pPr>
            <a:endParaRPr lang="en-US" dirty="0"/>
          </a:p>
          <a:p>
            <a:pPr lvl="1" indent="0">
              <a:buNone/>
            </a:pPr>
            <a:endParaRPr lang="en-US" dirty="0" smtClean="0"/>
          </a:p>
        </p:txBody>
      </p:sp>
      <p:graphicFrame>
        <p:nvGraphicFramePr>
          <p:cNvPr id="2" name="Table 1"/>
          <p:cNvGraphicFramePr>
            <a:graphicFrameLocks noGrp="1"/>
          </p:cNvGraphicFramePr>
          <p:nvPr>
            <p:extLst>
              <p:ext uri="{D42A27DB-BD31-4B8C-83A1-F6EECF244321}">
                <p14:modId xmlns:p14="http://schemas.microsoft.com/office/powerpoint/2010/main" val="3133826521"/>
              </p:ext>
            </p:extLst>
          </p:nvPr>
        </p:nvGraphicFramePr>
        <p:xfrm>
          <a:off x="836579" y="2076719"/>
          <a:ext cx="6096000" cy="741680"/>
        </p:xfrm>
        <a:graphic>
          <a:graphicData uri="http://schemas.openxmlformats.org/drawingml/2006/table">
            <a:tbl>
              <a:tblPr firstRow="1" bandRow="1">
                <a:tableStyleId>{21E4AEA4-8DFA-4A89-87EB-49C32662AFE0}</a:tableStyleId>
              </a:tblPr>
              <a:tblGrid>
                <a:gridCol w="2032000"/>
                <a:gridCol w="2032000"/>
                <a:gridCol w="2032000"/>
              </a:tblGrid>
              <a:tr h="370840">
                <a:tc>
                  <a:txBody>
                    <a:bodyPr/>
                    <a:lstStyle/>
                    <a:p>
                      <a:endParaRPr lang="en-US" dirty="0"/>
                    </a:p>
                  </a:txBody>
                  <a:tcPr/>
                </a:tc>
                <a:tc>
                  <a:txBody>
                    <a:bodyPr/>
                    <a:lstStyle/>
                    <a:p>
                      <a:r>
                        <a:rPr lang="en-US" dirty="0" err="1" smtClean="0"/>
                        <a:t>Caffe</a:t>
                      </a:r>
                      <a:r>
                        <a:rPr lang="en-US" dirty="0" smtClean="0"/>
                        <a:t> Model</a:t>
                      </a:r>
                      <a:endParaRPr lang="en-US" dirty="0"/>
                    </a:p>
                  </a:txBody>
                  <a:tcPr/>
                </a:tc>
                <a:tc>
                  <a:txBody>
                    <a:bodyPr/>
                    <a:lstStyle/>
                    <a:p>
                      <a:r>
                        <a:rPr lang="en-US" dirty="0" smtClean="0"/>
                        <a:t>BigDL</a:t>
                      </a:r>
                      <a:endParaRPr lang="en-US" dirty="0"/>
                    </a:p>
                  </a:txBody>
                  <a:tcPr/>
                </a:tc>
              </a:tr>
              <a:tr h="370840">
                <a:tc>
                  <a:txBody>
                    <a:bodyPr/>
                    <a:lstStyle/>
                    <a:p>
                      <a:r>
                        <a:rPr lang="en-US" dirty="0" smtClean="0"/>
                        <a:t>MAP</a:t>
                      </a:r>
                      <a:endParaRPr lang="en-US" dirty="0"/>
                    </a:p>
                  </a:txBody>
                  <a:tcPr/>
                </a:tc>
                <a:tc>
                  <a:txBody>
                    <a:bodyPr/>
                    <a:lstStyle/>
                    <a:p>
                      <a:r>
                        <a:rPr lang="en-US" dirty="0" smtClean="0"/>
                        <a:t>79.6</a:t>
                      </a:r>
                      <a:endParaRPr lang="en-US" dirty="0"/>
                    </a:p>
                  </a:txBody>
                  <a:tcPr/>
                </a:tc>
                <a:tc>
                  <a:txBody>
                    <a:bodyPr/>
                    <a:lstStyle/>
                    <a:p>
                      <a:r>
                        <a:rPr lang="en-US" dirty="0" smtClean="0"/>
                        <a:t>79.6</a:t>
                      </a:r>
                      <a:endParaRPr lang="en-US" dirty="0"/>
                    </a:p>
                  </a:txBody>
                  <a:tcPr/>
                </a:tc>
              </a:tr>
            </a:tbl>
          </a:graphicData>
        </a:graphic>
      </p:graphicFrame>
    </p:spTree>
    <p:extLst>
      <p:ext uri="{BB962C8B-B14F-4D97-AF65-F5344CB8AC3E}">
        <p14:creationId xmlns:p14="http://schemas.microsoft.com/office/powerpoint/2010/main" val="291343048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E2556C5-CE8C-6547-B838-EA80C61A4AF7}" type="slidenum">
              <a:rPr lang="en-US" smtClean="0"/>
              <a:pPr/>
              <a:t>3</a:t>
            </a:fld>
            <a:endParaRPr lang="en-US" dirty="0"/>
          </a:p>
        </p:txBody>
      </p:sp>
      <p:sp>
        <p:nvSpPr>
          <p:cNvPr id="2" name="Title 1"/>
          <p:cNvSpPr>
            <a:spLocks noGrp="1"/>
          </p:cNvSpPr>
          <p:nvPr>
            <p:ph type="title"/>
          </p:nvPr>
        </p:nvSpPr>
        <p:spPr/>
        <p:txBody>
          <a:bodyPr/>
          <a:lstStyle/>
          <a:p>
            <a:r>
              <a:rPr lang="en-US" dirty="0" smtClean="0"/>
              <a:t>What is BigDL?</a:t>
            </a:r>
            <a:endParaRPr lang="en-US" dirty="0"/>
          </a:p>
        </p:txBody>
      </p:sp>
      <p:sp>
        <p:nvSpPr>
          <p:cNvPr id="3" name="Content Placeholder 2"/>
          <p:cNvSpPr>
            <a:spLocks noGrp="1"/>
          </p:cNvSpPr>
          <p:nvPr>
            <p:ph sz="quarter" idx="13"/>
          </p:nvPr>
        </p:nvSpPr>
        <p:spPr/>
        <p:txBody>
          <a:bodyPr/>
          <a:lstStyle/>
          <a:p>
            <a:r>
              <a:rPr lang="en-US" dirty="0"/>
              <a:t>BigDL is a distributed deep learning library for Apache </a:t>
            </a:r>
            <a:r>
              <a:rPr lang="en-US" dirty="0" smtClean="0"/>
              <a:t>Spark* </a:t>
            </a:r>
          </a:p>
          <a:p>
            <a:endParaRPr lang="en-US" dirty="0"/>
          </a:p>
          <a:p>
            <a:endParaRPr lang="en-US" dirty="0"/>
          </a:p>
        </p:txBody>
      </p:sp>
      <p:pic>
        <p:nvPicPr>
          <p:cNvPr id="5" name="Picture 4"/>
          <p:cNvPicPr>
            <a:picLocks noChangeAspect="1"/>
          </p:cNvPicPr>
          <p:nvPr/>
        </p:nvPicPr>
        <p:blipFill>
          <a:blip r:embed="rId2"/>
          <a:stretch>
            <a:fillRect/>
          </a:stretch>
        </p:blipFill>
        <p:spPr>
          <a:xfrm>
            <a:off x="1426463" y="1803364"/>
            <a:ext cx="6112624" cy="2549180"/>
          </a:xfrm>
          <a:prstGeom prst="rect">
            <a:avLst/>
          </a:prstGeom>
        </p:spPr>
      </p:pic>
    </p:spTree>
    <p:extLst>
      <p:ext uri="{BB962C8B-B14F-4D97-AF65-F5344CB8AC3E}">
        <p14:creationId xmlns:p14="http://schemas.microsoft.com/office/powerpoint/2010/main" val="207371918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E2556C5-CE8C-6547-B838-EA80C61A4AF7}" type="slidenum">
              <a:rPr lang="en-US" smtClean="0"/>
              <a:pPr/>
              <a:t>30</a:t>
            </a:fld>
            <a:endParaRPr lang="en-US" dirty="0"/>
          </a:p>
        </p:txBody>
      </p:sp>
      <p:sp>
        <p:nvSpPr>
          <p:cNvPr id="6" name="Content Placeholder 5"/>
          <p:cNvSpPr>
            <a:spLocks noGrp="1"/>
          </p:cNvSpPr>
          <p:nvPr>
            <p:ph sz="quarter" idx="13"/>
          </p:nvPr>
        </p:nvSpPr>
        <p:spPr/>
        <p:txBody>
          <a:bodyPr/>
          <a:lstStyle/>
          <a:p>
            <a:pPr algn="ctr"/>
            <a:r>
              <a:rPr lang="en-US" sz="1600" b="1" dirty="0"/>
              <a:t>analytics-zoo</a:t>
            </a:r>
          </a:p>
          <a:p>
            <a:pPr algn="ctr"/>
            <a:r>
              <a:rPr lang="en-US" sz="1600" b="1" u="sng" dirty="0">
                <a:solidFill>
                  <a:srgbClr val="002060"/>
                </a:solidFill>
              </a:rPr>
              <a:t>https://github.com/intel-analytics/analytics-zoo </a:t>
            </a:r>
          </a:p>
          <a:p>
            <a:pPr algn="ctr"/>
            <a:endParaRPr lang="en-US" sz="1600" b="1" dirty="0"/>
          </a:p>
          <a:p>
            <a:pPr algn="ctr"/>
            <a:r>
              <a:rPr lang="en-US" sz="1600" b="1" dirty="0" smtClean="0"/>
              <a:t>Join Our Mail List</a:t>
            </a:r>
          </a:p>
          <a:p>
            <a:pPr algn="ctr"/>
            <a:r>
              <a:rPr lang="en-US" sz="1600" b="1" u="sng" dirty="0">
                <a:solidFill>
                  <a:srgbClr val="002060"/>
                </a:solidFill>
              </a:rPr>
              <a:t>bigdl-user-group+subscribe@googlegroups.com</a:t>
            </a:r>
          </a:p>
          <a:p>
            <a:pPr algn="ctr"/>
            <a:endParaRPr lang="en-US" sz="1600" dirty="0"/>
          </a:p>
          <a:p>
            <a:pPr algn="ctr"/>
            <a:r>
              <a:rPr lang="en-US" sz="1600" b="1" dirty="0" smtClean="0"/>
              <a:t>Report </a:t>
            </a:r>
            <a:r>
              <a:rPr lang="en-US" sz="1600" b="1" dirty="0"/>
              <a:t>B</a:t>
            </a:r>
            <a:r>
              <a:rPr lang="en-US" sz="1600" b="1" dirty="0" smtClean="0"/>
              <a:t>ugs </a:t>
            </a:r>
            <a:r>
              <a:rPr lang="en-US" sz="1600" b="1" dirty="0"/>
              <a:t>A</a:t>
            </a:r>
            <a:r>
              <a:rPr lang="en-US" sz="1600" b="1" dirty="0" smtClean="0"/>
              <a:t>nd Create Feature </a:t>
            </a:r>
            <a:r>
              <a:rPr lang="en-US" sz="1600" b="1" dirty="0"/>
              <a:t>R</a:t>
            </a:r>
            <a:r>
              <a:rPr lang="en-US" sz="1600" b="1" dirty="0" smtClean="0"/>
              <a:t>equest</a:t>
            </a:r>
          </a:p>
          <a:p>
            <a:pPr algn="ctr"/>
            <a:r>
              <a:rPr lang="en-US" sz="1600" b="1" u="sng" dirty="0">
                <a:solidFill>
                  <a:srgbClr val="002060"/>
                </a:solidFill>
              </a:rPr>
              <a:t>https://</a:t>
            </a:r>
            <a:r>
              <a:rPr lang="en-US" sz="1600" b="1" u="sng" dirty="0" smtClean="0">
                <a:solidFill>
                  <a:srgbClr val="002060"/>
                </a:solidFill>
              </a:rPr>
              <a:t>github.com/intel-analytics/BigDL/issues</a:t>
            </a:r>
          </a:p>
          <a:p>
            <a:endParaRPr lang="en-US" sz="1200" dirty="0"/>
          </a:p>
        </p:txBody>
      </p:sp>
      <p:sp>
        <p:nvSpPr>
          <p:cNvPr id="7" name="Footer Placeholder 4"/>
          <p:cNvSpPr>
            <a:spLocks noGrp="1"/>
          </p:cNvSpPr>
          <p:nvPr>
            <p:ph type="ftr" sz="quarter" idx="4294967295"/>
          </p:nvPr>
        </p:nvSpPr>
        <p:spPr>
          <a:xfrm>
            <a:off x="5553044" y="4805888"/>
            <a:ext cx="2895600" cy="250826"/>
          </a:xfrm>
          <a:prstGeom prst="rect">
            <a:avLst/>
          </a:prstGeom>
        </p:spPr>
        <p:txBody>
          <a:bodyPr vert="horz" lIns="91440" tIns="45720" rIns="91440" bIns="45720" rtlCol="0" anchor="ctr"/>
          <a:lstStyle>
            <a:lvl1pPr algn="ctr">
              <a:defRPr sz="1800">
                <a:solidFill>
                  <a:schemeClr val="bg1"/>
                </a:solidFill>
                <a:latin typeface="+mn-lt"/>
              </a:defRPr>
            </a:lvl1pPr>
          </a:lstStyle>
          <a:p>
            <a:r>
              <a:rPr lang="en-US" u="sng" dirty="0" smtClean="0">
                <a:latin typeface="Intel Clear Pro" panose="020B0804020202060201" pitchFamily="34" charset="0"/>
                <a:ea typeface="Intel Clear Pro" panose="020B0804020202060201" pitchFamily="34" charset="0"/>
                <a:cs typeface="Intel Clear Pro" panose="020B0804020202060201" pitchFamily="34" charset="0"/>
              </a:rPr>
              <a:t>https://software.intel.com/ai</a:t>
            </a:r>
            <a:endParaRPr lang="en-US" dirty="0"/>
          </a:p>
        </p:txBody>
      </p:sp>
      <p:sp>
        <p:nvSpPr>
          <p:cNvPr id="8" name="Title 2"/>
          <p:cNvSpPr txBox="1">
            <a:spLocks/>
          </p:cNvSpPr>
          <p:nvPr/>
        </p:nvSpPr>
        <p:spPr>
          <a:xfrm>
            <a:off x="454025" y="390939"/>
            <a:ext cx="8229600" cy="868680"/>
          </a:xfrm>
          <a:prstGeom prst="rect">
            <a:avLst/>
          </a:prstGeom>
        </p:spPr>
        <p:txBody>
          <a:bodyPr vert="horz" lIns="0" tIns="0" rIns="0" bIns="0" rtlCol="0" anchor="t" anchorCtr="0">
            <a:noAutofit/>
          </a:bodyPr>
          <a:lstStyle>
            <a:lvl1pPr algn="l" defTabSz="457200" rtl="0" eaLnBrk="1" latinLnBrk="0" hangingPunct="1">
              <a:lnSpc>
                <a:spcPct val="100000"/>
              </a:lnSpc>
              <a:spcBef>
                <a:spcPct val="0"/>
              </a:spcBef>
              <a:buNone/>
              <a:defRPr sz="2800" b="0" i="0" kern="1200" spc="0" baseline="0">
                <a:solidFill>
                  <a:srgbClr val="003C71"/>
                </a:solidFill>
                <a:latin typeface="Intel Clear"/>
                <a:ea typeface="Intel Clear Light" panose="020B0404020203020204" pitchFamily="34" charset="0"/>
                <a:cs typeface="Intel Clear"/>
              </a:defRPr>
            </a:lvl1pPr>
          </a:lstStyle>
          <a:p>
            <a:r>
              <a:rPr lang="en-US" dirty="0" err="1" smtClean="0"/>
              <a:t>BigDL</a:t>
            </a:r>
            <a:r>
              <a:rPr lang="en-US" dirty="0" smtClean="0"/>
              <a:t> Community</a:t>
            </a:r>
            <a:endParaRPr lang="en-US" dirty="0"/>
          </a:p>
        </p:txBody>
      </p:sp>
    </p:spTree>
    <p:extLst>
      <p:ext uri="{BB962C8B-B14F-4D97-AF65-F5344CB8AC3E}">
        <p14:creationId xmlns:p14="http://schemas.microsoft.com/office/powerpoint/2010/main" val="358606260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894152561"/>
      </p:ext>
    </p:extLst>
  </p:cSld>
  <p:clrMapOvr>
    <a:masterClrMapping/>
  </p:clrMapOvr>
  <mc:AlternateContent xmlns:mc="http://schemas.openxmlformats.org/markup-compatibility/2006" xmlns:p14="http://schemas.microsoft.com/office/powerpoint/2010/main">
    <mc:Choice Requires="p14">
      <p:transition p14:dur="0"/>
    </mc:Choice>
    <mc:Fallback xmlns="" xmlns:mv="urn:schemas-microsoft-com:mac:vml">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E2556C5-CE8C-6547-B838-EA80C61A4AF7}" type="slidenum">
              <a:rPr lang="en-US" smtClean="0"/>
              <a:pPr/>
              <a:t>32</a:t>
            </a:fld>
            <a:endParaRPr lang="en-US" dirty="0"/>
          </a:p>
        </p:txBody>
      </p:sp>
      <p:sp>
        <p:nvSpPr>
          <p:cNvPr id="5" name="Title 4"/>
          <p:cNvSpPr>
            <a:spLocks noGrp="1"/>
          </p:cNvSpPr>
          <p:nvPr>
            <p:ph type="title"/>
          </p:nvPr>
        </p:nvSpPr>
        <p:spPr/>
        <p:txBody>
          <a:bodyPr/>
          <a:lstStyle/>
          <a:p>
            <a:r>
              <a:rPr lang="en-US" dirty="0"/>
              <a:t>Legal Disclaimer</a:t>
            </a:r>
          </a:p>
        </p:txBody>
      </p:sp>
      <p:sp>
        <p:nvSpPr>
          <p:cNvPr id="6" name="Content Placeholder 1"/>
          <p:cNvSpPr txBox="1">
            <a:spLocks/>
          </p:cNvSpPr>
          <p:nvPr/>
        </p:nvSpPr>
        <p:spPr>
          <a:xfrm>
            <a:off x="267211" y="779764"/>
            <a:ext cx="8876789" cy="4110395"/>
          </a:xfrm>
          <a:prstGeom prst="rect">
            <a:avLst/>
          </a:prstGeom>
        </p:spPr>
        <p:txBody>
          <a:bodyPr/>
          <a:lstStyle>
            <a:lvl1pPr marL="0" indent="0" algn="l" defTabSz="457200" rtl="0" eaLnBrk="1" latinLnBrk="0" hangingPunct="1">
              <a:spcBef>
                <a:spcPts val="1200"/>
              </a:spcBef>
              <a:spcAft>
                <a:spcPts val="0"/>
              </a:spcAft>
              <a:buFont typeface="Wingdings" panose="05000000000000000000" pitchFamily="2" charset="2"/>
              <a:buNone/>
              <a:defRPr sz="1800" b="0" kern="1200">
                <a:solidFill>
                  <a:srgbClr val="0071C5"/>
                </a:solidFill>
                <a:latin typeface="+mn-lt"/>
                <a:ea typeface="+mn-ea"/>
                <a:cs typeface="Intel Clear" panose="020B0604020203020204" pitchFamily="34" charset="0"/>
              </a:defRPr>
            </a:lvl1pPr>
            <a:lvl2pPr marL="225425" indent="-225425" algn="l" defTabSz="457200" rtl="0" eaLnBrk="1" latinLnBrk="0" hangingPunct="1">
              <a:spcBef>
                <a:spcPts val="1200"/>
              </a:spcBef>
              <a:buFont typeface="Wingdings" charset="2"/>
              <a:buChar char="§"/>
              <a:defRPr sz="1600" kern="1200" baseline="0">
                <a:solidFill>
                  <a:srgbClr val="003C71"/>
                </a:solidFill>
                <a:latin typeface="+mn-lt"/>
                <a:ea typeface="+mn-ea"/>
                <a:cs typeface="Intel Clear" panose="020B0604020203020204" pitchFamily="34" charset="0"/>
              </a:defRPr>
            </a:lvl2pPr>
            <a:lvl3pPr marL="571500" indent="-228600" algn="l" defTabSz="457200" rtl="0" eaLnBrk="1" latinLnBrk="0" hangingPunct="1">
              <a:spcBef>
                <a:spcPts val="800"/>
              </a:spcBef>
              <a:buFont typeface="Intel Clear" panose="020B0604020203020204" pitchFamily="34" charset="0"/>
              <a:buChar char="–"/>
              <a:defRPr sz="1600" kern="1200">
                <a:solidFill>
                  <a:srgbClr val="003C71"/>
                </a:solidFill>
                <a:latin typeface="+mn-lt"/>
                <a:ea typeface="+mn-ea"/>
                <a:cs typeface="Intel Clear" panose="020B0604020203020204" pitchFamily="34" charset="0"/>
              </a:defRPr>
            </a:lvl3pPr>
            <a:lvl4pPr marL="969963" indent="-228600" algn="l" defTabSz="457200" rtl="0" eaLnBrk="1" latinLnBrk="0" hangingPunct="1">
              <a:spcBef>
                <a:spcPct val="20000"/>
              </a:spcBef>
              <a:buFont typeface="Arial"/>
              <a:buChar char="–"/>
              <a:defRPr sz="1400" kern="1200">
                <a:solidFill>
                  <a:srgbClr val="003C71"/>
                </a:solidFill>
                <a:latin typeface="+mn-lt"/>
                <a:ea typeface="+mn-ea"/>
                <a:cs typeface="Intel Clear" panose="020B0604020203020204" pitchFamily="34" charset="0"/>
              </a:defRPr>
            </a:lvl4pPr>
            <a:lvl5pPr marL="1319213" indent="-228600" algn="l" defTabSz="457200" rtl="0" eaLnBrk="1" latinLnBrk="0" hangingPunct="1">
              <a:spcBef>
                <a:spcPct val="20000"/>
              </a:spcBef>
              <a:buFont typeface="Intel Clear" panose="020B0604020203020204" pitchFamily="34" charset="0"/>
              <a:buChar char="–"/>
              <a:defRPr sz="1400" kern="1200">
                <a:solidFill>
                  <a:srgbClr val="003C71"/>
                </a:solidFill>
                <a:latin typeface="+mn-lt"/>
                <a:ea typeface="+mn-ea"/>
                <a:cs typeface="Intel Clear" panose="020B0604020203020204"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800" smtClean="0"/>
              <a:t>INFORMATION IN THIS DOCUMENT IS PROVIDED IN CONNECTION WITH INTEL PRODUCTS.  NO LICENSE, EXPRESS OR IMPLIED, BY ESTOPPEL OR OTHERWISE, TO ANY INTELLECTUAL PROPERTY RIGHTS IS GRANTED BY THIS DOCUMENT.  EXCEPT AS PROVIDED IN INTEL'S TERMS AND CONDITIONS OF SALE FOR SUCH PRODUCTS, INTEL ASSUMES NO LIABILITY WHATSOEVER AND INTEL DISCLAIMS ANY EXPRESS OR IMPLIED WARRANTY, RELATING TO SALE AND/OR USE OF INTEL PRODUCTS INCLUDING LIABILITY OR WARRANTIES RELATING TO FITNESS FOR A PARTICULAR PURPOSE, MERCHANTABILITY, OR INFRINGEMENT OF ANY PATENT, COPYRIGHT OR OTHER INTELLECTUAL PROPERTY RIGHT.</a:t>
            </a:r>
          </a:p>
          <a:p>
            <a:r>
              <a:rPr lang="en-US" sz="800" smtClean="0"/>
              <a:t>A "Mission Critical Application" is any application in which failure of the Intel Product could result, directly or indirectly, in personal injury or death.  SHOULD YOU PURCHASE OR USE INTEL'S PRODUCTS FOR ANY SUCH MISSION CRITICAL APPLICATION, YOU SHALL INDEMNIFY AND HOLD INTEL AND ITS SUBSIDIARIES, SUBCONTRACTORS AND AFFILIATES, AND THE DIRECTORS, OFFICERS, AND EMPLOYEES OF EACH, HARMLESS AGAINST ALL CLAIMS COSTS, DAMAGES, AND EXPENSES AND REASONABLE ATTORNEYS' FEES ARISING OUT OF, DIRECTLY OR INDIRECTLY, ANY CLAIM OF PRODUCT LIABILITY, PERSONAL INJURY, OR DEATH ARISING IN ANY WAY OUT OF SUCH MISSION CRITICAL APPLICATION, WHETHER OR NOT INTEL OR ITS SUBCONTRACTOR WAS NEGLIGENT IN THE DESIGN, MANUFACTURE, OR WARNING OF THE INTEL PRODUCT OR ANY OF ITS PARTS.</a:t>
            </a:r>
          </a:p>
          <a:p>
            <a:r>
              <a:rPr lang="en-US" sz="800" smtClean="0"/>
              <a:t>Intel may make changes to specifications and product descriptions at any time, without notice.  Designers must not rely on the absence or characteristics of any features or instructions marked "reserved" or "undefined".  Intel reserves these for future definition and shall have no responsibility whatsoever for conflicts or incompatibilities arising from future changes to them.  The information here is subject to change without notice.  Do not finalize a design with this information.</a:t>
            </a:r>
          </a:p>
          <a:p>
            <a:r>
              <a:rPr lang="en-US" sz="800" smtClean="0"/>
              <a:t>The products described in this document may contain design defects or errors known as errata which may cause the product to deviate from published specifications.  Current characterized errata are available on request.</a:t>
            </a:r>
          </a:p>
          <a:p>
            <a:r>
              <a:rPr lang="en-US" sz="800" smtClean="0"/>
              <a:t>Contact your local Intel sales office or your distributor to obtain the latest specifications and before placing your product order.</a:t>
            </a:r>
          </a:p>
          <a:p>
            <a:r>
              <a:rPr lang="en-US" sz="800" smtClean="0"/>
              <a:t>Copies of documents which have an order number and are referenced in this document, or other Intel literature, may be obtained by calling 1-800-548-4725, or go to:  </a:t>
            </a:r>
            <a:r>
              <a:rPr lang="en-US" sz="800" smtClean="0">
                <a:hlinkClick r:id="rId3"/>
              </a:rPr>
              <a:t>http://www.intel.com/design/literature.htm</a:t>
            </a:r>
            <a:r>
              <a:rPr lang="en-US" sz="800" smtClean="0"/>
              <a:t> </a:t>
            </a:r>
            <a:endParaRPr lang="en-US" sz="800" smtClean="0">
              <a:solidFill>
                <a:srgbClr val="FF0000"/>
              </a:solidFill>
            </a:endParaRPr>
          </a:p>
          <a:p>
            <a:r>
              <a:rPr lang="en-US" sz="800" smtClean="0"/>
              <a:t>Intel, Quark, VTune, Xeon, Cilk, Atom, Look Inside and the Intel logo are trademarks of Intel Corporation in the United States and other countries.  </a:t>
            </a:r>
          </a:p>
          <a:p>
            <a:r>
              <a:rPr lang="en-US" sz="800" smtClean="0"/>
              <a:t>*Other names and brands may be claimed as the property of others.</a:t>
            </a:r>
          </a:p>
          <a:p>
            <a:r>
              <a:rPr lang="en-US" sz="800" smtClean="0"/>
              <a:t>Copyright ©2015 Intel Corporation.</a:t>
            </a:r>
            <a:endParaRPr lang="en-US" sz="800" dirty="0"/>
          </a:p>
        </p:txBody>
      </p:sp>
    </p:spTree>
    <p:extLst>
      <p:ext uri="{BB962C8B-B14F-4D97-AF65-F5344CB8AC3E}">
        <p14:creationId xmlns:p14="http://schemas.microsoft.com/office/powerpoint/2010/main" val="37234763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E2556C5-CE8C-6547-B838-EA80C61A4AF7}" type="slidenum">
              <a:rPr lang="en-US" smtClean="0"/>
              <a:pPr/>
              <a:t>33</a:t>
            </a:fld>
            <a:endParaRPr lang="en-US" dirty="0"/>
          </a:p>
        </p:txBody>
      </p:sp>
      <p:sp>
        <p:nvSpPr>
          <p:cNvPr id="3" name="Title 2"/>
          <p:cNvSpPr>
            <a:spLocks noGrp="1"/>
          </p:cNvSpPr>
          <p:nvPr>
            <p:ph type="title"/>
          </p:nvPr>
        </p:nvSpPr>
        <p:spPr/>
        <p:txBody>
          <a:bodyPr/>
          <a:lstStyle/>
          <a:p>
            <a:r>
              <a:rPr lang="en-US" dirty="0"/>
              <a:t>Risk Factors</a:t>
            </a:r>
          </a:p>
        </p:txBody>
      </p:sp>
      <p:sp>
        <p:nvSpPr>
          <p:cNvPr id="4" name="Content Placeholder 1"/>
          <p:cNvSpPr txBox="1">
            <a:spLocks/>
          </p:cNvSpPr>
          <p:nvPr/>
        </p:nvSpPr>
        <p:spPr>
          <a:xfrm>
            <a:off x="168574" y="936107"/>
            <a:ext cx="8690134" cy="3767567"/>
          </a:xfrm>
          <a:prstGeom prst="rect">
            <a:avLst/>
          </a:prstGeom>
        </p:spPr>
        <p:txBody>
          <a:bodyPr/>
          <a:lstStyle>
            <a:lvl1pPr marL="0" indent="0" algn="l" defTabSz="457200" rtl="0" eaLnBrk="1" latinLnBrk="0" hangingPunct="1">
              <a:spcBef>
                <a:spcPts val="1200"/>
              </a:spcBef>
              <a:spcAft>
                <a:spcPts val="0"/>
              </a:spcAft>
              <a:buFont typeface="Wingdings" panose="05000000000000000000" pitchFamily="2" charset="2"/>
              <a:buNone/>
              <a:defRPr sz="1800" b="0" kern="1200">
                <a:solidFill>
                  <a:srgbClr val="0071C5"/>
                </a:solidFill>
                <a:latin typeface="+mn-lt"/>
                <a:ea typeface="+mn-ea"/>
                <a:cs typeface="Intel Clear" panose="020B0604020203020204" pitchFamily="34" charset="0"/>
              </a:defRPr>
            </a:lvl1pPr>
            <a:lvl2pPr marL="225425" indent="-225425" algn="l" defTabSz="457200" rtl="0" eaLnBrk="1" latinLnBrk="0" hangingPunct="1">
              <a:spcBef>
                <a:spcPts val="1200"/>
              </a:spcBef>
              <a:buFont typeface="Wingdings" charset="2"/>
              <a:buChar char="§"/>
              <a:defRPr sz="1600" kern="1200" baseline="0">
                <a:solidFill>
                  <a:srgbClr val="003C71"/>
                </a:solidFill>
                <a:latin typeface="+mn-lt"/>
                <a:ea typeface="+mn-ea"/>
                <a:cs typeface="Intel Clear" panose="020B0604020203020204" pitchFamily="34" charset="0"/>
              </a:defRPr>
            </a:lvl2pPr>
            <a:lvl3pPr marL="571500" indent="-228600" algn="l" defTabSz="457200" rtl="0" eaLnBrk="1" latinLnBrk="0" hangingPunct="1">
              <a:spcBef>
                <a:spcPts val="800"/>
              </a:spcBef>
              <a:buFont typeface="Intel Clear" panose="020B0604020203020204" pitchFamily="34" charset="0"/>
              <a:buChar char="–"/>
              <a:defRPr sz="1600" kern="1200">
                <a:solidFill>
                  <a:srgbClr val="003C71"/>
                </a:solidFill>
                <a:latin typeface="+mn-lt"/>
                <a:ea typeface="+mn-ea"/>
                <a:cs typeface="Intel Clear" panose="020B0604020203020204" pitchFamily="34" charset="0"/>
              </a:defRPr>
            </a:lvl3pPr>
            <a:lvl4pPr marL="969963" indent="-228600" algn="l" defTabSz="457200" rtl="0" eaLnBrk="1" latinLnBrk="0" hangingPunct="1">
              <a:spcBef>
                <a:spcPct val="20000"/>
              </a:spcBef>
              <a:buFont typeface="Arial"/>
              <a:buChar char="–"/>
              <a:defRPr sz="1400" kern="1200">
                <a:solidFill>
                  <a:srgbClr val="003C71"/>
                </a:solidFill>
                <a:latin typeface="+mn-lt"/>
                <a:ea typeface="+mn-ea"/>
                <a:cs typeface="Intel Clear" panose="020B0604020203020204" pitchFamily="34" charset="0"/>
              </a:defRPr>
            </a:lvl4pPr>
            <a:lvl5pPr marL="1319213" indent="-228600" algn="l" defTabSz="457200" rtl="0" eaLnBrk="1" latinLnBrk="0" hangingPunct="1">
              <a:spcBef>
                <a:spcPct val="20000"/>
              </a:spcBef>
              <a:buFont typeface="Intel Clear" panose="020B0604020203020204" pitchFamily="34" charset="0"/>
              <a:buChar char="–"/>
              <a:defRPr sz="1400" kern="1200">
                <a:solidFill>
                  <a:srgbClr val="003C71"/>
                </a:solidFill>
                <a:latin typeface="+mn-lt"/>
                <a:ea typeface="+mn-ea"/>
                <a:cs typeface="Intel Clear" panose="020B0604020203020204"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900" smtClean="0"/>
              <a:t>The above statements and any others in this document that refer to plans and expectations for the first quarter, the year and the future are forward-looking statements that involve a number of risks and uncertainties. Words such as “anticipates,” “expects,” “intends,” “plans,” “believes,” “seeks,” “estimates,” “may,” “will,” “should” and their variations identify forward-looking statements. Statements that refer to or are based on projections, uncertain events or assumptions also identify forward-looking statements. Many factors could affect Intel’s actual results, and variances from Intel’s current expectations regarding such factors could cause actual results to differ materially from those expressed in these forward-looking statements. Intel presently considers the following to be the important factors that could cause actual results to differ materially from the company’s expectations. Demand could be different from Intel's expectations due to factors including changes in business and economic conditions; customer acceptance of Intel’s and competitors’ products; supply constraints and other disruptions affecting customers; changes in customer order patterns including order cancellations; and changes in the level of inventory at customers. Uncertainty in global economic and financial conditions poses a risk that consumers and businesses may defer purchases in response to negative financial events, which could negatively affect product demand and other related matters. Intel operates in intensely competitive industries that are characterized by a high percentage of costs that are fixed or difficult to reduce in the short term and product demand that is highly variable and difficult to forecast. Revenue and the gross margin percentage are affected by the timing of Intel product introductions and the demand for and market acceptance of Intel's products; actions taken by Intel's competitors, including product offerings and introductions, marketing programs and pricing pressures and Intel’s response to such actions; and Intel’s ability to respond quickly to technological developments and to incorporate new features into its products. The gross margin percentage could vary significantly from expectations based on capacity utilization; variations in inventory valuation, including variations related to the timing of qualifying products for sale; changes in revenue levels; segment product mix; the timing and execution of the manufacturing ramp and associated costs; start-up costs; excess or obsolete inventory; changes in unit costs; defects or disruptions in the supply of materials or resources; product manufacturing quality/yields; and impairments of long-lived assets, including manufacturing, assembly/test and intangible assets.  Intel's results could be affected by adverse economic, social, political and physical/infrastructure conditions in countries where Intel, its customers or its suppliers operate, including military conflict and other security risks, natural disasters, infrastructure disruptions, health concerns and fluctuations in currency exchange rates. Expenses, particularly certain marketing and compensation expenses, as well as restructuring and asset impairment charges, vary depending on the level of demand for Intel's products and the level of revenue and profits. Intel’s results could be affected by the timing of closing of acquisitions and divestitures. Intel's results could be affected by adverse effects associated with product defects and errata (deviations from published specifications), and by litigation or regulatory matters involving intellectual property, stockholder, consumer, antitrust, disclosure and other issues, such as the litigation and regulatory matters described in Intel's SEC reports. An unfavorable ruling could include monetary damages or an injunction prohibiting Intel from manufacturing or selling one or more products, precluding particular business practices, impacting Intel’s ability to design its products, or requiring other remedies such as compulsory licensing of intellectual property. A detailed discussion of these and other factors that could affect Intel’s results is included in Intel’s SEC filings, including the company’s most recent reports on Form 10-Q, Form 10-K and earnings release.</a:t>
            </a:r>
          </a:p>
          <a:p>
            <a:endParaRPr lang="en-US" sz="900" dirty="0"/>
          </a:p>
        </p:txBody>
      </p:sp>
    </p:spTree>
    <p:extLst>
      <p:ext uri="{BB962C8B-B14F-4D97-AF65-F5344CB8AC3E}">
        <p14:creationId xmlns:p14="http://schemas.microsoft.com/office/powerpoint/2010/main" val="126149113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E2556C5-CE8C-6547-B838-EA80C61A4AF7}" type="slidenum">
              <a:rPr lang="en-US" smtClean="0">
                <a:solidFill>
                  <a:prstClr val="white"/>
                </a:solidFill>
              </a:rPr>
              <a:pPr/>
              <a:t>4</a:t>
            </a:fld>
            <a:endParaRPr lang="en-US" dirty="0">
              <a:solidFill>
                <a:prstClr val="white"/>
              </a:solidFill>
            </a:endParaRPr>
          </a:p>
        </p:txBody>
      </p:sp>
      <p:sp>
        <p:nvSpPr>
          <p:cNvPr id="3" name="Title 2"/>
          <p:cNvSpPr>
            <a:spLocks noGrp="1"/>
          </p:cNvSpPr>
          <p:nvPr>
            <p:ph type="title"/>
          </p:nvPr>
        </p:nvSpPr>
        <p:spPr/>
        <p:txBody>
          <a:bodyPr/>
          <a:lstStyle/>
          <a:p>
            <a:r>
              <a:rPr lang="en-US" dirty="0" smtClean="0"/>
              <a:t>BigDL: Deep learning on Apache Spark*</a:t>
            </a:r>
            <a:endParaRPr lang="en-US" dirty="0"/>
          </a:p>
        </p:txBody>
      </p:sp>
      <p:sp>
        <p:nvSpPr>
          <p:cNvPr id="4" name="Content Placeholder 3"/>
          <p:cNvSpPr>
            <a:spLocks noGrp="1"/>
          </p:cNvSpPr>
          <p:nvPr>
            <p:ph sz="quarter" idx="13"/>
          </p:nvPr>
        </p:nvSpPr>
        <p:spPr/>
        <p:txBody>
          <a:bodyPr/>
          <a:lstStyle/>
          <a:p>
            <a:r>
              <a:rPr lang="en-US" dirty="0" smtClean="0"/>
              <a:t>BigDL open sourced on Dec 30, 2016</a:t>
            </a:r>
          </a:p>
          <a:p>
            <a:pPr lvl="1"/>
            <a:r>
              <a:rPr lang="en-US" sz="1500" dirty="0" smtClean="0"/>
              <a:t>Apache Spark*, MKL Acceleration, </a:t>
            </a:r>
            <a:r>
              <a:rPr lang="en-US" sz="1500" dirty="0"/>
              <a:t>High performance</a:t>
            </a:r>
          </a:p>
          <a:p>
            <a:pPr marL="0" lvl="1" indent="0">
              <a:buNone/>
            </a:pPr>
            <a:r>
              <a:rPr lang="en-US" dirty="0">
                <a:solidFill>
                  <a:srgbClr val="0071C5"/>
                </a:solidFill>
              </a:rPr>
              <a:t>Rich function</a:t>
            </a:r>
          </a:p>
          <a:p>
            <a:pPr lvl="1"/>
            <a:r>
              <a:rPr lang="en-US" sz="1500" dirty="0" err="1"/>
              <a:t>AlexNet</a:t>
            </a:r>
            <a:r>
              <a:rPr lang="en-US" sz="1500" dirty="0"/>
              <a:t>, </a:t>
            </a:r>
            <a:r>
              <a:rPr lang="en-US" sz="1500" dirty="0" err="1"/>
              <a:t>GoogleNet</a:t>
            </a:r>
            <a:r>
              <a:rPr lang="en-US" sz="1500" dirty="0"/>
              <a:t>, VGG, Faster R-CNN, SSD, </a:t>
            </a:r>
            <a:r>
              <a:rPr lang="en-US" sz="1500" dirty="0" smtClean="0"/>
              <a:t>Deep Speech</a:t>
            </a:r>
            <a:r>
              <a:rPr lang="en-US" sz="1500" dirty="0"/>
              <a:t>, Recommendation…</a:t>
            </a:r>
          </a:p>
          <a:p>
            <a:pPr lvl="1"/>
            <a:r>
              <a:rPr lang="en-US" sz="1500" dirty="0" smtClean="0"/>
              <a:t>Scala/Java + Python</a:t>
            </a:r>
          </a:p>
          <a:p>
            <a:pPr lvl="1"/>
            <a:r>
              <a:rPr lang="en-US" sz="1500" dirty="0" smtClean="0"/>
              <a:t>AWS </a:t>
            </a:r>
            <a:r>
              <a:rPr lang="en-US" sz="1500" dirty="0"/>
              <a:t>EC2, </a:t>
            </a:r>
            <a:r>
              <a:rPr lang="en-US" sz="1500" dirty="0" err="1"/>
              <a:t>TensorBoard</a:t>
            </a:r>
            <a:r>
              <a:rPr lang="en-US" sz="1500" dirty="0"/>
              <a:t>, Notebook, </a:t>
            </a:r>
            <a:r>
              <a:rPr lang="en-US" sz="1500" dirty="0" err="1"/>
              <a:t>caffe</a:t>
            </a:r>
            <a:r>
              <a:rPr lang="en-US" sz="1500" dirty="0"/>
              <a:t>/torch load/export…</a:t>
            </a:r>
          </a:p>
          <a:p>
            <a:pPr marL="0" lvl="1" indent="0">
              <a:buNone/>
            </a:pPr>
            <a:r>
              <a:rPr lang="en-US" dirty="0" smtClean="0">
                <a:solidFill>
                  <a:srgbClr val="0071C5"/>
                </a:solidFill>
              </a:rPr>
              <a:t>Popularity</a:t>
            </a:r>
          </a:p>
          <a:p>
            <a:pPr lvl="1"/>
            <a:r>
              <a:rPr lang="en-US" sz="1500" dirty="0" smtClean="0"/>
              <a:t>Support from Cloud: Microsoft</a:t>
            </a:r>
            <a:r>
              <a:rPr lang="en-US" sz="1500" dirty="0"/>
              <a:t>, Amazon, Cloudera, </a:t>
            </a:r>
            <a:r>
              <a:rPr lang="en-US" sz="1500" dirty="0" err="1"/>
              <a:t>Databricks</a:t>
            </a:r>
            <a:r>
              <a:rPr lang="en-US" sz="1500" dirty="0"/>
              <a:t>…</a:t>
            </a:r>
          </a:p>
          <a:p>
            <a:pPr lvl="1"/>
            <a:r>
              <a:rPr lang="en-US" sz="1500" dirty="0"/>
              <a:t>Community</a:t>
            </a:r>
            <a:r>
              <a:rPr lang="en-US" sz="1500" dirty="0" smtClean="0"/>
              <a:t>. 1700+ stars</a:t>
            </a:r>
            <a:endParaRPr lang="en-US" sz="1500" dirty="0"/>
          </a:p>
        </p:txBody>
      </p:sp>
      <p:pic>
        <p:nvPicPr>
          <p:cNvPr id="5" name="Picture 4"/>
          <p:cNvPicPr>
            <a:picLocks noChangeAspect="1"/>
          </p:cNvPicPr>
          <p:nvPr/>
        </p:nvPicPr>
        <p:blipFill>
          <a:blip r:embed="rId2"/>
          <a:stretch>
            <a:fillRect/>
          </a:stretch>
        </p:blipFill>
        <p:spPr>
          <a:xfrm>
            <a:off x="5022533" y="1061696"/>
            <a:ext cx="2888548" cy="554965"/>
          </a:xfrm>
          <a:prstGeom prst="rect">
            <a:avLst/>
          </a:prstGeom>
        </p:spPr>
      </p:pic>
    </p:spTree>
    <p:extLst>
      <p:ext uri="{BB962C8B-B14F-4D97-AF65-F5344CB8AC3E}">
        <p14:creationId xmlns:p14="http://schemas.microsoft.com/office/powerpoint/2010/main" val="3820911562"/>
      </p:ext>
    </p:extLst>
  </p:cSld>
  <p:clrMapOvr>
    <a:masterClrMapping/>
  </p:clrMapOvr>
  <mc:AlternateContent xmlns:mc="http://schemas.openxmlformats.org/markup-compatibility/2006" xmlns:p14="http://schemas.microsoft.com/office/powerpoint/2010/main">
    <mc:Choice Requires="p14">
      <p:transition spd="slow" p14:dur="2000" advTm="11156"/>
    </mc:Choice>
    <mc:Fallback xmlns="">
      <p:transition spd="slow" advTm="11156"/>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E2556C5-CE8C-6547-B838-EA80C61A4AF7}" type="slidenum">
              <a:rPr lang="en-US" smtClean="0"/>
              <a:pPr/>
              <a:t>5</a:t>
            </a:fld>
            <a:endParaRPr lang="en-US" dirty="0"/>
          </a:p>
        </p:txBody>
      </p:sp>
      <p:sp>
        <p:nvSpPr>
          <p:cNvPr id="3" name="Title 2"/>
          <p:cNvSpPr>
            <a:spLocks noGrp="1"/>
          </p:cNvSpPr>
          <p:nvPr>
            <p:ph type="title"/>
          </p:nvPr>
        </p:nvSpPr>
        <p:spPr/>
        <p:txBody>
          <a:bodyPr/>
          <a:lstStyle/>
          <a:p>
            <a:r>
              <a:rPr lang="en-US" dirty="0" smtClean="0"/>
              <a:t>Basic Component</a:t>
            </a:r>
            <a:endParaRPr lang="en-US" dirty="0"/>
          </a:p>
        </p:txBody>
      </p:sp>
      <p:sp>
        <p:nvSpPr>
          <p:cNvPr id="4" name="Content Placeholder 3"/>
          <p:cNvSpPr>
            <a:spLocks noGrp="1"/>
          </p:cNvSpPr>
          <p:nvPr>
            <p:ph sz="quarter" idx="13"/>
          </p:nvPr>
        </p:nvSpPr>
        <p:spPr>
          <a:xfrm>
            <a:off x="455613" y="1203325"/>
            <a:ext cx="2833687" cy="3425825"/>
          </a:xfrm>
        </p:spPr>
        <p:txBody>
          <a:bodyPr/>
          <a:lstStyle/>
          <a:p>
            <a:r>
              <a:rPr lang="en-US" dirty="0" smtClean="0"/>
              <a:t>Tensor:</a:t>
            </a:r>
          </a:p>
          <a:p>
            <a:pPr lvl="1"/>
            <a:r>
              <a:rPr lang="en-US" dirty="0" smtClean="0"/>
              <a:t>ND-array data structure</a:t>
            </a:r>
          </a:p>
          <a:p>
            <a:pPr lvl="1"/>
            <a:r>
              <a:rPr lang="en-US" dirty="0" smtClean="0"/>
              <a:t>Generic data type</a:t>
            </a:r>
          </a:p>
          <a:p>
            <a:pPr lvl="1"/>
            <a:r>
              <a:rPr lang="en-US" dirty="0" smtClean="0"/>
              <a:t>Rich and fast math operations (powered by Intel MKL)</a:t>
            </a:r>
          </a:p>
          <a:p>
            <a:pPr lvl="1"/>
            <a:endParaRPr lang="en-US" dirty="0" smtClean="0"/>
          </a:p>
          <a:p>
            <a:endParaRPr lang="en-US" dirty="0" smtClean="0"/>
          </a:p>
        </p:txBody>
      </p:sp>
      <p:sp>
        <p:nvSpPr>
          <p:cNvPr id="8" name="Content Placeholder 3"/>
          <p:cNvSpPr txBox="1">
            <a:spLocks/>
          </p:cNvSpPr>
          <p:nvPr/>
        </p:nvSpPr>
        <p:spPr>
          <a:xfrm>
            <a:off x="4570413" y="819720"/>
            <a:ext cx="3925887" cy="3425825"/>
          </a:xfrm>
          <a:prstGeom prst="rect">
            <a:avLst/>
          </a:prstGeom>
        </p:spPr>
        <p:txBody>
          <a:bodyPr vert="horz" lIns="0" tIns="0" rIns="0" bIns="0" rtlCol="0">
            <a:noAutofit/>
          </a:bodyPr>
          <a:lstStyle>
            <a:lvl1pPr marL="0" indent="0" algn="l" defTabSz="457200" rtl="0" eaLnBrk="1" latinLnBrk="0" hangingPunct="1">
              <a:spcBef>
                <a:spcPts val="1200"/>
              </a:spcBef>
              <a:spcAft>
                <a:spcPts val="0"/>
              </a:spcAft>
              <a:buFont typeface="Wingdings" panose="05000000000000000000" pitchFamily="2" charset="2"/>
              <a:buNone/>
              <a:defRPr sz="1800" b="0" kern="1200">
                <a:solidFill>
                  <a:srgbClr val="0071C5"/>
                </a:solidFill>
                <a:latin typeface="+mn-lt"/>
                <a:ea typeface="+mn-ea"/>
                <a:cs typeface="Intel Clear" panose="020B0604020203020204" pitchFamily="34" charset="0"/>
              </a:defRPr>
            </a:lvl1pPr>
            <a:lvl2pPr marL="225425" indent="-225425" algn="l" defTabSz="457200" rtl="0" eaLnBrk="1" latinLnBrk="0" hangingPunct="1">
              <a:spcBef>
                <a:spcPts val="1200"/>
              </a:spcBef>
              <a:buFont typeface="Wingdings" charset="2"/>
              <a:buChar char="§"/>
              <a:defRPr sz="1800" kern="1200" baseline="0">
                <a:solidFill>
                  <a:srgbClr val="003C71"/>
                </a:solidFill>
                <a:latin typeface="+mn-lt"/>
                <a:ea typeface="+mn-ea"/>
                <a:cs typeface="Intel Clear" panose="020B0604020203020204" pitchFamily="34" charset="0"/>
              </a:defRPr>
            </a:lvl2pPr>
            <a:lvl3pPr marL="571500" indent="-228600" algn="l" defTabSz="457200" rtl="0" eaLnBrk="1" latinLnBrk="0" hangingPunct="1">
              <a:spcBef>
                <a:spcPts val="800"/>
              </a:spcBef>
              <a:buFont typeface="Intel Clear" panose="020B0604020203020204" pitchFamily="34" charset="0"/>
              <a:buChar char="–"/>
              <a:defRPr sz="1800" kern="1200">
                <a:solidFill>
                  <a:srgbClr val="003C71"/>
                </a:solidFill>
                <a:latin typeface="+mn-lt"/>
                <a:ea typeface="+mn-ea"/>
                <a:cs typeface="Intel Clear" panose="020B0604020203020204" pitchFamily="34" charset="0"/>
              </a:defRPr>
            </a:lvl3pPr>
            <a:lvl4pPr marL="969963" indent="-228600" algn="l" defTabSz="457200" rtl="0" eaLnBrk="1" latinLnBrk="0" hangingPunct="1">
              <a:spcBef>
                <a:spcPct val="20000"/>
              </a:spcBef>
              <a:buFont typeface="Arial"/>
              <a:buChar char="–"/>
              <a:defRPr sz="1600" kern="1200">
                <a:solidFill>
                  <a:srgbClr val="003C71"/>
                </a:solidFill>
                <a:latin typeface="+mn-lt"/>
                <a:ea typeface="+mn-ea"/>
                <a:cs typeface="Intel Clear" panose="020B0604020203020204" pitchFamily="34" charset="0"/>
              </a:defRPr>
            </a:lvl4pPr>
            <a:lvl5pPr marL="1319213" indent="-228600" algn="l" defTabSz="457200" rtl="0" eaLnBrk="1" latinLnBrk="0" hangingPunct="1">
              <a:spcBef>
                <a:spcPct val="20000"/>
              </a:spcBef>
              <a:buFont typeface="Intel Clear" panose="020B0604020203020204" pitchFamily="34" charset="0"/>
              <a:buChar char="–"/>
              <a:defRPr sz="1400" kern="1200">
                <a:solidFill>
                  <a:srgbClr val="003C71"/>
                </a:solidFill>
                <a:latin typeface="+mn-lt"/>
                <a:ea typeface="+mn-ea"/>
                <a:cs typeface="Intel Clear" panose="020B0604020203020204"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smtClean="0"/>
              <a:t>Layers</a:t>
            </a:r>
          </a:p>
          <a:p>
            <a:pPr lvl="1"/>
            <a:r>
              <a:rPr lang="en-US" dirty="0" smtClean="0"/>
              <a:t>113+ layers (Conv, 3D Conv, Pooling, 3D Pooling, FC …)</a:t>
            </a:r>
          </a:p>
          <a:p>
            <a:r>
              <a:rPr lang="en-US" dirty="0" smtClean="0"/>
              <a:t>Criterion</a:t>
            </a:r>
          </a:p>
          <a:p>
            <a:pPr lvl="1"/>
            <a:r>
              <a:rPr lang="en-US" dirty="0" smtClean="0"/>
              <a:t>23+ </a:t>
            </a:r>
            <a:r>
              <a:rPr lang="en-US" dirty="0"/>
              <a:t>criterions (</a:t>
            </a:r>
            <a:r>
              <a:rPr lang="en-US" dirty="0" err="1" smtClean="0"/>
              <a:t>DiceCoefficient</a:t>
            </a:r>
            <a:r>
              <a:rPr lang="en-US" dirty="0" smtClean="0"/>
              <a:t>, </a:t>
            </a:r>
            <a:r>
              <a:rPr lang="en-US" dirty="0" err="1" smtClean="0"/>
              <a:t>ClassNLL</a:t>
            </a:r>
            <a:r>
              <a:rPr lang="en-US" dirty="0" smtClean="0"/>
              <a:t>, </a:t>
            </a:r>
            <a:r>
              <a:rPr lang="en-US" dirty="0" err="1" smtClean="0"/>
              <a:t>CrossEntropy</a:t>
            </a:r>
            <a:r>
              <a:rPr lang="en-US" dirty="0" smtClean="0"/>
              <a:t> …)</a:t>
            </a:r>
          </a:p>
          <a:p>
            <a:r>
              <a:rPr lang="en-US" dirty="0" smtClean="0"/>
              <a:t>Optimization</a:t>
            </a:r>
          </a:p>
          <a:p>
            <a:pPr lvl="1"/>
            <a:r>
              <a:rPr lang="en-US" dirty="0" smtClean="0"/>
              <a:t>SGD, </a:t>
            </a:r>
            <a:r>
              <a:rPr lang="en-US" dirty="0" err="1" smtClean="0"/>
              <a:t>Adagrad</a:t>
            </a:r>
            <a:r>
              <a:rPr lang="en-US" dirty="0" smtClean="0"/>
              <a:t>, LBFGS</a:t>
            </a:r>
          </a:p>
          <a:p>
            <a:pPr lvl="1"/>
            <a:r>
              <a:rPr lang="en-US" b="1" dirty="0" smtClean="0"/>
              <a:t>Community contribution</a:t>
            </a:r>
            <a:r>
              <a:rPr lang="en-US" dirty="0" smtClean="0"/>
              <a:t>: Adam, </a:t>
            </a:r>
            <a:r>
              <a:rPr lang="en-US" dirty="0" err="1" smtClean="0"/>
              <a:t>Adadelta</a:t>
            </a:r>
            <a:r>
              <a:rPr lang="en-US" dirty="0" smtClean="0"/>
              <a:t>, </a:t>
            </a:r>
            <a:r>
              <a:rPr lang="en-US" dirty="0" err="1" smtClean="0"/>
              <a:t>RMSprop</a:t>
            </a:r>
            <a:r>
              <a:rPr lang="en-US" dirty="0"/>
              <a:t>, </a:t>
            </a:r>
            <a:r>
              <a:rPr lang="en-US" dirty="0" err="1" smtClean="0"/>
              <a:t>Adamx</a:t>
            </a:r>
            <a:endParaRPr lang="en-US" dirty="0" smtClean="0"/>
          </a:p>
        </p:txBody>
      </p:sp>
    </p:spTree>
    <p:extLst>
      <p:ext uri="{BB962C8B-B14F-4D97-AF65-F5344CB8AC3E}">
        <p14:creationId xmlns:p14="http://schemas.microsoft.com/office/powerpoint/2010/main" val="72042592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Pattern</a:t>
            </a:r>
            <a:endParaRPr lang="en-US" dirty="0"/>
          </a:p>
        </p:txBody>
      </p:sp>
      <p:sp>
        <p:nvSpPr>
          <p:cNvPr id="2" name="Content Placeholder 1"/>
          <p:cNvSpPr>
            <a:spLocks noGrp="1"/>
          </p:cNvSpPr>
          <p:nvPr>
            <p:ph idx="1"/>
          </p:nvPr>
        </p:nvSpPr>
        <p:spPr/>
        <p:txBody>
          <a:bodyPr/>
          <a:lstStyle/>
          <a:p>
            <a:r>
              <a:rPr lang="en-US" dirty="0" smtClean="0"/>
              <a:t>Model Parallelism</a:t>
            </a:r>
          </a:p>
          <a:p>
            <a:r>
              <a:rPr lang="en-US" altLang="zh-CN" dirty="0"/>
              <a:t>Data </a:t>
            </a:r>
            <a:r>
              <a:rPr lang="en-US" dirty="0" smtClean="0"/>
              <a:t>Parallelism</a:t>
            </a:r>
            <a:endParaRPr lang="en-US" altLang="zh-CN" dirty="0"/>
          </a:p>
        </p:txBody>
      </p:sp>
      <p:sp>
        <p:nvSpPr>
          <p:cNvPr id="5" name="Slide Number Placeholder 4"/>
          <p:cNvSpPr>
            <a:spLocks noGrp="1"/>
          </p:cNvSpPr>
          <p:nvPr>
            <p:ph type="sldNum" sz="quarter" idx="4294967295"/>
          </p:nvPr>
        </p:nvSpPr>
        <p:spPr>
          <a:xfrm>
            <a:off x="8683228" y="4978003"/>
            <a:ext cx="460772" cy="165497"/>
          </a:xfrm>
          <a:prstGeom prst="rect">
            <a:avLst/>
          </a:prstGeom>
        </p:spPr>
        <p:txBody>
          <a:bodyPr/>
          <a:lstStyle/>
          <a:p>
            <a:fld id="{A1E76FCE-C11E-4035-813B-B85A326DB024}" type="slidenum">
              <a:rPr lang="en-US" smtClean="0"/>
              <a:pPr/>
              <a:t>6</a:t>
            </a:fld>
            <a:endParaRPr lang="en-US"/>
          </a:p>
        </p:txBody>
      </p:sp>
      <p:pic>
        <p:nvPicPr>
          <p:cNvPr id="6" name="Picture 5"/>
          <p:cNvPicPr>
            <a:picLocks noChangeAspect="1"/>
          </p:cNvPicPr>
          <p:nvPr/>
        </p:nvPicPr>
        <p:blipFill>
          <a:blip r:embed="rId2"/>
          <a:stretch>
            <a:fillRect/>
          </a:stretch>
        </p:blipFill>
        <p:spPr>
          <a:xfrm>
            <a:off x="610691" y="1857523"/>
            <a:ext cx="3314700" cy="2750344"/>
          </a:xfrm>
          <a:prstGeom prst="rect">
            <a:avLst/>
          </a:prstGeom>
        </p:spPr>
      </p:pic>
      <p:pic>
        <p:nvPicPr>
          <p:cNvPr id="7" name="Picture 6"/>
          <p:cNvPicPr>
            <a:picLocks noChangeAspect="1"/>
          </p:cNvPicPr>
          <p:nvPr/>
        </p:nvPicPr>
        <p:blipFill>
          <a:blip r:embed="rId3"/>
          <a:stretch>
            <a:fillRect/>
          </a:stretch>
        </p:blipFill>
        <p:spPr>
          <a:xfrm>
            <a:off x="4798687" y="1858863"/>
            <a:ext cx="3100388" cy="2286000"/>
          </a:xfrm>
          <a:prstGeom prst="rect">
            <a:avLst/>
          </a:prstGeom>
        </p:spPr>
      </p:pic>
      <p:sp>
        <p:nvSpPr>
          <p:cNvPr id="4" name="Rectangle 3"/>
          <p:cNvSpPr/>
          <p:nvPr/>
        </p:nvSpPr>
        <p:spPr>
          <a:xfrm>
            <a:off x="0" y="4377035"/>
            <a:ext cx="9154247" cy="230832"/>
          </a:xfrm>
          <a:prstGeom prst="rect">
            <a:avLst/>
          </a:prstGeom>
        </p:spPr>
        <p:txBody>
          <a:bodyPr wrap="square">
            <a:spAutoFit/>
          </a:bodyPr>
          <a:lstStyle/>
          <a:p>
            <a:r>
              <a:rPr lang="en-US" sz="900" dirty="0">
                <a:solidFill>
                  <a:srgbClr val="222222"/>
                </a:solidFill>
                <a:latin typeface="Arial" panose="020B0604020202020204" pitchFamily="34" charset="0"/>
              </a:rPr>
              <a:t>Source: Dean J, </a:t>
            </a:r>
            <a:r>
              <a:rPr lang="en-US" sz="900" dirty="0" err="1">
                <a:solidFill>
                  <a:srgbClr val="222222"/>
                </a:solidFill>
                <a:latin typeface="Arial" panose="020B0604020202020204" pitchFamily="34" charset="0"/>
              </a:rPr>
              <a:t>Corrado</a:t>
            </a:r>
            <a:r>
              <a:rPr lang="en-US" sz="900" dirty="0">
                <a:solidFill>
                  <a:srgbClr val="222222"/>
                </a:solidFill>
                <a:latin typeface="Arial" panose="020B0604020202020204" pitchFamily="34" charset="0"/>
              </a:rPr>
              <a:t> G, </a:t>
            </a:r>
            <a:r>
              <a:rPr lang="en-US" sz="900" dirty="0" err="1">
                <a:solidFill>
                  <a:srgbClr val="222222"/>
                </a:solidFill>
                <a:latin typeface="Arial" panose="020B0604020202020204" pitchFamily="34" charset="0"/>
              </a:rPr>
              <a:t>Monga</a:t>
            </a:r>
            <a:r>
              <a:rPr lang="en-US" sz="900" dirty="0">
                <a:solidFill>
                  <a:srgbClr val="222222"/>
                </a:solidFill>
                <a:latin typeface="Arial" panose="020B0604020202020204" pitchFamily="34" charset="0"/>
              </a:rPr>
              <a:t> R, et al. Large scale distributed deep networks[C]//Advances in neural information processing systems. 2012: 1223-1231.</a:t>
            </a:r>
            <a:endParaRPr lang="en-US" sz="900" dirty="0"/>
          </a:p>
        </p:txBody>
      </p:sp>
    </p:spTree>
    <p:extLst>
      <p:ext uri="{BB962C8B-B14F-4D97-AF65-F5344CB8AC3E}">
        <p14:creationId xmlns:p14="http://schemas.microsoft.com/office/powerpoint/2010/main" val="1139234913"/>
      </p:ext>
    </p:extLst>
  </p:cSld>
  <p:clrMapOvr>
    <a:masterClrMapping/>
  </p:clrMapOvr>
  <mc:AlternateContent xmlns:mc="http://schemas.openxmlformats.org/markup-compatibility/2006" xmlns:p14="http://schemas.microsoft.com/office/powerpoint/2010/main">
    <mc:Choice Requires="p14">
      <p:transition spd="slow" p14:dur="2000" advTm="125541"/>
    </mc:Choice>
    <mc:Fallback xmlns="">
      <p:transition spd="slow" advTm="125541"/>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Communication Model</a:t>
            </a:r>
            <a:endParaRPr lang="en-US" dirty="0"/>
          </a:p>
        </p:txBody>
      </p:sp>
      <p:sp>
        <p:nvSpPr>
          <p:cNvPr id="5" name="Slide Number Placeholder 4"/>
          <p:cNvSpPr>
            <a:spLocks noGrp="1"/>
          </p:cNvSpPr>
          <p:nvPr>
            <p:ph type="sldNum" sz="quarter" idx="4294967295"/>
          </p:nvPr>
        </p:nvSpPr>
        <p:spPr>
          <a:xfrm>
            <a:off x="8683228" y="4743610"/>
            <a:ext cx="460772" cy="165497"/>
          </a:xfrm>
          <a:prstGeom prst="rect">
            <a:avLst/>
          </a:prstGeom>
        </p:spPr>
        <p:txBody>
          <a:bodyPr/>
          <a:lstStyle/>
          <a:p>
            <a:fld id="{A1E76FCE-C11E-4035-813B-B85A326DB024}" type="slidenum">
              <a:rPr lang="en-US" smtClean="0"/>
              <a:pPr/>
              <a:t>7</a:t>
            </a:fld>
            <a:endParaRPr lang="en-US"/>
          </a:p>
        </p:txBody>
      </p:sp>
      <p:sp>
        <p:nvSpPr>
          <p:cNvPr id="6" name="Rounded Rectangle 5"/>
          <p:cNvSpPr/>
          <p:nvPr/>
        </p:nvSpPr>
        <p:spPr>
          <a:xfrm>
            <a:off x="695238" y="1570122"/>
            <a:ext cx="1041889" cy="527539"/>
          </a:xfrm>
          <a:prstGeom prst="round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350" dirty="0"/>
              <a:t>Driver</a:t>
            </a:r>
          </a:p>
        </p:txBody>
      </p:sp>
      <p:sp>
        <p:nvSpPr>
          <p:cNvPr id="7" name="Rounded Rectangle 6"/>
          <p:cNvSpPr/>
          <p:nvPr/>
        </p:nvSpPr>
        <p:spPr>
          <a:xfrm>
            <a:off x="2710096" y="996425"/>
            <a:ext cx="1414918" cy="309929"/>
          </a:xfrm>
          <a:prstGeom prst="round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350" dirty="0"/>
              <a:t>Task</a:t>
            </a:r>
          </a:p>
        </p:txBody>
      </p:sp>
      <p:sp>
        <p:nvSpPr>
          <p:cNvPr id="8" name="Rounded Rectangle 7"/>
          <p:cNvSpPr/>
          <p:nvPr/>
        </p:nvSpPr>
        <p:spPr>
          <a:xfrm>
            <a:off x="2710095" y="1599522"/>
            <a:ext cx="1414918" cy="309929"/>
          </a:xfrm>
          <a:prstGeom prst="round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350" dirty="0"/>
              <a:t>Task</a:t>
            </a:r>
          </a:p>
        </p:txBody>
      </p:sp>
      <p:sp>
        <p:nvSpPr>
          <p:cNvPr id="9" name="Rounded Rectangle 8"/>
          <p:cNvSpPr/>
          <p:nvPr/>
        </p:nvSpPr>
        <p:spPr>
          <a:xfrm>
            <a:off x="2710095" y="2250628"/>
            <a:ext cx="1414918" cy="309929"/>
          </a:xfrm>
          <a:prstGeom prst="round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350" dirty="0"/>
              <a:t>Task</a:t>
            </a:r>
          </a:p>
        </p:txBody>
      </p:sp>
      <p:cxnSp>
        <p:nvCxnSpPr>
          <p:cNvPr id="10" name="Straight Arrow Connector 9"/>
          <p:cNvCxnSpPr/>
          <p:nvPr/>
        </p:nvCxnSpPr>
        <p:spPr>
          <a:xfrm flipH="1">
            <a:off x="1796473" y="1214034"/>
            <a:ext cx="913622" cy="461597"/>
          </a:xfrm>
          <a:prstGeom prst="straightConnector1">
            <a:avLst/>
          </a:prstGeom>
          <a:ln>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p:nvPr/>
        </p:nvCxnSpPr>
        <p:spPr>
          <a:xfrm flipV="1">
            <a:off x="1766800" y="1151389"/>
            <a:ext cx="880329" cy="418733"/>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12" name="Straight Arrow Connector 11"/>
          <p:cNvCxnSpPr/>
          <p:nvPr/>
        </p:nvCxnSpPr>
        <p:spPr>
          <a:xfrm flipH="1">
            <a:off x="1796473" y="1675631"/>
            <a:ext cx="880330" cy="118046"/>
          </a:xfrm>
          <a:prstGeom prst="straightConnector1">
            <a:avLst/>
          </a:prstGeom>
          <a:ln>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p:nvPr/>
        </p:nvCxnSpPr>
        <p:spPr>
          <a:xfrm flipV="1">
            <a:off x="1813120" y="1781140"/>
            <a:ext cx="863683" cy="112100"/>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14" name="Straight Arrow Connector 13"/>
          <p:cNvCxnSpPr/>
          <p:nvPr/>
        </p:nvCxnSpPr>
        <p:spPr>
          <a:xfrm flipH="1" flipV="1">
            <a:off x="1770419" y="2031719"/>
            <a:ext cx="876710" cy="288954"/>
          </a:xfrm>
          <a:prstGeom prst="straightConnector1">
            <a:avLst/>
          </a:prstGeom>
          <a:ln>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p:nvPr/>
        </p:nvCxnSpPr>
        <p:spPr>
          <a:xfrm>
            <a:off x="1766800" y="2097661"/>
            <a:ext cx="880329" cy="307932"/>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sp>
        <p:nvSpPr>
          <p:cNvPr id="23" name="Rounded Rectangle 22"/>
          <p:cNvSpPr/>
          <p:nvPr/>
        </p:nvSpPr>
        <p:spPr>
          <a:xfrm>
            <a:off x="6690246" y="941537"/>
            <a:ext cx="1414918" cy="309929"/>
          </a:xfrm>
          <a:prstGeom prst="round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350" dirty="0"/>
              <a:t>Task</a:t>
            </a:r>
          </a:p>
        </p:txBody>
      </p:sp>
      <p:sp>
        <p:nvSpPr>
          <p:cNvPr id="24" name="Rounded Rectangle 23"/>
          <p:cNvSpPr/>
          <p:nvPr/>
        </p:nvSpPr>
        <p:spPr>
          <a:xfrm>
            <a:off x="6690246" y="1544634"/>
            <a:ext cx="1414918" cy="309929"/>
          </a:xfrm>
          <a:prstGeom prst="round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350" dirty="0"/>
              <a:t>Task</a:t>
            </a:r>
          </a:p>
        </p:txBody>
      </p:sp>
      <p:sp>
        <p:nvSpPr>
          <p:cNvPr id="25" name="Rounded Rectangle 24"/>
          <p:cNvSpPr/>
          <p:nvPr/>
        </p:nvSpPr>
        <p:spPr>
          <a:xfrm>
            <a:off x="6690246" y="2195740"/>
            <a:ext cx="1414918" cy="309929"/>
          </a:xfrm>
          <a:prstGeom prst="round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350" dirty="0"/>
              <a:t>Task</a:t>
            </a:r>
          </a:p>
        </p:txBody>
      </p:sp>
      <p:cxnSp>
        <p:nvCxnSpPr>
          <p:cNvPr id="26" name="Straight Arrow Connector 25"/>
          <p:cNvCxnSpPr/>
          <p:nvPr/>
        </p:nvCxnSpPr>
        <p:spPr>
          <a:xfrm flipH="1">
            <a:off x="5776624" y="1159146"/>
            <a:ext cx="913622" cy="461597"/>
          </a:xfrm>
          <a:prstGeom prst="straightConnector1">
            <a:avLst/>
          </a:prstGeom>
          <a:ln>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7" name="Straight Arrow Connector 26"/>
          <p:cNvCxnSpPr/>
          <p:nvPr/>
        </p:nvCxnSpPr>
        <p:spPr>
          <a:xfrm flipV="1">
            <a:off x="5746950" y="1096501"/>
            <a:ext cx="880329" cy="418733"/>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cxnSp>
        <p:nvCxnSpPr>
          <p:cNvPr id="28" name="Straight Arrow Connector 27"/>
          <p:cNvCxnSpPr/>
          <p:nvPr/>
        </p:nvCxnSpPr>
        <p:spPr>
          <a:xfrm flipH="1">
            <a:off x="5776623" y="1620743"/>
            <a:ext cx="880330" cy="118046"/>
          </a:xfrm>
          <a:prstGeom prst="straightConnector1">
            <a:avLst/>
          </a:prstGeom>
          <a:ln>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p:nvPr/>
        </p:nvCxnSpPr>
        <p:spPr>
          <a:xfrm flipV="1">
            <a:off x="5793270" y="1726252"/>
            <a:ext cx="863683" cy="112100"/>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30" name="Straight Arrow Connector 29"/>
          <p:cNvCxnSpPr/>
          <p:nvPr/>
        </p:nvCxnSpPr>
        <p:spPr>
          <a:xfrm flipH="1" flipV="1">
            <a:off x="5750569" y="1976831"/>
            <a:ext cx="876710" cy="288954"/>
          </a:xfrm>
          <a:prstGeom prst="straightConnector1">
            <a:avLst/>
          </a:prstGeom>
          <a:ln>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p:nvPr/>
        </p:nvCxnSpPr>
        <p:spPr>
          <a:xfrm>
            <a:off x="5746950" y="2042773"/>
            <a:ext cx="880329" cy="307932"/>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sp>
        <p:nvSpPr>
          <p:cNvPr id="32" name="Rounded Rectangle 31"/>
          <p:cNvSpPr/>
          <p:nvPr/>
        </p:nvSpPr>
        <p:spPr>
          <a:xfrm>
            <a:off x="5145119" y="873571"/>
            <a:ext cx="614858" cy="1686986"/>
          </a:xfrm>
          <a:prstGeom prst="round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sz="1350" dirty="0"/>
          </a:p>
        </p:txBody>
      </p:sp>
      <p:sp>
        <p:nvSpPr>
          <p:cNvPr id="34" name="TextBox 33"/>
          <p:cNvSpPr txBox="1"/>
          <p:nvPr/>
        </p:nvSpPr>
        <p:spPr>
          <a:xfrm>
            <a:off x="742374" y="2366958"/>
            <a:ext cx="1021433" cy="323165"/>
          </a:xfrm>
          <a:prstGeom prst="rect">
            <a:avLst/>
          </a:prstGeom>
          <a:noFill/>
        </p:spPr>
        <p:txBody>
          <a:bodyPr wrap="none" rtlCol="0">
            <a:spAutoFit/>
          </a:bodyPr>
          <a:lstStyle/>
          <a:p>
            <a:r>
              <a:rPr lang="en-US" sz="1500" dirty="0">
                <a:solidFill>
                  <a:schemeClr val="tx2"/>
                </a:solidFill>
                <a:cs typeface="Neo Sans Intel"/>
              </a:rPr>
              <a:t>All to one</a:t>
            </a:r>
          </a:p>
        </p:txBody>
      </p:sp>
      <p:sp>
        <p:nvSpPr>
          <p:cNvPr id="36" name="TextBox 35"/>
          <p:cNvSpPr txBox="1"/>
          <p:nvPr/>
        </p:nvSpPr>
        <p:spPr>
          <a:xfrm>
            <a:off x="4807138" y="2621095"/>
            <a:ext cx="1702710" cy="323165"/>
          </a:xfrm>
          <a:prstGeom prst="rect">
            <a:avLst/>
          </a:prstGeom>
          <a:noFill/>
        </p:spPr>
        <p:txBody>
          <a:bodyPr wrap="none" rtlCol="0">
            <a:spAutoFit/>
          </a:bodyPr>
          <a:lstStyle/>
          <a:p>
            <a:r>
              <a:rPr lang="en-US" sz="1500" dirty="0">
                <a:solidFill>
                  <a:schemeClr val="tx2"/>
                </a:solidFill>
                <a:cs typeface="Neo Sans Intel"/>
              </a:rPr>
              <a:t>Parameter Server</a:t>
            </a:r>
          </a:p>
        </p:txBody>
      </p:sp>
      <p:sp>
        <p:nvSpPr>
          <p:cNvPr id="35" name="Rounded Rectangle 34"/>
          <p:cNvSpPr/>
          <p:nvPr/>
        </p:nvSpPr>
        <p:spPr>
          <a:xfrm>
            <a:off x="5208085" y="949294"/>
            <a:ext cx="500960" cy="209852"/>
          </a:xfrm>
          <a:prstGeom prst="round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sp>
        <p:nvSpPr>
          <p:cNvPr id="38" name="Rounded Rectangle 37"/>
          <p:cNvSpPr/>
          <p:nvPr/>
        </p:nvSpPr>
        <p:spPr>
          <a:xfrm>
            <a:off x="5208085" y="1227113"/>
            <a:ext cx="500960" cy="209852"/>
          </a:xfrm>
          <a:prstGeom prst="round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sp>
        <p:nvSpPr>
          <p:cNvPr id="39" name="Rounded Rectangle 38"/>
          <p:cNvSpPr/>
          <p:nvPr/>
        </p:nvSpPr>
        <p:spPr>
          <a:xfrm>
            <a:off x="5208085" y="1497503"/>
            <a:ext cx="500960" cy="209852"/>
          </a:xfrm>
          <a:prstGeom prst="round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sp>
        <p:nvSpPr>
          <p:cNvPr id="42" name="Rounded Rectangle 41"/>
          <p:cNvSpPr/>
          <p:nvPr/>
        </p:nvSpPr>
        <p:spPr>
          <a:xfrm>
            <a:off x="5214508" y="1752634"/>
            <a:ext cx="500960" cy="209852"/>
          </a:xfrm>
          <a:prstGeom prst="round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sp>
        <p:nvSpPr>
          <p:cNvPr id="43" name="Rounded Rectangle 42"/>
          <p:cNvSpPr/>
          <p:nvPr/>
        </p:nvSpPr>
        <p:spPr>
          <a:xfrm>
            <a:off x="5214508" y="2030453"/>
            <a:ext cx="500960" cy="209852"/>
          </a:xfrm>
          <a:prstGeom prst="round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sp>
        <p:nvSpPr>
          <p:cNvPr id="44" name="Rounded Rectangle 43"/>
          <p:cNvSpPr/>
          <p:nvPr/>
        </p:nvSpPr>
        <p:spPr>
          <a:xfrm>
            <a:off x="5214508" y="2300843"/>
            <a:ext cx="500960" cy="209852"/>
          </a:xfrm>
          <a:prstGeom prst="round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sp>
        <p:nvSpPr>
          <p:cNvPr id="50" name="Rounded Rectangle 49"/>
          <p:cNvSpPr/>
          <p:nvPr/>
        </p:nvSpPr>
        <p:spPr>
          <a:xfrm>
            <a:off x="1603895" y="2742144"/>
            <a:ext cx="752940" cy="320326"/>
          </a:xfrm>
          <a:prstGeom prst="round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350" dirty="0"/>
              <a:t>10</a:t>
            </a:r>
          </a:p>
        </p:txBody>
      </p:sp>
      <p:sp>
        <p:nvSpPr>
          <p:cNvPr id="51" name="Rounded Rectangle 50"/>
          <p:cNvSpPr/>
          <p:nvPr/>
        </p:nvSpPr>
        <p:spPr>
          <a:xfrm>
            <a:off x="742373" y="3263739"/>
            <a:ext cx="752940" cy="320326"/>
          </a:xfrm>
          <a:prstGeom prst="round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350" dirty="0"/>
              <a:t>4</a:t>
            </a:r>
          </a:p>
        </p:txBody>
      </p:sp>
      <p:sp>
        <p:nvSpPr>
          <p:cNvPr id="52" name="Rounded Rectangle 51"/>
          <p:cNvSpPr/>
          <p:nvPr/>
        </p:nvSpPr>
        <p:spPr>
          <a:xfrm>
            <a:off x="2206964" y="3263739"/>
            <a:ext cx="752940" cy="320326"/>
          </a:xfrm>
          <a:prstGeom prst="round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350" dirty="0"/>
              <a:t>7</a:t>
            </a:r>
          </a:p>
        </p:txBody>
      </p:sp>
      <p:sp>
        <p:nvSpPr>
          <p:cNvPr id="53" name="Rounded Rectangle 52"/>
          <p:cNvSpPr/>
          <p:nvPr/>
        </p:nvSpPr>
        <p:spPr>
          <a:xfrm>
            <a:off x="1975531" y="3938226"/>
            <a:ext cx="752940" cy="320326"/>
          </a:xfrm>
          <a:prstGeom prst="round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350" dirty="0"/>
              <a:t>1</a:t>
            </a:r>
          </a:p>
        </p:txBody>
      </p:sp>
      <p:sp>
        <p:nvSpPr>
          <p:cNvPr id="54" name="Rounded Rectangle 53"/>
          <p:cNvSpPr/>
          <p:nvPr/>
        </p:nvSpPr>
        <p:spPr>
          <a:xfrm>
            <a:off x="3072246" y="3942913"/>
            <a:ext cx="752940" cy="320326"/>
          </a:xfrm>
          <a:prstGeom prst="round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350" dirty="0"/>
              <a:t>6</a:t>
            </a:r>
          </a:p>
        </p:txBody>
      </p:sp>
      <p:sp>
        <p:nvSpPr>
          <p:cNvPr id="55" name="Rounded Rectangle 54"/>
          <p:cNvSpPr/>
          <p:nvPr/>
        </p:nvSpPr>
        <p:spPr>
          <a:xfrm>
            <a:off x="91067" y="3936870"/>
            <a:ext cx="752940" cy="320326"/>
          </a:xfrm>
          <a:prstGeom prst="round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350" dirty="0"/>
              <a:t>2</a:t>
            </a:r>
          </a:p>
        </p:txBody>
      </p:sp>
      <p:sp>
        <p:nvSpPr>
          <p:cNvPr id="56" name="Rounded Rectangle 55"/>
          <p:cNvSpPr/>
          <p:nvPr/>
        </p:nvSpPr>
        <p:spPr>
          <a:xfrm>
            <a:off x="1041656" y="3936870"/>
            <a:ext cx="752940" cy="320326"/>
          </a:xfrm>
          <a:prstGeom prst="round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350" dirty="0"/>
              <a:t>5</a:t>
            </a:r>
          </a:p>
        </p:txBody>
      </p:sp>
      <p:cxnSp>
        <p:nvCxnSpPr>
          <p:cNvPr id="57" name="Straight Arrow Connector 56"/>
          <p:cNvCxnSpPr>
            <a:endCxn id="50" idx="1"/>
          </p:cNvCxnSpPr>
          <p:nvPr/>
        </p:nvCxnSpPr>
        <p:spPr>
          <a:xfrm flipV="1">
            <a:off x="914572" y="2902308"/>
            <a:ext cx="689323" cy="375353"/>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60" name="Straight Arrow Connector 59"/>
          <p:cNvCxnSpPr/>
          <p:nvPr/>
        </p:nvCxnSpPr>
        <p:spPr>
          <a:xfrm flipH="1">
            <a:off x="1271749" y="3062470"/>
            <a:ext cx="332146" cy="165542"/>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61" name="TextBox 60"/>
          <p:cNvSpPr txBox="1"/>
          <p:nvPr/>
        </p:nvSpPr>
        <p:spPr>
          <a:xfrm>
            <a:off x="1453661" y="3116304"/>
            <a:ext cx="309700" cy="219291"/>
          </a:xfrm>
          <a:prstGeom prst="rect">
            <a:avLst/>
          </a:prstGeom>
          <a:noFill/>
        </p:spPr>
        <p:txBody>
          <a:bodyPr wrap="none" rtlCol="0">
            <a:spAutoFit/>
          </a:bodyPr>
          <a:lstStyle/>
          <a:p>
            <a:r>
              <a:rPr lang="en-US" sz="825" dirty="0">
                <a:solidFill>
                  <a:schemeClr val="tx2"/>
                </a:solidFill>
                <a:cs typeface="Neo Sans Intel"/>
              </a:rPr>
              <a:t>35</a:t>
            </a:r>
          </a:p>
        </p:txBody>
      </p:sp>
      <p:sp>
        <p:nvSpPr>
          <p:cNvPr id="63" name="TextBox 62"/>
          <p:cNvSpPr txBox="1"/>
          <p:nvPr/>
        </p:nvSpPr>
        <p:spPr>
          <a:xfrm>
            <a:off x="1017833" y="2840399"/>
            <a:ext cx="322524" cy="230832"/>
          </a:xfrm>
          <a:prstGeom prst="rect">
            <a:avLst/>
          </a:prstGeom>
          <a:noFill/>
        </p:spPr>
        <p:txBody>
          <a:bodyPr wrap="none" rtlCol="0">
            <a:spAutoFit/>
          </a:bodyPr>
          <a:lstStyle/>
          <a:p>
            <a:r>
              <a:rPr lang="en-US" sz="900" dirty="0">
                <a:solidFill>
                  <a:schemeClr val="tx2"/>
                </a:solidFill>
                <a:cs typeface="Neo Sans Intel"/>
              </a:rPr>
              <a:t>11</a:t>
            </a:r>
          </a:p>
        </p:txBody>
      </p:sp>
      <p:cxnSp>
        <p:nvCxnSpPr>
          <p:cNvPr id="64" name="Straight Arrow Connector 63"/>
          <p:cNvCxnSpPr/>
          <p:nvPr/>
        </p:nvCxnSpPr>
        <p:spPr>
          <a:xfrm flipV="1">
            <a:off x="205827" y="3584064"/>
            <a:ext cx="767282" cy="325704"/>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67" name="Straight Arrow Connector 66"/>
          <p:cNvCxnSpPr/>
          <p:nvPr/>
        </p:nvCxnSpPr>
        <p:spPr>
          <a:xfrm flipH="1">
            <a:off x="512167" y="3678133"/>
            <a:ext cx="492313" cy="231635"/>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71" name="TextBox 70"/>
          <p:cNvSpPr txBox="1"/>
          <p:nvPr/>
        </p:nvSpPr>
        <p:spPr>
          <a:xfrm>
            <a:off x="368492" y="3544937"/>
            <a:ext cx="253596" cy="230832"/>
          </a:xfrm>
          <a:prstGeom prst="rect">
            <a:avLst/>
          </a:prstGeom>
          <a:noFill/>
        </p:spPr>
        <p:txBody>
          <a:bodyPr wrap="none" rtlCol="0">
            <a:spAutoFit/>
          </a:bodyPr>
          <a:lstStyle/>
          <a:p>
            <a:r>
              <a:rPr lang="en-US" sz="900" dirty="0">
                <a:solidFill>
                  <a:schemeClr val="tx2"/>
                </a:solidFill>
                <a:cs typeface="Neo Sans Intel"/>
              </a:rPr>
              <a:t>2</a:t>
            </a:r>
          </a:p>
        </p:txBody>
      </p:sp>
      <p:sp>
        <p:nvSpPr>
          <p:cNvPr id="72" name="TextBox 71"/>
          <p:cNvSpPr txBox="1"/>
          <p:nvPr/>
        </p:nvSpPr>
        <p:spPr>
          <a:xfrm>
            <a:off x="784202" y="3746706"/>
            <a:ext cx="309700" cy="219291"/>
          </a:xfrm>
          <a:prstGeom prst="rect">
            <a:avLst/>
          </a:prstGeom>
          <a:noFill/>
        </p:spPr>
        <p:txBody>
          <a:bodyPr wrap="none" rtlCol="0">
            <a:spAutoFit/>
          </a:bodyPr>
          <a:lstStyle/>
          <a:p>
            <a:r>
              <a:rPr lang="en-US" sz="825" dirty="0">
                <a:solidFill>
                  <a:schemeClr val="tx2"/>
                </a:solidFill>
                <a:cs typeface="Neo Sans Intel"/>
              </a:rPr>
              <a:t>35</a:t>
            </a:r>
          </a:p>
        </p:txBody>
      </p:sp>
      <p:sp>
        <p:nvSpPr>
          <p:cNvPr id="73" name="TextBox 72"/>
          <p:cNvSpPr txBox="1"/>
          <p:nvPr/>
        </p:nvSpPr>
        <p:spPr>
          <a:xfrm>
            <a:off x="1664058" y="3457218"/>
            <a:ext cx="309700" cy="219291"/>
          </a:xfrm>
          <a:prstGeom prst="rect">
            <a:avLst/>
          </a:prstGeom>
          <a:noFill/>
        </p:spPr>
        <p:txBody>
          <a:bodyPr wrap="none" rtlCol="0">
            <a:spAutoFit/>
          </a:bodyPr>
          <a:lstStyle/>
          <a:p>
            <a:r>
              <a:rPr lang="en-US" sz="825" dirty="0">
                <a:solidFill>
                  <a:schemeClr val="tx2"/>
                </a:solidFill>
                <a:cs typeface="Neo Sans Intel"/>
              </a:rPr>
              <a:t>35</a:t>
            </a:r>
          </a:p>
        </p:txBody>
      </p:sp>
      <p:sp>
        <p:nvSpPr>
          <p:cNvPr id="74" name="TextBox 73"/>
          <p:cNvSpPr txBox="1"/>
          <p:nvPr/>
        </p:nvSpPr>
        <p:spPr>
          <a:xfrm>
            <a:off x="2011988" y="3727056"/>
            <a:ext cx="247184" cy="219291"/>
          </a:xfrm>
          <a:prstGeom prst="rect">
            <a:avLst/>
          </a:prstGeom>
          <a:noFill/>
        </p:spPr>
        <p:txBody>
          <a:bodyPr wrap="none" rtlCol="0">
            <a:spAutoFit/>
          </a:bodyPr>
          <a:lstStyle/>
          <a:p>
            <a:r>
              <a:rPr lang="en-US" sz="825" dirty="0">
                <a:solidFill>
                  <a:schemeClr val="tx2"/>
                </a:solidFill>
                <a:cs typeface="Neo Sans Intel"/>
              </a:rPr>
              <a:t>1</a:t>
            </a:r>
          </a:p>
        </p:txBody>
      </p:sp>
      <p:cxnSp>
        <p:nvCxnSpPr>
          <p:cNvPr id="77" name="Straight Arrow Connector 76"/>
          <p:cNvCxnSpPr>
            <a:stCxn id="52" idx="0"/>
          </p:cNvCxnSpPr>
          <p:nvPr/>
        </p:nvCxnSpPr>
        <p:spPr>
          <a:xfrm flipH="1" flipV="1">
            <a:off x="2356835" y="3048149"/>
            <a:ext cx="226600" cy="21559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79" name="Straight Arrow Connector 78"/>
          <p:cNvCxnSpPr>
            <a:stCxn id="50" idx="3"/>
          </p:cNvCxnSpPr>
          <p:nvPr/>
        </p:nvCxnSpPr>
        <p:spPr>
          <a:xfrm>
            <a:off x="2356835" y="2902308"/>
            <a:ext cx="376470" cy="359705"/>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81" name="Straight Arrow Connector 80"/>
          <p:cNvCxnSpPr/>
          <p:nvPr/>
        </p:nvCxnSpPr>
        <p:spPr>
          <a:xfrm>
            <a:off x="2943872" y="3543789"/>
            <a:ext cx="496250" cy="36598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82" name="Straight Arrow Connector 81"/>
          <p:cNvCxnSpPr/>
          <p:nvPr/>
        </p:nvCxnSpPr>
        <p:spPr>
          <a:xfrm flipH="1" flipV="1">
            <a:off x="2898822" y="3627381"/>
            <a:ext cx="380056" cy="282387"/>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91" name="TextBox 90"/>
          <p:cNvSpPr txBox="1"/>
          <p:nvPr/>
        </p:nvSpPr>
        <p:spPr>
          <a:xfrm>
            <a:off x="2592039" y="2907780"/>
            <a:ext cx="309700" cy="219291"/>
          </a:xfrm>
          <a:prstGeom prst="rect">
            <a:avLst/>
          </a:prstGeom>
          <a:noFill/>
        </p:spPr>
        <p:txBody>
          <a:bodyPr wrap="none" rtlCol="0">
            <a:spAutoFit/>
          </a:bodyPr>
          <a:lstStyle/>
          <a:p>
            <a:r>
              <a:rPr lang="en-US" sz="825" dirty="0">
                <a:solidFill>
                  <a:schemeClr val="tx2"/>
                </a:solidFill>
                <a:cs typeface="Neo Sans Intel"/>
              </a:rPr>
              <a:t>35</a:t>
            </a:r>
          </a:p>
        </p:txBody>
      </p:sp>
      <p:sp>
        <p:nvSpPr>
          <p:cNvPr id="92" name="TextBox 91"/>
          <p:cNvSpPr txBox="1"/>
          <p:nvPr/>
        </p:nvSpPr>
        <p:spPr>
          <a:xfrm>
            <a:off x="2206238" y="3089953"/>
            <a:ext cx="309700" cy="219291"/>
          </a:xfrm>
          <a:prstGeom prst="rect">
            <a:avLst/>
          </a:prstGeom>
          <a:noFill/>
        </p:spPr>
        <p:txBody>
          <a:bodyPr wrap="none" rtlCol="0">
            <a:spAutoFit/>
          </a:bodyPr>
          <a:lstStyle/>
          <a:p>
            <a:r>
              <a:rPr lang="en-US" sz="825" dirty="0">
                <a:solidFill>
                  <a:schemeClr val="tx2"/>
                </a:solidFill>
                <a:cs typeface="Neo Sans Intel"/>
              </a:rPr>
              <a:t>14</a:t>
            </a:r>
          </a:p>
        </p:txBody>
      </p:sp>
      <p:sp>
        <p:nvSpPr>
          <p:cNvPr id="93" name="TextBox 92"/>
          <p:cNvSpPr txBox="1"/>
          <p:nvPr/>
        </p:nvSpPr>
        <p:spPr>
          <a:xfrm>
            <a:off x="3294668" y="3589501"/>
            <a:ext cx="309700" cy="219291"/>
          </a:xfrm>
          <a:prstGeom prst="rect">
            <a:avLst/>
          </a:prstGeom>
          <a:noFill/>
        </p:spPr>
        <p:txBody>
          <a:bodyPr wrap="none" rtlCol="0">
            <a:spAutoFit/>
          </a:bodyPr>
          <a:lstStyle/>
          <a:p>
            <a:r>
              <a:rPr lang="en-US" sz="825" dirty="0">
                <a:solidFill>
                  <a:schemeClr val="tx2"/>
                </a:solidFill>
                <a:cs typeface="Neo Sans Intel"/>
              </a:rPr>
              <a:t>35</a:t>
            </a:r>
          </a:p>
        </p:txBody>
      </p:sp>
      <p:sp>
        <p:nvSpPr>
          <p:cNvPr id="94" name="TextBox 93"/>
          <p:cNvSpPr txBox="1"/>
          <p:nvPr/>
        </p:nvSpPr>
        <p:spPr>
          <a:xfrm>
            <a:off x="2957084" y="3812104"/>
            <a:ext cx="247184" cy="219291"/>
          </a:xfrm>
          <a:prstGeom prst="rect">
            <a:avLst/>
          </a:prstGeom>
          <a:noFill/>
        </p:spPr>
        <p:txBody>
          <a:bodyPr wrap="none" rtlCol="0">
            <a:spAutoFit/>
          </a:bodyPr>
          <a:lstStyle/>
          <a:p>
            <a:r>
              <a:rPr lang="en-US" sz="825" dirty="0">
                <a:solidFill>
                  <a:schemeClr val="tx2"/>
                </a:solidFill>
                <a:cs typeface="Neo Sans Intel"/>
              </a:rPr>
              <a:t>6</a:t>
            </a:r>
          </a:p>
        </p:txBody>
      </p:sp>
      <p:sp>
        <p:nvSpPr>
          <p:cNvPr id="96" name="TextBox 95"/>
          <p:cNvSpPr txBox="1"/>
          <p:nvPr/>
        </p:nvSpPr>
        <p:spPr>
          <a:xfrm>
            <a:off x="2383288" y="3752687"/>
            <a:ext cx="309700" cy="219291"/>
          </a:xfrm>
          <a:prstGeom prst="rect">
            <a:avLst/>
          </a:prstGeom>
          <a:noFill/>
        </p:spPr>
        <p:txBody>
          <a:bodyPr wrap="none" rtlCol="0">
            <a:spAutoFit/>
          </a:bodyPr>
          <a:lstStyle/>
          <a:p>
            <a:r>
              <a:rPr lang="en-US" sz="825" dirty="0">
                <a:solidFill>
                  <a:schemeClr val="tx2"/>
                </a:solidFill>
                <a:cs typeface="Neo Sans Intel"/>
              </a:rPr>
              <a:t>35</a:t>
            </a:r>
          </a:p>
        </p:txBody>
      </p:sp>
      <p:cxnSp>
        <p:nvCxnSpPr>
          <p:cNvPr id="97" name="Straight Arrow Connector 96"/>
          <p:cNvCxnSpPr/>
          <p:nvPr/>
        </p:nvCxnSpPr>
        <p:spPr>
          <a:xfrm flipH="1" flipV="1">
            <a:off x="1059728" y="3633395"/>
            <a:ext cx="460114" cy="325704"/>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98" name="Straight Arrow Connector 97"/>
          <p:cNvCxnSpPr/>
          <p:nvPr/>
        </p:nvCxnSpPr>
        <p:spPr>
          <a:xfrm>
            <a:off x="1240662" y="3595253"/>
            <a:ext cx="419174" cy="292286"/>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99" name="TextBox 98"/>
          <p:cNvSpPr txBox="1"/>
          <p:nvPr/>
        </p:nvSpPr>
        <p:spPr>
          <a:xfrm>
            <a:off x="1397131" y="3637294"/>
            <a:ext cx="309700" cy="219291"/>
          </a:xfrm>
          <a:prstGeom prst="rect">
            <a:avLst/>
          </a:prstGeom>
          <a:noFill/>
        </p:spPr>
        <p:txBody>
          <a:bodyPr wrap="none" rtlCol="0">
            <a:spAutoFit/>
          </a:bodyPr>
          <a:lstStyle/>
          <a:p>
            <a:r>
              <a:rPr lang="en-US" sz="825" dirty="0">
                <a:solidFill>
                  <a:schemeClr val="tx2"/>
                </a:solidFill>
                <a:cs typeface="Neo Sans Intel"/>
              </a:rPr>
              <a:t>35</a:t>
            </a:r>
          </a:p>
        </p:txBody>
      </p:sp>
      <p:sp>
        <p:nvSpPr>
          <p:cNvPr id="100" name="TextBox 99"/>
          <p:cNvSpPr txBox="1"/>
          <p:nvPr/>
        </p:nvSpPr>
        <p:spPr>
          <a:xfrm>
            <a:off x="1079714" y="3743685"/>
            <a:ext cx="247184" cy="219291"/>
          </a:xfrm>
          <a:prstGeom prst="rect">
            <a:avLst/>
          </a:prstGeom>
          <a:noFill/>
        </p:spPr>
        <p:txBody>
          <a:bodyPr wrap="none" rtlCol="0">
            <a:spAutoFit/>
          </a:bodyPr>
          <a:lstStyle/>
          <a:p>
            <a:r>
              <a:rPr lang="en-US" sz="825" dirty="0">
                <a:solidFill>
                  <a:schemeClr val="tx2"/>
                </a:solidFill>
                <a:cs typeface="Neo Sans Intel"/>
              </a:rPr>
              <a:t>5</a:t>
            </a:r>
          </a:p>
        </p:txBody>
      </p:sp>
      <p:cxnSp>
        <p:nvCxnSpPr>
          <p:cNvPr id="102" name="Straight Arrow Connector 101"/>
          <p:cNvCxnSpPr>
            <a:stCxn id="74" idx="2"/>
          </p:cNvCxnSpPr>
          <p:nvPr/>
        </p:nvCxnSpPr>
        <p:spPr>
          <a:xfrm flipV="1">
            <a:off x="2135580" y="3642198"/>
            <a:ext cx="338045" cy="304149"/>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08" name="Straight Arrow Connector 107"/>
          <p:cNvCxnSpPr/>
          <p:nvPr/>
        </p:nvCxnSpPr>
        <p:spPr>
          <a:xfrm flipH="1">
            <a:off x="2298914" y="3642196"/>
            <a:ext cx="327931" cy="267572"/>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115" name="TextBox 114"/>
          <p:cNvSpPr txBox="1"/>
          <p:nvPr/>
        </p:nvSpPr>
        <p:spPr>
          <a:xfrm>
            <a:off x="861992" y="4360565"/>
            <a:ext cx="1901483" cy="253916"/>
          </a:xfrm>
          <a:prstGeom prst="rect">
            <a:avLst/>
          </a:prstGeom>
          <a:noFill/>
        </p:spPr>
        <p:txBody>
          <a:bodyPr wrap="none" rtlCol="0">
            <a:spAutoFit/>
          </a:bodyPr>
          <a:lstStyle/>
          <a:p>
            <a:r>
              <a:rPr lang="en-US" sz="1050" dirty="0">
                <a:solidFill>
                  <a:schemeClr val="tx2"/>
                </a:solidFill>
                <a:cs typeface="Neo Sans Intel"/>
              </a:rPr>
              <a:t>All reduce (tree aggregation)</a:t>
            </a:r>
          </a:p>
        </p:txBody>
      </p:sp>
      <p:sp>
        <p:nvSpPr>
          <p:cNvPr id="117" name="Rounded Rectangle 116"/>
          <p:cNvSpPr/>
          <p:nvPr/>
        </p:nvSpPr>
        <p:spPr>
          <a:xfrm>
            <a:off x="5528468" y="2991017"/>
            <a:ext cx="1414918" cy="309929"/>
          </a:xfrm>
          <a:prstGeom prst="round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350" dirty="0"/>
              <a:t>Task</a:t>
            </a:r>
          </a:p>
        </p:txBody>
      </p:sp>
      <p:sp>
        <p:nvSpPr>
          <p:cNvPr id="118" name="Rounded Rectangle 117"/>
          <p:cNvSpPr/>
          <p:nvPr/>
        </p:nvSpPr>
        <p:spPr>
          <a:xfrm>
            <a:off x="6924246" y="3500382"/>
            <a:ext cx="1414918" cy="309929"/>
          </a:xfrm>
          <a:prstGeom prst="round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350" dirty="0"/>
              <a:t>Task</a:t>
            </a:r>
          </a:p>
        </p:txBody>
      </p:sp>
      <p:sp>
        <p:nvSpPr>
          <p:cNvPr id="119" name="Rounded Rectangle 118"/>
          <p:cNvSpPr/>
          <p:nvPr/>
        </p:nvSpPr>
        <p:spPr>
          <a:xfrm>
            <a:off x="5509329" y="4064868"/>
            <a:ext cx="1414918" cy="309929"/>
          </a:xfrm>
          <a:prstGeom prst="round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350" dirty="0"/>
              <a:t>Task</a:t>
            </a:r>
          </a:p>
        </p:txBody>
      </p:sp>
      <p:sp>
        <p:nvSpPr>
          <p:cNvPr id="123" name="Rounded Rectangle 122"/>
          <p:cNvSpPr/>
          <p:nvPr/>
        </p:nvSpPr>
        <p:spPr>
          <a:xfrm>
            <a:off x="4374252" y="3529579"/>
            <a:ext cx="1414918" cy="309929"/>
          </a:xfrm>
          <a:prstGeom prst="round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350" dirty="0"/>
              <a:t>Task</a:t>
            </a:r>
          </a:p>
        </p:txBody>
      </p:sp>
      <p:sp>
        <p:nvSpPr>
          <p:cNvPr id="124" name="TextBox 123"/>
          <p:cNvSpPr txBox="1"/>
          <p:nvPr/>
        </p:nvSpPr>
        <p:spPr>
          <a:xfrm>
            <a:off x="6060006" y="4411157"/>
            <a:ext cx="797013" cy="253916"/>
          </a:xfrm>
          <a:prstGeom prst="rect">
            <a:avLst/>
          </a:prstGeom>
          <a:noFill/>
        </p:spPr>
        <p:txBody>
          <a:bodyPr wrap="none" rtlCol="0">
            <a:spAutoFit/>
          </a:bodyPr>
          <a:lstStyle/>
          <a:p>
            <a:r>
              <a:rPr lang="en-US" sz="1050" dirty="0">
                <a:solidFill>
                  <a:schemeClr val="tx2"/>
                </a:solidFill>
                <a:cs typeface="Neo Sans Intel"/>
              </a:rPr>
              <a:t>All reduce</a:t>
            </a:r>
          </a:p>
        </p:txBody>
      </p:sp>
    </p:spTree>
    <p:extLst>
      <p:ext uri="{BB962C8B-B14F-4D97-AF65-F5344CB8AC3E}">
        <p14:creationId xmlns:p14="http://schemas.microsoft.com/office/powerpoint/2010/main" val="869701207"/>
      </p:ext>
    </p:extLst>
  </p:cSld>
  <p:clrMapOvr>
    <a:masterClrMapping/>
  </p:clrMapOvr>
  <mc:AlternateContent xmlns:mc="http://schemas.openxmlformats.org/markup-compatibility/2006" xmlns:p14="http://schemas.microsoft.com/office/powerpoint/2010/main">
    <mc:Choice Requires="p14">
      <p:transition spd="slow" p14:dur="2000" advTm="134925"/>
    </mc:Choice>
    <mc:Fallback xmlns="">
      <p:transition spd="slow" advTm="134925"/>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Bulk Synchronous Parallel </a:t>
            </a:r>
            <a:r>
              <a:rPr lang="en-US" dirty="0" smtClean="0"/>
              <a:t>(BSP)</a:t>
            </a:r>
            <a:endParaRPr lang="en-US" dirty="0"/>
          </a:p>
        </p:txBody>
      </p:sp>
      <p:sp>
        <p:nvSpPr>
          <p:cNvPr id="5" name="Slide Number Placeholder 4"/>
          <p:cNvSpPr>
            <a:spLocks noGrp="1"/>
          </p:cNvSpPr>
          <p:nvPr>
            <p:ph type="sldNum" sz="quarter" idx="4294967295"/>
          </p:nvPr>
        </p:nvSpPr>
        <p:spPr>
          <a:xfrm>
            <a:off x="8683228" y="4978003"/>
            <a:ext cx="460772" cy="165497"/>
          </a:xfrm>
          <a:prstGeom prst="rect">
            <a:avLst/>
          </a:prstGeom>
        </p:spPr>
        <p:txBody>
          <a:bodyPr/>
          <a:lstStyle/>
          <a:p>
            <a:fld id="{A1E76FCE-C11E-4035-813B-B85A326DB024}" type="slidenum">
              <a:rPr lang="en-US" smtClean="0"/>
              <a:pPr/>
              <a:t>8</a:t>
            </a:fld>
            <a:endParaRPr lang="en-US"/>
          </a:p>
        </p:txBody>
      </p:sp>
      <p:sp>
        <p:nvSpPr>
          <p:cNvPr id="7" name="Rectangle 6"/>
          <p:cNvSpPr/>
          <p:nvPr/>
        </p:nvSpPr>
        <p:spPr>
          <a:xfrm>
            <a:off x="2739256" y="1494344"/>
            <a:ext cx="309716" cy="1525269"/>
          </a:xfrm>
          <a:prstGeom prst="rect">
            <a:avLst/>
          </a:prstGeom>
          <a:solidFill>
            <a:schemeClr val="tx1">
              <a:lumMod val="65000"/>
              <a:lumOff val="3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sp>
        <p:nvSpPr>
          <p:cNvPr id="8" name="Right Arrow 7"/>
          <p:cNvSpPr/>
          <p:nvPr/>
        </p:nvSpPr>
        <p:spPr>
          <a:xfrm>
            <a:off x="1867514" y="1494345"/>
            <a:ext cx="626807" cy="302342"/>
          </a:xfrm>
          <a:prstGeom prst="rightArrow">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50" dirty="0"/>
              <a:t>1</a:t>
            </a:r>
          </a:p>
        </p:txBody>
      </p:sp>
      <p:sp>
        <p:nvSpPr>
          <p:cNvPr id="9" name="Right Arrow 8"/>
          <p:cNvSpPr/>
          <p:nvPr/>
        </p:nvSpPr>
        <p:spPr>
          <a:xfrm>
            <a:off x="1867514" y="1843700"/>
            <a:ext cx="789039" cy="302342"/>
          </a:xfrm>
          <a:prstGeom prst="rightArrow">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50" dirty="0"/>
              <a:t>1</a:t>
            </a:r>
          </a:p>
        </p:txBody>
      </p:sp>
      <p:sp>
        <p:nvSpPr>
          <p:cNvPr id="10" name="Right Arrow 9"/>
          <p:cNvSpPr/>
          <p:nvPr/>
        </p:nvSpPr>
        <p:spPr>
          <a:xfrm>
            <a:off x="1867514" y="2289990"/>
            <a:ext cx="871741" cy="302342"/>
          </a:xfrm>
          <a:prstGeom prst="rightArrow">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50" dirty="0"/>
              <a:t>1</a:t>
            </a:r>
          </a:p>
        </p:txBody>
      </p:sp>
      <p:sp>
        <p:nvSpPr>
          <p:cNvPr id="11" name="Right Arrow 10"/>
          <p:cNvSpPr/>
          <p:nvPr/>
        </p:nvSpPr>
        <p:spPr>
          <a:xfrm>
            <a:off x="1867514" y="2717272"/>
            <a:ext cx="575187" cy="302342"/>
          </a:xfrm>
          <a:prstGeom prst="rightArrow">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50" dirty="0"/>
              <a:t>1</a:t>
            </a:r>
          </a:p>
        </p:txBody>
      </p:sp>
      <p:sp>
        <p:nvSpPr>
          <p:cNvPr id="13" name="Rectangle 12"/>
          <p:cNvSpPr/>
          <p:nvPr/>
        </p:nvSpPr>
        <p:spPr>
          <a:xfrm>
            <a:off x="4091806" y="1513394"/>
            <a:ext cx="309716" cy="1506219"/>
          </a:xfrm>
          <a:prstGeom prst="rect">
            <a:avLst/>
          </a:prstGeom>
          <a:solidFill>
            <a:schemeClr val="tx1">
              <a:lumMod val="65000"/>
              <a:lumOff val="3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sp>
        <p:nvSpPr>
          <p:cNvPr id="14" name="Right Arrow 13"/>
          <p:cNvSpPr/>
          <p:nvPr/>
        </p:nvSpPr>
        <p:spPr>
          <a:xfrm>
            <a:off x="3220064" y="1513395"/>
            <a:ext cx="789039" cy="302342"/>
          </a:xfrm>
          <a:prstGeom prst="rightArrow">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50" dirty="0"/>
              <a:t>2</a:t>
            </a:r>
          </a:p>
        </p:txBody>
      </p:sp>
      <p:sp>
        <p:nvSpPr>
          <p:cNvPr id="15" name="Right Arrow 14"/>
          <p:cNvSpPr/>
          <p:nvPr/>
        </p:nvSpPr>
        <p:spPr>
          <a:xfrm>
            <a:off x="3220065" y="1862750"/>
            <a:ext cx="479323" cy="302342"/>
          </a:xfrm>
          <a:prstGeom prst="rightArrow">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50" dirty="0"/>
              <a:t>2</a:t>
            </a:r>
          </a:p>
        </p:txBody>
      </p:sp>
      <p:sp>
        <p:nvSpPr>
          <p:cNvPr id="16" name="Right Arrow 15"/>
          <p:cNvSpPr/>
          <p:nvPr/>
        </p:nvSpPr>
        <p:spPr>
          <a:xfrm>
            <a:off x="3220064" y="2309040"/>
            <a:ext cx="651694" cy="302342"/>
          </a:xfrm>
          <a:prstGeom prst="rightArrow">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50" dirty="0"/>
              <a:t>2</a:t>
            </a:r>
          </a:p>
        </p:txBody>
      </p:sp>
      <p:sp>
        <p:nvSpPr>
          <p:cNvPr id="17" name="Right Arrow 16"/>
          <p:cNvSpPr/>
          <p:nvPr/>
        </p:nvSpPr>
        <p:spPr>
          <a:xfrm>
            <a:off x="3220064" y="2736322"/>
            <a:ext cx="789039" cy="302342"/>
          </a:xfrm>
          <a:prstGeom prst="rightArrow">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50" dirty="0"/>
              <a:t>2</a:t>
            </a:r>
          </a:p>
        </p:txBody>
      </p:sp>
      <p:sp>
        <p:nvSpPr>
          <p:cNvPr id="18" name="Rectangle 17"/>
          <p:cNvSpPr/>
          <p:nvPr/>
        </p:nvSpPr>
        <p:spPr>
          <a:xfrm>
            <a:off x="5534025" y="1494344"/>
            <a:ext cx="309716" cy="1525269"/>
          </a:xfrm>
          <a:prstGeom prst="rect">
            <a:avLst/>
          </a:prstGeom>
          <a:solidFill>
            <a:schemeClr val="tx1">
              <a:lumMod val="65000"/>
              <a:lumOff val="3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sp>
        <p:nvSpPr>
          <p:cNvPr id="19" name="Right Arrow 18"/>
          <p:cNvSpPr/>
          <p:nvPr/>
        </p:nvSpPr>
        <p:spPr>
          <a:xfrm>
            <a:off x="4662283" y="1494345"/>
            <a:ext cx="782072" cy="302342"/>
          </a:xfrm>
          <a:prstGeom prst="rightArrow">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50" dirty="0"/>
              <a:t>3</a:t>
            </a:r>
          </a:p>
        </p:txBody>
      </p:sp>
      <p:sp>
        <p:nvSpPr>
          <p:cNvPr id="20" name="Right Arrow 19"/>
          <p:cNvSpPr/>
          <p:nvPr/>
        </p:nvSpPr>
        <p:spPr>
          <a:xfrm>
            <a:off x="4662283" y="1843700"/>
            <a:ext cx="626807" cy="302342"/>
          </a:xfrm>
          <a:prstGeom prst="rightArrow">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50" dirty="0"/>
              <a:t>3</a:t>
            </a:r>
          </a:p>
        </p:txBody>
      </p:sp>
      <p:sp>
        <p:nvSpPr>
          <p:cNvPr id="21" name="Right Arrow 20"/>
          <p:cNvSpPr/>
          <p:nvPr/>
        </p:nvSpPr>
        <p:spPr>
          <a:xfrm>
            <a:off x="4662283" y="2289990"/>
            <a:ext cx="398258" cy="302342"/>
          </a:xfrm>
          <a:prstGeom prst="rightArrow">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50" dirty="0"/>
              <a:t>3</a:t>
            </a:r>
          </a:p>
        </p:txBody>
      </p:sp>
      <p:sp>
        <p:nvSpPr>
          <p:cNvPr id="22" name="Right Arrow 21"/>
          <p:cNvSpPr/>
          <p:nvPr/>
        </p:nvSpPr>
        <p:spPr>
          <a:xfrm>
            <a:off x="4662283" y="2717272"/>
            <a:ext cx="782072" cy="302342"/>
          </a:xfrm>
          <a:prstGeom prst="rightArrow">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50" dirty="0"/>
              <a:t>3</a:t>
            </a:r>
          </a:p>
        </p:txBody>
      </p:sp>
      <p:sp>
        <p:nvSpPr>
          <p:cNvPr id="23" name="TextBox 22"/>
          <p:cNvSpPr txBox="1"/>
          <p:nvPr/>
        </p:nvSpPr>
        <p:spPr>
          <a:xfrm>
            <a:off x="1298422" y="1568142"/>
            <a:ext cx="542136" cy="207749"/>
          </a:xfrm>
          <a:prstGeom prst="rect">
            <a:avLst/>
          </a:prstGeom>
          <a:noFill/>
        </p:spPr>
        <p:txBody>
          <a:bodyPr wrap="none" rtlCol="0">
            <a:spAutoFit/>
          </a:bodyPr>
          <a:lstStyle/>
          <a:p>
            <a:r>
              <a:rPr lang="en-US" sz="750" dirty="0">
                <a:solidFill>
                  <a:schemeClr val="tx2"/>
                </a:solidFill>
                <a:cs typeface="Neo Sans Intel"/>
              </a:rPr>
              <a:t>worker1</a:t>
            </a:r>
          </a:p>
        </p:txBody>
      </p:sp>
      <p:sp>
        <p:nvSpPr>
          <p:cNvPr id="24" name="TextBox 23"/>
          <p:cNvSpPr txBox="1"/>
          <p:nvPr/>
        </p:nvSpPr>
        <p:spPr>
          <a:xfrm>
            <a:off x="1294299" y="1921587"/>
            <a:ext cx="542136" cy="207749"/>
          </a:xfrm>
          <a:prstGeom prst="rect">
            <a:avLst/>
          </a:prstGeom>
          <a:noFill/>
        </p:spPr>
        <p:txBody>
          <a:bodyPr wrap="none" rtlCol="0">
            <a:spAutoFit/>
          </a:bodyPr>
          <a:lstStyle/>
          <a:p>
            <a:r>
              <a:rPr lang="en-US" sz="750" dirty="0">
                <a:solidFill>
                  <a:schemeClr val="tx2"/>
                </a:solidFill>
                <a:cs typeface="Neo Sans Intel"/>
              </a:rPr>
              <a:t>worker2</a:t>
            </a:r>
          </a:p>
        </p:txBody>
      </p:sp>
      <p:sp>
        <p:nvSpPr>
          <p:cNvPr id="25" name="TextBox 24"/>
          <p:cNvSpPr txBox="1"/>
          <p:nvPr/>
        </p:nvSpPr>
        <p:spPr>
          <a:xfrm>
            <a:off x="1295056" y="2348827"/>
            <a:ext cx="542136" cy="207749"/>
          </a:xfrm>
          <a:prstGeom prst="rect">
            <a:avLst/>
          </a:prstGeom>
          <a:noFill/>
        </p:spPr>
        <p:txBody>
          <a:bodyPr wrap="none" rtlCol="0">
            <a:spAutoFit/>
          </a:bodyPr>
          <a:lstStyle/>
          <a:p>
            <a:r>
              <a:rPr lang="en-US" sz="750" dirty="0">
                <a:solidFill>
                  <a:schemeClr val="tx2"/>
                </a:solidFill>
                <a:cs typeface="Neo Sans Intel"/>
              </a:rPr>
              <a:t>worker3</a:t>
            </a:r>
          </a:p>
        </p:txBody>
      </p:sp>
      <p:sp>
        <p:nvSpPr>
          <p:cNvPr id="26" name="TextBox 25"/>
          <p:cNvSpPr txBox="1"/>
          <p:nvPr/>
        </p:nvSpPr>
        <p:spPr>
          <a:xfrm>
            <a:off x="1294299" y="2795850"/>
            <a:ext cx="542136" cy="207749"/>
          </a:xfrm>
          <a:prstGeom prst="rect">
            <a:avLst/>
          </a:prstGeom>
          <a:noFill/>
        </p:spPr>
        <p:txBody>
          <a:bodyPr wrap="none" rtlCol="0">
            <a:spAutoFit/>
          </a:bodyPr>
          <a:lstStyle/>
          <a:p>
            <a:r>
              <a:rPr lang="en-US" sz="750" dirty="0">
                <a:solidFill>
                  <a:schemeClr val="tx2"/>
                </a:solidFill>
                <a:cs typeface="Neo Sans Intel"/>
              </a:rPr>
              <a:t>worker4</a:t>
            </a:r>
          </a:p>
        </p:txBody>
      </p:sp>
    </p:spTree>
    <p:extLst>
      <p:ext uri="{BB962C8B-B14F-4D97-AF65-F5344CB8AC3E}">
        <p14:creationId xmlns:p14="http://schemas.microsoft.com/office/powerpoint/2010/main" val="2519288843"/>
      </p:ext>
    </p:extLst>
  </p:cSld>
  <p:clrMapOvr>
    <a:masterClrMapping/>
  </p:clrMapOvr>
  <mc:AlternateContent xmlns:mc="http://schemas.openxmlformats.org/markup-compatibility/2006" xmlns:p14="http://schemas.microsoft.com/office/powerpoint/2010/main">
    <mc:Choice Requires="p14">
      <p:transition spd="slow" p14:dur="2000" advTm="29670"/>
    </mc:Choice>
    <mc:Fallback xmlns="">
      <p:transition spd="slow" advTm="29670"/>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3000" dirty="0"/>
              <a:t>Asynchronous Synchronous Parallel (ASP)</a:t>
            </a:r>
          </a:p>
        </p:txBody>
      </p:sp>
      <p:sp>
        <p:nvSpPr>
          <p:cNvPr id="5" name="Slide Number Placeholder 4"/>
          <p:cNvSpPr>
            <a:spLocks noGrp="1"/>
          </p:cNvSpPr>
          <p:nvPr>
            <p:ph type="sldNum" sz="quarter" idx="4294967295"/>
          </p:nvPr>
        </p:nvSpPr>
        <p:spPr>
          <a:xfrm>
            <a:off x="8683228" y="4978003"/>
            <a:ext cx="460772" cy="165497"/>
          </a:xfrm>
          <a:prstGeom prst="rect">
            <a:avLst/>
          </a:prstGeom>
        </p:spPr>
        <p:txBody>
          <a:bodyPr/>
          <a:lstStyle/>
          <a:p>
            <a:fld id="{A1E76FCE-C11E-4035-813B-B85A326DB024}" type="slidenum">
              <a:rPr lang="en-US" smtClean="0"/>
              <a:pPr/>
              <a:t>9</a:t>
            </a:fld>
            <a:endParaRPr lang="en-US"/>
          </a:p>
        </p:txBody>
      </p:sp>
      <p:pic>
        <p:nvPicPr>
          <p:cNvPr id="6" name="Picture 5"/>
          <p:cNvPicPr>
            <a:picLocks noChangeAspect="1"/>
          </p:cNvPicPr>
          <p:nvPr/>
        </p:nvPicPr>
        <p:blipFill>
          <a:blip r:embed="rId3"/>
          <a:stretch>
            <a:fillRect/>
          </a:stretch>
        </p:blipFill>
        <p:spPr>
          <a:xfrm>
            <a:off x="5347411" y="1634150"/>
            <a:ext cx="3100388" cy="2286000"/>
          </a:xfrm>
          <a:prstGeom prst="rect">
            <a:avLst/>
          </a:prstGeom>
        </p:spPr>
      </p:pic>
      <p:sp>
        <p:nvSpPr>
          <p:cNvPr id="9" name="Right Arrow 8"/>
          <p:cNvSpPr/>
          <p:nvPr/>
        </p:nvSpPr>
        <p:spPr>
          <a:xfrm>
            <a:off x="1200007" y="1951545"/>
            <a:ext cx="2057615" cy="302342"/>
          </a:xfrm>
          <a:prstGeom prst="rightArrow">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50" dirty="0"/>
              <a:t>1</a:t>
            </a:r>
          </a:p>
        </p:txBody>
      </p:sp>
      <p:sp>
        <p:nvSpPr>
          <p:cNvPr id="10" name="Right Arrow 9"/>
          <p:cNvSpPr/>
          <p:nvPr/>
        </p:nvSpPr>
        <p:spPr>
          <a:xfrm>
            <a:off x="1200008" y="2300900"/>
            <a:ext cx="789039" cy="302342"/>
          </a:xfrm>
          <a:prstGeom prst="rightArrow">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50" dirty="0"/>
              <a:t>1</a:t>
            </a:r>
          </a:p>
        </p:txBody>
      </p:sp>
      <p:sp>
        <p:nvSpPr>
          <p:cNvPr id="11" name="Right Arrow 10"/>
          <p:cNvSpPr/>
          <p:nvPr/>
        </p:nvSpPr>
        <p:spPr>
          <a:xfrm>
            <a:off x="1200007" y="2747190"/>
            <a:ext cx="871741" cy="302342"/>
          </a:xfrm>
          <a:prstGeom prst="rightArrow">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50" dirty="0"/>
              <a:t>1</a:t>
            </a:r>
          </a:p>
        </p:txBody>
      </p:sp>
      <p:sp>
        <p:nvSpPr>
          <p:cNvPr id="12" name="Right Arrow 11"/>
          <p:cNvSpPr/>
          <p:nvPr/>
        </p:nvSpPr>
        <p:spPr>
          <a:xfrm>
            <a:off x="1200008" y="3174472"/>
            <a:ext cx="575187" cy="302342"/>
          </a:xfrm>
          <a:prstGeom prst="rightArrow">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50" dirty="0"/>
              <a:t>1</a:t>
            </a:r>
          </a:p>
        </p:txBody>
      </p:sp>
      <p:sp>
        <p:nvSpPr>
          <p:cNvPr id="14" name="Right Arrow 13"/>
          <p:cNvSpPr/>
          <p:nvPr/>
        </p:nvSpPr>
        <p:spPr>
          <a:xfrm>
            <a:off x="3341597" y="1966504"/>
            <a:ext cx="1369105" cy="302342"/>
          </a:xfrm>
          <a:prstGeom prst="rightArrow">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50" dirty="0"/>
              <a:t>2</a:t>
            </a:r>
          </a:p>
        </p:txBody>
      </p:sp>
      <p:sp>
        <p:nvSpPr>
          <p:cNvPr id="15" name="Right Arrow 14"/>
          <p:cNvSpPr/>
          <p:nvPr/>
        </p:nvSpPr>
        <p:spPr>
          <a:xfrm>
            <a:off x="2111589" y="2295898"/>
            <a:ext cx="479323" cy="302342"/>
          </a:xfrm>
          <a:prstGeom prst="rightArrow">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50" dirty="0"/>
              <a:t>2</a:t>
            </a:r>
          </a:p>
        </p:txBody>
      </p:sp>
      <p:sp>
        <p:nvSpPr>
          <p:cNvPr id="16" name="Right Arrow 15"/>
          <p:cNvSpPr/>
          <p:nvPr/>
        </p:nvSpPr>
        <p:spPr>
          <a:xfrm>
            <a:off x="2135351" y="2750164"/>
            <a:ext cx="651694" cy="302342"/>
          </a:xfrm>
          <a:prstGeom prst="rightArrow">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50" dirty="0"/>
              <a:t>2</a:t>
            </a:r>
          </a:p>
        </p:txBody>
      </p:sp>
      <p:sp>
        <p:nvSpPr>
          <p:cNvPr id="17" name="Right Arrow 16"/>
          <p:cNvSpPr/>
          <p:nvPr/>
        </p:nvSpPr>
        <p:spPr>
          <a:xfrm>
            <a:off x="1854732" y="3174472"/>
            <a:ext cx="789039" cy="302342"/>
          </a:xfrm>
          <a:prstGeom prst="rightArrow">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50" dirty="0"/>
              <a:t>2</a:t>
            </a:r>
          </a:p>
        </p:txBody>
      </p:sp>
      <p:sp>
        <p:nvSpPr>
          <p:cNvPr id="20" name="Right Arrow 19"/>
          <p:cNvSpPr/>
          <p:nvPr/>
        </p:nvSpPr>
        <p:spPr>
          <a:xfrm>
            <a:off x="2704343" y="2306808"/>
            <a:ext cx="626807" cy="302342"/>
          </a:xfrm>
          <a:prstGeom prst="rightArrow">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50" dirty="0"/>
              <a:t>3</a:t>
            </a:r>
          </a:p>
        </p:txBody>
      </p:sp>
      <p:sp>
        <p:nvSpPr>
          <p:cNvPr id="21" name="Right Arrow 20"/>
          <p:cNvSpPr/>
          <p:nvPr/>
        </p:nvSpPr>
        <p:spPr>
          <a:xfrm>
            <a:off x="2850648" y="2747190"/>
            <a:ext cx="1860054" cy="302342"/>
          </a:xfrm>
          <a:prstGeom prst="rightArrow">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50" dirty="0"/>
              <a:t>3</a:t>
            </a:r>
          </a:p>
        </p:txBody>
      </p:sp>
      <p:sp>
        <p:nvSpPr>
          <p:cNvPr id="22" name="Right Arrow 21"/>
          <p:cNvSpPr/>
          <p:nvPr/>
        </p:nvSpPr>
        <p:spPr>
          <a:xfrm>
            <a:off x="2735564" y="3187572"/>
            <a:ext cx="782072" cy="302342"/>
          </a:xfrm>
          <a:prstGeom prst="rightArrow">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50" dirty="0"/>
              <a:t>3</a:t>
            </a:r>
          </a:p>
        </p:txBody>
      </p:sp>
      <p:sp>
        <p:nvSpPr>
          <p:cNvPr id="23" name="TextBox 22"/>
          <p:cNvSpPr txBox="1"/>
          <p:nvPr/>
        </p:nvSpPr>
        <p:spPr>
          <a:xfrm>
            <a:off x="630915" y="2025342"/>
            <a:ext cx="542136" cy="207749"/>
          </a:xfrm>
          <a:prstGeom prst="rect">
            <a:avLst/>
          </a:prstGeom>
          <a:noFill/>
        </p:spPr>
        <p:txBody>
          <a:bodyPr wrap="none" rtlCol="0">
            <a:spAutoFit/>
          </a:bodyPr>
          <a:lstStyle/>
          <a:p>
            <a:r>
              <a:rPr lang="en-US" sz="750" dirty="0">
                <a:solidFill>
                  <a:schemeClr val="tx2"/>
                </a:solidFill>
                <a:cs typeface="Neo Sans Intel"/>
              </a:rPr>
              <a:t>worker1</a:t>
            </a:r>
          </a:p>
        </p:txBody>
      </p:sp>
      <p:sp>
        <p:nvSpPr>
          <p:cNvPr id="24" name="TextBox 23"/>
          <p:cNvSpPr txBox="1"/>
          <p:nvPr/>
        </p:nvSpPr>
        <p:spPr>
          <a:xfrm>
            <a:off x="626792" y="2378787"/>
            <a:ext cx="542136" cy="207749"/>
          </a:xfrm>
          <a:prstGeom prst="rect">
            <a:avLst/>
          </a:prstGeom>
          <a:noFill/>
        </p:spPr>
        <p:txBody>
          <a:bodyPr wrap="none" rtlCol="0">
            <a:spAutoFit/>
          </a:bodyPr>
          <a:lstStyle/>
          <a:p>
            <a:r>
              <a:rPr lang="en-US" sz="750" dirty="0">
                <a:solidFill>
                  <a:schemeClr val="tx2"/>
                </a:solidFill>
                <a:cs typeface="Neo Sans Intel"/>
              </a:rPr>
              <a:t>worker2</a:t>
            </a:r>
          </a:p>
        </p:txBody>
      </p:sp>
      <p:sp>
        <p:nvSpPr>
          <p:cNvPr id="25" name="TextBox 24"/>
          <p:cNvSpPr txBox="1"/>
          <p:nvPr/>
        </p:nvSpPr>
        <p:spPr>
          <a:xfrm>
            <a:off x="627549" y="2806027"/>
            <a:ext cx="542136" cy="207749"/>
          </a:xfrm>
          <a:prstGeom prst="rect">
            <a:avLst/>
          </a:prstGeom>
          <a:noFill/>
        </p:spPr>
        <p:txBody>
          <a:bodyPr wrap="none" rtlCol="0">
            <a:spAutoFit/>
          </a:bodyPr>
          <a:lstStyle/>
          <a:p>
            <a:r>
              <a:rPr lang="en-US" sz="750" dirty="0">
                <a:solidFill>
                  <a:schemeClr val="tx2"/>
                </a:solidFill>
                <a:cs typeface="Neo Sans Intel"/>
              </a:rPr>
              <a:t>worker3</a:t>
            </a:r>
          </a:p>
        </p:txBody>
      </p:sp>
      <p:sp>
        <p:nvSpPr>
          <p:cNvPr id="26" name="TextBox 25"/>
          <p:cNvSpPr txBox="1"/>
          <p:nvPr/>
        </p:nvSpPr>
        <p:spPr>
          <a:xfrm>
            <a:off x="626792" y="3253050"/>
            <a:ext cx="542136" cy="207749"/>
          </a:xfrm>
          <a:prstGeom prst="rect">
            <a:avLst/>
          </a:prstGeom>
          <a:noFill/>
        </p:spPr>
        <p:txBody>
          <a:bodyPr wrap="none" rtlCol="0">
            <a:spAutoFit/>
          </a:bodyPr>
          <a:lstStyle/>
          <a:p>
            <a:r>
              <a:rPr lang="en-US" sz="750" dirty="0">
                <a:solidFill>
                  <a:schemeClr val="tx2"/>
                </a:solidFill>
                <a:cs typeface="Neo Sans Intel"/>
              </a:rPr>
              <a:t>worker4</a:t>
            </a:r>
          </a:p>
        </p:txBody>
      </p:sp>
      <p:sp>
        <p:nvSpPr>
          <p:cNvPr id="27" name="Right Arrow 26"/>
          <p:cNvSpPr/>
          <p:nvPr/>
        </p:nvSpPr>
        <p:spPr>
          <a:xfrm>
            <a:off x="3425826" y="2306808"/>
            <a:ext cx="626807" cy="302342"/>
          </a:xfrm>
          <a:prstGeom prst="rightArrow">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50" dirty="0"/>
              <a:t>4</a:t>
            </a:r>
          </a:p>
        </p:txBody>
      </p:sp>
      <p:sp>
        <p:nvSpPr>
          <p:cNvPr id="28" name="Right Arrow 27"/>
          <p:cNvSpPr/>
          <p:nvPr/>
        </p:nvSpPr>
        <p:spPr>
          <a:xfrm>
            <a:off x="4083895" y="2306808"/>
            <a:ext cx="626807" cy="302342"/>
          </a:xfrm>
          <a:prstGeom prst="rightArrow">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50" dirty="0"/>
              <a:t>5</a:t>
            </a:r>
          </a:p>
        </p:txBody>
      </p:sp>
      <p:sp>
        <p:nvSpPr>
          <p:cNvPr id="29" name="Right Arrow 28"/>
          <p:cNvSpPr/>
          <p:nvPr/>
        </p:nvSpPr>
        <p:spPr>
          <a:xfrm>
            <a:off x="3544013" y="3194212"/>
            <a:ext cx="1116020" cy="302342"/>
          </a:xfrm>
          <a:prstGeom prst="rightArrow">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50" dirty="0"/>
              <a:t>4</a:t>
            </a:r>
          </a:p>
        </p:txBody>
      </p:sp>
      <p:sp>
        <p:nvSpPr>
          <p:cNvPr id="30" name="Rectangle 29"/>
          <p:cNvSpPr/>
          <p:nvPr/>
        </p:nvSpPr>
        <p:spPr>
          <a:xfrm>
            <a:off x="0" y="4377035"/>
            <a:ext cx="9154247" cy="230832"/>
          </a:xfrm>
          <a:prstGeom prst="rect">
            <a:avLst/>
          </a:prstGeom>
        </p:spPr>
        <p:txBody>
          <a:bodyPr wrap="square">
            <a:spAutoFit/>
          </a:bodyPr>
          <a:lstStyle/>
          <a:p>
            <a:r>
              <a:rPr lang="en-US" sz="900" dirty="0">
                <a:solidFill>
                  <a:srgbClr val="222222"/>
                </a:solidFill>
                <a:latin typeface="Arial" panose="020B0604020202020204" pitchFamily="34" charset="0"/>
              </a:rPr>
              <a:t>Source: Dean J, </a:t>
            </a:r>
            <a:r>
              <a:rPr lang="en-US" sz="900" dirty="0" err="1">
                <a:solidFill>
                  <a:srgbClr val="222222"/>
                </a:solidFill>
                <a:latin typeface="Arial" panose="020B0604020202020204" pitchFamily="34" charset="0"/>
              </a:rPr>
              <a:t>Corrado</a:t>
            </a:r>
            <a:r>
              <a:rPr lang="en-US" sz="900" dirty="0">
                <a:solidFill>
                  <a:srgbClr val="222222"/>
                </a:solidFill>
                <a:latin typeface="Arial" panose="020B0604020202020204" pitchFamily="34" charset="0"/>
              </a:rPr>
              <a:t> G, </a:t>
            </a:r>
            <a:r>
              <a:rPr lang="en-US" sz="900" dirty="0" err="1">
                <a:solidFill>
                  <a:srgbClr val="222222"/>
                </a:solidFill>
                <a:latin typeface="Arial" panose="020B0604020202020204" pitchFamily="34" charset="0"/>
              </a:rPr>
              <a:t>Monga</a:t>
            </a:r>
            <a:r>
              <a:rPr lang="en-US" sz="900" dirty="0">
                <a:solidFill>
                  <a:srgbClr val="222222"/>
                </a:solidFill>
                <a:latin typeface="Arial" panose="020B0604020202020204" pitchFamily="34" charset="0"/>
              </a:rPr>
              <a:t> R, et al. Large scale distributed deep networks[C]//Advances in neural information processing systems. 2012: 1223-1231.</a:t>
            </a:r>
            <a:endParaRPr lang="en-US" sz="900" dirty="0"/>
          </a:p>
        </p:txBody>
      </p:sp>
    </p:spTree>
    <p:extLst>
      <p:ext uri="{BB962C8B-B14F-4D97-AF65-F5344CB8AC3E}">
        <p14:creationId xmlns:p14="http://schemas.microsoft.com/office/powerpoint/2010/main" val="3045321957"/>
      </p:ext>
    </p:extLst>
  </p:cSld>
  <p:clrMapOvr>
    <a:masterClrMapping/>
  </p:clrMapOvr>
  <mc:AlternateContent xmlns:mc="http://schemas.openxmlformats.org/markup-compatibility/2006" xmlns:p14="http://schemas.microsoft.com/office/powerpoint/2010/main">
    <mc:Choice Requires="p14">
      <p:transition spd="slow" p14:dur="2000" advTm="103985"/>
    </mc:Choice>
    <mc:Fallback xmlns="">
      <p:transition spd="slow" advTm="103985"/>
    </mc:Fallback>
  </mc:AlternateContent>
  <p:timing>
    <p:tnLst>
      <p:par>
        <p:cTn id="1" dur="indefinite" restart="never" nodeType="tmRoot"/>
      </p:par>
    </p:tnLst>
  </p:timing>
</p:sld>
</file>

<file path=ppt/theme/theme1.xml><?xml version="1.0" encoding="utf-8"?>
<a:theme xmlns:a="http://schemas.openxmlformats.org/drawingml/2006/main" name="IS_PPT Template_ClearPro_16x9_051915">
  <a:themeElements>
    <a:clrScheme name="Custom 2">
      <a:dk1>
        <a:sysClr val="windowText" lastClr="000000"/>
      </a:dk1>
      <a:lt1>
        <a:sysClr val="window" lastClr="FFFFFF"/>
      </a:lt1>
      <a:dk2>
        <a:srgbClr val="003C71"/>
      </a:dk2>
      <a:lt2>
        <a:srgbClr val="B1BABF"/>
      </a:lt2>
      <a:accent1>
        <a:srgbClr val="B7D108"/>
      </a:accent1>
      <a:accent2>
        <a:srgbClr val="0071C5"/>
      </a:accent2>
      <a:accent3>
        <a:srgbClr val="009CDA"/>
      </a:accent3>
      <a:accent4>
        <a:srgbClr val="F8D44C"/>
      </a:accent4>
      <a:accent5>
        <a:srgbClr val="FFA400"/>
      </a:accent5>
      <a:accent6>
        <a:srgbClr val="FF4E00"/>
      </a:accent6>
      <a:hlink>
        <a:srgbClr val="C3D600"/>
      </a:hlink>
      <a:folHlink>
        <a:srgbClr val="0071C5"/>
      </a:folHlink>
    </a:clrScheme>
    <a:fontScheme name="Intel Clear">
      <a:majorFont>
        <a:latin typeface="Intel Clear"/>
        <a:ea typeface=""/>
        <a:cs typeface=""/>
      </a:majorFont>
      <a:minorFont>
        <a:latin typeface="Intel Clear"/>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a:solidFill>
            <a:schemeClr val="tx2"/>
          </a:solidFill>
        </a:ln>
        <a:effectLst/>
      </a:spPr>
      <a:bodyPr/>
      <a:lstStyle/>
      <a:style>
        <a:lnRef idx="2">
          <a:schemeClr val="accent1"/>
        </a:lnRef>
        <a:fillRef idx="0">
          <a:schemeClr val="accent1"/>
        </a:fillRef>
        <a:effectRef idx="1">
          <a:schemeClr val="accent1"/>
        </a:effectRef>
        <a:fontRef idx="minor">
          <a:schemeClr val="tx1"/>
        </a:fontRef>
      </a:style>
    </a:lnDef>
    <a:txDef>
      <a:spPr>
        <a:solidFill>
          <a:schemeClr val="bg2">
            <a:lumMod val="20000"/>
            <a:lumOff val="80000"/>
          </a:schemeClr>
        </a:solidFill>
      </a:spPr>
      <a:bodyPr vert="horz" lIns="0" tIns="0" rIns="0" bIns="0" rtlCol="0">
        <a:noAutofit/>
      </a:bodyPr>
      <a:lstStyle>
        <a:defPPr>
          <a:defRPr sz="1100" dirty="0" smtClean="0">
            <a:solidFill>
              <a:srgbClr val="003C71"/>
            </a:solidFill>
          </a:defRPr>
        </a:defPPr>
      </a:lstStyle>
    </a:txDef>
  </a:objectDefaults>
  <a:extraClrSchemeLst/>
  <a:extLst>
    <a:ext uri="{05A4C25C-085E-4340-85A3-A5531E510DB2}">
      <thm15:themeFamily xmlns:thm15="http://schemas.microsoft.com/office/thememl/2012/main" name="IS_External_Template_ClearPro_16x9.potx" id="{296A6DF1-7E44-4800-A7BF-7479714F2D99}" vid="{2C7C3857-3F2A-4E72-B068-6930C1CF588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46E78BE5C2619942B5B5C747CBC8D1EC" ma:contentTypeVersion="1" ma:contentTypeDescription="Create a new document." ma:contentTypeScope="" ma:versionID="b6282a56353f29feb94efc51fd8fd07c">
  <xsd:schema xmlns:xsd="http://www.w3.org/2001/XMLSchema" xmlns:xs="http://www.w3.org/2001/XMLSchema" xmlns:p="http://schemas.microsoft.com/office/2006/metadata/properties" targetNamespace="http://schemas.microsoft.com/office/2006/metadata/properties" ma:root="true" ma:fieldsID="3c6d6999b258fe523918ae99dde67321">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712920C-A0C7-430B-AE97-2A18CFFBF6CE}">
  <ds:schemaRefs>
    <ds:schemaRef ds:uri="http://schemas.openxmlformats.org/package/2006/metadata/core-properties"/>
    <ds:schemaRef ds:uri="http://purl.org/dc/dcmitype/"/>
    <ds:schemaRef ds:uri="http://schemas.microsoft.com/office/2006/documentManagement/types"/>
    <ds:schemaRef ds:uri="http://purl.org/dc/elements/1.1/"/>
    <ds:schemaRef ds:uri="http://schemas.microsoft.com/office/2006/metadata/properties"/>
    <ds:schemaRef ds:uri="http://purl.org/dc/terms/"/>
    <ds:schemaRef ds:uri="http://schemas.microsoft.com/office/infopath/2007/PartnerControls"/>
    <ds:schemaRef ds:uri="http://www.w3.org/XML/1998/namespace"/>
  </ds:schemaRefs>
</ds:datastoreItem>
</file>

<file path=customXml/itemProps2.xml><?xml version="1.0" encoding="utf-8"?>
<ds:datastoreItem xmlns:ds="http://schemas.openxmlformats.org/officeDocument/2006/customXml" ds:itemID="{3A944C86-7D05-42C7-9D98-AFC5E7CF17E6}">
  <ds:schemaRefs>
    <ds:schemaRef ds:uri="http://schemas.microsoft.com/sharepoint/v3/contenttype/forms"/>
  </ds:schemaRefs>
</ds:datastoreItem>
</file>

<file path=customXml/itemProps3.xml><?xml version="1.0" encoding="utf-8"?>
<ds:datastoreItem xmlns:ds="http://schemas.openxmlformats.org/officeDocument/2006/customXml" ds:itemID="{13A98CB6-75E3-46FF-9F34-8E09A51E0A1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
  <TotalTime>12814</TotalTime>
  <Words>1859</Words>
  <Application>Microsoft Office PowerPoint</Application>
  <PresentationFormat>On-screen Show (16:9)</PresentationFormat>
  <Paragraphs>391</Paragraphs>
  <Slides>33</Slides>
  <Notes>19</Notes>
  <HiddenSlides>1</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33</vt:i4>
      </vt:variant>
    </vt:vector>
  </HeadingPairs>
  <TitlesOfParts>
    <vt:vector size="44" baseType="lpstr">
      <vt:lpstr>Gill Sans MT</vt:lpstr>
      <vt:lpstr>Lucida Grande</vt:lpstr>
      <vt:lpstr>Neo Sans Intel</vt:lpstr>
      <vt:lpstr>Arial</vt:lpstr>
      <vt:lpstr>Calibri</vt:lpstr>
      <vt:lpstr>Courier New</vt:lpstr>
      <vt:lpstr>Intel Clear</vt:lpstr>
      <vt:lpstr>Intel Clear Light</vt:lpstr>
      <vt:lpstr>Intel Clear Pro</vt:lpstr>
      <vt:lpstr>Wingdings</vt:lpstr>
      <vt:lpstr>IS_PPT Template_ClearPro_16x9_051915</vt:lpstr>
      <vt:lpstr>Deep learning to big data analytics on apache spark* using bigdl</vt:lpstr>
      <vt:lpstr>Outline</vt:lpstr>
      <vt:lpstr>What is BigDL?</vt:lpstr>
      <vt:lpstr>BigDL: Deep learning on Apache Spark*</vt:lpstr>
      <vt:lpstr>Basic Component</vt:lpstr>
      <vt:lpstr>Pattern</vt:lpstr>
      <vt:lpstr>Communication Model</vt:lpstr>
      <vt:lpstr>Bulk Synchronous Parallel (BSP)</vt:lpstr>
      <vt:lpstr>Asynchronous Synchronous Parallel (ASP)</vt:lpstr>
      <vt:lpstr>Distributed deep neural network on Spark</vt:lpstr>
      <vt:lpstr>Run as standard Apache Spark* jobs</vt:lpstr>
      <vt:lpstr>Deep SPEECH 2 with BIGDL</vt:lpstr>
      <vt:lpstr>Speech Recognition</vt:lpstr>
      <vt:lpstr>Deep Speech 2 for Speech Recognition</vt:lpstr>
      <vt:lpstr>Deep Speech 2 on BigDL</vt:lpstr>
      <vt:lpstr>Deep Speech 2 on BigDL: Feature transformers</vt:lpstr>
      <vt:lpstr>Deep Speech 2 on BigDL: Model</vt:lpstr>
      <vt:lpstr>Deep Speech 2 on BigDL: CTC Loss</vt:lpstr>
      <vt:lpstr>Deep Speech 2 on BigDL: Model training</vt:lpstr>
      <vt:lpstr>Deep Speech 2 on BigDL: Decoder</vt:lpstr>
      <vt:lpstr>Deep Speech 2 with AN4 data</vt:lpstr>
      <vt:lpstr>Deep Speech 2 with LibriSpeech</vt:lpstr>
      <vt:lpstr>Deep Speech 2 on BigDL: Summary</vt:lpstr>
      <vt:lpstr>Object Detection with BIGDL</vt:lpstr>
      <vt:lpstr>SSD: Single Shot Multibox Detector</vt:lpstr>
      <vt:lpstr>The Single Shot Detector (SSD)</vt:lpstr>
      <vt:lpstr>SSD Pipeline</vt:lpstr>
      <vt:lpstr>SSD + VGG 300x300 test over Pascal VOC 2007</vt:lpstr>
      <vt:lpstr>SSD + VGG 512x512 test over Pascal VOC 2007</vt:lpstr>
      <vt:lpstr>PowerPoint Presentation</vt:lpstr>
      <vt:lpstr>PowerPoint Presentation</vt:lpstr>
      <vt:lpstr>Legal Disclaimer</vt:lpstr>
      <vt:lpstr>Risk Factors</vt:lpstr>
    </vt:vector>
  </TitlesOfParts>
  <Manager/>
  <Company>Intel Corporation</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Intel® Software Template Overview</dc:title>
  <dc:subject/>
  <dc:creator>Wang, Yiheng</dc:creator>
  <cp:keywords>CTPClassification=CTP_IC:VisualMarkings=, CTPClassification=:VisualMarkings=, CTPClassification=CTP_PUBLIC:VisualMarkings=</cp:keywords>
  <dc:description/>
  <cp:lastModifiedBy>Li, Zhichao</cp:lastModifiedBy>
  <cp:revision>521</cp:revision>
  <dcterms:created xsi:type="dcterms:W3CDTF">2017-01-05T12:45:20Z</dcterms:created>
  <dcterms:modified xsi:type="dcterms:W3CDTF">2017-07-13T11:34:41Z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0x01010046E78BE5C2619942B5B5C747CBC8D1EC</vt:lpwstr>
  </property>
  <property fmtid="{D5CDD505-2E9C-101B-9397-08002B2CF9AE}" pid="3" name="TitusGUID">
    <vt:lpwstr>5cbbe8ca-da7c-4ce0-97fe-68adc88720db</vt:lpwstr>
  </property>
  <property fmtid="{D5CDD505-2E9C-101B-9397-08002B2CF9AE}" pid="4" name="CTP_BU">
    <vt:lpwstr>NA</vt:lpwstr>
  </property>
  <property fmtid="{D5CDD505-2E9C-101B-9397-08002B2CF9AE}" pid="5" name="CTP_TimeStamp">
    <vt:lpwstr>2017-07-13 11:34:40Z</vt:lpwstr>
  </property>
  <property fmtid="{D5CDD505-2E9C-101B-9397-08002B2CF9AE}" pid="6" name="CTP_IDSID">
    <vt:lpwstr>NA</vt:lpwstr>
  </property>
  <property fmtid="{D5CDD505-2E9C-101B-9397-08002B2CF9AE}" pid="7" name="CTP_WWID">
    <vt:lpwstr>NA</vt:lpwstr>
  </property>
  <property fmtid="{D5CDD505-2E9C-101B-9397-08002B2CF9AE}" pid="8" name="CTPClassification">
    <vt:lpwstr>CTP_PUBLIC</vt:lpwstr>
  </property>
</Properties>
</file>