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402" r:id="rId5"/>
    <p:sldId id="420" r:id="rId6"/>
    <p:sldId id="401" r:id="rId7"/>
    <p:sldId id="421" r:id="rId8"/>
    <p:sldId id="448" r:id="rId9"/>
    <p:sldId id="262" r:id="rId10"/>
    <p:sldId id="340" r:id="rId11"/>
    <p:sldId id="415" r:id="rId12"/>
    <p:sldId id="331" r:id="rId13"/>
    <p:sldId id="416" r:id="rId14"/>
    <p:sldId id="446" r:id="rId15"/>
    <p:sldId id="447" r:id="rId16"/>
    <p:sldId id="419" r:id="rId17"/>
    <p:sldId id="423" r:id="rId18"/>
    <p:sldId id="424" r:id="rId19"/>
    <p:sldId id="425" r:id="rId20"/>
    <p:sldId id="426" r:id="rId21"/>
    <p:sldId id="427" r:id="rId22"/>
    <p:sldId id="428" r:id="rId23"/>
    <p:sldId id="429" r:id="rId24"/>
    <p:sldId id="439" r:id="rId25"/>
    <p:sldId id="440" r:id="rId26"/>
    <p:sldId id="441" r:id="rId27"/>
    <p:sldId id="442" r:id="rId28"/>
    <p:sldId id="438" r:id="rId29"/>
    <p:sldId id="443" r:id="rId30"/>
    <p:sldId id="444" r:id="rId31"/>
    <p:sldId id="406" r:id="rId32"/>
    <p:sldId id="430" r:id="rId33"/>
    <p:sldId id="368" r:id="rId34"/>
    <p:sldId id="382" r:id="rId35"/>
    <p:sldId id="435" r:id="rId36"/>
    <p:sldId id="436" r:id="rId37"/>
    <p:sldId id="434" r:id="rId38"/>
    <p:sldId id="405" r:id="rId39"/>
    <p:sldId id="431" r:id="rId40"/>
    <p:sldId id="432" r:id="rId41"/>
    <p:sldId id="433" r:id="rId42"/>
    <p:sldId id="328" r:id="rId43"/>
    <p:sldId id="362" r:id="rId44"/>
    <p:sldId id="329" r:id="rId45"/>
    <p:sldId id="330" r:id="rId46"/>
    <p:sldId id="294"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3144">
          <p15:clr>
            <a:srgbClr val="A4A3A4"/>
          </p15:clr>
        </p15:guide>
        <p15:guide id="13" orient="horz" pos="3072">
          <p15:clr>
            <a:srgbClr val="A4A3A4"/>
          </p15:clr>
        </p15:guide>
        <p15:guide id="14" orient="horz" pos="3114">
          <p15:clr>
            <a:srgbClr val="A4A3A4"/>
          </p15:clr>
        </p15:guide>
        <p15:guide id="15" orient="horz" pos="3010">
          <p15:clr>
            <a:srgbClr val="A4A3A4"/>
          </p15:clr>
        </p15:guide>
        <p15:guide id="16" orient="horz" pos="3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 id="1" name="Curry, James B" initials="CJB" lastIdx="3" clrIdx="1">
    <p:extLst>
      <p:ext uri="{19B8F6BF-5375-455C-9EA6-DF929625EA0E}">
        <p15:presenceInfo xmlns:p15="http://schemas.microsoft.com/office/powerpoint/2012/main" userId="S-1-5-21-725345543-602162358-527237240-4472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1"/>
    <a:srgbClr val="0071C5"/>
    <a:srgbClr val="009FDF"/>
    <a:srgbClr val="33CC33"/>
    <a:srgbClr val="F0CE3E"/>
    <a:srgbClr val="004A87"/>
    <a:srgbClr val="FD9208"/>
    <a:srgbClr val="F83308"/>
    <a:srgbClr val="F3D5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65967" autoAdjust="0"/>
  </p:normalViewPr>
  <p:slideViewPr>
    <p:cSldViewPr snapToGrid="0">
      <p:cViewPr varScale="1">
        <p:scale>
          <a:sx n="78" d="100"/>
          <a:sy n="78" d="100"/>
        </p:scale>
        <p:origin x="1830" y="54"/>
      </p:cViewPr>
      <p:guideLst>
        <p:guide orient="horz" pos="1581"/>
        <p:guide orient="horz" pos="3004"/>
        <p:guide orient="horz" pos="422"/>
        <p:guide orient="horz" pos="824"/>
        <p:guide orient="horz" pos="2916"/>
        <p:guide orient="horz" pos="1643"/>
        <p:guide pos="5470"/>
        <p:guide pos="287"/>
        <p:guide pos="2909"/>
        <p:guide pos="2811"/>
        <p:guide pos="2852"/>
        <p:guide orient="horz" pos="3144"/>
        <p:guide orient="horz" pos="3072"/>
        <p:guide orient="horz" pos="3114"/>
        <p:guide orient="horz" pos="3010"/>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86" d="100"/>
        <a:sy n="86" d="100"/>
      </p:scale>
      <p:origin x="0" y="0"/>
    </p:cViewPr>
  </p:sorterViewPr>
  <p:notesViewPr>
    <p:cSldViewPr snapToGrid="0" showGuides="1">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A91F4-7C3B-45E6-B556-1BF1BF5C5E8C}" type="doc">
      <dgm:prSet loTypeId="urn:microsoft.com/office/officeart/2005/8/layout/hProcess3" loCatId="process" qsTypeId="urn:microsoft.com/office/officeart/2005/8/quickstyle/simple2" qsCatId="simple" csTypeId="urn:microsoft.com/office/officeart/2005/8/colors/accent1_2" csCatId="accent1" phldr="1"/>
      <dgm:spPr/>
    </dgm:pt>
    <dgm:pt modelId="{43AAFBE1-3756-400D-97D9-456F2A751057}">
      <dgm:prSet phldrT="[Text]" custT="1"/>
      <dgm:spPr/>
      <dgm:t>
        <a:bodyPr/>
        <a:lstStyle/>
        <a:p>
          <a:r>
            <a:rPr lang="en-US" sz="1200" b="1" dirty="0" smtClean="0"/>
            <a:t>RDD[raw data]</a:t>
          </a:r>
          <a:endParaRPr lang="en-US" sz="1200" dirty="0"/>
        </a:p>
      </dgm:t>
    </dgm:pt>
    <dgm:pt modelId="{145B913A-C1CE-4D7D-9D74-10FAE1AFF1D5}" type="parTrans" cxnId="{0E121B97-AF49-48A4-87CE-41118C156225}">
      <dgm:prSet/>
      <dgm:spPr/>
      <dgm:t>
        <a:bodyPr/>
        <a:lstStyle/>
        <a:p>
          <a:endParaRPr lang="en-US"/>
        </a:p>
      </dgm:t>
    </dgm:pt>
    <dgm:pt modelId="{43350939-9119-4298-B925-B8CDF7822749}" type="sibTrans" cxnId="{0E121B97-AF49-48A4-87CE-41118C156225}">
      <dgm:prSet/>
      <dgm:spPr/>
      <dgm:t>
        <a:bodyPr/>
        <a:lstStyle/>
        <a:p>
          <a:endParaRPr lang="en-US"/>
        </a:p>
      </dgm:t>
    </dgm:pt>
    <dgm:pt modelId="{29FE4199-D426-4569-83C6-FF6FDEB31B6B}">
      <dgm:prSet phldrT="[Text]" custT="1"/>
      <dgm:spPr/>
      <dgm:t>
        <a:bodyPr/>
        <a:lstStyle/>
        <a:p>
          <a:r>
            <a:rPr lang="en-US" sz="1200" b="1" dirty="0" smtClean="0"/>
            <a:t>Transform (python)</a:t>
          </a:r>
          <a:endParaRPr lang="en-US" sz="1200" dirty="0"/>
        </a:p>
      </dgm:t>
    </dgm:pt>
    <dgm:pt modelId="{15F4CF13-5C96-42A6-AD0A-FB4B63B47698}" type="parTrans" cxnId="{F1BBADF0-169F-474A-82C9-8F4B33248A21}">
      <dgm:prSet/>
      <dgm:spPr/>
      <dgm:t>
        <a:bodyPr/>
        <a:lstStyle/>
        <a:p>
          <a:endParaRPr lang="en-US"/>
        </a:p>
      </dgm:t>
    </dgm:pt>
    <dgm:pt modelId="{40E4F04D-2801-4872-9D33-C75A7A9CFE3C}" type="sibTrans" cxnId="{F1BBADF0-169F-474A-82C9-8F4B33248A21}">
      <dgm:prSet/>
      <dgm:spPr/>
      <dgm:t>
        <a:bodyPr/>
        <a:lstStyle/>
        <a:p>
          <a:endParaRPr lang="en-US"/>
        </a:p>
      </dgm:t>
    </dgm:pt>
    <dgm:pt modelId="{00D89550-853E-4C81-AA5C-7FFD44500C11}">
      <dgm:prSet phldrT="[Text]" custT="1"/>
      <dgm:spPr/>
      <dgm:t>
        <a:bodyPr/>
        <a:lstStyle/>
        <a:p>
          <a:r>
            <a:rPr lang="en-US" sz="1200" b="1" dirty="0" smtClean="0"/>
            <a:t>RDD[</a:t>
          </a:r>
          <a:r>
            <a:rPr lang="en-US" sz="1200" b="1" dirty="0" err="1" smtClean="0"/>
            <a:t>Samle</a:t>
          </a:r>
          <a:r>
            <a:rPr lang="en-US" sz="1200" b="1" dirty="0" smtClean="0"/>
            <a:t>(</a:t>
          </a:r>
          <a:r>
            <a:rPr lang="en-US" sz="1200" b="1" dirty="0" err="1" smtClean="0"/>
            <a:t>ndarray,ndarray</a:t>
          </a:r>
          <a:r>
            <a:rPr lang="en-US" sz="1200" b="1" dirty="0" smtClean="0"/>
            <a:t>)]</a:t>
          </a:r>
          <a:endParaRPr lang="en-US" sz="1200" dirty="0"/>
        </a:p>
      </dgm:t>
    </dgm:pt>
    <dgm:pt modelId="{D2CFA2BE-E12E-43F9-B717-1CCF538FE593}" type="parTrans" cxnId="{B65C326B-8D9E-4F83-9358-6EE14B5AC791}">
      <dgm:prSet/>
      <dgm:spPr/>
      <dgm:t>
        <a:bodyPr/>
        <a:lstStyle/>
        <a:p>
          <a:endParaRPr lang="en-US"/>
        </a:p>
      </dgm:t>
    </dgm:pt>
    <dgm:pt modelId="{E9E313FA-4F56-4B24-9004-34B505157B11}" type="sibTrans" cxnId="{B65C326B-8D9E-4F83-9358-6EE14B5AC791}">
      <dgm:prSet/>
      <dgm:spPr/>
      <dgm:t>
        <a:bodyPr/>
        <a:lstStyle/>
        <a:p>
          <a:endParaRPr lang="en-US"/>
        </a:p>
      </dgm:t>
    </dgm:pt>
    <dgm:pt modelId="{68D41163-787C-41B0-A84E-1D9277D25523}">
      <dgm:prSet phldrT="[Text]" custT="1"/>
      <dgm:spPr/>
      <dgm:t>
        <a:bodyPr/>
        <a:lstStyle/>
        <a:p>
          <a:r>
            <a:rPr lang="en-US" sz="1200" b="1" dirty="0" smtClean="0"/>
            <a:t>Train(python model)</a:t>
          </a:r>
          <a:endParaRPr lang="en-US" sz="1200" b="1" dirty="0"/>
        </a:p>
      </dgm:t>
    </dgm:pt>
    <dgm:pt modelId="{0DB26A9D-9A50-4C7A-AF01-5085B2CF05C1}" type="parTrans" cxnId="{45E27D7F-0007-4F4C-B107-7306936C35A2}">
      <dgm:prSet/>
      <dgm:spPr/>
      <dgm:t>
        <a:bodyPr/>
        <a:lstStyle/>
        <a:p>
          <a:endParaRPr lang="en-US"/>
        </a:p>
      </dgm:t>
    </dgm:pt>
    <dgm:pt modelId="{6B43A393-E794-42BF-AF96-45139C90B002}" type="sibTrans" cxnId="{45E27D7F-0007-4F4C-B107-7306936C35A2}">
      <dgm:prSet/>
      <dgm:spPr/>
      <dgm:t>
        <a:bodyPr/>
        <a:lstStyle/>
        <a:p>
          <a:endParaRPr lang="en-US"/>
        </a:p>
      </dgm:t>
    </dgm:pt>
    <dgm:pt modelId="{CEF4D06F-D95B-4D1E-B26F-FA0F5B620C44}" type="pres">
      <dgm:prSet presAssocID="{93DA91F4-7C3B-45E6-B556-1BF1BF5C5E8C}" presName="Name0" presStyleCnt="0">
        <dgm:presLayoutVars>
          <dgm:dir/>
          <dgm:animLvl val="lvl"/>
          <dgm:resizeHandles val="exact"/>
        </dgm:presLayoutVars>
      </dgm:prSet>
      <dgm:spPr/>
    </dgm:pt>
    <dgm:pt modelId="{5B783034-F84A-4226-98D4-F9975566511C}" type="pres">
      <dgm:prSet presAssocID="{93DA91F4-7C3B-45E6-B556-1BF1BF5C5E8C}" presName="dummy" presStyleCnt="0"/>
      <dgm:spPr/>
    </dgm:pt>
    <dgm:pt modelId="{01B36A66-F965-414D-8B04-B8263B155514}" type="pres">
      <dgm:prSet presAssocID="{93DA91F4-7C3B-45E6-B556-1BF1BF5C5E8C}" presName="linH" presStyleCnt="0"/>
      <dgm:spPr/>
    </dgm:pt>
    <dgm:pt modelId="{764E6791-1053-46F2-A34E-4DDE8E71C135}" type="pres">
      <dgm:prSet presAssocID="{93DA91F4-7C3B-45E6-B556-1BF1BF5C5E8C}" presName="padding1" presStyleCnt="0"/>
      <dgm:spPr/>
    </dgm:pt>
    <dgm:pt modelId="{932E3D2C-8D9E-4322-801F-5230287E512A}" type="pres">
      <dgm:prSet presAssocID="{43AAFBE1-3756-400D-97D9-456F2A751057}" presName="linV" presStyleCnt="0"/>
      <dgm:spPr/>
    </dgm:pt>
    <dgm:pt modelId="{C19F57FF-57DC-4513-AF56-4975D363AA4C}" type="pres">
      <dgm:prSet presAssocID="{43AAFBE1-3756-400D-97D9-456F2A751057}" presName="spVertical1" presStyleCnt="0"/>
      <dgm:spPr/>
    </dgm:pt>
    <dgm:pt modelId="{0F746754-17C4-4C6E-A0AB-B9CBAD6C0051}" type="pres">
      <dgm:prSet presAssocID="{43AAFBE1-3756-400D-97D9-456F2A751057}" presName="parTx" presStyleLbl="revTx" presStyleIdx="0" presStyleCnt="4" custLinFactNeighborX="-31584" custLinFactNeighborY="14057">
        <dgm:presLayoutVars>
          <dgm:chMax val="0"/>
          <dgm:chPref val="0"/>
          <dgm:bulletEnabled val="1"/>
        </dgm:presLayoutVars>
      </dgm:prSet>
      <dgm:spPr/>
      <dgm:t>
        <a:bodyPr/>
        <a:lstStyle/>
        <a:p>
          <a:endParaRPr lang="en-US"/>
        </a:p>
      </dgm:t>
    </dgm:pt>
    <dgm:pt modelId="{05647AF5-5996-4A23-A0F0-30B6A6CFE3A7}" type="pres">
      <dgm:prSet presAssocID="{43AAFBE1-3756-400D-97D9-456F2A751057}" presName="spVertical2" presStyleCnt="0"/>
      <dgm:spPr/>
    </dgm:pt>
    <dgm:pt modelId="{BD5460E1-AF21-4F69-BAC5-73A034CA4C99}" type="pres">
      <dgm:prSet presAssocID="{43AAFBE1-3756-400D-97D9-456F2A751057}" presName="spVertical3" presStyleCnt="0"/>
      <dgm:spPr/>
    </dgm:pt>
    <dgm:pt modelId="{8D1C4692-9B01-448B-9AAD-04F934EF3F1C}" type="pres">
      <dgm:prSet presAssocID="{43350939-9119-4298-B925-B8CDF7822749}" presName="space" presStyleCnt="0"/>
      <dgm:spPr/>
    </dgm:pt>
    <dgm:pt modelId="{8CEF857C-94ED-4A69-952E-F3E45C6A57CB}" type="pres">
      <dgm:prSet presAssocID="{29FE4199-D426-4569-83C6-FF6FDEB31B6B}" presName="linV" presStyleCnt="0"/>
      <dgm:spPr/>
    </dgm:pt>
    <dgm:pt modelId="{C12A55C9-C04D-4173-838D-985BB53DF196}" type="pres">
      <dgm:prSet presAssocID="{29FE4199-D426-4569-83C6-FF6FDEB31B6B}" presName="spVertical1" presStyleCnt="0"/>
      <dgm:spPr/>
    </dgm:pt>
    <dgm:pt modelId="{8A7DE0DD-B7CF-4659-9417-41974D5DD21E}" type="pres">
      <dgm:prSet presAssocID="{29FE4199-D426-4569-83C6-FF6FDEB31B6B}" presName="parTx" presStyleLbl="revTx" presStyleIdx="1" presStyleCnt="4" custScaleX="171192" custLinFactNeighborX="-28789" custLinFactNeighborY="14057">
        <dgm:presLayoutVars>
          <dgm:chMax val="0"/>
          <dgm:chPref val="0"/>
          <dgm:bulletEnabled val="1"/>
        </dgm:presLayoutVars>
      </dgm:prSet>
      <dgm:spPr/>
      <dgm:t>
        <a:bodyPr/>
        <a:lstStyle/>
        <a:p>
          <a:endParaRPr lang="en-US"/>
        </a:p>
      </dgm:t>
    </dgm:pt>
    <dgm:pt modelId="{CC5EF240-F81E-4A4B-BB2E-D31BD678EB65}" type="pres">
      <dgm:prSet presAssocID="{29FE4199-D426-4569-83C6-FF6FDEB31B6B}" presName="spVertical2" presStyleCnt="0"/>
      <dgm:spPr/>
    </dgm:pt>
    <dgm:pt modelId="{D0F2B832-AF07-45A4-96C4-D7BE0ADE21EE}" type="pres">
      <dgm:prSet presAssocID="{29FE4199-D426-4569-83C6-FF6FDEB31B6B}" presName="spVertical3" presStyleCnt="0"/>
      <dgm:spPr/>
    </dgm:pt>
    <dgm:pt modelId="{DB839B38-375A-4BFC-9AD9-D2E76B3AA118}" type="pres">
      <dgm:prSet presAssocID="{40E4F04D-2801-4872-9D33-C75A7A9CFE3C}" presName="space" presStyleCnt="0"/>
      <dgm:spPr/>
    </dgm:pt>
    <dgm:pt modelId="{7B5DA3A9-DFAB-4004-BF06-9FFDE7549064}" type="pres">
      <dgm:prSet presAssocID="{00D89550-853E-4C81-AA5C-7FFD44500C11}" presName="linV" presStyleCnt="0"/>
      <dgm:spPr/>
    </dgm:pt>
    <dgm:pt modelId="{07D5167E-B56A-4A8B-ADA1-BB8DCA612E26}" type="pres">
      <dgm:prSet presAssocID="{00D89550-853E-4C81-AA5C-7FFD44500C11}" presName="spVertical1" presStyleCnt="0"/>
      <dgm:spPr/>
    </dgm:pt>
    <dgm:pt modelId="{636C8A7B-F456-43EA-B105-514DC473432A}" type="pres">
      <dgm:prSet presAssocID="{00D89550-853E-4C81-AA5C-7FFD44500C11}" presName="parTx" presStyleLbl="revTx" presStyleIdx="2" presStyleCnt="4" custScaleX="193920" custLinFactNeighborX="-33113" custLinFactNeighborY="14057">
        <dgm:presLayoutVars>
          <dgm:chMax val="0"/>
          <dgm:chPref val="0"/>
          <dgm:bulletEnabled val="1"/>
        </dgm:presLayoutVars>
      </dgm:prSet>
      <dgm:spPr/>
      <dgm:t>
        <a:bodyPr/>
        <a:lstStyle/>
        <a:p>
          <a:endParaRPr lang="en-US"/>
        </a:p>
      </dgm:t>
    </dgm:pt>
    <dgm:pt modelId="{0F8CE431-7FD9-4DC5-AF57-AF44CA74A6DD}" type="pres">
      <dgm:prSet presAssocID="{00D89550-853E-4C81-AA5C-7FFD44500C11}" presName="spVertical2" presStyleCnt="0"/>
      <dgm:spPr/>
    </dgm:pt>
    <dgm:pt modelId="{CB34E1D9-2315-4E04-A943-B7FE9AFCAA1C}" type="pres">
      <dgm:prSet presAssocID="{00D89550-853E-4C81-AA5C-7FFD44500C11}" presName="spVertical3" presStyleCnt="0"/>
      <dgm:spPr/>
    </dgm:pt>
    <dgm:pt modelId="{59BD05B2-B321-4070-A8CF-359EB020AF30}" type="pres">
      <dgm:prSet presAssocID="{E9E313FA-4F56-4B24-9004-34B505157B11}" presName="space" presStyleCnt="0"/>
      <dgm:spPr/>
    </dgm:pt>
    <dgm:pt modelId="{29E6EB85-D7A7-4DCA-A282-D2E06EB73812}" type="pres">
      <dgm:prSet presAssocID="{68D41163-787C-41B0-A84E-1D9277D25523}" presName="linV" presStyleCnt="0"/>
      <dgm:spPr/>
    </dgm:pt>
    <dgm:pt modelId="{C73AC7F8-E911-4BA7-87EB-503D4C0D3045}" type="pres">
      <dgm:prSet presAssocID="{68D41163-787C-41B0-A84E-1D9277D25523}" presName="spVertical1" presStyleCnt="0"/>
      <dgm:spPr/>
    </dgm:pt>
    <dgm:pt modelId="{B1D9D29C-F2F8-4CD8-BBC4-3031EF923804}" type="pres">
      <dgm:prSet presAssocID="{68D41163-787C-41B0-A84E-1D9277D25523}" presName="parTx" presStyleLbl="revTx" presStyleIdx="3" presStyleCnt="4" custScaleX="136170" custLinFactNeighborX="-27649" custLinFactNeighborY="14057">
        <dgm:presLayoutVars>
          <dgm:chMax val="0"/>
          <dgm:chPref val="0"/>
          <dgm:bulletEnabled val="1"/>
        </dgm:presLayoutVars>
      </dgm:prSet>
      <dgm:spPr/>
      <dgm:t>
        <a:bodyPr/>
        <a:lstStyle/>
        <a:p>
          <a:endParaRPr lang="en-US"/>
        </a:p>
      </dgm:t>
    </dgm:pt>
    <dgm:pt modelId="{8C6AC82F-2F9E-403D-953F-34E0560ED3FB}" type="pres">
      <dgm:prSet presAssocID="{68D41163-787C-41B0-A84E-1D9277D25523}" presName="spVertical2" presStyleCnt="0"/>
      <dgm:spPr/>
    </dgm:pt>
    <dgm:pt modelId="{1A3E2AE6-780A-43C4-AED4-78952E53AC1B}" type="pres">
      <dgm:prSet presAssocID="{68D41163-787C-41B0-A84E-1D9277D25523}" presName="spVertical3" presStyleCnt="0"/>
      <dgm:spPr/>
    </dgm:pt>
    <dgm:pt modelId="{F49731DF-7270-4382-BFD0-5A298157F62F}" type="pres">
      <dgm:prSet presAssocID="{93DA91F4-7C3B-45E6-B556-1BF1BF5C5E8C}" presName="padding2" presStyleCnt="0"/>
      <dgm:spPr/>
    </dgm:pt>
    <dgm:pt modelId="{C604F303-7B92-42B1-877A-877FD2042414}" type="pres">
      <dgm:prSet presAssocID="{93DA91F4-7C3B-45E6-B556-1BF1BF5C5E8C}" presName="negArrow" presStyleCnt="0"/>
      <dgm:spPr/>
    </dgm:pt>
    <dgm:pt modelId="{D2128363-6003-4C31-BAA1-0CEE64E7226B}" type="pres">
      <dgm:prSet presAssocID="{93DA91F4-7C3B-45E6-B556-1BF1BF5C5E8C}" presName="backgroundArrow" presStyleLbl="node1" presStyleIdx="0" presStyleCnt="1" custLinFactNeighborX="354" custLinFactNeighborY="-1886"/>
      <dgm:spPr/>
    </dgm:pt>
  </dgm:ptLst>
  <dgm:cxnLst>
    <dgm:cxn modelId="{F1BBADF0-169F-474A-82C9-8F4B33248A21}" srcId="{93DA91F4-7C3B-45E6-B556-1BF1BF5C5E8C}" destId="{29FE4199-D426-4569-83C6-FF6FDEB31B6B}" srcOrd="1" destOrd="0" parTransId="{15F4CF13-5C96-42A6-AD0A-FB4B63B47698}" sibTransId="{40E4F04D-2801-4872-9D33-C75A7A9CFE3C}"/>
    <dgm:cxn modelId="{C227F400-68DA-4B85-9F72-46A3C243D8EE}" type="presOf" srcId="{29FE4199-D426-4569-83C6-FF6FDEB31B6B}" destId="{8A7DE0DD-B7CF-4659-9417-41974D5DD21E}" srcOrd="0" destOrd="0" presId="urn:microsoft.com/office/officeart/2005/8/layout/hProcess3"/>
    <dgm:cxn modelId="{45E27D7F-0007-4F4C-B107-7306936C35A2}" srcId="{93DA91F4-7C3B-45E6-B556-1BF1BF5C5E8C}" destId="{68D41163-787C-41B0-A84E-1D9277D25523}" srcOrd="3" destOrd="0" parTransId="{0DB26A9D-9A50-4C7A-AF01-5085B2CF05C1}" sibTransId="{6B43A393-E794-42BF-AF96-45139C90B002}"/>
    <dgm:cxn modelId="{0E121B97-AF49-48A4-87CE-41118C156225}" srcId="{93DA91F4-7C3B-45E6-B556-1BF1BF5C5E8C}" destId="{43AAFBE1-3756-400D-97D9-456F2A751057}" srcOrd="0" destOrd="0" parTransId="{145B913A-C1CE-4D7D-9D74-10FAE1AFF1D5}" sibTransId="{43350939-9119-4298-B925-B8CDF7822749}"/>
    <dgm:cxn modelId="{E6BE892A-5DAF-474E-8C13-3F29A8C4548F}" type="presOf" srcId="{68D41163-787C-41B0-A84E-1D9277D25523}" destId="{B1D9D29C-F2F8-4CD8-BBC4-3031EF923804}" srcOrd="0" destOrd="0" presId="urn:microsoft.com/office/officeart/2005/8/layout/hProcess3"/>
    <dgm:cxn modelId="{66A105FB-2DEA-47C2-881F-8BFA74BFAFF8}" type="presOf" srcId="{00D89550-853E-4C81-AA5C-7FFD44500C11}" destId="{636C8A7B-F456-43EA-B105-514DC473432A}" srcOrd="0" destOrd="0" presId="urn:microsoft.com/office/officeart/2005/8/layout/hProcess3"/>
    <dgm:cxn modelId="{6437F745-D246-49FF-8DFA-14363E79337F}" type="presOf" srcId="{43AAFBE1-3756-400D-97D9-456F2A751057}" destId="{0F746754-17C4-4C6E-A0AB-B9CBAD6C0051}" srcOrd="0" destOrd="0" presId="urn:microsoft.com/office/officeart/2005/8/layout/hProcess3"/>
    <dgm:cxn modelId="{7DDAC47E-235F-4FD2-A6F8-D66EE9458751}" type="presOf" srcId="{93DA91F4-7C3B-45E6-B556-1BF1BF5C5E8C}" destId="{CEF4D06F-D95B-4D1E-B26F-FA0F5B620C44}" srcOrd="0" destOrd="0" presId="urn:microsoft.com/office/officeart/2005/8/layout/hProcess3"/>
    <dgm:cxn modelId="{B65C326B-8D9E-4F83-9358-6EE14B5AC791}" srcId="{93DA91F4-7C3B-45E6-B556-1BF1BF5C5E8C}" destId="{00D89550-853E-4C81-AA5C-7FFD44500C11}" srcOrd="2" destOrd="0" parTransId="{D2CFA2BE-E12E-43F9-B717-1CCF538FE593}" sibTransId="{E9E313FA-4F56-4B24-9004-34B505157B11}"/>
    <dgm:cxn modelId="{92E05C18-73D9-49D6-AB72-7E3A0300BDE0}" type="presParOf" srcId="{CEF4D06F-D95B-4D1E-B26F-FA0F5B620C44}" destId="{5B783034-F84A-4226-98D4-F9975566511C}" srcOrd="0" destOrd="0" presId="urn:microsoft.com/office/officeart/2005/8/layout/hProcess3"/>
    <dgm:cxn modelId="{D91B6F31-0293-47C5-9507-273F97BD7886}" type="presParOf" srcId="{CEF4D06F-D95B-4D1E-B26F-FA0F5B620C44}" destId="{01B36A66-F965-414D-8B04-B8263B155514}" srcOrd="1" destOrd="0" presId="urn:microsoft.com/office/officeart/2005/8/layout/hProcess3"/>
    <dgm:cxn modelId="{E7F1CABF-9939-428B-AC14-B570BD77FD30}" type="presParOf" srcId="{01B36A66-F965-414D-8B04-B8263B155514}" destId="{764E6791-1053-46F2-A34E-4DDE8E71C135}" srcOrd="0" destOrd="0" presId="urn:microsoft.com/office/officeart/2005/8/layout/hProcess3"/>
    <dgm:cxn modelId="{5C23347A-035C-41B3-B7AD-8F656750C723}" type="presParOf" srcId="{01B36A66-F965-414D-8B04-B8263B155514}" destId="{932E3D2C-8D9E-4322-801F-5230287E512A}" srcOrd="1" destOrd="0" presId="urn:microsoft.com/office/officeart/2005/8/layout/hProcess3"/>
    <dgm:cxn modelId="{979AAC5F-2BB2-471F-A620-54E69AA138E4}" type="presParOf" srcId="{932E3D2C-8D9E-4322-801F-5230287E512A}" destId="{C19F57FF-57DC-4513-AF56-4975D363AA4C}" srcOrd="0" destOrd="0" presId="urn:microsoft.com/office/officeart/2005/8/layout/hProcess3"/>
    <dgm:cxn modelId="{75C4FA89-7BEC-48DA-8838-78EAED8A36B8}" type="presParOf" srcId="{932E3D2C-8D9E-4322-801F-5230287E512A}" destId="{0F746754-17C4-4C6E-A0AB-B9CBAD6C0051}" srcOrd="1" destOrd="0" presId="urn:microsoft.com/office/officeart/2005/8/layout/hProcess3"/>
    <dgm:cxn modelId="{5A9C20DF-2FF2-40F0-BDD8-A6C0F8C5E0C3}" type="presParOf" srcId="{932E3D2C-8D9E-4322-801F-5230287E512A}" destId="{05647AF5-5996-4A23-A0F0-30B6A6CFE3A7}" srcOrd="2" destOrd="0" presId="urn:microsoft.com/office/officeart/2005/8/layout/hProcess3"/>
    <dgm:cxn modelId="{52FC842F-93AB-4089-9405-7FE4F615963E}" type="presParOf" srcId="{932E3D2C-8D9E-4322-801F-5230287E512A}" destId="{BD5460E1-AF21-4F69-BAC5-73A034CA4C99}" srcOrd="3" destOrd="0" presId="urn:microsoft.com/office/officeart/2005/8/layout/hProcess3"/>
    <dgm:cxn modelId="{60704802-4D08-4B72-BA72-7CC58D098B67}" type="presParOf" srcId="{01B36A66-F965-414D-8B04-B8263B155514}" destId="{8D1C4692-9B01-448B-9AAD-04F934EF3F1C}" srcOrd="2" destOrd="0" presId="urn:microsoft.com/office/officeart/2005/8/layout/hProcess3"/>
    <dgm:cxn modelId="{E812ACB6-23DA-40C6-9C0A-3D0140AE0EE9}" type="presParOf" srcId="{01B36A66-F965-414D-8B04-B8263B155514}" destId="{8CEF857C-94ED-4A69-952E-F3E45C6A57CB}" srcOrd="3" destOrd="0" presId="urn:microsoft.com/office/officeart/2005/8/layout/hProcess3"/>
    <dgm:cxn modelId="{93C821EA-ABE5-40A2-8BB1-D42F1525520A}" type="presParOf" srcId="{8CEF857C-94ED-4A69-952E-F3E45C6A57CB}" destId="{C12A55C9-C04D-4173-838D-985BB53DF196}" srcOrd="0" destOrd="0" presId="urn:microsoft.com/office/officeart/2005/8/layout/hProcess3"/>
    <dgm:cxn modelId="{7BD7630A-34CE-4BC6-9B94-2A224C802ED7}" type="presParOf" srcId="{8CEF857C-94ED-4A69-952E-F3E45C6A57CB}" destId="{8A7DE0DD-B7CF-4659-9417-41974D5DD21E}" srcOrd="1" destOrd="0" presId="urn:microsoft.com/office/officeart/2005/8/layout/hProcess3"/>
    <dgm:cxn modelId="{9F7E14A6-102E-4F79-AFBB-21031112D617}" type="presParOf" srcId="{8CEF857C-94ED-4A69-952E-F3E45C6A57CB}" destId="{CC5EF240-F81E-4A4B-BB2E-D31BD678EB65}" srcOrd="2" destOrd="0" presId="urn:microsoft.com/office/officeart/2005/8/layout/hProcess3"/>
    <dgm:cxn modelId="{B7851CBB-1D6F-49DF-9B97-140E3DA13F69}" type="presParOf" srcId="{8CEF857C-94ED-4A69-952E-F3E45C6A57CB}" destId="{D0F2B832-AF07-45A4-96C4-D7BE0ADE21EE}" srcOrd="3" destOrd="0" presId="urn:microsoft.com/office/officeart/2005/8/layout/hProcess3"/>
    <dgm:cxn modelId="{F0B74C57-C5FF-4833-BB98-CBD992CDA2CA}" type="presParOf" srcId="{01B36A66-F965-414D-8B04-B8263B155514}" destId="{DB839B38-375A-4BFC-9AD9-D2E76B3AA118}" srcOrd="4" destOrd="0" presId="urn:microsoft.com/office/officeart/2005/8/layout/hProcess3"/>
    <dgm:cxn modelId="{35EB82C3-A4F3-47E0-9DBF-27AED5F1C8CB}" type="presParOf" srcId="{01B36A66-F965-414D-8B04-B8263B155514}" destId="{7B5DA3A9-DFAB-4004-BF06-9FFDE7549064}" srcOrd="5" destOrd="0" presId="urn:microsoft.com/office/officeart/2005/8/layout/hProcess3"/>
    <dgm:cxn modelId="{C4527D4F-B26D-41B4-B52A-E1435D5EA5C7}" type="presParOf" srcId="{7B5DA3A9-DFAB-4004-BF06-9FFDE7549064}" destId="{07D5167E-B56A-4A8B-ADA1-BB8DCA612E26}" srcOrd="0" destOrd="0" presId="urn:microsoft.com/office/officeart/2005/8/layout/hProcess3"/>
    <dgm:cxn modelId="{6A7A460F-CA58-4CA1-ABCC-81423724D660}" type="presParOf" srcId="{7B5DA3A9-DFAB-4004-BF06-9FFDE7549064}" destId="{636C8A7B-F456-43EA-B105-514DC473432A}" srcOrd="1" destOrd="0" presId="urn:microsoft.com/office/officeart/2005/8/layout/hProcess3"/>
    <dgm:cxn modelId="{A9E51BDB-97E7-4D23-9FCC-668B7B4CD081}" type="presParOf" srcId="{7B5DA3A9-DFAB-4004-BF06-9FFDE7549064}" destId="{0F8CE431-7FD9-4DC5-AF57-AF44CA74A6DD}" srcOrd="2" destOrd="0" presId="urn:microsoft.com/office/officeart/2005/8/layout/hProcess3"/>
    <dgm:cxn modelId="{E7697012-2953-4866-AA86-8FD69C0B48D0}" type="presParOf" srcId="{7B5DA3A9-DFAB-4004-BF06-9FFDE7549064}" destId="{CB34E1D9-2315-4E04-A943-B7FE9AFCAA1C}" srcOrd="3" destOrd="0" presId="urn:microsoft.com/office/officeart/2005/8/layout/hProcess3"/>
    <dgm:cxn modelId="{A11AD0E9-2A33-4627-A50F-164D97D76F50}" type="presParOf" srcId="{01B36A66-F965-414D-8B04-B8263B155514}" destId="{59BD05B2-B321-4070-A8CF-359EB020AF30}" srcOrd="6" destOrd="0" presId="urn:microsoft.com/office/officeart/2005/8/layout/hProcess3"/>
    <dgm:cxn modelId="{4B1E2B5F-D97B-4B8A-8899-6D5987BA5CB9}" type="presParOf" srcId="{01B36A66-F965-414D-8B04-B8263B155514}" destId="{29E6EB85-D7A7-4DCA-A282-D2E06EB73812}" srcOrd="7" destOrd="0" presId="urn:microsoft.com/office/officeart/2005/8/layout/hProcess3"/>
    <dgm:cxn modelId="{D9095B11-49AF-4BAD-9F31-6391ED25E678}" type="presParOf" srcId="{29E6EB85-D7A7-4DCA-A282-D2E06EB73812}" destId="{C73AC7F8-E911-4BA7-87EB-503D4C0D3045}" srcOrd="0" destOrd="0" presId="urn:microsoft.com/office/officeart/2005/8/layout/hProcess3"/>
    <dgm:cxn modelId="{816B08D8-7677-43F9-B008-E3E7D6BE4E9C}" type="presParOf" srcId="{29E6EB85-D7A7-4DCA-A282-D2E06EB73812}" destId="{B1D9D29C-F2F8-4CD8-BBC4-3031EF923804}" srcOrd="1" destOrd="0" presId="urn:microsoft.com/office/officeart/2005/8/layout/hProcess3"/>
    <dgm:cxn modelId="{C96C4E94-E555-4B3B-A368-DB0DEBECEF79}" type="presParOf" srcId="{29E6EB85-D7A7-4DCA-A282-D2E06EB73812}" destId="{8C6AC82F-2F9E-403D-953F-34E0560ED3FB}" srcOrd="2" destOrd="0" presId="urn:microsoft.com/office/officeart/2005/8/layout/hProcess3"/>
    <dgm:cxn modelId="{887AC139-9C2D-4E32-A436-EB33DA79E100}" type="presParOf" srcId="{29E6EB85-D7A7-4DCA-A282-D2E06EB73812}" destId="{1A3E2AE6-780A-43C4-AED4-78952E53AC1B}" srcOrd="3" destOrd="0" presId="urn:microsoft.com/office/officeart/2005/8/layout/hProcess3"/>
    <dgm:cxn modelId="{E148512C-3B53-4D43-A8B9-BEE8D81BF6F5}" type="presParOf" srcId="{01B36A66-F965-414D-8B04-B8263B155514}" destId="{F49731DF-7270-4382-BFD0-5A298157F62F}" srcOrd="8" destOrd="0" presId="urn:microsoft.com/office/officeart/2005/8/layout/hProcess3"/>
    <dgm:cxn modelId="{AD1D632A-E2AB-4E4A-BE3D-8503073CE622}" type="presParOf" srcId="{01B36A66-F965-414D-8B04-B8263B155514}" destId="{C604F303-7B92-42B1-877A-877FD2042414}" srcOrd="9" destOrd="0" presId="urn:microsoft.com/office/officeart/2005/8/layout/hProcess3"/>
    <dgm:cxn modelId="{171AD4AF-60B8-4A0B-BA9A-D4F1C2113B8B}" type="presParOf" srcId="{01B36A66-F965-414D-8B04-B8263B155514}" destId="{D2128363-6003-4C31-BAA1-0CEE64E7226B}" srcOrd="10"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7/13/2017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678293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33</a:t>
            </a:fld>
            <a:endParaRPr lang="en-US" dirty="0"/>
          </a:p>
        </p:txBody>
      </p:sp>
    </p:spTree>
    <p:extLst>
      <p:ext uri="{BB962C8B-B14F-4D97-AF65-F5344CB8AC3E}">
        <p14:creationId xmlns:p14="http://schemas.microsoft.com/office/powerpoint/2010/main" val="274374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dirty="0"/>
          </a:p>
        </p:txBody>
      </p:sp>
    </p:spTree>
    <p:extLst>
      <p:ext uri="{BB962C8B-B14F-4D97-AF65-F5344CB8AC3E}">
        <p14:creationId xmlns:p14="http://schemas.microsoft.com/office/powerpoint/2010/main" val="334256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dirty="0"/>
          </a:p>
        </p:txBody>
      </p:sp>
    </p:spTree>
    <p:extLst>
      <p:ext uri="{BB962C8B-B14F-4D97-AF65-F5344CB8AC3E}">
        <p14:creationId xmlns:p14="http://schemas.microsoft.com/office/powerpoint/2010/main" val="313494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233268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1175" lvl="1" indent="-285750">
              <a:buFont typeface="Arial" panose="020B0604020202020204" pitchFamily="34" charset="0"/>
              <a:buChar char="•"/>
            </a:pPr>
            <a:r>
              <a:rPr lang="en-US" dirty="0" smtClean="0"/>
              <a:t>Close to your data. Easier to analyze a large amount of data on the same cluster where the data are stored</a:t>
            </a:r>
          </a:p>
          <a:p>
            <a:pPr marL="511175" lvl="1" indent="-285750">
              <a:buFont typeface="Arial" panose="020B0604020202020204" pitchFamily="34" charset="0"/>
              <a:buChar char="•"/>
            </a:pPr>
            <a:r>
              <a:rPr lang="en-US" dirty="0" smtClean="0"/>
              <a:t>Quickly build end-to-end deep learning solution for your big data</a:t>
            </a:r>
          </a:p>
          <a:p>
            <a:pPr marL="511175" lvl="1" indent="-285750">
              <a:buFont typeface="Arial" panose="020B0604020202020204" pitchFamily="34" charset="0"/>
              <a:buChar char="•"/>
            </a:pPr>
            <a:r>
              <a:rPr lang="en-US" dirty="0" smtClean="0"/>
              <a:t>Manage various big data analytics workload in one cluster, better leverage your machines</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5505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99488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31832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337556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421357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373671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1384265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userDrawn="1"/>
        </p:nvPicPr>
        <p:blipFill>
          <a:blip r:embed="rId3"/>
          <a:stretch>
            <a:fillRect/>
          </a:stretch>
        </p:blipFill>
        <p:spPr>
          <a:xfrm>
            <a:off x="462619" y="399798"/>
            <a:ext cx="1230751" cy="1157248"/>
          </a:xfrm>
          <a:prstGeom prst="rect">
            <a:avLst/>
          </a:prstGeom>
        </p:spPr>
      </p:pic>
      <p:sp>
        <p:nvSpPr>
          <p:cNvPr id="12" name="Rectangle 11"/>
          <p:cNvSpPr/>
          <p:nvPr userDrawn="1"/>
        </p:nvSpPr>
        <p:spPr>
          <a:xfrm>
            <a:off x="469706" y="4873876"/>
            <a:ext cx="1964298"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Neo Sans Intel"/>
              </a:rPr>
              <a:t>Intel® Confidential — INTERNAL USE ONLY</a:t>
            </a:r>
          </a:p>
        </p:txBody>
      </p:sp>
    </p:spTree>
    <p:extLst>
      <p:ext uri="{BB962C8B-B14F-4D97-AF65-F5344CB8AC3E}">
        <p14:creationId xmlns:p14="http://schemas.microsoft.com/office/powerpoint/2010/main" val="10450681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9" name="Footer Placeholder 4"/>
          <p:cNvSpPr txBox="1">
            <a:spLocks/>
          </p:cNvSpPr>
          <p:nvPr userDrawn="1"/>
        </p:nvSpPr>
        <p:spPr>
          <a:xfrm>
            <a:off x="5616655" y="4805888"/>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0012562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8" name="Footer Placeholder 4"/>
          <p:cNvSpPr txBox="1">
            <a:spLocks/>
          </p:cNvSpPr>
          <p:nvPr userDrawn="1"/>
        </p:nvSpPr>
        <p:spPr>
          <a:xfrm>
            <a:off x="5616655" y="4813839"/>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5" name="Footer Placeholder 4"/>
          <p:cNvSpPr txBox="1">
            <a:spLocks/>
          </p:cNvSpPr>
          <p:nvPr userDrawn="1"/>
        </p:nvSpPr>
        <p:spPr>
          <a:xfrm>
            <a:off x="5732503" y="4805888"/>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userDrawn="1"/>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5570096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userDrawn="1"/>
        </p:nvPicPr>
        <p:blipFill>
          <a:blip r:embed="rId2"/>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360854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40464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hite background bottom foot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3"/>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sz="1800"/>
            </a:lvl1pPr>
            <a:lvl2pPr marL="129779" indent="-129779">
              <a:lnSpc>
                <a:spcPct val="100000"/>
              </a:lnSpc>
              <a:spcBef>
                <a:spcPts val="450"/>
              </a:spcBef>
              <a:spcAft>
                <a:spcPts val="450"/>
              </a:spcAft>
              <a:buFont typeface="Arial" panose="020B0604020202020204" pitchFamily="34" charset="0"/>
              <a:buChar char="•"/>
              <a:defRPr sz="1350"/>
            </a:lvl2pPr>
            <a:lvl3pPr marL="258366" indent="-128588">
              <a:lnSpc>
                <a:spcPct val="100000"/>
              </a:lnSpc>
              <a:spcBef>
                <a:spcPts val="450"/>
              </a:spcBef>
              <a:spcAft>
                <a:spcPts val="450"/>
              </a:spcAft>
              <a:buFont typeface="Arial" panose="020B0604020202020204" pitchFamily="34" charset="0"/>
              <a:buChar char="•"/>
              <a:defRPr sz="1350"/>
            </a:lvl3pPr>
            <a:lvl4pPr marL="388144" indent="-129779">
              <a:lnSpc>
                <a:spcPct val="100000"/>
              </a:lnSpc>
              <a:spcBef>
                <a:spcPts val="450"/>
              </a:spcBef>
              <a:spcAft>
                <a:spcPts val="450"/>
              </a:spcAft>
              <a:buFont typeface="Arial" panose="020B0604020202020204" pitchFamily="34" charset="0"/>
              <a:buChar char="•"/>
              <a:defRPr sz="1350"/>
            </a:lvl4pPr>
            <a:lvl5pPr marL="1032272" indent="-214313">
              <a:buFont typeface="Arial" panose="020B0604020202020204" pitchFamily="34" charset="0"/>
              <a:buChar cha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smtClean="0"/>
              <a:t>24pt Intel Clear body text</a:t>
            </a:r>
          </a:p>
          <a:p>
            <a:pPr lvl="1"/>
            <a:r>
              <a:rPr lang="en-US" dirty="0" smtClean="0"/>
              <a:t>18pt Intel Clear large bullet one</a:t>
            </a:r>
          </a:p>
          <a:p>
            <a:pPr lvl="2"/>
            <a:r>
              <a:rPr lang="en-US" dirty="0" smtClean="0"/>
              <a:t>18pt Intel Clear sub-bullet</a:t>
            </a:r>
          </a:p>
          <a:p>
            <a:pPr lvl="3"/>
            <a:r>
              <a:rPr lang="en-US" dirty="0" smtClean="0"/>
              <a:t>18pt Intel Clear fourth level</a:t>
            </a:r>
          </a:p>
        </p:txBody>
      </p:sp>
      <p:sp>
        <p:nvSpPr>
          <p:cNvPr id="7" name="Title 6"/>
          <p:cNvSpPr>
            <a:spLocks noGrp="1"/>
          </p:cNvSpPr>
          <p:nvPr>
            <p:ph type="title" hasCustomPrompt="1"/>
          </p:nvPr>
        </p:nvSpPr>
        <p:spPr/>
        <p:txBody>
          <a:bodyPr/>
          <a:lstStyle>
            <a:lvl1pPr>
              <a:defRPr sz="2100"/>
            </a:lvl1pPr>
          </a:lstStyle>
          <a:p>
            <a:r>
              <a:rPr lang="en-US" dirty="0" smtClean="0"/>
              <a:t>28pt Intel Clear Headline</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5866" y="4274182"/>
            <a:ext cx="9057736" cy="696147"/>
          </a:xfrm>
          <a:prstGeom prst="rect">
            <a:avLst/>
          </a:prstGeom>
        </p:spPr>
      </p:pic>
      <p:sp>
        <p:nvSpPr>
          <p:cNvPr id="10" name="Date Placeholder 3"/>
          <p:cNvSpPr>
            <a:spLocks noGrp="1"/>
          </p:cNvSpPr>
          <p:nvPr>
            <p:ph type="dt" sz="half" idx="2"/>
          </p:nvPr>
        </p:nvSpPr>
        <p:spPr>
          <a:xfrm>
            <a:off x="4125014" y="4970329"/>
            <a:ext cx="893973" cy="173171"/>
          </a:xfrm>
          <a:prstGeom prst="rect">
            <a:avLst/>
          </a:prstGeom>
        </p:spPr>
        <p:txBody>
          <a:bodyPr vert="horz" lIns="91440" tIns="45720" rIns="91440" bIns="45720" rtlCol="0" anchor="ctr"/>
          <a:lstStyle>
            <a:lvl1pPr algn="ctr">
              <a:defRPr sz="750">
                <a:solidFill>
                  <a:schemeClr val="tx1">
                    <a:tint val="75000"/>
                  </a:schemeClr>
                </a:solidFill>
              </a:defRPr>
            </a:lvl1pPr>
          </a:lstStyle>
          <a:p>
            <a:fld id="{6E25EAD9-1BF7-42CF-B862-D4CAE525AE15}" type="datetime1">
              <a:rPr lang="en-US" smtClean="0"/>
              <a:pPr/>
              <a:t>7/13/2017</a:t>
            </a:fld>
            <a:endParaRPr lang="en-US" dirty="0"/>
          </a:p>
        </p:txBody>
      </p:sp>
      <p:sp>
        <p:nvSpPr>
          <p:cNvPr id="11" name="Footer Placeholder 4"/>
          <p:cNvSpPr>
            <a:spLocks noGrp="1"/>
          </p:cNvSpPr>
          <p:nvPr>
            <p:ph type="ftr" sz="quarter" idx="3"/>
          </p:nvPr>
        </p:nvSpPr>
        <p:spPr>
          <a:xfrm>
            <a:off x="-1" y="4978507"/>
            <a:ext cx="2270905" cy="164993"/>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dirty="0" smtClean="0">
                <a:solidFill>
                  <a:prstClr val="black">
                    <a:tint val="75000"/>
                  </a:prstClr>
                </a:solidFill>
              </a:rPr>
              <a:t>Bay Area Spark </a:t>
            </a:r>
            <a:r>
              <a:rPr lang="en-US" dirty="0" err="1" smtClean="0">
                <a:solidFill>
                  <a:prstClr val="black">
                    <a:tint val="75000"/>
                  </a:prstClr>
                </a:solidFill>
              </a:rPr>
              <a:t>Meetup</a:t>
            </a:r>
            <a:r>
              <a:rPr lang="en-US" dirty="0" smtClean="0">
                <a:solidFill>
                  <a:prstClr val="black">
                    <a:tint val="75000"/>
                  </a:prstClr>
                </a:solidFill>
              </a:rPr>
              <a:t> 2015/08/20</a:t>
            </a:r>
            <a:endParaRPr lang="en-US" dirty="0">
              <a:solidFill>
                <a:prstClr val="black">
                  <a:tint val="75000"/>
                </a:prstClr>
              </a:solidFill>
            </a:endParaRPr>
          </a:p>
        </p:txBody>
      </p:sp>
      <p:sp>
        <p:nvSpPr>
          <p:cNvPr id="12" name="Slide Number Placeholder 5"/>
          <p:cNvSpPr>
            <a:spLocks noGrp="1"/>
          </p:cNvSpPr>
          <p:nvPr>
            <p:ph type="sldNum" sz="quarter" idx="4"/>
          </p:nvPr>
        </p:nvSpPr>
        <p:spPr>
          <a:xfrm>
            <a:off x="8683626" y="4978506"/>
            <a:ext cx="460374" cy="164994"/>
          </a:xfrm>
          <a:prstGeom prst="rect">
            <a:avLst/>
          </a:prstGeom>
        </p:spPr>
        <p:txBody>
          <a:bodyPr vert="horz" lIns="91440" tIns="45720" rIns="91440" bIns="45720" rtlCol="0" anchor="ctr"/>
          <a:lstStyle>
            <a:lvl1pPr algn="r">
              <a:defRPr sz="750">
                <a:solidFill>
                  <a:schemeClr val="tx1">
                    <a:tint val="75000"/>
                  </a:schemeClr>
                </a:solidFill>
              </a:defRPr>
            </a:lvl1pPr>
          </a:lstStyle>
          <a:p>
            <a:fld id="{A1E76FCE-C11E-4035-813B-B85A326DB024}"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5866" y="4274182"/>
            <a:ext cx="9057736" cy="696147"/>
          </a:xfrm>
          <a:prstGeom prst="rect">
            <a:avLst/>
          </a:prstGeom>
        </p:spPr>
      </p:pic>
    </p:spTree>
    <p:extLst>
      <p:ext uri="{BB962C8B-B14F-4D97-AF65-F5344CB8AC3E}">
        <p14:creationId xmlns:p14="http://schemas.microsoft.com/office/powerpoint/2010/main" val="24887842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userDrawn="1"/>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58" name="Picture 57" descr="StackedISWhite.png"/>
          <p:cNvPicPr>
            <a:picLocks noChangeAspect="1"/>
          </p:cNvPicPr>
          <p:nvPr userDrawn="1"/>
        </p:nvPicPr>
        <p:blipFill>
          <a:blip r:embed="rId3"/>
          <a:stretch>
            <a:fillRect/>
          </a:stretch>
        </p:blipFill>
        <p:spPr>
          <a:xfrm>
            <a:off x="8294375" y="4805888"/>
            <a:ext cx="314741" cy="295944"/>
          </a:xfrm>
          <a:prstGeom prst="rect">
            <a:avLst/>
          </a:prstGeom>
        </p:spPr>
      </p:pic>
      <p:cxnSp>
        <p:nvCxnSpPr>
          <p:cNvPr id="74" name="Straight Connector 73"/>
          <p:cNvCxnSpPr/>
          <p:nvPr userDrawn="1"/>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5553044"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3"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5989145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638207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3926894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11" name="Footer Placeholder 4"/>
          <p:cNvSpPr txBox="1">
            <a:spLocks/>
          </p:cNvSpPr>
          <p:nvPr userDrawn="1"/>
        </p:nvSpPr>
        <p:spPr>
          <a:xfrm>
            <a:off x="5616655" y="4805888"/>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9004219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1836"/>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16" name="Picture 15" descr="StackedISWhite.png"/>
          <p:cNvPicPr>
            <a:picLocks noChangeAspect="1"/>
          </p:cNvPicPr>
          <p:nvPr/>
        </p:nvPicPr>
        <p:blipFill>
          <a:blip r:embed="rId21"/>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txBox="1">
            <a:spLocks/>
          </p:cNvSpPr>
          <p:nvPr userDrawn="1"/>
        </p:nvSpPr>
        <p:spPr>
          <a:xfrm>
            <a:off x="455613" y="4737281"/>
            <a:ext cx="2895600" cy="250826"/>
          </a:xfrm>
          <a:prstGeom prst="rect">
            <a:avLst/>
          </a:prstGeom>
        </p:spPr>
        <p:txBody>
          <a:bodyP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09585"/>
            <a:r>
              <a:rPr lang="en-US" sz="1800" b="1" u="sng" dirty="0" smtClean="0">
                <a:latin typeface="Intel Clear Pro" panose="020B0804020202060201" pitchFamily="34" charset="0"/>
                <a:ea typeface="Intel Clear Pro" panose="020B0804020202060201" pitchFamily="34" charset="0"/>
                <a:cs typeface="Intel Clear Pro" panose="020B0804020202060201" pitchFamily="34" charset="0"/>
              </a:rPr>
              <a:t>https://github.com/intel-analytics/BigDL</a:t>
            </a:r>
            <a:endParaRPr lang="en-US" sz="1800" b="1" u="sng" dirty="0">
              <a:latin typeface="Intel Clear Pro" panose="020B0804020202060201" pitchFamily="34" charset="0"/>
              <a:ea typeface="Intel Clear Pro" panose="020B0804020202060201" pitchFamily="34" charset="0"/>
              <a:cs typeface="Intel Clear Pro" panose="020B0804020202060201" pitchFamily="34" charset="0"/>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9" r:id="rId1"/>
    <p:sldLayoutId id="2147483674" r:id="rId2"/>
    <p:sldLayoutId id="2147483650" r:id="rId3"/>
    <p:sldLayoutId id="2147483684" r:id="rId4"/>
    <p:sldLayoutId id="2147483652" r:id="rId5"/>
    <p:sldLayoutId id="2147483660" r:id="rId6"/>
    <p:sldLayoutId id="2147483668" r:id="rId7"/>
    <p:sldLayoutId id="2147483669" r:id="rId8"/>
    <p:sldLayoutId id="2147483670" r:id="rId9"/>
    <p:sldLayoutId id="2147483672" r:id="rId10"/>
    <p:sldLayoutId id="2147483651" r:id="rId11"/>
    <p:sldLayoutId id="2147483677" r:id="rId12"/>
    <p:sldLayoutId id="2147483665" r:id="rId13"/>
    <p:sldLayoutId id="2147483654" r:id="rId14"/>
    <p:sldLayoutId id="2147483655" r:id="rId15"/>
    <p:sldLayoutId id="2147483676" r:id="rId16"/>
    <p:sldLayoutId id="2147483683" r:id="rId17"/>
    <p:sldLayoutId id="2147483685" r:id="rId18"/>
    <p:sldLayoutId id="2147483686" r:id="rId1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7.jpg"/><Relationship Id="rId1" Type="http://schemas.openxmlformats.org/officeDocument/2006/relationships/slideLayout" Target="../slideLayouts/slideLayout3.xml"/><Relationship Id="rId6" Type="http://schemas.openxmlformats.org/officeDocument/2006/relationships/image" Target="../media/image41.jpg"/><Relationship Id="rId5" Type="http://schemas.openxmlformats.org/officeDocument/2006/relationships/image" Target="../media/image40.jpg"/><Relationship Id="rId10" Type="http://schemas.openxmlformats.org/officeDocument/2006/relationships/image" Target="../media/image45.jpg"/><Relationship Id="rId4" Type="http://schemas.openxmlformats.org/officeDocument/2006/relationships/image" Target="../media/image39.jpg"/><Relationship Id="rId9" Type="http://schemas.openxmlformats.org/officeDocument/2006/relationships/image" Target="../media/image44.jp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intel-analytics/BigDL/wiki/"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intel-analytics/BigDL/wiki/Running-on-EC2" TargetMode="External"/><Relationship Id="rId4" Type="http://schemas.openxmlformats.org/officeDocument/2006/relationships/hyperlink" Target="https://github.com/intel-analytics/BigDL/wiki/Example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blogs.msdn.microsoft.com/azuredatalake/2017/03/17/how-to-use-bigdl-on-apache-spark-for-azure-hdinsight/" TargetMode="External"/><Relationship Id="rId2" Type="http://schemas.openxmlformats.org/officeDocument/2006/relationships/hyperlink" Target="https://databricks.com/blog/2017/02/09/intels-bigdl-databricks.htm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ww.intel.com/design/literature.htm"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altLang="zh-CN" sz="6600" b="1" dirty="0"/>
              <a:t>BigDL: a Distributed Deep Learning Library on </a:t>
            </a:r>
            <a:r>
              <a:rPr lang="en-US" altLang="zh-CN" sz="6600" b="1" dirty="0" smtClean="0"/>
              <a:t>Spark</a:t>
            </a:r>
            <a:endParaRPr lang="en-US" dirty="0"/>
          </a:p>
        </p:txBody>
      </p:sp>
      <p:sp>
        <p:nvSpPr>
          <p:cNvPr id="9" name="Subtitle 2"/>
          <p:cNvSpPr>
            <a:spLocks noGrp="1"/>
          </p:cNvSpPr>
          <p:nvPr>
            <p:ph type="subTitle" idx="1"/>
          </p:nvPr>
        </p:nvSpPr>
        <p:spPr>
          <a:xfrm>
            <a:off x="444687" y="3581941"/>
            <a:ext cx="6330212" cy="925360"/>
          </a:xfrm>
        </p:spPr>
        <p:txBody>
          <a:bodyPr/>
          <a:lstStyle/>
          <a:p>
            <a:r>
              <a:rPr lang="en-US" altLang="zh-CN" dirty="0" smtClean="0"/>
              <a:t>Zhichao Li</a:t>
            </a:r>
            <a:endParaRPr lang="en-US" dirty="0" smtClean="0"/>
          </a:p>
          <a:p>
            <a:r>
              <a:rPr lang="en-US" dirty="0"/>
              <a:t>Big Data Technology Team, Software and Service Group, </a:t>
            </a:r>
            <a:r>
              <a:rPr lang="en-US" dirty="0" smtClean="0"/>
              <a:t>Intel</a:t>
            </a:r>
            <a:endParaRPr lang="en-US" dirty="0"/>
          </a:p>
        </p:txBody>
      </p:sp>
      <p:sp>
        <p:nvSpPr>
          <p:cNvPr id="2" name="Rectangle 1"/>
          <p:cNvSpPr/>
          <p:nvPr/>
        </p:nvSpPr>
        <p:spPr>
          <a:xfrm>
            <a:off x="373075" y="4857292"/>
            <a:ext cx="2450592" cy="182880"/>
          </a:xfrm>
          <a:prstGeom prst="rect">
            <a:avLst/>
          </a:prstGeom>
          <a:solidFill>
            <a:srgbClr val="004A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177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smtClean="0"/>
              <a:t>Why BigDL</a:t>
            </a:r>
            <a:endParaRPr lang="en-US" dirty="0"/>
          </a:p>
        </p:txBody>
      </p:sp>
      <p:pic>
        <p:nvPicPr>
          <p:cNvPr id="5" name="Picture 4"/>
          <p:cNvPicPr>
            <a:picLocks noChangeAspect="1"/>
          </p:cNvPicPr>
          <p:nvPr/>
        </p:nvPicPr>
        <p:blipFill rotWithShape="1">
          <a:blip r:embed="rId3"/>
          <a:srcRect l="3464" r="3228" b="2677"/>
          <a:stretch/>
        </p:blipFill>
        <p:spPr>
          <a:xfrm>
            <a:off x="455610" y="1177528"/>
            <a:ext cx="4820868" cy="3460632"/>
          </a:xfrm>
          <a:prstGeom prst="rect">
            <a:avLst/>
          </a:prstGeom>
        </p:spPr>
      </p:pic>
      <p:sp>
        <p:nvSpPr>
          <p:cNvPr id="7" name="TextBox 6"/>
          <p:cNvSpPr txBox="1"/>
          <p:nvPr/>
        </p:nvSpPr>
        <p:spPr>
          <a:xfrm>
            <a:off x="2020563" y="823110"/>
            <a:ext cx="5099697" cy="354418"/>
          </a:xfrm>
          <a:prstGeom prst="rect">
            <a:avLst/>
          </a:prstGeom>
          <a:noFill/>
        </p:spPr>
        <p:txBody>
          <a:bodyPr vert="horz" wrap="square" lIns="0" tIns="0" rIns="0" bIns="0" rtlCol="0">
            <a:noAutofit/>
          </a:bodyPr>
          <a:lstStyle/>
          <a:p>
            <a:pPr algn="ctr"/>
            <a:r>
              <a:rPr lang="en-US" dirty="0" smtClean="0">
                <a:solidFill>
                  <a:srgbClr val="003C71"/>
                </a:solidFill>
              </a:rPr>
              <a:t>BigDL: Run deep learning on Big Data platform</a:t>
            </a:r>
          </a:p>
        </p:txBody>
      </p:sp>
      <p:sp>
        <p:nvSpPr>
          <p:cNvPr id="8" name="Content Placeholder 8"/>
          <p:cNvSpPr>
            <a:spLocks noGrp="1"/>
          </p:cNvSpPr>
          <p:nvPr>
            <p:ph sz="quarter" idx="13"/>
          </p:nvPr>
        </p:nvSpPr>
        <p:spPr>
          <a:xfrm>
            <a:off x="5653945" y="1373012"/>
            <a:ext cx="2932629" cy="2410967"/>
          </a:xfrm>
        </p:spPr>
        <p:txBody>
          <a:bodyPr/>
          <a:lstStyle/>
          <a:p>
            <a:pPr indent="-225425"/>
            <a:r>
              <a:rPr lang="en-US" sz="1600" dirty="0" smtClean="0"/>
              <a:t>Outstanding features</a:t>
            </a:r>
          </a:p>
          <a:p>
            <a:pPr lvl="1"/>
            <a:r>
              <a:rPr lang="en-US" sz="1600" dirty="0" smtClean="0"/>
              <a:t>Massively distributed</a:t>
            </a:r>
            <a:endParaRPr lang="en-US" sz="1600" dirty="0"/>
          </a:p>
          <a:p>
            <a:pPr lvl="1"/>
            <a:r>
              <a:rPr lang="en-US" sz="1600" dirty="0" smtClean="0"/>
              <a:t>Fault tolerance</a:t>
            </a:r>
          </a:p>
          <a:p>
            <a:pPr lvl="1"/>
            <a:r>
              <a:rPr lang="en-US" sz="1600" dirty="0" smtClean="0"/>
              <a:t>Elasticity</a:t>
            </a:r>
          </a:p>
          <a:p>
            <a:pPr lvl="1"/>
            <a:r>
              <a:rPr lang="en-US" sz="1600" dirty="0" smtClean="0"/>
              <a:t>Dynamic resource sharing</a:t>
            </a:r>
          </a:p>
          <a:p>
            <a:pPr lvl="1"/>
            <a:r>
              <a:rPr lang="en-US" sz="1600" dirty="0" smtClean="0"/>
              <a:t>…</a:t>
            </a:r>
            <a:endParaRPr lang="en-US" sz="1600" dirty="0"/>
          </a:p>
          <a:p>
            <a:endParaRPr lang="en-US" dirty="0"/>
          </a:p>
        </p:txBody>
      </p:sp>
    </p:spTree>
    <p:extLst>
      <p:ext uri="{BB962C8B-B14F-4D97-AF65-F5344CB8AC3E}">
        <p14:creationId xmlns:p14="http://schemas.microsoft.com/office/powerpoint/2010/main" val="2679673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95942" y="749961"/>
            <a:ext cx="5516782" cy="3425825"/>
          </a:xfrm>
        </p:spPr>
      </p:pic>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16" name="Title 15"/>
          <p:cNvSpPr>
            <a:spLocks noGrp="1"/>
          </p:cNvSpPr>
          <p:nvPr>
            <p:ph type="title"/>
          </p:nvPr>
        </p:nvSpPr>
        <p:spPr/>
        <p:txBody>
          <a:bodyPr/>
          <a:lstStyle/>
          <a:p>
            <a:r>
              <a:rPr lang="en-US" sz="3600" dirty="0" err="1">
                <a:latin typeface="Intel Clear Pro" panose="020B0804020202060201" pitchFamily="34" charset="0"/>
                <a:ea typeface="Intel Clear Pro" panose="020B0804020202060201" pitchFamily="34" charset="0"/>
                <a:cs typeface="Intel Clear Pro" panose="020B0804020202060201" pitchFamily="34" charset="0"/>
              </a:rPr>
              <a:t>FinTech</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 </a:t>
            </a:r>
            <a:r>
              <a:rPr lang="en-US" altLang="zh-CN" sz="3600" dirty="0">
                <a:latin typeface="Intel Clear Pro" panose="020B0804020202060201" pitchFamily="34" charset="0"/>
                <a:ea typeface="Intel Clear Pro" panose="020B0804020202060201" pitchFamily="34" charset="0"/>
                <a:cs typeface="Intel Clear Pro" panose="020B0804020202060201" pitchFamily="34" charset="0"/>
              </a:rPr>
              <a:t>T</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ransaction Fraud Detection</a:t>
            </a:r>
          </a:p>
        </p:txBody>
      </p:sp>
      <p:sp>
        <p:nvSpPr>
          <p:cNvPr id="17" name="Content Placeholder 2"/>
          <p:cNvSpPr txBox="1">
            <a:spLocks/>
          </p:cNvSpPr>
          <p:nvPr/>
        </p:nvSpPr>
        <p:spPr>
          <a:xfrm>
            <a:off x="0" y="1203324"/>
            <a:ext cx="3606325" cy="342582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panose="020B0604020202020204" pitchFamily="34" charset="0"/>
              <a:buChar char="•"/>
            </a:pPr>
            <a:r>
              <a:rPr lang="en-US" dirty="0" smtClean="0"/>
              <a:t>Historical data is stored on Hive</a:t>
            </a:r>
          </a:p>
          <a:p>
            <a:pPr lvl="1">
              <a:buFont typeface="Arial" panose="020B0604020202020204" pitchFamily="34" charset="0"/>
              <a:buChar char="•"/>
            </a:pPr>
            <a:r>
              <a:rPr lang="en-US" dirty="0" smtClean="0"/>
              <a:t>Data preprocessing with </a:t>
            </a:r>
            <a:r>
              <a:rPr lang="en-US" dirty="0" err="1" smtClean="0"/>
              <a:t>SparkSQL</a:t>
            </a:r>
            <a:endParaRPr lang="en-US" dirty="0" smtClean="0"/>
          </a:p>
          <a:p>
            <a:pPr lvl="1">
              <a:buFont typeface="Arial" panose="020B0604020202020204" pitchFamily="34" charset="0"/>
              <a:buChar char="•"/>
            </a:pPr>
            <a:r>
              <a:rPr lang="en-US" dirty="0" smtClean="0"/>
              <a:t>Spark ML pipeline for complex feature engineering</a:t>
            </a:r>
          </a:p>
          <a:p>
            <a:pPr lvl="1">
              <a:buFont typeface="Arial" panose="020B0604020202020204" pitchFamily="34" charset="0"/>
              <a:buChar char="•"/>
            </a:pPr>
            <a:r>
              <a:rPr lang="en-US" dirty="0" smtClean="0"/>
              <a:t>Use multiple </a:t>
            </a:r>
            <a:r>
              <a:rPr lang="en-US" dirty="0" err="1" smtClean="0"/>
              <a:t>BigDL</a:t>
            </a:r>
            <a:r>
              <a:rPr lang="en-US" dirty="0" smtClean="0"/>
              <a:t> CNN models</a:t>
            </a:r>
          </a:p>
          <a:p>
            <a:pPr lvl="1">
              <a:buFont typeface="Arial" panose="020B0604020202020204" pitchFamily="34" charset="0"/>
              <a:buChar char="•"/>
            </a:pPr>
            <a:r>
              <a:rPr lang="en-US" dirty="0"/>
              <a:t>U</a:t>
            </a:r>
            <a:r>
              <a:rPr lang="en-US" dirty="0" smtClean="0"/>
              <a:t>se </a:t>
            </a:r>
            <a:r>
              <a:rPr lang="en-US" dirty="0" err="1" smtClean="0"/>
              <a:t>Sample+Bagging</a:t>
            </a:r>
            <a:r>
              <a:rPr lang="en-US" dirty="0" smtClean="0"/>
              <a:t> </a:t>
            </a:r>
            <a:r>
              <a:rPr lang="en-US" altLang="zh-CN" dirty="0" smtClean="0"/>
              <a:t>to </a:t>
            </a:r>
            <a:r>
              <a:rPr lang="en-US" dirty="0" smtClean="0"/>
              <a:t>solve </a:t>
            </a:r>
            <a:r>
              <a:rPr lang="en-US" dirty="0"/>
              <a:t>unbalance </a:t>
            </a:r>
            <a:r>
              <a:rPr lang="en-US" dirty="0" smtClean="0"/>
              <a:t>problem</a:t>
            </a:r>
          </a:p>
          <a:p>
            <a:pPr lvl="1">
              <a:buFont typeface="Arial" panose="020B0604020202020204" pitchFamily="34" charset="0"/>
              <a:buChar char="•"/>
            </a:pPr>
            <a:r>
              <a:rPr lang="en-US" dirty="0" smtClean="0"/>
              <a:t>Grid search for hyper parameter tuning</a:t>
            </a:r>
          </a:p>
        </p:txBody>
      </p:sp>
      <p:sp>
        <p:nvSpPr>
          <p:cNvPr id="18" name="TextBox 17"/>
          <p:cNvSpPr txBox="1"/>
          <p:nvPr/>
        </p:nvSpPr>
        <p:spPr>
          <a:xfrm>
            <a:off x="5763203" y="4204784"/>
            <a:ext cx="1354412" cy="251359"/>
          </a:xfrm>
          <a:prstGeom prst="rect">
            <a:avLst/>
          </a:prstGeom>
          <a:noFill/>
          <a:ln>
            <a:noFill/>
          </a:ln>
        </p:spPr>
        <p:txBody>
          <a:bodyPr vert="horz" wrap="none" lIns="0" tIns="0" rIns="0" bIns="0" rtlCol="0">
            <a:noAutofit/>
          </a:bodyPr>
          <a:lstStyle/>
          <a:p>
            <a:r>
              <a:rPr lang="en-US" sz="1100" b="1" dirty="0" smtClean="0">
                <a:solidFill>
                  <a:srgbClr val="003C71"/>
                </a:solidFill>
              </a:rPr>
              <a:t>Powered by BigDL</a:t>
            </a:r>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96944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p:txBody>
          <a:bodyPr/>
          <a:lstStyle/>
          <a:p>
            <a:r>
              <a:rPr lang="en-US" sz="3600" dirty="0">
                <a:latin typeface="Intel Clear Pro" panose="020B0804020202060201" pitchFamily="34" charset="0"/>
                <a:ea typeface="Intel Clear Pro" panose="020B0804020202060201" pitchFamily="34" charset="0"/>
                <a:cs typeface="Intel Clear Pro" panose="020B0804020202060201" pitchFamily="34" charset="0"/>
              </a:rPr>
              <a:t>BigDL Features</a:t>
            </a:r>
          </a:p>
        </p:txBody>
      </p:sp>
      <p:sp>
        <p:nvSpPr>
          <p:cNvPr id="5" name="Content Placeholder 4"/>
          <p:cNvSpPr>
            <a:spLocks noGrp="1"/>
          </p:cNvSpPr>
          <p:nvPr>
            <p:ph sz="quarter" idx="13"/>
          </p:nvPr>
        </p:nvSpPr>
        <p:spPr/>
        <p:txBody>
          <a:bodyPr/>
          <a:lstStyle/>
          <a:p>
            <a:pPr marL="285750" lvl="0" indent="-285750">
              <a:buFont typeface="Arial" panose="020B0604020202020204" pitchFamily="34" charset="0"/>
              <a:buChar char="•"/>
            </a:pPr>
            <a:r>
              <a:rPr lang="en-US" dirty="0"/>
              <a:t>Single node Xeon </a:t>
            </a:r>
            <a:r>
              <a:rPr lang="en-US" dirty="0" smtClean="0"/>
              <a:t>performance</a:t>
            </a:r>
          </a:p>
          <a:p>
            <a:pPr marL="511175" lvl="1" indent="-285750">
              <a:buFont typeface="Arial" panose="020B0604020202020204" pitchFamily="34" charset="0"/>
              <a:buChar char="•"/>
            </a:pPr>
            <a:r>
              <a:rPr lang="en-US" dirty="0"/>
              <a:t>Benchmarked </a:t>
            </a:r>
            <a:r>
              <a:rPr lang="en-US" dirty="0" smtClean="0"/>
              <a:t>to be best </a:t>
            </a:r>
            <a:r>
              <a:rPr lang="en-US" dirty="0"/>
              <a:t>on Xeon E5-26XX v3 or E5-26XX v4</a:t>
            </a:r>
            <a:endParaRPr lang="en-US" dirty="0">
              <a:solidFill>
                <a:srgbClr val="003C71"/>
              </a:solidFill>
            </a:endParaRPr>
          </a:p>
          <a:p>
            <a:pPr marL="511175" lvl="1" indent="-285750">
              <a:buFont typeface="Arial" panose="020B0604020202020204" pitchFamily="34" charset="0"/>
              <a:buChar char="•"/>
            </a:pPr>
            <a:r>
              <a:rPr lang="en-US" dirty="0"/>
              <a:t>Orders of magnitude </a:t>
            </a:r>
            <a:r>
              <a:rPr lang="en-US" dirty="0" smtClean="0"/>
              <a:t>speedup </a:t>
            </a:r>
            <a:r>
              <a:rPr lang="en-US" dirty="0"/>
              <a:t>vs. out-of-box open source </a:t>
            </a:r>
            <a:r>
              <a:rPr lang="en-US" dirty="0" err="1"/>
              <a:t>Caffe</a:t>
            </a:r>
            <a:r>
              <a:rPr lang="en-US" dirty="0"/>
              <a:t>, </a:t>
            </a:r>
            <a:r>
              <a:rPr lang="en-US" dirty="0" smtClean="0"/>
              <a:t>Torch</a:t>
            </a:r>
          </a:p>
          <a:p>
            <a:pPr marL="285750" lvl="0" indent="-285750">
              <a:buFont typeface="Arial" panose="020B0604020202020204" pitchFamily="34" charset="0"/>
              <a:buChar char="•"/>
            </a:pPr>
            <a:r>
              <a:rPr lang="en-US" dirty="0" smtClean="0"/>
              <a:t>Scaling-out</a:t>
            </a:r>
          </a:p>
          <a:p>
            <a:pPr marL="511175" lvl="1" indent="-285750">
              <a:buFont typeface="Arial" panose="020B0604020202020204" pitchFamily="34" charset="0"/>
              <a:buChar char="•"/>
            </a:pPr>
            <a:r>
              <a:rPr lang="en-US" dirty="0" smtClean="0"/>
              <a:t>Efficiently </a:t>
            </a:r>
            <a:r>
              <a:rPr lang="en-US" dirty="0" smtClean="0"/>
              <a:t>scales </a:t>
            </a:r>
            <a:r>
              <a:rPr lang="en-US" dirty="0"/>
              <a:t>out to </a:t>
            </a:r>
            <a:r>
              <a:rPr lang="en-US" dirty="0" smtClean="0"/>
              <a:t>10s~100s </a:t>
            </a:r>
            <a:r>
              <a:rPr lang="en-US" dirty="0"/>
              <a:t>of Xeon servers on </a:t>
            </a:r>
            <a:r>
              <a:rPr lang="en-US" dirty="0" smtClean="0"/>
              <a:t>Spark</a:t>
            </a:r>
          </a:p>
          <a:p>
            <a:pPr marL="285750" lvl="0" indent="-285750">
              <a:buFont typeface="Arial" panose="020B0604020202020204" pitchFamily="34" charset="0"/>
              <a:buChar char="•"/>
            </a:pPr>
            <a:endParaRPr lang="en-US" dirty="0" smtClean="0"/>
          </a:p>
          <a:p>
            <a:endParaRPr lang="en-US" dirty="0"/>
          </a:p>
        </p:txBody>
      </p:sp>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658453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dirty="0" smtClean="0"/>
              <a:t>Why BigDL</a:t>
            </a:r>
            <a:endParaRPr lang="en-US" dirty="0"/>
          </a:p>
        </p:txBody>
      </p:sp>
      <p:sp>
        <p:nvSpPr>
          <p:cNvPr id="4" name="Content Placeholder 3"/>
          <p:cNvSpPr>
            <a:spLocks noGrp="1"/>
          </p:cNvSpPr>
          <p:nvPr>
            <p:ph sz="quarter" idx="13"/>
          </p:nvPr>
        </p:nvSpPr>
        <p:spPr/>
        <p:txBody>
          <a:bodyPr/>
          <a:lstStyle/>
          <a:p>
            <a:r>
              <a:rPr lang="en-US" dirty="0" smtClean="0"/>
              <a:t>People use BigDL to build applications</a:t>
            </a:r>
          </a:p>
          <a:p>
            <a:pPr marL="285750" indent="-285750">
              <a:buFont typeface="Arial" panose="020B0604020202020204" pitchFamily="34" charset="0"/>
              <a:buChar char="•"/>
            </a:pPr>
            <a:r>
              <a:rPr lang="en-US" altLang="zh-CN" dirty="0" smtClean="0"/>
              <a:t>Large internet company</a:t>
            </a:r>
          </a:p>
          <a:p>
            <a:pPr marL="285750" indent="-285750">
              <a:buFont typeface="Arial" panose="020B0604020202020204" pitchFamily="34" charset="0"/>
              <a:buChar char="•"/>
            </a:pPr>
            <a:r>
              <a:rPr lang="en-US" altLang="zh-CN" dirty="0" smtClean="0"/>
              <a:t>Financial company</a:t>
            </a:r>
          </a:p>
          <a:p>
            <a:pPr marL="285750" indent="-285750">
              <a:buFont typeface="Arial" panose="020B0604020202020204" pitchFamily="34" charset="0"/>
              <a:buChar char="•"/>
            </a:pPr>
            <a:r>
              <a:rPr lang="en-US" altLang="zh-CN" dirty="0" smtClean="0"/>
              <a:t>Manufactory company</a:t>
            </a:r>
          </a:p>
          <a:p>
            <a:pPr marL="285750" indent="-285750">
              <a:buFont typeface="Arial" panose="020B0604020202020204" pitchFamily="34" charset="0"/>
              <a:buChar char="•"/>
            </a:pPr>
            <a:r>
              <a:rPr lang="en-US" altLang="zh-CN" dirty="0" smtClean="0"/>
              <a:t>Medical school</a:t>
            </a:r>
          </a:p>
          <a:p>
            <a:endParaRPr lang="en-US" altLang="zh-CN" dirty="0"/>
          </a:p>
          <a:p>
            <a:r>
              <a:rPr lang="en-US" altLang="zh-CN" dirty="0" smtClean="0"/>
              <a:t>Image, Recommendation, Fraud detection, Audio, NLP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0121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sp>
        <p:nvSpPr>
          <p:cNvPr id="9" name="Title 1"/>
          <p:cNvSpPr>
            <a:spLocks noGrp="1"/>
          </p:cNvSpPr>
          <p:nvPr>
            <p:ph type="title"/>
          </p:nvPr>
        </p:nvSpPr>
        <p:spPr>
          <a:xfrm>
            <a:off x="484920" y="1838431"/>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Inside BigDL</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772745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Pattern</a:t>
            </a:r>
            <a:endParaRPr lang="en-US" dirty="0"/>
          </a:p>
        </p:txBody>
      </p:sp>
      <p:sp>
        <p:nvSpPr>
          <p:cNvPr id="2" name="Content Placeholder 1"/>
          <p:cNvSpPr>
            <a:spLocks noGrp="1"/>
          </p:cNvSpPr>
          <p:nvPr>
            <p:ph idx="1"/>
          </p:nvPr>
        </p:nvSpPr>
        <p:spPr/>
        <p:txBody>
          <a:bodyPr/>
          <a:lstStyle/>
          <a:p>
            <a:r>
              <a:rPr lang="en-US" dirty="0" smtClean="0"/>
              <a:t>Model Parallelism</a:t>
            </a:r>
          </a:p>
          <a:p>
            <a:r>
              <a:rPr lang="en-US" altLang="zh-CN" dirty="0"/>
              <a:t>Data </a:t>
            </a:r>
            <a:r>
              <a:rPr lang="en-US" dirty="0" smtClean="0"/>
              <a:t>Parallelism</a:t>
            </a:r>
            <a:endParaRPr lang="en-US" altLang="zh-CN" dirty="0"/>
          </a:p>
        </p:txBody>
      </p:sp>
      <p:sp>
        <p:nvSpPr>
          <p:cNvPr id="5" name="Slide Number Placeholder 4"/>
          <p:cNvSpPr>
            <a:spLocks noGrp="1"/>
          </p:cNvSpPr>
          <p:nvPr>
            <p:ph type="sldNum" sz="quarter" idx="4294967295"/>
          </p:nvPr>
        </p:nvSpPr>
        <p:spPr>
          <a:xfrm>
            <a:off x="8683228" y="4978003"/>
            <a:ext cx="460772" cy="165497"/>
          </a:xfrm>
          <a:prstGeom prst="rect">
            <a:avLst/>
          </a:prstGeom>
        </p:spPr>
        <p:txBody>
          <a:bodyPr/>
          <a:lstStyle/>
          <a:p>
            <a:fld id="{A1E76FCE-C11E-4035-813B-B85A326DB024}" type="slidenum">
              <a:rPr lang="en-US" smtClean="0"/>
              <a:pPr/>
              <a:t>15</a:t>
            </a:fld>
            <a:endParaRPr lang="en-US"/>
          </a:p>
        </p:txBody>
      </p:sp>
      <p:pic>
        <p:nvPicPr>
          <p:cNvPr id="6" name="Picture 5"/>
          <p:cNvPicPr>
            <a:picLocks noChangeAspect="1"/>
          </p:cNvPicPr>
          <p:nvPr/>
        </p:nvPicPr>
        <p:blipFill>
          <a:blip r:embed="rId2"/>
          <a:stretch>
            <a:fillRect/>
          </a:stretch>
        </p:blipFill>
        <p:spPr>
          <a:xfrm>
            <a:off x="610691" y="1857523"/>
            <a:ext cx="3314700" cy="2750344"/>
          </a:xfrm>
          <a:prstGeom prst="rect">
            <a:avLst/>
          </a:prstGeom>
        </p:spPr>
      </p:pic>
      <p:pic>
        <p:nvPicPr>
          <p:cNvPr id="7" name="Picture 6"/>
          <p:cNvPicPr>
            <a:picLocks noChangeAspect="1"/>
          </p:cNvPicPr>
          <p:nvPr/>
        </p:nvPicPr>
        <p:blipFill>
          <a:blip r:embed="rId3"/>
          <a:stretch>
            <a:fillRect/>
          </a:stretch>
        </p:blipFill>
        <p:spPr>
          <a:xfrm>
            <a:off x="4798687" y="1858863"/>
            <a:ext cx="3100388" cy="2286000"/>
          </a:xfrm>
          <a:prstGeom prst="rect">
            <a:avLst/>
          </a:prstGeom>
        </p:spPr>
      </p:pic>
      <p:sp>
        <p:nvSpPr>
          <p:cNvPr id="4" name="Rectangle 3"/>
          <p:cNvSpPr/>
          <p:nvPr/>
        </p:nvSpPr>
        <p:spPr>
          <a:xfrm>
            <a:off x="0" y="4377035"/>
            <a:ext cx="9154247" cy="230832"/>
          </a:xfrm>
          <a:prstGeom prst="rect">
            <a:avLst/>
          </a:prstGeom>
        </p:spPr>
        <p:txBody>
          <a:bodyPr wrap="square">
            <a:spAutoFit/>
          </a:bodyPr>
          <a:lstStyle/>
          <a:p>
            <a:r>
              <a:rPr lang="en-US" sz="900" dirty="0">
                <a:solidFill>
                  <a:srgbClr val="222222"/>
                </a:solidFill>
                <a:latin typeface="Arial" panose="020B0604020202020204" pitchFamily="34" charset="0"/>
              </a:rPr>
              <a:t>Source: Dean J, </a:t>
            </a:r>
            <a:r>
              <a:rPr lang="en-US" sz="900" dirty="0" err="1">
                <a:solidFill>
                  <a:srgbClr val="222222"/>
                </a:solidFill>
                <a:latin typeface="Arial" panose="020B0604020202020204" pitchFamily="34" charset="0"/>
              </a:rPr>
              <a:t>Corrado</a:t>
            </a:r>
            <a:r>
              <a:rPr lang="en-US" sz="900" dirty="0">
                <a:solidFill>
                  <a:srgbClr val="222222"/>
                </a:solidFill>
                <a:latin typeface="Arial" panose="020B0604020202020204" pitchFamily="34" charset="0"/>
              </a:rPr>
              <a:t> G, </a:t>
            </a:r>
            <a:r>
              <a:rPr lang="en-US" sz="900" dirty="0" err="1">
                <a:solidFill>
                  <a:srgbClr val="222222"/>
                </a:solidFill>
                <a:latin typeface="Arial" panose="020B0604020202020204" pitchFamily="34" charset="0"/>
              </a:rPr>
              <a:t>Monga</a:t>
            </a:r>
            <a:r>
              <a:rPr lang="en-US" sz="900" dirty="0">
                <a:solidFill>
                  <a:srgbClr val="222222"/>
                </a:solidFill>
                <a:latin typeface="Arial" panose="020B0604020202020204" pitchFamily="34" charset="0"/>
              </a:rPr>
              <a:t> R, et al. Large scale distributed deep networks[C]//Advances in neural information processing systems. 2012: 1223-1231.</a:t>
            </a:r>
            <a:endParaRPr lang="en-US" sz="900" dirty="0"/>
          </a:p>
        </p:txBody>
      </p:sp>
    </p:spTree>
    <p:extLst>
      <p:ext uri="{BB962C8B-B14F-4D97-AF65-F5344CB8AC3E}">
        <p14:creationId xmlns:p14="http://schemas.microsoft.com/office/powerpoint/2010/main" val="3880807549"/>
      </p:ext>
    </p:extLst>
  </p:cSld>
  <p:clrMapOvr>
    <a:masterClrMapping/>
  </p:clrMapOvr>
  <mc:AlternateContent xmlns:mc="http://schemas.openxmlformats.org/markup-compatibility/2006" xmlns:p14="http://schemas.microsoft.com/office/powerpoint/2010/main">
    <mc:Choice Requires="p14">
      <p:transition spd="slow" p14:dur="2000" advTm="125541"/>
    </mc:Choice>
    <mc:Fallback xmlns="">
      <p:transition spd="slow" advTm="12554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Communication Model</a:t>
            </a:r>
            <a:endParaRPr lang="en-US" dirty="0"/>
          </a:p>
        </p:txBody>
      </p:sp>
      <p:sp>
        <p:nvSpPr>
          <p:cNvPr id="5" name="Slide Number Placeholder 4"/>
          <p:cNvSpPr>
            <a:spLocks noGrp="1"/>
          </p:cNvSpPr>
          <p:nvPr>
            <p:ph type="sldNum" sz="quarter" idx="4294967295"/>
          </p:nvPr>
        </p:nvSpPr>
        <p:spPr>
          <a:xfrm>
            <a:off x="8683228" y="4743610"/>
            <a:ext cx="460772" cy="165497"/>
          </a:xfrm>
          <a:prstGeom prst="rect">
            <a:avLst/>
          </a:prstGeom>
        </p:spPr>
        <p:txBody>
          <a:bodyPr/>
          <a:lstStyle/>
          <a:p>
            <a:fld id="{A1E76FCE-C11E-4035-813B-B85A326DB024}" type="slidenum">
              <a:rPr lang="en-US" smtClean="0"/>
              <a:pPr/>
              <a:t>16</a:t>
            </a:fld>
            <a:endParaRPr lang="en-US"/>
          </a:p>
        </p:txBody>
      </p:sp>
      <p:sp>
        <p:nvSpPr>
          <p:cNvPr id="6" name="Rounded Rectangle 5"/>
          <p:cNvSpPr/>
          <p:nvPr/>
        </p:nvSpPr>
        <p:spPr>
          <a:xfrm>
            <a:off x="695238" y="1570122"/>
            <a:ext cx="1041889" cy="52753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Driver</a:t>
            </a:r>
          </a:p>
        </p:txBody>
      </p:sp>
      <p:sp>
        <p:nvSpPr>
          <p:cNvPr id="7" name="Rounded Rectangle 6"/>
          <p:cNvSpPr/>
          <p:nvPr/>
        </p:nvSpPr>
        <p:spPr>
          <a:xfrm>
            <a:off x="2710096" y="996425"/>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8" name="Rounded Rectangle 7"/>
          <p:cNvSpPr/>
          <p:nvPr/>
        </p:nvSpPr>
        <p:spPr>
          <a:xfrm>
            <a:off x="2710095" y="1599522"/>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9" name="Rounded Rectangle 8"/>
          <p:cNvSpPr/>
          <p:nvPr/>
        </p:nvSpPr>
        <p:spPr>
          <a:xfrm>
            <a:off x="2710095" y="2250628"/>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cxnSp>
        <p:nvCxnSpPr>
          <p:cNvPr id="10" name="Straight Arrow Connector 9"/>
          <p:cNvCxnSpPr/>
          <p:nvPr/>
        </p:nvCxnSpPr>
        <p:spPr>
          <a:xfrm flipH="1">
            <a:off x="1796473" y="1214034"/>
            <a:ext cx="913622" cy="46159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766800" y="1151389"/>
            <a:ext cx="880329" cy="4187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flipH="1">
            <a:off x="1796473" y="1675631"/>
            <a:ext cx="880330" cy="11804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813120" y="1781140"/>
            <a:ext cx="863683" cy="112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p:cNvCxnSpPr/>
          <p:nvPr/>
        </p:nvCxnSpPr>
        <p:spPr>
          <a:xfrm flipH="1" flipV="1">
            <a:off x="1770419" y="2031719"/>
            <a:ext cx="876710" cy="2889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766800" y="2097661"/>
            <a:ext cx="880329" cy="3079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Rounded Rectangle 22"/>
          <p:cNvSpPr/>
          <p:nvPr/>
        </p:nvSpPr>
        <p:spPr>
          <a:xfrm>
            <a:off x="6690246" y="941537"/>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24" name="Rounded Rectangle 23"/>
          <p:cNvSpPr/>
          <p:nvPr/>
        </p:nvSpPr>
        <p:spPr>
          <a:xfrm>
            <a:off x="6690246" y="1544634"/>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25" name="Rounded Rectangle 24"/>
          <p:cNvSpPr/>
          <p:nvPr/>
        </p:nvSpPr>
        <p:spPr>
          <a:xfrm>
            <a:off x="6690246" y="2195740"/>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cxnSp>
        <p:nvCxnSpPr>
          <p:cNvPr id="26" name="Straight Arrow Connector 25"/>
          <p:cNvCxnSpPr/>
          <p:nvPr/>
        </p:nvCxnSpPr>
        <p:spPr>
          <a:xfrm flipH="1">
            <a:off x="5776624" y="1159146"/>
            <a:ext cx="913622" cy="46159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5746950" y="1096501"/>
            <a:ext cx="880329" cy="4187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p:cNvCxnSpPr/>
          <p:nvPr/>
        </p:nvCxnSpPr>
        <p:spPr>
          <a:xfrm flipH="1">
            <a:off x="5776623" y="1620743"/>
            <a:ext cx="880330" cy="11804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5793270" y="1726252"/>
            <a:ext cx="863683" cy="112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flipH="1" flipV="1">
            <a:off x="5750569" y="1976831"/>
            <a:ext cx="876710" cy="2889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5746950" y="2042773"/>
            <a:ext cx="880329" cy="3079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2" name="Rounded Rectangle 31"/>
          <p:cNvSpPr/>
          <p:nvPr/>
        </p:nvSpPr>
        <p:spPr>
          <a:xfrm>
            <a:off x="5145119" y="873571"/>
            <a:ext cx="614858" cy="168698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34" name="TextBox 33"/>
          <p:cNvSpPr txBox="1"/>
          <p:nvPr/>
        </p:nvSpPr>
        <p:spPr>
          <a:xfrm>
            <a:off x="742374" y="2366958"/>
            <a:ext cx="1021433" cy="323165"/>
          </a:xfrm>
          <a:prstGeom prst="rect">
            <a:avLst/>
          </a:prstGeom>
          <a:noFill/>
        </p:spPr>
        <p:txBody>
          <a:bodyPr wrap="none" rtlCol="0">
            <a:spAutoFit/>
          </a:bodyPr>
          <a:lstStyle/>
          <a:p>
            <a:r>
              <a:rPr lang="en-US" sz="1500" dirty="0">
                <a:solidFill>
                  <a:schemeClr val="tx2"/>
                </a:solidFill>
                <a:cs typeface="Neo Sans Intel"/>
              </a:rPr>
              <a:t>All to one</a:t>
            </a:r>
          </a:p>
        </p:txBody>
      </p:sp>
      <p:sp>
        <p:nvSpPr>
          <p:cNvPr id="36" name="TextBox 35"/>
          <p:cNvSpPr txBox="1"/>
          <p:nvPr/>
        </p:nvSpPr>
        <p:spPr>
          <a:xfrm>
            <a:off x="4807138" y="2621095"/>
            <a:ext cx="1702710" cy="323165"/>
          </a:xfrm>
          <a:prstGeom prst="rect">
            <a:avLst/>
          </a:prstGeom>
          <a:noFill/>
        </p:spPr>
        <p:txBody>
          <a:bodyPr wrap="none" rtlCol="0">
            <a:spAutoFit/>
          </a:bodyPr>
          <a:lstStyle/>
          <a:p>
            <a:r>
              <a:rPr lang="en-US" sz="1500" dirty="0">
                <a:solidFill>
                  <a:schemeClr val="tx2"/>
                </a:solidFill>
                <a:cs typeface="Neo Sans Intel"/>
              </a:rPr>
              <a:t>Parameter Server</a:t>
            </a:r>
          </a:p>
        </p:txBody>
      </p:sp>
      <p:sp>
        <p:nvSpPr>
          <p:cNvPr id="35" name="Rounded Rectangle 34"/>
          <p:cNvSpPr/>
          <p:nvPr/>
        </p:nvSpPr>
        <p:spPr>
          <a:xfrm>
            <a:off x="5208085" y="949294"/>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ounded Rectangle 37"/>
          <p:cNvSpPr/>
          <p:nvPr/>
        </p:nvSpPr>
        <p:spPr>
          <a:xfrm>
            <a:off x="5208085" y="122711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9" name="Rounded Rectangle 38"/>
          <p:cNvSpPr/>
          <p:nvPr/>
        </p:nvSpPr>
        <p:spPr>
          <a:xfrm>
            <a:off x="5208085" y="149750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Rounded Rectangle 41"/>
          <p:cNvSpPr/>
          <p:nvPr/>
        </p:nvSpPr>
        <p:spPr>
          <a:xfrm>
            <a:off x="5214508" y="1752634"/>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3" name="Rounded Rectangle 42"/>
          <p:cNvSpPr/>
          <p:nvPr/>
        </p:nvSpPr>
        <p:spPr>
          <a:xfrm>
            <a:off x="5214508" y="203045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4" name="Rounded Rectangle 43"/>
          <p:cNvSpPr/>
          <p:nvPr/>
        </p:nvSpPr>
        <p:spPr>
          <a:xfrm>
            <a:off x="5214508" y="230084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0" name="Rounded Rectangle 49"/>
          <p:cNvSpPr/>
          <p:nvPr/>
        </p:nvSpPr>
        <p:spPr>
          <a:xfrm>
            <a:off x="1603895" y="2742144"/>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10</a:t>
            </a:r>
          </a:p>
        </p:txBody>
      </p:sp>
      <p:sp>
        <p:nvSpPr>
          <p:cNvPr id="51" name="Rounded Rectangle 50"/>
          <p:cNvSpPr/>
          <p:nvPr/>
        </p:nvSpPr>
        <p:spPr>
          <a:xfrm>
            <a:off x="742373" y="3263739"/>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4</a:t>
            </a:r>
          </a:p>
        </p:txBody>
      </p:sp>
      <p:sp>
        <p:nvSpPr>
          <p:cNvPr id="52" name="Rounded Rectangle 51"/>
          <p:cNvSpPr/>
          <p:nvPr/>
        </p:nvSpPr>
        <p:spPr>
          <a:xfrm>
            <a:off x="2206964" y="3263739"/>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7</a:t>
            </a:r>
          </a:p>
        </p:txBody>
      </p:sp>
      <p:sp>
        <p:nvSpPr>
          <p:cNvPr id="53" name="Rounded Rectangle 52"/>
          <p:cNvSpPr/>
          <p:nvPr/>
        </p:nvSpPr>
        <p:spPr>
          <a:xfrm>
            <a:off x="1975531" y="3938226"/>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1</a:t>
            </a:r>
          </a:p>
        </p:txBody>
      </p:sp>
      <p:sp>
        <p:nvSpPr>
          <p:cNvPr id="54" name="Rounded Rectangle 53"/>
          <p:cNvSpPr/>
          <p:nvPr/>
        </p:nvSpPr>
        <p:spPr>
          <a:xfrm>
            <a:off x="3072246" y="3942913"/>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6</a:t>
            </a:r>
          </a:p>
        </p:txBody>
      </p:sp>
      <p:sp>
        <p:nvSpPr>
          <p:cNvPr id="55" name="Rounded Rectangle 54"/>
          <p:cNvSpPr/>
          <p:nvPr/>
        </p:nvSpPr>
        <p:spPr>
          <a:xfrm>
            <a:off x="91067" y="3936870"/>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2</a:t>
            </a:r>
          </a:p>
        </p:txBody>
      </p:sp>
      <p:sp>
        <p:nvSpPr>
          <p:cNvPr id="56" name="Rounded Rectangle 55"/>
          <p:cNvSpPr/>
          <p:nvPr/>
        </p:nvSpPr>
        <p:spPr>
          <a:xfrm>
            <a:off x="1041656" y="3936870"/>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5</a:t>
            </a:r>
          </a:p>
        </p:txBody>
      </p:sp>
      <p:cxnSp>
        <p:nvCxnSpPr>
          <p:cNvPr id="57" name="Straight Arrow Connector 56"/>
          <p:cNvCxnSpPr>
            <a:endCxn id="50" idx="1"/>
          </p:cNvCxnSpPr>
          <p:nvPr/>
        </p:nvCxnSpPr>
        <p:spPr>
          <a:xfrm flipV="1">
            <a:off x="914572" y="2902308"/>
            <a:ext cx="689323" cy="3753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H="1">
            <a:off x="1271749" y="3062470"/>
            <a:ext cx="332146" cy="1655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1" name="TextBox 60"/>
          <p:cNvSpPr txBox="1"/>
          <p:nvPr/>
        </p:nvSpPr>
        <p:spPr>
          <a:xfrm>
            <a:off x="1453661" y="3116304"/>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63" name="TextBox 62"/>
          <p:cNvSpPr txBox="1"/>
          <p:nvPr/>
        </p:nvSpPr>
        <p:spPr>
          <a:xfrm>
            <a:off x="1017833" y="2840399"/>
            <a:ext cx="322524" cy="230832"/>
          </a:xfrm>
          <a:prstGeom prst="rect">
            <a:avLst/>
          </a:prstGeom>
          <a:noFill/>
        </p:spPr>
        <p:txBody>
          <a:bodyPr wrap="none" rtlCol="0">
            <a:spAutoFit/>
          </a:bodyPr>
          <a:lstStyle/>
          <a:p>
            <a:r>
              <a:rPr lang="en-US" sz="900" dirty="0">
                <a:solidFill>
                  <a:schemeClr val="tx2"/>
                </a:solidFill>
                <a:cs typeface="Neo Sans Intel"/>
              </a:rPr>
              <a:t>11</a:t>
            </a:r>
          </a:p>
        </p:txBody>
      </p:sp>
      <p:cxnSp>
        <p:nvCxnSpPr>
          <p:cNvPr id="64" name="Straight Arrow Connector 63"/>
          <p:cNvCxnSpPr/>
          <p:nvPr/>
        </p:nvCxnSpPr>
        <p:spPr>
          <a:xfrm flipV="1">
            <a:off x="205827" y="3584064"/>
            <a:ext cx="767282" cy="325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flipH="1">
            <a:off x="512167" y="3678133"/>
            <a:ext cx="492313" cy="2316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TextBox 70"/>
          <p:cNvSpPr txBox="1"/>
          <p:nvPr/>
        </p:nvSpPr>
        <p:spPr>
          <a:xfrm>
            <a:off x="368492" y="3544937"/>
            <a:ext cx="253596" cy="230832"/>
          </a:xfrm>
          <a:prstGeom prst="rect">
            <a:avLst/>
          </a:prstGeom>
          <a:noFill/>
        </p:spPr>
        <p:txBody>
          <a:bodyPr wrap="none" rtlCol="0">
            <a:spAutoFit/>
          </a:bodyPr>
          <a:lstStyle/>
          <a:p>
            <a:r>
              <a:rPr lang="en-US" sz="900" dirty="0">
                <a:solidFill>
                  <a:schemeClr val="tx2"/>
                </a:solidFill>
                <a:cs typeface="Neo Sans Intel"/>
              </a:rPr>
              <a:t>2</a:t>
            </a:r>
          </a:p>
        </p:txBody>
      </p:sp>
      <p:sp>
        <p:nvSpPr>
          <p:cNvPr id="72" name="TextBox 71"/>
          <p:cNvSpPr txBox="1"/>
          <p:nvPr/>
        </p:nvSpPr>
        <p:spPr>
          <a:xfrm>
            <a:off x="784202" y="3746706"/>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73" name="TextBox 72"/>
          <p:cNvSpPr txBox="1"/>
          <p:nvPr/>
        </p:nvSpPr>
        <p:spPr>
          <a:xfrm>
            <a:off x="1664058" y="3457218"/>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74" name="TextBox 73"/>
          <p:cNvSpPr txBox="1"/>
          <p:nvPr/>
        </p:nvSpPr>
        <p:spPr>
          <a:xfrm>
            <a:off x="2011988" y="3727056"/>
            <a:ext cx="247184" cy="219291"/>
          </a:xfrm>
          <a:prstGeom prst="rect">
            <a:avLst/>
          </a:prstGeom>
          <a:noFill/>
        </p:spPr>
        <p:txBody>
          <a:bodyPr wrap="none" rtlCol="0">
            <a:spAutoFit/>
          </a:bodyPr>
          <a:lstStyle/>
          <a:p>
            <a:r>
              <a:rPr lang="en-US" sz="825" dirty="0">
                <a:solidFill>
                  <a:schemeClr val="tx2"/>
                </a:solidFill>
                <a:cs typeface="Neo Sans Intel"/>
              </a:rPr>
              <a:t>1</a:t>
            </a:r>
          </a:p>
        </p:txBody>
      </p:sp>
      <p:cxnSp>
        <p:nvCxnSpPr>
          <p:cNvPr id="77" name="Straight Arrow Connector 76"/>
          <p:cNvCxnSpPr>
            <a:stCxn id="52" idx="0"/>
          </p:cNvCxnSpPr>
          <p:nvPr/>
        </p:nvCxnSpPr>
        <p:spPr>
          <a:xfrm flipH="1" flipV="1">
            <a:off x="2356835" y="3048149"/>
            <a:ext cx="226600" cy="215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Straight Arrow Connector 78"/>
          <p:cNvCxnSpPr>
            <a:stCxn id="50" idx="3"/>
          </p:cNvCxnSpPr>
          <p:nvPr/>
        </p:nvCxnSpPr>
        <p:spPr>
          <a:xfrm>
            <a:off x="2356835" y="2902308"/>
            <a:ext cx="376470" cy="359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Straight Arrow Connector 80"/>
          <p:cNvCxnSpPr/>
          <p:nvPr/>
        </p:nvCxnSpPr>
        <p:spPr>
          <a:xfrm>
            <a:off x="2943872" y="3543789"/>
            <a:ext cx="496250" cy="3659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p:cNvCxnSpPr/>
          <p:nvPr/>
        </p:nvCxnSpPr>
        <p:spPr>
          <a:xfrm flipH="1" flipV="1">
            <a:off x="2898822" y="3627381"/>
            <a:ext cx="380056" cy="2823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1" name="TextBox 90"/>
          <p:cNvSpPr txBox="1"/>
          <p:nvPr/>
        </p:nvSpPr>
        <p:spPr>
          <a:xfrm>
            <a:off x="2592039" y="2907780"/>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92" name="TextBox 91"/>
          <p:cNvSpPr txBox="1"/>
          <p:nvPr/>
        </p:nvSpPr>
        <p:spPr>
          <a:xfrm>
            <a:off x="2206238" y="3089953"/>
            <a:ext cx="309700" cy="219291"/>
          </a:xfrm>
          <a:prstGeom prst="rect">
            <a:avLst/>
          </a:prstGeom>
          <a:noFill/>
        </p:spPr>
        <p:txBody>
          <a:bodyPr wrap="none" rtlCol="0">
            <a:spAutoFit/>
          </a:bodyPr>
          <a:lstStyle/>
          <a:p>
            <a:r>
              <a:rPr lang="en-US" sz="825" dirty="0">
                <a:solidFill>
                  <a:schemeClr val="tx2"/>
                </a:solidFill>
                <a:cs typeface="Neo Sans Intel"/>
              </a:rPr>
              <a:t>14</a:t>
            </a:r>
          </a:p>
        </p:txBody>
      </p:sp>
      <p:sp>
        <p:nvSpPr>
          <p:cNvPr id="93" name="TextBox 92"/>
          <p:cNvSpPr txBox="1"/>
          <p:nvPr/>
        </p:nvSpPr>
        <p:spPr>
          <a:xfrm>
            <a:off x="3294668" y="3589501"/>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94" name="TextBox 93"/>
          <p:cNvSpPr txBox="1"/>
          <p:nvPr/>
        </p:nvSpPr>
        <p:spPr>
          <a:xfrm>
            <a:off x="2957084" y="3812104"/>
            <a:ext cx="247184" cy="219291"/>
          </a:xfrm>
          <a:prstGeom prst="rect">
            <a:avLst/>
          </a:prstGeom>
          <a:noFill/>
        </p:spPr>
        <p:txBody>
          <a:bodyPr wrap="none" rtlCol="0">
            <a:spAutoFit/>
          </a:bodyPr>
          <a:lstStyle/>
          <a:p>
            <a:r>
              <a:rPr lang="en-US" sz="825" dirty="0">
                <a:solidFill>
                  <a:schemeClr val="tx2"/>
                </a:solidFill>
                <a:cs typeface="Neo Sans Intel"/>
              </a:rPr>
              <a:t>6</a:t>
            </a:r>
          </a:p>
        </p:txBody>
      </p:sp>
      <p:sp>
        <p:nvSpPr>
          <p:cNvPr id="96" name="TextBox 95"/>
          <p:cNvSpPr txBox="1"/>
          <p:nvPr/>
        </p:nvSpPr>
        <p:spPr>
          <a:xfrm>
            <a:off x="2383288" y="3752687"/>
            <a:ext cx="309700" cy="219291"/>
          </a:xfrm>
          <a:prstGeom prst="rect">
            <a:avLst/>
          </a:prstGeom>
          <a:noFill/>
        </p:spPr>
        <p:txBody>
          <a:bodyPr wrap="none" rtlCol="0">
            <a:spAutoFit/>
          </a:bodyPr>
          <a:lstStyle/>
          <a:p>
            <a:r>
              <a:rPr lang="en-US" sz="825" dirty="0">
                <a:solidFill>
                  <a:schemeClr val="tx2"/>
                </a:solidFill>
                <a:cs typeface="Neo Sans Intel"/>
              </a:rPr>
              <a:t>35</a:t>
            </a:r>
          </a:p>
        </p:txBody>
      </p:sp>
      <p:cxnSp>
        <p:nvCxnSpPr>
          <p:cNvPr id="97" name="Straight Arrow Connector 96"/>
          <p:cNvCxnSpPr/>
          <p:nvPr/>
        </p:nvCxnSpPr>
        <p:spPr>
          <a:xfrm flipH="1" flipV="1">
            <a:off x="1059728" y="3633395"/>
            <a:ext cx="460114" cy="325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p:nvPr/>
        </p:nvCxnSpPr>
        <p:spPr>
          <a:xfrm>
            <a:off x="1240662" y="3595253"/>
            <a:ext cx="419174" cy="292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9" name="TextBox 98"/>
          <p:cNvSpPr txBox="1"/>
          <p:nvPr/>
        </p:nvSpPr>
        <p:spPr>
          <a:xfrm>
            <a:off x="1397131" y="3637294"/>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100" name="TextBox 99"/>
          <p:cNvSpPr txBox="1"/>
          <p:nvPr/>
        </p:nvSpPr>
        <p:spPr>
          <a:xfrm>
            <a:off x="1079714" y="3743685"/>
            <a:ext cx="247184" cy="219291"/>
          </a:xfrm>
          <a:prstGeom prst="rect">
            <a:avLst/>
          </a:prstGeom>
          <a:noFill/>
        </p:spPr>
        <p:txBody>
          <a:bodyPr wrap="none" rtlCol="0">
            <a:spAutoFit/>
          </a:bodyPr>
          <a:lstStyle/>
          <a:p>
            <a:r>
              <a:rPr lang="en-US" sz="825" dirty="0">
                <a:solidFill>
                  <a:schemeClr val="tx2"/>
                </a:solidFill>
                <a:cs typeface="Neo Sans Intel"/>
              </a:rPr>
              <a:t>5</a:t>
            </a:r>
          </a:p>
        </p:txBody>
      </p:sp>
      <p:cxnSp>
        <p:nvCxnSpPr>
          <p:cNvPr id="102" name="Straight Arrow Connector 101"/>
          <p:cNvCxnSpPr>
            <a:stCxn id="74" idx="2"/>
          </p:cNvCxnSpPr>
          <p:nvPr/>
        </p:nvCxnSpPr>
        <p:spPr>
          <a:xfrm flipV="1">
            <a:off x="2135580" y="3642198"/>
            <a:ext cx="338045" cy="3041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107"/>
          <p:cNvCxnSpPr/>
          <p:nvPr/>
        </p:nvCxnSpPr>
        <p:spPr>
          <a:xfrm flipH="1">
            <a:off x="2298914" y="3642196"/>
            <a:ext cx="327931" cy="2675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5" name="TextBox 114"/>
          <p:cNvSpPr txBox="1"/>
          <p:nvPr/>
        </p:nvSpPr>
        <p:spPr>
          <a:xfrm>
            <a:off x="861992" y="4360565"/>
            <a:ext cx="1901483" cy="253916"/>
          </a:xfrm>
          <a:prstGeom prst="rect">
            <a:avLst/>
          </a:prstGeom>
          <a:noFill/>
        </p:spPr>
        <p:txBody>
          <a:bodyPr wrap="none" rtlCol="0">
            <a:spAutoFit/>
          </a:bodyPr>
          <a:lstStyle/>
          <a:p>
            <a:r>
              <a:rPr lang="en-US" sz="1050" dirty="0">
                <a:solidFill>
                  <a:schemeClr val="tx2"/>
                </a:solidFill>
                <a:cs typeface="Neo Sans Intel"/>
              </a:rPr>
              <a:t>All reduce (tree aggregation)</a:t>
            </a:r>
          </a:p>
        </p:txBody>
      </p:sp>
      <p:sp>
        <p:nvSpPr>
          <p:cNvPr id="117" name="Rounded Rectangle 116"/>
          <p:cNvSpPr/>
          <p:nvPr/>
        </p:nvSpPr>
        <p:spPr>
          <a:xfrm>
            <a:off x="5528468" y="2991017"/>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18" name="Rounded Rectangle 117"/>
          <p:cNvSpPr/>
          <p:nvPr/>
        </p:nvSpPr>
        <p:spPr>
          <a:xfrm>
            <a:off x="6924246" y="3500382"/>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19" name="Rounded Rectangle 118"/>
          <p:cNvSpPr/>
          <p:nvPr/>
        </p:nvSpPr>
        <p:spPr>
          <a:xfrm>
            <a:off x="5509329" y="4064868"/>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23" name="Rounded Rectangle 122"/>
          <p:cNvSpPr/>
          <p:nvPr/>
        </p:nvSpPr>
        <p:spPr>
          <a:xfrm>
            <a:off x="4374252" y="3529579"/>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24" name="TextBox 123"/>
          <p:cNvSpPr txBox="1"/>
          <p:nvPr/>
        </p:nvSpPr>
        <p:spPr>
          <a:xfrm>
            <a:off x="6060006" y="4411157"/>
            <a:ext cx="797013" cy="253916"/>
          </a:xfrm>
          <a:prstGeom prst="rect">
            <a:avLst/>
          </a:prstGeom>
          <a:noFill/>
        </p:spPr>
        <p:txBody>
          <a:bodyPr wrap="none" rtlCol="0">
            <a:spAutoFit/>
          </a:bodyPr>
          <a:lstStyle/>
          <a:p>
            <a:r>
              <a:rPr lang="en-US" sz="1050" dirty="0">
                <a:solidFill>
                  <a:schemeClr val="tx2"/>
                </a:solidFill>
                <a:cs typeface="Neo Sans Intel"/>
              </a:rPr>
              <a:t>All reduce</a:t>
            </a:r>
          </a:p>
        </p:txBody>
      </p:sp>
    </p:spTree>
    <p:extLst>
      <p:ext uri="{BB962C8B-B14F-4D97-AF65-F5344CB8AC3E}">
        <p14:creationId xmlns:p14="http://schemas.microsoft.com/office/powerpoint/2010/main" val="2714462777"/>
      </p:ext>
    </p:extLst>
  </p:cSld>
  <p:clrMapOvr>
    <a:masterClrMapping/>
  </p:clrMapOvr>
  <mc:AlternateContent xmlns:mc="http://schemas.openxmlformats.org/markup-compatibility/2006" xmlns:p14="http://schemas.microsoft.com/office/powerpoint/2010/main">
    <mc:Choice Requires="p14">
      <p:transition spd="slow" p14:dur="2000" advTm="134925"/>
    </mc:Choice>
    <mc:Fallback xmlns="">
      <p:transition spd="slow" advTm="13492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Bulk Synchronous Parallel </a:t>
            </a:r>
            <a:r>
              <a:rPr lang="en-US" dirty="0" smtClean="0"/>
              <a:t>(BSP)</a:t>
            </a:r>
            <a:endParaRPr lang="en-US" dirty="0"/>
          </a:p>
        </p:txBody>
      </p:sp>
      <p:sp>
        <p:nvSpPr>
          <p:cNvPr id="5" name="Slide Number Placeholder 4"/>
          <p:cNvSpPr>
            <a:spLocks noGrp="1"/>
          </p:cNvSpPr>
          <p:nvPr>
            <p:ph type="sldNum" sz="quarter" idx="4294967295"/>
          </p:nvPr>
        </p:nvSpPr>
        <p:spPr>
          <a:xfrm>
            <a:off x="8683228" y="4978003"/>
            <a:ext cx="460772" cy="165497"/>
          </a:xfrm>
          <a:prstGeom prst="rect">
            <a:avLst/>
          </a:prstGeom>
        </p:spPr>
        <p:txBody>
          <a:bodyPr/>
          <a:lstStyle/>
          <a:p>
            <a:fld id="{A1E76FCE-C11E-4035-813B-B85A326DB024}" type="slidenum">
              <a:rPr lang="en-US" smtClean="0"/>
              <a:pPr/>
              <a:t>17</a:t>
            </a:fld>
            <a:endParaRPr lang="en-US"/>
          </a:p>
        </p:txBody>
      </p:sp>
      <p:sp>
        <p:nvSpPr>
          <p:cNvPr id="7" name="Rectangle 6"/>
          <p:cNvSpPr/>
          <p:nvPr/>
        </p:nvSpPr>
        <p:spPr>
          <a:xfrm>
            <a:off x="2739256" y="1494344"/>
            <a:ext cx="309716" cy="15252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ight Arrow 7"/>
          <p:cNvSpPr/>
          <p:nvPr/>
        </p:nvSpPr>
        <p:spPr>
          <a:xfrm>
            <a:off x="1867514" y="1494345"/>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9" name="Right Arrow 8"/>
          <p:cNvSpPr/>
          <p:nvPr/>
        </p:nvSpPr>
        <p:spPr>
          <a:xfrm>
            <a:off x="1867514" y="1843700"/>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0" name="Right Arrow 9"/>
          <p:cNvSpPr/>
          <p:nvPr/>
        </p:nvSpPr>
        <p:spPr>
          <a:xfrm>
            <a:off x="1867514" y="2289990"/>
            <a:ext cx="871741"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1" name="Right Arrow 10"/>
          <p:cNvSpPr/>
          <p:nvPr/>
        </p:nvSpPr>
        <p:spPr>
          <a:xfrm>
            <a:off x="1867514" y="2717272"/>
            <a:ext cx="57518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3" name="Rectangle 12"/>
          <p:cNvSpPr/>
          <p:nvPr/>
        </p:nvSpPr>
        <p:spPr>
          <a:xfrm>
            <a:off x="4091806" y="1513394"/>
            <a:ext cx="309716" cy="150621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ight Arrow 13"/>
          <p:cNvSpPr/>
          <p:nvPr/>
        </p:nvSpPr>
        <p:spPr>
          <a:xfrm>
            <a:off x="3220064" y="1513395"/>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5" name="Right Arrow 14"/>
          <p:cNvSpPr/>
          <p:nvPr/>
        </p:nvSpPr>
        <p:spPr>
          <a:xfrm>
            <a:off x="3220065" y="1862750"/>
            <a:ext cx="479323"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6" name="Right Arrow 15"/>
          <p:cNvSpPr/>
          <p:nvPr/>
        </p:nvSpPr>
        <p:spPr>
          <a:xfrm>
            <a:off x="3220064" y="2309040"/>
            <a:ext cx="651694"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7" name="Right Arrow 16"/>
          <p:cNvSpPr/>
          <p:nvPr/>
        </p:nvSpPr>
        <p:spPr>
          <a:xfrm>
            <a:off x="3220064" y="2736322"/>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8" name="Rectangle 17"/>
          <p:cNvSpPr/>
          <p:nvPr/>
        </p:nvSpPr>
        <p:spPr>
          <a:xfrm>
            <a:off x="5534025" y="1494344"/>
            <a:ext cx="309716" cy="15252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ight Arrow 18"/>
          <p:cNvSpPr/>
          <p:nvPr/>
        </p:nvSpPr>
        <p:spPr>
          <a:xfrm>
            <a:off x="4662283" y="1494345"/>
            <a:ext cx="782072"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0" name="Right Arrow 19"/>
          <p:cNvSpPr/>
          <p:nvPr/>
        </p:nvSpPr>
        <p:spPr>
          <a:xfrm>
            <a:off x="4662283" y="1843700"/>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1" name="Right Arrow 20"/>
          <p:cNvSpPr/>
          <p:nvPr/>
        </p:nvSpPr>
        <p:spPr>
          <a:xfrm>
            <a:off x="4662283" y="2289990"/>
            <a:ext cx="398258"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2" name="Right Arrow 21"/>
          <p:cNvSpPr/>
          <p:nvPr/>
        </p:nvSpPr>
        <p:spPr>
          <a:xfrm>
            <a:off x="4662283" y="2717272"/>
            <a:ext cx="782072"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3" name="TextBox 22"/>
          <p:cNvSpPr txBox="1"/>
          <p:nvPr/>
        </p:nvSpPr>
        <p:spPr>
          <a:xfrm>
            <a:off x="1298422" y="1568142"/>
            <a:ext cx="542136" cy="207749"/>
          </a:xfrm>
          <a:prstGeom prst="rect">
            <a:avLst/>
          </a:prstGeom>
          <a:noFill/>
        </p:spPr>
        <p:txBody>
          <a:bodyPr wrap="none" rtlCol="0">
            <a:spAutoFit/>
          </a:bodyPr>
          <a:lstStyle/>
          <a:p>
            <a:r>
              <a:rPr lang="en-US" sz="750" dirty="0">
                <a:solidFill>
                  <a:schemeClr val="tx2"/>
                </a:solidFill>
                <a:cs typeface="Neo Sans Intel"/>
              </a:rPr>
              <a:t>worker1</a:t>
            </a:r>
          </a:p>
        </p:txBody>
      </p:sp>
      <p:sp>
        <p:nvSpPr>
          <p:cNvPr id="24" name="TextBox 23"/>
          <p:cNvSpPr txBox="1"/>
          <p:nvPr/>
        </p:nvSpPr>
        <p:spPr>
          <a:xfrm>
            <a:off x="1294299" y="1921587"/>
            <a:ext cx="542136" cy="207749"/>
          </a:xfrm>
          <a:prstGeom prst="rect">
            <a:avLst/>
          </a:prstGeom>
          <a:noFill/>
        </p:spPr>
        <p:txBody>
          <a:bodyPr wrap="none" rtlCol="0">
            <a:spAutoFit/>
          </a:bodyPr>
          <a:lstStyle/>
          <a:p>
            <a:r>
              <a:rPr lang="en-US" sz="750" dirty="0">
                <a:solidFill>
                  <a:schemeClr val="tx2"/>
                </a:solidFill>
                <a:cs typeface="Neo Sans Intel"/>
              </a:rPr>
              <a:t>worker2</a:t>
            </a:r>
          </a:p>
        </p:txBody>
      </p:sp>
      <p:sp>
        <p:nvSpPr>
          <p:cNvPr id="25" name="TextBox 24"/>
          <p:cNvSpPr txBox="1"/>
          <p:nvPr/>
        </p:nvSpPr>
        <p:spPr>
          <a:xfrm>
            <a:off x="1295056" y="2348827"/>
            <a:ext cx="542136" cy="207749"/>
          </a:xfrm>
          <a:prstGeom prst="rect">
            <a:avLst/>
          </a:prstGeom>
          <a:noFill/>
        </p:spPr>
        <p:txBody>
          <a:bodyPr wrap="none" rtlCol="0">
            <a:spAutoFit/>
          </a:bodyPr>
          <a:lstStyle/>
          <a:p>
            <a:r>
              <a:rPr lang="en-US" sz="750" dirty="0">
                <a:solidFill>
                  <a:schemeClr val="tx2"/>
                </a:solidFill>
                <a:cs typeface="Neo Sans Intel"/>
              </a:rPr>
              <a:t>worker3</a:t>
            </a:r>
          </a:p>
        </p:txBody>
      </p:sp>
      <p:sp>
        <p:nvSpPr>
          <p:cNvPr id="26" name="TextBox 25"/>
          <p:cNvSpPr txBox="1"/>
          <p:nvPr/>
        </p:nvSpPr>
        <p:spPr>
          <a:xfrm>
            <a:off x="1294299" y="2795850"/>
            <a:ext cx="542136" cy="207749"/>
          </a:xfrm>
          <a:prstGeom prst="rect">
            <a:avLst/>
          </a:prstGeom>
          <a:noFill/>
        </p:spPr>
        <p:txBody>
          <a:bodyPr wrap="none" rtlCol="0">
            <a:spAutoFit/>
          </a:bodyPr>
          <a:lstStyle/>
          <a:p>
            <a:r>
              <a:rPr lang="en-US" sz="750" dirty="0">
                <a:solidFill>
                  <a:schemeClr val="tx2"/>
                </a:solidFill>
                <a:cs typeface="Neo Sans Intel"/>
              </a:rPr>
              <a:t>worker4</a:t>
            </a:r>
          </a:p>
        </p:txBody>
      </p:sp>
    </p:spTree>
    <p:extLst>
      <p:ext uri="{BB962C8B-B14F-4D97-AF65-F5344CB8AC3E}">
        <p14:creationId xmlns:p14="http://schemas.microsoft.com/office/powerpoint/2010/main" val="1645746883"/>
      </p:ext>
    </p:extLst>
  </p:cSld>
  <p:clrMapOvr>
    <a:masterClrMapping/>
  </p:clrMapOvr>
  <mc:AlternateContent xmlns:mc="http://schemas.openxmlformats.org/markup-compatibility/2006" xmlns:p14="http://schemas.microsoft.com/office/powerpoint/2010/main">
    <mc:Choice Requires="p14">
      <p:transition spd="slow" p14:dur="2000" advTm="29670"/>
    </mc:Choice>
    <mc:Fallback xmlns="">
      <p:transition spd="slow" advTm="2967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Asynchronous Synchronous Parallel (ASP)</a:t>
            </a:r>
          </a:p>
        </p:txBody>
      </p:sp>
      <p:sp>
        <p:nvSpPr>
          <p:cNvPr id="5" name="Slide Number Placeholder 4"/>
          <p:cNvSpPr>
            <a:spLocks noGrp="1"/>
          </p:cNvSpPr>
          <p:nvPr>
            <p:ph type="sldNum" sz="quarter" idx="4294967295"/>
          </p:nvPr>
        </p:nvSpPr>
        <p:spPr>
          <a:xfrm>
            <a:off x="8683228" y="4978003"/>
            <a:ext cx="460772" cy="165497"/>
          </a:xfrm>
          <a:prstGeom prst="rect">
            <a:avLst/>
          </a:prstGeom>
        </p:spPr>
        <p:txBody>
          <a:bodyPr/>
          <a:lstStyle/>
          <a:p>
            <a:fld id="{A1E76FCE-C11E-4035-813B-B85A326DB024}" type="slidenum">
              <a:rPr lang="en-US" smtClean="0"/>
              <a:pPr/>
              <a:t>18</a:t>
            </a:fld>
            <a:endParaRPr lang="en-US"/>
          </a:p>
        </p:txBody>
      </p:sp>
      <p:pic>
        <p:nvPicPr>
          <p:cNvPr id="6" name="Picture 5"/>
          <p:cNvPicPr>
            <a:picLocks noChangeAspect="1"/>
          </p:cNvPicPr>
          <p:nvPr/>
        </p:nvPicPr>
        <p:blipFill>
          <a:blip r:embed="rId3"/>
          <a:stretch>
            <a:fillRect/>
          </a:stretch>
        </p:blipFill>
        <p:spPr>
          <a:xfrm>
            <a:off x="5347411" y="1634150"/>
            <a:ext cx="3100388" cy="2286000"/>
          </a:xfrm>
          <a:prstGeom prst="rect">
            <a:avLst/>
          </a:prstGeom>
        </p:spPr>
      </p:pic>
      <p:sp>
        <p:nvSpPr>
          <p:cNvPr id="9" name="Right Arrow 8"/>
          <p:cNvSpPr/>
          <p:nvPr/>
        </p:nvSpPr>
        <p:spPr>
          <a:xfrm>
            <a:off x="1200007" y="1951545"/>
            <a:ext cx="2057615"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0" name="Right Arrow 9"/>
          <p:cNvSpPr/>
          <p:nvPr/>
        </p:nvSpPr>
        <p:spPr>
          <a:xfrm>
            <a:off x="1200008" y="2300900"/>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1" name="Right Arrow 10"/>
          <p:cNvSpPr/>
          <p:nvPr/>
        </p:nvSpPr>
        <p:spPr>
          <a:xfrm>
            <a:off x="1200007" y="2747190"/>
            <a:ext cx="871741"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2" name="Right Arrow 11"/>
          <p:cNvSpPr/>
          <p:nvPr/>
        </p:nvSpPr>
        <p:spPr>
          <a:xfrm>
            <a:off x="1200008" y="3174472"/>
            <a:ext cx="57518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4" name="Right Arrow 13"/>
          <p:cNvSpPr/>
          <p:nvPr/>
        </p:nvSpPr>
        <p:spPr>
          <a:xfrm>
            <a:off x="3341597" y="1966504"/>
            <a:ext cx="1369105"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5" name="Right Arrow 14"/>
          <p:cNvSpPr/>
          <p:nvPr/>
        </p:nvSpPr>
        <p:spPr>
          <a:xfrm>
            <a:off x="2111589" y="2295898"/>
            <a:ext cx="479323"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6" name="Right Arrow 15"/>
          <p:cNvSpPr/>
          <p:nvPr/>
        </p:nvSpPr>
        <p:spPr>
          <a:xfrm>
            <a:off x="2135351" y="2750164"/>
            <a:ext cx="651694"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7" name="Right Arrow 16"/>
          <p:cNvSpPr/>
          <p:nvPr/>
        </p:nvSpPr>
        <p:spPr>
          <a:xfrm>
            <a:off x="1854732" y="3174472"/>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20" name="Right Arrow 19"/>
          <p:cNvSpPr/>
          <p:nvPr/>
        </p:nvSpPr>
        <p:spPr>
          <a:xfrm>
            <a:off x="2704343" y="2306808"/>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1" name="Right Arrow 20"/>
          <p:cNvSpPr/>
          <p:nvPr/>
        </p:nvSpPr>
        <p:spPr>
          <a:xfrm>
            <a:off x="2850648" y="2747190"/>
            <a:ext cx="1860054"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2" name="Right Arrow 21"/>
          <p:cNvSpPr/>
          <p:nvPr/>
        </p:nvSpPr>
        <p:spPr>
          <a:xfrm>
            <a:off x="2735564" y="3187572"/>
            <a:ext cx="782072"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3" name="TextBox 22"/>
          <p:cNvSpPr txBox="1"/>
          <p:nvPr/>
        </p:nvSpPr>
        <p:spPr>
          <a:xfrm>
            <a:off x="630915" y="2025342"/>
            <a:ext cx="542136" cy="207749"/>
          </a:xfrm>
          <a:prstGeom prst="rect">
            <a:avLst/>
          </a:prstGeom>
          <a:noFill/>
        </p:spPr>
        <p:txBody>
          <a:bodyPr wrap="none" rtlCol="0">
            <a:spAutoFit/>
          </a:bodyPr>
          <a:lstStyle/>
          <a:p>
            <a:r>
              <a:rPr lang="en-US" sz="750" dirty="0">
                <a:solidFill>
                  <a:schemeClr val="tx2"/>
                </a:solidFill>
                <a:cs typeface="Neo Sans Intel"/>
              </a:rPr>
              <a:t>worker1</a:t>
            </a:r>
          </a:p>
        </p:txBody>
      </p:sp>
      <p:sp>
        <p:nvSpPr>
          <p:cNvPr id="24" name="TextBox 23"/>
          <p:cNvSpPr txBox="1"/>
          <p:nvPr/>
        </p:nvSpPr>
        <p:spPr>
          <a:xfrm>
            <a:off x="626792" y="2378787"/>
            <a:ext cx="542136" cy="207749"/>
          </a:xfrm>
          <a:prstGeom prst="rect">
            <a:avLst/>
          </a:prstGeom>
          <a:noFill/>
        </p:spPr>
        <p:txBody>
          <a:bodyPr wrap="none" rtlCol="0">
            <a:spAutoFit/>
          </a:bodyPr>
          <a:lstStyle/>
          <a:p>
            <a:r>
              <a:rPr lang="en-US" sz="750" dirty="0">
                <a:solidFill>
                  <a:schemeClr val="tx2"/>
                </a:solidFill>
                <a:cs typeface="Neo Sans Intel"/>
              </a:rPr>
              <a:t>worker2</a:t>
            </a:r>
          </a:p>
        </p:txBody>
      </p:sp>
      <p:sp>
        <p:nvSpPr>
          <p:cNvPr id="25" name="TextBox 24"/>
          <p:cNvSpPr txBox="1"/>
          <p:nvPr/>
        </p:nvSpPr>
        <p:spPr>
          <a:xfrm>
            <a:off x="627549" y="2806027"/>
            <a:ext cx="542136" cy="207749"/>
          </a:xfrm>
          <a:prstGeom prst="rect">
            <a:avLst/>
          </a:prstGeom>
          <a:noFill/>
        </p:spPr>
        <p:txBody>
          <a:bodyPr wrap="none" rtlCol="0">
            <a:spAutoFit/>
          </a:bodyPr>
          <a:lstStyle/>
          <a:p>
            <a:r>
              <a:rPr lang="en-US" sz="750" dirty="0">
                <a:solidFill>
                  <a:schemeClr val="tx2"/>
                </a:solidFill>
                <a:cs typeface="Neo Sans Intel"/>
              </a:rPr>
              <a:t>worker3</a:t>
            </a:r>
          </a:p>
        </p:txBody>
      </p:sp>
      <p:sp>
        <p:nvSpPr>
          <p:cNvPr id="26" name="TextBox 25"/>
          <p:cNvSpPr txBox="1"/>
          <p:nvPr/>
        </p:nvSpPr>
        <p:spPr>
          <a:xfrm>
            <a:off x="626792" y="3253050"/>
            <a:ext cx="542136" cy="207749"/>
          </a:xfrm>
          <a:prstGeom prst="rect">
            <a:avLst/>
          </a:prstGeom>
          <a:noFill/>
        </p:spPr>
        <p:txBody>
          <a:bodyPr wrap="none" rtlCol="0">
            <a:spAutoFit/>
          </a:bodyPr>
          <a:lstStyle/>
          <a:p>
            <a:r>
              <a:rPr lang="en-US" sz="750" dirty="0">
                <a:solidFill>
                  <a:schemeClr val="tx2"/>
                </a:solidFill>
                <a:cs typeface="Neo Sans Intel"/>
              </a:rPr>
              <a:t>worker4</a:t>
            </a:r>
          </a:p>
        </p:txBody>
      </p:sp>
      <p:sp>
        <p:nvSpPr>
          <p:cNvPr id="27" name="Right Arrow 26"/>
          <p:cNvSpPr/>
          <p:nvPr/>
        </p:nvSpPr>
        <p:spPr>
          <a:xfrm>
            <a:off x="3425826" y="2306808"/>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4</a:t>
            </a:r>
          </a:p>
        </p:txBody>
      </p:sp>
      <p:sp>
        <p:nvSpPr>
          <p:cNvPr id="28" name="Right Arrow 27"/>
          <p:cNvSpPr/>
          <p:nvPr/>
        </p:nvSpPr>
        <p:spPr>
          <a:xfrm>
            <a:off x="4083895" y="2306808"/>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5</a:t>
            </a:r>
          </a:p>
        </p:txBody>
      </p:sp>
      <p:sp>
        <p:nvSpPr>
          <p:cNvPr id="29" name="Right Arrow 28"/>
          <p:cNvSpPr/>
          <p:nvPr/>
        </p:nvSpPr>
        <p:spPr>
          <a:xfrm>
            <a:off x="3544013" y="3194212"/>
            <a:ext cx="1116020"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4</a:t>
            </a:r>
          </a:p>
        </p:txBody>
      </p:sp>
      <p:sp>
        <p:nvSpPr>
          <p:cNvPr id="30" name="Rectangle 29"/>
          <p:cNvSpPr/>
          <p:nvPr/>
        </p:nvSpPr>
        <p:spPr>
          <a:xfrm>
            <a:off x="0" y="4377035"/>
            <a:ext cx="9154247" cy="230832"/>
          </a:xfrm>
          <a:prstGeom prst="rect">
            <a:avLst/>
          </a:prstGeom>
        </p:spPr>
        <p:txBody>
          <a:bodyPr wrap="square">
            <a:spAutoFit/>
          </a:bodyPr>
          <a:lstStyle/>
          <a:p>
            <a:r>
              <a:rPr lang="en-US" sz="900" dirty="0">
                <a:solidFill>
                  <a:srgbClr val="222222"/>
                </a:solidFill>
                <a:latin typeface="Arial" panose="020B0604020202020204" pitchFamily="34" charset="0"/>
              </a:rPr>
              <a:t>Source: Dean J, </a:t>
            </a:r>
            <a:r>
              <a:rPr lang="en-US" sz="900" dirty="0" err="1">
                <a:solidFill>
                  <a:srgbClr val="222222"/>
                </a:solidFill>
                <a:latin typeface="Arial" panose="020B0604020202020204" pitchFamily="34" charset="0"/>
              </a:rPr>
              <a:t>Corrado</a:t>
            </a:r>
            <a:r>
              <a:rPr lang="en-US" sz="900" dirty="0">
                <a:solidFill>
                  <a:srgbClr val="222222"/>
                </a:solidFill>
                <a:latin typeface="Arial" panose="020B0604020202020204" pitchFamily="34" charset="0"/>
              </a:rPr>
              <a:t> G, </a:t>
            </a:r>
            <a:r>
              <a:rPr lang="en-US" sz="900" dirty="0" err="1">
                <a:solidFill>
                  <a:srgbClr val="222222"/>
                </a:solidFill>
                <a:latin typeface="Arial" panose="020B0604020202020204" pitchFamily="34" charset="0"/>
              </a:rPr>
              <a:t>Monga</a:t>
            </a:r>
            <a:r>
              <a:rPr lang="en-US" sz="900" dirty="0">
                <a:solidFill>
                  <a:srgbClr val="222222"/>
                </a:solidFill>
                <a:latin typeface="Arial" panose="020B0604020202020204" pitchFamily="34" charset="0"/>
              </a:rPr>
              <a:t> R, et al. Large scale distributed deep networks[C]//Advances in neural information processing systems. 2012: 1223-1231.</a:t>
            </a:r>
            <a:endParaRPr lang="en-US" sz="900" dirty="0"/>
          </a:p>
        </p:txBody>
      </p:sp>
    </p:spTree>
    <p:extLst>
      <p:ext uri="{BB962C8B-B14F-4D97-AF65-F5344CB8AC3E}">
        <p14:creationId xmlns:p14="http://schemas.microsoft.com/office/powerpoint/2010/main" val="1268712563"/>
      </p:ext>
    </p:extLst>
  </p:cSld>
  <p:clrMapOvr>
    <a:masterClrMapping/>
  </p:clrMapOvr>
  <mc:AlternateContent xmlns:mc="http://schemas.openxmlformats.org/markup-compatibility/2006" xmlns:p14="http://schemas.microsoft.com/office/powerpoint/2010/main">
    <mc:Choice Requires="p14">
      <p:transition spd="slow" p14:dur="2000" advTm="103985"/>
    </mc:Choice>
    <mc:Fallback xmlns="">
      <p:transition spd="slow" advTm="10398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00741" y="126128"/>
            <a:ext cx="8229600" cy="857250"/>
          </a:xfrm>
        </p:spPr>
        <p:txBody>
          <a:bodyPr/>
          <a:lstStyle/>
          <a:p>
            <a:r>
              <a:rPr lang="en-US" altLang="zh-CN" dirty="0">
                <a:solidFill>
                  <a:schemeClr val="accent1"/>
                </a:solidFill>
              </a:rPr>
              <a:t>Distributed deep neural network on Spark</a:t>
            </a:r>
            <a:endParaRPr lang="zh-CN" altLang="en-US" dirty="0"/>
          </a:p>
        </p:txBody>
      </p:sp>
      <p:sp>
        <p:nvSpPr>
          <p:cNvPr id="4" name="Date Placeholder 3"/>
          <p:cNvSpPr>
            <a:spLocks noGrp="1"/>
          </p:cNvSpPr>
          <p:nvPr>
            <p:ph type="dt" sz="half" idx="2"/>
          </p:nvPr>
        </p:nvSpPr>
        <p:spPr/>
        <p:txBody>
          <a:bodyPr/>
          <a:lstStyle/>
          <a:p>
            <a:fld id="{6E25EAD9-1BF7-42CF-B862-D4CAE525AE15}" type="datetime1">
              <a:rPr lang="en-US" smtClean="0"/>
              <a:pPr/>
              <a:t>7/13/2017</a:t>
            </a:fld>
            <a:endParaRPr lang="en-US" dirty="0"/>
          </a:p>
        </p:txBody>
      </p:sp>
      <p:sp>
        <p:nvSpPr>
          <p:cNvPr id="5" name="Footer Placeholder 4"/>
          <p:cNvSpPr>
            <a:spLocks noGrp="1"/>
          </p:cNvSpPr>
          <p:nvPr>
            <p:ph type="ftr" sz="quarter" idx="3"/>
          </p:nvPr>
        </p:nvSpPr>
        <p:spPr/>
        <p:txBody>
          <a:bodyPr/>
          <a:lstStyle/>
          <a:p>
            <a:r>
              <a:rPr lang="en-US" smtClean="0">
                <a:solidFill>
                  <a:prstClr val="black">
                    <a:tint val="75000"/>
                  </a:prstClr>
                </a:solidFill>
              </a:rPr>
              <a:t>Bay Area Spark Meetup 2015/08/20</a:t>
            </a:r>
            <a:endParaRPr lang="en-US" dirty="0">
              <a:solidFill>
                <a:prstClr val="black">
                  <a:tint val="75000"/>
                </a:prstClr>
              </a:solidFill>
            </a:endParaRPr>
          </a:p>
        </p:txBody>
      </p:sp>
      <p:sp>
        <p:nvSpPr>
          <p:cNvPr id="6" name="Slide Number Placeholder 5"/>
          <p:cNvSpPr>
            <a:spLocks noGrp="1"/>
          </p:cNvSpPr>
          <p:nvPr>
            <p:ph type="sldNum" sz="quarter" idx="4"/>
          </p:nvPr>
        </p:nvSpPr>
        <p:spPr/>
        <p:txBody>
          <a:bodyPr/>
          <a:lstStyle/>
          <a:p>
            <a:fld id="{A1E76FCE-C11E-4035-813B-B85A326DB024}" type="slidenum">
              <a:rPr lang="en-US" smtClean="0"/>
              <a:pPr/>
              <a:t>19</a:t>
            </a:fld>
            <a:endParaRPr lang="en-US"/>
          </a:p>
        </p:txBody>
      </p:sp>
      <p:sp>
        <p:nvSpPr>
          <p:cNvPr id="7" name="Rounded Rectangle 6"/>
          <p:cNvSpPr/>
          <p:nvPr/>
        </p:nvSpPr>
        <p:spPr>
          <a:xfrm>
            <a:off x="4556905" y="740712"/>
            <a:ext cx="1206397" cy="30072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Data shards</a:t>
            </a:r>
          </a:p>
        </p:txBody>
      </p:sp>
      <p:sp>
        <p:nvSpPr>
          <p:cNvPr id="8" name="Down Arrow 7"/>
          <p:cNvSpPr/>
          <p:nvPr/>
        </p:nvSpPr>
        <p:spPr>
          <a:xfrm>
            <a:off x="5053185" y="1067617"/>
            <a:ext cx="212834" cy="378372"/>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ounded Rectangle 10"/>
          <p:cNvSpPr/>
          <p:nvPr/>
        </p:nvSpPr>
        <p:spPr>
          <a:xfrm>
            <a:off x="4557240" y="1472169"/>
            <a:ext cx="1206062" cy="1554875"/>
          </a:xfrm>
          <a:prstGeom prst="round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ounded Rectangle 11"/>
          <p:cNvSpPr/>
          <p:nvPr/>
        </p:nvSpPr>
        <p:spPr>
          <a:xfrm>
            <a:off x="4686301" y="1560850"/>
            <a:ext cx="993227" cy="331076"/>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CPU</a:t>
            </a:r>
          </a:p>
        </p:txBody>
      </p:sp>
      <p:sp>
        <p:nvSpPr>
          <p:cNvPr id="13" name="Rounded Rectangle 12"/>
          <p:cNvSpPr/>
          <p:nvPr/>
        </p:nvSpPr>
        <p:spPr>
          <a:xfrm>
            <a:off x="4686301" y="1998343"/>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TextBox 14"/>
          <p:cNvSpPr txBox="1"/>
          <p:nvPr/>
        </p:nvSpPr>
        <p:spPr>
          <a:xfrm>
            <a:off x="4709121" y="2118845"/>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17" name="Rounded Rectangle 16"/>
          <p:cNvSpPr/>
          <p:nvPr/>
        </p:nvSpPr>
        <p:spPr>
          <a:xfrm>
            <a:off x="5228919" y="1986791"/>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TextBox 17"/>
          <p:cNvSpPr txBox="1"/>
          <p:nvPr/>
        </p:nvSpPr>
        <p:spPr>
          <a:xfrm>
            <a:off x="5251738" y="2107292"/>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19" name="Rounded Rectangle 18"/>
          <p:cNvSpPr/>
          <p:nvPr/>
        </p:nvSpPr>
        <p:spPr>
          <a:xfrm>
            <a:off x="5242165" y="2477493"/>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TextBox 19"/>
          <p:cNvSpPr txBox="1"/>
          <p:nvPr/>
        </p:nvSpPr>
        <p:spPr>
          <a:xfrm>
            <a:off x="5264985" y="2597994"/>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21" name="Rounded Rectangle 20"/>
          <p:cNvSpPr/>
          <p:nvPr/>
        </p:nvSpPr>
        <p:spPr>
          <a:xfrm>
            <a:off x="4686301" y="2489045"/>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TextBox 21"/>
          <p:cNvSpPr txBox="1"/>
          <p:nvPr/>
        </p:nvSpPr>
        <p:spPr>
          <a:xfrm>
            <a:off x="4709121" y="2609546"/>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33" name="Rounded Rectangle 32"/>
          <p:cNvSpPr/>
          <p:nvPr/>
        </p:nvSpPr>
        <p:spPr>
          <a:xfrm>
            <a:off x="6552759" y="766892"/>
            <a:ext cx="1206397" cy="30072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Data shards</a:t>
            </a:r>
          </a:p>
        </p:txBody>
      </p:sp>
      <p:sp>
        <p:nvSpPr>
          <p:cNvPr id="34" name="Down Arrow 33"/>
          <p:cNvSpPr/>
          <p:nvPr/>
        </p:nvSpPr>
        <p:spPr>
          <a:xfrm>
            <a:off x="7049039" y="1093797"/>
            <a:ext cx="212834" cy="378372"/>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5" name="Rounded Rectangle 34"/>
          <p:cNvSpPr/>
          <p:nvPr/>
        </p:nvSpPr>
        <p:spPr>
          <a:xfrm>
            <a:off x="6553094" y="1498349"/>
            <a:ext cx="1206062" cy="1554875"/>
          </a:xfrm>
          <a:prstGeom prst="round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ounded Rectangle 35"/>
          <p:cNvSpPr/>
          <p:nvPr/>
        </p:nvSpPr>
        <p:spPr>
          <a:xfrm>
            <a:off x="6682156" y="1587031"/>
            <a:ext cx="993227" cy="331076"/>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CPU</a:t>
            </a:r>
          </a:p>
        </p:txBody>
      </p:sp>
      <p:sp>
        <p:nvSpPr>
          <p:cNvPr id="37" name="Rounded Rectangle 36"/>
          <p:cNvSpPr/>
          <p:nvPr/>
        </p:nvSpPr>
        <p:spPr>
          <a:xfrm>
            <a:off x="6682155" y="2024524"/>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TextBox 37"/>
          <p:cNvSpPr txBox="1"/>
          <p:nvPr/>
        </p:nvSpPr>
        <p:spPr>
          <a:xfrm>
            <a:off x="6704975" y="2145025"/>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39" name="Rounded Rectangle 38"/>
          <p:cNvSpPr/>
          <p:nvPr/>
        </p:nvSpPr>
        <p:spPr>
          <a:xfrm>
            <a:off x="7224773" y="2012971"/>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TextBox 39"/>
          <p:cNvSpPr txBox="1"/>
          <p:nvPr/>
        </p:nvSpPr>
        <p:spPr>
          <a:xfrm>
            <a:off x="7247593" y="2133473"/>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41" name="Rounded Rectangle 40"/>
          <p:cNvSpPr/>
          <p:nvPr/>
        </p:nvSpPr>
        <p:spPr>
          <a:xfrm>
            <a:off x="7238019" y="2503673"/>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TextBox 41"/>
          <p:cNvSpPr txBox="1"/>
          <p:nvPr/>
        </p:nvSpPr>
        <p:spPr>
          <a:xfrm>
            <a:off x="7260839" y="2624174"/>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43" name="Rounded Rectangle 42"/>
          <p:cNvSpPr/>
          <p:nvPr/>
        </p:nvSpPr>
        <p:spPr>
          <a:xfrm>
            <a:off x="6682155" y="2515225"/>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4" name="TextBox 43"/>
          <p:cNvSpPr txBox="1"/>
          <p:nvPr/>
        </p:nvSpPr>
        <p:spPr>
          <a:xfrm>
            <a:off x="6704975" y="2635727"/>
            <a:ext cx="410690" cy="230832"/>
          </a:xfrm>
          <a:prstGeom prst="rect">
            <a:avLst/>
          </a:prstGeom>
          <a:noFill/>
        </p:spPr>
        <p:txBody>
          <a:bodyPr wrap="none" rtlCol="0">
            <a:spAutoFit/>
          </a:bodyPr>
          <a:lstStyle/>
          <a:p>
            <a:r>
              <a:rPr lang="en-US" sz="900" dirty="0">
                <a:solidFill>
                  <a:schemeClr val="tx2"/>
                </a:solidFill>
                <a:cs typeface="Neo Sans Intel"/>
              </a:rPr>
              <a:t>CPU</a:t>
            </a:r>
          </a:p>
        </p:txBody>
      </p:sp>
      <p:cxnSp>
        <p:nvCxnSpPr>
          <p:cNvPr id="46" name="Straight Connector 45"/>
          <p:cNvCxnSpPr/>
          <p:nvPr/>
        </p:nvCxnSpPr>
        <p:spPr>
          <a:xfrm>
            <a:off x="5926017" y="2224457"/>
            <a:ext cx="484998" cy="0"/>
          </a:xfrm>
          <a:prstGeom prst="line">
            <a:avLst/>
          </a:prstGeom>
          <a:ln w="76200">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4709121" y="3130061"/>
            <a:ext cx="955874" cy="448408"/>
          </a:xfrm>
          <a:prstGeom prst="roundRect">
            <a:avLst/>
          </a:prstGeom>
          <a:solidFill>
            <a:schemeClr val="accent2"/>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BigDL</a:t>
            </a:r>
            <a:endParaRPr lang="en-US" sz="1350" dirty="0"/>
          </a:p>
        </p:txBody>
      </p:sp>
      <p:sp>
        <p:nvSpPr>
          <p:cNvPr id="54" name="Rounded Rectangle 53"/>
          <p:cNvSpPr/>
          <p:nvPr/>
        </p:nvSpPr>
        <p:spPr>
          <a:xfrm>
            <a:off x="6677518" y="3130061"/>
            <a:ext cx="955874" cy="448408"/>
          </a:xfrm>
          <a:prstGeom prst="roundRect">
            <a:avLst/>
          </a:prstGeom>
          <a:solidFill>
            <a:schemeClr val="accent2"/>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BigDL</a:t>
            </a:r>
            <a:endParaRPr lang="en-US" sz="1350" dirty="0"/>
          </a:p>
        </p:txBody>
      </p:sp>
      <p:sp>
        <p:nvSpPr>
          <p:cNvPr id="55" name="Rounded Rectangle 54"/>
          <p:cNvSpPr/>
          <p:nvPr/>
        </p:nvSpPr>
        <p:spPr>
          <a:xfrm>
            <a:off x="4869742" y="3752068"/>
            <a:ext cx="2721914" cy="298939"/>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All-reduce  or </a:t>
            </a:r>
            <a:r>
              <a:rPr lang="en-US" sz="1350" dirty="0" err="1"/>
              <a:t>ParameterServer</a:t>
            </a:r>
            <a:endParaRPr lang="en-US" sz="1350" dirty="0"/>
          </a:p>
        </p:txBody>
      </p:sp>
      <p:cxnSp>
        <p:nvCxnSpPr>
          <p:cNvPr id="57" name="Straight Connector 56"/>
          <p:cNvCxnSpPr/>
          <p:nvPr/>
        </p:nvCxnSpPr>
        <p:spPr>
          <a:xfrm>
            <a:off x="5412359" y="3578468"/>
            <a:ext cx="583997" cy="17360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4" idx="2"/>
          </p:cNvCxnSpPr>
          <p:nvPr/>
        </p:nvCxnSpPr>
        <p:spPr>
          <a:xfrm flipH="1">
            <a:off x="6770078" y="3578468"/>
            <a:ext cx="385377" cy="17360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4379282" y="482433"/>
            <a:ext cx="3578469" cy="39313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2" name="TextBox 61"/>
          <p:cNvSpPr txBox="1"/>
          <p:nvPr/>
        </p:nvSpPr>
        <p:spPr>
          <a:xfrm>
            <a:off x="5950500" y="4138813"/>
            <a:ext cx="1263346" cy="300082"/>
          </a:xfrm>
          <a:prstGeom prst="rect">
            <a:avLst/>
          </a:prstGeom>
          <a:noFill/>
        </p:spPr>
        <p:txBody>
          <a:bodyPr wrap="square" rtlCol="0">
            <a:spAutoFit/>
          </a:bodyPr>
          <a:lstStyle/>
          <a:p>
            <a:r>
              <a:rPr lang="en-US" sz="1350" b="1" dirty="0">
                <a:solidFill>
                  <a:schemeClr val="tx2"/>
                </a:solidFill>
                <a:cs typeface="Neo Sans Intel"/>
              </a:rPr>
              <a:t>Spark</a:t>
            </a:r>
          </a:p>
        </p:txBody>
      </p:sp>
      <p:sp>
        <p:nvSpPr>
          <p:cNvPr id="63" name="Content Placeholder 1"/>
          <p:cNvSpPr>
            <a:spLocks noGrp="1"/>
          </p:cNvSpPr>
          <p:nvPr>
            <p:ph idx="1"/>
          </p:nvPr>
        </p:nvSpPr>
        <p:spPr>
          <a:xfrm>
            <a:off x="296412" y="983378"/>
            <a:ext cx="3611833" cy="3001381"/>
          </a:xfrm>
        </p:spPr>
        <p:txBody>
          <a:bodyPr/>
          <a:lstStyle/>
          <a:p>
            <a:pPr lvl="1"/>
            <a:r>
              <a:rPr lang="en-US" dirty="0" smtClean="0"/>
              <a:t>Utilize </a:t>
            </a:r>
            <a:r>
              <a:rPr lang="en-US" dirty="0"/>
              <a:t>Spark to Scale out on multiple CPU cluster</a:t>
            </a:r>
          </a:p>
          <a:p>
            <a:pPr lvl="1"/>
            <a:r>
              <a:rPr lang="en-US" dirty="0"/>
              <a:t>Trainer synchronize to each other through All-reduce or </a:t>
            </a:r>
            <a:r>
              <a:rPr lang="en-US" dirty="0" err="1"/>
              <a:t>ParameterServer</a:t>
            </a:r>
            <a:r>
              <a:rPr lang="en-US" dirty="0"/>
              <a:t> </a:t>
            </a:r>
          </a:p>
        </p:txBody>
      </p:sp>
    </p:spTree>
    <p:extLst>
      <p:ext uri="{BB962C8B-B14F-4D97-AF65-F5344CB8AC3E}">
        <p14:creationId xmlns:p14="http://schemas.microsoft.com/office/powerpoint/2010/main" val="360619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a:t>
            </a:fld>
            <a:endParaRPr lang="en-US" dirty="0">
              <a:solidFill>
                <a:prstClr val="white"/>
              </a:solidFill>
            </a:endParaRPr>
          </a:p>
        </p:txBody>
      </p:sp>
      <p:sp>
        <p:nvSpPr>
          <p:cNvPr id="3" name="Title 2"/>
          <p:cNvSpPr>
            <a:spLocks noGrp="1"/>
          </p:cNvSpPr>
          <p:nvPr>
            <p:ph type="title"/>
          </p:nvPr>
        </p:nvSpPr>
        <p:spPr/>
        <p:txBody>
          <a:bodyPr/>
          <a:lstStyle/>
          <a:p>
            <a:r>
              <a:rPr lang="en-US" dirty="0" smtClean="0"/>
              <a:t>Outline</a:t>
            </a:r>
            <a:endParaRPr lang="en-US" dirty="0"/>
          </a:p>
        </p:txBody>
      </p:sp>
      <p:sp>
        <p:nvSpPr>
          <p:cNvPr id="4" name="Content Placeholder 3"/>
          <p:cNvSpPr>
            <a:spLocks noGrp="1"/>
          </p:cNvSpPr>
          <p:nvPr>
            <p:ph sz="quarter" idx="13"/>
          </p:nvPr>
        </p:nvSpPr>
        <p:spPr/>
        <p:txBody>
          <a:bodyPr/>
          <a:lstStyle/>
          <a:p>
            <a:pPr marL="285750" indent="-285750">
              <a:buFont typeface="Courier New" panose="02070309020205020404" pitchFamily="49" charset="0"/>
              <a:buChar char="o"/>
            </a:pPr>
            <a:r>
              <a:rPr lang="en-US" dirty="0" smtClean="0"/>
              <a:t>What’s BigDL</a:t>
            </a:r>
          </a:p>
          <a:p>
            <a:pPr lvl="1">
              <a:buFont typeface="Courier New" panose="02070309020205020404" pitchFamily="49" charset="0"/>
              <a:buChar char="o"/>
            </a:pPr>
            <a:r>
              <a:rPr lang="en-US" dirty="0" smtClean="0">
                <a:solidFill>
                  <a:srgbClr val="0071C5"/>
                </a:solidFill>
              </a:rPr>
              <a:t> Why </a:t>
            </a:r>
            <a:r>
              <a:rPr lang="en-US" dirty="0">
                <a:solidFill>
                  <a:srgbClr val="0071C5"/>
                </a:solidFill>
              </a:rPr>
              <a:t>BigDL</a:t>
            </a:r>
          </a:p>
          <a:p>
            <a:pPr lvl="1">
              <a:buFont typeface="Courier New" panose="02070309020205020404" pitchFamily="49" charset="0"/>
              <a:buChar char="o"/>
            </a:pPr>
            <a:r>
              <a:rPr lang="en-US" dirty="0" smtClean="0">
                <a:solidFill>
                  <a:srgbClr val="0071C5"/>
                </a:solidFill>
              </a:rPr>
              <a:t> Inside </a:t>
            </a:r>
            <a:r>
              <a:rPr lang="en-US" dirty="0">
                <a:solidFill>
                  <a:srgbClr val="0071C5"/>
                </a:solidFill>
              </a:rPr>
              <a:t>BigDL</a:t>
            </a:r>
          </a:p>
          <a:p>
            <a:pPr lvl="1">
              <a:buFont typeface="Courier New" panose="02070309020205020404" pitchFamily="49" charset="0"/>
              <a:buChar char="o"/>
            </a:pPr>
            <a:r>
              <a:rPr lang="en-US" dirty="0" smtClean="0">
                <a:solidFill>
                  <a:srgbClr val="0071C5"/>
                </a:solidFill>
              </a:rPr>
              <a:t> What </a:t>
            </a:r>
            <a:r>
              <a:rPr lang="en-US" dirty="0">
                <a:solidFill>
                  <a:srgbClr val="0071C5"/>
                </a:solidFill>
              </a:rPr>
              <a:t>can BigDL </a:t>
            </a:r>
            <a:r>
              <a:rPr lang="en-US" dirty="0" smtClean="0">
                <a:solidFill>
                  <a:srgbClr val="0071C5"/>
                </a:solidFill>
              </a:rPr>
              <a:t>do</a:t>
            </a:r>
          </a:p>
          <a:p>
            <a:endParaRPr lang="en-US" dirty="0"/>
          </a:p>
          <a:p>
            <a:endParaRPr lang="en-US" dirty="0" smtClean="0"/>
          </a:p>
          <a:p>
            <a:endParaRPr lang="en-US" dirty="0" smtClean="0"/>
          </a:p>
        </p:txBody>
      </p:sp>
    </p:spTree>
    <p:extLst>
      <p:ext uri="{BB962C8B-B14F-4D97-AF65-F5344CB8AC3E}">
        <p14:creationId xmlns:p14="http://schemas.microsoft.com/office/powerpoint/2010/main" val="420993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20</a:t>
            </a:fld>
            <a:endParaRPr lang="en-US" dirty="0"/>
          </a:p>
        </p:txBody>
      </p:sp>
      <p:sp>
        <p:nvSpPr>
          <p:cNvPr id="3" name="Title 2"/>
          <p:cNvSpPr>
            <a:spLocks noGrp="1"/>
          </p:cNvSpPr>
          <p:nvPr>
            <p:ph type="title"/>
          </p:nvPr>
        </p:nvSpPr>
        <p:spPr/>
        <p:txBody>
          <a:bodyPr/>
          <a:lstStyle/>
          <a:p>
            <a:r>
              <a:rPr lang="en-US" sz="3600" dirty="0">
                <a:latin typeface="Intel Clear Pro" panose="020B0804020202060201" pitchFamily="34" charset="0"/>
                <a:ea typeface="Intel Clear Pro" panose="020B0804020202060201" pitchFamily="34" charset="0"/>
                <a:cs typeface="Intel Clear Pro" panose="020B0804020202060201" pitchFamily="34" charset="0"/>
              </a:rPr>
              <a:t>BigDL </a:t>
            </a:r>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Features</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978876"/>
            <a:ext cx="8483766" cy="3656135"/>
          </a:xfrm>
        </p:spPr>
        <p:txBody>
          <a:bodyPr/>
          <a:lstStyle/>
          <a:p>
            <a:pPr>
              <a:spcBef>
                <a:spcPts val="300"/>
              </a:spcBef>
            </a:pPr>
            <a:r>
              <a:rPr lang="en-US" sz="2000" dirty="0" smtClean="0"/>
              <a:t>Distributed Deep learning applications on Apache Spark*</a:t>
            </a:r>
          </a:p>
          <a:p>
            <a:pPr lvl="1">
              <a:spcBef>
                <a:spcPts val="300"/>
              </a:spcBef>
              <a:buFont typeface="Arial" panose="020B0604020202020204" pitchFamily="34" charset="0"/>
              <a:buChar char="•"/>
            </a:pPr>
            <a:r>
              <a:rPr lang="en-US" sz="1400" dirty="0" smtClean="0"/>
              <a:t>No changes to the existing </a:t>
            </a:r>
            <a:r>
              <a:rPr lang="en-US" sz="1400" dirty="0"/>
              <a:t>Hadoop/Spark clusters </a:t>
            </a:r>
            <a:r>
              <a:rPr lang="en-US" sz="1400" dirty="0" smtClean="0"/>
              <a:t>needed</a:t>
            </a:r>
            <a:endParaRPr lang="en-US" sz="1400" dirty="0"/>
          </a:p>
        </p:txBody>
      </p:sp>
      <p:pic>
        <p:nvPicPr>
          <p:cNvPr id="5" name="Picture 4"/>
          <p:cNvPicPr>
            <a:picLocks noChangeAspect="1"/>
          </p:cNvPicPr>
          <p:nvPr/>
        </p:nvPicPr>
        <p:blipFill>
          <a:blip r:embed="rId2"/>
          <a:stretch>
            <a:fillRect/>
          </a:stretch>
        </p:blipFill>
        <p:spPr>
          <a:xfrm>
            <a:off x="571356" y="1907001"/>
            <a:ext cx="7523340" cy="2728010"/>
          </a:xfrm>
          <a:prstGeom prst="rect">
            <a:avLst/>
          </a:prstGeom>
        </p:spPr>
      </p:pic>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73713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Python API Support</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5" name="Picture 4"/>
          <p:cNvPicPr>
            <a:picLocks noChangeAspect="1"/>
          </p:cNvPicPr>
          <p:nvPr/>
        </p:nvPicPr>
        <p:blipFill>
          <a:blip r:embed="rId2"/>
          <a:stretch>
            <a:fillRect/>
          </a:stretch>
        </p:blipFill>
        <p:spPr>
          <a:xfrm>
            <a:off x="5002213" y="1268096"/>
            <a:ext cx="4141787" cy="3065646"/>
          </a:xfrm>
          <a:prstGeom prst="rect">
            <a:avLst/>
          </a:prstGeom>
        </p:spPr>
      </p:pic>
      <p:sp>
        <p:nvSpPr>
          <p:cNvPr id="7" name="Content Placeholder 3"/>
          <p:cNvSpPr>
            <a:spLocks noGrp="1"/>
          </p:cNvSpPr>
          <p:nvPr>
            <p:ph sz="quarter" idx="13"/>
          </p:nvPr>
        </p:nvSpPr>
        <p:spPr>
          <a:xfrm>
            <a:off x="506413" y="1177528"/>
            <a:ext cx="4372518" cy="3425825"/>
          </a:xfrm>
        </p:spPr>
        <p:txBody>
          <a:bodyPr/>
          <a:lstStyle/>
          <a:p>
            <a:r>
              <a:rPr lang="en-US" dirty="0" smtClean="0"/>
              <a:t>Based on </a:t>
            </a:r>
            <a:r>
              <a:rPr lang="en-US" dirty="0" err="1" smtClean="0"/>
              <a:t>PySpark</a:t>
            </a:r>
            <a:r>
              <a:rPr lang="en-US" dirty="0" smtClean="0"/>
              <a:t>, </a:t>
            </a:r>
            <a:r>
              <a:rPr lang="en-US" b="1" i="1" dirty="0" smtClean="0"/>
              <a:t>Python API </a:t>
            </a:r>
            <a:r>
              <a:rPr lang="en-US" dirty="0"/>
              <a:t>in BigDL </a:t>
            </a:r>
            <a:r>
              <a:rPr lang="en-US" dirty="0" smtClean="0"/>
              <a:t>allows use of existing Python libs:</a:t>
            </a:r>
          </a:p>
          <a:p>
            <a:pPr lvl="1">
              <a:spcBef>
                <a:spcPts val="600"/>
              </a:spcBef>
              <a:buFont typeface="Arial" panose="020B0604020202020204" pitchFamily="34" charset="0"/>
              <a:buChar char="•"/>
            </a:pPr>
            <a:r>
              <a:rPr lang="en-US" sz="1600" dirty="0" err="1"/>
              <a:t>Numpy</a:t>
            </a:r>
            <a:endParaRPr lang="en-US" sz="1600" dirty="0"/>
          </a:p>
          <a:p>
            <a:pPr lvl="1">
              <a:spcBef>
                <a:spcPts val="600"/>
              </a:spcBef>
              <a:buFont typeface="Arial" panose="020B0604020202020204" pitchFamily="34" charset="0"/>
              <a:buChar char="•"/>
            </a:pPr>
            <a:r>
              <a:rPr lang="en-US" sz="1600" dirty="0" err="1"/>
              <a:t>Scipy</a:t>
            </a:r>
            <a:endParaRPr lang="en-US" sz="1600" dirty="0"/>
          </a:p>
          <a:p>
            <a:pPr lvl="1">
              <a:spcBef>
                <a:spcPts val="600"/>
              </a:spcBef>
              <a:buFont typeface="Arial" panose="020B0604020202020204" pitchFamily="34" charset="0"/>
              <a:buChar char="•"/>
            </a:pPr>
            <a:r>
              <a:rPr lang="en-US" sz="1600" dirty="0"/>
              <a:t>Pandas</a:t>
            </a:r>
          </a:p>
          <a:p>
            <a:pPr lvl="1">
              <a:spcBef>
                <a:spcPts val="600"/>
              </a:spcBef>
              <a:buFont typeface="Arial" panose="020B0604020202020204" pitchFamily="34" charset="0"/>
              <a:buChar char="•"/>
            </a:pPr>
            <a:r>
              <a:rPr lang="en-US" sz="1600" dirty="0" err="1"/>
              <a:t>Scikit</a:t>
            </a:r>
            <a:r>
              <a:rPr lang="en-US" sz="1600" dirty="0"/>
              <a:t>-learn</a:t>
            </a:r>
          </a:p>
          <a:p>
            <a:pPr lvl="1">
              <a:spcBef>
                <a:spcPts val="600"/>
              </a:spcBef>
              <a:buFont typeface="Arial" panose="020B0604020202020204" pitchFamily="34" charset="0"/>
              <a:buChar char="•"/>
            </a:pPr>
            <a:r>
              <a:rPr lang="en-US" sz="1600" dirty="0" err="1" smtClean="0"/>
              <a:t>Matplotlib</a:t>
            </a:r>
            <a:endParaRPr lang="en-US" sz="1600" dirty="0" smtClean="0"/>
          </a:p>
          <a:p>
            <a:pPr lvl="1">
              <a:spcBef>
                <a:spcPts val="600"/>
              </a:spcBef>
              <a:buFont typeface="Arial" panose="020B0604020202020204" pitchFamily="34" charset="0"/>
              <a:buChar char="•"/>
            </a:pPr>
            <a:r>
              <a:rPr lang="en-US" sz="1600" dirty="0" smtClean="0"/>
              <a:t>…</a:t>
            </a:r>
            <a:endParaRPr lang="en-US" sz="1600"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36212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p:cNvSpPr>
            <a:spLocks noGrp="1"/>
          </p:cNvSpPr>
          <p:nvPr>
            <p:ph type="title"/>
          </p:nvPr>
        </p:nvSpPr>
        <p:spPr/>
        <p:txBody>
          <a:bodyPr/>
          <a:lstStyle/>
          <a:p>
            <a:r>
              <a:rPr lang="en-US" sz="3600" dirty="0" err="1" smtClean="0">
                <a:latin typeface="Intel Clear Pro" panose="020B0804020202060201" pitchFamily="34" charset="0"/>
                <a:ea typeface="Intel Clear Pro" panose="020B0804020202060201" pitchFamily="34" charset="0"/>
                <a:cs typeface="Intel Clear Pro" panose="020B0804020202060201" pitchFamily="34" charset="0"/>
              </a:rPr>
              <a:t>Jupyter</a:t>
            </a:r>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 Notebook support</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396876" y="1117885"/>
            <a:ext cx="4661394" cy="3425825"/>
          </a:xfrm>
        </p:spPr>
        <p:txBody>
          <a:bodyPr/>
          <a:lstStyle/>
          <a:p>
            <a:r>
              <a:rPr lang="en-US" dirty="0" smtClean="0"/>
              <a:t>Running BigDL applications directly in </a:t>
            </a:r>
            <a:r>
              <a:rPr lang="en-US" dirty="0" err="1" smtClean="0"/>
              <a:t>Jupyter</a:t>
            </a:r>
            <a:r>
              <a:rPr lang="en-US" dirty="0" smtClean="0"/>
              <a:t> notebooks</a:t>
            </a:r>
          </a:p>
          <a:p>
            <a:pPr lvl="1">
              <a:spcBef>
                <a:spcPts val="600"/>
              </a:spcBef>
              <a:buFont typeface="Wingdings" panose="05000000000000000000" pitchFamily="2" charset="2"/>
              <a:buChar char="ü"/>
            </a:pPr>
            <a:r>
              <a:rPr lang="en-US" dirty="0" smtClean="0"/>
              <a:t>Share </a:t>
            </a:r>
            <a:r>
              <a:rPr lang="en-US" dirty="0"/>
              <a:t>and Reproduce</a:t>
            </a:r>
          </a:p>
          <a:p>
            <a:pPr lvl="2">
              <a:spcBef>
                <a:spcPts val="600"/>
              </a:spcBef>
            </a:pPr>
            <a:r>
              <a:rPr lang="en-US" sz="1600" dirty="0" smtClean="0"/>
              <a:t>Notebooks can be shared with others</a:t>
            </a:r>
          </a:p>
          <a:p>
            <a:pPr lvl="2">
              <a:spcBef>
                <a:spcPts val="600"/>
              </a:spcBef>
            </a:pPr>
            <a:r>
              <a:rPr lang="en-US" sz="1600" dirty="0" smtClean="0"/>
              <a:t>Easy to reproduce and track </a:t>
            </a:r>
          </a:p>
          <a:p>
            <a:pPr lvl="1">
              <a:spcBef>
                <a:spcPts val="600"/>
              </a:spcBef>
              <a:buFont typeface="Wingdings" panose="05000000000000000000" pitchFamily="2" charset="2"/>
              <a:buChar char="ü"/>
            </a:pPr>
            <a:r>
              <a:rPr lang="en-US" dirty="0" smtClean="0"/>
              <a:t>Rich </a:t>
            </a:r>
            <a:r>
              <a:rPr lang="en-US" dirty="0"/>
              <a:t>Content</a:t>
            </a:r>
          </a:p>
          <a:p>
            <a:pPr lvl="2">
              <a:spcBef>
                <a:spcPts val="600"/>
              </a:spcBef>
            </a:pPr>
            <a:r>
              <a:rPr lang="en-US" sz="1600" dirty="0" smtClean="0"/>
              <a:t>Texts</a:t>
            </a:r>
            <a:r>
              <a:rPr lang="en-US" sz="1600" dirty="0"/>
              <a:t>, images, videos, </a:t>
            </a:r>
            <a:r>
              <a:rPr lang="en-US" sz="1600" dirty="0" err="1" smtClean="0"/>
              <a:t>LaTeX</a:t>
            </a:r>
            <a:r>
              <a:rPr lang="en-US" sz="1600" dirty="0" smtClean="0"/>
              <a:t> </a:t>
            </a:r>
            <a:r>
              <a:rPr lang="en-US" sz="1600" dirty="0"/>
              <a:t>and </a:t>
            </a:r>
            <a:r>
              <a:rPr lang="en-US" sz="1600" dirty="0" smtClean="0"/>
              <a:t>JavaScript</a:t>
            </a:r>
            <a:endParaRPr lang="en-US" sz="1600" dirty="0"/>
          </a:p>
          <a:p>
            <a:pPr lvl="2">
              <a:spcBef>
                <a:spcPts val="600"/>
              </a:spcBef>
            </a:pPr>
            <a:r>
              <a:rPr lang="en-US" sz="1600" dirty="0"/>
              <a:t>Code can also produce rich </a:t>
            </a:r>
            <a:r>
              <a:rPr lang="en-US" sz="1600" dirty="0" smtClean="0"/>
              <a:t>contents </a:t>
            </a:r>
            <a:endParaRPr lang="en-US" sz="1600" dirty="0"/>
          </a:p>
          <a:p>
            <a:pPr lvl="1">
              <a:spcBef>
                <a:spcPts val="600"/>
              </a:spcBef>
              <a:buFont typeface="Wingdings" panose="05000000000000000000" pitchFamily="2" charset="2"/>
              <a:buChar char="ü"/>
            </a:pPr>
            <a:r>
              <a:rPr lang="en-US" dirty="0" smtClean="0"/>
              <a:t>Rich toolbox</a:t>
            </a:r>
            <a:endParaRPr lang="en-US" dirty="0"/>
          </a:p>
          <a:p>
            <a:pPr lvl="2">
              <a:spcBef>
                <a:spcPts val="600"/>
              </a:spcBef>
            </a:pPr>
            <a:r>
              <a:rPr lang="en-US" sz="1600" dirty="0" smtClean="0"/>
              <a:t>Apache </a:t>
            </a:r>
            <a:r>
              <a:rPr lang="en-US" sz="1600" dirty="0"/>
              <a:t>Spark, from Python, R and </a:t>
            </a:r>
            <a:r>
              <a:rPr lang="en-US" sz="1600" dirty="0" smtClean="0"/>
              <a:t>Scala </a:t>
            </a:r>
            <a:endParaRPr lang="en-US" sz="1600" dirty="0"/>
          </a:p>
          <a:p>
            <a:pPr lvl="2">
              <a:spcBef>
                <a:spcPts val="600"/>
              </a:spcBef>
            </a:pPr>
            <a:r>
              <a:rPr lang="en-US" sz="1600" dirty="0" smtClean="0"/>
              <a:t>Pandas</a:t>
            </a:r>
            <a:r>
              <a:rPr lang="en-US" sz="1600" dirty="0"/>
              <a:t>, </a:t>
            </a:r>
            <a:r>
              <a:rPr lang="en-US" sz="1600" dirty="0" err="1"/>
              <a:t>scikit</a:t>
            </a:r>
            <a:r>
              <a:rPr lang="en-US" sz="1600" dirty="0"/>
              <a:t>-learn, ggplot2, </a:t>
            </a:r>
            <a:r>
              <a:rPr lang="en-US" sz="1600" dirty="0" err="1"/>
              <a:t>dplyr</a:t>
            </a:r>
            <a:r>
              <a:rPr lang="en-US" sz="1600" dirty="0"/>
              <a:t>, </a:t>
            </a:r>
            <a:r>
              <a:rPr lang="en-US" sz="1600" dirty="0" err="1" smtClean="0"/>
              <a:t>etc</a:t>
            </a:r>
            <a:endParaRPr lang="en-US" sz="1600" dirty="0"/>
          </a:p>
        </p:txBody>
      </p:sp>
      <p:pic>
        <p:nvPicPr>
          <p:cNvPr id="6" name="Picture 5"/>
          <p:cNvPicPr>
            <a:picLocks noChangeAspect="1"/>
          </p:cNvPicPr>
          <p:nvPr/>
        </p:nvPicPr>
        <p:blipFill>
          <a:blip r:embed="rId2"/>
          <a:stretch>
            <a:fillRect/>
          </a:stretch>
        </p:blipFill>
        <p:spPr>
          <a:xfrm>
            <a:off x="5364139" y="839105"/>
            <a:ext cx="3379811" cy="3850162"/>
          </a:xfrm>
          <a:prstGeom prst="rect">
            <a:avLst/>
          </a:prstGeom>
        </p:spPr>
      </p:pic>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743744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23</a:t>
            </a:fld>
            <a:endParaRPr lang="en-US" dirty="0"/>
          </a:p>
        </p:txBody>
      </p:sp>
      <p:sp>
        <p:nvSpPr>
          <p:cNvPr id="3" name="Title 2"/>
          <p:cNvSpPr>
            <a:spLocks noGrp="1"/>
          </p:cNvSpPr>
          <p:nvPr>
            <p:ph type="title"/>
          </p:nvPr>
        </p:nvSpPr>
        <p:spPr/>
        <p:txBody>
          <a:bodyPr/>
          <a:lstStyle/>
          <a:p>
            <a:r>
              <a:rPr lang="en-US" altLang="zh-CN" dirty="0"/>
              <a:t>Python API</a:t>
            </a:r>
            <a:endParaRPr lang="en-US" dirty="0"/>
          </a:p>
        </p:txBody>
      </p:sp>
      <p:graphicFrame>
        <p:nvGraphicFramePr>
          <p:cNvPr id="5" name="Content Placeholder 4"/>
          <p:cNvGraphicFramePr>
            <a:graphicFrameLocks noGrp="1"/>
          </p:cNvGraphicFramePr>
          <p:nvPr>
            <p:ph sz="quarter" idx="13"/>
            <p:extLst/>
          </p:nvPr>
        </p:nvGraphicFramePr>
        <p:xfrm>
          <a:off x="396876" y="940176"/>
          <a:ext cx="8288337" cy="1240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2407766" y="1966070"/>
            <a:ext cx="3727897" cy="2744366"/>
          </a:xfrm>
          <a:prstGeom prst="rect">
            <a:avLst/>
          </a:prstGeom>
        </p:spPr>
      </p:pic>
    </p:spTree>
    <p:extLst>
      <p:ext uri="{BB962C8B-B14F-4D97-AF65-F5344CB8AC3E}">
        <p14:creationId xmlns:p14="http://schemas.microsoft.com/office/powerpoint/2010/main" val="234734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24</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Visualization of optimization process - </a:t>
            </a:r>
            <a:r>
              <a:rPr lang="en-US" sz="3600" dirty="0" err="1" smtClean="0">
                <a:latin typeface="Intel Clear Pro" panose="020B0804020202060201" pitchFamily="34" charset="0"/>
                <a:ea typeface="Intel Clear Pro" panose="020B0804020202060201" pitchFamily="34" charset="0"/>
                <a:cs typeface="Intel Clear Pro" panose="020B0804020202060201" pitchFamily="34" charset="0"/>
              </a:rPr>
              <a:t>tensorboard</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p:txBody>
          <a:bodyPr/>
          <a:lstStyle/>
          <a:p>
            <a:r>
              <a:rPr lang="en-US" sz="2000" dirty="0" smtClean="0"/>
              <a:t>BigDL integration with </a:t>
            </a:r>
            <a:r>
              <a:rPr lang="en-US" sz="2000" dirty="0" err="1"/>
              <a:t>T</a:t>
            </a:r>
            <a:r>
              <a:rPr lang="en-US" sz="2000" dirty="0" err="1" smtClean="0"/>
              <a:t>ensorBoard</a:t>
            </a:r>
            <a:endParaRPr lang="en-US" sz="2000" dirty="0" smtClean="0"/>
          </a:p>
          <a:p>
            <a:pPr lvl="1">
              <a:buFont typeface="Arial" panose="020B0604020202020204" pitchFamily="34" charset="0"/>
              <a:buChar char="•"/>
            </a:pPr>
            <a:r>
              <a:rPr lang="en-US" sz="1600" dirty="0" err="1"/>
              <a:t>TensorBoard</a:t>
            </a:r>
            <a:r>
              <a:rPr lang="en-US" sz="1600" dirty="0"/>
              <a:t> is a suite of web </a:t>
            </a:r>
            <a:r>
              <a:rPr lang="en-US" sz="1600" dirty="0" smtClean="0"/>
              <a:t>applications from Google </a:t>
            </a:r>
            <a:r>
              <a:rPr lang="en-US" sz="1600" dirty="0"/>
              <a:t>for </a:t>
            </a:r>
            <a:r>
              <a:rPr lang="en-US" sz="1600" dirty="0" smtClean="0"/>
              <a:t>visualizing and </a:t>
            </a:r>
            <a:r>
              <a:rPr lang="en-US" sz="1600" dirty="0"/>
              <a:t>understanding </a:t>
            </a:r>
            <a:r>
              <a:rPr lang="en-US" sz="1600" dirty="0" smtClean="0"/>
              <a:t>deep </a:t>
            </a:r>
            <a:r>
              <a:rPr lang="en-US" sz="1600" dirty="0"/>
              <a:t>learning </a:t>
            </a:r>
            <a:r>
              <a:rPr lang="en-US" sz="1600" dirty="0" smtClean="0"/>
              <a:t>applications</a:t>
            </a:r>
            <a:endParaRPr lang="en-US" sz="1600" dirty="0"/>
          </a:p>
          <a:p>
            <a:endParaRPr lang="en-US" dirty="0"/>
          </a:p>
        </p:txBody>
      </p:sp>
      <p:pic>
        <p:nvPicPr>
          <p:cNvPr id="6" name="Picture 5"/>
          <p:cNvPicPr>
            <a:picLocks noChangeAspect="1"/>
          </p:cNvPicPr>
          <p:nvPr/>
        </p:nvPicPr>
        <p:blipFill>
          <a:blip r:embed="rId2"/>
          <a:stretch>
            <a:fillRect/>
          </a:stretch>
        </p:blipFill>
        <p:spPr>
          <a:xfrm>
            <a:off x="1217220" y="2194059"/>
            <a:ext cx="2755075" cy="2579089"/>
          </a:xfrm>
          <a:prstGeom prst="rect">
            <a:avLst/>
          </a:prstGeom>
        </p:spPr>
      </p:pic>
      <p:pic>
        <p:nvPicPr>
          <p:cNvPr id="7" name="Picture 6"/>
          <p:cNvPicPr>
            <a:picLocks noChangeAspect="1"/>
          </p:cNvPicPr>
          <p:nvPr/>
        </p:nvPicPr>
        <p:blipFill>
          <a:blip r:embed="rId3"/>
          <a:stretch>
            <a:fillRect/>
          </a:stretch>
        </p:blipFill>
        <p:spPr>
          <a:xfrm>
            <a:off x="4797631" y="2157413"/>
            <a:ext cx="2814452" cy="2526359"/>
          </a:xfrm>
          <a:prstGeom prst="rect">
            <a:avLst/>
          </a:prstGeom>
        </p:spPr>
      </p:pic>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277076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BigDL integration with spark ml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p:txBody>
          <a:bodyPr/>
          <a:lstStyle/>
          <a:p>
            <a:r>
              <a:rPr lang="en-US" sz="2000" dirty="0" smtClean="0"/>
              <a:t>Integrates with Spark-ML Pipeline:</a:t>
            </a:r>
          </a:p>
          <a:p>
            <a:pPr marL="285750" indent="-285750">
              <a:buFont typeface="Arial" panose="020B0604020202020204" pitchFamily="34" charset="0"/>
              <a:buChar char="•"/>
            </a:pPr>
            <a:r>
              <a:rPr lang="en-US" dirty="0" smtClean="0">
                <a:solidFill>
                  <a:srgbClr val="003C71"/>
                </a:solidFill>
              </a:rPr>
              <a:t>Wrapper with Spark ML Transformer</a:t>
            </a:r>
            <a:endParaRPr lang="en-US" dirty="0">
              <a:solidFill>
                <a:srgbClr val="003C71"/>
              </a:solidFill>
            </a:endParaRPr>
          </a:p>
          <a:p>
            <a:pPr marL="285750" indent="-285750">
              <a:buFont typeface="Arial" panose="020B0604020202020204" pitchFamily="34" charset="0"/>
              <a:buChar char="•"/>
            </a:pPr>
            <a:r>
              <a:rPr lang="en-US" dirty="0" err="1" smtClean="0">
                <a:solidFill>
                  <a:srgbClr val="003C71"/>
                </a:solidFill>
              </a:rPr>
              <a:t>BigDL</a:t>
            </a:r>
            <a:r>
              <a:rPr lang="en-US" dirty="0" smtClean="0">
                <a:solidFill>
                  <a:srgbClr val="003C71"/>
                </a:solidFill>
              </a:rPr>
              <a:t> Plugs into Spark ML pipeline</a:t>
            </a:r>
          </a:p>
          <a:p>
            <a:pPr marL="285750" indent="-285750">
              <a:buFont typeface="Arial" panose="020B0604020202020204" pitchFamily="34" charset="0"/>
              <a:buChar char="•"/>
            </a:pPr>
            <a:r>
              <a:rPr lang="en-US" dirty="0" smtClean="0">
                <a:solidFill>
                  <a:srgbClr val="003C71"/>
                </a:solidFill>
              </a:rPr>
              <a:t>Support Spark v1.5/1.6/2.0/2.1</a:t>
            </a:r>
            <a:endParaRPr lang="en-US" dirty="0">
              <a:solidFill>
                <a:srgbClr val="003C71"/>
              </a:solidFill>
            </a:endParaRPr>
          </a:p>
          <a:p>
            <a:endParaRPr lang="en-US" dirty="0">
              <a:solidFill>
                <a:srgbClr val="003C71"/>
              </a:solidFill>
            </a:endParaRPr>
          </a:p>
          <a:p>
            <a:endParaRPr lang="en-US" dirty="0">
              <a:solidFill>
                <a:srgbClr val="003C71"/>
              </a:solidFill>
            </a:endParaRPr>
          </a:p>
          <a:p>
            <a:endParaRPr lang="en-US" dirty="0" smtClean="0">
              <a:solidFill>
                <a:srgbClr val="003C71"/>
              </a:solidFill>
            </a:endParaRPr>
          </a:p>
        </p:txBody>
      </p:sp>
      <p:sp>
        <p:nvSpPr>
          <p:cNvPr id="7" name="Flowchart: Multidocument 6"/>
          <p:cNvSpPr/>
          <p:nvPr/>
        </p:nvSpPr>
        <p:spPr>
          <a:xfrm>
            <a:off x="5791199" y="762088"/>
            <a:ext cx="1491781" cy="874628"/>
          </a:xfrm>
          <a:prstGeom prst="flowChartMultidocumen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smtClean="0"/>
              <a:t>DataFrame</a:t>
            </a:r>
            <a:endParaRPr lang="en-US" sz="1600" dirty="0"/>
          </a:p>
        </p:txBody>
      </p:sp>
      <p:sp>
        <p:nvSpPr>
          <p:cNvPr id="8" name="Rectangle 7"/>
          <p:cNvSpPr/>
          <p:nvPr/>
        </p:nvSpPr>
        <p:spPr>
          <a:xfrm rot="5400000">
            <a:off x="5426959" y="2326213"/>
            <a:ext cx="2286001" cy="1678048"/>
          </a:xfrm>
          <a:prstGeom prst="rect">
            <a:avLst/>
          </a:prstGeom>
          <a:solidFill>
            <a:schemeClr val="accent3">
              <a:lumMod val="20000"/>
              <a:lumOff val="80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5950391" y="2137233"/>
            <a:ext cx="1287475" cy="367105"/>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Transfomer1</a:t>
            </a:r>
            <a:endParaRPr lang="en-US" sz="1200" dirty="0"/>
          </a:p>
        </p:txBody>
      </p:sp>
      <p:sp>
        <p:nvSpPr>
          <p:cNvPr id="10" name="Rounded Rectangle 9"/>
          <p:cNvSpPr/>
          <p:nvPr/>
        </p:nvSpPr>
        <p:spPr>
          <a:xfrm>
            <a:off x="5950391" y="2833305"/>
            <a:ext cx="1287475" cy="401206"/>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Transfomer2</a:t>
            </a:r>
            <a:endParaRPr lang="en-US" sz="1200" dirty="0"/>
          </a:p>
        </p:txBody>
      </p:sp>
      <p:sp>
        <p:nvSpPr>
          <p:cNvPr id="11" name="Rounded Rectangle 10"/>
          <p:cNvSpPr/>
          <p:nvPr/>
        </p:nvSpPr>
        <p:spPr>
          <a:xfrm>
            <a:off x="5950391" y="3799189"/>
            <a:ext cx="1287475" cy="38553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smtClean="0"/>
              <a:t>DLClassifer</a:t>
            </a:r>
            <a:endParaRPr lang="en-US" sz="1200" dirty="0"/>
          </a:p>
        </p:txBody>
      </p:sp>
      <p:sp>
        <p:nvSpPr>
          <p:cNvPr id="12" name="Left Arrow 11"/>
          <p:cNvSpPr/>
          <p:nvPr/>
        </p:nvSpPr>
        <p:spPr>
          <a:xfrm rot="16200000">
            <a:off x="6394394" y="1610217"/>
            <a:ext cx="351130" cy="428420"/>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6413870" y="2566518"/>
            <a:ext cx="351762" cy="204607"/>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6413870" y="3318582"/>
            <a:ext cx="351762" cy="204607"/>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495777" y="3510401"/>
            <a:ext cx="269855" cy="262991"/>
          </a:xfrm>
          <a:prstGeom prst="rect">
            <a:avLst/>
          </a:prstGeom>
          <a:noFill/>
        </p:spPr>
        <p:txBody>
          <a:bodyPr vert="horz" wrap="none" lIns="0" tIns="0" rIns="0" bIns="0" rtlCol="0">
            <a:noAutofit/>
          </a:bodyPr>
          <a:lstStyle/>
          <a:p>
            <a:r>
              <a:rPr lang="en-US" dirty="0" smtClean="0">
                <a:solidFill>
                  <a:srgbClr val="003C71"/>
                </a:solidFill>
              </a:rPr>
              <a:t>…</a:t>
            </a:r>
            <a:endParaRPr lang="en-US" sz="1100" dirty="0" smtClean="0">
              <a:solidFill>
                <a:srgbClr val="003C71"/>
              </a:solidFill>
            </a:endParaRPr>
          </a:p>
        </p:txBody>
      </p:sp>
      <p:sp>
        <p:nvSpPr>
          <p:cNvPr id="1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644501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10" name="Title 1"/>
          <p:cNvSpPr>
            <a:spLocks noGrp="1"/>
          </p:cNvSpPr>
          <p:nvPr>
            <p:ph type="title"/>
          </p:nvPr>
        </p:nvSpPr>
        <p:spPr>
          <a:xfrm>
            <a:off x="1368206" y="836396"/>
            <a:ext cx="6886407" cy="632611"/>
          </a:xfrm>
        </p:spPr>
        <p:txBody>
          <a:bodyPr/>
          <a:lstStyle/>
          <a:p>
            <a:r>
              <a:rPr lang="en-US" sz="1600" dirty="0" smtClean="0">
                <a:solidFill>
                  <a:srgbClr val="0071C5"/>
                </a:solidFill>
                <a:latin typeface="+mn-lt"/>
                <a:ea typeface="+mn-ea"/>
                <a:cs typeface="Intel Clear" panose="020B0604020203020204" pitchFamily="34" charset="0"/>
              </a:rPr>
              <a:t>Tight Integrations </a:t>
            </a:r>
            <a:r>
              <a:rPr lang="en-US" sz="1600" dirty="0">
                <a:solidFill>
                  <a:srgbClr val="0071C5"/>
                </a:solidFill>
                <a:latin typeface="+mn-lt"/>
                <a:ea typeface="+mn-ea"/>
                <a:cs typeface="Intel Clear" panose="020B0604020203020204" pitchFamily="34" charset="0"/>
              </a:rPr>
              <a:t>with </a:t>
            </a:r>
            <a:r>
              <a:rPr lang="en-US" sz="1600" dirty="0" smtClean="0">
                <a:solidFill>
                  <a:srgbClr val="0071C5"/>
                </a:solidFill>
                <a:latin typeface="+mn-lt"/>
                <a:ea typeface="+mn-ea"/>
                <a:cs typeface="Intel Clear" panose="020B0604020203020204" pitchFamily="34" charset="0"/>
              </a:rPr>
              <a:t>Spark SQL, </a:t>
            </a:r>
            <a:r>
              <a:rPr lang="en-US" sz="1600" smtClean="0">
                <a:solidFill>
                  <a:srgbClr val="0071C5"/>
                </a:solidFill>
                <a:latin typeface="+mn-lt"/>
                <a:ea typeface="+mn-ea"/>
                <a:cs typeface="Intel Clear" panose="020B0604020203020204" pitchFamily="34" charset="0"/>
              </a:rPr>
              <a:t>DataFrame </a:t>
            </a:r>
            <a:r>
              <a:rPr lang="en-US" sz="1600" dirty="0" smtClean="0">
                <a:solidFill>
                  <a:srgbClr val="0071C5"/>
                </a:solidFill>
                <a:latin typeface="+mn-lt"/>
                <a:ea typeface="+mn-ea"/>
                <a:cs typeface="Intel Clear" panose="020B0604020203020204" pitchFamily="34" charset="0"/>
              </a:rPr>
              <a:t>and Structured Streaming</a:t>
            </a:r>
            <a:endParaRPr lang="en-US" sz="1600" dirty="0">
              <a:solidFill>
                <a:srgbClr val="0071C5"/>
              </a:solidFill>
              <a:latin typeface="+mn-lt"/>
              <a:ea typeface="+mn-ea"/>
              <a:cs typeface="Intel Clear" panose="020B0604020203020204" pitchFamily="34" charset="0"/>
            </a:endParaRPr>
          </a:p>
        </p:txBody>
      </p:sp>
      <p:sp>
        <p:nvSpPr>
          <p:cNvPr id="17" name="TextBox 16"/>
          <p:cNvSpPr txBox="1"/>
          <p:nvPr/>
        </p:nvSpPr>
        <p:spPr>
          <a:xfrm>
            <a:off x="177251" y="4532045"/>
            <a:ext cx="4893869" cy="272190"/>
          </a:xfrm>
          <a:prstGeom prst="rect">
            <a:avLst/>
          </a:prstGeom>
          <a:noFill/>
        </p:spPr>
        <p:txBody>
          <a:bodyPr vert="horz" wrap="none" lIns="0" tIns="0" rIns="0" bIns="0" rtlCol="0">
            <a:noAutofit/>
          </a:bodyPr>
          <a:lstStyle/>
          <a:p>
            <a:r>
              <a:rPr lang="en-US" sz="900" dirty="0" smtClean="0">
                <a:solidFill>
                  <a:schemeClr val="bg1">
                    <a:lumMod val="50000"/>
                  </a:schemeClr>
                </a:solidFill>
              </a:rPr>
              <a:t>*Image classification </a:t>
            </a:r>
            <a:r>
              <a:rPr lang="en-US" sz="900" dirty="0">
                <a:solidFill>
                  <a:schemeClr val="bg1">
                    <a:lumMod val="50000"/>
                  </a:schemeClr>
                </a:solidFill>
              </a:rPr>
              <a:t>on ImageNet(http://www.image-net.org)</a:t>
            </a:r>
            <a:endParaRPr lang="en-US" sz="900" dirty="0" smtClean="0">
              <a:solidFill>
                <a:schemeClr val="bg1">
                  <a:lumMod val="50000"/>
                </a:schemeClr>
              </a:solidFill>
            </a:endParaRPr>
          </a:p>
        </p:txBody>
      </p:sp>
      <p:sp>
        <p:nvSpPr>
          <p:cNvPr id="19" name="Title 2"/>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a:lstStyle>
          <a:p>
            <a:r>
              <a:rPr lang="en-US" dirty="0" smtClean="0">
                <a:latin typeface="Intel Clear Pro" panose="020B0804020202060201" pitchFamily="34" charset="0"/>
                <a:ea typeface="Intel Clear Pro" panose="020B0804020202060201" pitchFamily="34" charset="0"/>
                <a:cs typeface="Intel Clear Pro" panose="020B0804020202060201" pitchFamily="34" charset="0"/>
              </a:rPr>
              <a:t>BigDL Features</a:t>
            </a:r>
            <a:endParaRPr lang="en-US" dirty="0">
              <a:latin typeface="Intel Clear Pro" panose="020B0804020202060201" pitchFamily="34" charset="0"/>
              <a:ea typeface="Intel Clear Pro" panose="020B0804020202060201" pitchFamily="34" charset="0"/>
              <a:cs typeface="Intel Clear Pro" panose="020B0804020202060201" pitchFamily="34" charset="0"/>
            </a:endParaRPr>
          </a:p>
        </p:txBody>
      </p:sp>
      <p:grpSp>
        <p:nvGrpSpPr>
          <p:cNvPr id="29" name="Group 28"/>
          <p:cNvGrpSpPr/>
          <p:nvPr/>
        </p:nvGrpSpPr>
        <p:grpSpPr>
          <a:xfrm>
            <a:off x="867663" y="1430497"/>
            <a:ext cx="1991360" cy="2872665"/>
            <a:chOff x="640080" y="1561510"/>
            <a:chExt cx="1991360" cy="2872665"/>
          </a:xfrm>
        </p:grpSpPr>
        <p:sp>
          <p:nvSpPr>
            <p:cNvPr id="18" name="Rectangle 17"/>
            <p:cNvSpPr/>
            <p:nvPr/>
          </p:nvSpPr>
          <p:spPr>
            <a:xfrm>
              <a:off x="640080" y="1561510"/>
              <a:ext cx="879918" cy="300007"/>
            </a:xfrm>
            <a:prstGeom prst="rect">
              <a:avLst/>
            </a:prstGeom>
            <a:ln>
              <a:tailEnd w="med" len="lg"/>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Kafka</a:t>
              </a:r>
              <a:endParaRPr lang="en-US" sz="1000" b="1" dirty="0"/>
            </a:p>
          </p:txBody>
        </p:sp>
        <p:sp>
          <p:nvSpPr>
            <p:cNvPr id="20" name="Rectangle 19"/>
            <p:cNvSpPr/>
            <p:nvPr/>
          </p:nvSpPr>
          <p:spPr>
            <a:xfrm>
              <a:off x="1720658" y="1562342"/>
              <a:ext cx="910782" cy="331316"/>
            </a:xfrm>
            <a:prstGeom prst="rect">
              <a:avLst/>
            </a:prstGeom>
            <a:ln>
              <a:tailEnd w="med" len="lg"/>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File</a:t>
              </a:r>
              <a:endParaRPr lang="en-US" sz="1000" b="1" dirty="0"/>
            </a:p>
          </p:txBody>
        </p:sp>
        <p:sp>
          <p:nvSpPr>
            <p:cNvPr id="21" name="Flowchart: Multidocument 20"/>
            <p:cNvSpPr/>
            <p:nvPr/>
          </p:nvSpPr>
          <p:spPr>
            <a:xfrm>
              <a:off x="1048775" y="2271980"/>
              <a:ext cx="1143243" cy="544776"/>
            </a:xfrm>
            <a:prstGeom prst="flowChartMultidocumen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dirty="0" smtClean="0"/>
                <a:t>Data Frame</a:t>
              </a:r>
            </a:p>
            <a:p>
              <a:pPr algn="ctr"/>
              <a:r>
                <a:rPr lang="en-US" altLang="zh-CN" sz="900" dirty="0" smtClean="0"/>
                <a:t>(Batch/Stream)</a:t>
              </a:r>
              <a:endParaRPr lang="en-US" sz="900" dirty="0"/>
            </a:p>
          </p:txBody>
        </p:sp>
        <p:sp>
          <p:nvSpPr>
            <p:cNvPr id="3" name="Rounded Rectangle 2"/>
            <p:cNvSpPr/>
            <p:nvPr/>
          </p:nvSpPr>
          <p:spPr>
            <a:xfrm>
              <a:off x="1053669" y="3126449"/>
              <a:ext cx="1147781" cy="37991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BigDL</a:t>
              </a:r>
              <a:r>
                <a:rPr lang="en-US" sz="1200" dirty="0" smtClean="0"/>
                <a:t> UDF</a:t>
              </a:r>
              <a:endParaRPr lang="en-US" sz="1200" dirty="0"/>
            </a:p>
          </p:txBody>
        </p:sp>
        <p:sp>
          <p:nvSpPr>
            <p:cNvPr id="23" name="Flowchart: Multidocument 22"/>
            <p:cNvSpPr/>
            <p:nvPr/>
          </p:nvSpPr>
          <p:spPr>
            <a:xfrm>
              <a:off x="1048775" y="3877020"/>
              <a:ext cx="1143243" cy="557155"/>
            </a:xfrm>
            <a:prstGeom prst="flowChartMultidocumen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dirty="0" smtClean="0"/>
                <a:t>Filtered Data Frame</a:t>
              </a:r>
            </a:p>
            <a:p>
              <a:pPr algn="ctr"/>
              <a:r>
                <a:rPr lang="en-US" altLang="zh-CN" sz="900" dirty="0" smtClean="0"/>
                <a:t>(Batch/Stream)</a:t>
              </a:r>
              <a:endParaRPr lang="en-US" sz="900" dirty="0"/>
            </a:p>
          </p:txBody>
        </p:sp>
        <p:sp>
          <p:nvSpPr>
            <p:cNvPr id="24" name="Left Arrow 23"/>
            <p:cNvSpPr/>
            <p:nvPr/>
          </p:nvSpPr>
          <p:spPr>
            <a:xfrm rot="13500000">
              <a:off x="1116573" y="1956054"/>
              <a:ext cx="252563" cy="240550"/>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p:cNvSpPr/>
            <p:nvPr/>
          </p:nvSpPr>
          <p:spPr>
            <a:xfrm rot="2700000">
              <a:off x="1713526" y="1959245"/>
              <a:ext cx="235541" cy="247148"/>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 Arrow 26"/>
            <p:cNvSpPr/>
            <p:nvPr/>
          </p:nvSpPr>
          <p:spPr>
            <a:xfrm rot="16200000">
              <a:off x="1493157" y="3582126"/>
              <a:ext cx="222664" cy="232343"/>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eft Arrow 27"/>
            <p:cNvSpPr/>
            <p:nvPr/>
          </p:nvSpPr>
          <p:spPr>
            <a:xfrm rot="16200000">
              <a:off x="1482486" y="2872333"/>
              <a:ext cx="217144" cy="220449"/>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3412647" y="1325492"/>
            <a:ext cx="5042621" cy="3033377"/>
            <a:chOff x="3233896" y="1325492"/>
            <a:chExt cx="5042621" cy="3033377"/>
          </a:xfrm>
        </p:grpSpPr>
        <p:grpSp>
          <p:nvGrpSpPr>
            <p:cNvPr id="45" name="Group 44"/>
            <p:cNvGrpSpPr/>
            <p:nvPr/>
          </p:nvGrpSpPr>
          <p:grpSpPr>
            <a:xfrm>
              <a:off x="3233896" y="1325492"/>
              <a:ext cx="1743740" cy="3033377"/>
              <a:chOff x="387569" y="1354056"/>
              <a:chExt cx="2035828" cy="3058589"/>
            </a:xfrm>
          </p:grpSpPr>
          <p:pic>
            <p:nvPicPr>
              <p:cNvPr id="46" name="Picture 45"/>
              <p:cNvPicPr>
                <a:picLocks noChangeAspect="1"/>
              </p:cNvPicPr>
              <p:nvPr/>
            </p:nvPicPr>
            <p:blipFill>
              <a:blip r:embed="rId3"/>
              <a:stretch>
                <a:fillRect/>
              </a:stretch>
            </p:blipFill>
            <p:spPr>
              <a:xfrm>
                <a:off x="402171" y="2424110"/>
                <a:ext cx="919965" cy="934568"/>
              </a:xfrm>
              <a:prstGeom prst="rect">
                <a:avLst/>
              </a:prstGeom>
            </p:spPr>
          </p:pic>
          <p:pic>
            <p:nvPicPr>
              <p:cNvPr id="47" name="Picture 46"/>
              <p:cNvPicPr>
                <a:picLocks noChangeAspect="1"/>
              </p:cNvPicPr>
              <p:nvPr/>
            </p:nvPicPr>
            <p:blipFill>
              <a:blip r:embed="rId4"/>
              <a:stretch>
                <a:fillRect/>
              </a:stretch>
            </p:blipFill>
            <p:spPr>
              <a:xfrm>
                <a:off x="391218" y="1354056"/>
                <a:ext cx="941869" cy="949170"/>
              </a:xfrm>
              <a:prstGeom prst="rect">
                <a:avLst/>
              </a:prstGeom>
            </p:spPr>
          </p:pic>
          <p:pic>
            <p:nvPicPr>
              <p:cNvPr id="48" name="Picture 47"/>
              <p:cNvPicPr>
                <a:picLocks noChangeAspect="1"/>
              </p:cNvPicPr>
              <p:nvPr/>
            </p:nvPicPr>
            <p:blipFill>
              <a:blip r:embed="rId5"/>
              <a:stretch>
                <a:fillRect/>
              </a:stretch>
            </p:blipFill>
            <p:spPr>
              <a:xfrm>
                <a:off x="1402909" y="1695385"/>
                <a:ext cx="963773" cy="956472"/>
              </a:xfrm>
              <a:prstGeom prst="rect">
                <a:avLst/>
              </a:prstGeom>
            </p:spPr>
          </p:pic>
          <p:pic>
            <p:nvPicPr>
              <p:cNvPr id="49" name="Picture 48"/>
              <p:cNvPicPr>
                <a:picLocks noChangeAspect="1"/>
              </p:cNvPicPr>
              <p:nvPr/>
            </p:nvPicPr>
            <p:blipFill>
              <a:blip r:embed="rId6"/>
              <a:stretch>
                <a:fillRect/>
              </a:stretch>
            </p:blipFill>
            <p:spPr>
              <a:xfrm>
                <a:off x="1474227" y="2862806"/>
                <a:ext cx="949170" cy="971074"/>
              </a:xfrm>
              <a:prstGeom prst="rect">
                <a:avLst/>
              </a:prstGeom>
            </p:spPr>
          </p:pic>
          <p:pic>
            <p:nvPicPr>
              <p:cNvPr id="50" name="Picture 49"/>
              <p:cNvPicPr>
                <a:picLocks noChangeAspect="1"/>
              </p:cNvPicPr>
              <p:nvPr/>
            </p:nvPicPr>
            <p:blipFill>
              <a:blip r:embed="rId7"/>
              <a:stretch>
                <a:fillRect/>
              </a:stretch>
            </p:blipFill>
            <p:spPr>
              <a:xfrm>
                <a:off x="387569" y="3478078"/>
                <a:ext cx="934567" cy="934567"/>
              </a:xfrm>
              <a:prstGeom prst="rect">
                <a:avLst/>
              </a:prstGeom>
            </p:spPr>
          </p:pic>
        </p:grpSp>
        <p:sp>
          <p:nvSpPr>
            <p:cNvPr id="51" name="Right Arrow 50"/>
            <p:cNvSpPr/>
            <p:nvPr/>
          </p:nvSpPr>
          <p:spPr>
            <a:xfrm>
              <a:off x="5041059" y="2570133"/>
              <a:ext cx="255855" cy="284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2" name="Group 51"/>
            <p:cNvGrpSpPr/>
            <p:nvPr/>
          </p:nvGrpSpPr>
          <p:grpSpPr>
            <a:xfrm>
              <a:off x="5382623" y="2147961"/>
              <a:ext cx="1746948" cy="1165629"/>
              <a:chOff x="3288790" y="2001001"/>
              <a:chExt cx="2811617" cy="1504420"/>
            </a:xfrm>
          </p:grpSpPr>
          <p:sp>
            <p:nvSpPr>
              <p:cNvPr id="53" name="Rounded Rectangle 52"/>
              <p:cNvSpPr/>
              <p:nvPr/>
            </p:nvSpPr>
            <p:spPr>
              <a:xfrm>
                <a:off x="3288790" y="2001001"/>
                <a:ext cx="2811617" cy="1504420"/>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3357690" y="2114259"/>
                <a:ext cx="2687977" cy="1251589"/>
              </a:xfrm>
              <a:prstGeom prst="rect">
                <a:avLst/>
              </a:prstGeom>
              <a:noFill/>
            </p:spPr>
            <p:txBody>
              <a:bodyPr wrap="square" rtlCol="0">
                <a:spAutoFit/>
              </a:bodyPr>
              <a:lstStyle/>
              <a:p>
                <a:r>
                  <a:rPr lang="en-US" sz="1000" dirty="0" smtClean="0">
                    <a:solidFill>
                      <a:schemeClr val="bg1"/>
                    </a:solidFill>
                  </a:rPr>
                  <a:t>  </a:t>
                </a:r>
                <a:r>
                  <a:rPr lang="en-US" sz="1000" dirty="0" err="1" smtClean="0">
                    <a:solidFill>
                      <a:schemeClr val="bg1"/>
                    </a:solidFill>
                  </a:rPr>
                  <a:t>df.select</a:t>
                </a:r>
                <a:r>
                  <a:rPr lang="en-US" sz="1000" dirty="0" smtClean="0">
                    <a:solidFill>
                      <a:schemeClr val="bg1"/>
                    </a:solidFill>
                  </a:rPr>
                  <a:t>($’image’)</a:t>
                </a:r>
              </a:p>
              <a:p>
                <a:r>
                  <a:rPr lang="en-US" sz="1000" dirty="0">
                    <a:solidFill>
                      <a:schemeClr val="bg1"/>
                    </a:solidFill>
                  </a:rPr>
                  <a:t> </a:t>
                </a:r>
                <a:r>
                  <a:rPr lang="en-US" sz="1000" dirty="0" smtClean="0">
                    <a:solidFill>
                      <a:schemeClr val="bg1"/>
                    </a:solidFill>
                  </a:rPr>
                  <a:t>     .</a:t>
                </a:r>
                <a:r>
                  <a:rPr lang="en-US" sz="1000" dirty="0" err="1" smtClean="0">
                    <a:solidFill>
                      <a:schemeClr val="bg1"/>
                    </a:solidFill>
                  </a:rPr>
                  <a:t>withColumn</a:t>
                </a:r>
                <a:r>
                  <a:rPr lang="en-US" sz="1000" dirty="0" smtClean="0">
                    <a:solidFill>
                      <a:schemeClr val="bg1"/>
                    </a:solidFill>
                  </a:rPr>
                  <a:t>(</a:t>
                </a:r>
              </a:p>
              <a:p>
                <a:r>
                  <a:rPr lang="en-US" sz="1000" dirty="0" smtClean="0">
                    <a:solidFill>
                      <a:schemeClr val="bg1"/>
                    </a:solidFill>
                  </a:rPr>
                  <a:t>           “</a:t>
                </a:r>
                <a:r>
                  <a:rPr lang="en-US" sz="1000" dirty="0" err="1" smtClean="0">
                    <a:solidFill>
                      <a:schemeClr val="bg1"/>
                    </a:solidFill>
                  </a:rPr>
                  <a:t>image_type</a:t>
                </a:r>
                <a:r>
                  <a:rPr lang="en-US" sz="1000" dirty="0" smtClean="0">
                    <a:solidFill>
                      <a:schemeClr val="bg1"/>
                    </a:solidFill>
                  </a:rPr>
                  <a:t>”,            </a:t>
                </a:r>
                <a:r>
                  <a:rPr lang="en-US" sz="1000" dirty="0" err="1" smtClean="0">
                    <a:solidFill>
                      <a:srgbClr val="FFFF00"/>
                    </a:solidFill>
                  </a:rPr>
                  <a:t>ImgClassifier</a:t>
                </a:r>
                <a:r>
                  <a:rPr lang="en-US" sz="1000" dirty="0" smtClean="0">
                    <a:solidFill>
                      <a:schemeClr val="bg1"/>
                    </a:solidFill>
                  </a:rPr>
                  <a:t>(“</a:t>
                </a:r>
                <a:r>
                  <a:rPr lang="en-US" sz="1000" dirty="0">
                    <a:solidFill>
                      <a:schemeClr val="bg1"/>
                    </a:solidFill>
                  </a:rPr>
                  <a:t>i</a:t>
                </a:r>
                <a:r>
                  <a:rPr lang="en-US" sz="1000" dirty="0" smtClean="0">
                    <a:solidFill>
                      <a:schemeClr val="bg1"/>
                    </a:solidFill>
                  </a:rPr>
                  <a:t>mag</a:t>
                </a:r>
                <a:r>
                  <a:rPr lang="en-US" altLang="zh-CN" sz="1000" dirty="0" smtClean="0">
                    <a:solidFill>
                      <a:schemeClr val="bg1"/>
                    </a:solidFill>
                  </a:rPr>
                  <a:t>e</a:t>
                </a:r>
                <a:r>
                  <a:rPr lang="en-US" sz="1000" dirty="0" smtClean="0">
                    <a:solidFill>
                      <a:schemeClr val="bg1"/>
                    </a:solidFill>
                  </a:rPr>
                  <a:t>”))</a:t>
                </a:r>
              </a:p>
              <a:p>
                <a:r>
                  <a:rPr lang="en-US" sz="1000" dirty="0">
                    <a:solidFill>
                      <a:schemeClr val="bg1"/>
                    </a:solidFill>
                  </a:rPr>
                  <a:t> </a:t>
                </a:r>
                <a:r>
                  <a:rPr lang="en-US" sz="1000" dirty="0" smtClean="0">
                    <a:solidFill>
                      <a:schemeClr val="bg1"/>
                    </a:solidFill>
                  </a:rPr>
                  <a:t>     .filter($’</a:t>
                </a:r>
                <a:r>
                  <a:rPr lang="en-US" sz="1000" dirty="0" err="1" smtClean="0">
                    <a:solidFill>
                      <a:schemeClr val="bg1"/>
                    </a:solidFill>
                  </a:rPr>
                  <a:t>image_type</a:t>
                </a:r>
                <a:r>
                  <a:rPr lang="en-US" sz="1000" dirty="0" smtClean="0">
                    <a:solidFill>
                      <a:schemeClr val="bg1"/>
                    </a:solidFill>
                  </a:rPr>
                  <a:t>’ == ‘dog’)</a:t>
                </a:r>
              </a:p>
              <a:p>
                <a:r>
                  <a:rPr lang="en-US" sz="1200" dirty="0">
                    <a:solidFill>
                      <a:schemeClr val="bg1"/>
                    </a:solidFill>
                  </a:rPr>
                  <a:t> </a:t>
                </a:r>
                <a:r>
                  <a:rPr lang="en-US" sz="1200" dirty="0" smtClean="0">
                    <a:solidFill>
                      <a:schemeClr val="bg1"/>
                    </a:solidFill>
                  </a:rPr>
                  <a:t>     </a:t>
                </a:r>
                <a:endParaRPr lang="en-US" sz="1200" dirty="0">
                  <a:solidFill>
                    <a:schemeClr val="bg1"/>
                  </a:solidFill>
                </a:endParaRPr>
              </a:p>
            </p:txBody>
          </p:sp>
        </p:grpSp>
        <p:grpSp>
          <p:nvGrpSpPr>
            <p:cNvPr id="55" name="Group 54"/>
            <p:cNvGrpSpPr/>
            <p:nvPr/>
          </p:nvGrpSpPr>
          <p:grpSpPr>
            <a:xfrm>
              <a:off x="7534558" y="1702687"/>
              <a:ext cx="741959" cy="1975930"/>
              <a:chOff x="7334648" y="1702687"/>
              <a:chExt cx="941869" cy="1985092"/>
            </a:xfrm>
          </p:grpSpPr>
          <p:pic>
            <p:nvPicPr>
              <p:cNvPr id="56" name="Picture 55"/>
              <p:cNvPicPr>
                <a:picLocks noChangeAspect="1"/>
              </p:cNvPicPr>
              <p:nvPr/>
            </p:nvPicPr>
            <p:blipFill>
              <a:blip r:embed="rId3"/>
              <a:stretch>
                <a:fillRect/>
              </a:stretch>
            </p:blipFill>
            <p:spPr>
              <a:xfrm>
                <a:off x="7334648" y="2753211"/>
                <a:ext cx="919965" cy="934568"/>
              </a:xfrm>
              <a:prstGeom prst="rect">
                <a:avLst/>
              </a:prstGeom>
            </p:spPr>
          </p:pic>
          <p:pic>
            <p:nvPicPr>
              <p:cNvPr id="57" name="Picture 56"/>
              <p:cNvPicPr>
                <a:picLocks noChangeAspect="1"/>
              </p:cNvPicPr>
              <p:nvPr/>
            </p:nvPicPr>
            <p:blipFill>
              <a:blip r:embed="rId4"/>
              <a:stretch>
                <a:fillRect/>
              </a:stretch>
            </p:blipFill>
            <p:spPr>
              <a:xfrm>
                <a:off x="7334648" y="1702687"/>
                <a:ext cx="941869" cy="949170"/>
              </a:xfrm>
              <a:prstGeom prst="rect">
                <a:avLst/>
              </a:prstGeom>
            </p:spPr>
          </p:pic>
        </p:grpSp>
        <p:sp>
          <p:nvSpPr>
            <p:cNvPr id="58" name="Right Arrow 57"/>
            <p:cNvSpPr/>
            <p:nvPr/>
          </p:nvSpPr>
          <p:spPr>
            <a:xfrm>
              <a:off x="7204137" y="2565505"/>
              <a:ext cx="255855" cy="284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2"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89567543"/>
      </p:ext>
    </p:extLst>
  </p:cSld>
  <p:clrMapOvr>
    <a:masterClrMapping/>
  </p:clrMapOvr>
  <mc:AlternateContent xmlns:mc="http://schemas.openxmlformats.org/markup-compatibility/2006" xmlns:p14="http://schemas.microsoft.com/office/powerpoint/2010/main">
    <mc:Choice Requires="p14">
      <p:transition p14:dur="0" advTm="15000"/>
    </mc:Choice>
    <mc:Fallback xmlns="">
      <p:transition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Natural Language Model - RNN</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676" y="643235"/>
            <a:ext cx="3923274" cy="1558702"/>
          </a:xfrm>
          <a:prstGeom prst="rect">
            <a:avLst/>
          </a:prstGeom>
        </p:spPr>
      </p:pic>
      <p:sp>
        <p:nvSpPr>
          <p:cNvPr id="4" name="Rectangle 3"/>
          <p:cNvSpPr/>
          <p:nvPr/>
        </p:nvSpPr>
        <p:spPr>
          <a:xfrm>
            <a:off x="3675196" y="3930314"/>
            <a:ext cx="5010017" cy="276999"/>
          </a:xfrm>
          <a:prstGeom prst="rect">
            <a:avLst/>
          </a:prstGeom>
        </p:spPr>
        <p:txBody>
          <a:bodyPr wrap="square">
            <a:spAutoFit/>
          </a:bodyPr>
          <a:lstStyle/>
          <a:p>
            <a:r>
              <a:rPr lang="en-US" sz="1200" dirty="0" smtClean="0">
                <a:solidFill>
                  <a:srgbClr val="004A87"/>
                </a:solidFill>
              </a:rPr>
              <a:t>Source: </a:t>
            </a:r>
            <a:r>
              <a:rPr lang="en-US" sz="1200" u="sng" dirty="0" smtClean="0">
                <a:solidFill>
                  <a:schemeClr val="accent2"/>
                </a:solidFill>
              </a:rPr>
              <a:t>http</a:t>
            </a:r>
            <a:r>
              <a:rPr lang="en-US" sz="1200" u="sng" dirty="0">
                <a:solidFill>
                  <a:schemeClr val="accent2"/>
                </a:solidFill>
              </a:rPr>
              <a:t>://colah.github.io/posts/2015-08-Understanding-LSTMs</a:t>
            </a:r>
            <a:r>
              <a:rPr lang="en-US" sz="1200" u="sng" dirty="0" smtClean="0">
                <a:solidFill>
                  <a:schemeClr val="accent2"/>
                </a:solidFill>
              </a:rPr>
              <a:t>/</a:t>
            </a:r>
            <a:endParaRPr lang="en-US" sz="1200" dirty="0"/>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
        <p:nvSpPr>
          <p:cNvPr id="5" name="Rectangle 4"/>
          <p:cNvSpPr/>
          <p:nvPr/>
        </p:nvSpPr>
        <p:spPr>
          <a:xfrm>
            <a:off x="123914" y="1322815"/>
            <a:ext cx="4572000" cy="3477875"/>
          </a:xfrm>
          <a:prstGeom prst="rect">
            <a:avLst/>
          </a:prstGeom>
        </p:spPr>
        <p:txBody>
          <a:bodyPr>
            <a:spAutoFit/>
          </a:bodyPr>
          <a:lstStyle/>
          <a:p>
            <a:pPr>
              <a:spcBef>
                <a:spcPts val="1200"/>
              </a:spcBef>
            </a:pPr>
            <a:r>
              <a:rPr lang="en-US" altLang="zh-CN" sz="2000" dirty="0" smtClean="0">
                <a:solidFill>
                  <a:srgbClr val="0071C5"/>
                </a:solidFill>
                <a:cs typeface="Intel Clear" panose="020B0604020203020204" pitchFamily="34" charset="0"/>
              </a:rPr>
              <a:t>RNN:</a:t>
            </a:r>
          </a:p>
          <a:p>
            <a:pPr marL="285750" lvl="1" indent="-285750">
              <a:spcBef>
                <a:spcPts val="1200"/>
              </a:spcBef>
              <a:buFont typeface="Arial" panose="020B0604020202020204" pitchFamily="34" charset="0"/>
              <a:buChar char="•"/>
            </a:pPr>
            <a:r>
              <a:rPr lang="en-US" altLang="zh-CN" dirty="0">
                <a:solidFill>
                  <a:srgbClr val="003C71"/>
                </a:solidFill>
                <a:cs typeface="Intel Clear" panose="020B0604020203020204" pitchFamily="34" charset="0"/>
              </a:rPr>
              <a:t>Recurrent</a:t>
            </a:r>
          </a:p>
          <a:p>
            <a:pPr marL="285750" lvl="1" indent="-285750">
              <a:spcBef>
                <a:spcPts val="1200"/>
              </a:spcBef>
              <a:buFont typeface="Arial" panose="020B0604020202020204" pitchFamily="34" charset="0"/>
              <a:buChar char="•"/>
            </a:pPr>
            <a:r>
              <a:rPr lang="en-US" altLang="zh-CN" dirty="0" err="1">
                <a:solidFill>
                  <a:srgbClr val="003C71"/>
                </a:solidFill>
                <a:cs typeface="Intel Clear" panose="020B0604020203020204" pitchFamily="34" charset="0"/>
              </a:rPr>
              <a:t>BiRecurrent</a:t>
            </a:r>
            <a:endParaRPr lang="en-US" altLang="zh-CN" dirty="0">
              <a:solidFill>
                <a:srgbClr val="003C71"/>
              </a:solidFill>
              <a:cs typeface="Intel Clear" panose="020B0604020203020204" pitchFamily="34" charset="0"/>
            </a:endParaRPr>
          </a:p>
          <a:p>
            <a:pPr>
              <a:spcBef>
                <a:spcPts val="1200"/>
              </a:spcBef>
            </a:pPr>
            <a:r>
              <a:rPr lang="en-US" altLang="zh-CN" sz="2000" dirty="0">
                <a:solidFill>
                  <a:srgbClr val="0071C5"/>
                </a:solidFill>
                <a:cs typeface="Intel Clear" panose="020B0604020203020204" pitchFamily="34" charset="0"/>
              </a:rPr>
              <a:t>Cell:</a:t>
            </a:r>
            <a:r>
              <a:rPr lang="en-US" sz="2000" dirty="0">
                <a:solidFill>
                  <a:srgbClr val="0071C5"/>
                </a:solidFill>
                <a:cs typeface="Intel Clear" panose="020B0604020203020204" pitchFamily="34" charset="0"/>
              </a:rPr>
              <a:t> </a:t>
            </a:r>
            <a:endParaRPr lang="en-US" sz="2000" dirty="0" smtClean="0">
              <a:solidFill>
                <a:srgbClr val="0071C5"/>
              </a:solidFill>
              <a:cs typeface="Intel Clear" panose="020B0604020203020204" pitchFamily="34" charset="0"/>
            </a:endParaRPr>
          </a:p>
          <a:p>
            <a:pPr marL="285750" lvl="1" indent="-285750">
              <a:spcBef>
                <a:spcPts val="1200"/>
              </a:spcBef>
              <a:buFont typeface="Arial" panose="020B0604020202020204" pitchFamily="34" charset="0"/>
              <a:buChar char="•"/>
            </a:pPr>
            <a:r>
              <a:rPr lang="en-US" dirty="0" err="1">
                <a:solidFill>
                  <a:srgbClr val="003C71"/>
                </a:solidFill>
                <a:cs typeface="Intel Clear" panose="020B0604020203020204" pitchFamily="34" charset="0"/>
              </a:rPr>
              <a:t>SimpleRNN</a:t>
            </a:r>
            <a:endParaRPr lang="en-US" dirty="0">
              <a:solidFill>
                <a:srgbClr val="003C71"/>
              </a:solidFill>
              <a:cs typeface="Intel Clear" panose="020B0604020203020204" pitchFamily="34" charset="0"/>
            </a:endParaRPr>
          </a:p>
          <a:p>
            <a:pPr marL="285750" lvl="1" indent="-285750">
              <a:spcBef>
                <a:spcPts val="1200"/>
              </a:spcBef>
              <a:buFont typeface="Arial" panose="020B0604020202020204" pitchFamily="34" charset="0"/>
              <a:buChar char="•"/>
            </a:pPr>
            <a:r>
              <a:rPr lang="en-US" dirty="0">
                <a:solidFill>
                  <a:srgbClr val="003C71"/>
                </a:solidFill>
                <a:cs typeface="Intel Clear" panose="020B0604020203020204" pitchFamily="34" charset="0"/>
              </a:rPr>
              <a:t>LSTM </a:t>
            </a:r>
          </a:p>
          <a:p>
            <a:pPr marL="285750" lvl="1" indent="-285750">
              <a:spcBef>
                <a:spcPts val="1200"/>
              </a:spcBef>
              <a:buFont typeface="Arial" panose="020B0604020202020204" pitchFamily="34" charset="0"/>
              <a:buChar char="•"/>
            </a:pPr>
            <a:r>
              <a:rPr lang="en-US" dirty="0">
                <a:solidFill>
                  <a:srgbClr val="003C71"/>
                </a:solidFill>
                <a:cs typeface="Intel Clear" panose="020B0604020203020204" pitchFamily="34" charset="0"/>
              </a:rPr>
              <a:t>GRU </a:t>
            </a:r>
          </a:p>
          <a:p>
            <a:pPr marL="285750" lvl="1" indent="-285750">
              <a:spcBef>
                <a:spcPts val="1200"/>
              </a:spcBef>
              <a:buFont typeface="Arial" panose="020B0604020202020204" pitchFamily="34" charset="0"/>
              <a:buChar char="•"/>
            </a:pPr>
            <a:r>
              <a:rPr lang="en-US" dirty="0">
                <a:solidFill>
                  <a:srgbClr val="003C71"/>
                </a:solidFill>
                <a:cs typeface="Intel Clear" panose="020B0604020203020204" pitchFamily="34" charset="0"/>
              </a:rPr>
              <a:t>LSTM with peepholes</a:t>
            </a:r>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120" y="2299514"/>
            <a:ext cx="3721093" cy="1471391"/>
          </a:xfrm>
          <a:prstGeom prst="rect">
            <a:avLst/>
          </a:prstGeom>
        </p:spPr>
      </p:pic>
    </p:spTree>
    <p:extLst>
      <p:ext uri="{BB962C8B-B14F-4D97-AF65-F5344CB8AC3E}">
        <p14:creationId xmlns:p14="http://schemas.microsoft.com/office/powerpoint/2010/main" val="3926881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28</a:t>
            </a:fld>
            <a:endParaRPr lang="en-US" dirty="0"/>
          </a:p>
        </p:txBody>
      </p:sp>
      <p:sp>
        <p:nvSpPr>
          <p:cNvPr id="3" name="Title 2"/>
          <p:cNvSpPr>
            <a:spLocks noGrp="1"/>
          </p:cNvSpPr>
          <p:nvPr>
            <p:ph type="title"/>
          </p:nvPr>
        </p:nvSpPr>
        <p:spPr/>
        <p:txBody>
          <a:bodyPr/>
          <a:lstStyle/>
          <a:p>
            <a:r>
              <a:rPr lang="en-US" dirty="0" smtClean="0"/>
              <a:t>BigDL: </a:t>
            </a:r>
            <a:r>
              <a:rPr lang="en-US" dirty="0"/>
              <a:t>d</a:t>
            </a:r>
            <a:r>
              <a:rPr lang="en-US" dirty="0" smtClean="0"/>
              <a:t>esign for big data </a:t>
            </a:r>
            <a:endParaRPr lang="en-US" dirty="0"/>
          </a:p>
        </p:txBody>
      </p:sp>
      <p:sp>
        <p:nvSpPr>
          <p:cNvPr id="4" name="Content Placeholder 3"/>
          <p:cNvSpPr>
            <a:spLocks noGrp="1"/>
          </p:cNvSpPr>
          <p:nvPr>
            <p:ph sz="quarter" idx="13"/>
          </p:nvPr>
        </p:nvSpPr>
        <p:spPr>
          <a:xfrm>
            <a:off x="392112" y="1177528"/>
            <a:ext cx="8293101" cy="3425825"/>
          </a:xfrm>
        </p:spPr>
        <p:txBody>
          <a:bodyPr/>
          <a:lstStyle/>
          <a:p>
            <a:pPr lvl="1"/>
            <a:r>
              <a:rPr lang="en-US" b="1" dirty="0" smtClean="0">
                <a:solidFill>
                  <a:srgbClr val="009FDF"/>
                </a:solidFill>
              </a:rPr>
              <a:t>Standard </a:t>
            </a:r>
            <a:r>
              <a:rPr lang="en-US" b="1" dirty="0">
                <a:solidFill>
                  <a:srgbClr val="009FDF"/>
                </a:solidFill>
              </a:rPr>
              <a:t>Spark </a:t>
            </a:r>
            <a:r>
              <a:rPr lang="en-US" b="1" dirty="0" smtClean="0">
                <a:solidFill>
                  <a:srgbClr val="009FDF"/>
                </a:solidFill>
              </a:rPr>
              <a:t>Programs (Python and Scala)</a:t>
            </a:r>
          </a:p>
          <a:p>
            <a:pPr lvl="1"/>
            <a:r>
              <a:rPr lang="en-US" b="1" dirty="0" smtClean="0">
                <a:solidFill>
                  <a:srgbClr val="009FDF"/>
                </a:solidFill>
              </a:rPr>
              <a:t>Easy </a:t>
            </a:r>
            <a:r>
              <a:rPr lang="en-US" b="1" dirty="0">
                <a:solidFill>
                  <a:srgbClr val="009FDF"/>
                </a:solidFill>
              </a:rPr>
              <a:t>to </a:t>
            </a:r>
            <a:r>
              <a:rPr lang="en-US" b="1" dirty="0" smtClean="0">
                <a:solidFill>
                  <a:srgbClr val="009FDF"/>
                </a:solidFill>
              </a:rPr>
              <a:t>deploy</a:t>
            </a:r>
            <a:r>
              <a:rPr lang="en-US" dirty="0"/>
              <a:t> on top of </a:t>
            </a:r>
            <a:r>
              <a:rPr lang="en-US" b="1" dirty="0">
                <a:solidFill>
                  <a:srgbClr val="009FDF"/>
                </a:solidFill>
              </a:rPr>
              <a:t>Existing</a:t>
            </a:r>
            <a:r>
              <a:rPr lang="en-US" dirty="0"/>
              <a:t> Spark or Hadoop clusters.</a:t>
            </a:r>
            <a:endParaRPr lang="en-US" b="1" dirty="0">
              <a:solidFill>
                <a:srgbClr val="009FDF"/>
              </a:solidFill>
            </a:endParaRPr>
          </a:p>
          <a:p>
            <a:pPr lvl="1"/>
            <a:r>
              <a:rPr lang="en-US" b="1" dirty="0" smtClean="0">
                <a:solidFill>
                  <a:srgbClr val="009FDF"/>
                </a:solidFill>
              </a:rPr>
              <a:t>Rich</a:t>
            </a:r>
            <a:r>
              <a:rPr lang="en-US" dirty="0" smtClean="0"/>
              <a:t> deep learning support, </a:t>
            </a:r>
            <a:r>
              <a:rPr lang="en-US" b="1" dirty="0">
                <a:solidFill>
                  <a:srgbClr val="009FDF"/>
                </a:solidFill>
              </a:rPr>
              <a:t>close integrate </a:t>
            </a:r>
            <a:r>
              <a:rPr lang="en-US" dirty="0" smtClean="0"/>
              <a:t>with other big data work load</a:t>
            </a:r>
          </a:p>
          <a:p>
            <a:pPr lvl="1"/>
            <a:r>
              <a:rPr lang="en-US" dirty="0" smtClean="0"/>
              <a:t>Interact with other deep learning framework.</a:t>
            </a:r>
          </a:p>
          <a:p>
            <a:pPr lvl="1"/>
            <a:r>
              <a:rPr lang="en-US" b="1" dirty="0" smtClean="0">
                <a:solidFill>
                  <a:srgbClr val="009FDF"/>
                </a:solidFill>
              </a:rPr>
              <a:t>High performance </a:t>
            </a:r>
            <a:r>
              <a:rPr lang="en-US" dirty="0" smtClean="0"/>
              <a:t>powered by Intel MKL and multi-threaded programming</a:t>
            </a:r>
          </a:p>
          <a:p>
            <a:pPr lvl="1"/>
            <a:r>
              <a:rPr lang="en-US" b="1" dirty="0" smtClean="0">
                <a:solidFill>
                  <a:srgbClr val="009FDF"/>
                </a:solidFill>
              </a:rPr>
              <a:t>Efficient scale-out </a:t>
            </a:r>
            <a:r>
              <a:rPr lang="en-US" dirty="0" smtClean="0"/>
              <a:t>with an all-reduce communications on Spark</a:t>
            </a:r>
          </a:p>
        </p:txBody>
      </p:sp>
    </p:spTree>
    <p:extLst>
      <p:ext uri="{BB962C8B-B14F-4D97-AF65-F5344CB8AC3E}">
        <p14:creationId xmlns:p14="http://schemas.microsoft.com/office/powerpoint/2010/main" val="1219825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9" name="Title 1"/>
          <p:cNvSpPr>
            <a:spLocks noGrp="1"/>
          </p:cNvSpPr>
          <p:nvPr>
            <p:ph type="title"/>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What CAN </a:t>
            </a:r>
            <a:r>
              <a:rPr lang="en-US" dirty="0" err="1" smtClean="0">
                <a:solidFill>
                  <a:srgbClr val="003C71"/>
                </a:solidFill>
              </a:rPr>
              <a:t>BigDL</a:t>
            </a:r>
            <a:r>
              <a:rPr lang="en-US" dirty="0" smtClean="0">
                <a:solidFill>
                  <a:srgbClr val="003C71"/>
                </a:solidFill>
              </a:rPr>
              <a:t> do</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804069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sp>
        <p:nvSpPr>
          <p:cNvPr id="9" name="Title 1"/>
          <p:cNvSpPr>
            <a:spLocks noGrp="1"/>
          </p:cNvSpPr>
          <p:nvPr>
            <p:ph type="title"/>
          </p:nvPr>
        </p:nvSpPr>
        <p:spPr>
          <a:xfrm>
            <a:off x="484920" y="1838431"/>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err="1" smtClean="0">
                <a:solidFill>
                  <a:srgbClr val="003C71"/>
                </a:solidFill>
              </a:rPr>
              <a:t>WhAT</a:t>
            </a:r>
            <a:r>
              <a:rPr lang="en-US" dirty="0" smtClean="0">
                <a:solidFill>
                  <a:srgbClr val="003C71"/>
                </a:solidFill>
              </a:rPr>
              <a:t> IS BigDL?</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417698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30</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Object Detection on PASCAL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109" y="1031132"/>
            <a:ext cx="1347729" cy="10107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42" y="1031132"/>
            <a:ext cx="1648962" cy="12367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1075" y="829930"/>
            <a:ext cx="1015174" cy="14379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210" y="829930"/>
            <a:ext cx="1015174" cy="143792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642" y="2655418"/>
            <a:ext cx="2048223" cy="149929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4977" y="3304998"/>
            <a:ext cx="1688930" cy="126669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7713" y="2356789"/>
            <a:ext cx="1688930" cy="1266697"/>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6210" y="2589580"/>
            <a:ext cx="1208002" cy="1808386"/>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14103" y="1649493"/>
            <a:ext cx="1208002" cy="1808386"/>
          </a:xfrm>
          <a:prstGeom prst="rect">
            <a:avLst/>
          </a:prstGeom>
        </p:spPr>
      </p:pic>
      <p:sp>
        <p:nvSpPr>
          <p:cNvPr id="4" name="Rectangle 3"/>
          <p:cNvSpPr/>
          <p:nvPr/>
        </p:nvSpPr>
        <p:spPr>
          <a:xfrm>
            <a:off x="150611" y="4491208"/>
            <a:ext cx="2863284" cy="276999"/>
          </a:xfrm>
          <a:prstGeom prst="rect">
            <a:avLst/>
          </a:prstGeom>
        </p:spPr>
        <p:txBody>
          <a:bodyPr wrap="none">
            <a:spAutoFit/>
          </a:bodyPr>
          <a:lstStyle/>
          <a:p>
            <a:r>
              <a:rPr lang="en-US" sz="1100" dirty="0" smtClean="0">
                <a:solidFill>
                  <a:schemeClr val="bg1">
                    <a:lumMod val="65000"/>
                  </a:schemeClr>
                </a:solidFill>
              </a:rPr>
              <a:t>*(</a:t>
            </a:r>
            <a:r>
              <a:rPr lang="en-US" sz="1100" dirty="0">
                <a:solidFill>
                  <a:schemeClr val="bg1">
                    <a:lumMod val="65000"/>
                  </a:schemeClr>
                </a:solidFill>
              </a:rPr>
              <a:t>http://host.robots.ox.ac.uk/pascal/VOC/</a:t>
            </a:r>
            <a:r>
              <a:rPr lang="en-US" sz="1200" dirty="0">
                <a:solidFill>
                  <a:schemeClr val="bg1">
                    <a:lumMod val="65000"/>
                  </a:schemeClr>
                </a:solidFill>
              </a:rPr>
              <a:t>)</a:t>
            </a:r>
            <a:endParaRPr lang="en-US" sz="1100" dirty="0">
              <a:solidFill>
                <a:schemeClr val="bg1">
                  <a:lumMod val="65000"/>
                </a:schemeClr>
              </a:solidFill>
            </a:endParaRPr>
          </a:p>
        </p:txBody>
      </p:sp>
      <p:sp>
        <p:nvSpPr>
          <p:cNvPr id="1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143821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31</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Visual recognition and Object Detection</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1203325"/>
            <a:ext cx="3688790" cy="3425825"/>
          </a:xfrm>
        </p:spPr>
        <p:txBody>
          <a:bodyPr/>
          <a:lstStyle/>
          <a:p>
            <a:r>
              <a:rPr lang="en-US" dirty="0" smtClean="0"/>
              <a:t>Faster-RCNN</a:t>
            </a:r>
            <a:endParaRPr lang="en-US" dirty="0"/>
          </a:p>
        </p:txBody>
      </p:sp>
      <p:pic>
        <p:nvPicPr>
          <p:cNvPr id="5" name="Picture 4"/>
          <p:cNvPicPr>
            <a:picLocks noChangeAspect="1"/>
          </p:cNvPicPr>
          <p:nvPr/>
        </p:nvPicPr>
        <p:blipFill>
          <a:blip r:embed="rId2"/>
          <a:stretch>
            <a:fillRect/>
          </a:stretch>
        </p:blipFill>
        <p:spPr>
          <a:xfrm>
            <a:off x="723625" y="2080208"/>
            <a:ext cx="3167371" cy="1875976"/>
          </a:xfrm>
          <a:prstGeom prst="rect">
            <a:avLst/>
          </a:prstGeom>
        </p:spPr>
      </p:pic>
      <p:sp>
        <p:nvSpPr>
          <p:cNvPr id="6" name="Content Placeholder 3"/>
          <p:cNvSpPr txBox="1">
            <a:spLocks/>
          </p:cNvSpPr>
          <p:nvPr/>
        </p:nvSpPr>
        <p:spPr>
          <a:xfrm>
            <a:off x="4624165" y="1177528"/>
            <a:ext cx="4187751"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SSD: </a:t>
            </a:r>
            <a:r>
              <a:rPr lang="en-US" dirty="0" smtClean="0"/>
              <a:t>Single </a:t>
            </a:r>
            <a:r>
              <a:rPr lang="en-US" dirty="0"/>
              <a:t>Shot </a:t>
            </a:r>
            <a:r>
              <a:rPr lang="en-US" dirty="0" err="1"/>
              <a:t>MultiBox</a:t>
            </a:r>
            <a:r>
              <a:rPr lang="en-US" dirty="0"/>
              <a:t> </a:t>
            </a:r>
            <a:r>
              <a:rPr lang="en-US" dirty="0" smtClean="0"/>
              <a:t>Detector</a:t>
            </a:r>
            <a:endParaRPr lang="en-US" dirty="0"/>
          </a:p>
        </p:txBody>
      </p:sp>
      <p:pic>
        <p:nvPicPr>
          <p:cNvPr id="7" name="Picture 6"/>
          <p:cNvPicPr>
            <a:picLocks noChangeAspect="1"/>
          </p:cNvPicPr>
          <p:nvPr/>
        </p:nvPicPr>
        <p:blipFill>
          <a:blip r:embed="rId3"/>
          <a:stretch>
            <a:fillRect/>
          </a:stretch>
        </p:blipFill>
        <p:spPr>
          <a:xfrm>
            <a:off x="4704907" y="2159758"/>
            <a:ext cx="4026265" cy="1133770"/>
          </a:xfrm>
          <a:prstGeom prst="rect">
            <a:avLst/>
          </a:prstGeom>
        </p:spPr>
      </p:pic>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338448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32</a:t>
            </a:fld>
            <a:endParaRPr lang="en-US" dirty="0"/>
          </a:p>
        </p:txBody>
      </p:sp>
      <p:sp>
        <p:nvSpPr>
          <p:cNvPr id="3" name="Title 2"/>
          <p:cNvSpPr>
            <a:spLocks noGrp="1"/>
          </p:cNvSpPr>
          <p:nvPr>
            <p:ph type="title"/>
          </p:nvPr>
        </p:nvSpPr>
        <p:spPr/>
        <p:txBody>
          <a:bodyPr/>
          <a:lstStyle/>
          <a:p>
            <a:r>
              <a:rPr lang="en-US" dirty="0" smtClean="0"/>
              <a:t>Model Persistent</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Model Snapshot</a:t>
            </a:r>
          </a:p>
          <a:p>
            <a:pPr marL="511175" lvl="1" indent="-285750">
              <a:buFont typeface="Arial" panose="020B0604020202020204" pitchFamily="34" charset="0"/>
              <a:buChar char="•"/>
            </a:pPr>
            <a:r>
              <a:rPr lang="en-US" sz="1600" dirty="0" smtClean="0"/>
              <a:t>Long training work checkpoint</a:t>
            </a:r>
            <a:endParaRPr lang="en-US" sz="1600" dirty="0"/>
          </a:p>
          <a:p>
            <a:pPr marL="511175" lvl="1" indent="-285750">
              <a:buFont typeface="Arial" panose="020B0604020202020204" pitchFamily="34" charset="0"/>
              <a:buChar char="•"/>
            </a:pPr>
            <a:r>
              <a:rPr lang="en-US" sz="1600" dirty="0" smtClean="0"/>
              <a:t>Model deployment and sharing</a:t>
            </a:r>
          </a:p>
          <a:p>
            <a:pPr marL="511175" lvl="1" indent="-285750">
              <a:buFont typeface="Arial" panose="020B0604020202020204" pitchFamily="34" charset="0"/>
              <a:buChar char="•"/>
            </a:pPr>
            <a:r>
              <a:rPr lang="en-US" sz="1600" dirty="0" smtClean="0"/>
              <a:t>Fine-tune</a:t>
            </a:r>
            <a:endParaRPr lang="en-US" sz="1600" dirty="0"/>
          </a:p>
          <a:p>
            <a:pPr marL="511175"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Caffe</a:t>
            </a:r>
            <a:r>
              <a:rPr lang="en-US" dirty="0" smtClean="0"/>
              <a:t>/Torch/</a:t>
            </a:r>
            <a:r>
              <a:rPr lang="en-US" dirty="0" err="1" smtClean="0"/>
              <a:t>Tensorflow</a:t>
            </a:r>
            <a:r>
              <a:rPr lang="en-US" dirty="0" smtClean="0"/>
              <a:t> Model Support</a:t>
            </a:r>
          </a:p>
          <a:p>
            <a:pPr marL="631825" lvl="2" indent="-285750">
              <a:buFont typeface="Arial" panose="020B0604020202020204" pitchFamily="34" charset="0"/>
              <a:buChar char="•"/>
            </a:pPr>
            <a:r>
              <a:rPr lang="en-US" sz="1600" dirty="0" smtClean="0"/>
              <a:t>Model file load</a:t>
            </a:r>
          </a:p>
          <a:p>
            <a:pPr marL="631825" lvl="2" indent="-285750">
              <a:buFont typeface="Arial" panose="020B0604020202020204" pitchFamily="34" charset="0"/>
              <a:buChar char="•"/>
            </a:pPr>
            <a:r>
              <a:rPr lang="en-US" sz="1600" dirty="0" smtClean="0"/>
              <a:t>Easy to migrate your </a:t>
            </a:r>
            <a:r>
              <a:rPr lang="en-US" sz="1600" dirty="0" err="1" smtClean="0"/>
              <a:t>caffe</a:t>
            </a:r>
            <a:r>
              <a:rPr lang="en-US" sz="1600" dirty="0" smtClean="0"/>
              <a:t>/torch/</a:t>
            </a:r>
            <a:r>
              <a:rPr lang="en-US" sz="1600" dirty="0" err="1" smtClean="0"/>
              <a:t>tensorflow</a:t>
            </a:r>
            <a:r>
              <a:rPr lang="en-US" sz="1600" dirty="0" smtClean="0"/>
              <a:t> </a:t>
            </a:r>
          </a:p>
          <a:p>
            <a:pPr marL="346075" lvl="2" indent="0">
              <a:buNone/>
            </a:pPr>
            <a:r>
              <a:rPr lang="en-US" sz="1600" dirty="0"/>
              <a:t> </a:t>
            </a:r>
            <a:r>
              <a:rPr lang="en-US" sz="1600" dirty="0" smtClean="0"/>
              <a:t>     work to Spark</a:t>
            </a:r>
            <a:endParaRPr lang="en-US" sz="1600" dirty="0"/>
          </a:p>
          <a:p>
            <a:pPr marL="285750" indent="-285750">
              <a:buFont typeface="Arial" panose="020B0604020202020204" pitchFamily="34" charset="0"/>
              <a:buChar char="•"/>
            </a:pPr>
            <a:endParaRPr lang="en-US" dirty="0" smtClean="0"/>
          </a:p>
        </p:txBody>
      </p:sp>
      <p:sp>
        <p:nvSpPr>
          <p:cNvPr id="5" name="Rectangle 4"/>
          <p:cNvSpPr/>
          <p:nvPr/>
        </p:nvSpPr>
        <p:spPr>
          <a:xfrm>
            <a:off x="5070705" y="1657200"/>
            <a:ext cx="822277" cy="391235"/>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smtClean="0"/>
              <a:t>Caffe</a:t>
            </a:r>
            <a:r>
              <a:rPr lang="en-US" sz="1050" dirty="0" smtClean="0"/>
              <a:t> Model File</a:t>
            </a:r>
            <a:endParaRPr lang="en-US" sz="1050" dirty="0"/>
          </a:p>
        </p:txBody>
      </p:sp>
      <p:sp>
        <p:nvSpPr>
          <p:cNvPr id="6" name="Rectangle 5"/>
          <p:cNvSpPr/>
          <p:nvPr/>
        </p:nvSpPr>
        <p:spPr>
          <a:xfrm>
            <a:off x="5070705" y="2108875"/>
            <a:ext cx="818866" cy="391235"/>
          </a:xfrm>
          <a:prstGeom prst="rect">
            <a:avLst/>
          </a:prstGeom>
          <a:solidFill>
            <a:srgbClr val="FD92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Torch Model File</a:t>
            </a:r>
            <a:endParaRPr lang="en-US" sz="1050" dirty="0"/>
          </a:p>
        </p:txBody>
      </p:sp>
      <p:sp>
        <p:nvSpPr>
          <p:cNvPr id="7" name="Flowchart: Magnetic Disk 6"/>
          <p:cNvSpPr/>
          <p:nvPr/>
        </p:nvSpPr>
        <p:spPr>
          <a:xfrm>
            <a:off x="6078995" y="3227808"/>
            <a:ext cx="1248772" cy="781334"/>
          </a:xfrm>
          <a:prstGeom prst="flowChartMagneticDisk">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Storage</a:t>
            </a:r>
            <a:endParaRPr lang="en-US" dirty="0"/>
          </a:p>
        </p:txBody>
      </p:sp>
      <p:sp>
        <p:nvSpPr>
          <p:cNvPr id="8" name="Rounded Rectangle 7"/>
          <p:cNvSpPr/>
          <p:nvPr/>
        </p:nvSpPr>
        <p:spPr>
          <a:xfrm>
            <a:off x="6983626" y="1632810"/>
            <a:ext cx="1385659" cy="811070"/>
          </a:xfrm>
          <a:prstGeom prst="roundRect">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BigDL</a:t>
            </a:r>
            <a:endParaRPr lang="en-US" sz="1200" dirty="0"/>
          </a:p>
        </p:txBody>
      </p:sp>
      <p:sp>
        <p:nvSpPr>
          <p:cNvPr id="9" name="Rectangle 8"/>
          <p:cNvSpPr/>
          <p:nvPr/>
        </p:nvSpPr>
        <p:spPr>
          <a:xfrm>
            <a:off x="5067294" y="1190804"/>
            <a:ext cx="822277" cy="391235"/>
          </a:xfrm>
          <a:prstGeom prst="rect">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BigDL Model File</a:t>
            </a:r>
            <a:endParaRPr lang="en-US" sz="1050" dirty="0"/>
          </a:p>
        </p:txBody>
      </p:sp>
      <p:sp>
        <p:nvSpPr>
          <p:cNvPr id="10" name="Right Arrow 9"/>
          <p:cNvSpPr/>
          <p:nvPr/>
        </p:nvSpPr>
        <p:spPr>
          <a:xfrm>
            <a:off x="6239095" y="1858695"/>
            <a:ext cx="521174" cy="342170"/>
          </a:xfrm>
          <a:prstGeom prst="righ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321244" y="1678077"/>
            <a:ext cx="382137" cy="218364"/>
          </a:xfrm>
          <a:prstGeom prst="rect">
            <a:avLst/>
          </a:prstGeom>
          <a:noFill/>
          <a:ln>
            <a:noFill/>
          </a:ln>
        </p:spPr>
        <p:txBody>
          <a:bodyPr vert="horz" wrap="none" lIns="0" tIns="0" rIns="0" bIns="0" rtlCol="0">
            <a:noAutofit/>
          </a:bodyPr>
          <a:lstStyle/>
          <a:p>
            <a:r>
              <a:rPr lang="en-US" sz="1100" dirty="0" smtClean="0"/>
              <a:t>Load</a:t>
            </a:r>
          </a:p>
        </p:txBody>
      </p:sp>
      <p:sp>
        <p:nvSpPr>
          <p:cNvPr id="15" name="Down Arrow 14"/>
          <p:cNvSpPr/>
          <p:nvPr/>
        </p:nvSpPr>
        <p:spPr>
          <a:xfrm rot="1422687">
            <a:off x="6883790" y="2722131"/>
            <a:ext cx="377304" cy="448755"/>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348430" y="2837326"/>
            <a:ext cx="382137" cy="218364"/>
          </a:xfrm>
          <a:prstGeom prst="rect">
            <a:avLst/>
          </a:prstGeom>
          <a:noFill/>
          <a:ln>
            <a:noFill/>
          </a:ln>
        </p:spPr>
        <p:txBody>
          <a:bodyPr vert="horz" wrap="none" lIns="0" tIns="0" rIns="0" bIns="0" rtlCol="0">
            <a:noAutofit/>
          </a:bodyPr>
          <a:lstStyle/>
          <a:p>
            <a:r>
              <a:rPr lang="en-US" sz="1100" dirty="0" smtClean="0"/>
              <a:t>Save</a:t>
            </a:r>
          </a:p>
        </p:txBody>
      </p:sp>
      <p:sp>
        <p:nvSpPr>
          <p:cNvPr id="25" name="Down Arrow 24"/>
          <p:cNvSpPr/>
          <p:nvPr/>
        </p:nvSpPr>
        <p:spPr>
          <a:xfrm rot="7873124">
            <a:off x="5974963" y="2695451"/>
            <a:ext cx="377304" cy="448755"/>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67294" y="2573186"/>
            <a:ext cx="822277" cy="391235"/>
          </a:xfrm>
          <a:prstGeom prst="rect">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err="1" smtClean="0"/>
              <a:t>Tensorflow</a:t>
            </a:r>
            <a:r>
              <a:rPr lang="en-US" sz="900" dirty="0" smtClean="0"/>
              <a:t> Model File</a:t>
            </a:r>
            <a:endParaRPr lang="en-US" sz="900" dirty="0"/>
          </a:p>
        </p:txBody>
      </p:sp>
    </p:spTree>
    <p:extLst>
      <p:ext uri="{BB962C8B-B14F-4D97-AF65-F5344CB8AC3E}">
        <p14:creationId xmlns:p14="http://schemas.microsoft.com/office/powerpoint/2010/main" val="327559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4413" y="1567941"/>
            <a:ext cx="5377969" cy="222517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33</a:t>
            </a:fld>
            <a:endParaRPr lang="en-US" dirty="0"/>
          </a:p>
        </p:txBody>
      </p:sp>
      <p:sp>
        <p:nvSpPr>
          <p:cNvPr id="5" name="Title 4"/>
          <p:cNvSpPr>
            <a:spLocks noGrp="1"/>
          </p:cNvSpPr>
          <p:nvPr>
            <p:ph type="title"/>
          </p:nvPr>
        </p:nvSpPr>
        <p:spPr>
          <a:xfrm>
            <a:off x="2894517" y="79672"/>
            <a:ext cx="3148475" cy="868680"/>
          </a:xfrm>
        </p:spPr>
        <p:txBody>
          <a:bodyPr/>
          <a:lstStyle/>
          <a:p>
            <a:r>
              <a:rPr lang="en-US" dirty="0" smtClean="0"/>
              <a:t>SSD Pipeline</a:t>
            </a:r>
            <a:endParaRPr lang="en-US" dirty="0"/>
          </a:p>
        </p:txBody>
      </p:sp>
      <p:grpSp>
        <p:nvGrpSpPr>
          <p:cNvPr id="17" name="Group 16"/>
          <p:cNvGrpSpPr/>
          <p:nvPr/>
        </p:nvGrpSpPr>
        <p:grpSpPr>
          <a:xfrm>
            <a:off x="578603" y="1969768"/>
            <a:ext cx="1215957" cy="1575881"/>
            <a:chOff x="1656945" y="1725038"/>
            <a:chExt cx="1215957" cy="1575881"/>
          </a:xfrm>
        </p:grpSpPr>
        <p:sp>
          <p:nvSpPr>
            <p:cNvPr id="11" name="Rectangle 10"/>
            <p:cNvSpPr/>
            <p:nvPr/>
          </p:nvSpPr>
          <p:spPr>
            <a:xfrm>
              <a:off x="1656945" y="1725038"/>
              <a:ext cx="1215957" cy="1575881"/>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Preprocess</a:t>
              </a:r>
              <a:endParaRPr lang="en-US" dirty="0"/>
            </a:p>
          </p:txBody>
        </p:sp>
        <p:sp>
          <p:nvSpPr>
            <p:cNvPr id="12" name="Rectangle 11"/>
            <p:cNvSpPr/>
            <p:nvPr/>
          </p:nvSpPr>
          <p:spPr>
            <a:xfrm>
              <a:off x="1744494" y="2120630"/>
              <a:ext cx="1031132" cy="265565"/>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Resize</a:t>
              </a:r>
              <a:endParaRPr lang="en-US" sz="1400" dirty="0"/>
            </a:p>
          </p:txBody>
        </p:sp>
        <p:sp>
          <p:nvSpPr>
            <p:cNvPr id="13" name="Rectangle 12"/>
            <p:cNvSpPr/>
            <p:nvPr/>
          </p:nvSpPr>
          <p:spPr>
            <a:xfrm>
              <a:off x="1744494" y="2528868"/>
              <a:ext cx="1031132" cy="252919"/>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Normalize</a:t>
              </a:r>
              <a:endParaRPr lang="en-US" sz="1400" dirty="0"/>
            </a:p>
          </p:txBody>
        </p:sp>
        <p:sp>
          <p:nvSpPr>
            <p:cNvPr id="16" name="Rectangle 15"/>
            <p:cNvSpPr/>
            <p:nvPr/>
          </p:nvSpPr>
          <p:spPr>
            <a:xfrm>
              <a:off x="1744494" y="2921055"/>
              <a:ext cx="1031132" cy="252919"/>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smtClean="0"/>
                <a:t>ToBatch</a:t>
              </a:r>
              <a:endParaRPr lang="en-US" sz="1400" dirty="0"/>
            </a:p>
          </p:txBody>
        </p:sp>
      </p:grpSp>
      <p:sp>
        <p:nvSpPr>
          <p:cNvPr id="18" name="Flowchart: Multidocument 17"/>
          <p:cNvSpPr/>
          <p:nvPr/>
        </p:nvSpPr>
        <p:spPr>
          <a:xfrm>
            <a:off x="2210811" y="2516464"/>
            <a:ext cx="1582366" cy="883664"/>
          </a:xfrm>
          <a:prstGeom prst="flowChartMultidocumen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BigDL SSD Model</a:t>
            </a:r>
            <a:endParaRPr lang="en-US" dirty="0"/>
          </a:p>
        </p:txBody>
      </p:sp>
      <p:sp>
        <p:nvSpPr>
          <p:cNvPr id="21" name="Plaque 20"/>
          <p:cNvSpPr/>
          <p:nvPr/>
        </p:nvSpPr>
        <p:spPr>
          <a:xfrm>
            <a:off x="2317170" y="1639415"/>
            <a:ext cx="1556425" cy="615718"/>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Pre-trained Model</a:t>
            </a:r>
          </a:p>
        </p:txBody>
      </p:sp>
      <p:sp>
        <p:nvSpPr>
          <p:cNvPr id="23" name="Rectangle 22"/>
          <p:cNvSpPr/>
          <p:nvPr/>
        </p:nvSpPr>
        <p:spPr>
          <a:xfrm>
            <a:off x="4246238" y="2590719"/>
            <a:ext cx="1123082" cy="597182"/>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Post-processor</a:t>
            </a:r>
            <a:endParaRPr lang="en-US" dirty="0"/>
          </a:p>
        </p:txBody>
      </p:sp>
      <p:sp>
        <p:nvSpPr>
          <p:cNvPr id="30" name="Plaque 29"/>
          <p:cNvSpPr/>
          <p:nvPr/>
        </p:nvSpPr>
        <p:spPr>
          <a:xfrm>
            <a:off x="6018980" y="2517459"/>
            <a:ext cx="1300194" cy="630790"/>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Boxes &amp; scores</a:t>
            </a:r>
          </a:p>
        </p:txBody>
      </p:sp>
      <p:sp>
        <p:nvSpPr>
          <p:cNvPr id="34" name="Rectangle 33"/>
          <p:cNvSpPr/>
          <p:nvPr/>
        </p:nvSpPr>
        <p:spPr>
          <a:xfrm>
            <a:off x="7369993" y="1606291"/>
            <a:ext cx="1188767" cy="375925"/>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Visualizer</a:t>
            </a:r>
            <a:endParaRPr lang="en-US" dirty="0"/>
          </a:p>
        </p:txBody>
      </p:sp>
      <p:sp>
        <p:nvSpPr>
          <p:cNvPr id="9" name="Flowchart: Magnetic Disk 8"/>
          <p:cNvSpPr/>
          <p:nvPr/>
        </p:nvSpPr>
        <p:spPr>
          <a:xfrm>
            <a:off x="726354" y="941926"/>
            <a:ext cx="901429" cy="525293"/>
          </a:xfrm>
          <a:prstGeom prst="flowChartMagneticDisk">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Raw Data</a:t>
            </a:r>
            <a:endParaRPr lang="en-US" sz="1200" dirty="0"/>
          </a:p>
        </p:txBody>
      </p:sp>
      <p:sp>
        <p:nvSpPr>
          <p:cNvPr id="41" name="Down Arrow 40"/>
          <p:cNvSpPr/>
          <p:nvPr/>
        </p:nvSpPr>
        <p:spPr>
          <a:xfrm>
            <a:off x="1024668" y="1491206"/>
            <a:ext cx="304800" cy="474993"/>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a:off x="1880508" y="2792378"/>
            <a:ext cx="278859"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p:cNvCxnSpPr>
            <a:stCxn id="21" idx="2"/>
            <a:endCxn id="18" idx="0"/>
          </p:cNvCxnSpPr>
          <p:nvPr/>
        </p:nvCxnSpPr>
        <p:spPr>
          <a:xfrm>
            <a:off x="3095383" y="2255133"/>
            <a:ext cx="15472" cy="261331"/>
          </a:xfrm>
          <a:prstGeom prst="straightConnector1">
            <a:avLst/>
          </a:prstGeom>
          <a:ln w="19050">
            <a:solidFill>
              <a:schemeClr val="accent2"/>
            </a:solidFill>
            <a:prstDash val="dash"/>
            <a:tailEnd type="triangle"/>
          </a:ln>
        </p:spPr>
        <p:style>
          <a:lnRef idx="2">
            <a:schemeClr val="accent5"/>
          </a:lnRef>
          <a:fillRef idx="0">
            <a:schemeClr val="accent5"/>
          </a:fillRef>
          <a:effectRef idx="1">
            <a:schemeClr val="accent5"/>
          </a:effectRef>
          <a:fontRef idx="minor">
            <a:schemeClr val="tx1"/>
          </a:fontRef>
        </p:style>
      </p:cxnSp>
      <p:sp>
        <p:nvSpPr>
          <p:cNvPr id="55" name="Right Arrow 54"/>
          <p:cNvSpPr/>
          <p:nvPr/>
        </p:nvSpPr>
        <p:spPr>
          <a:xfrm>
            <a:off x="3866995" y="2746510"/>
            <a:ext cx="278859"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ight Arrow 55"/>
          <p:cNvSpPr/>
          <p:nvPr/>
        </p:nvSpPr>
        <p:spPr>
          <a:xfrm>
            <a:off x="5524449" y="2735434"/>
            <a:ext cx="432123" cy="288448"/>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Plaque 57"/>
          <p:cNvSpPr/>
          <p:nvPr/>
        </p:nvSpPr>
        <p:spPr>
          <a:xfrm>
            <a:off x="2550028" y="3989095"/>
            <a:ext cx="1166737" cy="541139"/>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Ground Truth</a:t>
            </a:r>
            <a:endParaRPr lang="en-US" sz="1600" dirty="0"/>
          </a:p>
        </p:txBody>
      </p:sp>
      <p:cxnSp>
        <p:nvCxnSpPr>
          <p:cNvPr id="61" name="Straight Arrow Connector 60"/>
          <p:cNvCxnSpPr>
            <a:stCxn id="58" idx="3"/>
            <a:endCxn id="35" idx="1"/>
          </p:cNvCxnSpPr>
          <p:nvPr/>
        </p:nvCxnSpPr>
        <p:spPr>
          <a:xfrm flipV="1">
            <a:off x="3716765" y="4253427"/>
            <a:ext cx="556667" cy="6238"/>
          </a:xfrm>
          <a:prstGeom prst="straightConnector1">
            <a:avLst/>
          </a:prstGeom>
          <a:ln w="19050">
            <a:solidFill>
              <a:schemeClr val="accent2"/>
            </a:solidFill>
            <a:prstDash val="dash"/>
            <a:tailEnd type="triangle"/>
          </a:ln>
        </p:spPr>
        <p:style>
          <a:lnRef idx="2">
            <a:schemeClr val="accent5"/>
          </a:lnRef>
          <a:fillRef idx="0">
            <a:schemeClr val="accent5"/>
          </a:fillRef>
          <a:effectRef idx="1">
            <a:schemeClr val="accent5"/>
          </a:effectRef>
          <a:fontRef idx="minor">
            <a:schemeClr val="tx1"/>
          </a:fontRef>
        </p:style>
      </p:cxnSp>
      <p:sp>
        <p:nvSpPr>
          <p:cNvPr id="64" name="Plaque 63"/>
          <p:cNvSpPr/>
          <p:nvPr/>
        </p:nvSpPr>
        <p:spPr>
          <a:xfrm>
            <a:off x="5868970" y="4083599"/>
            <a:ext cx="861371" cy="339655"/>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MAP</a:t>
            </a:r>
            <a:endParaRPr lang="en-US" sz="1600" dirty="0"/>
          </a:p>
        </p:txBody>
      </p:sp>
      <p:cxnSp>
        <p:nvCxnSpPr>
          <p:cNvPr id="65" name="Straight Arrow Connector 64"/>
          <p:cNvCxnSpPr>
            <a:stCxn id="30" idx="0"/>
          </p:cNvCxnSpPr>
          <p:nvPr/>
        </p:nvCxnSpPr>
        <p:spPr>
          <a:xfrm flipV="1">
            <a:off x="6669077" y="2067339"/>
            <a:ext cx="599740" cy="450120"/>
          </a:xfrm>
          <a:prstGeom prst="straightConnector1">
            <a:avLst/>
          </a:prstGeom>
          <a:ln w="19050">
            <a:solidFill>
              <a:schemeClr val="accent2"/>
            </a:solidFill>
            <a:prstDash val="dash"/>
            <a:tailEnd type="triangle"/>
          </a:ln>
        </p:spPr>
        <p:style>
          <a:lnRef idx="2">
            <a:schemeClr val="accent5"/>
          </a:lnRef>
          <a:fillRef idx="0">
            <a:schemeClr val="accent5"/>
          </a:fillRef>
          <a:effectRef idx="1">
            <a:schemeClr val="accent5"/>
          </a:effectRef>
          <a:fontRef idx="minor">
            <a:schemeClr val="tx1"/>
          </a:fontRef>
        </p:style>
      </p:cxnSp>
      <p:sp>
        <p:nvSpPr>
          <p:cNvPr id="2" name="Rounded Rectangle 1"/>
          <p:cNvSpPr/>
          <p:nvPr/>
        </p:nvSpPr>
        <p:spPr>
          <a:xfrm>
            <a:off x="239386" y="520420"/>
            <a:ext cx="1971425" cy="34807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RDD[</a:t>
            </a:r>
            <a:r>
              <a:rPr lang="en-US" sz="1400" dirty="0" err="1" smtClean="0"/>
              <a:t>ByteImage</a:t>
            </a:r>
            <a:r>
              <a:rPr lang="en-US" sz="1400" dirty="0" smtClean="0"/>
              <a:t>]</a:t>
            </a:r>
            <a:endParaRPr lang="en-US" sz="1400" dirty="0"/>
          </a:p>
        </p:txBody>
      </p:sp>
      <p:sp>
        <p:nvSpPr>
          <p:cNvPr id="31" name="Rounded Rectangle 30"/>
          <p:cNvSpPr/>
          <p:nvPr/>
        </p:nvSpPr>
        <p:spPr>
          <a:xfrm>
            <a:off x="7168346" y="2678923"/>
            <a:ext cx="1268777" cy="3696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RDD[Tensor]</a:t>
            </a:r>
            <a:endParaRPr lang="en-US" sz="1400" dirty="0"/>
          </a:p>
        </p:txBody>
      </p:sp>
      <p:sp>
        <p:nvSpPr>
          <p:cNvPr id="32" name="Right Arrow 31"/>
          <p:cNvSpPr/>
          <p:nvPr/>
        </p:nvSpPr>
        <p:spPr>
          <a:xfrm rot="5400000">
            <a:off x="4487840" y="3502779"/>
            <a:ext cx="679406"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4273432" y="4094148"/>
            <a:ext cx="1147070" cy="318558"/>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Validation</a:t>
            </a:r>
            <a:endParaRPr lang="en-US" dirty="0"/>
          </a:p>
        </p:txBody>
      </p:sp>
      <p:sp>
        <p:nvSpPr>
          <p:cNvPr id="39" name="Right Arrow 38"/>
          <p:cNvSpPr/>
          <p:nvPr/>
        </p:nvSpPr>
        <p:spPr>
          <a:xfrm>
            <a:off x="5524449" y="4124259"/>
            <a:ext cx="278859"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370488" y="1653568"/>
            <a:ext cx="1293391" cy="312631"/>
          </a:xfrm>
          <a:prstGeom prst="rect">
            <a:avLst/>
          </a:prstGeom>
          <a:noFill/>
          <a:ln>
            <a:noFill/>
          </a:ln>
        </p:spPr>
        <p:txBody>
          <a:bodyPr vert="horz" wrap="square" lIns="0" tIns="0" rIns="0" bIns="0" rtlCol="0">
            <a:noAutofit/>
          </a:bodyPr>
          <a:lstStyle/>
          <a:p>
            <a:r>
              <a:rPr lang="en-US" sz="2000" dirty="0" smtClean="0">
                <a:solidFill>
                  <a:srgbClr val="003C71"/>
                </a:solidFill>
              </a:rPr>
              <a:t>prediction</a:t>
            </a:r>
          </a:p>
        </p:txBody>
      </p:sp>
    </p:spTree>
    <p:extLst>
      <p:ext uri="{BB962C8B-B14F-4D97-AF65-F5344CB8AC3E}">
        <p14:creationId xmlns:p14="http://schemas.microsoft.com/office/powerpoint/2010/main" val="2630255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34</a:t>
            </a:fld>
            <a:endParaRPr lang="en-US" dirty="0"/>
          </a:p>
        </p:txBody>
      </p:sp>
      <p:sp>
        <p:nvSpPr>
          <p:cNvPr id="3" name="Title 2"/>
          <p:cNvSpPr>
            <a:spLocks noGrp="1"/>
          </p:cNvSpPr>
          <p:nvPr>
            <p:ph type="title"/>
          </p:nvPr>
        </p:nvSpPr>
        <p:spPr/>
        <p:txBody>
          <a:bodyPr/>
          <a:lstStyle/>
          <a:p>
            <a:r>
              <a:rPr lang="en-US" dirty="0" smtClean="0"/>
              <a:t>Deep Speech 2 on BigDL: Model</a:t>
            </a:r>
            <a:endParaRPr lang="en-US" dirty="0"/>
          </a:p>
        </p:txBody>
      </p:sp>
      <p:sp>
        <p:nvSpPr>
          <p:cNvPr id="4" name="Content Placeholder 3"/>
          <p:cNvSpPr>
            <a:spLocks noGrp="1"/>
          </p:cNvSpPr>
          <p:nvPr>
            <p:ph sz="quarter" idx="13"/>
          </p:nvPr>
        </p:nvSpPr>
        <p:spPr>
          <a:xfrm>
            <a:off x="455613" y="1212950"/>
            <a:ext cx="8228012" cy="3425825"/>
          </a:xfrm>
        </p:spPr>
        <p:txBody>
          <a:bodyPr/>
          <a:lstStyle/>
          <a:p>
            <a:endParaRPr lang="en-US" dirty="0" smtClean="0"/>
          </a:p>
          <a:p>
            <a:endParaRPr lang="en-US" dirty="0"/>
          </a:p>
          <a:p>
            <a:endParaRPr lang="en-US" dirty="0" smtClean="0"/>
          </a:p>
          <a:p>
            <a:endParaRPr lang="en-US" dirty="0"/>
          </a:p>
          <a:p>
            <a:endParaRPr lang="en-US" dirty="0" smtClean="0"/>
          </a:p>
          <a:p>
            <a:r>
              <a:rPr lang="en-US" dirty="0" smtClean="0"/>
              <a:t>9 layers </a:t>
            </a:r>
            <a:r>
              <a:rPr lang="en-US" dirty="0" err="1" smtClean="0"/>
              <a:t>biRNN</a:t>
            </a:r>
            <a:r>
              <a:rPr lang="en-US" dirty="0" smtClean="0"/>
              <a:t>: </a:t>
            </a:r>
            <a:r>
              <a:rPr lang="en-US" dirty="0"/>
              <a:t>&gt;</a:t>
            </a:r>
            <a:r>
              <a:rPr lang="en-US" dirty="0" smtClean="0"/>
              <a:t>50 Million parameters</a:t>
            </a:r>
            <a:endParaRPr lang="en-US" dirty="0"/>
          </a:p>
        </p:txBody>
      </p:sp>
      <p:pic>
        <p:nvPicPr>
          <p:cNvPr id="6" name="Picture 5"/>
          <p:cNvPicPr>
            <a:picLocks noChangeAspect="1"/>
          </p:cNvPicPr>
          <p:nvPr/>
        </p:nvPicPr>
        <p:blipFill>
          <a:blip r:embed="rId3"/>
          <a:stretch>
            <a:fillRect/>
          </a:stretch>
        </p:blipFill>
        <p:spPr>
          <a:xfrm>
            <a:off x="4995153" y="77514"/>
            <a:ext cx="2830669" cy="4660437"/>
          </a:xfrm>
          <a:prstGeom prst="rect">
            <a:avLst/>
          </a:prstGeom>
        </p:spPr>
      </p:pic>
      <p:pic>
        <p:nvPicPr>
          <p:cNvPr id="7" name="Picture 6"/>
          <p:cNvPicPr>
            <a:picLocks noChangeAspect="1"/>
          </p:cNvPicPr>
          <p:nvPr/>
        </p:nvPicPr>
        <p:blipFill>
          <a:blip r:embed="rId4"/>
          <a:stretch>
            <a:fillRect/>
          </a:stretch>
        </p:blipFill>
        <p:spPr>
          <a:xfrm>
            <a:off x="455613" y="1203325"/>
            <a:ext cx="3174714" cy="1598777"/>
          </a:xfrm>
          <a:prstGeom prst="rect">
            <a:avLst/>
          </a:prstGeom>
        </p:spPr>
      </p:pic>
    </p:spTree>
    <p:extLst>
      <p:ext uri="{BB962C8B-B14F-4D97-AF65-F5344CB8AC3E}">
        <p14:creationId xmlns:p14="http://schemas.microsoft.com/office/powerpoint/2010/main" val="2794337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35</a:t>
            </a:fld>
            <a:endParaRPr lang="en-US" dirty="0"/>
          </a:p>
        </p:txBody>
      </p:sp>
      <p:sp>
        <p:nvSpPr>
          <p:cNvPr id="3" name="Title 2"/>
          <p:cNvSpPr>
            <a:spLocks noGrp="1"/>
          </p:cNvSpPr>
          <p:nvPr>
            <p:ph type="title"/>
          </p:nvPr>
        </p:nvSpPr>
        <p:spPr/>
        <p:txBody>
          <a:bodyPr/>
          <a:lstStyle/>
          <a:p>
            <a:r>
              <a:rPr lang="en-US" dirty="0" smtClean="0"/>
              <a:t>BigDL is an open source project</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Positive feedback from community</a:t>
            </a:r>
          </a:p>
          <a:p>
            <a:pPr marL="511175" lvl="1" indent="-285750">
              <a:buFont typeface="Arial" panose="020B0604020202020204" pitchFamily="34" charset="0"/>
              <a:buChar char="•"/>
            </a:pPr>
            <a:r>
              <a:rPr lang="en-US" dirty="0" smtClean="0"/>
              <a:t>1.7k+ stars, </a:t>
            </a:r>
          </a:p>
          <a:p>
            <a:pPr marL="511175" lvl="1" indent="-285750">
              <a:buFont typeface="Arial" panose="020B0604020202020204" pitchFamily="34" charset="0"/>
              <a:buChar char="•"/>
            </a:pPr>
            <a:r>
              <a:rPr lang="en-US" dirty="0" smtClean="0"/>
              <a:t>Feature request from community(3D </a:t>
            </a:r>
            <a:r>
              <a:rPr lang="en-US" dirty="0" err="1" smtClean="0"/>
              <a:t>Conv</a:t>
            </a:r>
            <a:r>
              <a:rPr lang="en-US" dirty="0" smtClean="0"/>
              <a:t>, visualization …)</a:t>
            </a:r>
          </a:p>
          <a:p>
            <a:pPr marL="511175" lvl="1" indent="-285750">
              <a:buFont typeface="Arial" panose="020B0604020202020204" pitchFamily="34" charset="0"/>
              <a:buChar char="•"/>
            </a:pPr>
            <a:r>
              <a:rPr lang="en-US" dirty="0" smtClean="0"/>
              <a:t>PRs from community</a:t>
            </a:r>
          </a:p>
          <a:p>
            <a:pPr marL="511175" lvl="1" indent="-285750">
              <a:buFont typeface="Arial" panose="020B0604020202020204" pitchFamily="34" charset="0"/>
              <a:buChar char="•"/>
            </a:pPr>
            <a:r>
              <a:rPr lang="en-US" dirty="0" smtClean="0"/>
              <a:t>Already see some adoptions</a:t>
            </a:r>
            <a:endParaRPr lang="en-US" dirty="0"/>
          </a:p>
        </p:txBody>
      </p:sp>
    </p:spTree>
    <p:extLst>
      <p:ext uri="{BB962C8B-B14F-4D97-AF65-F5344CB8AC3E}">
        <p14:creationId xmlns:p14="http://schemas.microsoft.com/office/powerpoint/2010/main" val="1542031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36</a:t>
            </a:fld>
            <a:endParaRPr lang="en-US" dirty="0"/>
          </a:p>
        </p:txBody>
      </p:sp>
      <p:sp>
        <p:nvSpPr>
          <p:cNvPr id="3" name="Title 2"/>
          <p:cNvSpPr>
            <a:spLocks noGrp="1"/>
          </p:cNvSpPr>
          <p:nvPr>
            <p:ph type="title"/>
          </p:nvPr>
        </p:nvSpPr>
        <p:spPr/>
        <p:txBody>
          <a:bodyPr/>
          <a:lstStyle/>
          <a:p>
            <a:r>
              <a:rPr lang="en-US" dirty="0" smtClean="0"/>
              <a:t>Documents</a:t>
            </a:r>
            <a:endParaRPr lang="en-US" dirty="0"/>
          </a:p>
        </p:txBody>
      </p:sp>
      <p:sp>
        <p:nvSpPr>
          <p:cNvPr id="4" name="Content Placeholder 3"/>
          <p:cNvSpPr>
            <a:spLocks noGrp="1"/>
          </p:cNvSpPr>
          <p:nvPr>
            <p:ph sz="quarter" idx="13"/>
          </p:nvPr>
        </p:nvSpPr>
        <p:spPr>
          <a:xfrm>
            <a:off x="457201" y="743188"/>
            <a:ext cx="8228012" cy="3954708"/>
          </a:xfrm>
        </p:spPr>
        <p:txBody>
          <a:bodyPr/>
          <a:lstStyle/>
          <a:p>
            <a:pPr marL="285750" indent="-285750">
              <a:buFont typeface="Arial" panose="020B0604020202020204" pitchFamily="34" charset="0"/>
              <a:buChar char="•"/>
            </a:pPr>
            <a:r>
              <a:rPr lang="en-US" dirty="0" smtClean="0"/>
              <a:t>Start with tutorials</a:t>
            </a:r>
          </a:p>
          <a:p>
            <a:pPr marL="342900" lvl="2" indent="0">
              <a:buNone/>
            </a:pPr>
            <a:r>
              <a:rPr lang="en-US" dirty="0">
                <a:hlinkClick r:id="rId3"/>
              </a:rPr>
              <a:t>https://github.com/intel-analytics/BigDL-Tutorials</a:t>
            </a:r>
            <a:r>
              <a:rPr lang="en-US" dirty="0" smtClean="0">
                <a:hlinkClick r:id="rId3"/>
              </a:rPr>
              <a:t>/</a:t>
            </a:r>
          </a:p>
          <a:p>
            <a:pPr marL="285750" indent="-285750">
              <a:buFont typeface="Arial" panose="020B0604020202020204" pitchFamily="34" charset="0"/>
              <a:buChar char="•"/>
            </a:pPr>
            <a:r>
              <a:rPr lang="en-US" dirty="0" err="1" smtClean="0"/>
              <a:t>BigDL</a:t>
            </a:r>
            <a:r>
              <a:rPr lang="en-US" dirty="0" smtClean="0"/>
              <a:t> provide examples to help developer play with </a:t>
            </a:r>
            <a:r>
              <a:rPr lang="en-US" dirty="0" err="1" smtClean="0"/>
              <a:t>bigdl</a:t>
            </a:r>
            <a:r>
              <a:rPr lang="en-US" dirty="0" smtClean="0"/>
              <a:t> and start with popular models.</a:t>
            </a:r>
          </a:p>
          <a:p>
            <a:pPr marL="511175" lvl="1" indent="-285750">
              <a:buFont typeface="Arial" panose="020B0604020202020204" pitchFamily="34" charset="0"/>
              <a:buChar char="•"/>
            </a:pPr>
            <a:r>
              <a:rPr lang="en-US" sz="1400" dirty="0" err="1" smtClean="0">
                <a:solidFill>
                  <a:srgbClr val="003C71"/>
                </a:solidFill>
              </a:rPr>
              <a:t>V</a:t>
            </a:r>
            <a:r>
              <a:rPr lang="en-US" altLang="zh-CN" sz="1400" dirty="0" err="1" smtClean="0">
                <a:solidFill>
                  <a:srgbClr val="003C71"/>
                </a:solidFill>
              </a:rPr>
              <a:t>gg</a:t>
            </a:r>
            <a:r>
              <a:rPr lang="en-US" sz="1400" dirty="0" smtClean="0">
                <a:solidFill>
                  <a:srgbClr val="003C71"/>
                </a:solidFill>
              </a:rPr>
              <a:t>, </a:t>
            </a:r>
            <a:r>
              <a:rPr lang="en-US" sz="1400" dirty="0">
                <a:solidFill>
                  <a:srgbClr val="003C71"/>
                </a:solidFill>
              </a:rPr>
              <a:t>Inception</a:t>
            </a:r>
            <a:r>
              <a:rPr lang="en-US" sz="1400" dirty="0" smtClean="0">
                <a:solidFill>
                  <a:srgbClr val="003C71"/>
                </a:solidFill>
              </a:rPr>
              <a:t>, </a:t>
            </a:r>
            <a:r>
              <a:rPr lang="en-US" sz="1400" dirty="0" err="1" smtClean="0">
                <a:solidFill>
                  <a:srgbClr val="003C71"/>
                </a:solidFill>
              </a:rPr>
              <a:t>AlexNet</a:t>
            </a:r>
            <a:r>
              <a:rPr lang="en-US" sz="1400" dirty="0" smtClean="0">
                <a:solidFill>
                  <a:srgbClr val="003C71"/>
                </a:solidFill>
              </a:rPr>
              <a:t>, </a:t>
            </a:r>
            <a:r>
              <a:rPr lang="en-US" sz="1400" dirty="0" err="1" smtClean="0">
                <a:solidFill>
                  <a:srgbClr val="003C71"/>
                </a:solidFill>
              </a:rPr>
              <a:t>ResNet</a:t>
            </a:r>
            <a:r>
              <a:rPr lang="en-US" sz="1400" dirty="0" smtClean="0">
                <a:solidFill>
                  <a:srgbClr val="003C71"/>
                </a:solidFill>
              </a:rPr>
              <a:t>, RNN</a:t>
            </a:r>
            <a:endParaRPr lang="en-US" sz="1400" dirty="0">
              <a:solidFill>
                <a:srgbClr val="003C71"/>
              </a:solidFill>
            </a:endParaRPr>
          </a:p>
          <a:p>
            <a:pPr marL="511175" lvl="1" indent="-285750">
              <a:buFont typeface="Arial" panose="020B0604020202020204" pitchFamily="34" charset="0"/>
              <a:buChar char="•"/>
            </a:pPr>
            <a:r>
              <a:rPr lang="en-US" sz="1400" dirty="0">
                <a:solidFill>
                  <a:srgbClr val="003C71"/>
                </a:solidFill>
              </a:rPr>
              <a:t>Text </a:t>
            </a:r>
            <a:r>
              <a:rPr lang="en-US" sz="1400" dirty="0" smtClean="0">
                <a:solidFill>
                  <a:srgbClr val="003C71"/>
                </a:solidFill>
              </a:rPr>
              <a:t>Classification, Image Classification, Load </a:t>
            </a:r>
            <a:r>
              <a:rPr lang="en-US" sz="1400" dirty="0">
                <a:solidFill>
                  <a:srgbClr val="003C71"/>
                </a:solidFill>
              </a:rPr>
              <a:t>Torch/</a:t>
            </a:r>
            <a:r>
              <a:rPr lang="en-US" sz="1400" dirty="0" err="1">
                <a:solidFill>
                  <a:srgbClr val="003C71"/>
                </a:solidFill>
              </a:rPr>
              <a:t>Caffe</a:t>
            </a:r>
            <a:r>
              <a:rPr lang="en-US" sz="1400" dirty="0">
                <a:solidFill>
                  <a:srgbClr val="003C71"/>
                </a:solidFill>
              </a:rPr>
              <a:t> </a:t>
            </a:r>
            <a:r>
              <a:rPr lang="en-US" sz="1400" dirty="0" smtClean="0">
                <a:solidFill>
                  <a:srgbClr val="003C71"/>
                </a:solidFill>
              </a:rPr>
              <a:t>model</a:t>
            </a:r>
            <a:endParaRPr lang="en-US" sz="1400" dirty="0">
              <a:solidFill>
                <a:srgbClr val="003C71"/>
              </a:solidFill>
            </a:endParaRPr>
          </a:p>
          <a:p>
            <a:pPr marL="342900" lvl="2" indent="0">
              <a:buNone/>
            </a:pPr>
            <a:r>
              <a:rPr lang="en-US" dirty="0" smtClean="0">
                <a:solidFill>
                  <a:schemeClr val="tx1"/>
                </a:solidFill>
                <a:hlinkClick r:id="rId4"/>
              </a:rPr>
              <a:t>https://github.com/intel-analytics/BigDL/wiki/Examples</a:t>
            </a:r>
            <a:endParaRPr lang="en-US" dirty="0" smtClean="0">
              <a:solidFill>
                <a:schemeClr val="tx1"/>
              </a:solidFill>
            </a:endParaRPr>
          </a:p>
          <a:p>
            <a:pPr marL="285750" indent="-285750">
              <a:buFont typeface="Arial" panose="020B0604020202020204" pitchFamily="34" charset="0"/>
              <a:buChar char="•"/>
            </a:pPr>
            <a:r>
              <a:rPr lang="en-US" dirty="0" err="1" smtClean="0"/>
              <a:t>BigDL</a:t>
            </a:r>
            <a:r>
              <a:rPr lang="en-US" dirty="0" smtClean="0"/>
              <a:t> </a:t>
            </a:r>
            <a:r>
              <a:rPr lang="en-US" dirty="0"/>
              <a:t>Out-of-box run scripts on </a:t>
            </a:r>
            <a:r>
              <a:rPr lang="en-US" dirty="0" smtClean="0"/>
              <a:t>AWS</a:t>
            </a:r>
          </a:p>
          <a:p>
            <a:pPr marL="342900" lvl="2" indent="0">
              <a:buNone/>
            </a:pPr>
            <a:r>
              <a:rPr lang="en-US" dirty="0" smtClean="0">
                <a:hlinkClick r:id="rId5"/>
              </a:rPr>
              <a:t>https</a:t>
            </a:r>
            <a:r>
              <a:rPr lang="en-US" dirty="0">
                <a:hlinkClick r:id="rId5"/>
              </a:rPr>
              <a:t>://github.com/intel-analytics/BigDL/wiki/Running-on-EC2</a:t>
            </a:r>
            <a:endParaRPr lang="en-US" dirty="0"/>
          </a:p>
          <a:p>
            <a:endParaRPr lang="en-US" sz="1600" dirty="0">
              <a:solidFill>
                <a:schemeClr val="tx1"/>
              </a:solidFill>
            </a:endParaRPr>
          </a:p>
          <a:p>
            <a:endParaRPr lang="en-US" dirty="0"/>
          </a:p>
        </p:txBody>
      </p:sp>
    </p:spTree>
    <p:extLst>
      <p:ext uri="{BB962C8B-B14F-4D97-AF65-F5344CB8AC3E}">
        <p14:creationId xmlns:p14="http://schemas.microsoft.com/office/powerpoint/2010/main" val="455336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37</a:t>
            </a:fld>
            <a:endParaRPr lang="en-US" dirty="0"/>
          </a:p>
        </p:txBody>
      </p:sp>
      <p:sp>
        <p:nvSpPr>
          <p:cNvPr id="3" name="Title 2"/>
          <p:cNvSpPr>
            <a:spLocks noGrp="1"/>
          </p:cNvSpPr>
          <p:nvPr>
            <p:ph type="title"/>
          </p:nvPr>
        </p:nvSpPr>
        <p:spPr/>
        <p:txBody>
          <a:bodyPr/>
          <a:lstStyle/>
          <a:p>
            <a:r>
              <a:rPr lang="en-US" sz="3600" dirty="0" err="1">
                <a:latin typeface="Intel Clear Pro" panose="020B0804020202060201" pitchFamily="34" charset="0"/>
                <a:ea typeface="Intel Clear Pro" panose="020B0804020202060201" pitchFamily="34" charset="0"/>
                <a:cs typeface="Intel Clear Pro" panose="020B0804020202060201" pitchFamily="34" charset="0"/>
              </a:rPr>
              <a:t>BigDL</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 installation on major cloud frameworks.</a:t>
            </a:r>
          </a:p>
        </p:txBody>
      </p:sp>
      <p:sp>
        <p:nvSpPr>
          <p:cNvPr id="4" name="Content Placeholder 3"/>
          <p:cNvSpPr>
            <a:spLocks noGrp="1"/>
          </p:cNvSpPr>
          <p:nvPr>
            <p:ph sz="quarter" idx="13"/>
          </p:nvPr>
        </p:nvSpPr>
        <p:spPr>
          <a:xfrm>
            <a:off x="455613" y="1005840"/>
            <a:ext cx="8228012" cy="3352516"/>
          </a:xfrm>
        </p:spPr>
        <p:txBody>
          <a:bodyPr/>
          <a:lstStyle/>
          <a:p>
            <a:pPr marL="285750" indent="-285750">
              <a:buFont typeface="Arial" panose="020B0604020202020204" pitchFamily="34" charset="0"/>
              <a:buChar char="•"/>
            </a:pPr>
            <a:r>
              <a:rPr lang="en-US" dirty="0"/>
              <a:t>“Apache Spark </a:t>
            </a:r>
            <a:r>
              <a:rPr lang="en-US" dirty="0" err="1"/>
              <a:t>BigDL</a:t>
            </a:r>
            <a:r>
              <a:rPr lang="en-US" dirty="0"/>
              <a:t> on </a:t>
            </a:r>
            <a:r>
              <a:rPr lang="en-US" dirty="0" err="1"/>
              <a:t>Databricks</a:t>
            </a:r>
            <a:r>
              <a:rPr lang="en-US" dirty="0"/>
              <a:t>”</a:t>
            </a:r>
            <a:br>
              <a:rPr lang="en-US" dirty="0"/>
            </a:br>
            <a:r>
              <a:rPr lang="en-US" b="1" u="sng" dirty="0">
                <a:solidFill>
                  <a:srgbClr val="003C71"/>
                </a:solidFill>
                <a:hlinkClick r:id="rId2"/>
              </a:rPr>
              <a:t>https://</a:t>
            </a:r>
            <a:r>
              <a:rPr lang="en-US" b="1" u="sng" dirty="0" smtClean="0">
                <a:solidFill>
                  <a:srgbClr val="003C71"/>
                </a:solidFill>
                <a:hlinkClick r:id="rId2"/>
              </a:rPr>
              <a:t>databricks.com/blog/2017/02/09/intels-bigdl-databricks.html</a:t>
            </a:r>
            <a:endParaRPr lang="en-US" b="1" u="sng" dirty="0" smtClean="0">
              <a:solidFill>
                <a:srgbClr val="003C71"/>
              </a:solidFill>
            </a:endParaRPr>
          </a:p>
          <a:p>
            <a:pPr marL="285750" indent="-285750">
              <a:buFont typeface="Arial" panose="020B0604020202020204" pitchFamily="34" charset="0"/>
              <a:buChar char="•"/>
            </a:pPr>
            <a:r>
              <a:rPr lang="en-US" dirty="0"/>
              <a:t>“</a:t>
            </a:r>
            <a:r>
              <a:rPr lang="en-US" dirty="0" err="1"/>
              <a:t>BigDL</a:t>
            </a:r>
            <a:r>
              <a:rPr lang="en-US" dirty="0"/>
              <a:t> on Cloudera’s CDH Data Science Virtual Machine”</a:t>
            </a:r>
            <a:br>
              <a:rPr lang="en-US" dirty="0"/>
            </a:br>
            <a:r>
              <a:rPr lang="en-US" altLang="en-US" b="1" u="sng" dirty="0">
                <a:solidFill>
                  <a:schemeClr val="accent1"/>
                </a:solidFill>
              </a:rPr>
              <a:t>http://blog.cloudera.com/blog/2017/04/bigdl-on-cdh-and-cloudera-data-science-workbench/ </a:t>
            </a:r>
            <a:endParaRPr lang="en-US" dirty="0" smtClean="0">
              <a:solidFill>
                <a:srgbClr val="003C71"/>
              </a:solidFill>
            </a:endParaRPr>
          </a:p>
          <a:p>
            <a:pPr marL="285750" indent="-285750">
              <a:buFont typeface="Arial" panose="020B0604020202020204" pitchFamily="34" charset="0"/>
              <a:buChar char="•"/>
            </a:pPr>
            <a:r>
              <a:rPr lang="en-US" dirty="0" smtClean="0"/>
              <a:t>“How </a:t>
            </a:r>
            <a:r>
              <a:rPr lang="en-US" dirty="0"/>
              <a:t>to use BigDL on Apache Spark for Azure </a:t>
            </a:r>
            <a:r>
              <a:rPr lang="en-US" dirty="0" smtClean="0"/>
              <a:t>HDInsight”</a:t>
            </a:r>
            <a:br>
              <a:rPr lang="en-US" dirty="0" smtClean="0"/>
            </a:br>
            <a:r>
              <a:rPr lang="en-US" b="1" u="sng" dirty="0" smtClean="0">
                <a:solidFill>
                  <a:srgbClr val="003C71"/>
                </a:solidFill>
                <a:hlinkClick r:id="rId3"/>
              </a:rPr>
              <a:t>https://blogs.msdn.microsoft.com/azuredatalake/2017/03/17/how-to-use-bigdl-on-apache-spark-for-azure-hdinsight/</a:t>
            </a:r>
            <a:endParaRPr lang="en-US" b="1" u="sng" dirty="0" smtClean="0">
              <a:solidFill>
                <a:srgbClr val="003C71"/>
              </a:solidFill>
            </a:endParaRPr>
          </a:p>
          <a:p>
            <a:pPr marL="285750" indent="-285750">
              <a:buFont typeface="Arial" panose="020B0604020202020204" pitchFamily="34" charset="0"/>
              <a:buChar char="•"/>
            </a:pPr>
            <a:r>
              <a:rPr lang="en-US" dirty="0"/>
              <a:t> “</a:t>
            </a:r>
            <a:r>
              <a:rPr lang="en-US" dirty="0" err="1"/>
              <a:t>BigDL</a:t>
            </a:r>
            <a:r>
              <a:rPr lang="en-US" dirty="0"/>
              <a:t> on Microsoft’s Data Science Virtual Machine”</a:t>
            </a:r>
            <a:br>
              <a:rPr lang="en-US" dirty="0"/>
            </a:br>
            <a:r>
              <a:rPr lang="en-US" dirty="0">
                <a:solidFill>
                  <a:schemeClr val="accent1"/>
                </a:solidFill>
              </a:rPr>
              <a:t> </a:t>
            </a:r>
            <a:r>
              <a:rPr lang="en-US" dirty="0" smtClean="0">
                <a:solidFill>
                  <a:schemeClr val="accent1"/>
                </a:solidFill>
              </a:rPr>
              <a:t> </a:t>
            </a:r>
            <a:r>
              <a:rPr lang="en-US" b="1" u="sng" dirty="0" smtClean="0">
                <a:solidFill>
                  <a:schemeClr val="accent1"/>
                </a:solidFill>
              </a:rPr>
              <a:t>Coming soon</a:t>
            </a:r>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71585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38</a:t>
            </a:fld>
            <a:endParaRPr lang="en-US" dirty="0"/>
          </a:p>
        </p:txBody>
      </p:sp>
      <p:sp>
        <p:nvSpPr>
          <p:cNvPr id="3" name="Title 2"/>
          <p:cNvSpPr>
            <a:spLocks noGrp="1"/>
          </p:cNvSpPr>
          <p:nvPr>
            <p:ph type="title"/>
          </p:nvPr>
        </p:nvSpPr>
        <p:spPr/>
        <p:txBody>
          <a:bodyPr/>
          <a:lstStyle/>
          <a:p>
            <a:r>
              <a:rPr lang="en-US" sz="3600" dirty="0" err="1">
                <a:latin typeface="Intel Clear Pro" panose="020B0804020202060201" pitchFamily="34" charset="0"/>
                <a:ea typeface="Intel Clear Pro" panose="020B0804020202060201" pitchFamily="34" charset="0"/>
                <a:cs typeface="Intel Clear Pro" panose="020B0804020202060201" pitchFamily="34" charset="0"/>
              </a:rPr>
              <a:t>BigDL</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 installation on major cloud </a:t>
            </a:r>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frameworks - 2.</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1005840"/>
            <a:ext cx="8228012" cy="3352516"/>
          </a:xfrm>
        </p:spPr>
        <p:txBody>
          <a:bodyPr/>
          <a:lstStyle/>
          <a:p>
            <a:pPr marL="285750" indent="-285750">
              <a:buFont typeface="Arial" panose="020B0604020202020204" pitchFamily="34" charset="0"/>
              <a:buChar char="•"/>
            </a:pPr>
            <a:r>
              <a:rPr lang="en-US" dirty="0"/>
              <a:t>“Apache Spark </a:t>
            </a:r>
            <a:r>
              <a:rPr lang="en-US" dirty="0" err="1"/>
              <a:t>BigDL</a:t>
            </a:r>
            <a:r>
              <a:rPr lang="en-US" dirty="0"/>
              <a:t> on AWS”</a:t>
            </a:r>
            <a:br>
              <a:rPr lang="en-US" dirty="0"/>
            </a:br>
            <a:r>
              <a:rPr lang="en-US" b="1" u="sng" dirty="0">
                <a:solidFill>
                  <a:schemeClr val="accent1"/>
                </a:solidFill>
              </a:rPr>
              <a:t>https://</a:t>
            </a:r>
            <a:r>
              <a:rPr lang="en-US" b="1" u="sng" dirty="0" smtClean="0">
                <a:solidFill>
                  <a:schemeClr val="accent1"/>
                </a:solidFill>
              </a:rPr>
              <a:t>github.com/intel-analytics/BigDL/wiki/Running-on-EC2</a:t>
            </a:r>
            <a:endParaRPr lang="en-US" dirty="0" smtClean="0"/>
          </a:p>
          <a:p>
            <a:pPr marL="285750" indent="-285750">
              <a:buFont typeface="Arial" panose="020B0604020202020204" pitchFamily="34" charset="0"/>
              <a:buChar char="•"/>
            </a:pPr>
            <a:r>
              <a:rPr lang="en-US" dirty="0" smtClean="0"/>
              <a:t>“</a:t>
            </a:r>
            <a:r>
              <a:rPr lang="en-US" dirty="0"/>
              <a:t>Apache Spark </a:t>
            </a:r>
            <a:r>
              <a:rPr lang="en-US" dirty="0" err="1"/>
              <a:t>BigDL</a:t>
            </a:r>
            <a:r>
              <a:rPr lang="en-US" dirty="0"/>
              <a:t> for E-MapReduce on Ali Cloud ”</a:t>
            </a:r>
            <a:br>
              <a:rPr lang="en-US" dirty="0"/>
            </a:br>
            <a:r>
              <a:rPr lang="en-US" b="1" u="sng" dirty="0">
                <a:solidFill>
                  <a:schemeClr val="accent1"/>
                </a:solidFill>
              </a:rPr>
              <a:t>https://yq.aliyun.com/articles/73347  </a:t>
            </a:r>
            <a:r>
              <a:rPr lang="en-US" b="1" u="sng" dirty="0">
                <a:solidFill>
                  <a:srgbClr val="003C71"/>
                </a:solidFill>
              </a:rPr>
              <a:t> </a:t>
            </a:r>
          </a:p>
          <a:p>
            <a:pPr marL="285750" indent="-285750">
              <a:buFont typeface="Arial" panose="020B0604020202020204" pitchFamily="34" charset="0"/>
              <a:buChar char="•"/>
            </a:pPr>
            <a:endParaRPr lang="en-US" altLang="en-US" b="1" u="sng" dirty="0">
              <a:solidFill>
                <a:srgbClr val="003C71"/>
              </a:solidFill>
            </a:endParaRPr>
          </a:p>
          <a:p>
            <a:pPr marL="285750" indent="-285750">
              <a:buFont typeface="Arial" panose="020B0604020202020204" pitchFamily="34" charset="0"/>
              <a:buChar char="•"/>
            </a:pPr>
            <a:endParaRPr lang="en-US" dirty="0"/>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74775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4058" y="1447999"/>
            <a:ext cx="7772400" cy="1021556"/>
          </a:xfrm>
        </p:spPr>
        <p:txBody>
          <a:bodyPr/>
          <a:lstStyle/>
          <a:p>
            <a:pPr algn="ctr"/>
            <a:r>
              <a:rPr lang="en-US" dirty="0"/>
              <a:t>BigDL </a:t>
            </a:r>
            <a:r>
              <a:rPr lang="en-US" dirty="0" smtClean="0"/>
              <a:t>On </a:t>
            </a:r>
            <a:r>
              <a:rPr lang="en-US" dirty="0" err="1" smtClean="0"/>
              <a:t>github</a:t>
            </a:r>
            <a:endParaRPr lang="en-US" dirty="0"/>
          </a:p>
        </p:txBody>
      </p:sp>
      <p:sp>
        <p:nvSpPr>
          <p:cNvPr id="6" name="Text Placeholder 5"/>
          <p:cNvSpPr>
            <a:spLocks noGrp="1"/>
          </p:cNvSpPr>
          <p:nvPr>
            <p:ph type="body" idx="1"/>
          </p:nvPr>
        </p:nvSpPr>
        <p:spPr>
          <a:xfrm>
            <a:off x="504058" y="2599254"/>
            <a:ext cx="8239892" cy="1125140"/>
          </a:xfrm>
        </p:spPr>
        <p:txBody>
          <a:bodyPr/>
          <a:lstStyle/>
          <a:p>
            <a:pPr algn="ctr"/>
            <a:r>
              <a:rPr lang="en-US" sz="4400" b="1" u="sng" dirty="0">
                <a:latin typeface="Intel Clear Pro" panose="020B0804020202060201" pitchFamily="34" charset="0"/>
                <a:ea typeface="Intel Clear Pro" panose="020B0804020202060201" pitchFamily="34" charset="0"/>
                <a:cs typeface="Intel Clear Pro" panose="020B0804020202060201" pitchFamily="34" charset="0"/>
              </a:rPr>
              <a:t>https://</a:t>
            </a:r>
            <a:r>
              <a:rPr lang="en-US" sz="4400" b="1" u="sng" dirty="0" smtClean="0">
                <a:latin typeface="Intel Clear Pro" panose="020B0804020202060201" pitchFamily="34" charset="0"/>
                <a:ea typeface="Intel Clear Pro" panose="020B0804020202060201" pitchFamily="34" charset="0"/>
                <a:cs typeface="Intel Clear Pro" panose="020B0804020202060201" pitchFamily="34" charset="0"/>
              </a:rPr>
              <a:t>github.com/intel-analytics/BigDL</a:t>
            </a:r>
            <a:endParaRPr lang="en-US" sz="4400" b="1" u="sng"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39</a:t>
            </a:fld>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791498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4</a:t>
            </a:fld>
            <a:endParaRPr lang="en-US" dirty="0">
              <a:solidFill>
                <a:prstClr val="white"/>
              </a:solidFill>
            </a:endParaRPr>
          </a:p>
        </p:txBody>
      </p:sp>
      <p:sp>
        <p:nvSpPr>
          <p:cNvPr id="3" name="Title 2"/>
          <p:cNvSpPr>
            <a:spLocks noGrp="1"/>
          </p:cNvSpPr>
          <p:nvPr>
            <p:ph type="title"/>
          </p:nvPr>
        </p:nvSpPr>
        <p:spPr/>
        <p:txBody>
          <a:bodyPr/>
          <a:lstStyle/>
          <a:p>
            <a:r>
              <a:rPr lang="en-US" dirty="0" smtClean="0"/>
              <a:t>BigDL: Deep learning on Apache Spark*</a:t>
            </a:r>
            <a:endParaRPr lang="en-US" dirty="0"/>
          </a:p>
        </p:txBody>
      </p:sp>
      <p:sp>
        <p:nvSpPr>
          <p:cNvPr id="4" name="Content Placeholder 3"/>
          <p:cNvSpPr>
            <a:spLocks noGrp="1"/>
          </p:cNvSpPr>
          <p:nvPr>
            <p:ph sz="quarter" idx="13"/>
          </p:nvPr>
        </p:nvSpPr>
        <p:spPr>
          <a:xfrm>
            <a:off x="455613" y="989680"/>
            <a:ext cx="8228012" cy="3425825"/>
          </a:xfrm>
        </p:spPr>
        <p:txBody>
          <a:bodyPr/>
          <a:lstStyle/>
          <a:p>
            <a:r>
              <a:rPr lang="en-US" dirty="0" smtClean="0"/>
              <a:t>BigDL open sourced on Dec 30, 2016</a:t>
            </a:r>
          </a:p>
          <a:p>
            <a:pPr lvl="1"/>
            <a:r>
              <a:rPr lang="en-US" sz="1600" dirty="0" smtClean="0"/>
              <a:t>Apache Spark*, MKL Acceleration, </a:t>
            </a:r>
            <a:r>
              <a:rPr lang="en-US" sz="1600" dirty="0"/>
              <a:t>High performance</a:t>
            </a:r>
          </a:p>
          <a:p>
            <a:pPr marL="0" lvl="1" indent="0">
              <a:buNone/>
            </a:pPr>
            <a:r>
              <a:rPr lang="en-US" dirty="0">
                <a:solidFill>
                  <a:srgbClr val="0071C5"/>
                </a:solidFill>
              </a:rPr>
              <a:t>Rich </a:t>
            </a:r>
            <a:r>
              <a:rPr lang="en-US" dirty="0" smtClean="0">
                <a:solidFill>
                  <a:srgbClr val="0071C5"/>
                </a:solidFill>
              </a:rPr>
              <a:t>function</a:t>
            </a:r>
          </a:p>
          <a:p>
            <a:pPr lvl="1"/>
            <a:r>
              <a:rPr lang="en-US" sz="1600" dirty="0"/>
              <a:t>Scala/Java + </a:t>
            </a:r>
            <a:r>
              <a:rPr lang="en-US" sz="1600" dirty="0" smtClean="0"/>
              <a:t>Python</a:t>
            </a:r>
            <a:endParaRPr lang="en-US" sz="1600" dirty="0" smtClean="0">
              <a:solidFill>
                <a:srgbClr val="0071C5"/>
              </a:solidFill>
            </a:endParaRPr>
          </a:p>
          <a:p>
            <a:pPr lvl="1"/>
            <a:r>
              <a:rPr lang="en-US" sz="1600" dirty="0" err="1" smtClean="0"/>
              <a:t>AlexNet</a:t>
            </a:r>
            <a:r>
              <a:rPr lang="en-US" sz="1600" dirty="0"/>
              <a:t>, </a:t>
            </a:r>
            <a:r>
              <a:rPr lang="en-US" sz="1600" dirty="0" err="1"/>
              <a:t>GoogleNet</a:t>
            </a:r>
            <a:r>
              <a:rPr lang="en-US" sz="1600" dirty="0"/>
              <a:t>, VGG, Faster R-CNN, SSD, </a:t>
            </a:r>
            <a:r>
              <a:rPr lang="en-US" sz="1600" dirty="0" smtClean="0"/>
              <a:t>Deep Speech</a:t>
            </a:r>
            <a:r>
              <a:rPr lang="en-US" sz="1600" dirty="0"/>
              <a:t>, Recommendation…</a:t>
            </a:r>
          </a:p>
          <a:p>
            <a:pPr lvl="1"/>
            <a:r>
              <a:rPr lang="en-US" sz="1600" dirty="0" err="1" smtClean="0"/>
              <a:t>TensorBoard</a:t>
            </a:r>
            <a:r>
              <a:rPr lang="en-US" sz="1600" dirty="0"/>
              <a:t>, Notebook, </a:t>
            </a:r>
            <a:r>
              <a:rPr lang="en-US" sz="1600" dirty="0" err="1" smtClean="0"/>
              <a:t>caffe</a:t>
            </a:r>
            <a:r>
              <a:rPr lang="en-US" sz="1600" dirty="0" smtClean="0"/>
              <a:t>/torch/</a:t>
            </a:r>
            <a:r>
              <a:rPr lang="en-US" sz="1600" dirty="0" err="1" smtClean="0"/>
              <a:t>tensorflow</a:t>
            </a:r>
            <a:r>
              <a:rPr lang="en-US" sz="1600" dirty="0" smtClean="0"/>
              <a:t> </a:t>
            </a:r>
            <a:r>
              <a:rPr lang="en-US" sz="1600" dirty="0"/>
              <a:t>load/export…</a:t>
            </a:r>
          </a:p>
          <a:p>
            <a:pPr marL="0" lvl="1" indent="0">
              <a:buNone/>
            </a:pPr>
            <a:r>
              <a:rPr lang="en-US" dirty="0" smtClean="0">
                <a:solidFill>
                  <a:srgbClr val="0071C5"/>
                </a:solidFill>
              </a:rPr>
              <a:t>Popularity</a:t>
            </a:r>
          </a:p>
          <a:p>
            <a:pPr lvl="1"/>
            <a:r>
              <a:rPr lang="en-US" sz="1600" dirty="0" smtClean="0"/>
              <a:t>Support from Cloud: Microsoft</a:t>
            </a:r>
            <a:r>
              <a:rPr lang="en-US" sz="1600" dirty="0"/>
              <a:t>, Amazon, Cloudera, </a:t>
            </a:r>
            <a:r>
              <a:rPr lang="en-US" sz="1600" dirty="0" err="1" smtClean="0"/>
              <a:t>Databricks</a:t>
            </a:r>
            <a:r>
              <a:rPr lang="en-US" sz="1600" dirty="0" smtClean="0"/>
              <a:t>…</a:t>
            </a:r>
          </a:p>
        </p:txBody>
      </p:sp>
      <p:pic>
        <p:nvPicPr>
          <p:cNvPr id="5" name="Picture 4"/>
          <p:cNvPicPr>
            <a:picLocks noChangeAspect="1"/>
          </p:cNvPicPr>
          <p:nvPr/>
        </p:nvPicPr>
        <p:blipFill>
          <a:blip r:embed="rId2"/>
          <a:stretch>
            <a:fillRect/>
          </a:stretch>
        </p:blipFill>
        <p:spPr>
          <a:xfrm>
            <a:off x="5022533" y="1061696"/>
            <a:ext cx="2888548" cy="554965"/>
          </a:xfrm>
          <a:prstGeom prst="rect">
            <a:avLst/>
          </a:prstGeom>
        </p:spPr>
      </p:pic>
    </p:spTree>
    <p:extLst>
      <p:ext uri="{BB962C8B-B14F-4D97-AF65-F5344CB8AC3E}">
        <p14:creationId xmlns:p14="http://schemas.microsoft.com/office/powerpoint/2010/main" val="3016009259"/>
      </p:ext>
    </p:extLst>
  </p:cSld>
  <p:clrMapOvr>
    <a:masterClrMapping/>
  </p:clrMapOvr>
  <mc:AlternateContent xmlns:mc="http://schemas.openxmlformats.org/markup-compatibility/2006" xmlns:p14="http://schemas.microsoft.com/office/powerpoint/2010/main">
    <mc:Choice Requires="p14">
      <p:transition spd="slow" p14:dur="2000" advTm="11156"/>
    </mc:Choice>
    <mc:Fallback xmlns="">
      <p:transition spd="slow" advTm="11156"/>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40</a:t>
            </a:fld>
            <a:endParaRPr lang="en-US" dirty="0"/>
          </a:p>
        </p:txBody>
      </p:sp>
      <p:sp>
        <p:nvSpPr>
          <p:cNvPr id="5" name="Title 4"/>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BIGDL Community</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5"/>
          <p:cNvSpPr>
            <a:spLocks noGrp="1"/>
          </p:cNvSpPr>
          <p:nvPr>
            <p:ph sz="quarter" idx="13"/>
          </p:nvPr>
        </p:nvSpPr>
        <p:spPr/>
        <p:txBody>
          <a:bodyPr/>
          <a:lstStyle/>
          <a:p>
            <a:pPr algn="ctr"/>
            <a:r>
              <a:rPr lang="en-US" sz="2400" b="1" dirty="0" smtClean="0"/>
              <a:t>Join Our Mail List</a:t>
            </a:r>
          </a:p>
          <a:p>
            <a:pPr algn="ctr"/>
            <a:r>
              <a:rPr lang="en-US" sz="2400" b="1" u="sng" dirty="0">
                <a:solidFill>
                  <a:srgbClr val="002060"/>
                </a:solidFill>
              </a:rPr>
              <a:t>bigdl-user-group+subscribe@googlegroups.com</a:t>
            </a:r>
          </a:p>
          <a:p>
            <a:pPr algn="ctr"/>
            <a:endParaRPr lang="en-US" sz="2400" dirty="0" smtClean="0"/>
          </a:p>
          <a:p>
            <a:pPr algn="ctr"/>
            <a:endParaRPr lang="en-US" sz="2400" dirty="0"/>
          </a:p>
          <a:p>
            <a:pPr algn="ctr"/>
            <a:r>
              <a:rPr lang="en-US" sz="2400" b="1" dirty="0" smtClean="0"/>
              <a:t>Report </a:t>
            </a:r>
            <a:r>
              <a:rPr lang="en-US" sz="2400" b="1" dirty="0"/>
              <a:t>B</a:t>
            </a:r>
            <a:r>
              <a:rPr lang="en-US" sz="2400" b="1" dirty="0" smtClean="0"/>
              <a:t>ugs </a:t>
            </a:r>
            <a:r>
              <a:rPr lang="en-US" sz="2400" b="1" dirty="0"/>
              <a:t>A</a:t>
            </a:r>
            <a:r>
              <a:rPr lang="en-US" sz="2400" b="1" dirty="0" smtClean="0"/>
              <a:t>nd Create Feature </a:t>
            </a:r>
            <a:r>
              <a:rPr lang="en-US" sz="2400" b="1" dirty="0"/>
              <a:t>R</a:t>
            </a:r>
            <a:r>
              <a:rPr lang="en-US" sz="2400" b="1" dirty="0" smtClean="0"/>
              <a:t>equest</a:t>
            </a:r>
          </a:p>
          <a:p>
            <a:pPr algn="ctr"/>
            <a:r>
              <a:rPr lang="en-US" sz="2400" b="1" u="sng" dirty="0">
                <a:solidFill>
                  <a:srgbClr val="002060"/>
                </a:solidFill>
              </a:rPr>
              <a:t>https://</a:t>
            </a:r>
            <a:r>
              <a:rPr lang="en-US" sz="2400" b="1" u="sng" dirty="0" smtClean="0">
                <a:solidFill>
                  <a:srgbClr val="002060"/>
                </a:solidFill>
              </a:rPr>
              <a:t>github.com/intel-analytics/BigDL/issues</a:t>
            </a:r>
          </a:p>
          <a:p>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098252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41</a:t>
            </a:fld>
            <a:endParaRPr lang="en-US" dirty="0"/>
          </a:p>
        </p:txBody>
      </p:sp>
      <p:sp>
        <p:nvSpPr>
          <p:cNvPr id="5" name="Title 4"/>
          <p:cNvSpPr>
            <a:spLocks noGrp="1"/>
          </p:cNvSpPr>
          <p:nvPr>
            <p:ph type="title"/>
          </p:nvPr>
        </p:nvSpPr>
        <p:spPr/>
        <p:txBody>
          <a:bodyPr/>
          <a:lstStyle/>
          <a:p>
            <a:r>
              <a:rPr lang="en-US" dirty="0"/>
              <a:t>Legal Disclaimer</a:t>
            </a:r>
          </a:p>
        </p:txBody>
      </p:sp>
      <p:sp>
        <p:nvSpPr>
          <p:cNvPr id="6" name="Content Placeholder 1"/>
          <p:cNvSpPr txBox="1">
            <a:spLocks/>
          </p:cNvSpPr>
          <p:nvPr/>
        </p:nvSpPr>
        <p:spPr>
          <a:xfrm>
            <a:off x="267211" y="779764"/>
            <a:ext cx="8876789" cy="411039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smtClean="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r>
              <a:rPr lang="en-US" sz="800" smtClean="0"/>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a:t>
            </a:r>
          </a:p>
          <a:p>
            <a:r>
              <a:rPr lang="en-US" sz="800" smtClean="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a:t>
            </a:r>
          </a:p>
          <a:p>
            <a:r>
              <a:rPr lang="en-US" sz="800" smtClean="0"/>
              <a:t>The products described in this document may contain design defects or errors known as errata which may cause the product to deviate from published specifications.  Current characterized errata are available on request.</a:t>
            </a:r>
          </a:p>
          <a:p>
            <a:r>
              <a:rPr lang="en-US" sz="800" smtClean="0"/>
              <a:t>Contact your local Intel sales office or your distributor to obtain the latest specifications and before placing your product order.</a:t>
            </a:r>
          </a:p>
          <a:p>
            <a:r>
              <a:rPr lang="en-US" sz="800" smtClean="0"/>
              <a:t>Copies of documents which have an order number and are referenced in this document, or other Intel literature, may be obtained by calling 1-800-548-4725, or go to:  </a:t>
            </a:r>
            <a:r>
              <a:rPr lang="en-US" sz="800" smtClean="0">
                <a:hlinkClick r:id="rId2"/>
              </a:rPr>
              <a:t>http://www.intel.com/design/literature.htm</a:t>
            </a:r>
            <a:r>
              <a:rPr lang="en-US" sz="800" smtClean="0"/>
              <a:t> </a:t>
            </a:r>
            <a:endParaRPr lang="en-US" sz="800" smtClean="0">
              <a:solidFill>
                <a:srgbClr val="FF0000"/>
              </a:solidFill>
            </a:endParaRPr>
          </a:p>
          <a:p>
            <a:r>
              <a:rPr lang="en-US" sz="800" smtClean="0"/>
              <a:t>Intel, Quark, VTune, Xeon, Cilk, Atom, Look Inside and the Intel logo are trademarks of Intel Corporation in the United States and other countries.  </a:t>
            </a:r>
          </a:p>
          <a:p>
            <a:r>
              <a:rPr lang="en-US" sz="800" smtClean="0"/>
              <a:t>*Other names and brands may be claimed as the property of others.</a:t>
            </a:r>
          </a:p>
          <a:p>
            <a:r>
              <a:rPr lang="en-US" sz="800" smtClean="0"/>
              <a:t>Copyright ©2015 Intel Corporation.</a:t>
            </a:r>
            <a:endParaRPr lang="en-US" sz="800" dirty="0"/>
          </a:p>
        </p:txBody>
      </p:sp>
    </p:spTree>
    <p:extLst>
      <p:ext uri="{BB962C8B-B14F-4D97-AF65-F5344CB8AC3E}">
        <p14:creationId xmlns:p14="http://schemas.microsoft.com/office/powerpoint/2010/main" val="3723476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42</a:t>
            </a:fld>
            <a:endParaRPr lang="en-US" dirty="0"/>
          </a:p>
        </p:txBody>
      </p:sp>
      <p:sp>
        <p:nvSpPr>
          <p:cNvPr id="3" name="Title 2"/>
          <p:cNvSpPr>
            <a:spLocks noGrp="1"/>
          </p:cNvSpPr>
          <p:nvPr>
            <p:ph type="title"/>
          </p:nvPr>
        </p:nvSpPr>
        <p:spPr/>
        <p:txBody>
          <a:bodyPr/>
          <a:lstStyle/>
          <a:p>
            <a:r>
              <a:rPr lang="en-US" dirty="0"/>
              <a:t>Risk Factors</a:t>
            </a:r>
          </a:p>
        </p:txBody>
      </p:sp>
      <p:sp>
        <p:nvSpPr>
          <p:cNvPr id="4" name="Content Placeholder 1"/>
          <p:cNvSpPr txBox="1">
            <a:spLocks/>
          </p:cNvSpPr>
          <p:nvPr/>
        </p:nvSpPr>
        <p:spPr>
          <a:xfrm>
            <a:off x="168574" y="936107"/>
            <a:ext cx="8690134" cy="3767567"/>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900" smtClean="0"/>
              <a:t>The above statements and any others in this document that refer to plans and expectations for the first quarter, the year and the future are forward-looking statements that involve a number of risks and uncertainties. Words such as “anticipates,” “expects,” “intends,” “plans,” “believes,” “seeks,” “estimates,” “may,” “will,” “should” and their variations identify forward-looking statements. Statements that refer to or are based on projections, uncertain events or assumptions also identify forward-looking statements. Many factors could affect Intel’s actual results, and variances from Intel’s current expectations regarding such factors could cause actual results to differ materially from those expressed in these forward-looking statements. Intel presently considers the following to be the important factors that could cause actual results to differ materially from the company’s expectations. Demand could be different from Intel's expectations due to factors including changes in business and economic conditions; customer acceptance of Intel’s and competitors’ products; supply constraints and other disruptions affecting customers; changes in customer order patterns including order cancellations; and changes in the level of inventory at customers. Uncertainty in global economic and financial conditions poses a risk that consumers and businesses may defer purchases in response to negative financial events, which could negatively affect product demand and other related matters. Intel operates in intensely competitive industries that are characterized by a high percentage of costs that are fixed or difficult to reduce in the short term and product demand that is highly variable and difficult to forecast. Revenue and the gross margin percentage are affected by the timing of Intel product introductions and the demand for and market acceptance of Intel's products; actions taken by Intel's competitors, including product offerings and introductions, marketing programs and pricing pressures and Intel’s response to such actions; and Intel’s ability to respond quickly to technological developments and to incorporate new features into its products. The gross margin percentage could vary significantly from expectations based on capacity utilization; variations in inventory valuation, including variations related to the timing of qualifying products for sale; changes in revenue levels; segment product mix; the timing and execution of the manufacturing ramp and associated costs; start-up costs; excess or obsolete inventory; changes in unit costs; defects or disruptions in the supply of materials or resources; product manufacturing quality/yields; and impairments of long-lived assets, including manufacturing, assembly/test and intangible assets.  Intel's results could be affected by adverse economic, social, political and physical/infrastructure conditions in countries where Intel, its customers or its suppliers operate, including military conflict and other security risks, natural disasters, infrastructure disruptions, health concerns and fluctuations in currency exchange rates. Expenses, particularly certain marketing and compensation expenses, as well as restructuring and asset impairment charges, vary depending on the level of demand for Intel's products and the level of revenue and profits. Intel’s results could be affected by the timing of closing of acquisitions and divestitures. Intel's results could be affected by adverse effects associated with product defects and errata (deviations from published specifications), and by litigation or regulatory matters involving intellectual property, stockholder, consumer, antitrust, disclosure and other issues, such as the litigation and regulatory matters described in Intel's SEC reports. An unfavorable ruling could include monetary damages or an injunction prohibiting Intel from manufacturing or selling one or more products, precluding particular business practices, impacting Intel’s ability to design its products, or requiring other remedies such as compulsory licensing of intellectual property. A detailed discussion of these and other factors that could affect Intel’s results is included in Intel’s SEC filings, including the company’s most recent reports on Form 10-Q, Form 10-K and earnings release.</a:t>
            </a:r>
          </a:p>
          <a:p>
            <a:endParaRPr lang="en-US" sz="900" dirty="0"/>
          </a:p>
        </p:txBody>
      </p:sp>
    </p:spTree>
    <p:extLst>
      <p:ext uri="{BB962C8B-B14F-4D97-AF65-F5344CB8AC3E}">
        <p14:creationId xmlns:p14="http://schemas.microsoft.com/office/powerpoint/2010/main" val="12614911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Title 2"/>
          <p:cNvSpPr>
            <a:spLocks noGrp="1"/>
          </p:cNvSpPr>
          <p:nvPr>
            <p:ph type="title"/>
          </p:nvPr>
        </p:nvSpPr>
        <p:spPr/>
        <p:txBody>
          <a:bodyPr/>
          <a:lstStyle/>
          <a:p>
            <a:r>
              <a:rPr lang="en-US" dirty="0" smtClean="0"/>
              <a:t>Basic Component</a:t>
            </a:r>
            <a:endParaRPr lang="en-US" dirty="0"/>
          </a:p>
        </p:txBody>
      </p:sp>
      <p:sp>
        <p:nvSpPr>
          <p:cNvPr id="4" name="Content Placeholder 3"/>
          <p:cNvSpPr>
            <a:spLocks noGrp="1"/>
          </p:cNvSpPr>
          <p:nvPr>
            <p:ph sz="quarter" idx="13"/>
          </p:nvPr>
        </p:nvSpPr>
        <p:spPr>
          <a:xfrm>
            <a:off x="455613" y="1203325"/>
            <a:ext cx="2833687" cy="3425825"/>
          </a:xfrm>
        </p:spPr>
        <p:txBody>
          <a:bodyPr/>
          <a:lstStyle/>
          <a:p>
            <a:r>
              <a:rPr lang="en-US" dirty="0" smtClean="0"/>
              <a:t>Tensor:</a:t>
            </a:r>
          </a:p>
          <a:p>
            <a:pPr lvl="1"/>
            <a:r>
              <a:rPr lang="en-US" dirty="0" smtClean="0"/>
              <a:t>ND-array data structure</a:t>
            </a:r>
          </a:p>
          <a:p>
            <a:pPr lvl="1"/>
            <a:r>
              <a:rPr lang="en-US" dirty="0" smtClean="0"/>
              <a:t>Generic data type</a:t>
            </a:r>
          </a:p>
          <a:p>
            <a:pPr lvl="1"/>
            <a:r>
              <a:rPr lang="en-US" dirty="0" smtClean="0"/>
              <a:t>Rich and fast math operations (powered by Intel MKL)</a:t>
            </a:r>
          </a:p>
          <a:p>
            <a:pPr lvl="1"/>
            <a:endParaRPr lang="en-US" dirty="0" smtClean="0"/>
          </a:p>
          <a:p>
            <a:endParaRPr lang="en-US" dirty="0" smtClean="0"/>
          </a:p>
        </p:txBody>
      </p:sp>
      <p:sp>
        <p:nvSpPr>
          <p:cNvPr id="8" name="Content Placeholder 3"/>
          <p:cNvSpPr txBox="1">
            <a:spLocks/>
          </p:cNvSpPr>
          <p:nvPr/>
        </p:nvSpPr>
        <p:spPr>
          <a:xfrm>
            <a:off x="4570413" y="819720"/>
            <a:ext cx="3925887"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Layers</a:t>
            </a:r>
          </a:p>
          <a:p>
            <a:pPr lvl="1"/>
            <a:r>
              <a:rPr lang="en-US" dirty="0" smtClean="0"/>
              <a:t>113+ layers (Conv, 3D Conv, Pooling, 3D Pooling, FC …)</a:t>
            </a:r>
          </a:p>
          <a:p>
            <a:r>
              <a:rPr lang="en-US" dirty="0" smtClean="0"/>
              <a:t>Criterion</a:t>
            </a:r>
          </a:p>
          <a:p>
            <a:pPr lvl="1"/>
            <a:r>
              <a:rPr lang="en-US" dirty="0" smtClean="0"/>
              <a:t>23+ </a:t>
            </a:r>
            <a:r>
              <a:rPr lang="en-US" dirty="0"/>
              <a:t>criterions (</a:t>
            </a:r>
            <a:r>
              <a:rPr lang="en-US" dirty="0" err="1" smtClean="0"/>
              <a:t>DiceCoefficient</a:t>
            </a:r>
            <a:r>
              <a:rPr lang="en-US" dirty="0" smtClean="0"/>
              <a:t>, </a:t>
            </a:r>
            <a:r>
              <a:rPr lang="en-US" dirty="0" err="1" smtClean="0"/>
              <a:t>ClassNLL</a:t>
            </a:r>
            <a:r>
              <a:rPr lang="en-US" dirty="0" smtClean="0"/>
              <a:t>, </a:t>
            </a:r>
            <a:r>
              <a:rPr lang="en-US" dirty="0" err="1" smtClean="0"/>
              <a:t>CrossEntropy</a:t>
            </a:r>
            <a:r>
              <a:rPr lang="en-US" dirty="0" smtClean="0"/>
              <a:t> …)</a:t>
            </a:r>
          </a:p>
          <a:p>
            <a:r>
              <a:rPr lang="en-US" dirty="0" smtClean="0"/>
              <a:t>Optimization</a:t>
            </a:r>
          </a:p>
          <a:p>
            <a:pPr lvl="1"/>
            <a:r>
              <a:rPr lang="en-US" dirty="0" smtClean="0"/>
              <a:t>SGD, </a:t>
            </a:r>
            <a:r>
              <a:rPr lang="en-US" dirty="0" err="1" smtClean="0"/>
              <a:t>Adagrad</a:t>
            </a:r>
            <a:endParaRPr lang="en-US" dirty="0" smtClean="0"/>
          </a:p>
          <a:p>
            <a:pPr lvl="1"/>
            <a:r>
              <a:rPr lang="en-US" b="1" dirty="0" smtClean="0"/>
              <a:t>Community contribution</a:t>
            </a:r>
            <a:r>
              <a:rPr lang="en-US" dirty="0" smtClean="0"/>
              <a:t>: Adam, </a:t>
            </a:r>
            <a:r>
              <a:rPr lang="en-US" dirty="0" err="1" smtClean="0"/>
              <a:t>Adadelta</a:t>
            </a:r>
            <a:r>
              <a:rPr lang="en-US" dirty="0" smtClean="0"/>
              <a:t>, </a:t>
            </a:r>
            <a:r>
              <a:rPr lang="en-US" dirty="0" err="1" smtClean="0"/>
              <a:t>RMSprop</a:t>
            </a:r>
            <a:r>
              <a:rPr lang="en-US" dirty="0"/>
              <a:t>, </a:t>
            </a:r>
            <a:r>
              <a:rPr lang="en-US" dirty="0" err="1" smtClean="0"/>
              <a:t>Adamx</a:t>
            </a:r>
            <a:endParaRPr lang="en-US" dirty="0" smtClean="0"/>
          </a:p>
        </p:txBody>
      </p:sp>
    </p:spTree>
    <p:extLst>
      <p:ext uri="{BB962C8B-B14F-4D97-AF65-F5344CB8AC3E}">
        <p14:creationId xmlns:p14="http://schemas.microsoft.com/office/powerpoint/2010/main" val="176659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2" name="Title 1"/>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What is BigDL?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 name="Content Placeholder 2"/>
          <p:cNvSpPr>
            <a:spLocks noGrp="1"/>
          </p:cNvSpPr>
          <p:nvPr>
            <p:ph sz="quarter" idx="13"/>
          </p:nvPr>
        </p:nvSpPr>
        <p:spPr>
          <a:xfrm>
            <a:off x="515938" y="1047072"/>
            <a:ext cx="8228012" cy="3425825"/>
          </a:xfrm>
        </p:spPr>
        <p:txBody>
          <a:bodyPr/>
          <a:lstStyle/>
          <a:p>
            <a:r>
              <a:rPr lang="en-US" sz="2000" dirty="0"/>
              <a:t>BigDL is a distributed deep learning library for Apache </a:t>
            </a:r>
            <a:r>
              <a:rPr lang="en-US" sz="2000" dirty="0" smtClean="0"/>
              <a:t>Spark* </a:t>
            </a:r>
          </a:p>
          <a:p>
            <a:endParaRPr lang="en-US" sz="2000" dirty="0"/>
          </a:p>
          <a:p>
            <a:endParaRPr lang="en-US" sz="2000" dirty="0"/>
          </a:p>
        </p:txBody>
      </p:sp>
      <p:pic>
        <p:nvPicPr>
          <p:cNvPr id="5" name="Picture 4"/>
          <p:cNvPicPr>
            <a:picLocks noChangeAspect="1"/>
          </p:cNvPicPr>
          <p:nvPr/>
        </p:nvPicPr>
        <p:blipFill>
          <a:blip r:embed="rId2"/>
          <a:stretch>
            <a:fillRect/>
          </a:stretch>
        </p:blipFill>
        <p:spPr>
          <a:xfrm>
            <a:off x="913005" y="1576185"/>
            <a:ext cx="7314816" cy="3050537"/>
          </a:xfrm>
          <a:prstGeom prst="rect">
            <a:avLst/>
          </a:prstGeom>
        </p:spPr>
      </p:pic>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11508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9" name="Title 1"/>
          <p:cNvSpPr>
            <a:spLocks noGrp="1"/>
          </p:cNvSpPr>
          <p:nvPr>
            <p:ph type="title"/>
          </p:nvPr>
        </p:nvSpPr>
        <p:spPr>
          <a:xfrm>
            <a:off x="484920" y="1838431"/>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Why BigDL?</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29924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smtClean="0"/>
              <a:t>Why BigDL</a:t>
            </a:r>
            <a:endParaRPr lang="en-US" dirty="0"/>
          </a:p>
        </p:txBody>
      </p:sp>
      <p:sp>
        <p:nvSpPr>
          <p:cNvPr id="4" name="Content Placeholder 3"/>
          <p:cNvSpPr>
            <a:spLocks noGrp="1"/>
          </p:cNvSpPr>
          <p:nvPr>
            <p:ph sz="quarter" idx="13"/>
          </p:nvPr>
        </p:nvSpPr>
        <p:spPr>
          <a:xfrm>
            <a:off x="455613" y="1058639"/>
            <a:ext cx="8228012" cy="3425825"/>
          </a:xfrm>
        </p:spPr>
        <p:txBody>
          <a:bodyPr/>
          <a:lstStyle/>
          <a:p>
            <a:pPr algn="ctr"/>
            <a:r>
              <a:rPr lang="en-US" dirty="0" smtClean="0"/>
              <a:t>There’re a lot of deep learning frameworks. Only list a part of them</a:t>
            </a:r>
            <a:endParaRPr lang="en-US" dirty="0"/>
          </a:p>
        </p:txBody>
      </p:sp>
      <p:pic>
        <p:nvPicPr>
          <p:cNvPr id="6" name="Picture 5"/>
          <p:cNvPicPr>
            <a:picLocks noChangeAspect="1"/>
          </p:cNvPicPr>
          <p:nvPr/>
        </p:nvPicPr>
        <p:blipFill>
          <a:blip r:embed="rId2"/>
          <a:stretch>
            <a:fillRect/>
          </a:stretch>
        </p:blipFill>
        <p:spPr>
          <a:xfrm>
            <a:off x="2531453" y="1933998"/>
            <a:ext cx="1400343" cy="1297615"/>
          </a:xfrm>
          <a:prstGeom prst="rect">
            <a:avLst/>
          </a:prstGeom>
        </p:spPr>
      </p:pic>
      <p:pic>
        <p:nvPicPr>
          <p:cNvPr id="7" name="Picture 6"/>
          <p:cNvPicPr>
            <a:picLocks noChangeAspect="1"/>
          </p:cNvPicPr>
          <p:nvPr/>
        </p:nvPicPr>
        <p:blipFill>
          <a:blip r:embed="rId3"/>
          <a:stretch>
            <a:fillRect/>
          </a:stretch>
        </p:blipFill>
        <p:spPr>
          <a:xfrm>
            <a:off x="3615829" y="3219819"/>
            <a:ext cx="939379" cy="971549"/>
          </a:xfrm>
          <a:prstGeom prst="rect">
            <a:avLst/>
          </a:prstGeom>
        </p:spPr>
      </p:pic>
      <p:pic>
        <p:nvPicPr>
          <p:cNvPr id="8" name="Picture 7"/>
          <p:cNvPicPr>
            <a:picLocks noChangeAspect="1"/>
          </p:cNvPicPr>
          <p:nvPr/>
        </p:nvPicPr>
        <p:blipFill>
          <a:blip r:embed="rId4"/>
          <a:stretch>
            <a:fillRect/>
          </a:stretch>
        </p:blipFill>
        <p:spPr>
          <a:xfrm>
            <a:off x="4550232" y="1933998"/>
            <a:ext cx="973363" cy="1382382"/>
          </a:xfrm>
          <a:prstGeom prst="rect">
            <a:avLst/>
          </a:prstGeom>
        </p:spPr>
      </p:pic>
      <p:pic>
        <p:nvPicPr>
          <p:cNvPr id="9" name="Picture 8"/>
          <p:cNvPicPr>
            <a:picLocks noChangeAspect="1"/>
          </p:cNvPicPr>
          <p:nvPr/>
        </p:nvPicPr>
        <p:blipFill>
          <a:blip r:embed="rId5"/>
          <a:stretch>
            <a:fillRect/>
          </a:stretch>
        </p:blipFill>
        <p:spPr>
          <a:xfrm>
            <a:off x="5422881" y="3565451"/>
            <a:ext cx="1382031" cy="999903"/>
          </a:xfrm>
          <a:prstGeom prst="rect">
            <a:avLst/>
          </a:prstGeom>
        </p:spPr>
      </p:pic>
      <p:pic>
        <p:nvPicPr>
          <p:cNvPr id="10" name="Picture 9"/>
          <p:cNvPicPr>
            <a:picLocks noChangeAspect="1"/>
          </p:cNvPicPr>
          <p:nvPr/>
        </p:nvPicPr>
        <p:blipFill>
          <a:blip r:embed="rId6"/>
          <a:stretch>
            <a:fillRect/>
          </a:stretch>
        </p:blipFill>
        <p:spPr>
          <a:xfrm>
            <a:off x="6007635" y="1405298"/>
            <a:ext cx="2142629" cy="1498526"/>
          </a:xfrm>
          <a:prstGeom prst="rect">
            <a:avLst/>
          </a:prstGeom>
        </p:spPr>
      </p:pic>
      <p:pic>
        <p:nvPicPr>
          <p:cNvPr id="11" name="Picture 10"/>
          <p:cNvPicPr>
            <a:picLocks noChangeAspect="1"/>
          </p:cNvPicPr>
          <p:nvPr/>
        </p:nvPicPr>
        <p:blipFill>
          <a:blip r:embed="rId7"/>
          <a:stretch>
            <a:fillRect/>
          </a:stretch>
        </p:blipFill>
        <p:spPr>
          <a:xfrm>
            <a:off x="1247554" y="3884952"/>
            <a:ext cx="1882794" cy="612831"/>
          </a:xfrm>
          <a:prstGeom prst="rect">
            <a:avLst/>
          </a:prstGeom>
        </p:spPr>
      </p:pic>
      <p:pic>
        <p:nvPicPr>
          <p:cNvPr id="12" name="Picture 11"/>
          <p:cNvPicPr>
            <a:picLocks noChangeAspect="1"/>
          </p:cNvPicPr>
          <p:nvPr/>
        </p:nvPicPr>
        <p:blipFill>
          <a:blip r:embed="rId8"/>
          <a:stretch>
            <a:fillRect/>
          </a:stretch>
        </p:blipFill>
        <p:spPr>
          <a:xfrm>
            <a:off x="1392347" y="1707323"/>
            <a:ext cx="912215" cy="1196016"/>
          </a:xfrm>
          <a:prstGeom prst="rect">
            <a:avLst/>
          </a:prstGeom>
        </p:spPr>
      </p:pic>
      <p:pic>
        <p:nvPicPr>
          <p:cNvPr id="13" name="Picture 12"/>
          <p:cNvPicPr>
            <a:picLocks noChangeAspect="1"/>
          </p:cNvPicPr>
          <p:nvPr/>
        </p:nvPicPr>
        <p:blipFill>
          <a:blip r:embed="rId9"/>
          <a:stretch>
            <a:fillRect/>
          </a:stretch>
        </p:blipFill>
        <p:spPr>
          <a:xfrm>
            <a:off x="7017862" y="3414705"/>
            <a:ext cx="1197561" cy="436815"/>
          </a:xfrm>
          <a:prstGeom prst="rect">
            <a:avLst/>
          </a:prstGeom>
        </p:spPr>
      </p:pic>
      <p:pic>
        <p:nvPicPr>
          <p:cNvPr id="14" name="Picture 13"/>
          <p:cNvPicPr>
            <a:picLocks noChangeAspect="1"/>
          </p:cNvPicPr>
          <p:nvPr/>
        </p:nvPicPr>
        <p:blipFill>
          <a:blip r:embed="rId10"/>
          <a:stretch>
            <a:fillRect/>
          </a:stretch>
        </p:blipFill>
        <p:spPr>
          <a:xfrm>
            <a:off x="5873873" y="3105797"/>
            <a:ext cx="1024723" cy="272740"/>
          </a:xfrm>
          <a:prstGeom prst="rect">
            <a:avLst/>
          </a:prstGeom>
        </p:spPr>
      </p:pic>
      <p:pic>
        <p:nvPicPr>
          <p:cNvPr id="15" name="Picture 14"/>
          <p:cNvPicPr>
            <a:picLocks noChangeAspect="1"/>
          </p:cNvPicPr>
          <p:nvPr/>
        </p:nvPicPr>
        <p:blipFill>
          <a:blip r:embed="rId11"/>
          <a:stretch>
            <a:fillRect/>
          </a:stretch>
        </p:blipFill>
        <p:spPr>
          <a:xfrm>
            <a:off x="811586" y="3069277"/>
            <a:ext cx="1457322" cy="684308"/>
          </a:xfrm>
          <a:prstGeom prst="rect">
            <a:avLst/>
          </a:prstGeom>
        </p:spPr>
      </p:pic>
    </p:spTree>
    <p:extLst>
      <p:ext uri="{BB962C8B-B14F-4D97-AF65-F5344CB8AC3E}">
        <p14:creationId xmlns:p14="http://schemas.microsoft.com/office/powerpoint/2010/main" val="465048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7" name="Content Placeholder 6"/>
          <p:cNvSpPr>
            <a:spLocks noGrp="1"/>
          </p:cNvSpPr>
          <p:nvPr>
            <p:ph sz="half" idx="13"/>
          </p:nvPr>
        </p:nvSpPr>
        <p:spPr>
          <a:xfrm>
            <a:off x="455613" y="967450"/>
            <a:ext cx="7568888" cy="3381891"/>
          </a:xfrm>
        </p:spPr>
        <p:txBody>
          <a:bodyPr/>
          <a:lstStyle/>
          <a:p>
            <a:pPr algn="ctr"/>
            <a:r>
              <a:rPr lang="en-US" sz="2000" dirty="0"/>
              <a:t>Production ML/DL system is </a:t>
            </a:r>
            <a:r>
              <a:rPr lang="en-US" sz="2000" b="1" dirty="0" smtClean="0"/>
              <a:t>Complex and Distributed.         </a:t>
            </a:r>
            <a:r>
              <a:rPr lang="en-US" sz="2000" dirty="0" smtClean="0"/>
              <a:t>Spark-based Deep Learning library is a natural fit</a:t>
            </a:r>
            <a:endParaRPr lang="en-US" sz="2000" dirty="0"/>
          </a:p>
          <a:p>
            <a:endParaRPr lang="en-US" sz="2000"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Why BigDL?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10" name="Picture 9"/>
          <p:cNvPicPr>
            <a:picLocks noChangeAspect="1"/>
          </p:cNvPicPr>
          <p:nvPr/>
        </p:nvPicPr>
        <p:blipFill>
          <a:blip r:embed="rId3"/>
          <a:stretch>
            <a:fillRect/>
          </a:stretch>
        </p:blipFill>
        <p:spPr>
          <a:xfrm>
            <a:off x="1288082" y="1750326"/>
            <a:ext cx="6564662" cy="2429214"/>
          </a:xfrm>
          <a:prstGeom prst="rect">
            <a:avLst/>
          </a:prstGeom>
        </p:spPr>
      </p:pic>
      <p:pic>
        <p:nvPicPr>
          <p:cNvPr id="11" name="Picture 10"/>
          <p:cNvPicPr>
            <a:picLocks noChangeAspect="1"/>
          </p:cNvPicPr>
          <p:nvPr/>
        </p:nvPicPr>
        <p:blipFill>
          <a:blip r:embed="rId4"/>
          <a:stretch>
            <a:fillRect/>
          </a:stretch>
        </p:blipFill>
        <p:spPr>
          <a:xfrm>
            <a:off x="2101095" y="4236393"/>
            <a:ext cx="3982123" cy="374675"/>
          </a:xfrm>
          <a:prstGeom prst="rect">
            <a:avLst/>
          </a:prstGeom>
        </p:spPr>
      </p:pic>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488077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IS_PPT Template_ClearPro_16x9_051915">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S_External_Template_ClearPro_16x9.potx" id="{296A6DF1-7E44-4800-A7BF-7479714F2D99}" vid="{2C7C3857-3F2A-4E72-B068-6930C1CF5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A98CB6-75E3-46FF-9F34-8E09A51E0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A944C86-7D05-42C7-9D98-AFC5E7CF17E6}">
  <ds:schemaRefs>
    <ds:schemaRef ds:uri="http://schemas.microsoft.com/sharepoint/v3/contenttype/forms"/>
  </ds:schemaRefs>
</ds:datastoreItem>
</file>

<file path=customXml/itemProps3.xml><?xml version="1.0" encoding="utf-8"?>
<ds:datastoreItem xmlns:ds="http://schemas.openxmlformats.org/officeDocument/2006/customXml" ds:itemID="{2712920C-A0C7-430B-AE97-2A18CFFBF6C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5275</TotalTime>
  <Words>1984</Words>
  <Application>Microsoft Office PowerPoint</Application>
  <PresentationFormat>On-screen Show (16:9)</PresentationFormat>
  <Paragraphs>409</Paragraphs>
  <Slides>43</Slides>
  <Notes>12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Lucida Grande</vt:lpstr>
      <vt:lpstr>Neo Sans Intel</vt:lpstr>
      <vt:lpstr>Arial</vt:lpstr>
      <vt:lpstr>Calibri</vt:lpstr>
      <vt:lpstr>Courier New</vt:lpstr>
      <vt:lpstr>Intel Clear</vt:lpstr>
      <vt:lpstr>Intel Clear Light</vt:lpstr>
      <vt:lpstr>Intel Clear Pro</vt:lpstr>
      <vt:lpstr>Wingdings</vt:lpstr>
      <vt:lpstr>IS_PPT Template_ClearPro_16x9_051915</vt:lpstr>
      <vt:lpstr>BigDL: a Distributed Deep Learning Library on Spark</vt:lpstr>
      <vt:lpstr>Outline</vt:lpstr>
      <vt:lpstr>WhAT IS BigDL?</vt:lpstr>
      <vt:lpstr>BigDL: Deep learning on Apache Spark*</vt:lpstr>
      <vt:lpstr>Basic Component</vt:lpstr>
      <vt:lpstr>What is BigDL?</vt:lpstr>
      <vt:lpstr>Why BigDL?</vt:lpstr>
      <vt:lpstr>Why BigDL</vt:lpstr>
      <vt:lpstr>Why BigDL?</vt:lpstr>
      <vt:lpstr>Why BigDL</vt:lpstr>
      <vt:lpstr>FinTech: Transaction Fraud Detection</vt:lpstr>
      <vt:lpstr>BigDL Features</vt:lpstr>
      <vt:lpstr>Why BigDL</vt:lpstr>
      <vt:lpstr>Inside BigDL</vt:lpstr>
      <vt:lpstr>Pattern</vt:lpstr>
      <vt:lpstr>Communication Model</vt:lpstr>
      <vt:lpstr>Bulk Synchronous Parallel (BSP)</vt:lpstr>
      <vt:lpstr>Asynchronous Synchronous Parallel (ASP)</vt:lpstr>
      <vt:lpstr>Distributed deep neural network on Spark</vt:lpstr>
      <vt:lpstr>BigDL Features</vt:lpstr>
      <vt:lpstr>Python API Support</vt:lpstr>
      <vt:lpstr>Jupyter Notebook support</vt:lpstr>
      <vt:lpstr>Python API</vt:lpstr>
      <vt:lpstr>Visualization of optimization process - tensorboard</vt:lpstr>
      <vt:lpstr>BigDL integration with spark ml</vt:lpstr>
      <vt:lpstr>Tight Integrations with Spark SQL, DataFrame and Structured Streaming</vt:lpstr>
      <vt:lpstr>Natural Language Model - RNN</vt:lpstr>
      <vt:lpstr>BigDL: design for big data </vt:lpstr>
      <vt:lpstr>What CAN BigDL do</vt:lpstr>
      <vt:lpstr>Object Detection on PASCAL</vt:lpstr>
      <vt:lpstr>Visual recognition and Object Detection</vt:lpstr>
      <vt:lpstr>Model Persistent</vt:lpstr>
      <vt:lpstr>SSD Pipeline</vt:lpstr>
      <vt:lpstr>Deep Speech 2 on BigDL: Model</vt:lpstr>
      <vt:lpstr>BigDL is an open source project</vt:lpstr>
      <vt:lpstr>Documents</vt:lpstr>
      <vt:lpstr>BigDL installation on major cloud frameworks.</vt:lpstr>
      <vt:lpstr>BigDL installation on major cloud frameworks - 2.</vt:lpstr>
      <vt:lpstr>BigDL On github</vt:lpstr>
      <vt:lpstr>BIGDL Community</vt:lpstr>
      <vt:lpstr>Legal Disclaimer</vt:lpstr>
      <vt:lpstr>Risk Factors</vt:lpstr>
      <vt:lpstr>PowerPoint Presentation</vt:lpstr>
    </vt:vector>
  </TitlesOfParts>
  <Manager/>
  <Company>Intel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Software Template Overview</dc:title>
  <dc:subject/>
  <dc:creator>Wang, Yiheng</dc:creator>
  <cp:keywords>CTPClassification=CTP_IC:VisualMarkings=, CTPClassification=:VisualMarkings=, CTPClassification=CTP_PUBLIC:VisualMarkings=</cp:keywords>
  <dc:description/>
  <cp:lastModifiedBy>Li, Zhichao</cp:lastModifiedBy>
  <cp:revision>441</cp:revision>
  <dcterms:created xsi:type="dcterms:W3CDTF">2017-01-05T12:45:20Z</dcterms:created>
  <dcterms:modified xsi:type="dcterms:W3CDTF">2017-07-13T14:56:20Z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y fmtid="{D5CDD505-2E9C-101B-9397-08002B2CF9AE}" pid="3" name="TitusGUID">
    <vt:lpwstr>b1eaa984-c183-4ff3-a190-4ed4bde46308</vt:lpwstr>
  </property>
  <property fmtid="{D5CDD505-2E9C-101B-9397-08002B2CF9AE}" pid="4" name="CTP_BU">
    <vt:lpwstr>NA</vt:lpwstr>
  </property>
  <property fmtid="{D5CDD505-2E9C-101B-9397-08002B2CF9AE}" pid="5" name="CTP_TimeStamp">
    <vt:lpwstr>2017-07-13 14:56:19Z</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CTP_PUBLIC</vt:lpwstr>
  </property>
</Properties>
</file>