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AAA4A"/>
    <a:srgbClr val="CC4242"/>
    <a:srgbClr val="4D4D4D"/>
    <a:srgbClr val="D78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karlrupp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karlrupp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4EF-A195-477B-B222-127C7495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92" y="195070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Parallelism &amp; Heterogeneity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246B-87BB-42A2-98AF-11B9DB92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092" y="4430377"/>
            <a:ext cx="9144000" cy="1655762"/>
          </a:xfrm>
        </p:spPr>
        <p:txBody>
          <a:bodyPr/>
          <a:lstStyle/>
          <a:p>
            <a:r>
              <a:rPr lang="en-US" dirty="0"/>
              <a:t>Why do we need to care?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A3DC7-EB74-47AF-847E-1E68D2E68567}"/>
              </a:ext>
            </a:extLst>
          </p:cNvPr>
          <p:cNvSpPr txBox="1"/>
          <p:nvPr/>
        </p:nvSpPr>
        <p:spPr>
          <a:xfrm>
            <a:off x="5105137" y="5808882"/>
            <a:ext cx="22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James Reinders (Intel)</a:t>
            </a:r>
          </a:p>
        </p:txBody>
      </p:sp>
    </p:spTree>
    <p:extLst>
      <p:ext uri="{BB962C8B-B14F-4D97-AF65-F5344CB8AC3E}">
        <p14:creationId xmlns:p14="http://schemas.microsoft.com/office/powerpoint/2010/main" val="2475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AFE1BB-E001-45DD-A220-2E90A0E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38443"/>
            <a:ext cx="10515600" cy="1315757"/>
          </a:xfrm>
        </p:spPr>
        <p:txBody>
          <a:bodyPr>
            <a:normAutofit/>
          </a:bodyPr>
          <a:lstStyle/>
          <a:p>
            <a:r>
              <a:rPr lang="en-US" dirty="0"/>
              <a:t>Our quest for more performance is eternal;</a:t>
            </a:r>
            <a:br>
              <a:rPr lang="en-US" dirty="0"/>
            </a:br>
            <a:r>
              <a:rPr lang="en-US" dirty="0"/>
              <a:t>how we obtain it adopts to the times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93C84E-05CA-4CE7-905F-9BA762D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586318" y="1854200"/>
            <a:ext cx="7315200" cy="4385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36979-E873-4CEE-A490-6A713825EF92}"/>
              </a:ext>
            </a:extLst>
          </p:cNvPr>
          <p:cNvSpPr txBox="1"/>
          <p:nvPr/>
        </p:nvSpPr>
        <p:spPr>
          <a:xfrm>
            <a:off x="3645846" y="6239435"/>
            <a:ext cx="45111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Source: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  <a:hlinkClick r:id="rId3"/>
              </a:rPr>
              <a:t>tinyurl.com/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hlinkClick r:id="rId3"/>
              </a:rPr>
              <a:t>karlruppdata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(CC BY 4.0 license)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2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AFE1BB-E001-45DD-A220-2E90A0E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38443"/>
            <a:ext cx="10515600" cy="1315757"/>
          </a:xfrm>
        </p:spPr>
        <p:txBody>
          <a:bodyPr>
            <a:normAutofit/>
          </a:bodyPr>
          <a:lstStyle/>
          <a:p>
            <a:r>
              <a:rPr lang="en-US" dirty="0"/>
              <a:t>Our quest for more performance is eternal;</a:t>
            </a:r>
            <a:br>
              <a:rPr lang="en-US" dirty="0"/>
            </a:br>
            <a:r>
              <a:rPr lang="en-US" dirty="0"/>
              <a:t>how we obtain it adopts to the times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93C84E-05CA-4CE7-905F-9BA762D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586318" y="1854200"/>
            <a:ext cx="7315200" cy="4385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36979-E873-4CEE-A490-6A713825EF92}"/>
              </a:ext>
            </a:extLst>
          </p:cNvPr>
          <p:cNvSpPr txBox="1"/>
          <p:nvPr/>
        </p:nvSpPr>
        <p:spPr>
          <a:xfrm>
            <a:off x="3645846" y="6239435"/>
            <a:ext cx="45111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Source: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  <a:hlinkClick r:id="rId3"/>
              </a:rPr>
              <a:t>tinyurl.com/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hlinkClick r:id="rId3"/>
              </a:rPr>
              <a:t>karlruppdata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(CC BY 4.0 license)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0347C-0FC5-47FC-8985-F7C84AFB55F1}"/>
              </a:ext>
            </a:extLst>
          </p:cNvPr>
          <p:cNvCxnSpPr/>
          <p:nvPr/>
        </p:nvCxnSpPr>
        <p:spPr>
          <a:xfrm flipV="1">
            <a:off x="3205779" y="2076226"/>
            <a:ext cx="5454127" cy="3076687"/>
          </a:xfrm>
          <a:prstGeom prst="straightConnector1">
            <a:avLst/>
          </a:prstGeom>
          <a:ln w="76200">
            <a:solidFill>
              <a:srgbClr val="D78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93C84E-05CA-4CE7-905F-9BA762D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586318" y="1854200"/>
            <a:ext cx="7315200" cy="43852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70FB67-D043-4EA9-B7E6-7CF8CF381A35}"/>
              </a:ext>
            </a:extLst>
          </p:cNvPr>
          <p:cNvCxnSpPr/>
          <p:nvPr/>
        </p:nvCxnSpPr>
        <p:spPr>
          <a:xfrm flipV="1">
            <a:off x="3205779" y="2076226"/>
            <a:ext cx="5454127" cy="3076687"/>
          </a:xfrm>
          <a:prstGeom prst="straightConnector1">
            <a:avLst/>
          </a:prstGeom>
          <a:ln w="76200">
            <a:solidFill>
              <a:srgbClr val="D78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8F1911-4EDD-4C3B-A393-1EBDB70760A7}"/>
              </a:ext>
            </a:extLst>
          </p:cNvPr>
          <p:cNvGrpSpPr/>
          <p:nvPr/>
        </p:nvGrpSpPr>
        <p:grpSpPr>
          <a:xfrm>
            <a:off x="4022413" y="3876907"/>
            <a:ext cx="4523081" cy="1276008"/>
            <a:chOff x="4022413" y="3876907"/>
            <a:chExt cx="4523081" cy="127600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FFAD6E-C8A1-4EC9-882B-1BD195930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3876907"/>
              <a:ext cx="2898777" cy="1276008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E54970-0C74-4FA5-A584-2972DF7C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90" y="3876907"/>
              <a:ext cx="1624304" cy="28701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D6B17-CC63-4262-B29C-7FFC49A4EC1B}"/>
              </a:ext>
            </a:extLst>
          </p:cNvPr>
          <p:cNvGrpSpPr/>
          <p:nvPr/>
        </p:nvGrpSpPr>
        <p:grpSpPr>
          <a:xfrm>
            <a:off x="4022413" y="4323505"/>
            <a:ext cx="4539511" cy="1051435"/>
            <a:chOff x="4022413" y="4323505"/>
            <a:chExt cx="4539511" cy="105143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3D814D-6C5B-4C70-A374-FA5832EF6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4416725"/>
              <a:ext cx="2898777" cy="958215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3F4C733-A825-4640-B3A4-4A172E6B7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66" y="4323505"/>
              <a:ext cx="1640758" cy="121922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AAFE1BB-E001-45DD-A220-2E90A0E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38443"/>
            <a:ext cx="10515600" cy="1315757"/>
          </a:xfrm>
        </p:spPr>
        <p:txBody>
          <a:bodyPr>
            <a:normAutofit/>
          </a:bodyPr>
          <a:lstStyle/>
          <a:p>
            <a:r>
              <a:rPr lang="en-US" dirty="0"/>
              <a:t>Our quest for more performance is eternal;</a:t>
            </a:r>
            <a:br>
              <a:rPr lang="en-US" dirty="0"/>
            </a:br>
            <a:r>
              <a:rPr lang="en-US" dirty="0"/>
              <a:t>how we obtain it adopts to the times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806C9F-A5F8-4433-B89B-7A82E8A430BC}"/>
              </a:ext>
            </a:extLst>
          </p:cNvPr>
          <p:cNvGrpSpPr/>
          <p:nvPr/>
        </p:nvGrpSpPr>
        <p:grpSpPr>
          <a:xfrm>
            <a:off x="3389470" y="505205"/>
            <a:ext cx="4011074" cy="3149675"/>
            <a:chOff x="3389470" y="505205"/>
            <a:chExt cx="4011074" cy="3149675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C53F3DA3-6B72-4EBB-BFEF-3C7EA0848AD4}"/>
                </a:ext>
              </a:extLst>
            </p:cNvPr>
            <p:cNvSpPr/>
            <p:nvPr/>
          </p:nvSpPr>
          <p:spPr>
            <a:xfrm>
              <a:off x="6388608" y="538443"/>
              <a:ext cx="1011936" cy="31164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CD2633-DB49-41FC-90BD-FC4254D6C56E}"/>
                </a:ext>
              </a:extLst>
            </p:cNvPr>
            <p:cNvSpPr txBox="1"/>
            <p:nvPr/>
          </p:nvSpPr>
          <p:spPr>
            <a:xfrm>
              <a:off x="3389470" y="505205"/>
              <a:ext cx="3740319" cy="1138773"/>
            </a:xfrm>
            <a:prstGeom prst="rect">
              <a:avLst/>
            </a:prstGeom>
            <a:solidFill>
              <a:srgbClr val="4472C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 famous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“Hit the Power Wall”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~2006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9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93C84E-05CA-4CE7-905F-9BA762D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586318" y="1854200"/>
            <a:ext cx="7315200" cy="43852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70FB67-D043-4EA9-B7E6-7CF8CF381A35}"/>
              </a:ext>
            </a:extLst>
          </p:cNvPr>
          <p:cNvCxnSpPr/>
          <p:nvPr/>
        </p:nvCxnSpPr>
        <p:spPr>
          <a:xfrm flipV="1">
            <a:off x="3205779" y="2076226"/>
            <a:ext cx="5454127" cy="3076687"/>
          </a:xfrm>
          <a:prstGeom prst="straightConnector1">
            <a:avLst/>
          </a:prstGeom>
          <a:ln w="76200">
            <a:solidFill>
              <a:srgbClr val="D78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8F1911-4EDD-4C3B-A393-1EBDB70760A7}"/>
              </a:ext>
            </a:extLst>
          </p:cNvPr>
          <p:cNvGrpSpPr/>
          <p:nvPr/>
        </p:nvGrpSpPr>
        <p:grpSpPr>
          <a:xfrm>
            <a:off x="4022413" y="3876907"/>
            <a:ext cx="4523081" cy="1276008"/>
            <a:chOff x="4022413" y="3876907"/>
            <a:chExt cx="4523081" cy="127600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FFAD6E-C8A1-4EC9-882B-1BD195930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3876907"/>
              <a:ext cx="2898777" cy="1276008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E54970-0C74-4FA5-A584-2972DF7C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90" y="3876907"/>
              <a:ext cx="1624304" cy="28701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D6B17-CC63-4262-B29C-7FFC49A4EC1B}"/>
              </a:ext>
            </a:extLst>
          </p:cNvPr>
          <p:cNvGrpSpPr/>
          <p:nvPr/>
        </p:nvGrpSpPr>
        <p:grpSpPr>
          <a:xfrm>
            <a:off x="4022413" y="4323505"/>
            <a:ext cx="4539511" cy="1051435"/>
            <a:chOff x="4022413" y="4323505"/>
            <a:chExt cx="4539511" cy="105143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3D814D-6C5B-4C70-A374-FA5832EF6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4416725"/>
              <a:ext cx="2898777" cy="958215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3F4C733-A825-4640-B3A4-4A172E6B7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66" y="4323505"/>
              <a:ext cx="1640758" cy="121922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AAFE1BB-E001-45DD-A220-2E90A0E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38443"/>
            <a:ext cx="10515600" cy="1315757"/>
          </a:xfrm>
        </p:spPr>
        <p:txBody>
          <a:bodyPr>
            <a:normAutofit/>
          </a:bodyPr>
          <a:lstStyle/>
          <a:p>
            <a:r>
              <a:rPr lang="en-US" dirty="0"/>
              <a:t>Our quest for more performance is eternal;</a:t>
            </a:r>
            <a:br>
              <a:rPr lang="en-US" dirty="0"/>
            </a:br>
            <a:r>
              <a:rPr lang="en-US" dirty="0"/>
              <a:t>how we obtain it adopts to the times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806C9F-A5F8-4433-B89B-7A82E8A430BC}"/>
              </a:ext>
            </a:extLst>
          </p:cNvPr>
          <p:cNvGrpSpPr/>
          <p:nvPr/>
        </p:nvGrpSpPr>
        <p:grpSpPr>
          <a:xfrm>
            <a:off x="3389470" y="505205"/>
            <a:ext cx="4011074" cy="3149675"/>
            <a:chOff x="3389470" y="505205"/>
            <a:chExt cx="4011074" cy="3149675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C53F3DA3-6B72-4EBB-BFEF-3C7EA0848AD4}"/>
                </a:ext>
              </a:extLst>
            </p:cNvPr>
            <p:cNvSpPr/>
            <p:nvPr/>
          </p:nvSpPr>
          <p:spPr>
            <a:xfrm>
              <a:off x="6388608" y="538443"/>
              <a:ext cx="1011936" cy="31164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CD2633-DB49-41FC-90BD-FC4254D6C56E}"/>
                </a:ext>
              </a:extLst>
            </p:cNvPr>
            <p:cNvSpPr txBox="1"/>
            <p:nvPr/>
          </p:nvSpPr>
          <p:spPr>
            <a:xfrm>
              <a:off x="3389470" y="505205"/>
              <a:ext cx="3740319" cy="1138773"/>
            </a:xfrm>
            <a:prstGeom prst="rect">
              <a:avLst/>
            </a:prstGeom>
            <a:solidFill>
              <a:srgbClr val="4472C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 famous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“Hit the Power Wall”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~2006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4CFD48D-59EF-4CE7-B20D-CB68AAA77FD0}"/>
              </a:ext>
            </a:extLst>
          </p:cNvPr>
          <p:cNvSpPr txBox="1"/>
          <p:nvPr/>
        </p:nvSpPr>
        <p:spPr>
          <a:xfrm>
            <a:off x="2338052" y="1808220"/>
            <a:ext cx="2921577" cy="3693319"/>
          </a:xfrm>
          <a:prstGeom prst="rect">
            <a:avLst/>
          </a:prstGeom>
          <a:solidFill>
            <a:srgbClr val="4472C4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Performance stopped scaling with frequency </a:t>
            </a:r>
            <a:r>
              <a:rPr lang="en-US" i="1" dirty="0">
                <a:solidFill>
                  <a:schemeClr val="bg1"/>
                </a:solidFill>
              </a:rPr>
              <a:t>enough</a:t>
            </a:r>
            <a:r>
              <a:rPr lang="en-US" dirty="0">
                <a:solidFill>
                  <a:schemeClr val="bg1"/>
                </a:solidFill>
              </a:rPr>
              <a:t> to justify the power increases.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2006:  Double Perf = Double Performance; that used to be OKAY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(actual math: Double Frequency, Quadrupled Power – but Shrink in Half to Halve the Power)</a:t>
            </a:r>
          </a:p>
        </p:txBody>
      </p:sp>
    </p:spTree>
    <p:extLst>
      <p:ext uri="{BB962C8B-B14F-4D97-AF65-F5344CB8AC3E}">
        <p14:creationId xmlns:p14="http://schemas.microsoft.com/office/powerpoint/2010/main" val="36426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93C84E-05CA-4CE7-905F-9BA762D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586318" y="1854200"/>
            <a:ext cx="7315200" cy="43852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70FB67-D043-4EA9-B7E6-7CF8CF381A35}"/>
              </a:ext>
            </a:extLst>
          </p:cNvPr>
          <p:cNvCxnSpPr/>
          <p:nvPr/>
        </p:nvCxnSpPr>
        <p:spPr>
          <a:xfrm flipV="1">
            <a:off x="3205779" y="2076226"/>
            <a:ext cx="5454127" cy="3076687"/>
          </a:xfrm>
          <a:prstGeom prst="straightConnector1">
            <a:avLst/>
          </a:prstGeom>
          <a:ln w="76200">
            <a:solidFill>
              <a:srgbClr val="D78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8F1911-4EDD-4C3B-A393-1EBDB70760A7}"/>
              </a:ext>
            </a:extLst>
          </p:cNvPr>
          <p:cNvGrpSpPr/>
          <p:nvPr/>
        </p:nvGrpSpPr>
        <p:grpSpPr>
          <a:xfrm>
            <a:off x="4022413" y="3876907"/>
            <a:ext cx="4523081" cy="1276008"/>
            <a:chOff x="4022413" y="3876907"/>
            <a:chExt cx="4523081" cy="127600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FFAD6E-C8A1-4EC9-882B-1BD195930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3876907"/>
              <a:ext cx="2898777" cy="1276008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E54970-0C74-4FA5-A584-2972DF7C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90" y="3876907"/>
              <a:ext cx="1624304" cy="28701"/>
            </a:xfrm>
            <a:prstGeom prst="straightConnector1">
              <a:avLst/>
            </a:prstGeom>
            <a:ln w="76200">
              <a:solidFill>
                <a:srgbClr val="4AA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D6B17-CC63-4262-B29C-7FFC49A4EC1B}"/>
              </a:ext>
            </a:extLst>
          </p:cNvPr>
          <p:cNvGrpSpPr/>
          <p:nvPr/>
        </p:nvGrpSpPr>
        <p:grpSpPr>
          <a:xfrm>
            <a:off x="4022413" y="4323505"/>
            <a:ext cx="4539511" cy="1051435"/>
            <a:chOff x="4022413" y="4323505"/>
            <a:chExt cx="4539511" cy="105143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3D814D-6C5B-4C70-A374-FA5832EF6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13" y="4416725"/>
              <a:ext cx="2898777" cy="958215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3F4C733-A825-4640-B3A4-4A172E6B7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166" y="4323505"/>
              <a:ext cx="1640758" cy="121922"/>
            </a:xfrm>
            <a:prstGeom prst="straightConnector1">
              <a:avLst/>
            </a:prstGeom>
            <a:ln w="76200">
              <a:solidFill>
                <a:srgbClr val="CC42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AAFE1BB-E001-45DD-A220-2E90A0E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38443"/>
            <a:ext cx="10515600" cy="1315757"/>
          </a:xfrm>
        </p:spPr>
        <p:txBody>
          <a:bodyPr>
            <a:normAutofit/>
          </a:bodyPr>
          <a:lstStyle/>
          <a:p>
            <a:r>
              <a:rPr lang="en-US" dirty="0"/>
              <a:t>Our quest for more performance is eternal;</a:t>
            </a:r>
            <a:br>
              <a:rPr lang="en-US" dirty="0"/>
            </a:br>
            <a:r>
              <a:rPr lang="en-US" dirty="0"/>
              <a:t>how we obtain it adopts to the times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806C9F-A5F8-4433-B89B-7A82E8A430BC}"/>
              </a:ext>
            </a:extLst>
          </p:cNvPr>
          <p:cNvGrpSpPr/>
          <p:nvPr/>
        </p:nvGrpSpPr>
        <p:grpSpPr>
          <a:xfrm>
            <a:off x="3389470" y="505205"/>
            <a:ext cx="4011074" cy="3149675"/>
            <a:chOff x="3389470" y="505205"/>
            <a:chExt cx="4011074" cy="3149675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C53F3DA3-6B72-4EBB-BFEF-3C7EA0848AD4}"/>
                </a:ext>
              </a:extLst>
            </p:cNvPr>
            <p:cNvSpPr/>
            <p:nvPr/>
          </p:nvSpPr>
          <p:spPr>
            <a:xfrm>
              <a:off x="6388608" y="538443"/>
              <a:ext cx="1011936" cy="31164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CD2633-DB49-41FC-90BD-FC4254D6C56E}"/>
                </a:ext>
              </a:extLst>
            </p:cNvPr>
            <p:cNvSpPr txBox="1"/>
            <p:nvPr/>
          </p:nvSpPr>
          <p:spPr>
            <a:xfrm>
              <a:off x="3389470" y="505205"/>
              <a:ext cx="3740319" cy="1138773"/>
            </a:xfrm>
            <a:prstGeom prst="rect">
              <a:avLst/>
            </a:prstGeom>
            <a:solidFill>
              <a:srgbClr val="4472C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 famous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“Hit the Power Wall”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~2006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4CFD48D-59EF-4CE7-B20D-CB68AAA77FD0}"/>
              </a:ext>
            </a:extLst>
          </p:cNvPr>
          <p:cNvSpPr txBox="1"/>
          <p:nvPr/>
        </p:nvSpPr>
        <p:spPr>
          <a:xfrm>
            <a:off x="2338052" y="1808220"/>
            <a:ext cx="2921577" cy="3693319"/>
          </a:xfrm>
          <a:prstGeom prst="rect">
            <a:avLst/>
          </a:prstGeom>
          <a:solidFill>
            <a:srgbClr val="4472C4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Performance stopped scaling with frequency </a:t>
            </a:r>
            <a:r>
              <a:rPr lang="en-US" i="1" dirty="0">
                <a:solidFill>
                  <a:schemeClr val="bg1"/>
                </a:solidFill>
              </a:rPr>
              <a:t>enough</a:t>
            </a:r>
            <a:r>
              <a:rPr lang="en-US" dirty="0">
                <a:solidFill>
                  <a:schemeClr val="bg1"/>
                </a:solidFill>
              </a:rPr>
              <a:t> to justify the power increases.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2006:  Double Perf = Double Performance; that used to be OKAY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(actual math: Double Frequency, Quadrupled Power – but Shrink in Half to Halve the Power)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235FA-EA00-4280-AC9C-DFF2C937ED0F}"/>
              </a:ext>
            </a:extLst>
          </p:cNvPr>
          <p:cNvSpPr txBox="1"/>
          <p:nvPr/>
        </p:nvSpPr>
        <p:spPr>
          <a:xfrm>
            <a:off x="282608" y="3441680"/>
            <a:ext cx="4925211" cy="3416320"/>
          </a:xfrm>
          <a:prstGeom prst="rect">
            <a:avLst/>
          </a:prstGeom>
          <a:solidFill>
            <a:srgbClr val="4472C4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Around 2006 –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Three problems converged: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Power Wall: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Thermal Constraints meant performance Increases no longer allowed to scale up power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Memory Wall: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Frequency scaling of computation not scaling system performance, largely due 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ILP Wall: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Not enough single-threaded parallelism to fuel performance gains.</a:t>
            </a:r>
          </a:p>
        </p:txBody>
      </p:sp>
    </p:spTree>
    <p:extLst>
      <p:ext uri="{BB962C8B-B14F-4D97-AF65-F5344CB8AC3E}">
        <p14:creationId xmlns:p14="http://schemas.microsoft.com/office/powerpoint/2010/main" val="133599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305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Parallelism &amp; Heterogeneity</vt:lpstr>
      <vt:lpstr>Our quest for more performance is eternal; how we obtain it adopts to the times</vt:lpstr>
      <vt:lpstr>Our quest for more performance is eternal; how we obtain it adopts to the times</vt:lpstr>
      <vt:lpstr>Our quest for more performance is eternal; how we obtain it adopts to the times</vt:lpstr>
      <vt:lpstr>Our quest for more performance is eternal; how we obtain it adopts to the times</vt:lpstr>
      <vt:lpstr>Our quest for more performance is eternal; how we obtain it adopts to the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Reinders, James R</cp:lastModifiedBy>
  <cp:revision>14</cp:revision>
  <dcterms:created xsi:type="dcterms:W3CDTF">2021-10-21T13:19:53Z</dcterms:created>
  <dcterms:modified xsi:type="dcterms:W3CDTF">2021-10-27T15:35:50Z</dcterms:modified>
</cp:coreProperties>
</file>