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77" r:id="rId6"/>
    <p:sldId id="266" r:id="rId7"/>
    <p:sldId id="283" r:id="rId8"/>
    <p:sldId id="261" r:id="rId9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FFCC00"/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090"/>
        <p:guide pos="38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文本框 14"/>
          <p:cNvSpPr txBox="1"/>
          <p:nvPr/>
        </p:nvSpPr>
        <p:spPr>
          <a:xfrm>
            <a:off x="1279525" y="3275330"/>
            <a:ext cx="9233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charset="0"/>
                <a:ea typeface="微软雅黑" panose="020B0503020204020204" pitchFamily="2" charset="-122"/>
                <a:cs typeface="Agency FB" panose="020B0503020202020204" charset="0"/>
              </a:rPr>
              <a:t>Vet: Identifying and Avoiding UI Exploration Tarpits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charset="0"/>
                <a:ea typeface="微软雅黑" panose="020B0503020204020204" pitchFamily="2" charset="-122"/>
                <a:cs typeface="Agency FB" panose="020B0503020202020204" charset="0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Agency FB" panose="020B0503020202020204" charset="0"/>
              </a:rPr>
              <a:t>复现报告</a:t>
            </a:r>
            <a:endParaRPr lang="zh-CN" altLang="en-US" sz="28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Agency FB" panose="020B0503020202020204" charset="0"/>
            </a:endParaRPr>
          </a:p>
        </p:txBody>
      </p:sp>
      <p:cxnSp>
        <p:nvCxnSpPr>
          <p:cNvPr id="2050" name="直接箭头连接符 3074"/>
          <p:cNvCxnSpPr/>
          <p:nvPr/>
        </p:nvCxnSpPr>
        <p:spPr>
          <a:xfrm>
            <a:off x="3171825" y="3822700"/>
            <a:ext cx="5472113" cy="0"/>
          </a:xfrm>
          <a:prstGeom prst="straightConnector1">
            <a:avLst/>
          </a:prstGeom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1" name="文本框 18"/>
          <p:cNvSpPr txBox="1"/>
          <p:nvPr/>
        </p:nvSpPr>
        <p:spPr>
          <a:xfrm>
            <a:off x="4447540" y="4125913"/>
            <a:ext cx="2921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李佳凌</a:t>
            </a: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191250070</a:t>
            </a:r>
            <a:endParaRPr lang="en-US" altLang="zh-CN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052" name="组合 3076"/>
          <p:cNvGrpSpPr/>
          <p:nvPr/>
        </p:nvGrpSpPr>
        <p:grpSpPr>
          <a:xfrm>
            <a:off x="4064000" y="1616710"/>
            <a:ext cx="3792538" cy="1371600"/>
            <a:chOff x="0" y="0"/>
            <a:chExt cx="5971" cy="2162"/>
          </a:xfrm>
        </p:grpSpPr>
        <p:grpSp>
          <p:nvGrpSpPr>
            <p:cNvPr id="2053" name="组合 3077"/>
            <p:cNvGrpSpPr/>
            <p:nvPr/>
          </p:nvGrpSpPr>
          <p:grpSpPr>
            <a:xfrm>
              <a:off x="0" y="0"/>
              <a:ext cx="4490" cy="2163"/>
              <a:chOff x="0" y="0"/>
              <a:chExt cx="4008" cy="2163"/>
            </a:xfrm>
          </p:grpSpPr>
          <p:sp>
            <p:nvSpPr>
              <p:cNvPr id="2054" name="Rectangle 9"/>
              <p:cNvSpPr/>
              <p:nvPr/>
            </p:nvSpPr>
            <p:spPr>
              <a:xfrm>
                <a:off x="217" y="1145"/>
                <a:ext cx="469" cy="1013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5" name="Line 13"/>
              <p:cNvSpPr/>
              <p:nvPr/>
            </p:nvSpPr>
            <p:spPr>
              <a:xfrm>
                <a:off x="0" y="2161"/>
                <a:ext cx="4008" cy="2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6" name="Rectangle 9"/>
              <p:cNvSpPr/>
              <p:nvPr/>
            </p:nvSpPr>
            <p:spPr>
              <a:xfrm>
                <a:off x="974" y="926"/>
                <a:ext cx="469" cy="1231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Rectangle 9"/>
              <p:cNvSpPr/>
              <p:nvPr/>
            </p:nvSpPr>
            <p:spPr>
              <a:xfrm>
                <a:off x="1733" y="687"/>
                <a:ext cx="469" cy="1470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Rectangle 9"/>
              <p:cNvSpPr/>
              <p:nvPr/>
            </p:nvSpPr>
            <p:spPr>
              <a:xfrm>
                <a:off x="2491" y="311"/>
                <a:ext cx="469" cy="1847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Rectangle 9"/>
              <p:cNvSpPr/>
              <p:nvPr/>
            </p:nvSpPr>
            <p:spPr>
              <a:xfrm>
                <a:off x="3262" y="0"/>
                <a:ext cx="469" cy="2144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60" name="下箭头 3084"/>
            <p:cNvSpPr/>
            <p:nvPr/>
          </p:nvSpPr>
          <p:spPr>
            <a:xfrm>
              <a:off x="3859" y="633"/>
              <a:ext cx="2113" cy="122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zh-CN" altLang="en-US" sz="4000" dirty="0">
                  <a:solidFill>
                    <a:srgbClr val="FFCC00"/>
                  </a:solidFill>
                  <a:latin typeface="Calibri" panose="020F0502020204030204" pitchFamily="2" charset="0"/>
                  <a:ea typeface="宋体" panose="02010600030101010101" pitchFamily="2" charset="-122"/>
                </a:rPr>
                <a:t>4G</a:t>
              </a:r>
              <a:endParaRPr lang="zh-CN" altLang="en-US" sz="4000" dirty="0">
                <a:solidFill>
                  <a:srgbClr val="FFCC00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61" name="下箭头 3085"/>
            <p:cNvSpPr/>
            <p:nvPr/>
          </p:nvSpPr>
          <p:spPr>
            <a:xfrm>
              <a:off x="5502" y="864"/>
              <a:ext cx="376" cy="699"/>
            </a:xfrm>
            <a:prstGeom prst="downArrow">
              <a:avLst>
                <a:gd name="adj1" fmla="val 50000"/>
                <a:gd name="adj2" fmla="val 464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62" name="组合 3086"/>
          <p:cNvGrpSpPr/>
          <p:nvPr/>
        </p:nvGrpSpPr>
        <p:grpSpPr>
          <a:xfrm>
            <a:off x="4763" y="14288"/>
            <a:ext cx="12188825" cy="6864350"/>
            <a:chOff x="0" y="0"/>
            <a:chExt cx="19194" cy="10810"/>
          </a:xfrm>
        </p:grpSpPr>
        <p:sp>
          <p:nvSpPr>
            <p:cNvPr id="2063" name="手机 143"/>
            <p:cNvSpPr/>
            <p:nvPr/>
          </p:nvSpPr>
          <p:spPr>
            <a:xfrm rot="-5400000">
              <a:off x="4192" y="-4192"/>
              <a:ext cx="10811" cy="19195"/>
            </a:xfrm>
            <a:custGeom>
              <a:avLst/>
              <a:gdLst/>
              <a:ahLst/>
              <a:cxnLst>
                <a:cxn ang="0">
                  <a:pos x="527050" y="1781182"/>
                </a:cxn>
                <a:cxn ang="0">
                  <a:pos x="472994" y="1835202"/>
                </a:cxn>
                <a:cxn ang="0">
                  <a:pos x="527050" y="1889222"/>
                </a:cxn>
                <a:cxn ang="0">
                  <a:pos x="581106" y="1835202"/>
                </a:cxn>
                <a:cxn ang="0">
                  <a:pos x="527050" y="1781182"/>
                </a:cxn>
                <a:cxn ang="0">
                  <a:pos x="20327" y="139596"/>
                </a:cxn>
                <a:cxn ang="0">
                  <a:pos x="20327" y="1765405"/>
                </a:cxn>
                <a:cxn ang="0">
                  <a:pos x="1033773" y="1765405"/>
                </a:cxn>
                <a:cxn ang="0">
                  <a:pos x="1033773" y="139596"/>
                </a:cxn>
                <a:cxn ang="0">
                  <a:pos x="434714" y="63046"/>
                </a:cxn>
                <a:cxn ang="0">
                  <a:pos x="432462" y="65296"/>
                </a:cxn>
                <a:cxn ang="0">
                  <a:pos x="432462" y="74299"/>
                </a:cxn>
                <a:cxn ang="0">
                  <a:pos x="434714" y="76549"/>
                </a:cxn>
                <a:cxn ang="0">
                  <a:pos x="619386" y="76549"/>
                </a:cxn>
                <a:cxn ang="0">
                  <a:pos x="621638" y="74299"/>
                </a:cxn>
                <a:cxn ang="0">
                  <a:pos x="621638" y="65296"/>
                </a:cxn>
                <a:cxn ang="0">
                  <a:pos x="619386" y="63046"/>
                </a:cxn>
                <a:cxn ang="0">
                  <a:pos x="120030" y="0"/>
                </a:cxn>
                <a:cxn ang="0">
                  <a:pos x="934070" y="0"/>
                </a:cxn>
                <a:cxn ang="0">
                  <a:pos x="1054100" y="119949"/>
                </a:cxn>
                <a:cxn ang="0">
                  <a:pos x="1054100" y="1785051"/>
                </a:cxn>
                <a:cxn ang="0">
                  <a:pos x="934070" y="1905000"/>
                </a:cxn>
                <a:cxn ang="0">
                  <a:pos x="120030" y="1905000"/>
                </a:cxn>
                <a:cxn ang="0">
                  <a:pos x="0" y="1785051"/>
                </a:cxn>
                <a:cxn ang="0">
                  <a:pos x="0" y="119949"/>
                </a:cxn>
                <a:cxn ang="0">
                  <a:pos x="120030" y="0"/>
                </a:cxn>
              </a:cxnLst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lnTo>
                    <a:pt x="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lnTo>
                    <a:pt x="1158156" y="168079"/>
                  </a:ln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正圆 147"/>
            <p:cNvSpPr/>
            <p:nvPr/>
          </p:nvSpPr>
          <p:spPr>
            <a:xfrm>
              <a:off x="17965" y="4878"/>
              <a:ext cx="1060" cy="1059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0170" tIns="46990" rIns="90170" bIns="46990" anchor="ctr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8" name="流程图: 终止 3092"/>
          <p:cNvSpPr/>
          <p:nvPr/>
        </p:nvSpPr>
        <p:spPr>
          <a:xfrm>
            <a:off x="5348288" y="6207125"/>
            <a:ext cx="681037" cy="114300"/>
          </a:xfrm>
          <a:prstGeom prst="flowChartTerminator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069" name="照相机1 179"/>
          <p:cNvSpPr/>
          <p:nvPr/>
        </p:nvSpPr>
        <p:spPr>
          <a:xfrm>
            <a:off x="10644188" y="6235700"/>
            <a:ext cx="492125" cy="390525"/>
          </a:xfrm>
          <a:custGeom>
            <a:avLst/>
            <a:gdLst/>
            <a:ahLst/>
            <a:cxnLst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70" name="组合 3094"/>
          <p:cNvGrpSpPr/>
          <p:nvPr/>
        </p:nvGrpSpPr>
        <p:grpSpPr>
          <a:xfrm>
            <a:off x="10366375" y="236538"/>
            <a:ext cx="779463" cy="334962"/>
            <a:chOff x="0" y="0"/>
            <a:chExt cx="3349" cy="1498"/>
          </a:xfrm>
        </p:grpSpPr>
        <p:sp>
          <p:nvSpPr>
            <p:cNvPr id="2071" name="流程图: 显示 3095"/>
            <p:cNvSpPr/>
            <p:nvPr/>
          </p:nvSpPr>
          <p:spPr>
            <a:xfrm>
              <a:off x="1909" y="303"/>
              <a:ext cx="1440" cy="961"/>
            </a:xfrm>
            <a:prstGeom prst="flowChartDisplay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72" name="弧边矩形 184"/>
            <p:cNvSpPr/>
            <p:nvPr/>
          </p:nvSpPr>
          <p:spPr>
            <a:xfrm>
              <a:off x="0" y="0"/>
              <a:ext cx="3001" cy="1499"/>
            </a:xfrm>
            <a:custGeom>
              <a:avLst/>
              <a:gdLst/>
              <a:ahLst/>
              <a:cxnLst>
                <a:cxn ang="0">
                  <a:pos x="145666" y="0"/>
                </a:cxn>
                <a:cxn ang="0">
                  <a:pos x="1759334" y="0"/>
                </a:cxn>
                <a:cxn ang="0">
                  <a:pos x="1830147" y="105134"/>
                </a:cxn>
                <a:cxn ang="0">
                  <a:pos x="1905000" y="476254"/>
                </a:cxn>
                <a:cxn ang="0">
                  <a:pos x="1830147" y="847375"/>
                </a:cxn>
                <a:cxn ang="0">
                  <a:pos x="1759343" y="952500"/>
                </a:cxn>
                <a:cxn ang="0">
                  <a:pos x="145662" y="952500"/>
                </a:cxn>
                <a:cxn ang="0">
                  <a:pos x="74853" y="847375"/>
                </a:cxn>
                <a:cxn ang="0">
                  <a:pos x="0" y="476254"/>
                </a:cxn>
                <a:cxn ang="0">
                  <a:pos x="74853" y="105134"/>
                </a:cxn>
              </a:cxnLst>
              <a:pathLst>
                <a:path w="432472" h="216024">
                  <a:moveTo>
                    <a:pt x="33069" y="0"/>
                  </a:moveTo>
                  <a:lnTo>
                    <a:pt x="399403" y="0"/>
                  </a:lnTo>
                  <a:lnTo>
                    <a:pt x="415479" y="23844"/>
                  </a:lnTo>
                  <a:cubicBezTo>
                    <a:pt x="426421" y="49714"/>
                    <a:pt x="432472" y="78157"/>
                    <a:pt x="432472" y="108013"/>
                  </a:cubicBezTo>
                  <a:cubicBezTo>
                    <a:pt x="432472" y="137869"/>
                    <a:pt x="426421" y="166312"/>
                    <a:pt x="415479" y="192182"/>
                  </a:cubicBezTo>
                  <a:lnTo>
                    <a:pt x="399405" y="216024"/>
                  </a:lnTo>
                  <a:lnTo>
                    <a:pt x="33068" y="216024"/>
                  </a:lnTo>
                  <a:lnTo>
                    <a:pt x="16993" y="192182"/>
                  </a:lnTo>
                  <a:cubicBezTo>
                    <a:pt x="6051" y="166312"/>
                    <a:pt x="0" y="137869"/>
                    <a:pt x="0" y="108013"/>
                  </a:cubicBezTo>
                  <a:cubicBezTo>
                    <a:pt x="0" y="78157"/>
                    <a:pt x="6051" y="49714"/>
                    <a:pt x="16993" y="23844"/>
                  </a:cubicBezTo>
                  <a:lnTo>
                    <a:pt x="33069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73" name="文本框 3097"/>
          <p:cNvSpPr txBox="1"/>
          <p:nvPr/>
        </p:nvSpPr>
        <p:spPr>
          <a:xfrm>
            <a:off x="9604375" y="215900"/>
            <a:ext cx="69532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100%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074" name="WIFI2 191"/>
          <p:cNvSpPr/>
          <p:nvPr/>
        </p:nvSpPr>
        <p:spPr>
          <a:xfrm>
            <a:off x="1068388" y="217488"/>
            <a:ext cx="315912" cy="287337"/>
          </a:xfrm>
          <a:custGeom>
            <a:avLst/>
            <a:gdLst/>
            <a:ahLst/>
            <a:cxnLst>
              <a:cxn ang="0">
                <a:pos x="952500" y="961459"/>
              </a:cxn>
              <a:cxn ang="0">
                <a:pos x="1200669" y="1118743"/>
              </a:cxn>
              <a:cxn ang="0">
                <a:pos x="952500" y="1352550"/>
              </a:cxn>
              <a:cxn ang="0">
                <a:pos x="704327" y="1118743"/>
              </a:cxn>
              <a:cxn ang="0">
                <a:pos x="952500" y="961459"/>
              </a:cxn>
              <a:cxn ang="0">
                <a:pos x="952500" y="620227"/>
              </a:cxn>
              <a:cxn ang="0">
                <a:pos x="1454779" y="879346"/>
              </a:cxn>
              <a:cxn ang="0">
                <a:pos x="1337961" y="989397"/>
              </a:cxn>
              <a:cxn ang="0">
                <a:pos x="952500" y="779734"/>
              </a:cxn>
              <a:cxn ang="0">
                <a:pos x="567035" y="989397"/>
              </a:cxn>
              <a:cxn ang="0">
                <a:pos x="450221" y="879346"/>
              </a:cxn>
              <a:cxn ang="0">
                <a:pos x="952500" y="620227"/>
              </a:cxn>
              <a:cxn ang="0">
                <a:pos x="952496" y="291740"/>
              </a:cxn>
              <a:cxn ang="0">
                <a:pos x="1693224" y="654703"/>
              </a:cxn>
              <a:cxn ang="0">
                <a:pos x="1571198" y="769663"/>
              </a:cxn>
              <a:cxn ang="0">
                <a:pos x="952496" y="459841"/>
              </a:cxn>
              <a:cxn ang="0">
                <a:pos x="333794" y="769659"/>
              </a:cxn>
              <a:cxn ang="0">
                <a:pos x="211771" y="654703"/>
              </a:cxn>
              <a:cxn ang="0">
                <a:pos x="952496" y="291740"/>
              </a:cxn>
              <a:cxn ang="0">
                <a:pos x="952500" y="0"/>
              </a:cxn>
              <a:cxn ang="0">
                <a:pos x="1905000" y="455187"/>
              </a:cxn>
              <a:cxn ang="0">
                <a:pos x="1786759" y="566585"/>
              </a:cxn>
              <a:cxn ang="0">
                <a:pos x="952500" y="162890"/>
              </a:cxn>
              <a:cxn ang="0">
                <a:pos x="118241" y="566585"/>
              </a:cxn>
              <a:cxn ang="0">
                <a:pos x="0" y="455187"/>
              </a:cxn>
              <a:cxn ang="0">
                <a:pos x="952500" y="0"/>
              </a:cxn>
            </a:cxnLst>
            <a:pathLst>
              <a:path w="472572" h="335351">
                <a:moveTo>
                  <a:pt x="236286" y="238384"/>
                </a:moveTo>
                <a:cubicBezTo>
                  <a:pt x="263564" y="238384"/>
                  <a:pt x="287156" y="254165"/>
                  <a:pt x="297849" y="277381"/>
                </a:cubicBezTo>
                <a:lnTo>
                  <a:pt x="236286" y="335351"/>
                </a:lnTo>
                <a:lnTo>
                  <a:pt x="174722" y="277381"/>
                </a:lnTo>
                <a:cubicBezTo>
                  <a:pt x="185416" y="254165"/>
                  <a:pt x="209008" y="238384"/>
                  <a:pt x="236286" y="238384"/>
                </a:cubicBezTo>
                <a:close/>
                <a:moveTo>
                  <a:pt x="236286" y="153779"/>
                </a:moveTo>
                <a:cubicBezTo>
                  <a:pt x="287723" y="153779"/>
                  <a:pt x="333263" y="179027"/>
                  <a:pt x="360886" y="218025"/>
                </a:cubicBezTo>
                <a:lnTo>
                  <a:pt x="331907" y="245311"/>
                </a:lnTo>
                <a:cubicBezTo>
                  <a:pt x="311651" y="213977"/>
                  <a:pt x="276380" y="193327"/>
                  <a:pt x="236286" y="193327"/>
                </a:cubicBezTo>
                <a:cubicBezTo>
                  <a:pt x="196191" y="193327"/>
                  <a:pt x="160920" y="213977"/>
                  <a:pt x="140664" y="245311"/>
                </a:cubicBezTo>
                <a:lnTo>
                  <a:pt x="111686" y="218025"/>
                </a:lnTo>
                <a:cubicBezTo>
                  <a:pt x="139308" y="179027"/>
                  <a:pt x="184848" y="153779"/>
                  <a:pt x="236286" y="153779"/>
                </a:cubicBezTo>
                <a:close/>
                <a:moveTo>
                  <a:pt x="236285" y="72334"/>
                </a:moveTo>
                <a:cubicBezTo>
                  <a:pt x="311099" y="72334"/>
                  <a:pt x="377756" y="107256"/>
                  <a:pt x="420037" y="162327"/>
                </a:cubicBezTo>
                <a:lnTo>
                  <a:pt x="389766" y="190830"/>
                </a:lnTo>
                <a:cubicBezTo>
                  <a:pt x="354994" y="143968"/>
                  <a:pt x="299138" y="114013"/>
                  <a:pt x="236285" y="114013"/>
                </a:cubicBezTo>
                <a:cubicBezTo>
                  <a:pt x="173433" y="114013"/>
                  <a:pt x="117576" y="143967"/>
                  <a:pt x="82804" y="190829"/>
                </a:cubicBezTo>
                <a:lnTo>
                  <a:pt x="52534" y="162327"/>
                </a:lnTo>
                <a:cubicBezTo>
                  <a:pt x="94815" y="107256"/>
                  <a:pt x="161472" y="72334"/>
                  <a:pt x="236285" y="72334"/>
                </a:cubicBezTo>
                <a:close/>
                <a:moveTo>
                  <a:pt x="236286" y="0"/>
                </a:moveTo>
                <a:cubicBezTo>
                  <a:pt x="331854" y="0"/>
                  <a:pt x="417244" y="43584"/>
                  <a:pt x="472572" y="112859"/>
                </a:cubicBezTo>
                <a:lnTo>
                  <a:pt x="443240" y="140479"/>
                </a:lnTo>
                <a:cubicBezTo>
                  <a:pt x="395198" y="79129"/>
                  <a:pt x="320266" y="40387"/>
                  <a:pt x="236286" y="40387"/>
                </a:cubicBezTo>
                <a:cubicBezTo>
                  <a:pt x="152305" y="40387"/>
                  <a:pt x="77373" y="79129"/>
                  <a:pt x="29332" y="140479"/>
                </a:cubicBezTo>
                <a:lnTo>
                  <a:pt x="0" y="112859"/>
                </a:lnTo>
                <a:cubicBezTo>
                  <a:pt x="55328" y="43584"/>
                  <a:pt x="140717" y="0"/>
                  <a:pt x="23628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75" name="文本框 3099"/>
          <p:cNvSpPr txBox="1"/>
          <p:nvPr/>
        </p:nvSpPr>
        <p:spPr>
          <a:xfrm>
            <a:off x="1374775" y="206375"/>
            <a:ext cx="460375" cy="30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4G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076" name="流程图: 终止 3100"/>
          <p:cNvSpPr/>
          <p:nvPr/>
        </p:nvSpPr>
        <p:spPr>
          <a:xfrm>
            <a:off x="5340350" y="257175"/>
            <a:ext cx="681038" cy="114300"/>
          </a:xfrm>
          <a:prstGeom prst="flowChartTerminator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97" name="直接连接符 16"/>
          <p:cNvCxnSpPr/>
          <p:nvPr/>
        </p:nvCxnSpPr>
        <p:spPr>
          <a:xfrm>
            <a:off x="1617663" y="106521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8" name="文本框 18"/>
          <p:cNvSpPr txBox="1"/>
          <p:nvPr/>
        </p:nvSpPr>
        <p:spPr>
          <a:xfrm>
            <a:off x="1617980" y="543243"/>
            <a:ext cx="3149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问题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描述</a:t>
            </a:r>
            <a:endParaRPr lang="zh-CN" altLang="en-US" sz="28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矩形 1"/>
          <p:cNvSpPr/>
          <p:nvPr/>
        </p:nvSpPr>
        <p:spPr>
          <a:xfrm>
            <a:off x="1617663" y="1358900"/>
            <a:ext cx="8709025" cy="242570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矩形 23"/>
          <p:cNvSpPr/>
          <p:nvPr/>
        </p:nvSpPr>
        <p:spPr>
          <a:xfrm>
            <a:off x="1617980" y="1358900"/>
            <a:ext cx="78962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vet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工具是用来解决移动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UI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测试中遇到的两类exploration tarpits</a:t>
            </a:r>
            <a:endParaRPr lang="zh-CN" altLang="en-US" sz="20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Exploration Space Partition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(a)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：即测试工具在进入一个子空间后，无法走出子空间，也就无法测试软件的主要功能。</a:t>
            </a:r>
            <a:endParaRPr lang="zh-CN" altLang="en-US" sz="20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Excessive Local Exploration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(b)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：即测试工具进入一个子空间，需要花费较多时间出子空间，且非常容易重复陷入这个自空间。</a:t>
            </a:r>
            <a:endParaRPr lang="zh-CN" altLang="en-US" sz="20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4101" name="组合 5125"/>
          <p:cNvGrpSpPr/>
          <p:nvPr/>
        </p:nvGrpSpPr>
        <p:grpSpPr>
          <a:xfrm>
            <a:off x="4763" y="14288"/>
            <a:ext cx="12188825" cy="6864350"/>
            <a:chOff x="0" y="0"/>
            <a:chExt cx="19194" cy="10810"/>
          </a:xfrm>
        </p:grpSpPr>
        <p:sp>
          <p:nvSpPr>
            <p:cNvPr id="4102" name="手机 143"/>
            <p:cNvSpPr/>
            <p:nvPr/>
          </p:nvSpPr>
          <p:spPr>
            <a:xfrm rot="-5400000">
              <a:off x="4192" y="-4192"/>
              <a:ext cx="10811" cy="19195"/>
            </a:xfrm>
            <a:custGeom>
              <a:avLst/>
              <a:gdLst/>
              <a:ahLst/>
              <a:cxnLst>
                <a:cxn ang="0">
                  <a:pos x="527050" y="1781182"/>
                </a:cxn>
                <a:cxn ang="0">
                  <a:pos x="472994" y="1835202"/>
                </a:cxn>
                <a:cxn ang="0">
                  <a:pos x="527050" y="1889222"/>
                </a:cxn>
                <a:cxn ang="0">
                  <a:pos x="581106" y="1835202"/>
                </a:cxn>
                <a:cxn ang="0">
                  <a:pos x="527050" y="1781182"/>
                </a:cxn>
                <a:cxn ang="0">
                  <a:pos x="20327" y="139596"/>
                </a:cxn>
                <a:cxn ang="0">
                  <a:pos x="20327" y="1765405"/>
                </a:cxn>
                <a:cxn ang="0">
                  <a:pos x="1033773" y="1765405"/>
                </a:cxn>
                <a:cxn ang="0">
                  <a:pos x="1033773" y="139596"/>
                </a:cxn>
                <a:cxn ang="0">
                  <a:pos x="434714" y="63046"/>
                </a:cxn>
                <a:cxn ang="0">
                  <a:pos x="432462" y="65296"/>
                </a:cxn>
                <a:cxn ang="0">
                  <a:pos x="432462" y="74299"/>
                </a:cxn>
                <a:cxn ang="0">
                  <a:pos x="434714" y="76549"/>
                </a:cxn>
                <a:cxn ang="0">
                  <a:pos x="619386" y="76549"/>
                </a:cxn>
                <a:cxn ang="0">
                  <a:pos x="621638" y="74299"/>
                </a:cxn>
                <a:cxn ang="0">
                  <a:pos x="621638" y="65296"/>
                </a:cxn>
                <a:cxn ang="0">
                  <a:pos x="619386" y="63046"/>
                </a:cxn>
                <a:cxn ang="0">
                  <a:pos x="120030" y="0"/>
                </a:cxn>
                <a:cxn ang="0">
                  <a:pos x="934070" y="0"/>
                </a:cxn>
                <a:cxn ang="0">
                  <a:pos x="1054100" y="119949"/>
                </a:cxn>
                <a:cxn ang="0">
                  <a:pos x="1054100" y="1785051"/>
                </a:cxn>
                <a:cxn ang="0">
                  <a:pos x="934070" y="1905000"/>
                </a:cxn>
                <a:cxn ang="0">
                  <a:pos x="120030" y="1905000"/>
                </a:cxn>
                <a:cxn ang="0">
                  <a:pos x="0" y="1785051"/>
                </a:cxn>
                <a:cxn ang="0">
                  <a:pos x="0" y="119949"/>
                </a:cxn>
                <a:cxn ang="0">
                  <a:pos x="120030" y="0"/>
                </a:cxn>
              </a:cxnLst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lnTo>
                    <a:pt x="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lnTo>
                    <a:pt x="1158156" y="168079"/>
                  </a:ln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3" name="正圆 147"/>
            <p:cNvSpPr/>
            <p:nvPr/>
          </p:nvSpPr>
          <p:spPr>
            <a:xfrm>
              <a:off x="17965" y="4878"/>
              <a:ext cx="1060" cy="1059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0170" tIns="46990" rIns="90170" bIns="46990" anchor="ctr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_(5EEW~FDI746NLUX(~N6P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5060" y="4006850"/>
            <a:ext cx="660971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1" name="直接连接符 16"/>
          <p:cNvCxnSpPr/>
          <p:nvPr/>
        </p:nvCxnSpPr>
        <p:spPr>
          <a:xfrm>
            <a:off x="1617663" y="107791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2" name="文本框 18"/>
          <p:cNvSpPr txBox="1"/>
          <p:nvPr/>
        </p:nvSpPr>
        <p:spPr>
          <a:xfrm>
            <a:off x="1617980" y="526098"/>
            <a:ext cx="3149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VET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工具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概述</a:t>
            </a:r>
            <a:endParaRPr lang="zh-CN" altLang="en-US" sz="28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矩形 1"/>
          <p:cNvSpPr/>
          <p:nvPr/>
        </p:nvSpPr>
        <p:spPr>
          <a:xfrm>
            <a:off x="1617980" y="1295400"/>
            <a:ext cx="8990965" cy="404876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矩形 23"/>
          <p:cNvSpPr/>
          <p:nvPr/>
        </p:nvSpPr>
        <p:spPr>
          <a:xfrm>
            <a:off x="1617980" y="1295400"/>
            <a:ext cx="8907145" cy="4284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Vet在运行目标工具一段时间，并记录该工具与AUT之间的交互。在的安卓框架扩展Toller的帮助下，Vet收集由与工具操作组成的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trace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。然后，Vet用专门的算法分析每个单独的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trace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，以识别显示该工具的探索目标的跟踪子序列（称为区域）。可以选择可以根据它们的时间长度对确定的区域进行排名，其中较长的区域获得更高的排名，以优先考虑可能表现出具有较高影响的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exploration tarpits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。最后，Vet从识别的区域学习，并根据识别的区域的发现采取行动，并在后续运行中指导工具，以避免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exploration tarpits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。在托勒的支持下，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VET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目前能够通过在运行时禁用相应的UI元素来防止指定操作，（2）通过重启AUT已识别的区域，并通过提供本地化帮助来支持测试效果的手动调查。</a:t>
            </a:r>
            <a:endParaRPr lang="zh-CN" altLang="en-US" sz="20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5125" name="组合 6149"/>
          <p:cNvGrpSpPr/>
          <p:nvPr/>
        </p:nvGrpSpPr>
        <p:grpSpPr>
          <a:xfrm>
            <a:off x="4763" y="14288"/>
            <a:ext cx="12188825" cy="6864350"/>
            <a:chOff x="0" y="0"/>
            <a:chExt cx="19194" cy="10810"/>
          </a:xfrm>
        </p:grpSpPr>
        <p:sp>
          <p:nvSpPr>
            <p:cNvPr id="5126" name="手机 143"/>
            <p:cNvSpPr/>
            <p:nvPr/>
          </p:nvSpPr>
          <p:spPr>
            <a:xfrm rot="-5400000">
              <a:off x="4192" y="-4192"/>
              <a:ext cx="10811" cy="19195"/>
            </a:xfrm>
            <a:custGeom>
              <a:avLst/>
              <a:gdLst/>
              <a:ahLst/>
              <a:cxnLst>
                <a:cxn ang="0">
                  <a:pos x="527050" y="1781182"/>
                </a:cxn>
                <a:cxn ang="0">
                  <a:pos x="472994" y="1835202"/>
                </a:cxn>
                <a:cxn ang="0">
                  <a:pos x="527050" y="1889222"/>
                </a:cxn>
                <a:cxn ang="0">
                  <a:pos x="581106" y="1835202"/>
                </a:cxn>
                <a:cxn ang="0">
                  <a:pos x="527050" y="1781182"/>
                </a:cxn>
                <a:cxn ang="0">
                  <a:pos x="20327" y="139596"/>
                </a:cxn>
                <a:cxn ang="0">
                  <a:pos x="20327" y="1765405"/>
                </a:cxn>
                <a:cxn ang="0">
                  <a:pos x="1033773" y="1765405"/>
                </a:cxn>
                <a:cxn ang="0">
                  <a:pos x="1033773" y="139596"/>
                </a:cxn>
                <a:cxn ang="0">
                  <a:pos x="434714" y="63046"/>
                </a:cxn>
                <a:cxn ang="0">
                  <a:pos x="432462" y="65296"/>
                </a:cxn>
                <a:cxn ang="0">
                  <a:pos x="432462" y="74299"/>
                </a:cxn>
                <a:cxn ang="0">
                  <a:pos x="434714" y="76549"/>
                </a:cxn>
                <a:cxn ang="0">
                  <a:pos x="619386" y="76549"/>
                </a:cxn>
                <a:cxn ang="0">
                  <a:pos x="621638" y="74299"/>
                </a:cxn>
                <a:cxn ang="0">
                  <a:pos x="621638" y="65296"/>
                </a:cxn>
                <a:cxn ang="0">
                  <a:pos x="619386" y="63046"/>
                </a:cxn>
                <a:cxn ang="0">
                  <a:pos x="120030" y="0"/>
                </a:cxn>
                <a:cxn ang="0">
                  <a:pos x="934070" y="0"/>
                </a:cxn>
                <a:cxn ang="0">
                  <a:pos x="1054100" y="119949"/>
                </a:cxn>
                <a:cxn ang="0">
                  <a:pos x="1054100" y="1785051"/>
                </a:cxn>
                <a:cxn ang="0">
                  <a:pos x="934070" y="1905000"/>
                </a:cxn>
                <a:cxn ang="0">
                  <a:pos x="120030" y="1905000"/>
                </a:cxn>
                <a:cxn ang="0">
                  <a:pos x="0" y="1785051"/>
                </a:cxn>
                <a:cxn ang="0">
                  <a:pos x="0" y="119949"/>
                </a:cxn>
                <a:cxn ang="0">
                  <a:pos x="120030" y="0"/>
                </a:cxn>
              </a:cxnLst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lnTo>
                    <a:pt x="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lnTo>
                    <a:pt x="1158156" y="168079"/>
                  </a:ln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7" name="正圆 147"/>
            <p:cNvSpPr/>
            <p:nvPr/>
          </p:nvSpPr>
          <p:spPr>
            <a:xfrm>
              <a:off x="17965" y="4878"/>
              <a:ext cx="1060" cy="1059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0170" tIns="46990" rIns="90170" bIns="46990" anchor="ctr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5" name="直接连接符 16"/>
          <p:cNvCxnSpPr/>
          <p:nvPr/>
        </p:nvCxnSpPr>
        <p:spPr>
          <a:xfrm>
            <a:off x="1622108" y="972503"/>
            <a:ext cx="540000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6" name="文本框 18"/>
          <p:cNvSpPr txBox="1"/>
          <p:nvPr/>
        </p:nvSpPr>
        <p:spPr>
          <a:xfrm>
            <a:off x="1622425" y="333375"/>
            <a:ext cx="6471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2" charset="-122"/>
                <a:sym typeface="+mn-ea"/>
              </a:rPr>
              <a:t>Exploration Space Partition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2" charset="-122"/>
                <a:sym typeface="+mn-ea"/>
              </a:rPr>
              <a:t>算法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2" charset="-122"/>
              <a:sym typeface="+mn-ea"/>
            </a:endParaRPr>
          </a:p>
        </p:txBody>
      </p:sp>
      <p:sp>
        <p:nvSpPr>
          <p:cNvPr id="6147" name="矩形 1"/>
          <p:cNvSpPr/>
          <p:nvPr/>
        </p:nvSpPr>
        <p:spPr>
          <a:xfrm>
            <a:off x="1622425" y="1188720"/>
            <a:ext cx="8709025" cy="540067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6148" name="组合 10244"/>
          <p:cNvGrpSpPr/>
          <p:nvPr/>
        </p:nvGrpSpPr>
        <p:grpSpPr>
          <a:xfrm>
            <a:off x="4763" y="14288"/>
            <a:ext cx="12188825" cy="6864350"/>
            <a:chOff x="0" y="0"/>
            <a:chExt cx="19194" cy="10810"/>
          </a:xfrm>
        </p:grpSpPr>
        <p:sp>
          <p:nvSpPr>
            <p:cNvPr id="6149" name="手机 143"/>
            <p:cNvSpPr/>
            <p:nvPr/>
          </p:nvSpPr>
          <p:spPr>
            <a:xfrm rot="-5400000">
              <a:off x="4192" y="-4192"/>
              <a:ext cx="10811" cy="19195"/>
            </a:xfrm>
            <a:custGeom>
              <a:avLst/>
              <a:gdLst/>
              <a:ahLst/>
              <a:cxnLst>
                <a:cxn ang="0">
                  <a:pos x="527050" y="1781182"/>
                </a:cxn>
                <a:cxn ang="0">
                  <a:pos x="472994" y="1835202"/>
                </a:cxn>
                <a:cxn ang="0">
                  <a:pos x="527050" y="1889222"/>
                </a:cxn>
                <a:cxn ang="0">
                  <a:pos x="581106" y="1835202"/>
                </a:cxn>
                <a:cxn ang="0">
                  <a:pos x="527050" y="1781182"/>
                </a:cxn>
                <a:cxn ang="0">
                  <a:pos x="20327" y="139596"/>
                </a:cxn>
                <a:cxn ang="0">
                  <a:pos x="20327" y="1765405"/>
                </a:cxn>
                <a:cxn ang="0">
                  <a:pos x="1033773" y="1765405"/>
                </a:cxn>
                <a:cxn ang="0">
                  <a:pos x="1033773" y="139596"/>
                </a:cxn>
                <a:cxn ang="0">
                  <a:pos x="434714" y="63046"/>
                </a:cxn>
                <a:cxn ang="0">
                  <a:pos x="432462" y="65296"/>
                </a:cxn>
                <a:cxn ang="0">
                  <a:pos x="432462" y="74299"/>
                </a:cxn>
                <a:cxn ang="0">
                  <a:pos x="434714" y="76549"/>
                </a:cxn>
                <a:cxn ang="0">
                  <a:pos x="619386" y="76549"/>
                </a:cxn>
                <a:cxn ang="0">
                  <a:pos x="621638" y="74299"/>
                </a:cxn>
                <a:cxn ang="0">
                  <a:pos x="621638" y="65296"/>
                </a:cxn>
                <a:cxn ang="0">
                  <a:pos x="619386" y="63046"/>
                </a:cxn>
                <a:cxn ang="0">
                  <a:pos x="120030" y="0"/>
                </a:cxn>
                <a:cxn ang="0">
                  <a:pos x="934070" y="0"/>
                </a:cxn>
                <a:cxn ang="0">
                  <a:pos x="1054100" y="119949"/>
                </a:cxn>
                <a:cxn ang="0">
                  <a:pos x="1054100" y="1785051"/>
                </a:cxn>
                <a:cxn ang="0">
                  <a:pos x="934070" y="1905000"/>
                </a:cxn>
                <a:cxn ang="0">
                  <a:pos x="120030" y="1905000"/>
                </a:cxn>
                <a:cxn ang="0">
                  <a:pos x="0" y="1785051"/>
                </a:cxn>
                <a:cxn ang="0">
                  <a:pos x="0" y="119949"/>
                </a:cxn>
                <a:cxn ang="0">
                  <a:pos x="120030" y="0"/>
                </a:cxn>
              </a:cxnLst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lnTo>
                    <a:pt x="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lnTo>
                    <a:pt x="1158156" y="168079"/>
                  </a:ln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0" name="正圆 147"/>
            <p:cNvSpPr/>
            <p:nvPr/>
          </p:nvSpPr>
          <p:spPr>
            <a:xfrm>
              <a:off x="17965" y="4878"/>
              <a:ext cx="1060" cy="1059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0170" tIns="46990" rIns="90170" bIns="46990" anchor="ctr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62760" y="2220595"/>
            <a:ext cx="83394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根据这一公式来确定子空间的</a:t>
            </a:r>
            <a:r>
              <a:rPr lang="zh-CN" altLang="en-US">
                <a:solidFill>
                  <a:schemeClr val="bg1"/>
                </a:solidFill>
              </a:rPr>
              <a:t>边界。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首先讨论这个公式的第一项，我们从直觉可以判断如果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是子空间的边界，那么在屏幕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之前出现的屏幕就很少会在经过屏幕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之后再出现了，第一项就是根据这个直觉得出的，分子是记录了屏幕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之后，屏幕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到屏幕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出现的总次数，这个数越少代表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越可能是子空间的边界。而分母的作用有</a:t>
            </a:r>
            <a:r>
              <a:rPr lang="zh-CN" altLang="en-US">
                <a:solidFill>
                  <a:schemeClr val="bg1"/>
                </a:solidFill>
              </a:rPr>
              <a:t>两个：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因为第二项使用了 Sigmoid函数，我们要平衡两项的权重，所以用</a:t>
            </a:r>
            <a:r>
              <a:rPr lang="en-US" altLang="zh-CN">
                <a:solidFill>
                  <a:schemeClr val="bg1"/>
                </a:solidFill>
              </a:rPr>
              <a:t>N-n</a:t>
            </a:r>
            <a:r>
              <a:rPr lang="zh-CN" altLang="en-US">
                <a:solidFill>
                  <a:schemeClr val="bg1"/>
                </a:solidFill>
              </a:rPr>
              <a:t>平衡，因为 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之后出现的屏幕总数是</a:t>
            </a:r>
            <a:r>
              <a:rPr lang="en-US" altLang="zh-CN">
                <a:solidFill>
                  <a:schemeClr val="bg1"/>
                </a:solidFill>
              </a:rPr>
              <a:t>N-n</a:t>
            </a:r>
            <a:r>
              <a:rPr lang="zh-CN" altLang="en-US">
                <a:solidFill>
                  <a:schemeClr val="bg1"/>
                </a:solidFill>
              </a:rPr>
              <a:t>所以分子的求和必定小于</a:t>
            </a:r>
            <a:r>
              <a:rPr lang="en-US" altLang="zh-CN">
                <a:solidFill>
                  <a:schemeClr val="bg1"/>
                </a:solidFill>
              </a:rPr>
              <a:t>N-n</a:t>
            </a:r>
            <a:r>
              <a:rPr lang="zh-CN" altLang="en-US">
                <a:solidFill>
                  <a:schemeClr val="bg1"/>
                </a:solidFill>
              </a:rPr>
              <a:t>，保证了第一项的取值为</a:t>
            </a:r>
            <a:r>
              <a:rPr lang="en-US" altLang="zh-CN">
                <a:solidFill>
                  <a:schemeClr val="bg1"/>
                </a:solidFill>
              </a:rPr>
              <a:t>[0,1]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我们希望这个边界比较靠前，因为这个边界应该越靠近引起进入子空间的根本原因越好，而加上</a:t>
            </a:r>
            <a:r>
              <a:rPr lang="en-US" altLang="zh-CN">
                <a:solidFill>
                  <a:schemeClr val="bg1"/>
                </a:solidFill>
              </a:rPr>
              <a:t>N-n</a:t>
            </a:r>
            <a:r>
              <a:rPr lang="zh-CN" altLang="en-US">
                <a:solidFill>
                  <a:schemeClr val="bg1"/>
                </a:solidFill>
              </a:rPr>
              <a:t>我们发现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越小，第一项的指越小，所以也符合我们的</a:t>
            </a:r>
            <a:r>
              <a:rPr lang="zh-CN" altLang="en-US">
                <a:solidFill>
                  <a:schemeClr val="bg1"/>
                </a:solidFill>
              </a:rPr>
              <a:t>想法。</a:t>
            </a:r>
            <a:endParaRPr lang="zh-CN" altLang="en-US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然后是第二项，</a:t>
            </a:r>
            <a:r>
              <a:rPr lang="en-US" altLang="zh-CN">
                <a:solidFill>
                  <a:schemeClr val="bg1"/>
                </a:solidFill>
              </a:rPr>
              <a:t>Ep</a:t>
            </a:r>
            <a:r>
              <a:rPr lang="zh-CN" altLang="en-US">
                <a:solidFill>
                  <a:schemeClr val="bg1"/>
                </a:solidFill>
              </a:rPr>
              <a:t>是我们规定的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的上限，所以我们认为</a:t>
            </a:r>
            <a:r>
              <a:rPr lang="en-US" altLang="zh-CN">
                <a:solidFill>
                  <a:schemeClr val="bg1"/>
                </a:solidFill>
              </a:rPr>
              <a:t>Ep</a:t>
            </a:r>
            <a:r>
              <a:rPr lang="zh-CN" altLang="en-US">
                <a:solidFill>
                  <a:schemeClr val="bg1"/>
                </a:solidFill>
              </a:rPr>
              <a:t>之后已经是子空间了，那么如果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之后的屏幕与</a:t>
            </a:r>
            <a:r>
              <a:rPr lang="en-US" altLang="zh-CN">
                <a:solidFill>
                  <a:schemeClr val="bg1"/>
                </a:solidFill>
              </a:rPr>
              <a:t>Ep</a:t>
            </a:r>
            <a:r>
              <a:rPr lang="zh-CN" altLang="en-US">
                <a:solidFill>
                  <a:schemeClr val="bg1"/>
                </a:solidFill>
              </a:rPr>
              <a:t>之后的屏幕相似度越高，则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越可能是子空间边界，第二项的设计符合上述</a:t>
            </a:r>
            <a:r>
              <a:rPr lang="zh-CN" altLang="en-US">
                <a:solidFill>
                  <a:schemeClr val="bg1"/>
                </a:solidFill>
              </a:rPr>
              <a:t>直觉，并且相似度越高，第二项取值</a:t>
            </a:r>
            <a:r>
              <a:rPr lang="zh-CN" altLang="en-US">
                <a:solidFill>
                  <a:schemeClr val="bg1"/>
                </a:solidFill>
              </a:rPr>
              <a:t>也越小。</a:t>
            </a:r>
            <a:endParaRPr lang="zh-CN" altLang="en-US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最后要保证</a:t>
            </a:r>
            <a:r>
              <a:rPr lang="en-US" altLang="zh-CN">
                <a:solidFill>
                  <a:schemeClr val="bg1"/>
                </a:solidFill>
              </a:rPr>
              <a:t>(S1,n)&gt;(Sn+1,N),</a:t>
            </a:r>
            <a:r>
              <a:rPr lang="zh-CN" altLang="en-US">
                <a:solidFill>
                  <a:schemeClr val="bg1"/>
                </a:solidFill>
              </a:rPr>
              <a:t>因为子空间一定是要比主空间小</a:t>
            </a:r>
            <a:r>
              <a:rPr lang="zh-CN" altLang="en-US">
                <a:solidFill>
                  <a:schemeClr val="bg1"/>
                </a:solidFill>
              </a:rPr>
              <a:t>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(G`F2A)TE1@84LZ(%8D}G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940" y="1339850"/>
            <a:ext cx="4189095" cy="836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69" name="直接连接符 16"/>
          <p:cNvCxnSpPr/>
          <p:nvPr/>
        </p:nvCxnSpPr>
        <p:spPr>
          <a:xfrm>
            <a:off x="1622108" y="1053783"/>
            <a:ext cx="720000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0" name="文本框 18"/>
          <p:cNvSpPr txBox="1"/>
          <p:nvPr/>
        </p:nvSpPr>
        <p:spPr>
          <a:xfrm>
            <a:off x="1532890" y="560705"/>
            <a:ext cx="71653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Capturing Excessive Local Exploration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算法</a:t>
            </a:r>
            <a:endParaRPr lang="zh-CN" altLang="en-US" sz="28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1622425" y="1269365"/>
            <a:ext cx="9001125" cy="534987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7172" name="组合 11269"/>
          <p:cNvGrpSpPr/>
          <p:nvPr/>
        </p:nvGrpSpPr>
        <p:grpSpPr>
          <a:xfrm>
            <a:off x="4763" y="14288"/>
            <a:ext cx="12188825" cy="6864350"/>
            <a:chOff x="0" y="0"/>
            <a:chExt cx="19194" cy="10810"/>
          </a:xfrm>
        </p:grpSpPr>
        <p:sp>
          <p:nvSpPr>
            <p:cNvPr id="7173" name="手机 143"/>
            <p:cNvSpPr/>
            <p:nvPr/>
          </p:nvSpPr>
          <p:spPr>
            <a:xfrm rot="-5400000">
              <a:off x="4192" y="-4192"/>
              <a:ext cx="10811" cy="19195"/>
            </a:xfrm>
            <a:custGeom>
              <a:avLst/>
              <a:gdLst/>
              <a:ahLst/>
              <a:cxnLst>
                <a:cxn ang="0">
                  <a:pos x="527050" y="1781182"/>
                </a:cxn>
                <a:cxn ang="0">
                  <a:pos x="472994" y="1835202"/>
                </a:cxn>
                <a:cxn ang="0">
                  <a:pos x="527050" y="1889222"/>
                </a:cxn>
                <a:cxn ang="0">
                  <a:pos x="581106" y="1835202"/>
                </a:cxn>
                <a:cxn ang="0">
                  <a:pos x="527050" y="1781182"/>
                </a:cxn>
                <a:cxn ang="0">
                  <a:pos x="20327" y="139596"/>
                </a:cxn>
                <a:cxn ang="0">
                  <a:pos x="20327" y="1765405"/>
                </a:cxn>
                <a:cxn ang="0">
                  <a:pos x="1033773" y="1765405"/>
                </a:cxn>
                <a:cxn ang="0">
                  <a:pos x="1033773" y="139596"/>
                </a:cxn>
                <a:cxn ang="0">
                  <a:pos x="434714" y="63046"/>
                </a:cxn>
                <a:cxn ang="0">
                  <a:pos x="432462" y="65296"/>
                </a:cxn>
                <a:cxn ang="0">
                  <a:pos x="432462" y="74299"/>
                </a:cxn>
                <a:cxn ang="0">
                  <a:pos x="434714" y="76549"/>
                </a:cxn>
                <a:cxn ang="0">
                  <a:pos x="619386" y="76549"/>
                </a:cxn>
                <a:cxn ang="0">
                  <a:pos x="621638" y="74299"/>
                </a:cxn>
                <a:cxn ang="0">
                  <a:pos x="621638" y="65296"/>
                </a:cxn>
                <a:cxn ang="0">
                  <a:pos x="619386" y="63046"/>
                </a:cxn>
                <a:cxn ang="0">
                  <a:pos x="120030" y="0"/>
                </a:cxn>
                <a:cxn ang="0">
                  <a:pos x="934070" y="0"/>
                </a:cxn>
                <a:cxn ang="0">
                  <a:pos x="1054100" y="119949"/>
                </a:cxn>
                <a:cxn ang="0">
                  <a:pos x="1054100" y="1785051"/>
                </a:cxn>
                <a:cxn ang="0">
                  <a:pos x="934070" y="1905000"/>
                </a:cxn>
                <a:cxn ang="0">
                  <a:pos x="120030" y="1905000"/>
                </a:cxn>
                <a:cxn ang="0">
                  <a:pos x="0" y="1785051"/>
                </a:cxn>
                <a:cxn ang="0">
                  <a:pos x="0" y="119949"/>
                </a:cxn>
                <a:cxn ang="0">
                  <a:pos x="120030" y="0"/>
                </a:cxn>
              </a:cxnLst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lnTo>
                    <a:pt x="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lnTo>
                    <a:pt x="1158156" y="168079"/>
                  </a:ln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4" name="正圆 147"/>
            <p:cNvSpPr/>
            <p:nvPr/>
          </p:nvSpPr>
          <p:spPr>
            <a:xfrm>
              <a:off x="17965" y="4878"/>
              <a:ext cx="1060" cy="1059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0170" tIns="46990" rIns="90170" bIns="46990" anchor="ctr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2425" y="1992630"/>
            <a:ext cx="8709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这个问题的描述可以简化为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的测试工具，在一个较小的子空间内过度探索，导致重复，所以直觉上就是一段时间内出现的屏幕相似度很高，所以得到了上述公式。</a:t>
            </a:r>
            <a:r>
              <a:rPr lang="en-US" altLang="zh-CN">
                <a:solidFill>
                  <a:schemeClr val="bg1"/>
                </a:solidFill>
              </a:rPr>
              <a:t>Merge</a:t>
            </a:r>
            <a:r>
              <a:rPr lang="zh-CN" altLang="en-US">
                <a:solidFill>
                  <a:schemeClr val="bg1"/>
                </a:solidFill>
              </a:rPr>
              <a:t>用来合相似的屏幕，</a:t>
            </a:r>
            <a:r>
              <a:rPr lang="en-US" altLang="zh-CN">
                <a:solidFill>
                  <a:schemeClr val="bg1"/>
                </a:solidFill>
              </a:rPr>
              <a:t>r-l+1</a:t>
            </a:r>
            <a:r>
              <a:rPr lang="zh-CN" altLang="en-US">
                <a:solidFill>
                  <a:schemeClr val="bg1"/>
                </a:solidFill>
              </a:rPr>
              <a:t>用来</a:t>
            </a:r>
            <a:r>
              <a:rPr lang="zh-CN" altLang="en-US">
                <a:solidFill>
                  <a:schemeClr val="bg1"/>
                </a:solidFill>
              </a:rPr>
              <a:t>标准化。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58@0QKI_[G)0{Z5WL3OB7Q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780" y="1312545"/>
            <a:ext cx="3042285" cy="680085"/>
          </a:xfrm>
          <a:prstGeom prst="rect">
            <a:avLst/>
          </a:prstGeom>
        </p:spPr>
      </p:pic>
      <p:pic>
        <p:nvPicPr>
          <p:cNvPr id="4" name="图片 3" descr="L1OJ$8CKJCFHAI@HA(9Z@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3112135"/>
            <a:ext cx="3261360" cy="3273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3785" y="3112135"/>
            <a:ext cx="5345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左图为</a:t>
            </a:r>
            <a:r>
              <a:rPr lang="en-US" altLang="zh-CN">
                <a:solidFill>
                  <a:schemeClr val="bg1"/>
                </a:solidFill>
              </a:rPr>
              <a:t>merge</a:t>
            </a:r>
            <a:r>
              <a:rPr lang="zh-CN" altLang="en-US">
                <a:solidFill>
                  <a:schemeClr val="bg1"/>
                </a:solidFill>
              </a:rPr>
              <a:t>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先将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zh-CN" altLang="en-US">
                <a:solidFill>
                  <a:schemeClr val="bg1"/>
                </a:solidFill>
              </a:rPr>
              <a:t>内的屏幕按</a:t>
            </a:r>
            <a:r>
              <a:rPr lang="en-US" altLang="zh-CN">
                <a:solidFill>
                  <a:schemeClr val="bg1"/>
                </a:solidFill>
              </a:rPr>
              <a:t>|h|</a:t>
            </a:r>
            <a:r>
              <a:rPr lang="zh-CN" altLang="en-US">
                <a:solidFill>
                  <a:schemeClr val="bg1"/>
                </a:solidFill>
              </a:rPr>
              <a:t>升序排序，</a:t>
            </a:r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>
                <a:solidFill>
                  <a:schemeClr val="bg1"/>
                </a:solidFill>
              </a:rPr>
              <a:t>映射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zh-CN" altLang="en-US">
                <a:solidFill>
                  <a:schemeClr val="bg1"/>
                </a:solidFill>
              </a:rPr>
              <a:t>内用双循环得到相近页面，</a:t>
            </a:r>
            <a:r>
              <a:rPr lang="en-US" altLang="zh-CN">
                <a:solidFill>
                  <a:schemeClr val="bg1"/>
                </a:solidFill>
              </a:rPr>
              <a:t>Simcheck</a:t>
            </a:r>
            <a:r>
              <a:rPr lang="zh-CN" altLang="en-US">
                <a:solidFill>
                  <a:schemeClr val="bg1"/>
                </a:solidFill>
              </a:rPr>
              <a:t>是用来比较页面是否足够相似的</a:t>
            </a:r>
            <a:r>
              <a:rPr lang="zh-CN" altLang="en-US">
                <a:solidFill>
                  <a:schemeClr val="bg1"/>
                </a:solidFill>
              </a:rPr>
              <a:t>函数。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69" name="直接连接符 16"/>
          <p:cNvCxnSpPr/>
          <p:nvPr/>
        </p:nvCxnSpPr>
        <p:spPr>
          <a:xfrm>
            <a:off x="1622108" y="1053783"/>
            <a:ext cx="720000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0" name="文本框 18"/>
          <p:cNvSpPr txBox="1"/>
          <p:nvPr/>
        </p:nvSpPr>
        <p:spPr>
          <a:xfrm>
            <a:off x="1532890" y="560705"/>
            <a:ext cx="71653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Capturing Excessive Local Exploration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算法</a:t>
            </a:r>
            <a:endParaRPr lang="zh-CN" altLang="en-US" sz="28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1622425" y="1269365"/>
            <a:ext cx="9001125" cy="534987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7172" name="组合 11269"/>
          <p:cNvGrpSpPr/>
          <p:nvPr/>
        </p:nvGrpSpPr>
        <p:grpSpPr>
          <a:xfrm>
            <a:off x="4763" y="14288"/>
            <a:ext cx="12188825" cy="6864350"/>
            <a:chOff x="0" y="0"/>
            <a:chExt cx="19194" cy="10810"/>
          </a:xfrm>
        </p:grpSpPr>
        <p:sp>
          <p:nvSpPr>
            <p:cNvPr id="7173" name="手机 143"/>
            <p:cNvSpPr/>
            <p:nvPr/>
          </p:nvSpPr>
          <p:spPr>
            <a:xfrm rot="-5400000">
              <a:off x="4192" y="-4192"/>
              <a:ext cx="10811" cy="19195"/>
            </a:xfrm>
            <a:custGeom>
              <a:avLst/>
              <a:gdLst/>
              <a:ahLst/>
              <a:cxnLst>
                <a:cxn ang="0">
                  <a:pos x="527050" y="1781182"/>
                </a:cxn>
                <a:cxn ang="0">
                  <a:pos x="472994" y="1835202"/>
                </a:cxn>
                <a:cxn ang="0">
                  <a:pos x="527050" y="1889222"/>
                </a:cxn>
                <a:cxn ang="0">
                  <a:pos x="581106" y="1835202"/>
                </a:cxn>
                <a:cxn ang="0">
                  <a:pos x="527050" y="1781182"/>
                </a:cxn>
                <a:cxn ang="0">
                  <a:pos x="20327" y="139596"/>
                </a:cxn>
                <a:cxn ang="0">
                  <a:pos x="20327" y="1765405"/>
                </a:cxn>
                <a:cxn ang="0">
                  <a:pos x="1033773" y="1765405"/>
                </a:cxn>
                <a:cxn ang="0">
                  <a:pos x="1033773" y="139596"/>
                </a:cxn>
                <a:cxn ang="0">
                  <a:pos x="434714" y="63046"/>
                </a:cxn>
                <a:cxn ang="0">
                  <a:pos x="432462" y="65296"/>
                </a:cxn>
                <a:cxn ang="0">
                  <a:pos x="432462" y="74299"/>
                </a:cxn>
                <a:cxn ang="0">
                  <a:pos x="434714" y="76549"/>
                </a:cxn>
                <a:cxn ang="0">
                  <a:pos x="619386" y="76549"/>
                </a:cxn>
                <a:cxn ang="0">
                  <a:pos x="621638" y="74299"/>
                </a:cxn>
                <a:cxn ang="0">
                  <a:pos x="621638" y="65296"/>
                </a:cxn>
                <a:cxn ang="0">
                  <a:pos x="619386" y="63046"/>
                </a:cxn>
                <a:cxn ang="0">
                  <a:pos x="120030" y="0"/>
                </a:cxn>
                <a:cxn ang="0">
                  <a:pos x="934070" y="0"/>
                </a:cxn>
                <a:cxn ang="0">
                  <a:pos x="1054100" y="119949"/>
                </a:cxn>
                <a:cxn ang="0">
                  <a:pos x="1054100" y="1785051"/>
                </a:cxn>
                <a:cxn ang="0">
                  <a:pos x="934070" y="1905000"/>
                </a:cxn>
                <a:cxn ang="0">
                  <a:pos x="120030" y="1905000"/>
                </a:cxn>
                <a:cxn ang="0">
                  <a:pos x="0" y="1785051"/>
                </a:cxn>
                <a:cxn ang="0">
                  <a:pos x="0" y="119949"/>
                </a:cxn>
                <a:cxn ang="0">
                  <a:pos x="120030" y="0"/>
                </a:cxn>
              </a:cxnLst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lnTo>
                    <a:pt x="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lnTo>
                    <a:pt x="1158156" y="168079"/>
                  </a:ln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4" name="正圆 147"/>
            <p:cNvSpPr/>
            <p:nvPr/>
          </p:nvSpPr>
          <p:spPr>
            <a:xfrm>
              <a:off x="17965" y="4878"/>
              <a:ext cx="1060" cy="1059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0170" tIns="46990" rIns="90170" bIns="46990" anchor="ctr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 descr="%}NPXA3EXB)3PR}J88{OIQ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1269365"/>
            <a:ext cx="3912870" cy="3487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35295" y="1269365"/>
            <a:ext cx="48050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左图为</a:t>
            </a:r>
            <a:r>
              <a:rPr lang="en-US" altLang="zh-CN">
                <a:solidFill>
                  <a:schemeClr val="bg1"/>
                </a:solidFill>
              </a:rPr>
              <a:t>simcheck</a:t>
            </a:r>
            <a:r>
              <a:rPr lang="zh-CN" altLang="en-US">
                <a:solidFill>
                  <a:schemeClr val="bg1"/>
                </a:solidFill>
              </a:rPr>
              <a:t>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对界面的层次结构进行深度优先遍历，</a:t>
            </a:r>
            <a:r>
              <a:rPr lang="en-US" altLang="zh-CN">
                <a:solidFill>
                  <a:schemeClr val="bg1"/>
                </a:solidFill>
              </a:rPr>
              <a:t>seq</a:t>
            </a:r>
            <a:r>
              <a:rPr lang="zh-CN" altLang="en-US">
                <a:solidFill>
                  <a:schemeClr val="bg1"/>
                </a:solidFill>
              </a:rPr>
              <a:t>记录了</a:t>
            </a:r>
            <a:r>
              <a:rPr lang="en-US" altLang="zh-CN">
                <a:solidFill>
                  <a:schemeClr val="bg1"/>
                </a:solidFill>
              </a:rPr>
              <a:t>node</a:t>
            </a:r>
            <a:r>
              <a:rPr lang="zh-CN" altLang="en-US">
                <a:solidFill>
                  <a:schemeClr val="bg1"/>
                </a:solidFill>
              </a:rPr>
              <a:t>的组件及其深度，由此记录了结点的属性。得到了两个序列</a:t>
            </a:r>
            <a:r>
              <a:rPr lang="en-US" altLang="zh-CN">
                <a:solidFill>
                  <a:schemeClr val="bg1"/>
                </a:solidFill>
              </a:rPr>
              <a:t>seq1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seq2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对这两个序列进行最长公共子序列的提取，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那么对这个公共子序列进行审查，其实是对</a:t>
            </a:r>
            <a:r>
              <a:rPr lang="en-US" altLang="zh-CN">
                <a:solidFill>
                  <a:schemeClr val="bg1"/>
                </a:solidFill>
              </a:rPr>
              <a:t>node</a:t>
            </a:r>
            <a:r>
              <a:rPr lang="zh-CN" altLang="en-US">
                <a:solidFill>
                  <a:schemeClr val="bg1"/>
                </a:solidFill>
              </a:rPr>
              <a:t>数进行审查，我们假设</a:t>
            </a:r>
            <a:r>
              <a:rPr lang="en-US" altLang="zh-CN">
                <a:solidFill>
                  <a:schemeClr val="bg1"/>
                </a:solidFill>
              </a:rPr>
              <a:t>h1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node</a:t>
            </a:r>
            <a:r>
              <a:rPr lang="zh-CN" altLang="en-US">
                <a:solidFill>
                  <a:schemeClr val="bg1"/>
                </a:solidFill>
              </a:rPr>
              <a:t>数为</a:t>
            </a:r>
            <a:r>
              <a:rPr lang="en-US" altLang="zh-CN">
                <a:solidFill>
                  <a:schemeClr val="bg1"/>
                </a:solidFill>
              </a:rPr>
              <a:t>n1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h2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node</a:t>
            </a:r>
            <a:r>
              <a:rPr lang="zh-CN" altLang="en-US">
                <a:solidFill>
                  <a:schemeClr val="bg1"/>
                </a:solidFill>
              </a:rPr>
              <a:t>数为</a:t>
            </a:r>
            <a:r>
              <a:rPr lang="en-US" altLang="zh-CN">
                <a:solidFill>
                  <a:schemeClr val="bg1"/>
                </a:solidFill>
              </a:rPr>
              <a:t>n2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(n1&lt;n2)</a:t>
            </a:r>
            <a:r>
              <a:rPr lang="zh-CN" altLang="en-US">
                <a:solidFill>
                  <a:schemeClr val="bg1"/>
                </a:solidFill>
              </a:rPr>
              <a:t>，公共子序列</a:t>
            </a:r>
            <a:r>
              <a:rPr lang="en-US" altLang="zh-CN">
                <a:solidFill>
                  <a:schemeClr val="bg1"/>
                </a:solidFill>
              </a:rPr>
              <a:t>node</a:t>
            </a:r>
            <a:r>
              <a:rPr lang="zh-CN" altLang="en-US">
                <a:solidFill>
                  <a:schemeClr val="bg1"/>
                </a:solidFill>
              </a:rPr>
              <a:t>数为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；我们认为</a:t>
            </a:r>
            <a:r>
              <a:rPr lang="en-US" altLang="zh-CN">
                <a:solidFill>
                  <a:schemeClr val="bg1"/>
                </a:solidFill>
              </a:rPr>
              <a:t>n&gt;=n1,</a:t>
            </a:r>
            <a:r>
              <a:rPr lang="zh-CN" altLang="en-US">
                <a:solidFill>
                  <a:schemeClr val="bg1"/>
                </a:solidFill>
              </a:rPr>
              <a:t>两个页面重合部分至少可以包含一个页面，而</a:t>
            </a:r>
            <a:r>
              <a:rPr lang="en-US" altLang="zh-CN">
                <a:solidFill>
                  <a:schemeClr val="bg1"/>
                </a:solidFill>
              </a:rPr>
              <a:t>n2-n&lt;dmax,</a:t>
            </a:r>
            <a:r>
              <a:rPr lang="zh-CN" altLang="en-US">
                <a:solidFill>
                  <a:schemeClr val="bg1"/>
                </a:solidFill>
              </a:rPr>
              <a:t>这样两个页面不同的地方没有差太多，所以两个页面相似，</a:t>
            </a:r>
            <a:r>
              <a:rPr lang="en-US" altLang="zh-CN">
                <a:solidFill>
                  <a:schemeClr val="bg1"/>
                </a:solidFill>
              </a:rPr>
              <a:t>dmax</a:t>
            </a:r>
            <a:r>
              <a:rPr lang="zh-CN" altLang="en-US">
                <a:solidFill>
                  <a:schemeClr val="bg1"/>
                </a:solidFill>
              </a:rPr>
              <a:t>是根据经验来</a:t>
            </a:r>
            <a:r>
              <a:rPr lang="zh-CN" altLang="en-US">
                <a:solidFill>
                  <a:schemeClr val="bg1"/>
                </a:solidFill>
              </a:rPr>
              <a:t>定的。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8"/>
          <p:cNvSpPr txBox="1"/>
          <p:nvPr/>
        </p:nvSpPr>
        <p:spPr>
          <a:xfrm>
            <a:off x="5192713" y="2911475"/>
            <a:ext cx="18621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谢谢观看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1266" name="组合 19458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11267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68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69" name="组合 19461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11270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71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2" name="组合 19464"/>
          <p:cNvGrpSpPr/>
          <p:nvPr/>
        </p:nvGrpSpPr>
        <p:grpSpPr>
          <a:xfrm>
            <a:off x="4763" y="14288"/>
            <a:ext cx="12188825" cy="6864350"/>
            <a:chOff x="0" y="0"/>
            <a:chExt cx="19194" cy="10810"/>
          </a:xfrm>
        </p:grpSpPr>
        <p:sp>
          <p:nvSpPr>
            <p:cNvPr id="11273" name="手机 143"/>
            <p:cNvSpPr/>
            <p:nvPr/>
          </p:nvSpPr>
          <p:spPr>
            <a:xfrm rot="-5400000">
              <a:off x="4192" y="-4192"/>
              <a:ext cx="10811" cy="19195"/>
            </a:xfrm>
            <a:custGeom>
              <a:avLst/>
              <a:gdLst/>
              <a:ahLst/>
              <a:cxnLst>
                <a:cxn ang="0">
                  <a:pos x="527050" y="1781182"/>
                </a:cxn>
                <a:cxn ang="0">
                  <a:pos x="472994" y="1835202"/>
                </a:cxn>
                <a:cxn ang="0">
                  <a:pos x="527050" y="1889222"/>
                </a:cxn>
                <a:cxn ang="0">
                  <a:pos x="581106" y="1835202"/>
                </a:cxn>
                <a:cxn ang="0">
                  <a:pos x="527050" y="1781182"/>
                </a:cxn>
                <a:cxn ang="0">
                  <a:pos x="20327" y="139596"/>
                </a:cxn>
                <a:cxn ang="0">
                  <a:pos x="20327" y="1765405"/>
                </a:cxn>
                <a:cxn ang="0">
                  <a:pos x="1033773" y="1765405"/>
                </a:cxn>
                <a:cxn ang="0">
                  <a:pos x="1033773" y="139596"/>
                </a:cxn>
                <a:cxn ang="0">
                  <a:pos x="434714" y="63046"/>
                </a:cxn>
                <a:cxn ang="0">
                  <a:pos x="432462" y="65296"/>
                </a:cxn>
                <a:cxn ang="0">
                  <a:pos x="432462" y="74299"/>
                </a:cxn>
                <a:cxn ang="0">
                  <a:pos x="434714" y="76549"/>
                </a:cxn>
                <a:cxn ang="0">
                  <a:pos x="619386" y="76549"/>
                </a:cxn>
                <a:cxn ang="0">
                  <a:pos x="621638" y="74299"/>
                </a:cxn>
                <a:cxn ang="0">
                  <a:pos x="621638" y="65296"/>
                </a:cxn>
                <a:cxn ang="0">
                  <a:pos x="619386" y="63046"/>
                </a:cxn>
                <a:cxn ang="0">
                  <a:pos x="120030" y="0"/>
                </a:cxn>
                <a:cxn ang="0">
                  <a:pos x="934070" y="0"/>
                </a:cxn>
                <a:cxn ang="0">
                  <a:pos x="1054100" y="119949"/>
                </a:cxn>
                <a:cxn ang="0">
                  <a:pos x="1054100" y="1785051"/>
                </a:cxn>
                <a:cxn ang="0">
                  <a:pos x="934070" y="1905000"/>
                </a:cxn>
                <a:cxn ang="0">
                  <a:pos x="120030" y="1905000"/>
                </a:cxn>
                <a:cxn ang="0">
                  <a:pos x="0" y="1785051"/>
                </a:cxn>
                <a:cxn ang="0">
                  <a:pos x="0" y="119949"/>
                </a:cxn>
                <a:cxn ang="0">
                  <a:pos x="120030" y="0"/>
                </a:cxn>
              </a:cxnLst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lnTo>
                    <a:pt x="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lnTo>
                    <a:pt x="1158156" y="168079"/>
                  </a:ln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4" name="正圆 147"/>
            <p:cNvSpPr/>
            <p:nvPr/>
          </p:nvSpPr>
          <p:spPr>
            <a:xfrm>
              <a:off x="17965" y="4878"/>
              <a:ext cx="1060" cy="1059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0170" tIns="46990" rIns="90170" bIns="46990" anchor="ctr" anchorCtr="0"/>
            <a:p>
              <a:pPr eaLnBrk="0" hangingPunct="0"/>
              <a:endParaRPr lang="zh-CN" altLang="en-US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65,&quot;width&quot;:18390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演示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Agency FB</vt:lpstr>
      <vt:lpstr>微软雅黑</vt:lpstr>
      <vt:lpstr>华文行楷</vt:lpstr>
      <vt:lpstr>仿宋</vt:lpstr>
      <vt:lpstr>Wingdings</vt:lpstr>
      <vt:lpstr>Arial Unicode MS</vt:lpstr>
      <vt:lpstr>Calibri Light</vt:lpstr>
      <vt:lpstr>BatangChe</vt:lpstr>
      <vt:lpstr>Segoe Print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阿德</cp:lastModifiedBy>
  <cp:revision>23</cp:revision>
  <dcterms:created xsi:type="dcterms:W3CDTF">2013-11-25T09:03:00Z</dcterms:created>
  <dcterms:modified xsi:type="dcterms:W3CDTF">2021-11-30T09:30:19Z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724A4AD27857470494CA702A093A2441</vt:lpwstr>
  </property>
</Properties>
</file>