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4291" autoAdjust="0"/>
  </p:normalViewPr>
  <p:slideViewPr>
    <p:cSldViewPr>
      <p:cViewPr varScale="1">
        <p:scale>
          <a:sx n="47" d="100"/>
          <a:sy n="47" d="100"/>
        </p:scale>
        <p:origin x="36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Datasets\Forage\Data%20Analytics%20and%20Visualization-Accenture\Cleaned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Datasets\Forage\Data%20Analytics%20and%20Visualization-Accenture\Cleaned_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'Top5'!$B$1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'Top5'!$B$2:$B$6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A-4598-8200-1A33FC02D42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01450095"/>
        <c:axId val="706016495"/>
      </c:barChart>
      <c:catAx>
        <c:axId val="70145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016495"/>
        <c:crosses val="autoZero"/>
        <c:auto val="1"/>
        <c:lblAlgn val="ctr"/>
        <c:lblOffset val="100"/>
        <c:noMultiLvlLbl val="0"/>
      </c:catAx>
      <c:valAx>
        <c:axId val="706016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145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'Top5'!$B$1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46-4AC6-AAC6-7124FA6A10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46-4AC6-AAC6-7124FA6A10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46-4AC6-AAC6-7124FA6A10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46-4AC6-AAC6-7124FA6A10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F46-4AC6-AAC6-7124FA6A107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'Top5'!$B$2:$B$6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46-4AC6-AAC6-7124FA6A107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01264" y="2672571"/>
            <a:ext cx="5482998" cy="418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and Visualization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8"/>
    </mc:Choice>
    <mc:Fallback>
      <p:transition spd="slow" advTm="2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323095E-F6D9-3BA4-4371-4689B620FC3C}"/>
              </a:ext>
            </a:extLst>
          </p:cNvPr>
          <p:cNvSpPr txBox="1"/>
          <p:nvPr/>
        </p:nvSpPr>
        <p:spPr>
          <a:xfrm>
            <a:off x="11302235" y="1090418"/>
            <a:ext cx="67571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ANALYSIS</a:t>
            </a:r>
          </a:p>
          <a:p>
            <a:r>
              <a:rPr lang="en-IN" sz="2400" dirty="0"/>
              <a:t>Animals and science are the two most popular</a:t>
            </a:r>
          </a:p>
          <a:p>
            <a:r>
              <a:rPr lang="en-IN" sz="2400" dirty="0"/>
              <a:t>categories of content, showing that people enjoy</a:t>
            </a:r>
          </a:p>
          <a:p>
            <a:r>
              <a:rPr lang="en-IN" sz="2400" dirty="0"/>
              <a:t>"real-life" and "factual" content the most.</a:t>
            </a:r>
          </a:p>
          <a:p>
            <a:endParaRPr lang="en-IN" sz="2400" dirty="0"/>
          </a:p>
          <a:p>
            <a:r>
              <a:rPr lang="en-IN" sz="2400" dirty="0"/>
              <a:t>INSIGHT</a:t>
            </a:r>
          </a:p>
          <a:p>
            <a:r>
              <a:rPr lang="en-IN" sz="2400" dirty="0"/>
              <a:t>Food is a common theme with the top 5 categories</a:t>
            </a:r>
          </a:p>
          <a:p>
            <a:r>
              <a:rPr lang="en-IN" sz="2400" dirty="0"/>
              <a:t>with "Healthy Eating" ranking the highest. This may</a:t>
            </a:r>
          </a:p>
          <a:p>
            <a:r>
              <a:rPr lang="en-IN" sz="2400" dirty="0"/>
              <a:t>give an indication to the audience within your user</a:t>
            </a:r>
          </a:p>
          <a:p>
            <a:r>
              <a:rPr lang="en-IN" sz="2400" dirty="0"/>
              <a:t>base. You could use this insight to create a</a:t>
            </a:r>
          </a:p>
          <a:p>
            <a:r>
              <a:rPr lang="en-IN" sz="2400" dirty="0"/>
              <a:t>campaign and work with healthy eating brands to</a:t>
            </a:r>
          </a:p>
          <a:p>
            <a:r>
              <a:rPr lang="en-IN" sz="2400" dirty="0"/>
              <a:t>boost user engagement.</a:t>
            </a:r>
          </a:p>
          <a:p>
            <a:endParaRPr lang="en-IN" sz="2400" dirty="0"/>
          </a:p>
          <a:p>
            <a:r>
              <a:rPr lang="en-IN" sz="2400" dirty="0"/>
              <a:t>NEXT STEPS</a:t>
            </a:r>
          </a:p>
          <a:p>
            <a:r>
              <a:rPr lang="en-IN" sz="2400" dirty="0"/>
              <a:t>This ad-hoc analysis is insightful, but it's time to take</a:t>
            </a:r>
          </a:p>
          <a:p>
            <a:r>
              <a:rPr lang="en-IN" sz="2400" dirty="0"/>
              <a:t>this analysis into large scale production for real-time</a:t>
            </a:r>
          </a:p>
          <a:p>
            <a:r>
              <a:rPr lang="en-IN" sz="2400" dirty="0"/>
              <a:t>understanding of your business. We can show you</a:t>
            </a:r>
          </a:p>
          <a:p>
            <a:r>
              <a:rPr lang="en-IN" sz="2400" dirty="0"/>
              <a:t>how to do this.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0"/>
    </mc:Choice>
    <mc:Fallback>
      <p:transition spd="slow" advTm="32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8"/>
    </mc:Choice>
    <mc:Fallback>
      <p:transition spd="slow" advTm="46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26242" y="253472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Today's 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F13353-75AC-31AF-F12F-ABA4C5BFDE00}"/>
              </a:ext>
            </a:extLst>
          </p:cNvPr>
          <p:cNvSpPr/>
          <p:nvPr/>
        </p:nvSpPr>
        <p:spPr>
          <a:xfrm>
            <a:off x="1522103" y="1626642"/>
            <a:ext cx="3811897" cy="14390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Project Recap</a:t>
            </a:r>
            <a:endParaRPr lang="en-IN" sz="40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C85467-AEBE-653F-ADB2-D5CF3BB10516}"/>
              </a:ext>
            </a:extLst>
          </p:cNvPr>
          <p:cNvSpPr/>
          <p:nvPr/>
        </p:nvSpPr>
        <p:spPr>
          <a:xfrm>
            <a:off x="5333999" y="1626641"/>
            <a:ext cx="8077201" cy="143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To provide a High-Level overview of the business problem where we were tackling and precise requirements.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DC3ED76-7656-D777-CD61-2B422F68DAF4}"/>
              </a:ext>
            </a:extLst>
          </p:cNvPr>
          <p:cNvSpPr/>
          <p:nvPr/>
        </p:nvSpPr>
        <p:spPr>
          <a:xfrm>
            <a:off x="1508784" y="3358460"/>
            <a:ext cx="3811897" cy="14390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Project Recap</a:t>
            </a:r>
            <a:endParaRPr lang="en-IN" sz="4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B0BA86-B5DE-37EA-9FEA-2FA099E87241}"/>
              </a:ext>
            </a:extLst>
          </p:cNvPr>
          <p:cNvSpPr/>
          <p:nvPr/>
        </p:nvSpPr>
        <p:spPr>
          <a:xfrm>
            <a:off x="5320681" y="3357917"/>
            <a:ext cx="8077201" cy="143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We will get into the specific issue on which Data analytics team concentrating and provide some context that why this is such a significant issue.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5C2F01-3D2A-9F4A-1820-72C35A057A0F}"/>
              </a:ext>
            </a:extLst>
          </p:cNvPr>
          <p:cNvSpPr/>
          <p:nvPr/>
        </p:nvSpPr>
        <p:spPr>
          <a:xfrm>
            <a:off x="1506966" y="5093556"/>
            <a:ext cx="3811897" cy="14390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The Analytics Team</a:t>
            </a:r>
            <a:endParaRPr lang="en-IN" sz="40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CB0D90E-C013-B762-D25F-7B68ADF9FD01}"/>
              </a:ext>
            </a:extLst>
          </p:cNvPr>
          <p:cNvSpPr/>
          <p:nvPr/>
        </p:nvSpPr>
        <p:spPr>
          <a:xfrm>
            <a:off x="5318863" y="5108277"/>
            <a:ext cx="8077201" cy="143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Our team start by outlining the issue and then discuss with the respective team who is in charge of handling the project on our end.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AF6C767-1876-DFAE-A9FC-B8D9DC7E54EA}"/>
              </a:ext>
            </a:extLst>
          </p:cNvPr>
          <p:cNvSpPr/>
          <p:nvPr/>
        </p:nvSpPr>
        <p:spPr>
          <a:xfrm>
            <a:off x="1549812" y="6828652"/>
            <a:ext cx="3811897" cy="14390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Process </a:t>
            </a:r>
            <a:endParaRPr lang="en-IN" sz="40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FC996BF-D943-B8B2-6E07-944D43FA0DC9}"/>
              </a:ext>
            </a:extLst>
          </p:cNvPr>
          <p:cNvSpPr/>
          <p:nvPr/>
        </p:nvSpPr>
        <p:spPr>
          <a:xfrm>
            <a:off x="1549812" y="8550779"/>
            <a:ext cx="3811897" cy="14390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Insights &amp; Summary</a:t>
            </a:r>
            <a:endParaRPr lang="en-IN" sz="4000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E12662D-672E-9A5B-30C8-1E6F4CB8E196}"/>
              </a:ext>
            </a:extLst>
          </p:cNvPr>
          <p:cNvSpPr/>
          <p:nvPr/>
        </p:nvSpPr>
        <p:spPr>
          <a:xfrm>
            <a:off x="5361709" y="6834809"/>
            <a:ext cx="8077201" cy="143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After that our team go to the general steps so you can fully understand how we approach tasks of this kind of nature.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3CBA34-BD84-2540-4161-209C910B4D3E}"/>
              </a:ext>
            </a:extLst>
          </p:cNvPr>
          <p:cNvSpPr/>
          <p:nvPr/>
        </p:nvSpPr>
        <p:spPr>
          <a:xfrm>
            <a:off x="5361709" y="8554056"/>
            <a:ext cx="8077201" cy="143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Lastly, we will review all the findings and offer them as a collection of understandings  and illustrations.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2"/>
    </mc:Choice>
    <mc:Fallback>
      <p:transition spd="slow" advTm="45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705600" y="2324100"/>
            <a:ext cx="9539236" cy="5715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4"/>
            <a:endParaRPr lang="en-US" sz="2800" b="1" dirty="0"/>
          </a:p>
          <a:p>
            <a:pPr lvl="4"/>
            <a:r>
              <a:rPr lang="en-US" sz="2800" b="1" dirty="0"/>
              <a:t>“Social Buzz“ </a:t>
            </a:r>
            <a:r>
              <a:rPr lang="en-US" sz="2800" dirty="0"/>
              <a:t>is rapidly expanding unicorn in the </a:t>
            </a:r>
          </a:p>
          <a:p>
            <a:pPr lvl="4"/>
            <a:r>
              <a:rPr lang="en-US" sz="2800" dirty="0"/>
              <a:t>Technology space that needs to quickly adjust to</a:t>
            </a:r>
          </a:p>
          <a:p>
            <a:pPr lvl="4"/>
            <a:r>
              <a:rPr lang="en-US" sz="2800" dirty="0"/>
              <a:t>Its global reach.</a:t>
            </a:r>
          </a:p>
          <a:p>
            <a:pPr lvl="4"/>
            <a:endParaRPr lang="en-US" sz="2800" dirty="0"/>
          </a:p>
          <a:p>
            <a:pPr lvl="4"/>
            <a:r>
              <a:rPr lang="en-US" sz="2800" b="1" dirty="0"/>
              <a:t>Accenture</a:t>
            </a:r>
            <a:r>
              <a:rPr lang="en-US" sz="2800" dirty="0"/>
              <a:t> has started working on the following activities during 3-month POC.</a:t>
            </a:r>
          </a:p>
          <a:p>
            <a:pPr lvl="4"/>
            <a:endParaRPr lang="en-US" sz="28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/>
              <a:t>An examination of Social Buzz use of Big Data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/>
              <a:t>Strategies for a prosperous </a:t>
            </a:r>
            <a:r>
              <a:rPr lang="en-US" sz="2800" b="1" dirty="0"/>
              <a:t>IPO</a:t>
            </a:r>
            <a:endParaRPr lang="en-IN" sz="2800" b="1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73"/>
    </mc:Choice>
    <mc:Fallback>
      <p:transition spd="slow" advTm="36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endParaRPr lang="en-AU" sz="2800" dirty="0">
              <a:solidFill>
                <a:schemeClr val="bg1"/>
              </a:solidFill>
            </a:endParaRPr>
          </a:p>
          <a:p>
            <a:pPr lvl="5"/>
            <a:r>
              <a:rPr lang="en-AU" sz="3600" dirty="0">
                <a:solidFill>
                  <a:schemeClr val="bg1"/>
                </a:solidFill>
              </a:rPr>
              <a:t>In recent years, the customers has grown to an enormous extent and they have lack of internal resources.</a:t>
            </a:r>
          </a:p>
          <a:p>
            <a:pPr lvl="5"/>
            <a:endParaRPr lang="en-AU" sz="3600" dirty="0">
              <a:solidFill>
                <a:schemeClr val="bg1"/>
              </a:solidFill>
            </a:endParaRPr>
          </a:p>
          <a:p>
            <a:pPr lvl="5"/>
            <a:r>
              <a:rPr lang="en-AU" sz="3600" dirty="0">
                <a:solidFill>
                  <a:schemeClr val="bg1"/>
                </a:solidFill>
              </a:rPr>
              <a:t>Determine the specialization that must be </a:t>
            </a:r>
            <a:r>
              <a:rPr lang="en-AU" sz="3600" dirty="0" err="1">
                <a:solidFill>
                  <a:schemeClr val="bg1"/>
                </a:solidFill>
              </a:rPr>
              <a:t>fulifilled</a:t>
            </a:r>
            <a:r>
              <a:rPr lang="en-AU" sz="3600" dirty="0">
                <a:solidFill>
                  <a:schemeClr val="bg1"/>
                </a:solidFill>
              </a:rPr>
              <a:t> for this project.</a:t>
            </a:r>
          </a:p>
          <a:p>
            <a:pPr lvl="5"/>
            <a:endParaRPr lang="en-AU" sz="3600" dirty="0">
              <a:solidFill>
                <a:schemeClr val="bg1"/>
              </a:solidFill>
            </a:endParaRPr>
          </a:p>
          <a:p>
            <a:pPr lvl="5"/>
            <a:r>
              <a:rPr lang="en-AU" sz="3600" dirty="0">
                <a:solidFill>
                  <a:schemeClr val="bg1"/>
                </a:solidFill>
              </a:rPr>
              <a:t>Combining tables from the Data set.</a:t>
            </a:r>
          </a:p>
          <a:p>
            <a:pPr lvl="5"/>
            <a:endParaRPr lang="en-AU" sz="2800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6"/>
    </mc:Choice>
    <mc:Fallback>
      <p:transition spd="slow" advTm="30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1515" y="1050857"/>
            <a:ext cx="2187334" cy="2123082"/>
            <a:chOff x="-23042" y="66269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5A82AD-AD51-104E-BB88-829AC70DE202}"/>
              </a:ext>
            </a:extLst>
          </p:cNvPr>
          <p:cNvSpPr txBox="1"/>
          <p:nvPr/>
        </p:nvSpPr>
        <p:spPr>
          <a:xfrm>
            <a:off x="14070964" y="1844577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Ashish Dhiman</a:t>
            </a:r>
            <a:br>
              <a:rPr lang="en-US" b="1" dirty="0"/>
            </a:br>
            <a:r>
              <a:rPr lang="en-US" b="1" i="1" dirty="0"/>
              <a:t>Data Analyst</a:t>
            </a:r>
            <a:endParaRPr lang="en-IN" b="1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ECA269-4E79-34A2-612B-1A70F6AB426A}"/>
              </a:ext>
            </a:extLst>
          </p:cNvPr>
          <p:cNvSpPr txBox="1"/>
          <p:nvPr/>
        </p:nvSpPr>
        <p:spPr>
          <a:xfrm>
            <a:off x="14070964" y="4774167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Rob</a:t>
            </a:r>
            <a:br>
              <a:rPr lang="en-US" b="1" i="1" dirty="0"/>
            </a:br>
            <a:r>
              <a:rPr lang="en-US" b="1" i="1" dirty="0"/>
              <a:t>Senior Data Analyst</a:t>
            </a:r>
            <a:endParaRPr lang="en-IN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98FAAC-2E67-F57D-5EFE-04FC0E446C26}"/>
              </a:ext>
            </a:extLst>
          </p:cNvPr>
          <p:cNvSpPr txBox="1"/>
          <p:nvPr/>
        </p:nvSpPr>
        <p:spPr>
          <a:xfrm>
            <a:off x="14054890" y="7703757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M. Freddy</a:t>
            </a:r>
            <a:br>
              <a:rPr lang="en-US" b="1" dirty="0"/>
            </a:br>
            <a:r>
              <a:rPr lang="en-US" b="1" i="1" dirty="0"/>
              <a:t>Jr. Data Analyst</a:t>
            </a:r>
            <a:endParaRPr lang="en-IN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7"/>
    </mc:Choice>
    <mc:Fallback>
      <p:transition spd="slow" advTm="26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EEB85-76A5-2A77-A392-C48F882D25F2}"/>
              </a:ext>
            </a:extLst>
          </p:cNvPr>
          <p:cNvSpPr txBox="1"/>
          <p:nvPr/>
        </p:nvSpPr>
        <p:spPr>
          <a:xfrm>
            <a:off x="4343400" y="1372359"/>
            <a:ext cx="52651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Understanding Data</a:t>
            </a:r>
            <a:endParaRPr lang="en-IN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3EE20-9BFF-41C3-6AE6-9A4801F6CDEE}"/>
              </a:ext>
            </a:extLst>
          </p:cNvPr>
          <p:cNvSpPr txBox="1"/>
          <p:nvPr/>
        </p:nvSpPr>
        <p:spPr>
          <a:xfrm>
            <a:off x="6052424" y="3163500"/>
            <a:ext cx="52651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Data Cleaning</a:t>
            </a:r>
            <a:endParaRPr lang="en-IN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11A54-D78F-739F-F9AC-7CC158A5984E}"/>
              </a:ext>
            </a:extLst>
          </p:cNvPr>
          <p:cNvSpPr txBox="1"/>
          <p:nvPr/>
        </p:nvSpPr>
        <p:spPr>
          <a:xfrm>
            <a:off x="8090386" y="4751601"/>
            <a:ext cx="52651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Data Analysis</a:t>
            </a:r>
            <a:endParaRPr lang="en-IN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D8C5B-106A-499A-CA2C-D00CD930FCD2}"/>
              </a:ext>
            </a:extLst>
          </p:cNvPr>
          <p:cNvSpPr txBox="1"/>
          <p:nvPr/>
        </p:nvSpPr>
        <p:spPr>
          <a:xfrm>
            <a:off x="9842250" y="6339702"/>
            <a:ext cx="52651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Data Modeling</a:t>
            </a:r>
            <a:endParaRPr lang="en-IN" sz="3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0CF1E-5B31-A647-B343-F909A43FA6A6}"/>
              </a:ext>
            </a:extLst>
          </p:cNvPr>
          <p:cNvSpPr txBox="1"/>
          <p:nvPr/>
        </p:nvSpPr>
        <p:spPr>
          <a:xfrm>
            <a:off x="11775643" y="7975777"/>
            <a:ext cx="52651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Uncover Insights</a:t>
            </a:r>
            <a:endParaRPr lang="en-IN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5"/>
    </mc:Choice>
    <mc:Fallback>
      <p:transition spd="slow" advTm="27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584FD6C-E26C-2102-12B5-69A22565978E}"/>
              </a:ext>
            </a:extLst>
          </p:cNvPr>
          <p:cNvSpPr/>
          <p:nvPr/>
        </p:nvSpPr>
        <p:spPr>
          <a:xfrm>
            <a:off x="2355968" y="3394209"/>
            <a:ext cx="25146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Unique Categories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803C6-3064-B6E6-7E0E-2087FDA755D8}"/>
              </a:ext>
            </a:extLst>
          </p:cNvPr>
          <p:cNvSpPr/>
          <p:nvPr/>
        </p:nvSpPr>
        <p:spPr>
          <a:xfrm>
            <a:off x="7500992" y="3394209"/>
            <a:ext cx="25146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Category with High score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5BECBC-E3D0-EF53-D8F6-FC03A96FAF81}"/>
              </a:ext>
            </a:extLst>
          </p:cNvPr>
          <p:cNvSpPr/>
          <p:nvPr/>
        </p:nvSpPr>
        <p:spPr>
          <a:xfrm>
            <a:off x="12899151" y="3394209"/>
            <a:ext cx="25146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Month with Most posts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FBDFB-5DD5-44EC-F7A8-29C65C597FFC}"/>
              </a:ext>
            </a:extLst>
          </p:cNvPr>
          <p:cNvSpPr/>
          <p:nvPr/>
        </p:nvSpPr>
        <p:spPr>
          <a:xfrm>
            <a:off x="2622668" y="50673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16</a:t>
            </a:r>
            <a:endParaRPr lang="en-IN" sz="6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55B2E-F1F0-4E33-DBEA-2688F8038445}"/>
              </a:ext>
            </a:extLst>
          </p:cNvPr>
          <p:cNvSpPr/>
          <p:nvPr/>
        </p:nvSpPr>
        <p:spPr>
          <a:xfrm>
            <a:off x="7767692" y="50673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68K</a:t>
            </a:r>
            <a:endParaRPr lang="en-IN" sz="6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E96A4-5D31-D377-553B-59594D36B604}"/>
              </a:ext>
            </a:extLst>
          </p:cNvPr>
          <p:cNvSpPr/>
          <p:nvPr/>
        </p:nvSpPr>
        <p:spPr>
          <a:xfrm>
            <a:off x="13181690" y="5063992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MAY</a:t>
            </a:r>
            <a:endParaRPr lang="en-IN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8"/>
    </mc:Choice>
    <mc:Fallback>
      <p:transition spd="slow" advTm="33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AB136B1-2E7F-9F06-965A-2E4CD4B67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43966"/>
              </p:ext>
            </p:extLst>
          </p:nvPr>
        </p:nvGraphicFramePr>
        <p:xfrm>
          <a:off x="4081727" y="2817765"/>
          <a:ext cx="12570727" cy="629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FECC5E2-1B6F-4F25-31E0-8FB3C397BFCF}"/>
              </a:ext>
            </a:extLst>
          </p:cNvPr>
          <p:cNvSpPr txBox="1"/>
          <p:nvPr/>
        </p:nvSpPr>
        <p:spPr>
          <a:xfrm>
            <a:off x="4724400" y="1866900"/>
            <a:ext cx="10570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Top 5 categories by “Popularity” score</a:t>
            </a:r>
            <a:endParaRPr lang="en-IN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7"/>
    </mc:Choice>
    <mc:Fallback>
      <p:transition spd="slow" advTm="28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D92FC8E-50FE-5F9D-E1C3-DE216FC44C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67683"/>
              </p:ext>
            </p:extLst>
          </p:nvPr>
        </p:nvGraphicFramePr>
        <p:xfrm>
          <a:off x="3581399" y="2100491"/>
          <a:ext cx="13182601" cy="700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1D9DA1-F04E-FFB5-9C98-821ADFE9CD8D}"/>
              </a:ext>
            </a:extLst>
          </p:cNvPr>
          <p:cNvSpPr txBox="1"/>
          <p:nvPr/>
        </p:nvSpPr>
        <p:spPr>
          <a:xfrm>
            <a:off x="4524919" y="1383832"/>
            <a:ext cx="11215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Popularity % share by top 5 categories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5"/>
    </mc:Choice>
    <mc:Fallback>
      <p:transition spd="slow" advTm="346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432</Words>
  <Application>Microsoft Office PowerPoint</Application>
  <PresentationFormat>Custom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Ashish Dhiman</cp:lastModifiedBy>
  <cp:revision>12</cp:revision>
  <dcterms:created xsi:type="dcterms:W3CDTF">2006-08-16T00:00:00Z</dcterms:created>
  <dcterms:modified xsi:type="dcterms:W3CDTF">2024-01-08T21:32:04Z</dcterms:modified>
  <dc:identifier>DAEhDyfaYKE</dc:identifier>
</cp:coreProperties>
</file>