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91" r:id="rId2"/>
    <p:sldId id="295" r:id="rId3"/>
    <p:sldId id="293" r:id="rId4"/>
    <p:sldId id="296" r:id="rId5"/>
    <p:sldId id="297" r:id="rId6"/>
    <p:sldId id="294" r:id="rId7"/>
    <p:sldId id="299" r:id="rId8"/>
    <p:sldId id="312" r:id="rId9"/>
    <p:sldId id="301" r:id="rId10"/>
    <p:sldId id="298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95853"/>
  </p:normalViewPr>
  <p:slideViewPr>
    <p:cSldViewPr snapToGrid="0">
      <p:cViewPr varScale="1">
        <p:scale>
          <a:sx n="102" d="100"/>
          <a:sy n="102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690A-B0C6-DA47-9798-2181CC6B6BFA}" type="datetimeFigureOut">
              <a:rPr lang="en-HT" smtClean="0"/>
              <a:t>15/09/2024</a:t>
            </a:fld>
            <a:endParaRPr lang="en-H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7BAA-711B-D142-9A15-9B57DB99B5A5}" type="slidenum">
              <a:rPr lang="en-HT" smtClean="0"/>
              <a:t>‹#›</a:t>
            </a:fld>
            <a:endParaRPr lang="en-HT"/>
          </a:p>
        </p:txBody>
      </p:sp>
    </p:spTree>
    <p:extLst>
      <p:ext uri="{BB962C8B-B14F-4D97-AF65-F5344CB8AC3E}">
        <p14:creationId xmlns:p14="http://schemas.microsoft.com/office/powerpoint/2010/main" val="35906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F67886-02FF-014E-8095-52A278DCA051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F58-3B90-3B77-A257-AC770085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01" y="2755727"/>
            <a:ext cx="8100010" cy="1336936"/>
          </a:xfrm>
        </p:spPr>
        <p:txBody>
          <a:bodyPr>
            <a:normAutofit fontScale="90000"/>
          </a:bodyPr>
          <a:lstStyle/>
          <a:p>
            <a:r>
              <a:rPr lang="en-US" dirty="0"/>
              <a:t>Sanitation </a:t>
            </a:r>
            <a:r>
              <a:rPr lang="en-US" dirty="0" err="1"/>
              <a:t>Assainissement</a:t>
            </a:r>
            <a:r>
              <a:rPr lang="en-US" dirty="0"/>
              <a:t> </a:t>
            </a:r>
            <a:r>
              <a:rPr lang="en-US" dirty="0" err="1"/>
              <a:t>Eau</a:t>
            </a:r>
            <a:r>
              <a:rPr lang="en-US" dirty="0"/>
              <a:t> Potable</a:t>
            </a:r>
            <a:br>
              <a:rPr lang="en-US" dirty="0"/>
            </a:br>
            <a:r>
              <a:rPr lang="en-US" dirty="0"/>
              <a:t>(SAEP)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E604-C2B1-9388-4721-CD77E46B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9A2F-8A26-2D3C-8212-851FE607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253492"/>
            <a:ext cx="5937755" cy="584708"/>
          </a:xfrm>
        </p:spPr>
        <p:txBody>
          <a:bodyPr>
            <a:normAutofit fontScale="90000"/>
          </a:bodyPr>
          <a:lstStyle/>
          <a:p>
            <a:r>
              <a:rPr lang="en-HT" dirty="0"/>
              <a:t>Quick filters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4C8C75-3301-66D2-D974-F86EE1539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931" y="1503014"/>
            <a:ext cx="9150931" cy="4872386"/>
          </a:xfrm>
          <a:ln>
            <a:solidFill>
              <a:schemeClr val="accent1"/>
            </a:solidFill>
          </a:ln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93552CD2-13E8-02BC-2FF2-F8807DD01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71032">
            <a:off x="2959258" y="2814282"/>
            <a:ext cx="420600" cy="364273"/>
          </a:xfrm>
          <a:prstGeom prst="rect">
            <a:avLst/>
          </a:prstGeom>
        </p:spPr>
      </p:pic>
      <p:pic>
        <p:nvPicPr>
          <p:cNvPr id="9" name="Graphic 8" descr="Cursor">
            <a:extLst>
              <a:ext uri="{FF2B5EF4-FFF2-40B4-BE49-F238E27FC236}">
                <a16:creationId xmlns:a16="http://schemas.microsoft.com/office/drawing/2014/main" id="{C2F1CDEA-AD6A-BEC1-9BA5-7988DA6A3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71032">
            <a:off x="2959256" y="3246862"/>
            <a:ext cx="420600" cy="3642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21BC7-7E96-1452-41E0-91C20192C9D7}"/>
              </a:ext>
            </a:extLst>
          </p:cNvPr>
          <p:cNvCxnSpPr/>
          <p:nvPr/>
        </p:nvCxnSpPr>
        <p:spPr>
          <a:xfrm>
            <a:off x="3314700" y="2996418"/>
            <a:ext cx="248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604938-25C6-0D98-C3F4-1B50406B20E8}"/>
              </a:ext>
            </a:extLst>
          </p:cNvPr>
          <p:cNvSpPr txBox="1"/>
          <p:nvPr/>
        </p:nvSpPr>
        <p:spPr>
          <a:xfrm>
            <a:off x="5854700" y="2857499"/>
            <a:ext cx="3176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dirty="0"/>
              <a:t>Click to get the dropdown list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1B45C82-394D-4096-39C2-7A34FFBB9C87}"/>
              </a:ext>
            </a:extLst>
          </p:cNvPr>
          <p:cNvCxnSpPr/>
          <p:nvPr/>
        </p:nvCxnSpPr>
        <p:spPr>
          <a:xfrm rot="16200000" flipH="1">
            <a:off x="3235559" y="3508139"/>
            <a:ext cx="2425700" cy="2267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50AE26-6CD4-472E-DBA6-4A83B11AF91F}"/>
              </a:ext>
            </a:extLst>
          </p:cNvPr>
          <p:cNvSpPr txBox="1"/>
          <p:nvPr/>
        </p:nvSpPr>
        <p:spPr>
          <a:xfrm>
            <a:off x="5334000" y="5867399"/>
            <a:ext cx="3390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dirty="0"/>
              <a:t>Please select  one CAP unit</a:t>
            </a:r>
          </a:p>
        </p:txBody>
      </p:sp>
    </p:spTree>
    <p:extLst>
      <p:ext uri="{BB962C8B-B14F-4D97-AF65-F5344CB8AC3E}">
        <p14:creationId xmlns:p14="http://schemas.microsoft.com/office/powerpoint/2010/main" val="427810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B4D-3955-572C-83FC-9F320D94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3154816"/>
            <a:ext cx="6940296" cy="667884"/>
          </a:xfrm>
        </p:spPr>
        <p:txBody>
          <a:bodyPr>
            <a:normAutofit fontScale="90000"/>
          </a:bodyPr>
          <a:lstStyle/>
          <a:p>
            <a:r>
              <a:rPr lang="en-HT" dirty="0"/>
              <a:t>S.A.E.P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4403-D669-E4BB-8026-97F9AC02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561441"/>
          </a:xfrm>
        </p:spPr>
        <p:txBody>
          <a:bodyPr/>
          <a:lstStyle/>
          <a:p>
            <a:pPr algn="just"/>
            <a:r>
              <a:rPr lang="en-HT" dirty="0"/>
              <a:t>Accessibility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266666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C145-C070-FB2E-2A30-C522C433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T" dirty="0"/>
              <a:t>Hanwash HOME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2ADE7-3B18-F919-87E2-9305A660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44" y="4046629"/>
            <a:ext cx="3454400" cy="71728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en-HT" sz="1900" dirty="0"/>
              <a:t>URL LINK </a:t>
            </a:r>
            <a:r>
              <a:rPr lang="en-HT" sz="3300" dirty="0"/>
              <a:t>: </a:t>
            </a:r>
            <a:r>
              <a:rPr lang="en-HT" sz="2500" dirty="0"/>
              <a:t>   </a:t>
            </a:r>
            <a:r>
              <a:rPr lang="en-US" sz="2500" dirty="0"/>
              <a:t>http://</a:t>
            </a:r>
            <a:r>
              <a:rPr lang="en-US" sz="2500" dirty="0" err="1"/>
              <a:t>go.mwater.co</a:t>
            </a:r>
            <a:r>
              <a:rPr lang="en-US" sz="2500" dirty="0"/>
              <a:t>/</a:t>
            </a:r>
            <a:r>
              <a:rPr lang="en-US" sz="2500" dirty="0" err="1"/>
              <a:t>hanwash</a:t>
            </a:r>
            <a:endParaRPr lang="en-US" sz="2500" dirty="0"/>
          </a:p>
          <a:p>
            <a:pPr algn="l"/>
            <a:endParaRPr lang="en-H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9E9F8-08DF-8831-9B73-6ECFD99D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358" y="2505833"/>
            <a:ext cx="4256760" cy="225807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104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2A45-6909-629F-A93C-735BF3A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805" y="864296"/>
            <a:ext cx="5952995" cy="670993"/>
          </a:xfrm>
        </p:spPr>
        <p:txBody>
          <a:bodyPr>
            <a:normAutofit fontScale="90000"/>
          </a:bodyPr>
          <a:lstStyle/>
          <a:p>
            <a:r>
              <a:rPr lang="en-HT" dirty="0"/>
              <a:t>Access The SAEP &amp; Login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B9D21-37D3-3E45-AC54-E4F63F23B43E}"/>
              </a:ext>
            </a:extLst>
          </p:cNvPr>
          <p:cNvSpPr txBox="1"/>
          <p:nvPr/>
        </p:nvSpPr>
        <p:spPr>
          <a:xfrm>
            <a:off x="3421532" y="2056286"/>
            <a:ext cx="11131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T" sz="1200" dirty="0"/>
              <a:t>Log status indicator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DD5B9-44F8-B9B1-3F31-172FAED19B0F}"/>
              </a:ext>
            </a:extLst>
          </p:cNvPr>
          <p:cNvSpPr txBox="1"/>
          <p:nvPr/>
        </p:nvSpPr>
        <p:spPr>
          <a:xfrm>
            <a:off x="774709" y="2056286"/>
            <a:ext cx="17017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T" sz="1200" dirty="0"/>
              <a:t>Click on the HIP url link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E8652A-3C26-3599-08A7-48913E50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12" y="3131283"/>
            <a:ext cx="4440388" cy="2343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A585AA-9CB2-EFAF-BB07-76CA46550B48}"/>
              </a:ext>
            </a:extLst>
          </p:cNvPr>
          <p:cNvSpPr/>
          <p:nvPr/>
        </p:nvSpPr>
        <p:spPr>
          <a:xfrm>
            <a:off x="5600700" y="3606800"/>
            <a:ext cx="2794000" cy="1413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D0EEA-2F09-AFA5-DCE6-D0EBEA8C970F}"/>
              </a:ext>
            </a:extLst>
          </p:cNvPr>
          <p:cNvSpPr txBox="1"/>
          <p:nvPr/>
        </p:nvSpPr>
        <p:spPr>
          <a:xfrm>
            <a:off x="5560613" y="1943100"/>
            <a:ext cx="27263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sz="1200" dirty="0"/>
              <a:t>P</a:t>
            </a:r>
            <a:r>
              <a:rPr lang="en-US" sz="1200" dirty="0"/>
              <a:t>l</a:t>
            </a:r>
            <a:r>
              <a:rPr lang="en-HT" sz="1200" dirty="0"/>
              <a:t>ease enter your Credentials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850CCD-1B8E-3AA9-BBD7-9666639DB0E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923806" y="2220099"/>
            <a:ext cx="0" cy="91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F6E173-A5C9-28DC-708D-9A3CCC3BFD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1355" y="3131283"/>
            <a:ext cx="4418410" cy="2343828"/>
          </a:xfrm>
          <a:ln>
            <a:solidFill>
              <a:schemeClr val="accent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B34122-2271-6A39-01BB-1E4780D7C214}"/>
              </a:ext>
            </a:extLst>
          </p:cNvPr>
          <p:cNvSpPr/>
          <p:nvPr/>
        </p:nvSpPr>
        <p:spPr>
          <a:xfrm>
            <a:off x="4132613" y="3131283"/>
            <a:ext cx="507152" cy="1819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7FEA8E-0B33-A4B2-7691-DCA2837079FA}"/>
              </a:ext>
            </a:extLst>
          </p:cNvPr>
          <p:cNvCxnSpPr>
            <a:cxnSpLocks/>
          </p:cNvCxnSpPr>
          <p:nvPr/>
        </p:nvCxnSpPr>
        <p:spPr>
          <a:xfrm flipH="1" flipV="1">
            <a:off x="4132613" y="2517951"/>
            <a:ext cx="154379" cy="6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893DEB9-FF75-99FE-A384-5BAA336E802B}"/>
              </a:ext>
            </a:extLst>
          </p:cNvPr>
          <p:cNvSpPr/>
          <p:nvPr/>
        </p:nvSpPr>
        <p:spPr>
          <a:xfrm>
            <a:off x="273324" y="4634631"/>
            <a:ext cx="904123" cy="162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7950C7-F75E-B6D1-B97B-6F2D58C70F5B}"/>
              </a:ext>
            </a:extLst>
          </p:cNvPr>
          <p:cNvCxnSpPr>
            <a:cxnSpLocks/>
          </p:cNvCxnSpPr>
          <p:nvPr/>
        </p:nvCxnSpPr>
        <p:spPr>
          <a:xfrm flipV="1">
            <a:off x="1032441" y="2333285"/>
            <a:ext cx="463849" cy="23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9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2A45-6909-629F-A93C-735BF3A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570597"/>
          </a:xfrm>
        </p:spPr>
        <p:txBody>
          <a:bodyPr>
            <a:normAutofit fontScale="90000"/>
          </a:bodyPr>
          <a:lstStyle/>
          <a:p>
            <a:r>
              <a:rPr lang="en-HT" dirty="0"/>
              <a:t>Login Process (2nd scenario) </a:t>
            </a:r>
          </a:p>
        </p:txBody>
      </p:sp>
      <p:pic>
        <p:nvPicPr>
          <p:cNvPr id="13" name="Content Placeholder 12" descr="Cursor">
            <a:extLst>
              <a:ext uri="{FF2B5EF4-FFF2-40B4-BE49-F238E27FC236}">
                <a16:creationId xmlns:a16="http://schemas.microsoft.com/office/drawing/2014/main" id="{CD3C9149-30CD-CD31-5144-BDF08C3CC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560" y="5103805"/>
            <a:ext cx="217230" cy="217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E8652A-3C26-3599-08A7-48913E506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612" y="3131283"/>
            <a:ext cx="4440388" cy="2343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A585AA-9CB2-EFAF-BB07-76CA46550B48}"/>
              </a:ext>
            </a:extLst>
          </p:cNvPr>
          <p:cNvSpPr/>
          <p:nvPr/>
        </p:nvSpPr>
        <p:spPr>
          <a:xfrm>
            <a:off x="5600700" y="3606800"/>
            <a:ext cx="2794000" cy="1413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D0EEA-2F09-AFA5-DCE6-D0EBEA8C970F}"/>
              </a:ext>
            </a:extLst>
          </p:cNvPr>
          <p:cNvSpPr txBox="1"/>
          <p:nvPr/>
        </p:nvSpPr>
        <p:spPr>
          <a:xfrm>
            <a:off x="5560613" y="1943100"/>
            <a:ext cx="27263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sz="1200" dirty="0"/>
              <a:t>P</a:t>
            </a:r>
            <a:r>
              <a:rPr lang="en-US" sz="1200" dirty="0"/>
              <a:t>l</a:t>
            </a:r>
            <a:r>
              <a:rPr lang="en-HT" sz="1200" dirty="0"/>
              <a:t>ease enter your Credentials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850CCD-1B8E-3AA9-BBD7-9666639DB0E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923806" y="2220099"/>
            <a:ext cx="0" cy="91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6BC7F0-B512-791B-00D9-66D3AC34D5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44701" y="3131282"/>
            <a:ext cx="4398972" cy="2343827"/>
          </a:xfrm>
          <a:ln>
            <a:solidFill>
              <a:schemeClr val="accent1"/>
            </a:solidFill>
          </a:ln>
        </p:spPr>
      </p:pic>
      <p:pic>
        <p:nvPicPr>
          <p:cNvPr id="14" name="Graphic 13" descr="Cursor">
            <a:extLst>
              <a:ext uri="{FF2B5EF4-FFF2-40B4-BE49-F238E27FC236}">
                <a16:creationId xmlns:a16="http://schemas.microsoft.com/office/drawing/2014/main" id="{C9809FAD-D1E7-8E82-88F5-CD8BE6F001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4341682" y="3001958"/>
            <a:ext cx="258647" cy="25864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EF596C-A4A8-6F71-D857-731451076484}"/>
              </a:ext>
            </a:extLst>
          </p:cNvPr>
          <p:cNvCxnSpPr/>
          <p:nvPr/>
        </p:nvCxnSpPr>
        <p:spPr>
          <a:xfrm flipV="1">
            <a:off x="4471005" y="2295607"/>
            <a:ext cx="0" cy="76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FB14FA-E24B-D906-F3E3-16D30BEFDB04}"/>
              </a:ext>
            </a:extLst>
          </p:cNvPr>
          <p:cNvSpPr/>
          <p:nvPr/>
        </p:nvSpPr>
        <p:spPr>
          <a:xfrm>
            <a:off x="2998406" y="2061880"/>
            <a:ext cx="2398031" cy="233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T" sz="1200" dirty="0">
                <a:solidFill>
                  <a:schemeClr val="tx1"/>
                </a:solidFill>
              </a:rPr>
              <a:t>Please Click on this selection box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C86FE3-F9AF-2AEF-A0AE-E8CA7E420ADD}"/>
              </a:ext>
            </a:extLst>
          </p:cNvPr>
          <p:cNvSpPr/>
          <p:nvPr/>
        </p:nvSpPr>
        <p:spPr>
          <a:xfrm>
            <a:off x="3940265" y="3177571"/>
            <a:ext cx="596268" cy="174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73BA48-5154-5C86-FA8F-13AD29069B5F}"/>
              </a:ext>
            </a:extLst>
          </p:cNvPr>
          <p:cNvSpPr/>
          <p:nvPr/>
        </p:nvSpPr>
        <p:spPr>
          <a:xfrm>
            <a:off x="3940265" y="3352352"/>
            <a:ext cx="596268" cy="254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pic>
        <p:nvPicPr>
          <p:cNvPr id="28" name="Graphic 27" descr="Cursor">
            <a:extLst>
              <a:ext uri="{FF2B5EF4-FFF2-40B4-BE49-F238E27FC236}">
                <a16:creationId xmlns:a16="http://schemas.microsoft.com/office/drawing/2014/main" id="{6525421B-A45E-4FD5-9905-EE3C4E079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335892">
            <a:off x="3614085" y="3261618"/>
            <a:ext cx="332481" cy="33248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DF1E26-17E9-7899-6F95-48712D2531E2}"/>
              </a:ext>
            </a:extLst>
          </p:cNvPr>
          <p:cNvCxnSpPr>
            <a:cxnSpLocks/>
          </p:cNvCxnSpPr>
          <p:nvPr/>
        </p:nvCxnSpPr>
        <p:spPr>
          <a:xfrm flipH="1" flipV="1">
            <a:off x="2151308" y="2318499"/>
            <a:ext cx="1565559" cy="103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A59AD0-07C6-9999-7ED6-6DDF01881D20}"/>
              </a:ext>
            </a:extLst>
          </p:cNvPr>
          <p:cNvSpPr txBox="1"/>
          <p:nvPr/>
        </p:nvSpPr>
        <p:spPr>
          <a:xfrm>
            <a:off x="143718" y="2018608"/>
            <a:ext cx="247761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sz="1200" dirty="0"/>
              <a:t>Click to Login or Signup</a:t>
            </a:r>
          </a:p>
        </p:txBody>
      </p:sp>
    </p:spTree>
    <p:extLst>
      <p:ext uri="{BB962C8B-B14F-4D97-AF65-F5344CB8AC3E}">
        <p14:creationId xmlns:p14="http://schemas.microsoft.com/office/powerpoint/2010/main" val="422238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13792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HIP Console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5DF4E8-8E22-E869-4474-803C887C9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3122" y="639233"/>
            <a:ext cx="5869975" cy="3118425"/>
          </a:xfrm>
          <a:ln>
            <a:solidFill>
              <a:schemeClr val="accent1"/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F421D7-8C18-F99C-3846-D7820F46E0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3121" y="3834178"/>
            <a:ext cx="5869976" cy="30080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504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21544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HIP Console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2CCF61-22E5-1248-DEDF-A0E7F6907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04" y="1435184"/>
            <a:ext cx="8318783" cy="4419352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608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21544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HIP Console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753BF-353B-A57B-02C0-4CB4AA0A86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3122" y="728156"/>
            <a:ext cx="5937755" cy="3149792"/>
          </a:xfrm>
          <a:ln>
            <a:solidFill>
              <a:schemeClr val="accent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0EB6AC-34FA-9DD0-8EF5-000BAB667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03122" y="3926859"/>
            <a:ext cx="5937755" cy="293114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983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AE40-4C66-3818-3699-35C1F17E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851756"/>
          </a:xfrm>
        </p:spPr>
        <p:txBody>
          <a:bodyPr/>
          <a:lstStyle/>
          <a:p>
            <a:r>
              <a:rPr lang="en-HT" dirty="0"/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8AD7-A0D4-3365-1392-077AED9A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422735"/>
          </a:xfrm>
        </p:spPr>
        <p:txBody>
          <a:bodyPr/>
          <a:lstStyle/>
          <a:p>
            <a:r>
              <a:rPr lang="en-HT" dirty="0"/>
              <a:t>Functionalities available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20452952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{CBF1E924-B9DB-4041-BA81-B1CBA651A201}tf10001120</Template>
  <TotalTime>8684</TotalTime>
  <Words>106</Words>
  <Application>Microsoft Macintosh PowerPoint</Application>
  <PresentationFormat>Letter Paper (8.5x11 in)</PresentationFormat>
  <Paragraphs>22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Sanitation Assainissement Eau Potable (SAEP)</vt:lpstr>
      <vt:lpstr>S.A.E.P</vt:lpstr>
      <vt:lpstr>Hanwash HOME</vt:lpstr>
      <vt:lpstr>Access The SAEP &amp; Login process</vt:lpstr>
      <vt:lpstr>Login Process (2nd scenario) </vt:lpstr>
      <vt:lpstr>HIP Console overview</vt:lpstr>
      <vt:lpstr>HIP Console overview</vt:lpstr>
      <vt:lpstr>HIP Console overview</vt:lpstr>
      <vt:lpstr>Functionalities</vt:lpstr>
      <vt:lpstr>Quick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Hunt</dc:creator>
  <cp:lastModifiedBy>Alexandro_ Disla</cp:lastModifiedBy>
  <cp:revision>15</cp:revision>
  <dcterms:created xsi:type="dcterms:W3CDTF">2024-03-14T13:36:03Z</dcterms:created>
  <dcterms:modified xsi:type="dcterms:W3CDTF">2024-09-15T22:47:04Z</dcterms:modified>
</cp:coreProperties>
</file>