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39"/>
  </p:notesMasterIdLst>
  <p:sldIdLst>
    <p:sldId id="291" r:id="rId5"/>
    <p:sldId id="266" r:id="rId6"/>
    <p:sldId id="269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415" r:id="rId17"/>
    <p:sldId id="416" r:id="rId18"/>
    <p:sldId id="292" r:id="rId19"/>
    <p:sldId id="272" r:id="rId20"/>
    <p:sldId id="274" r:id="rId21"/>
    <p:sldId id="273" r:id="rId22"/>
    <p:sldId id="275" r:id="rId23"/>
    <p:sldId id="276" r:id="rId24"/>
    <p:sldId id="277" r:id="rId25"/>
    <p:sldId id="293" r:id="rId26"/>
    <p:sldId id="290" r:id="rId27"/>
    <p:sldId id="278" r:id="rId28"/>
    <p:sldId id="288" r:id="rId29"/>
    <p:sldId id="418" r:id="rId30"/>
    <p:sldId id="417" r:id="rId31"/>
    <p:sldId id="412" r:id="rId32"/>
    <p:sldId id="409" r:id="rId33"/>
    <p:sldId id="410" r:id="rId34"/>
    <p:sldId id="411" r:id="rId35"/>
    <p:sldId id="408" r:id="rId36"/>
    <p:sldId id="414" r:id="rId37"/>
    <p:sldId id="28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C5F5224-7B1C-F64B-9792-4F7A25C2D742}">
          <p14:sldIdLst>
            <p14:sldId id="291"/>
            <p14:sldId id="266"/>
            <p14:sldId id="269"/>
          </p14:sldIdLst>
        </p14:section>
        <p14:section name="Stakeholder information needs" id="{E589DB68-06C6-6D48-A93A-4E8EEE4D4DEF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415"/>
            <p14:sldId id="416"/>
          </p14:sldIdLst>
        </p14:section>
        <p14:section name="Design - Database" id="{0BEEEDC7-8769-DE44-BCBA-65AFB9A67575}">
          <p14:sldIdLst>
            <p14:sldId id="292"/>
            <p14:sldId id="272"/>
            <p14:sldId id="274"/>
            <p14:sldId id="273"/>
            <p14:sldId id="275"/>
            <p14:sldId id="276"/>
            <p14:sldId id="277"/>
            <p14:sldId id="293"/>
            <p14:sldId id="290"/>
            <p14:sldId id="278"/>
          </p14:sldIdLst>
        </p14:section>
        <p14:section name="Design - Visualizations" id="{E7A8AD78-C2A3-994D-8DC2-AB6A59086751}">
          <p14:sldIdLst>
            <p14:sldId id="288"/>
            <p14:sldId id="418"/>
            <p14:sldId id="417"/>
          </p14:sldIdLst>
        </p14:section>
        <p14:section name="Annex A - External data sources" id="{A58CFE86-0C92-1C40-B316-AC9FC92C3AB8}">
          <p14:sldIdLst>
            <p14:sldId id="412"/>
            <p14:sldId id="409"/>
            <p14:sldId id="410"/>
            <p14:sldId id="411"/>
            <p14:sldId id="408"/>
            <p14:sldId id="414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E5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7CC96-FD94-EE43-9096-4DD19AF5E90C}" v="2" dt="2023-12-30T18:18:52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4"/>
    <p:restoredTop sz="90196"/>
  </p:normalViewPr>
  <p:slideViewPr>
    <p:cSldViewPr snapToGrid="0">
      <p:cViewPr varScale="1">
        <p:scale>
          <a:sx n="124" d="100"/>
          <a:sy n="124" d="100"/>
        </p:scale>
        <p:origin x="2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Jensen" userId="7eaf84ac-8117-4029-86ef-15f807ee2774" providerId="ADAL" clId="{8B47CC96-FD94-EE43-9096-4DD19AF5E90C}"/>
    <pc:docChg chg="custSel modSld delSection">
      <pc:chgData name="Brian Jensen" userId="7eaf84ac-8117-4029-86ef-15f807ee2774" providerId="ADAL" clId="{8B47CC96-FD94-EE43-9096-4DD19AF5E90C}" dt="2023-12-30T18:28:47.173" v="64" actId="20577"/>
      <pc:docMkLst>
        <pc:docMk/>
      </pc:docMkLst>
      <pc:sldChg chg="modSp mod">
        <pc:chgData name="Brian Jensen" userId="7eaf84ac-8117-4029-86ef-15f807ee2774" providerId="ADAL" clId="{8B47CC96-FD94-EE43-9096-4DD19AF5E90C}" dt="2023-12-30T18:28:47.173" v="64" actId="20577"/>
        <pc:sldMkLst>
          <pc:docMk/>
          <pc:sldMk cId="2979380829" sldId="266"/>
        </pc:sldMkLst>
        <pc:spChg chg="mod">
          <ac:chgData name="Brian Jensen" userId="7eaf84ac-8117-4029-86ef-15f807ee2774" providerId="ADAL" clId="{8B47CC96-FD94-EE43-9096-4DD19AF5E90C}" dt="2023-12-30T18:28:47.173" v="64" actId="20577"/>
          <ac:spMkLst>
            <pc:docMk/>
            <pc:sldMk cId="2979380829" sldId="266"/>
            <ac:spMk id="5" creationId="{BE374349-99CD-0C4C-41B4-E25274E3D6A3}"/>
          </ac:spMkLst>
        </pc:spChg>
      </pc:sldChg>
      <pc:sldChg chg="modSp mod">
        <pc:chgData name="Brian Jensen" userId="7eaf84ac-8117-4029-86ef-15f807ee2774" providerId="ADAL" clId="{8B47CC96-FD94-EE43-9096-4DD19AF5E90C}" dt="2023-12-30T18:23:23.911" v="42" actId="20577"/>
        <pc:sldMkLst>
          <pc:docMk/>
          <pc:sldMk cId="702051640" sldId="417"/>
        </pc:sldMkLst>
        <pc:graphicFrameChg chg="mod modGraphic">
          <ac:chgData name="Brian Jensen" userId="7eaf84ac-8117-4029-86ef-15f807ee2774" providerId="ADAL" clId="{8B47CC96-FD94-EE43-9096-4DD19AF5E90C}" dt="2023-12-30T18:23:23.911" v="42" actId="20577"/>
          <ac:graphicFrameMkLst>
            <pc:docMk/>
            <pc:sldMk cId="702051640" sldId="417"/>
            <ac:graphicFrameMk id="4" creationId="{94C58DD3-98E0-D0ED-1C82-03B92DA108ED}"/>
          </ac:graphicFrameMkLst>
        </pc:graphicFrameChg>
      </pc:sldChg>
      <pc:sldChg chg="modSp mod">
        <pc:chgData name="Brian Jensen" userId="7eaf84ac-8117-4029-86ef-15f807ee2774" providerId="ADAL" clId="{8B47CC96-FD94-EE43-9096-4DD19AF5E90C}" dt="2023-12-30T18:22:41.889" v="38" actId="20577"/>
        <pc:sldMkLst>
          <pc:docMk/>
          <pc:sldMk cId="1830071453" sldId="418"/>
        </pc:sldMkLst>
        <pc:graphicFrameChg chg="modGraphic">
          <ac:chgData name="Brian Jensen" userId="7eaf84ac-8117-4029-86ef-15f807ee2774" providerId="ADAL" clId="{8B47CC96-FD94-EE43-9096-4DD19AF5E90C}" dt="2023-12-30T18:22:41.889" v="38" actId="20577"/>
          <ac:graphicFrameMkLst>
            <pc:docMk/>
            <pc:sldMk cId="1830071453" sldId="418"/>
            <ac:graphicFrameMk id="4" creationId="{9EEB83F4-1EC9-0661-A7BE-DEEC067173DD}"/>
          </ac:graphicFrameMkLst>
        </pc:graphicFrameChg>
      </pc:sldChg>
    </pc:docChg>
  </pc:docChgLst>
  <pc:docChgLst>
    <pc:chgData name="Brian Jensen" userId="7eaf84ac-8117-4029-86ef-15f807ee2774" providerId="ADAL" clId="{76573DD7-5C05-544F-B9C2-68C030CBDBB4}"/>
    <pc:docChg chg="undo custSel addSld modSld sldOrd addSection modSection">
      <pc:chgData name="Brian Jensen" userId="7eaf84ac-8117-4029-86ef-15f807ee2774" providerId="ADAL" clId="{76573DD7-5C05-544F-B9C2-68C030CBDBB4}" dt="2023-11-04T18:50:00.378" v="3971" actId="20577"/>
      <pc:docMkLst>
        <pc:docMk/>
      </pc:docMkLst>
      <pc:sldChg chg="addSp delSp modSp mod">
        <pc:chgData name="Brian Jensen" userId="7eaf84ac-8117-4029-86ef-15f807ee2774" providerId="ADAL" clId="{76573DD7-5C05-544F-B9C2-68C030CBDBB4}" dt="2023-10-28T18:21:15.378" v="2079" actId="14100"/>
        <pc:sldMkLst>
          <pc:docMk/>
          <pc:sldMk cId="3545714937" sldId="269"/>
        </pc:sldMkLst>
        <pc:graphicFrameChg chg="del">
          <ac:chgData name="Brian Jensen" userId="7eaf84ac-8117-4029-86ef-15f807ee2774" providerId="ADAL" clId="{76573DD7-5C05-544F-B9C2-68C030CBDBB4}" dt="2023-10-28T17:59:25.687" v="2073" actId="478"/>
          <ac:graphicFrameMkLst>
            <pc:docMk/>
            <pc:sldMk cId="3545714937" sldId="269"/>
            <ac:graphicFrameMk id="4" creationId="{72EF11F5-1182-9807-A461-9A5CDCAA680C}"/>
          </ac:graphicFrameMkLst>
        </pc:graphicFrameChg>
        <pc:picChg chg="add del mod">
          <ac:chgData name="Brian Jensen" userId="7eaf84ac-8117-4029-86ef-15f807ee2774" providerId="ADAL" clId="{76573DD7-5C05-544F-B9C2-68C030CBDBB4}" dt="2023-10-28T18:20:12.855" v="2076" actId="21"/>
          <ac:picMkLst>
            <pc:docMk/>
            <pc:sldMk cId="3545714937" sldId="269"/>
            <ac:picMk id="5" creationId="{796CD549-932C-BBA1-1143-DF8C41957621}"/>
          </ac:picMkLst>
        </pc:picChg>
        <pc:picChg chg="add mod">
          <ac:chgData name="Brian Jensen" userId="7eaf84ac-8117-4029-86ef-15f807ee2774" providerId="ADAL" clId="{76573DD7-5C05-544F-B9C2-68C030CBDBB4}" dt="2023-10-28T18:21:15.378" v="2079" actId="14100"/>
          <ac:picMkLst>
            <pc:docMk/>
            <pc:sldMk cId="3545714937" sldId="269"/>
            <ac:picMk id="7" creationId="{2F0101D3-710D-6F3E-660D-A331515A4A74}"/>
          </ac:picMkLst>
        </pc:picChg>
      </pc:sldChg>
      <pc:sldChg chg="modSp mod">
        <pc:chgData name="Brian Jensen" userId="7eaf84ac-8117-4029-86ef-15f807ee2774" providerId="ADAL" clId="{76573DD7-5C05-544F-B9C2-68C030CBDBB4}" dt="2023-10-28T16:30:14.944" v="291" actId="27636"/>
        <pc:sldMkLst>
          <pc:docMk/>
          <pc:sldMk cId="3451753450" sldId="273"/>
        </pc:sldMkLst>
        <pc:spChg chg="mod">
          <ac:chgData name="Brian Jensen" userId="7eaf84ac-8117-4029-86ef-15f807ee2774" providerId="ADAL" clId="{76573DD7-5C05-544F-B9C2-68C030CBDBB4}" dt="2023-10-28T16:30:14.944" v="291" actId="27636"/>
          <ac:spMkLst>
            <pc:docMk/>
            <pc:sldMk cId="3451753450" sldId="273"/>
            <ac:spMk id="3" creationId="{31DD3219-565B-1D82-B099-513FEAE0BE3C}"/>
          </ac:spMkLst>
        </pc:spChg>
      </pc:sldChg>
      <pc:sldChg chg="addSp delSp modSp mod">
        <pc:chgData name="Brian Jensen" userId="7eaf84ac-8117-4029-86ef-15f807ee2774" providerId="ADAL" clId="{76573DD7-5C05-544F-B9C2-68C030CBDBB4}" dt="2023-10-28T17:57:59.308" v="2071" actId="166"/>
        <pc:sldMkLst>
          <pc:docMk/>
          <pc:sldMk cId="892341200" sldId="274"/>
        </pc:sldMkLst>
        <pc:spChg chg="mod">
          <ac:chgData name="Brian Jensen" userId="7eaf84ac-8117-4029-86ef-15f807ee2774" providerId="ADAL" clId="{76573DD7-5C05-544F-B9C2-68C030CBDBB4}" dt="2023-10-28T16:05:39.435" v="87" actId="14100"/>
          <ac:spMkLst>
            <pc:docMk/>
            <pc:sldMk cId="892341200" sldId="274"/>
            <ac:spMk id="2" creationId="{3F9367F1-38BF-FD3A-BAB8-DB5CF412B142}"/>
          </ac:spMkLst>
        </pc:spChg>
        <pc:spChg chg="mod">
          <ac:chgData name="Brian Jensen" userId="7eaf84ac-8117-4029-86ef-15f807ee2774" providerId="ADAL" clId="{76573DD7-5C05-544F-B9C2-68C030CBDBB4}" dt="2023-10-28T17:57:31.857" v="2065" actId="14100"/>
          <ac:spMkLst>
            <pc:docMk/>
            <pc:sldMk cId="892341200" sldId="274"/>
            <ac:spMk id="4" creationId="{1DA5218E-B24D-17AC-73E6-C78F6907CB68}"/>
          </ac:spMkLst>
        </pc:spChg>
        <pc:spChg chg="mod">
          <ac:chgData name="Brian Jensen" userId="7eaf84ac-8117-4029-86ef-15f807ee2774" providerId="ADAL" clId="{76573DD7-5C05-544F-B9C2-68C030CBDBB4}" dt="2023-10-28T17:57:31.857" v="2065" actId="14100"/>
          <ac:spMkLst>
            <pc:docMk/>
            <pc:sldMk cId="892341200" sldId="274"/>
            <ac:spMk id="5" creationId="{A47F011D-767D-D310-4C96-D5692D0B9D14}"/>
          </ac:spMkLst>
        </pc:spChg>
        <pc:spChg chg="mod">
          <ac:chgData name="Brian Jensen" userId="7eaf84ac-8117-4029-86ef-15f807ee2774" providerId="ADAL" clId="{76573DD7-5C05-544F-B9C2-68C030CBDBB4}" dt="2023-10-28T17:57:56.309" v="2070" actId="166"/>
          <ac:spMkLst>
            <pc:docMk/>
            <pc:sldMk cId="892341200" sldId="274"/>
            <ac:spMk id="6" creationId="{A6BA7A0B-BE16-5439-524D-AD2A771A568D}"/>
          </ac:spMkLst>
        </pc:spChg>
        <pc:spChg chg="mod">
          <ac:chgData name="Brian Jensen" userId="7eaf84ac-8117-4029-86ef-15f807ee2774" providerId="ADAL" clId="{76573DD7-5C05-544F-B9C2-68C030CBDBB4}" dt="2023-10-28T17:57:59.308" v="2071" actId="166"/>
          <ac:spMkLst>
            <pc:docMk/>
            <pc:sldMk cId="892341200" sldId="274"/>
            <ac:spMk id="9" creationId="{D3F505EA-BC8E-542C-B49B-3AE0A24FD895}"/>
          </ac:spMkLst>
        </pc:spChg>
        <pc:spChg chg="mod">
          <ac:chgData name="Brian Jensen" userId="7eaf84ac-8117-4029-86ef-15f807ee2774" providerId="ADAL" clId="{76573DD7-5C05-544F-B9C2-68C030CBDBB4}" dt="2023-10-28T17:57:31.857" v="2065" actId="14100"/>
          <ac:spMkLst>
            <pc:docMk/>
            <pc:sldMk cId="892341200" sldId="274"/>
            <ac:spMk id="25" creationId="{EA0E8A7A-A86C-0E7B-FFBE-E6B781930456}"/>
          </ac:spMkLst>
        </pc:spChg>
        <pc:spChg chg="mod">
          <ac:chgData name="Brian Jensen" userId="7eaf84ac-8117-4029-86ef-15f807ee2774" providerId="ADAL" clId="{76573DD7-5C05-544F-B9C2-68C030CBDBB4}" dt="2023-10-28T17:57:31.857" v="2065" actId="14100"/>
          <ac:spMkLst>
            <pc:docMk/>
            <pc:sldMk cId="892341200" sldId="274"/>
            <ac:spMk id="35" creationId="{0178FF07-D5EC-72D9-315B-8832F5E9A0A1}"/>
          </ac:spMkLst>
        </pc:spChg>
        <pc:cxnChg chg="mod">
          <ac:chgData name="Brian Jensen" userId="7eaf84ac-8117-4029-86ef-15f807ee2774" providerId="ADAL" clId="{76573DD7-5C05-544F-B9C2-68C030CBDBB4}" dt="2023-10-28T17:57:38.138" v="2066" actId="1076"/>
          <ac:cxnSpMkLst>
            <pc:docMk/>
            <pc:sldMk cId="892341200" sldId="274"/>
            <ac:cxnSpMk id="8" creationId="{3A56A157-F331-0183-BC3E-454ECE2DA66A}"/>
          </ac:cxnSpMkLst>
        </pc:cxnChg>
        <pc:cxnChg chg="add del mod">
          <ac:chgData name="Brian Jensen" userId="7eaf84ac-8117-4029-86ef-15f807ee2774" providerId="ADAL" clId="{76573DD7-5C05-544F-B9C2-68C030CBDBB4}" dt="2023-10-28T17:57:31.857" v="2065" actId="14100"/>
          <ac:cxnSpMkLst>
            <pc:docMk/>
            <pc:sldMk cId="892341200" sldId="274"/>
            <ac:cxnSpMk id="11" creationId="{652A794F-2C0C-BDCD-8961-599E84C037B5}"/>
          </ac:cxnSpMkLst>
        </pc:cxnChg>
        <pc:cxnChg chg="mod">
          <ac:chgData name="Brian Jensen" userId="7eaf84ac-8117-4029-86ef-15f807ee2774" providerId="ADAL" clId="{76573DD7-5C05-544F-B9C2-68C030CBDBB4}" dt="2023-10-28T17:57:38.138" v="2066" actId="1076"/>
          <ac:cxnSpMkLst>
            <pc:docMk/>
            <pc:sldMk cId="892341200" sldId="274"/>
            <ac:cxnSpMk id="26" creationId="{3F066092-0822-D86B-29EE-10A13C4A8C1B}"/>
          </ac:cxnSpMkLst>
        </pc:cxnChg>
        <pc:cxnChg chg="mod">
          <ac:chgData name="Brian Jensen" userId="7eaf84ac-8117-4029-86ef-15f807ee2774" providerId="ADAL" clId="{76573DD7-5C05-544F-B9C2-68C030CBDBB4}" dt="2023-10-28T17:57:48.334" v="2069" actId="14100"/>
          <ac:cxnSpMkLst>
            <pc:docMk/>
            <pc:sldMk cId="892341200" sldId="274"/>
            <ac:cxnSpMk id="39" creationId="{38085816-96E0-81B8-3DA7-037E9A86457D}"/>
          </ac:cxnSpMkLst>
        </pc:cxnChg>
        <pc:cxnChg chg="mod">
          <ac:chgData name="Brian Jensen" userId="7eaf84ac-8117-4029-86ef-15f807ee2774" providerId="ADAL" clId="{76573DD7-5C05-544F-B9C2-68C030CBDBB4}" dt="2023-10-28T17:57:31.857" v="2065" actId="14100"/>
          <ac:cxnSpMkLst>
            <pc:docMk/>
            <pc:sldMk cId="892341200" sldId="274"/>
            <ac:cxnSpMk id="41" creationId="{0391DF3B-F495-242A-D4F0-ECCABEC806B1}"/>
          </ac:cxnSpMkLst>
        </pc:cxnChg>
        <pc:cxnChg chg="mod">
          <ac:chgData name="Brian Jensen" userId="7eaf84ac-8117-4029-86ef-15f807ee2774" providerId="ADAL" clId="{76573DD7-5C05-544F-B9C2-68C030CBDBB4}" dt="2023-10-28T17:57:41.038" v="2067" actId="14100"/>
          <ac:cxnSpMkLst>
            <pc:docMk/>
            <pc:sldMk cId="892341200" sldId="274"/>
            <ac:cxnSpMk id="45" creationId="{2CD3A2F8-6165-0D93-95FA-75330E575B89}"/>
          </ac:cxnSpMkLst>
        </pc:cxnChg>
      </pc:sldChg>
      <pc:sldChg chg="delSp mod">
        <pc:chgData name="Brian Jensen" userId="7eaf84ac-8117-4029-86ef-15f807ee2774" providerId="ADAL" clId="{76573DD7-5C05-544F-B9C2-68C030CBDBB4}" dt="2023-10-28T17:58:30.642" v="2072" actId="21"/>
        <pc:sldMkLst>
          <pc:docMk/>
          <pc:sldMk cId="1815313475" sldId="275"/>
        </pc:sldMkLst>
        <pc:spChg chg="del">
          <ac:chgData name="Brian Jensen" userId="7eaf84ac-8117-4029-86ef-15f807ee2774" providerId="ADAL" clId="{76573DD7-5C05-544F-B9C2-68C030CBDBB4}" dt="2023-10-28T17:58:30.642" v="2072" actId="21"/>
          <ac:spMkLst>
            <pc:docMk/>
            <pc:sldMk cId="1815313475" sldId="275"/>
            <ac:spMk id="4" creationId="{D37176D0-38D3-BCF6-78B9-69A98908C2A6}"/>
          </ac:spMkLst>
        </pc:spChg>
      </pc:sldChg>
      <pc:sldChg chg="modSp mod">
        <pc:chgData name="Brian Jensen" userId="7eaf84ac-8117-4029-86ef-15f807ee2774" providerId="ADAL" clId="{76573DD7-5C05-544F-B9C2-68C030CBDBB4}" dt="2023-10-28T16:41:12.676" v="318" actId="20577"/>
        <pc:sldMkLst>
          <pc:docMk/>
          <pc:sldMk cId="444187295" sldId="277"/>
        </pc:sldMkLst>
        <pc:spChg chg="mod">
          <ac:chgData name="Brian Jensen" userId="7eaf84ac-8117-4029-86ef-15f807ee2774" providerId="ADAL" clId="{76573DD7-5C05-544F-B9C2-68C030CBDBB4}" dt="2023-10-28T16:41:12.676" v="318" actId="20577"/>
          <ac:spMkLst>
            <pc:docMk/>
            <pc:sldMk cId="444187295" sldId="277"/>
            <ac:spMk id="3" creationId="{9823271B-0603-7DDA-8A25-1BDACC948877}"/>
          </ac:spMkLst>
        </pc:spChg>
      </pc:sldChg>
      <pc:sldChg chg="modSp mod">
        <pc:chgData name="Brian Jensen" userId="7eaf84ac-8117-4029-86ef-15f807ee2774" providerId="ADAL" clId="{76573DD7-5C05-544F-B9C2-68C030CBDBB4}" dt="2023-10-28T16:22:47.508" v="195" actId="27636"/>
        <pc:sldMkLst>
          <pc:docMk/>
          <pc:sldMk cId="42502998" sldId="278"/>
        </pc:sldMkLst>
        <pc:spChg chg="mod">
          <ac:chgData name="Brian Jensen" userId="7eaf84ac-8117-4029-86ef-15f807ee2774" providerId="ADAL" clId="{76573DD7-5C05-544F-B9C2-68C030CBDBB4}" dt="2023-10-28T16:22:47.508" v="195" actId="27636"/>
          <ac:spMkLst>
            <pc:docMk/>
            <pc:sldMk cId="42502998" sldId="278"/>
            <ac:spMk id="3" creationId="{6643204E-0377-95AB-1343-5FADEB3F59FD}"/>
          </ac:spMkLst>
        </pc:spChg>
      </pc:sldChg>
      <pc:sldChg chg="modSp mod">
        <pc:chgData name="Brian Jensen" userId="7eaf84ac-8117-4029-86ef-15f807ee2774" providerId="ADAL" clId="{76573DD7-5C05-544F-B9C2-68C030CBDBB4}" dt="2023-10-28T18:21:41.381" v="2110" actId="20577"/>
        <pc:sldMkLst>
          <pc:docMk/>
          <pc:sldMk cId="2543784938" sldId="279"/>
        </pc:sldMkLst>
        <pc:spChg chg="mod">
          <ac:chgData name="Brian Jensen" userId="7eaf84ac-8117-4029-86ef-15f807ee2774" providerId="ADAL" clId="{76573DD7-5C05-544F-B9C2-68C030CBDBB4}" dt="2023-10-28T18:21:41.381" v="2110" actId="20577"/>
          <ac:spMkLst>
            <pc:docMk/>
            <pc:sldMk cId="2543784938" sldId="279"/>
            <ac:spMk id="3" creationId="{67EDE87C-12A0-D2B7-BD9C-9206AF5E533C}"/>
          </ac:spMkLst>
        </pc:spChg>
      </pc:sldChg>
      <pc:sldChg chg="addSp delSp modSp mod">
        <pc:chgData name="Brian Jensen" userId="7eaf84ac-8117-4029-86ef-15f807ee2774" providerId="ADAL" clId="{76573DD7-5C05-544F-B9C2-68C030CBDBB4}" dt="2023-10-28T17:37:09.329" v="544" actId="1076"/>
        <pc:sldMkLst>
          <pc:docMk/>
          <pc:sldMk cId="804262641" sldId="280"/>
        </pc:sldMkLst>
        <pc:spChg chg="mod">
          <ac:chgData name="Brian Jensen" userId="7eaf84ac-8117-4029-86ef-15f807ee2774" providerId="ADAL" clId="{76573DD7-5C05-544F-B9C2-68C030CBDBB4}" dt="2023-10-28T15:52:57.826" v="43" actId="20577"/>
          <ac:spMkLst>
            <pc:docMk/>
            <pc:sldMk cId="804262641" sldId="280"/>
            <ac:spMk id="3" creationId="{9E634AB8-AA18-AB6C-15D8-6FC31A420FEE}"/>
          </ac:spMkLst>
        </pc:spChg>
        <pc:spChg chg="add del mod">
          <ac:chgData name="Brian Jensen" userId="7eaf84ac-8117-4029-86ef-15f807ee2774" providerId="ADAL" clId="{76573DD7-5C05-544F-B9C2-68C030CBDBB4}" dt="2023-10-28T17:36:55.980" v="541" actId="21"/>
          <ac:spMkLst>
            <pc:docMk/>
            <pc:sldMk cId="804262641" sldId="280"/>
            <ac:spMk id="4" creationId="{8D589086-605A-2C8A-3024-4161BA30E52A}"/>
          </ac:spMkLst>
        </pc:spChg>
        <pc:spChg chg="add mod">
          <ac:chgData name="Brian Jensen" userId="7eaf84ac-8117-4029-86ef-15f807ee2774" providerId="ADAL" clId="{76573DD7-5C05-544F-B9C2-68C030CBDBB4}" dt="2023-10-28T17:37:09.329" v="544" actId="1076"/>
          <ac:spMkLst>
            <pc:docMk/>
            <pc:sldMk cId="804262641" sldId="280"/>
            <ac:spMk id="5" creationId="{B00CBE14-CDBB-4352-C7B9-560178943C19}"/>
          </ac:spMkLst>
        </pc:spChg>
        <pc:spChg chg="mod">
          <ac:chgData name="Brian Jensen" userId="7eaf84ac-8117-4029-86ef-15f807ee2774" providerId="ADAL" clId="{76573DD7-5C05-544F-B9C2-68C030CBDBB4}" dt="2023-10-28T17:32:57.652" v="399" actId="20577"/>
          <ac:spMkLst>
            <pc:docMk/>
            <pc:sldMk cId="804262641" sldId="280"/>
            <ac:spMk id="7" creationId="{9C60AA54-30A6-B508-278D-15CEB5C16E66}"/>
          </ac:spMkLst>
        </pc:spChg>
      </pc:sldChg>
      <pc:sldChg chg="addSp delSp modSp mod">
        <pc:chgData name="Brian Jensen" userId="7eaf84ac-8117-4029-86ef-15f807ee2774" providerId="ADAL" clId="{76573DD7-5C05-544F-B9C2-68C030CBDBB4}" dt="2023-10-28T17:37:47.974" v="559" actId="20577"/>
        <pc:sldMkLst>
          <pc:docMk/>
          <pc:sldMk cId="2639901620" sldId="281"/>
        </pc:sldMkLst>
        <pc:spChg chg="add del mod">
          <ac:chgData name="Brian Jensen" userId="7eaf84ac-8117-4029-86ef-15f807ee2774" providerId="ADAL" clId="{76573DD7-5C05-544F-B9C2-68C030CBDBB4}" dt="2023-10-28T17:37:43.330" v="545" actId="478"/>
          <ac:spMkLst>
            <pc:docMk/>
            <pc:sldMk cId="2639901620" sldId="281"/>
            <ac:spMk id="4" creationId="{DD3F6148-8D2A-20C1-2884-6B542751D6F2}"/>
          </ac:spMkLst>
        </pc:spChg>
        <pc:spChg chg="add mod">
          <ac:chgData name="Brian Jensen" userId="7eaf84ac-8117-4029-86ef-15f807ee2774" providerId="ADAL" clId="{76573DD7-5C05-544F-B9C2-68C030CBDBB4}" dt="2023-10-28T17:37:47.974" v="559" actId="20577"/>
          <ac:spMkLst>
            <pc:docMk/>
            <pc:sldMk cId="2639901620" sldId="281"/>
            <ac:spMk id="7" creationId="{082D8CFB-A818-3E97-1AA2-BA384A6D2B0A}"/>
          </ac:spMkLst>
        </pc:spChg>
      </pc:sldChg>
      <pc:sldChg chg="addSp delSp modSp mod">
        <pc:chgData name="Brian Jensen" userId="7eaf84ac-8117-4029-86ef-15f807ee2774" providerId="ADAL" clId="{76573DD7-5C05-544F-B9C2-68C030CBDBB4}" dt="2023-10-28T17:38:03.108" v="577" actId="27636"/>
        <pc:sldMkLst>
          <pc:docMk/>
          <pc:sldMk cId="2339830475" sldId="282"/>
        </pc:sldMkLst>
        <pc:spChg chg="mod">
          <ac:chgData name="Brian Jensen" userId="7eaf84ac-8117-4029-86ef-15f807ee2774" providerId="ADAL" clId="{76573DD7-5C05-544F-B9C2-68C030CBDBB4}" dt="2023-10-28T17:34:59.868" v="477"/>
          <ac:spMkLst>
            <pc:docMk/>
            <pc:sldMk cId="2339830475" sldId="282"/>
            <ac:spMk id="2" creationId="{BA410974-744E-BBCE-86D1-6EA799ACEA12}"/>
          </ac:spMkLst>
        </pc:spChg>
        <pc:spChg chg="add del mod">
          <ac:chgData name="Brian Jensen" userId="7eaf84ac-8117-4029-86ef-15f807ee2774" providerId="ADAL" clId="{76573DD7-5C05-544F-B9C2-68C030CBDBB4}" dt="2023-10-28T17:34:17.178" v="440" actId="21"/>
          <ac:spMkLst>
            <pc:docMk/>
            <pc:sldMk cId="2339830475" sldId="282"/>
            <ac:spMk id="4" creationId="{09E1893E-E062-1E99-984D-8D32A91E80D1}"/>
          </ac:spMkLst>
        </pc:spChg>
        <pc:spChg chg="add del mod">
          <ac:chgData name="Brian Jensen" userId="7eaf84ac-8117-4029-86ef-15f807ee2774" providerId="ADAL" clId="{76573DD7-5C05-544F-B9C2-68C030CBDBB4}" dt="2023-10-28T17:35:40.870" v="482"/>
          <ac:spMkLst>
            <pc:docMk/>
            <pc:sldMk cId="2339830475" sldId="282"/>
            <ac:spMk id="8" creationId="{FC259E5A-A504-BD90-22F7-7106EB71F4EB}"/>
          </ac:spMkLst>
        </pc:spChg>
        <pc:spChg chg="add del mod">
          <ac:chgData name="Brian Jensen" userId="7eaf84ac-8117-4029-86ef-15f807ee2774" providerId="ADAL" clId="{76573DD7-5C05-544F-B9C2-68C030CBDBB4}" dt="2023-10-28T17:37:53.545" v="560" actId="478"/>
          <ac:spMkLst>
            <pc:docMk/>
            <pc:sldMk cId="2339830475" sldId="282"/>
            <ac:spMk id="9" creationId="{27FA9272-820C-F855-C52A-39DF85325F7C}"/>
          </ac:spMkLst>
        </pc:spChg>
        <pc:spChg chg="add mod">
          <ac:chgData name="Brian Jensen" userId="7eaf84ac-8117-4029-86ef-15f807ee2774" providerId="ADAL" clId="{76573DD7-5C05-544F-B9C2-68C030CBDBB4}" dt="2023-10-28T17:38:03.108" v="577" actId="27636"/>
          <ac:spMkLst>
            <pc:docMk/>
            <pc:sldMk cId="2339830475" sldId="282"/>
            <ac:spMk id="10" creationId="{836E268F-1438-D865-FA8D-81FBE60288E3}"/>
          </ac:spMkLst>
        </pc:spChg>
      </pc:sldChg>
      <pc:sldChg chg="addSp modSp mod">
        <pc:chgData name="Brian Jensen" userId="7eaf84ac-8117-4029-86ef-15f807ee2774" providerId="ADAL" clId="{76573DD7-5C05-544F-B9C2-68C030CBDBB4}" dt="2023-10-28T17:38:11.382" v="579" actId="113"/>
        <pc:sldMkLst>
          <pc:docMk/>
          <pc:sldMk cId="2143791283" sldId="283"/>
        </pc:sldMkLst>
        <pc:spChg chg="add mod">
          <ac:chgData name="Brian Jensen" userId="7eaf84ac-8117-4029-86ef-15f807ee2774" providerId="ADAL" clId="{76573DD7-5C05-544F-B9C2-68C030CBDBB4}" dt="2023-10-28T17:38:11.382" v="579" actId="113"/>
          <ac:spMkLst>
            <pc:docMk/>
            <pc:sldMk cId="2143791283" sldId="283"/>
            <ac:spMk id="4" creationId="{A10DFF15-D5A9-BD69-7FBB-21415587AF0A}"/>
          </ac:spMkLst>
        </pc:spChg>
      </pc:sldChg>
      <pc:sldChg chg="addSp modSp mod">
        <pc:chgData name="Brian Jensen" userId="7eaf84ac-8117-4029-86ef-15f807ee2774" providerId="ADAL" clId="{76573DD7-5C05-544F-B9C2-68C030CBDBB4}" dt="2023-10-28T17:38:21.549" v="593" actId="20577"/>
        <pc:sldMkLst>
          <pc:docMk/>
          <pc:sldMk cId="1023019094" sldId="284"/>
        </pc:sldMkLst>
        <pc:spChg chg="add mod">
          <ac:chgData name="Brian Jensen" userId="7eaf84ac-8117-4029-86ef-15f807ee2774" providerId="ADAL" clId="{76573DD7-5C05-544F-B9C2-68C030CBDBB4}" dt="2023-10-28T17:38:21.549" v="593" actId="20577"/>
          <ac:spMkLst>
            <pc:docMk/>
            <pc:sldMk cId="1023019094" sldId="284"/>
            <ac:spMk id="5" creationId="{C6578043-2233-2500-6738-5F3A5F2A45FA}"/>
          </ac:spMkLst>
        </pc:spChg>
      </pc:sldChg>
      <pc:sldChg chg="addSp modSp mod">
        <pc:chgData name="Brian Jensen" userId="7eaf84ac-8117-4029-86ef-15f807ee2774" providerId="ADAL" clId="{76573DD7-5C05-544F-B9C2-68C030CBDBB4}" dt="2023-10-28T17:38:32.033" v="608" actId="20577"/>
        <pc:sldMkLst>
          <pc:docMk/>
          <pc:sldMk cId="3237464970" sldId="285"/>
        </pc:sldMkLst>
        <pc:spChg chg="add mod">
          <ac:chgData name="Brian Jensen" userId="7eaf84ac-8117-4029-86ef-15f807ee2774" providerId="ADAL" clId="{76573DD7-5C05-544F-B9C2-68C030CBDBB4}" dt="2023-10-28T17:38:32.033" v="608" actId="20577"/>
          <ac:spMkLst>
            <pc:docMk/>
            <pc:sldMk cId="3237464970" sldId="285"/>
            <ac:spMk id="4" creationId="{7C40763F-EE6D-D4B2-D5C1-F5D7FBA63860}"/>
          </ac:spMkLst>
        </pc:spChg>
      </pc:sldChg>
      <pc:sldChg chg="addSp modSp mod">
        <pc:chgData name="Brian Jensen" userId="7eaf84ac-8117-4029-86ef-15f807ee2774" providerId="ADAL" clId="{76573DD7-5C05-544F-B9C2-68C030CBDBB4}" dt="2023-10-28T17:38:40.970" v="623" actId="20577"/>
        <pc:sldMkLst>
          <pc:docMk/>
          <pc:sldMk cId="1403023362" sldId="286"/>
        </pc:sldMkLst>
        <pc:spChg chg="add mod">
          <ac:chgData name="Brian Jensen" userId="7eaf84ac-8117-4029-86ef-15f807ee2774" providerId="ADAL" clId="{76573DD7-5C05-544F-B9C2-68C030CBDBB4}" dt="2023-10-28T17:38:40.970" v="623" actId="20577"/>
          <ac:spMkLst>
            <pc:docMk/>
            <pc:sldMk cId="1403023362" sldId="286"/>
            <ac:spMk id="4" creationId="{CBBAE6A2-2B38-D66A-E212-DEEE342B9801}"/>
          </ac:spMkLst>
        </pc:spChg>
      </pc:sldChg>
      <pc:sldChg chg="addSp delSp modSp mod">
        <pc:chgData name="Brian Jensen" userId="7eaf84ac-8117-4029-86ef-15f807ee2774" providerId="ADAL" clId="{76573DD7-5C05-544F-B9C2-68C030CBDBB4}" dt="2023-10-28T17:38:49.190" v="626" actId="1076"/>
        <pc:sldMkLst>
          <pc:docMk/>
          <pc:sldMk cId="1174552588" sldId="287"/>
        </pc:sldMkLst>
        <pc:spChg chg="mod">
          <ac:chgData name="Brian Jensen" userId="7eaf84ac-8117-4029-86ef-15f807ee2774" providerId="ADAL" clId="{76573DD7-5C05-544F-B9C2-68C030CBDBB4}" dt="2023-10-28T17:30:55.316" v="329" actId="20577"/>
          <ac:spMkLst>
            <pc:docMk/>
            <pc:sldMk cId="1174552588" sldId="287"/>
            <ac:spMk id="2" creationId="{6AD2022F-61F7-9D51-95FE-8EB0899FD560}"/>
          </ac:spMkLst>
        </pc:spChg>
        <pc:spChg chg="add del mod">
          <ac:chgData name="Brian Jensen" userId="7eaf84ac-8117-4029-86ef-15f807ee2774" providerId="ADAL" clId="{76573DD7-5C05-544F-B9C2-68C030CBDBB4}" dt="2023-10-28T17:32:26.636" v="392"/>
          <ac:spMkLst>
            <pc:docMk/>
            <pc:sldMk cId="1174552588" sldId="287"/>
            <ac:spMk id="6" creationId="{AB431FB1-E294-E6E5-ADF9-2397BEBCC6C7}"/>
          </ac:spMkLst>
        </pc:spChg>
        <pc:spChg chg="add del mod">
          <ac:chgData name="Brian Jensen" userId="7eaf84ac-8117-4029-86ef-15f807ee2774" providerId="ADAL" clId="{76573DD7-5C05-544F-B9C2-68C030CBDBB4}" dt="2023-10-28T17:38:46.082" v="624" actId="478"/>
          <ac:spMkLst>
            <pc:docMk/>
            <pc:sldMk cId="1174552588" sldId="287"/>
            <ac:spMk id="7" creationId="{29E3375A-61DB-F7CD-4925-10BB346DE50D}"/>
          </ac:spMkLst>
        </pc:spChg>
        <pc:spChg chg="add mod">
          <ac:chgData name="Brian Jensen" userId="7eaf84ac-8117-4029-86ef-15f807ee2774" providerId="ADAL" clId="{76573DD7-5C05-544F-B9C2-68C030CBDBB4}" dt="2023-10-28T17:38:49.190" v="626" actId="1076"/>
          <ac:spMkLst>
            <pc:docMk/>
            <pc:sldMk cId="1174552588" sldId="287"/>
            <ac:spMk id="8" creationId="{AAAF7089-4252-8169-8A9A-213849BFFD81}"/>
          </ac:spMkLst>
        </pc:spChg>
        <pc:spChg chg="mod">
          <ac:chgData name="Brian Jensen" userId="7eaf84ac-8117-4029-86ef-15f807ee2774" providerId="ADAL" clId="{76573DD7-5C05-544F-B9C2-68C030CBDBB4}" dt="2023-10-28T17:30:59.625" v="331" actId="5793"/>
          <ac:spMkLst>
            <pc:docMk/>
            <pc:sldMk cId="1174552588" sldId="287"/>
            <ac:spMk id="10" creationId="{0E8D4753-6CD0-20BA-2F21-7359FD14BE36}"/>
          </ac:spMkLst>
        </pc:spChg>
      </pc:sldChg>
      <pc:sldChg chg="ord">
        <pc:chgData name="Brian Jensen" userId="7eaf84ac-8117-4029-86ef-15f807ee2774" providerId="ADAL" clId="{76573DD7-5C05-544F-B9C2-68C030CBDBB4}" dt="2023-11-04T18:49:50.614" v="3970" actId="20578"/>
        <pc:sldMkLst>
          <pc:docMk/>
          <pc:sldMk cId="1458925710" sldId="289"/>
        </pc:sldMkLst>
      </pc:sldChg>
      <pc:sldChg chg="modSp mod">
        <pc:chgData name="Brian Jensen" userId="7eaf84ac-8117-4029-86ef-15f807ee2774" providerId="ADAL" clId="{76573DD7-5C05-544F-B9C2-68C030CBDBB4}" dt="2023-10-28T16:46:45.528" v="322" actId="20577"/>
        <pc:sldMkLst>
          <pc:docMk/>
          <pc:sldMk cId="2932361641" sldId="293"/>
        </pc:sldMkLst>
        <pc:graphicFrameChg chg="modGraphic">
          <ac:chgData name="Brian Jensen" userId="7eaf84ac-8117-4029-86ef-15f807ee2774" providerId="ADAL" clId="{76573DD7-5C05-544F-B9C2-68C030CBDBB4}" dt="2023-10-28T16:46:45.528" v="322" actId="20577"/>
          <ac:graphicFrameMkLst>
            <pc:docMk/>
            <pc:sldMk cId="2932361641" sldId="293"/>
            <ac:graphicFrameMk id="4" creationId="{72C3B575-D532-96D9-90D7-5395A5432ED0}"/>
          </ac:graphicFrameMkLst>
        </pc:graphicFrameChg>
      </pc:sldChg>
      <pc:sldChg chg="ord">
        <pc:chgData name="Brian Jensen" userId="7eaf84ac-8117-4029-86ef-15f807ee2774" providerId="ADAL" clId="{76573DD7-5C05-544F-B9C2-68C030CBDBB4}" dt="2023-11-04T18:49:50.614" v="3970" actId="20578"/>
        <pc:sldMkLst>
          <pc:docMk/>
          <pc:sldMk cId="2684991020" sldId="414"/>
        </pc:sldMkLst>
      </pc:sldChg>
      <pc:sldChg chg="addSp delSp modSp new mod">
        <pc:chgData name="Brian Jensen" userId="7eaf84ac-8117-4029-86ef-15f807ee2774" providerId="ADAL" clId="{76573DD7-5C05-544F-B9C2-68C030CBDBB4}" dt="2023-10-31T18:37:41.541" v="3383" actId="20577"/>
        <pc:sldMkLst>
          <pc:docMk/>
          <pc:sldMk cId="1072542185" sldId="415"/>
        </pc:sldMkLst>
        <pc:spChg chg="mod">
          <ac:chgData name="Brian Jensen" userId="7eaf84ac-8117-4029-86ef-15f807ee2774" providerId="ADAL" clId="{76573DD7-5C05-544F-B9C2-68C030CBDBB4}" dt="2023-10-31T18:26:28.665" v="2719" actId="1076"/>
          <ac:spMkLst>
            <pc:docMk/>
            <pc:sldMk cId="1072542185" sldId="415"/>
            <ac:spMk id="2" creationId="{15304F12-8F48-C717-D500-0A595F6869C5}"/>
          </ac:spMkLst>
        </pc:spChg>
        <pc:spChg chg="add mod">
          <ac:chgData name="Brian Jensen" userId="7eaf84ac-8117-4029-86ef-15f807ee2774" providerId="ADAL" clId="{76573DD7-5C05-544F-B9C2-68C030CBDBB4}" dt="2023-10-31T18:37:41.541" v="3383" actId="20577"/>
          <ac:spMkLst>
            <pc:docMk/>
            <pc:sldMk cId="1072542185" sldId="415"/>
            <ac:spMk id="3" creationId="{830EA3AD-4613-FC01-8380-174FF4D6B92C}"/>
          </ac:spMkLst>
        </pc:spChg>
        <pc:spChg chg="del">
          <ac:chgData name="Brian Jensen" userId="7eaf84ac-8117-4029-86ef-15f807ee2774" providerId="ADAL" clId="{76573DD7-5C05-544F-B9C2-68C030CBDBB4}" dt="2023-10-28T17:39:42.382" v="671" actId="21"/>
          <ac:spMkLst>
            <pc:docMk/>
            <pc:sldMk cId="1072542185" sldId="415"/>
            <ac:spMk id="3" creationId="{FA251DF0-921C-245E-D292-5DAE403E6474}"/>
          </ac:spMkLst>
        </pc:spChg>
        <pc:spChg chg="add del mod">
          <ac:chgData name="Brian Jensen" userId="7eaf84ac-8117-4029-86ef-15f807ee2774" providerId="ADAL" clId="{76573DD7-5C05-544F-B9C2-68C030CBDBB4}" dt="2023-10-28T17:39:48.521" v="672" actId="21"/>
          <ac:spMkLst>
            <pc:docMk/>
            <pc:sldMk cId="1072542185" sldId="415"/>
            <ac:spMk id="4" creationId="{D366E2BE-1AB6-F9B3-A803-8D41DB232610}"/>
          </ac:spMkLst>
        </pc:spChg>
        <pc:spChg chg="add mod">
          <ac:chgData name="Brian Jensen" userId="7eaf84ac-8117-4029-86ef-15f807ee2774" providerId="ADAL" clId="{76573DD7-5C05-544F-B9C2-68C030CBDBB4}" dt="2023-10-31T18:30:52.143" v="3048" actId="14100"/>
          <ac:spMkLst>
            <pc:docMk/>
            <pc:sldMk cId="1072542185" sldId="415"/>
            <ac:spMk id="5" creationId="{3C03B59B-08AE-8D49-1F84-18E440AA37C3}"/>
          </ac:spMkLst>
        </pc:spChg>
        <pc:spChg chg="add mod">
          <ac:chgData name="Brian Jensen" userId="7eaf84ac-8117-4029-86ef-15f807ee2774" providerId="ADAL" clId="{76573DD7-5C05-544F-B9C2-68C030CBDBB4}" dt="2023-10-31T18:37:35.769" v="3378" actId="27636"/>
          <ac:spMkLst>
            <pc:docMk/>
            <pc:sldMk cId="1072542185" sldId="415"/>
            <ac:spMk id="6" creationId="{80994F9D-26F3-02EF-8A86-1C17C63A2B08}"/>
          </ac:spMkLst>
        </pc:spChg>
      </pc:sldChg>
      <pc:sldChg chg="addSp delSp modSp new mod">
        <pc:chgData name="Brian Jensen" userId="7eaf84ac-8117-4029-86ef-15f807ee2774" providerId="ADAL" clId="{76573DD7-5C05-544F-B9C2-68C030CBDBB4}" dt="2023-10-31T18:36:52.373" v="3376" actId="113"/>
        <pc:sldMkLst>
          <pc:docMk/>
          <pc:sldMk cId="3083379114" sldId="416"/>
        </pc:sldMkLst>
        <pc:spChg chg="mod">
          <ac:chgData name="Brian Jensen" userId="7eaf84ac-8117-4029-86ef-15f807ee2774" providerId="ADAL" clId="{76573DD7-5C05-544F-B9C2-68C030CBDBB4}" dt="2023-10-28T17:50:59.734" v="1393" actId="20577"/>
          <ac:spMkLst>
            <pc:docMk/>
            <pc:sldMk cId="3083379114" sldId="416"/>
            <ac:spMk id="2" creationId="{5BD4EDBE-B396-B303-CC1C-34356716CE71}"/>
          </ac:spMkLst>
        </pc:spChg>
        <pc:spChg chg="del mod">
          <ac:chgData name="Brian Jensen" userId="7eaf84ac-8117-4029-86ef-15f807ee2774" providerId="ADAL" clId="{76573DD7-5C05-544F-B9C2-68C030CBDBB4}" dt="2023-10-31T18:21:32.216" v="2460" actId="478"/>
          <ac:spMkLst>
            <pc:docMk/>
            <pc:sldMk cId="3083379114" sldId="416"/>
            <ac:spMk id="3" creationId="{4E1AF477-D0BC-DF64-6EC9-4379CE20D7DD}"/>
          </ac:spMkLst>
        </pc:spChg>
        <pc:spChg chg="add mod">
          <ac:chgData name="Brian Jensen" userId="7eaf84ac-8117-4029-86ef-15f807ee2774" providerId="ADAL" clId="{76573DD7-5C05-544F-B9C2-68C030CBDBB4}" dt="2023-10-31T18:36:41.945" v="3375" actId="27636"/>
          <ac:spMkLst>
            <pc:docMk/>
            <pc:sldMk cId="3083379114" sldId="416"/>
            <ac:spMk id="4" creationId="{07506DB1-CD2B-819F-1C63-CDD1F4426CAF}"/>
          </ac:spMkLst>
        </pc:spChg>
        <pc:spChg chg="add del mod">
          <ac:chgData name="Brian Jensen" userId="7eaf84ac-8117-4029-86ef-15f807ee2774" providerId="ADAL" clId="{76573DD7-5C05-544F-B9C2-68C030CBDBB4}" dt="2023-10-31T18:31:26.235" v="3061" actId="21"/>
          <ac:spMkLst>
            <pc:docMk/>
            <pc:sldMk cId="3083379114" sldId="416"/>
            <ac:spMk id="5" creationId="{3470298B-8071-C2CF-347A-2D00402914CE}"/>
          </ac:spMkLst>
        </pc:spChg>
        <pc:spChg chg="add mod">
          <ac:chgData name="Brian Jensen" userId="7eaf84ac-8117-4029-86ef-15f807ee2774" providerId="ADAL" clId="{76573DD7-5C05-544F-B9C2-68C030CBDBB4}" dt="2023-10-31T18:36:52.373" v="3376" actId="113"/>
          <ac:spMkLst>
            <pc:docMk/>
            <pc:sldMk cId="3083379114" sldId="416"/>
            <ac:spMk id="6" creationId="{6790A5BD-160D-A588-E271-7959EAFC5405}"/>
          </ac:spMkLst>
        </pc:spChg>
      </pc:sldChg>
      <pc:sldChg chg="addSp delSp modSp new mod">
        <pc:chgData name="Brian Jensen" userId="7eaf84ac-8117-4029-86ef-15f807ee2774" providerId="ADAL" clId="{76573DD7-5C05-544F-B9C2-68C030CBDBB4}" dt="2023-11-04T18:49:13.593" v="3965" actId="2165"/>
        <pc:sldMkLst>
          <pc:docMk/>
          <pc:sldMk cId="702051640" sldId="417"/>
        </pc:sldMkLst>
        <pc:spChg chg="mod">
          <ac:chgData name="Brian Jensen" userId="7eaf84ac-8117-4029-86ef-15f807ee2774" providerId="ADAL" clId="{76573DD7-5C05-544F-B9C2-68C030CBDBB4}" dt="2023-11-04T18:41:46.184" v="3595" actId="1076"/>
          <ac:spMkLst>
            <pc:docMk/>
            <pc:sldMk cId="702051640" sldId="417"/>
            <ac:spMk id="2" creationId="{0826F718-A86F-0C59-BD17-1A1A13AFDBCA}"/>
          </ac:spMkLst>
        </pc:spChg>
        <pc:spChg chg="del">
          <ac:chgData name="Brian Jensen" userId="7eaf84ac-8117-4029-86ef-15f807ee2774" providerId="ADAL" clId="{76573DD7-5C05-544F-B9C2-68C030CBDBB4}" dt="2023-11-04T18:37:25.838" v="3385" actId="478"/>
          <ac:spMkLst>
            <pc:docMk/>
            <pc:sldMk cId="702051640" sldId="417"/>
            <ac:spMk id="3" creationId="{98DC767D-2686-F7EF-A417-0F65E6649F9A}"/>
          </ac:spMkLst>
        </pc:spChg>
        <pc:graphicFrameChg chg="add mod modGraphic">
          <ac:chgData name="Brian Jensen" userId="7eaf84ac-8117-4029-86ef-15f807ee2774" providerId="ADAL" clId="{76573DD7-5C05-544F-B9C2-68C030CBDBB4}" dt="2023-11-04T18:49:13.593" v="3965" actId="2165"/>
          <ac:graphicFrameMkLst>
            <pc:docMk/>
            <pc:sldMk cId="702051640" sldId="417"/>
            <ac:graphicFrameMk id="4" creationId="{94C58DD3-98E0-D0ED-1C82-03B92DA108ED}"/>
          </ac:graphicFrameMkLst>
        </pc:graphicFrameChg>
      </pc:sldChg>
      <pc:sldChg chg="addSp delSp modSp new mod">
        <pc:chgData name="Brian Jensen" userId="7eaf84ac-8117-4029-86ef-15f807ee2774" providerId="ADAL" clId="{76573DD7-5C05-544F-B9C2-68C030CBDBB4}" dt="2023-11-04T18:50:00.378" v="3971" actId="20577"/>
        <pc:sldMkLst>
          <pc:docMk/>
          <pc:sldMk cId="1830071453" sldId="418"/>
        </pc:sldMkLst>
        <pc:spChg chg="mod">
          <ac:chgData name="Brian Jensen" userId="7eaf84ac-8117-4029-86ef-15f807ee2774" providerId="ADAL" clId="{76573DD7-5C05-544F-B9C2-68C030CBDBB4}" dt="2023-11-04T18:43:32.764" v="3618" actId="1076"/>
          <ac:spMkLst>
            <pc:docMk/>
            <pc:sldMk cId="1830071453" sldId="418"/>
            <ac:spMk id="2" creationId="{CF106C79-3DFF-BBCC-C3DA-422DC41F2AC3}"/>
          </ac:spMkLst>
        </pc:spChg>
        <pc:spChg chg="del">
          <ac:chgData name="Brian Jensen" userId="7eaf84ac-8117-4029-86ef-15f807ee2774" providerId="ADAL" clId="{76573DD7-5C05-544F-B9C2-68C030CBDBB4}" dt="2023-11-04T18:43:34.462" v="3619" actId="21"/>
          <ac:spMkLst>
            <pc:docMk/>
            <pc:sldMk cId="1830071453" sldId="418"/>
            <ac:spMk id="3" creationId="{CDC993DE-7B8F-4E9C-BBC9-67995B96338A}"/>
          </ac:spMkLst>
        </pc:spChg>
        <pc:graphicFrameChg chg="add mod modGraphic">
          <ac:chgData name="Brian Jensen" userId="7eaf84ac-8117-4029-86ef-15f807ee2774" providerId="ADAL" clId="{76573DD7-5C05-544F-B9C2-68C030CBDBB4}" dt="2023-11-04T18:50:00.378" v="3971" actId="20577"/>
          <ac:graphicFrameMkLst>
            <pc:docMk/>
            <pc:sldMk cId="1830071453" sldId="418"/>
            <ac:graphicFrameMk id="4" creationId="{9EEB83F4-1EC9-0661-A7BE-DEEC067173D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824E5-B9D0-5441-9CF7-960949D334C5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7ADCAC-65F5-5C44-B1F9-5229018F8334}">
      <dgm:prSet phldrT="[Text]"/>
      <dgm:spPr/>
      <dgm:t>
        <a:bodyPr/>
        <a:lstStyle/>
        <a:p>
          <a:r>
            <a:rPr lang="en-US" dirty="0"/>
            <a:t>SIEPA forms</a:t>
          </a:r>
        </a:p>
      </dgm:t>
    </dgm:pt>
    <dgm:pt modelId="{2E526E6C-8935-4F47-961C-1C8169BAF117}" type="parTrans" cxnId="{828CDB9C-171F-374E-A2EE-90C830F3E141}">
      <dgm:prSet/>
      <dgm:spPr/>
      <dgm:t>
        <a:bodyPr/>
        <a:lstStyle/>
        <a:p>
          <a:endParaRPr lang="en-US"/>
        </a:p>
      </dgm:t>
    </dgm:pt>
    <dgm:pt modelId="{1DD6312F-7291-B94D-B763-04ED178403D6}" type="sibTrans" cxnId="{828CDB9C-171F-374E-A2EE-90C830F3E141}">
      <dgm:prSet/>
      <dgm:spPr/>
      <dgm:t>
        <a:bodyPr/>
        <a:lstStyle/>
        <a:p>
          <a:endParaRPr lang="en-US"/>
        </a:p>
      </dgm:t>
    </dgm:pt>
    <dgm:pt modelId="{06153521-5686-F842-82C8-A4BA91A2099A}">
      <dgm:prSet phldrT="[Text]"/>
      <dgm:spPr/>
      <dgm:t>
        <a:bodyPr/>
        <a:lstStyle/>
        <a:p>
          <a:r>
            <a:rPr lang="en-US" dirty="0"/>
            <a:t>Commune action plans</a:t>
          </a:r>
        </a:p>
      </dgm:t>
    </dgm:pt>
    <dgm:pt modelId="{9588513C-2749-154A-8112-01C527142868}" type="parTrans" cxnId="{C90E4982-C09E-A14E-A6A4-0401E1C85F26}">
      <dgm:prSet/>
      <dgm:spPr/>
      <dgm:t>
        <a:bodyPr/>
        <a:lstStyle/>
        <a:p>
          <a:endParaRPr lang="en-US"/>
        </a:p>
      </dgm:t>
    </dgm:pt>
    <dgm:pt modelId="{27374314-AA26-9849-BFC7-8B14EA161316}" type="sibTrans" cxnId="{C90E4982-C09E-A14E-A6A4-0401E1C85F26}">
      <dgm:prSet/>
      <dgm:spPr/>
      <dgm:t>
        <a:bodyPr/>
        <a:lstStyle/>
        <a:p>
          <a:endParaRPr lang="en-US"/>
        </a:p>
      </dgm:t>
    </dgm:pt>
    <dgm:pt modelId="{00FFCDCD-7381-874F-8406-696FA0573F73}">
      <dgm:prSet phldrT="[Text]"/>
      <dgm:spPr/>
      <dgm:t>
        <a:bodyPr/>
        <a:lstStyle/>
        <a:p>
          <a:r>
            <a:rPr lang="en-US" dirty="0"/>
            <a:t>Projects</a:t>
          </a:r>
        </a:p>
      </dgm:t>
    </dgm:pt>
    <dgm:pt modelId="{13E4CD6B-261D-F849-B13C-56B253F9501C}" type="parTrans" cxnId="{1D8358AA-4958-3741-A06B-F0B209E16595}">
      <dgm:prSet/>
      <dgm:spPr/>
      <dgm:t>
        <a:bodyPr/>
        <a:lstStyle/>
        <a:p>
          <a:endParaRPr lang="en-US"/>
        </a:p>
      </dgm:t>
    </dgm:pt>
    <dgm:pt modelId="{32890E79-D4EE-404F-8165-0987A811C8BD}" type="sibTrans" cxnId="{1D8358AA-4958-3741-A06B-F0B209E16595}">
      <dgm:prSet/>
      <dgm:spPr/>
      <dgm:t>
        <a:bodyPr/>
        <a:lstStyle/>
        <a:p>
          <a:endParaRPr lang="en-US"/>
        </a:p>
      </dgm:t>
    </dgm:pt>
    <dgm:pt modelId="{A823CAA3-6E9D-1A44-9FE6-79329CAFD34F}">
      <dgm:prSet phldrT="[Text]"/>
      <dgm:spPr/>
      <dgm:t>
        <a:bodyPr/>
        <a:lstStyle/>
        <a:p>
          <a:r>
            <a:rPr lang="en-US" dirty="0"/>
            <a:t>Activities</a:t>
          </a:r>
        </a:p>
      </dgm:t>
    </dgm:pt>
    <dgm:pt modelId="{1109E6CF-07E8-4F44-80DD-58E9EF9F3965}" type="parTrans" cxnId="{29843800-807C-CA47-A63C-DC503E68B8F7}">
      <dgm:prSet/>
      <dgm:spPr/>
      <dgm:t>
        <a:bodyPr/>
        <a:lstStyle/>
        <a:p>
          <a:endParaRPr lang="en-US"/>
        </a:p>
      </dgm:t>
    </dgm:pt>
    <dgm:pt modelId="{A74632B2-E68E-754C-B221-DB9251BFD3E9}" type="sibTrans" cxnId="{29843800-807C-CA47-A63C-DC503E68B8F7}">
      <dgm:prSet/>
      <dgm:spPr/>
      <dgm:t>
        <a:bodyPr/>
        <a:lstStyle/>
        <a:p>
          <a:endParaRPr lang="en-US"/>
        </a:p>
      </dgm:t>
    </dgm:pt>
    <dgm:pt modelId="{E1DFCDE5-759E-7D4E-BEF9-1036D2410F34}">
      <dgm:prSet phldrT="[Text]"/>
      <dgm:spPr/>
      <dgm:t>
        <a:bodyPr/>
        <a:lstStyle/>
        <a:p>
          <a:r>
            <a:rPr lang="en-US" dirty="0"/>
            <a:t>Implementation forms</a:t>
          </a:r>
        </a:p>
      </dgm:t>
    </dgm:pt>
    <dgm:pt modelId="{C88EEC57-55C5-4E48-B6E8-7DA8882B90C3}" type="parTrans" cxnId="{47BF31A7-F908-FA42-8C3F-92B9E7D63185}">
      <dgm:prSet/>
      <dgm:spPr/>
      <dgm:t>
        <a:bodyPr/>
        <a:lstStyle/>
        <a:p>
          <a:endParaRPr lang="en-US"/>
        </a:p>
      </dgm:t>
    </dgm:pt>
    <dgm:pt modelId="{8BB436A9-82C8-1343-B188-65FB704BBD30}" type="sibTrans" cxnId="{47BF31A7-F908-FA42-8C3F-92B9E7D63185}">
      <dgm:prSet/>
      <dgm:spPr/>
      <dgm:t>
        <a:bodyPr/>
        <a:lstStyle/>
        <a:p>
          <a:endParaRPr lang="en-US"/>
        </a:p>
      </dgm:t>
    </dgm:pt>
    <dgm:pt modelId="{4483C97B-018E-2B4A-9DDF-F86865F3E564}" type="pres">
      <dgm:prSet presAssocID="{ECA824E5-B9D0-5441-9CF7-960949D334C5}" presName="Name0" presStyleCnt="0">
        <dgm:presLayoutVars>
          <dgm:dir/>
          <dgm:resizeHandles val="exact"/>
        </dgm:presLayoutVars>
      </dgm:prSet>
      <dgm:spPr/>
    </dgm:pt>
    <dgm:pt modelId="{05C643A5-4224-6948-8B2C-A67251F01421}" type="pres">
      <dgm:prSet presAssocID="{ECA824E5-B9D0-5441-9CF7-960949D334C5}" presName="cycle" presStyleCnt="0"/>
      <dgm:spPr/>
    </dgm:pt>
    <dgm:pt modelId="{AB7EAE94-D315-864F-B647-2FCD42FC0808}" type="pres">
      <dgm:prSet presAssocID="{097ADCAC-65F5-5C44-B1F9-5229018F8334}" presName="nodeFirstNode" presStyleLbl="node1" presStyleIdx="0" presStyleCnt="5">
        <dgm:presLayoutVars>
          <dgm:bulletEnabled val="1"/>
        </dgm:presLayoutVars>
      </dgm:prSet>
      <dgm:spPr/>
    </dgm:pt>
    <dgm:pt modelId="{4E09FF5E-2205-6F46-821D-416A5DF7FDD0}" type="pres">
      <dgm:prSet presAssocID="{1DD6312F-7291-B94D-B763-04ED178403D6}" presName="sibTransFirstNode" presStyleLbl="bgShp" presStyleIdx="0" presStyleCnt="1"/>
      <dgm:spPr/>
    </dgm:pt>
    <dgm:pt modelId="{33FE7A51-3B21-D14D-957B-9DD9303C5D37}" type="pres">
      <dgm:prSet presAssocID="{06153521-5686-F842-82C8-A4BA91A2099A}" presName="nodeFollowingNodes" presStyleLbl="node1" presStyleIdx="1" presStyleCnt="5" custRadScaleRad="99249" custRadScaleInc="2309">
        <dgm:presLayoutVars>
          <dgm:bulletEnabled val="1"/>
        </dgm:presLayoutVars>
      </dgm:prSet>
      <dgm:spPr/>
    </dgm:pt>
    <dgm:pt modelId="{DDD8775D-2476-8C46-9B49-4FAEACC1E798}" type="pres">
      <dgm:prSet presAssocID="{00FFCDCD-7381-874F-8406-696FA0573F73}" presName="nodeFollowingNodes" presStyleLbl="node1" presStyleIdx="2" presStyleCnt="5">
        <dgm:presLayoutVars>
          <dgm:bulletEnabled val="1"/>
        </dgm:presLayoutVars>
      </dgm:prSet>
      <dgm:spPr/>
    </dgm:pt>
    <dgm:pt modelId="{B6806457-4AC9-E045-9FB1-16EED228F355}" type="pres">
      <dgm:prSet presAssocID="{A823CAA3-6E9D-1A44-9FE6-79329CAFD34F}" presName="nodeFollowingNodes" presStyleLbl="node1" presStyleIdx="3" presStyleCnt="5">
        <dgm:presLayoutVars>
          <dgm:bulletEnabled val="1"/>
        </dgm:presLayoutVars>
      </dgm:prSet>
      <dgm:spPr/>
    </dgm:pt>
    <dgm:pt modelId="{95830EB3-E3D0-9F45-A084-3E29CB005E7A}" type="pres">
      <dgm:prSet presAssocID="{E1DFCDE5-759E-7D4E-BEF9-1036D2410F34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29843800-807C-CA47-A63C-DC503E68B8F7}" srcId="{ECA824E5-B9D0-5441-9CF7-960949D334C5}" destId="{A823CAA3-6E9D-1A44-9FE6-79329CAFD34F}" srcOrd="3" destOrd="0" parTransId="{1109E6CF-07E8-4F44-80DD-58E9EF9F3965}" sibTransId="{A74632B2-E68E-754C-B221-DB9251BFD3E9}"/>
    <dgm:cxn modelId="{A0503208-CACB-3043-B1A0-C5BFB0CD25D8}" type="presOf" srcId="{06153521-5686-F842-82C8-A4BA91A2099A}" destId="{33FE7A51-3B21-D14D-957B-9DD9303C5D37}" srcOrd="0" destOrd="0" presId="urn:microsoft.com/office/officeart/2005/8/layout/cycle3"/>
    <dgm:cxn modelId="{55B57824-D359-A947-B70F-9465B65E3240}" type="presOf" srcId="{097ADCAC-65F5-5C44-B1F9-5229018F8334}" destId="{AB7EAE94-D315-864F-B647-2FCD42FC0808}" srcOrd="0" destOrd="0" presId="urn:microsoft.com/office/officeart/2005/8/layout/cycle3"/>
    <dgm:cxn modelId="{A959D077-B716-E945-90F5-B4532B69BCA8}" type="presOf" srcId="{00FFCDCD-7381-874F-8406-696FA0573F73}" destId="{DDD8775D-2476-8C46-9B49-4FAEACC1E798}" srcOrd="0" destOrd="0" presId="urn:microsoft.com/office/officeart/2005/8/layout/cycle3"/>
    <dgm:cxn modelId="{C90E4982-C09E-A14E-A6A4-0401E1C85F26}" srcId="{ECA824E5-B9D0-5441-9CF7-960949D334C5}" destId="{06153521-5686-F842-82C8-A4BA91A2099A}" srcOrd="1" destOrd="0" parTransId="{9588513C-2749-154A-8112-01C527142868}" sibTransId="{27374314-AA26-9849-BFC7-8B14EA161316}"/>
    <dgm:cxn modelId="{828CDB9C-171F-374E-A2EE-90C830F3E141}" srcId="{ECA824E5-B9D0-5441-9CF7-960949D334C5}" destId="{097ADCAC-65F5-5C44-B1F9-5229018F8334}" srcOrd="0" destOrd="0" parTransId="{2E526E6C-8935-4F47-961C-1C8169BAF117}" sibTransId="{1DD6312F-7291-B94D-B763-04ED178403D6}"/>
    <dgm:cxn modelId="{47BF31A7-F908-FA42-8C3F-92B9E7D63185}" srcId="{ECA824E5-B9D0-5441-9CF7-960949D334C5}" destId="{E1DFCDE5-759E-7D4E-BEF9-1036D2410F34}" srcOrd="4" destOrd="0" parTransId="{C88EEC57-55C5-4E48-B6E8-7DA8882B90C3}" sibTransId="{8BB436A9-82C8-1343-B188-65FB704BBD30}"/>
    <dgm:cxn modelId="{1D8358AA-4958-3741-A06B-F0B209E16595}" srcId="{ECA824E5-B9D0-5441-9CF7-960949D334C5}" destId="{00FFCDCD-7381-874F-8406-696FA0573F73}" srcOrd="2" destOrd="0" parTransId="{13E4CD6B-261D-F849-B13C-56B253F9501C}" sibTransId="{32890E79-D4EE-404F-8165-0987A811C8BD}"/>
    <dgm:cxn modelId="{2C72D6DA-A3A3-F04E-B97D-18BD53C65C6F}" type="presOf" srcId="{A823CAA3-6E9D-1A44-9FE6-79329CAFD34F}" destId="{B6806457-4AC9-E045-9FB1-16EED228F355}" srcOrd="0" destOrd="0" presId="urn:microsoft.com/office/officeart/2005/8/layout/cycle3"/>
    <dgm:cxn modelId="{CA9C31F3-5842-1B44-A586-6BCEEEEC1BEE}" type="presOf" srcId="{ECA824E5-B9D0-5441-9CF7-960949D334C5}" destId="{4483C97B-018E-2B4A-9DDF-F86865F3E564}" srcOrd="0" destOrd="0" presId="urn:microsoft.com/office/officeart/2005/8/layout/cycle3"/>
    <dgm:cxn modelId="{71143CF5-6A03-8A49-ACCE-5D1F50DC7315}" type="presOf" srcId="{E1DFCDE5-759E-7D4E-BEF9-1036D2410F34}" destId="{95830EB3-E3D0-9F45-A084-3E29CB005E7A}" srcOrd="0" destOrd="0" presId="urn:microsoft.com/office/officeart/2005/8/layout/cycle3"/>
    <dgm:cxn modelId="{66CD1BFD-D1AC-6F47-8D84-A31577F5F49B}" type="presOf" srcId="{1DD6312F-7291-B94D-B763-04ED178403D6}" destId="{4E09FF5E-2205-6F46-821D-416A5DF7FDD0}" srcOrd="0" destOrd="0" presId="urn:microsoft.com/office/officeart/2005/8/layout/cycle3"/>
    <dgm:cxn modelId="{704DCDFD-F2AB-4548-8B37-62E938B0A958}" type="presParOf" srcId="{4483C97B-018E-2B4A-9DDF-F86865F3E564}" destId="{05C643A5-4224-6948-8B2C-A67251F01421}" srcOrd="0" destOrd="0" presId="urn:microsoft.com/office/officeart/2005/8/layout/cycle3"/>
    <dgm:cxn modelId="{FE82F79C-D1CA-4B42-A625-4D38343B6BC0}" type="presParOf" srcId="{05C643A5-4224-6948-8B2C-A67251F01421}" destId="{AB7EAE94-D315-864F-B647-2FCD42FC0808}" srcOrd="0" destOrd="0" presId="urn:microsoft.com/office/officeart/2005/8/layout/cycle3"/>
    <dgm:cxn modelId="{E3178BCB-5D95-CF4D-8DCD-DB8AF246F4DF}" type="presParOf" srcId="{05C643A5-4224-6948-8B2C-A67251F01421}" destId="{4E09FF5E-2205-6F46-821D-416A5DF7FDD0}" srcOrd="1" destOrd="0" presId="urn:microsoft.com/office/officeart/2005/8/layout/cycle3"/>
    <dgm:cxn modelId="{F2BF3A86-775A-6A49-AC94-E85BBBED4843}" type="presParOf" srcId="{05C643A5-4224-6948-8B2C-A67251F01421}" destId="{33FE7A51-3B21-D14D-957B-9DD9303C5D37}" srcOrd="2" destOrd="0" presId="urn:microsoft.com/office/officeart/2005/8/layout/cycle3"/>
    <dgm:cxn modelId="{E8C10E41-392A-5444-AFC6-1C92C9E998D1}" type="presParOf" srcId="{05C643A5-4224-6948-8B2C-A67251F01421}" destId="{DDD8775D-2476-8C46-9B49-4FAEACC1E798}" srcOrd="3" destOrd="0" presId="urn:microsoft.com/office/officeart/2005/8/layout/cycle3"/>
    <dgm:cxn modelId="{507FCA9F-1F52-BE41-B927-FF152ED07589}" type="presParOf" srcId="{05C643A5-4224-6948-8B2C-A67251F01421}" destId="{B6806457-4AC9-E045-9FB1-16EED228F355}" srcOrd="4" destOrd="0" presId="urn:microsoft.com/office/officeart/2005/8/layout/cycle3"/>
    <dgm:cxn modelId="{A6B0D622-F906-D04A-997B-646100998E1D}" type="presParOf" srcId="{05C643A5-4224-6948-8B2C-A67251F01421}" destId="{95830EB3-E3D0-9F45-A084-3E29CB005E7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9FF5E-2205-6F46-821D-416A5DF7FDD0}">
      <dsp:nvSpPr>
        <dsp:cNvPr id="0" name=""/>
        <dsp:cNvSpPr/>
      </dsp:nvSpPr>
      <dsp:spPr>
        <a:xfrm>
          <a:off x="1374164" y="-32039"/>
          <a:ext cx="5379671" cy="5379671"/>
        </a:xfrm>
        <a:prstGeom prst="circularArrow">
          <a:avLst>
            <a:gd name="adj1" fmla="val 5544"/>
            <a:gd name="adj2" fmla="val 330680"/>
            <a:gd name="adj3" fmla="val 13767645"/>
            <a:gd name="adj4" fmla="val 17391005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EAE94-D315-864F-B647-2FCD42FC0808}">
      <dsp:nvSpPr>
        <dsp:cNvPr id="0" name=""/>
        <dsp:cNvSpPr/>
      </dsp:nvSpPr>
      <dsp:spPr>
        <a:xfrm>
          <a:off x="2799953" y="2274"/>
          <a:ext cx="2528093" cy="1264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SIEPA forms</a:t>
          </a:r>
        </a:p>
      </dsp:txBody>
      <dsp:txXfrm>
        <a:off x="2861659" y="63980"/>
        <a:ext cx="2404681" cy="1140634"/>
      </dsp:txXfrm>
    </dsp:sp>
    <dsp:sp modelId="{33FE7A51-3B21-D14D-957B-9DD9303C5D37}">
      <dsp:nvSpPr>
        <dsp:cNvPr id="0" name=""/>
        <dsp:cNvSpPr/>
      </dsp:nvSpPr>
      <dsp:spPr>
        <a:xfrm>
          <a:off x="4981767" y="1645344"/>
          <a:ext cx="2528093" cy="1264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Commune action plans</a:t>
          </a:r>
        </a:p>
      </dsp:txBody>
      <dsp:txXfrm>
        <a:off x="5043473" y="1707050"/>
        <a:ext cx="2404681" cy="1140634"/>
      </dsp:txXfrm>
    </dsp:sp>
    <dsp:sp modelId="{DDD8775D-2476-8C46-9B49-4FAEACC1E798}">
      <dsp:nvSpPr>
        <dsp:cNvPr id="0" name=""/>
        <dsp:cNvSpPr/>
      </dsp:nvSpPr>
      <dsp:spPr>
        <a:xfrm>
          <a:off x="4148393" y="4152345"/>
          <a:ext cx="2528093" cy="1264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Projects</a:t>
          </a:r>
        </a:p>
      </dsp:txBody>
      <dsp:txXfrm>
        <a:off x="4210099" y="4214051"/>
        <a:ext cx="2404681" cy="1140634"/>
      </dsp:txXfrm>
    </dsp:sp>
    <dsp:sp modelId="{B6806457-4AC9-E045-9FB1-16EED228F355}">
      <dsp:nvSpPr>
        <dsp:cNvPr id="0" name=""/>
        <dsp:cNvSpPr/>
      </dsp:nvSpPr>
      <dsp:spPr>
        <a:xfrm>
          <a:off x="1451513" y="4152345"/>
          <a:ext cx="2528093" cy="1264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Activities</a:t>
          </a:r>
        </a:p>
      </dsp:txBody>
      <dsp:txXfrm>
        <a:off x="1513219" y="4214051"/>
        <a:ext cx="2404681" cy="1140634"/>
      </dsp:txXfrm>
    </dsp:sp>
    <dsp:sp modelId="{95830EB3-E3D0-9F45-A084-3E29CB005E7A}">
      <dsp:nvSpPr>
        <dsp:cNvPr id="0" name=""/>
        <dsp:cNvSpPr/>
      </dsp:nvSpPr>
      <dsp:spPr>
        <a:xfrm>
          <a:off x="618131" y="1587460"/>
          <a:ext cx="2528093" cy="1264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Implementation forms</a:t>
          </a:r>
        </a:p>
      </dsp:txBody>
      <dsp:txXfrm>
        <a:off x="679837" y="1649166"/>
        <a:ext cx="2404681" cy="1140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E5B39-1844-B148-B7D0-E2F962DBDBC6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8B7F1-0365-8E43-90F8-3CBD0C26F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8B7F1-0365-8E43-90F8-3CBD0C26FD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1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8B7F1-0365-8E43-90F8-3CBD0C26FD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45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8B7F1-0365-8E43-90F8-3CBD0C26FD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15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8B7F1-0365-8E43-90F8-3CBD0C26FD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2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72A-F296-1245-A0F1-68D0EC03DBDA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ADDE-1409-B14F-A758-6A153D037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7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72A-F296-1245-A0F1-68D0EC03DBDA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ADDE-1409-B14F-A758-6A153D037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4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72A-F296-1245-A0F1-68D0EC03DBDA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ADDE-1409-B14F-A758-6A153D037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0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72A-F296-1245-A0F1-68D0EC03DBDA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ADDE-1409-B14F-A758-6A153D037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9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72A-F296-1245-A0F1-68D0EC03DBDA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ADDE-1409-B14F-A758-6A153D037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5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72A-F296-1245-A0F1-68D0EC03DBDA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ADDE-1409-B14F-A758-6A153D037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72A-F296-1245-A0F1-68D0EC03DBDA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ADDE-1409-B14F-A758-6A153D037D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2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72A-F296-1245-A0F1-68D0EC03DBDA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ADDE-1409-B14F-A758-6A153D037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0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72A-F296-1245-A0F1-68D0EC03DBDA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ADDE-1409-B14F-A758-6A153D037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2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372A-F296-1245-A0F1-68D0EC03DBDA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ADDE-1409-B14F-A758-6A153D037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8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EAE372A-F296-1245-A0F1-68D0EC03DBDA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ADDE-1409-B14F-A758-6A153D037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EAE372A-F296-1245-A0F1-68D0EC03DBDA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B01ADDE-1409-B14F-A758-6A153D037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0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mwater.co/#/consoles/f47d30038ac94f59af4dc6c38e0dbc7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hanwash.sharepoint.com/:f:/s/MattsonProposal/ElOIaaK68sRCh3mpE---Er8BmJT7mT5knlFi1euFBrJWgQ?e=PYKKgA" TargetMode="External"/><Relationship Id="rId3" Type="http://schemas.openxmlformats.org/officeDocument/2006/relationships/hyperlink" Target="https://portal.mwater.co/#/consoles/1d080c5b8c154825b446b267319a8288?tab=f0383fec-48c8-4f00-b15a-7de4b611bfe3" TargetMode="External"/><Relationship Id="rId7" Type="http://schemas.openxmlformats.org/officeDocument/2006/relationships/hyperlink" Target="https://portal.mwater.co/#/document_folders/e4a12df8590c4123acea7593caa713f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rtal.mwater.co/#/consoles/818a590d510e40728bc1e969aa98c0db?tab=e6870bec-f2f2-48a4-8d0e-d104f97e7493" TargetMode="External"/><Relationship Id="rId5" Type="http://schemas.openxmlformats.org/officeDocument/2006/relationships/hyperlink" Target="https://portal.mwater.co/#/consoles/818a590d510e40728bc1e969aa98c0db?share=5062200e506548adbee144dfea9781ab&amp;tab=fcf22975-c872-47bc-ad9f-8ba8c5afca28" TargetMode="External"/><Relationship Id="rId4" Type="http://schemas.openxmlformats.org/officeDocument/2006/relationships/hyperlink" Target="https://portal.mwater.co/#/consoles/1d080c5b8c154825b446b267319a8288?tab=d29ac85b-ea44-44c3-9af6-da3128315c2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mwater.co/#/consoles/1d080c5b8c154825b446b267319a8288?share=90241bce70d94868bf93c34fea937632&amp;tab=d29ac85b-ea44-44c3-9af6-da3128315c26" TargetMode="External"/><Relationship Id="rId2" Type="http://schemas.openxmlformats.org/officeDocument/2006/relationships/hyperlink" Target="https://portal.mwater.co/#/consoles/1d080c5b8c154825b446b267319a8288?share=90241bce70d94868bf93c34fea937632&amp;tab=f0383fec-48c8-4f00-b15a-7de4b611bfe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nwash.sharepoint.com/:f:/s/MattsonProposal/EkIKfVNY43lHnCDg_bUaIzcB8VCYBz4sbSqKfWEJ4DE48A?e=Yrsf7u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mwater.co/#/tables/ts327/cap" TargetMode="External"/><Relationship Id="rId2" Type="http://schemas.openxmlformats.org/officeDocument/2006/relationships/hyperlink" Target="https://portal.mwater.co/#/custom_tablese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mwater.co/#/tables/ts327/projects" TargetMode="External"/><Relationship Id="rId2" Type="http://schemas.openxmlformats.org/officeDocument/2006/relationships/hyperlink" Target="https://portal.mwater.co/#/custom_tablese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mwater.co/#/forms/37492cd498894defb9e73be6e45a18e5/responses" TargetMode="External"/><Relationship Id="rId2" Type="http://schemas.openxmlformats.org/officeDocument/2006/relationships/hyperlink" Target="https://portal.mwater.co/#/forms/37492cd498894defb9e73be6e45a18e5/desig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mwater.co/#/tables/ts327/indicators" TargetMode="External"/><Relationship Id="rId2" Type="http://schemas.openxmlformats.org/officeDocument/2006/relationships/hyperlink" Target="https://portal.mwater.co/#/custom_tableset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mwater.co/#/forms/ece0c01f21a64a748d743465da398cf9" TargetMode="External"/><Relationship Id="rId2" Type="http://schemas.openxmlformats.org/officeDocument/2006/relationships/hyperlink" Target="https://portal.mwater.co/#/forms/76ba0885e88a4c20b8686aa9204acd3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mwater.co/#/forms/eaffb05942c74aa6ab0254d1f848d803" TargetMode="External"/><Relationship Id="rId4" Type="http://schemas.openxmlformats.org/officeDocument/2006/relationships/hyperlink" Target="https://portal.mwater.co/#/forms/89201bd1414f4049bff60134418e9d5a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mwater.co/#/consoles/1d080c5b8c154825b446b267319a8288?share=90241bce70d94868bf93c34fea937632&amp;tab=b934d7de-f4a4-453b-be69-12332b5613dc" TargetMode="External"/><Relationship Id="rId7" Type="http://schemas.openxmlformats.org/officeDocument/2006/relationships/hyperlink" Target="https://siepa.mwater.co/#/" TargetMode="External"/><Relationship Id="rId2" Type="http://schemas.openxmlformats.org/officeDocument/2006/relationships/hyperlink" Target="https://portal.mwater.co/#/consoles/818a590d510e40728bc1e969aa98c0db?share=5062200e506548adbee144dfea9781ab&amp;tab=c6a32a46-9baf-40f9-9c39-f1628d46d37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rtal.mwater.co/#/consoles/a23fbaed1586480192ff4037596b8582?tab=21ad47b8-c350-45bb-ae4f-a901bca39f34" TargetMode="External"/><Relationship Id="rId5" Type="http://schemas.openxmlformats.org/officeDocument/2006/relationships/hyperlink" Target="https://portal.mwater.co/#/consoles/488bac9e05754adf9c1f55bc97516fa1?share=3865c7effb764af2af521ae8e94574eb&amp;tab=2eae4ed5-a5f9-4766-9bc4-d8cfcb3e8a93" TargetMode="External"/><Relationship Id="rId4" Type="http://schemas.openxmlformats.org/officeDocument/2006/relationships/hyperlink" Target="https://portal.mwater.co/#/consoles/7feb9fb9d6b64ecda89683189371d9ba?tab=d8efedd2-4c22-4632-a526-3b4d6424fc4b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mwater.co/#/consoles/c9eece007a894889bc1ff3a3db696083?tab=b934d7de-f4a4-453b-be69-12332b5613dc" TargetMode="External"/><Relationship Id="rId2" Type="http://schemas.openxmlformats.org/officeDocument/2006/relationships/hyperlink" Target="https://portal.mwater.co/#/consoles/8674fb4ad32f493eb08dbc6c8f0090d3?share=29b361e72c984bc997f4725da11bd3e7&amp;tab=b934d7de-f4a4-453b-be69-12332b5613d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rtal.mwater.co/#/consoles/f47d30038ac94f59af4dc6c38e0dbc7c?share=423d0d71e0e7438984bbed51277c8cfa&amp;tab=9ad5ddbd-cbd3-4ed8-a37a-7a3e48abb0e0" TargetMode="External"/><Relationship Id="rId5" Type="http://schemas.openxmlformats.org/officeDocument/2006/relationships/hyperlink" Target="https://portal.mwater.co/#/consoles/942a33c795c546f791b0b311ee37414f?tab=45449d63-a195-4f0a-a946-4c1371cc782d" TargetMode="External"/><Relationship Id="rId4" Type="http://schemas.openxmlformats.org/officeDocument/2006/relationships/hyperlink" Target="https://portal.mwater.co/#/consoles/51b8ada6bc9f4da4b11d28838992f250?share=7afee47f1c03477382a757615c4a377d&amp;tab=b934d7de-f4a4-453b-be69-12332b5613dc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manitarianresponse.info/sites/www.humanitarianresponse.info/files/documents/files/estimat_poptotal_18ans_menag2015.pdf" TargetMode="External"/><Relationship Id="rId2" Type="http://schemas.openxmlformats.org/officeDocument/2006/relationships/hyperlink" Target="http://www.ihsi.ht/pdf/projection/Estimat_PopTotal_18ans_Menag2015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hanwash.sharepoint.com/:x:/s/HANWASHInc/Ec7w2jIKT-hKjdmMVnpXDGUBU-ypp6LXwDV4wcI7Zm1I0A?rtime=0etbaA7F20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iepa.mwater.co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iles.arcgis.com/tiles/gAJkQTFzn9a8XizG/arcgis/rest/services/Tile_Kay_3/MapServer/tile/%7bz%7d/%7by%7d/%7bx%7d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hanwash.sharepoint.com/:u:/s/MattsonProposal/EQ_xgJeEnZpKokfRUJV4FIIBWK2pTJt81EE6lGaLhDH8tQ?e=hyh7W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portal.mwater.co/#/resource_center/population_density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mwater.co/#/documents/ce2de841d2b54ae98cdeef2c08bad537?share=cce731c9241347bea6b56edeb8838015" TargetMode="External"/><Relationship Id="rId2" Type="http://schemas.openxmlformats.org/officeDocument/2006/relationships/hyperlink" Target="https://portal.mwater.co/#/forms/fb90798d5d654c958087a32ba707dd2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mwater.co/#/consoles/8674fb4ad32f493eb08dbc6c8f0090d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mwater.co/#/consoles/8674fb4ad32f493eb08dbc6c8f0090d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mwater.co/#/consoles/f47d30038ac94f59af4dc6c38e0dbc7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2F58-3B90-3B77-A257-AC7700855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HANWASH mWater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6E604-C2B1-9388-4721-CD77E46B7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An information system to support the drive to achieve</a:t>
            </a:r>
          </a:p>
          <a:p>
            <a:r>
              <a:rPr lang="en-CA" dirty="0">
                <a:ea typeface="+mn-lt"/>
                <a:cs typeface="+mn-lt"/>
              </a:rPr>
              <a:t>Universal access to safe, affordable, and sustainable drinking water and sanitation services and promote good hygiene practices throughout Haiti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5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8270-967C-FD22-2855-804A9F25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1925"/>
            <a:ext cx="7729728" cy="790000"/>
          </a:xfrm>
        </p:spPr>
        <p:txBody>
          <a:bodyPr/>
          <a:lstStyle/>
          <a:p>
            <a:r>
              <a:rPr lang="en-US" dirty="0"/>
              <a:t>Local authorities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0217-6B5A-5171-2B13-112C8C9D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1370"/>
            <a:ext cx="7729728" cy="11017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Description: </a:t>
            </a:r>
            <a:r>
              <a:rPr lang="en-US" dirty="0"/>
              <a:t>Members of government responsible for administration of an administrative region</a:t>
            </a:r>
          </a:p>
          <a:p>
            <a:r>
              <a:rPr lang="en-US" b="1" dirty="0"/>
              <a:t>Members: </a:t>
            </a:r>
            <a:r>
              <a:rPr lang="en-US" dirty="0"/>
              <a:t>Mayors, City delegates, CASECs,  ASEKs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79E1A0-957A-4D6C-29BB-F6A24644CCA6}"/>
              </a:ext>
            </a:extLst>
          </p:cNvPr>
          <p:cNvSpPr txBox="1">
            <a:spLocks/>
          </p:cNvSpPr>
          <p:nvPr/>
        </p:nvSpPr>
        <p:spPr>
          <a:xfrm>
            <a:off x="155615" y="3020389"/>
            <a:ext cx="5939915" cy="37864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Data visualization needs</a:t>
            </a:r>
            <a:endParaRPr lang="en-US" dirty="0"/>
          </a:p>
          <a:p>
            <a:r>
              <a:rPr lang="en-US" b="1" dirty="0"/>
              <a:t>Program summary -</a:t>
            </a:r>
            <a:r>
              <a:rPr lang="en-US" dirty="0"/>
              <a:t> Visualize multiple projects, core data, and their results</a:t>
            </a:r>
          </a:p>
          <a:p>
            <a:r>
              <a:rPr lang="en-US" b="1" dirty="0"/>
              <a:t>Commune action planning – </a:t>
            </a:r>
            <a:r>
              <a:rPr lang="en-US" dirty="0"/>
              <a:t>View the commune’s previous, current, and planned status with respect to WASH indicators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A14A75-9F3B-9AF1-5C47-1CB8FA57E30F}"/>
              </a:ext>
            </a:extLst>
          </p:cNvPr>
          <p:cNvSpPr txBox="1">
            <a:spLocks/>
          </p:cNvSpPr>
          <p:nvPr/>
        </p:nvSpPr>
        <p:spPr>
          <a:xfrm>
            <a:off x="6336274" y="3020389"/>
            <a:ext cx="5620939" cy="37864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Roles and responsibilities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Validate commune action plans </a:t>
            </a:r>
          </a:p>
          <a:p>
            <a:r>
              <a:rPr lang="en-US" dirty="0"/>
              <a:t>Meet regularly to review plans, implementation, and validation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40763F-EE6D-D4B2-D5C1-F5D7FBA63860}"/>
              </a:ext>
            </a:extLst>
          </p:cNvPr>
          <p:cNvSpPr txBox="1">
            <a:spLocks/>
          </p:cNvSpPr>
          <p:nvPr/>
        </p:nvSpPr>
        <p:spPr>
          <a:xfrm>
            <a:off x="6235720" y="4786170"/>
            <a:ext cx="5589934" cy="16299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Resources</a:t>
            </a:r>
          </a:p>
          <a:p>
            <a:r>
              <a:rPr lang="en-US" b="1" dirty="0"/>
              <a:t>Visualization link: </a:t>
            </a:r>
            <a:r>
              <a:rPr lang="en-US" dirty="0"/>
              <a:t>To be created</a:t>
            </a:r>
          </a:p>
          <a:p>
            <a:r>
              <a:rPr lang="en-US" b="1" dirty="0"/>
              <a:t>User manual:</a:t>
            </a:r>
            <a:r>
              <a:rPr lang="en-US" dirty="0"/>
              <a:t> </a:t>
            </a:r>
          </a:p>
          <a:p>
            <a:r>
              <a:rPr lang="en-US" b="1" dirty="0"/>
              <a:t>Training:</a:t>
            </a:r>
          </a:p>
        </p:txBody>
      </p:sp>
    </p:spTree>
    <p:extLst>
      <p:ext uri="{BB962C8B-B14F-4D97-AF65-F5344CB8AC3E}">
        <p14:creationId xmlns:p14="http://schemas.microsoft.com/office/powerpoint/2010/main" val="323746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D344-8942-F38A-2794-1D9A8EF8E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694" y="415343"/>
            <a:ext cx="7729728" cy="878604"/>
          </a:xfrm>
        </p:spPr>
        <p:txBody>
          <a:bodyPr/>
          <a:lstStyle/>
          <a:p>
            <a:r>
              <a:rPr lang="en-US" dirty="0"/>
              <a:t>Implementing 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CDD1E-5CE2-B84F-3071-2A60C7230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694" y="1557067"/>
            <a:ext cx="7729728" cy="11369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Description: </a:t>
            </a:r>
            <a:r>
              <a:rPr lang="en-US" dirty="0"/>
              <a:t>The organizations contracted by HANWASH to implement projects</a:t>
            </a:r>
          </a:p>
          <a:p>
            <a:r>
              <a:rPr lang="en-US" b="1" dirty="0"/>
              <a:t>Members:  </a:t>
            </a:r>
            <a:r>
              <a:rPr lang="en-US" dirty="0"/>
              <a:t>Staff members implicated in project implementation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6C8B2E-DC8B-5E81-2F46-D986ADDE0049}"/>
              </a:ext>
            </a:extLst>
          </p:cNvPr>
          <p:cNvSpPr txBox="1">
            <a:spLocks/>
          </p:cNvSpPr>
          <p:nvPr/>
        </p:nvSpPr>
        <p:spPr>
          <a:xfrm>
            <a:off x="6441630" y="2936642"/>
            <a:ext cx="5355125" cy="37729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Roles and responsibilities</a:t>
            </a:r>
            <a:endParaRPr lang="en-US" dirty="0"/>
          </a:p>
          <a:p>
            <a:r>
              <a:rPr lang="en-US" dirty="0"/>
              <a:t>Monitor projects</a:t>
            </a:r>
          </a:p>
          <a:p>
            <a:r>
              <a:rPr lang="en-US" dirty="0"/>
              <a:t>Facilitate planning and sector monitoring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8ED10F-FFE0-8AD8-270B-B07049DD5AA1}"/>
              </a:ext>
            </a:extLst>
          </p:cNvPr>
          <p:cNvSpPr txBox="1">
            <a:spLocks/>
          </p:cNvSpPr>
          <p:nvPr/>
        </p:nvSpPr>
        <p:spPr>
          <a:xfrm>
            <a:off x="195001" y="2932212"/>
            <a:ext cx="6037380" cy="4362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Data visualization needs</a:t>
            </a:r>
            <a:endParaRPr lang="en-US" dirty="0"/>
          </a:p>
          <a:p>
            <a:r>
              <a:rPr lang="en-US" b="1" dirty="0"/>
              <a:t>Project details -</a:t>
            </a:r>
            <a:r>
              <a:rPr lang="en-US" dirty="0"/>
              <a:t> View detailed information about a project, its results, and activities</a:t>
            </a:r>
          </a:p>
          <a:p>
            <a:r>
              <a:rPr lang="en-US" b="1" dirty="0"/>
              <a:t>Activity details -</a:t>
            </a:r>
            <a:r>
              <a:rPr lang="en-US" dirty="0"/>
              <a:t> View detailed implementation and validation data about an activity</a:t>
            </a:r>
          </a:p>
          <a:p>
            <a:r>
              <a:rPr lang="en-US" b="1" dirty="0"/>
              <a:t>Validation results -</a:t>
            </a:r>
            <a:r>
              <a:rPr lang="en-US" dirty="0"/>
              <a:t> View the results of validated activities, and yet-to-be validated activities</a:t>
            </a:r>
          </a:p>
          <a:p>
            <a:r>
              <a:rPr lang="en-US" b="1" dirty="0"/>
              <a:t>Commune action planning – </a:t>
            </a:r>
            <a:r>
              <a:rPr lang="en-US" dirty="0"/>
              <a:t>View the commune’s previous, current, and planned status with respect to WASH indicators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BAE6A2-2B38-D66A-E212-DEEE342B9801}"/>
              </a:ext>
            </a:extLst>
          </p:cNvPr>
          <p:cNvSpPr txBox="1">
            <a:spLocks/>
          </p:cNvSpPr>
          <p:nvPr/>
        </p:nvSpPr>
        <p:spPr>
          <a:xfrm>
            <a:off x="6232381" y="4665386"/>
            <a:ext cx="5589934" cy="16299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Resources</a:t>
            </a:r>
          </a:p>
          <a:p>
            <a:r>
              <a:rPr lang="en-US" b="1" dirty="0"/>
              <a:t>Visualization link: </a:t>
            </a:r>
            <a:r>
              <a:rPr lang="en-US" dirty="0"/>
              <a:t>To be created</a:t>
            </a:r>
          </a:p>
          <a:p>
            <a:r>
              <a:rPr lang="en-US" b="1" dirty="0"/>
              <a:t>User manual:</a:t>
            </a:r>
            <a:r>
              <a:rPr lang="en-US" dirty="0"/>
              <a:t> </a:t>
            </a:r>
          </a:p>
          <a:p>
            <a:r>
              <a:rPr lang="en-US" b="1" dirty="0"/>
              <a:t>Training:</a:t>
            </a:r>
          </a:p>
        </p:txBody>
      </p:sp>
    </p:spTree>
    <p:extLst>
      <p:ext uri="{BB962C8B-B14F-4D97-AF65-F5344CB8AC3E}">
        <p14:creationId xmlns:p14="http://schemas.microsoft.com/office/powerpoint/2010/main" val="140302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022F-61F7-9D51-95FE-8EB0899F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5855"/>
            <a:ext cx="7729728" cy="785598"/>
          </a:xfrm>
        </p:spPr>
        <p:txBody>
          <a:bodyPr/>
          <a:lstStyle/>
          <a:p>
            <a:r>
              <a:rPr lang="en-US" dirty="0"/>
              <a:t>Funders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BE54-F119-4AE9-B7D8-F1A0A7F8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365624"/>
            <a:ext cx="7729728" cy="14779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Description: </a:t>
            </a:r>
            <a:r>
              <a:rPr lang="en-US" dirty="0"/>
              <a:t>Groups who have funded one or more project through HANWASH</a:t>
            </a:r>
          </a:p>
          <a:p>
            <a:r>
              <a:rPr lang="en-US" b="1" dirty="0"/>
              <a:t>Members: </a:t>
            </a:r>
            <a:r>
              <a:rPr lang="en-US" dirty="0"/>
              <a:t>Any member of these groups</a:t>
            </a:r>
          </a:p>
          <a:p>
            <a:pPr marL="0" indent="0" algn="ctr">
              <a:buNone/>
            </a:pPr>
            <a:endParaRPr lang="en-US" b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2FE7F8-74D7-CF44-4736-0BC3655D3316}"/>
              </a:ext>
            </a:extLst>
          </p:cNvPr>
          <p:cNvSpPr txBox="1">
            <a:spLocks/>
          </p:cNvSpPr>
          <p:nvPr/>
        </p:nvSpPr>
        <p:spPr>
          <a:xfrm>
            <a:off x="179653" y="2906089"/>
            <a:ext cx="5807237" cy="3666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Data visualization needs</a:t>
            </a:r>
            <a:endParaRPr lang="en-US" dirty="0"/>
          </a:p>
          <a:p>
            <a:r>
              <a:rPr lang="en-US" b="1" dirty="0"/>
              <a:t>Program summary -</a:t>
            </a:r>
            <a:r>
              <a:rPr lang="en-US" dirty="0"/>
              <a:t> Visualize multiple projects, core data, and their results</a:t>
            </a:r>
          </a:p>
          <a:p>
            <a:r>
              <a:rPr lang="en-US" b="1" dirty="0"/>
              <a:t>Fundraising tools -</a:t>
            </a:r>
            <a:r>
              <a:rPr lang="en-US" dirty="0"/>
              <a:t> Display to existing and potential funders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8D4753-6CD0-20BA-2F21-7359FD14BE36}"/>
              </a:ext>
            </a:extLst>
          </p:cNvPr>
          <p:cNvSpPr txBox="1">
            <a:spLocks/>
          </p:cNvSpPr>
          <p:nvPr/>
        </p:nvSpPr>
        <p:spPr>
          <a:xfrm>
            <a:off x="6094755" y="2899114"/>
            <a:ext cx="5836734" cy="3675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Roles and responsibilities</a:t>
            </a:r>
            <a:endParaRPr lang="en-US" dirty="0"/>
          </a:p>
          <a:p>
            <a:r>
              <a:rPr lang="en-US" dirty="0"/>
              <a:t>Visualize project implementation and results</a:t>
            </a:r>
          </a:p>
          <a:p>
            <a:r>
              <a:rPr lang="en-US" dirty="0"/>
              <a:t>Use fundraising tools to mobilize financial resources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AF7089-4252-8169-8A9A-213849BFFD81}"/>
              </a:ext>
            </a:extLst>
          </p:cNvPr>
          <p:cNvSpPr txBox="1">
            <a:spLocks/>
          </p:cNvSpPr>
          <p:nvPr/>
        </p:nvSpPr>
        <p:spPr>
          <a:xfrm>
            <a:off x="6218155" y="4463164"/>
            <a:ext cx="5589934" cy="16299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Resources</a:t>
            </a:r>
          </a:p>
          <a:p>
            <a:r>
              <a:rPr lang="en-US" b="1" dirty="0"/>
              <a:t>Visualization link: </a:t>
            </a:r>
            <a:r>
              <a:rPr lang="en-US" dirty="0">
                <a:hlinkClick r:id="rId2"/>
              </a:rPr>
              <a:t>HANWASH – Funders console</a:t>
            </a:r>
            <a:endParaRPr lang="en-US" dirty="0"/>
          </a:p>
          <a:p>
            <a:r>
              <a:rPr lang="en-US" b="1" dirty="0"/>
              <a:t>User manual:</a:t>
            </a:r>
            <a:r>
              <a:rPr lang="en-US" dirty="0"/>
              <a:t> </a:t>
            </a:r>
          </a:p>
          <a:p>
            <a:r>
              <a:rPr lang="en-US" b="1" dirty="0"/>
              <a:t>Training:</a:t>
            </a:r>
          </a:p>
        </p:txBody>
      </p:sp>
    </p:spTree>
    <p:extLst>
      <p:ext uri="{BB962C8B-B14F-4D97-AF65-F5344CB8AC3E}">
        <p14:creationId xmlns:p14="http://schemas.microsoft.com/office/powerpoint/2010/main" val="117455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4F12-8F48-C717-D500-0A595F68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891" y="488036"/>
            <a:ext cx="7729728" cy="747376"/>
          </a:xfrm>
        </p:spPr>
        <p:txBody>
          <a:bodyPr>
            <a:normAutofit fontScale="90000"/>
          </a:bodyPr>
          <a:lstStyle/>
          <a:p>
            <a:r>
              <a:rPr lang="en-US"/>
              <a:t>M&amp;E Officer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03B59B-08AE-8D49-1F84-18E440AA37C3}"/>
              </a:ext>
            </a:extLst>
          </p:cNvPr>
          <p:cNvSpPr txBox="1">
            <a:spLocks/>
          </p:cNvSpPr>
          <p:nvPr/>
        </p:nvSpPr>
        <p:spPr>
          <a:xfrm>
            <a:off x="6463093" y="1507783"/>
            <a:ext cx="5044728" cy="50972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Roles and responsibilities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Microsoft Teams</a:t>
            </a:r>
          </a:p>
          <a:p>
            <a:r>
              <a:rPr lang="en-US" dirty="0"/>
              <a:t>Manage the authoritative copies of Program and Project monitoring frameworks (PMF)</a:t>
            </a:r>
          </a:p>
          <a:p>
            <a:r>
              <a:rPr lang="en-US" dirty="0"/>
              <a:t>Update the PMF documents according to mWater Implementation results</a:t>
            </a:r>
          </a:p>
          <a:p>
            <a:r>
              <a:rPr lang="en-US" dirty="0"/>
              <a:t>Submit reports on the implementation of projects</a:t>
            </a:r>
          </a:p>
          <a:p>
            <a:r>
              <a:rPr lang="en-US" dirty="0"/>
              <a:t>Ensure the correct file structure in Teams is respected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mWater</a:t>
            </a:r>
          </a:p>
          <a:p>
            <a:r>
              <a:rPr lang="en-US" dirty="0"/>
              <a:t>Perform quality assurance on the Implementation Data</a:t>
            </a:r>
          </a:p>
          <a:p>
            <a:r>
              <a:rPr lang="en-US" dirty="0"/>
              <a:t>Populate the Projects, Activities, Commune Action Plans, and Indicator tables</a:t>
            </a:r>
          </a:p>
          <a:p>
            <a:r>
              <a:rPr lang="en-US" dirty="0"/>
              <a:t>Work with implementing partners to review PMF quarterly</a:t>
            </a:r>
          </a:p>
          <a:p>
            <a:r>
              <a:rPr lang="en-US" dirty="0"/>
              <a:t>Ensure the correct file structure in mWater respected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994F9D-26F3-02EF-8A86-1C17C63A2B08}"/>
              </a:ext>
            </a:extLst>
          </p:cNvPr>
          <p:cNvSpPr txBox="1">
            <a:spLocks/>
          </p:cNvSpPr>
          <p:nvPr/>
        </p:nvSpPr>
        <p:spPr>
          <a:xfrm>
            <a:off x="539577" y="5547248"/>
            <a:ext cx="5589934" cy="9492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A3AD-4613-FC01-8380-174FF4D6B92C}"/>
              </a:ext>
            </a:extLst>
          </p:cNvPr>
          <p:cNvSpPr txBox="1">
            <a:spLocks/>
          </p:cNvSpPr>
          <p:nvPr/>
        </p:nvSpPr>
        <p:spPr>
          <a:xfrm>
            <a:off x="539577" y="1495578"/>
            <a:ext cx="5807237" cy="40783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Resources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Implementation monitoring</a:t>
            </a:r>
          </a:p>
          <a:p>
            <a:r>
              <a:rPr lang="en-US" b="1" dirty="0">
                <a:hlinkClick r:id="rId3"/>
              </a:rPr>
              <a:t>Indicators</a:t>
            </a:r>
            <a:r>
              <a:rPr lang="en-US" b="1" dirty="0"/>
              <a:t> -</a:t>
            </a:r>
            <a:r>
              <a:rPr lang="en-US" dirty="0"/>
              <a:t> Visualize multiple projects, core data, and their results</a:t>
            </a:r>
          </a:p>
          <a:p>
            <a:r>
              <a:rPr lang="en-US" b="1" dirty="0">
                <a:hlinkClick r:id="rId4"/>
              </a:rPr>
              <a:t>QA –</a:t>
            </a:r>
            <a:r>
              <a:rPr lang="en-US" dirty="0">
                <a:hlinkClick r:id="rId4"/>
              </a:rPr>
              <a:t> </a:t>
            </a:r>
            <a:r>
              <a:rPr lang="en-US" dirty="0"/>
              <a:t>Used to clearn up data coming from implementing partners</a:t>
            </a:r>
          </a:p>
          <a:p>
            <a:pPr marL="0" indent="0">
              <a:buNone/>
            </a:pPr>
            <a:r>
              <a:rPr lang="en-US" b="1" dirty="0"/>
              <a:t>Project tracking</a:t>
            </a:r>
          </a:p>
          <a:p>
            <a:r>
              <a:rPr lang="en-US" b="1" dirty="0">
                <a:hlinkClick r:id="rId5"/>
              </a:rPr>
              <a:t>Tables –</a:t>
            </a:r>
            <a:r>
              <a:rPr lang="en-US" dirty="0"/>
              <a:t> Used to modify project, activity, commune action plan, and indicator tables</a:t>
            </a:r>
          </a:p>
          <a:p>
            <a:r>
              <a:rPr lang="en-US" b="1" dirty="0">
                <a:hlinkClick r:id="rId6"/>
              </a:rPr>
              <a:t>Data checks – </a:t>
            </a:r>
            <a:r>
              <a:rPr lang="en-US" dirty="0"/>
              <a:t>Used to ensure the correct configuration of project tracking data</a:t>
            </a:r>
          </a:p>
          <a:p>
            <a:r>
              <a:rPr lang="en-US" b="1" dirty="0">
                <a:hlinkClick r:id="rId7"/>
              </a:rPr>
              <a:t>mWater Project folder – </a:t>
            </a:r>
            <a:r>
              <a:rPr lang="en-US" dirty="0"/>
              <a:t>Used to communicate core documents to external stakeholders</a:t>
            </a:r>
          </a:p>
          <a:p>
            <a:pPr marL="0" indent="0">
              <a:buNone/>
            </a:pPr>
            <a:r>
              <a:rPr lang="en-US" b="1" dirty="0"/>
              <a:t>Teams</a:t>
            </a:r>
          </a:p>
          <a:p>
            <a:r>
              <a:rPr lang="en-US" b="1" dirty="0">
                <a:hlinkClick r:id="rId8"/>
              </a:rPr>
              <a:t>Impact pathway, Logframe, Theory of Change</a:t>
            </a:r>
            <a:r>
              <a:rPr lang="en-US" b="1" dirty="0"/>
              <a:t> – </a:t>
            </a:r>
            <a:r>
              <a:rPr lang="en-US" dirty="0"/>
              <a:t>The folder used for core M&amp;E templates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4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EDBE-B396-B303-CC1C-34356716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mWater developer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506DB1-CD2B-819F-1C63-CDD1F4426CAF}"/>
              </a:ext>
            </a:extLst>
          </p:cNvPr>
          <p:cNvSpPr txBox="1">
            <a:spLocks/>
          </p:cNvSpPr>
          <p:nvPr/>
        </p:nvSpPr>
        <p:spPr>
          <a:xfrm>
            <a:off x="6094755" y="2899113"/>
            <a:ext cx="4887773" cy="34044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Roles and responsibilities</a:t>
            </a:r>
            <a:endParaRPr lang="en-US" dirty="0"/>
          </a:p>
          <a:p>
            <a:r>
              <a:rPr lang="en-US" dirty="0"/>
              <a:t>Modify and create new user-centered data visualizations</a:t>
            </a:r>
          </a:p>
          <a:p>
            <a:r>
              <a:rPr lang="en-US" dirty="0"/>
              <a:t>Ensure Implementation Monitoring indicators are calculated correctly</a:t>
            </a:r>
          </a:p>
          <a:p>
            <a:r>
              <a:rPr lang="en-US" dirty="0"/>
              <a:t>Perform quality assurance on implementation data</a:t>
            </a:r>
          </a:p>
          <a:p>
            <a:r>
              <a:rPr lang="en-US" dirty="0"/>
              <a:t>Create and maintain the documentation of the entire information system</a:t>
            </a:r>
          </a:p>
          <a:p>
            <a:r>
              <a:rPr lang="en-US" dirty="0"/>
              <a:t>Train and support stakeholders in the system usage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90A5BD-160D-A588-E271-7959EAFC5405}"/>
              </a:ext>
            </a:extLst>
          </p:cNvPr>
          <p:cNvSpPr txBox="1">
            <a:spLocks/>
          </p:cNvSpPr>
          <p:nvPr/>
        </p:nvSpPr>
        <p:spPr>
          <a:xfrm>
            <a:off x="583660" y="2791839"/>
            <a:ext cx="5403230" cy="3780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Resources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Implementation monitoring</a:t>
            </a:r>
          </a:p>
          <a:p>
            <a:r>
              <a:rPr lang="en-US" b="1" dirty="0">
                <a:hlinkClick r:id="rId2"/>
              </a:rPr>
              <a:t>Results by project -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Visualize multiple projects, core data, and their results</a:t>
            </a:r>
          </a:p>
          <a:p>
            <a:r>
              <a:rPr lang="en-US" b="1" dirty="0">
                <a:hlinkClick r:id="rId3"/>
              </a:rPr>
              <a:t>Quality assurance – </a:t>
            </a:r>
            <a:r>
              <a:rPr lang="en-US" dirty="0"/>
              <a:t>Used to clean up data coming from implementing partners</a:t>
            </a:r>
          </a:p>
          <a:p>
            <a:pPr marL="0" indent="0">
              <a:buNone/>
            </a:pPr>
            <a:r>
              <a:rPr lang="en-US" b="1" dirty="0"/>
              <a:t>Microsoft teams</a:t>
            </a:r>
          </a:p>
          <a:p>
            <a:r>
              <a:rPr lang="en-US" b="1" dirty="0">
                <a:hlinkClick r:id="rId4"/>
              </a:rPr>
              <a:t>mWater Database – </a:t>
            </a:r>
            <a:r>
              <a:rPr lang="en-US" dirty="0"/>
              <a:t>Used to store documentation for system usage</a:t>
            </a:r>
          </a:p>
        </p:txBody>
      </p:sp>
    </p:spTree>
    <p:extLst>
      <p:ext uri="{BB962C8B-B14F-4D97-AF65-F5344CB8AC3E}">
        <p14:creationId xmlns:p14="http://schemas.microsoft.com/office/powerpoint/2010/main" val="308337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5716-5E8F-7BB4-F9C9-29C6C0BD6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38121"/>
            <a:ext cx="7729728" cy="1188720"/>
          </a:xfrm>
        </p:spPr>
        <p:txBody>
          <a:bodyPr/>
          <a:lstStyle/>
          <a:p>
            <a:r>
              <a:rPr lang="en-US" dirty="0"/>
              <a:t>Database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E87C-12A0-D2B7-BD9C-9206AF5E5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5273"/>
            <a:ext cx="7697071" cy="43647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database consists of various data tables, each with their own objectives, roles &amp; permissions, and data visualizations.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Data tables: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SIEPA forms - </a:t>
            </a:r>
            <a:r>
              <a:rPr lang="en-US" dirty="0">
                <a:ea typeface="+mn-lt"/>
                <a:cs typeface="+mn-lt"/>
              </a:rPr>
              <a:t>DINEPA’s </a:t>
            </a:r>
            <a:r>
              <a:rPr lang="en-US" dirty="0" err="1">
                <a:ea typeface="+mn-lt"/>
                <a:cs typeface="+mn-lt"/>
              </a:rPr>
              <a:t>mWater</a:t>
            </a:r>
            <a:r>
              <a:rPr lang="en-US" dirty="0">
                <a:ea typeface="+mn-lt"/>
                <a:cs typeface="+mn-lt"/>
              </a:rPr>
              <a:t>-based data system for monitoring the WASH sector.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Commune action plans (CAP) - </a:t>
            </a:r>
            <a:r>
              <a:rPr lang="en-US" dirty="0">
                <a:ea typeface="+mn-lt"/>
                <a:cs typeface="+mn-lt"/>
              </a:rPr>
              <a:t>A table outlining the plan for improving WASH services in a commune. Commune action plans (CAP) are created as a collaboration between DINEPA, local authorities, and implementing partners</a:t>
            </a:r>
          </a:p>
          <a:p>
            <a:r>
              <a:rPr lang="en-US" b="1" dirty="0">
                <a:ea typeface="+mn-lt"/>
                <a:cs typeface="+mn-lt"/>
              </a:rPr>
              <a:t>Projects - </a:t>
            </a:r>
            <a:r>
              <a:rPr lang="en-US" dirty="0">
                <a:ea typeface="+mn-lt"/>
                <a:cs typeface="+mn-lt"/>
              </a:rPr>
              <a:t>A table which stores core project information and the program to which it belongs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Activities - </a:t>
            </a:r>
            <a:r>
              <a:rPr lang="en-US" dirty="0">
                <a:ea typeface="+mn-lt"/>
                <a:cs typeface="+mn-lt"/>
              </a:rPr>
              <a:t>The activities form defines the basic units into which projects and commune action plans are broken up.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Implementation forms - </a:t>
            </a:r>
            <a:r>
              <a:rPr lang="en-US" dirty="0">
                <a:ea typeface="+mn-lt"/>
                <a:cs typeface="+mn-lt"/>
              </a:rPr>
              <a:t>Very detailed information collected to document technical, social, and managerial information collected while implementing an activity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3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BD62-8AFF-5589-67FF-B44DC926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479" y="294755"/>
            <a:ext cx="9575041" cy="50755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Process diagram</a:t>
            </a:r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465C6854-923A-F4D5-B722-70D2E15496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0897099"/>
              </p:ext>
            </p:extLst>
          </p:nvPr>
        </p:nvGraphicFramePr>
        <p:xfrm>
          <a:off x="1928678" y="101545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0843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67F1-38BF-FD3A-BAB8-DB5CF41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38" y="352421"/>
            <a:ext cx="10806134" cy="916353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structural diagram </a:t>
            </a:r>
            <a:br>
              <a:rPr lang="en-US" dirty="0"/>
            </a:br>
            <a:r>
              <a:rPr lang="en-US" dirty="0"/>
              <a:t>ERD (entity relationship diagram)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DA5218E-B24D-17AC-73E6-C78F6907CB68}"/>
              </a:ext>
            </a:extLst>
          </p:cNvPr>
          <p:cNvSpPr/>
          <p:nvPr/>
        </p:nvSpPr>
        <p:spPr>
          <a:xfrm>
            <a:off x="1153043" y="5091850"/>
            <a:ext cx="1828800" cy="77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Commune Action Plans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7F011D-767D-D310-4C96-D5692D0B9D14}"/>
              </a:ext>
            </a:extLst>
          </p:cNvPr>
          <p:cNvSpPr/>
          <p:nvPr/>
        </p:nvSpPr>
        <p:spPr>
          <a:xfrm>
            <a:off x="1142168" y="3184935"/>
            <a:ext cx="1828800" cy="823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Activities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391DF3B-F495-242A-D4F0-ECCABEC806B1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2056568" y="4008263"/>
            <a:ext cx="10875" cy="108358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D3A2F8-6165-0D93-95FA-75330E575B89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920576" y="3995740"/>
            <a:ext cx="1742363" cy="109611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F259CD8-ACB0-4CE9-1CC1-DAB8CECE427B}"/>
              </a:ext>
            </a:extLst>
          </p:cNvPr>
          <p:cNvCxnSpPr>
            <a:cxnSpLocks/>
          </p:cNvCxnSpPr>
          <p:nvPr/>
        </p:nvCxnSpPr>
        <p:spPr>
          <a:xfrm>
            <a:off x="10714714" y="2478461"/>
            <a:ext cx="73583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FE6D5D6-517C-C630-1C60-EA91BDFE0188}"/>
              </a:ext>
            </a:extLst>
          </p:cNvPr>
          <p:cNvSpPr txBox="1"/>
          <p:nvPr/>
        </p:nvSpPr>
        <p:spPr>
          <a:xfrm>
            <a:off x="9180418" y="2289722"/>
            <a:ext cx="143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One-to-many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0A03A7-4B16-6D61-013E-6AD6785A8DF0}"/>
              </a:ext>
            </a:extLst>
          </p:cNvPr>
          <p:cNvSpPr txBox="1"/>
          <p:nvPr/>
        </p:nvSpPr>
        <p:spPr>
          <a:xfrm>
            <a:off x="9180418" y="4003194"/>
            <a:ext cx="143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of tables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A0E8A7A-A86C-0E7B-FFBE-E6B781930456}"/>
              </a:ext>
            </a:extLst>
          </p:cNvPr>
          <p:cNvSpPr/>
          <p:nvPr/>
        </p:nvSpPr>
        <p:spPr>
          <a:xfrm>
            <a:off x="3748539" y="3197185"/>
            <a:ext cx="1828800" cy="818259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 forms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178FF07-D5EC-72D9-315B-8832F5E9A0A1}"/>
              </a:ext>
            </a:extLst>
          </p:cNvPr>
          <p:cNvSpPr/>
          <p:nvPr/>
        </p:nvSpPr>
        <p:spPr>
          <a:xfrm>
            <a:off x="6498485" y="3204639"/>
            <a:ext cx="1828800" cy="810805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SIEPA forms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B2E90E0-288B-8957-5514-EAA8B48E1544}"/>
              </a:ext>
            </a:extLst>
          </p:cNvPr>
          <p:cNvSpPr/>
          <p:nvPr/>
        </p:nvSpPr>
        <p:spPr>
          <a:xfrm>
            <a:off x="10714713" y="4003200"/>
            <a:ext cx="776559" cy="369326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2BB05194-A326-7F82-8F54-9B9EB54905C6}"/>
              </a:ext>
            </a:extLst>
          </p:cNvPr>
          <p:cNvSpPr/>
          <p:nvPr/>
        </p:nvSpPr>
        <p:spPr>
          <a:xfrm>
            <a:off x="10694351" y="3093353"/>
            <a:ext cx="796921" cy="369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F50378-62D6-E2D9-9E4B-A63F09A609BE}"/>
              </a:ext>
            </a:extLst>
          </p:cNvPr>
          <p:cNvSpPr txBox="1"/>
          <p:nvPr/>
        </p:nvSpPr>
        <p:spPr>
          <a:xfrm>
            <a:off x="9180418" y="3093347"/>
            <a:ext cx="143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Table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97C8B58-C9FB-AAF6-BA6A-5DE34FD79D69}"/>
              </a:ext>
            </a:extLst>
          </p:cNvPr>
          <p:cNvGrpSpPr/>
          <p:nvPr/>
        </p:nvGrpSpPr>
        <p:grpSpPr>
          <a:xfrm>
            <a:off x="9176775" y="1674177"/>
            <a:ext cx="2456987" cy="369332"/>
            <a:chOff x="9593652" y="2788210"/>
            <a:chExt cx="2314918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970C02-3045-F3EF-7F15-390B9DAFD8F6}"/>
                </a:ext>
              </a:extLst>
            </p:cNvPr>
            <p:cNvSpPr txBox="1"/>
            <p:nvPr/>
          </p:nvSpPr>
          <p:spPr>
            <a:xfrm>
              <a:off x="9593652" y="2788210"/>
              <a:ext cx="231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Legend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6C4BA8B-995E-8A82-395C-9661E9690048}"/>
                </a:ext>
              </a:extLst>
            </p:cNvPr>
            <p:cNvCxnSpPr>
              <a:cxnSpLocks/>
            </p:cNvCxnSpPr>
            <p:nvPr/>
          </p:nvCxnSpPr>
          <p:spPr>
            <a:xfrm>
              <a:off x="9703398" y="3157542"/>
              <a:ext cx="2205172" cy="0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56A157-F331-0183-BC3E-454ECE2DA66A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2056568" y="2314243"/>
            <a:ext cx="2606371" cy="870692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A794F-2C0C-BDCD-8961-599E84C037B5}"/>
              </a:ext>
            </a:extLst>
          </p:cNvPr>
          <p:cNvCxnSpPr>
            <a:cxnSpLocks/>
            <a:stCxn id="6" idx="0"/>
            <a:endCxn id="25" idx="2"/>
          </p:cNvCxnSpPr>
          <p:nvPr/>
        </p:nvCxnSpPr>
        <p:spPr>
          <a:xfrm flipV="1">
            <a:off x="4662939" y="4015444"/>
            <a:ext cx="0" cy="107640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066092-0822-D86B-29EE-10A13C4A8C1B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>
            <a:off x="4662939" y="2314243"/>
            <a:ext cx="0" cy="882942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085816-96E0-81B8-3DA7-037E9A86457D}"/>
              </a:ext>
            </a:extLst>
          </p:cNvPr>
          <p:cNvCxnSpPr>
            <a:cxnSpLocks/>
            <a:stCxn id="9" idx="2"/>
            <a:endCxn id="35" idx="0"/>
          </p:cNvCxnSpPr>
          <p:nvPr/>
        </p:nvCxnSpPr>
        <p:spPr>
          <a:xfrm>
            <a:off x="4662939" y="2314243"/>
            <a:ext cx="2749946" cy="89039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BA7A0B-BE16-5439-524D-AD2A771A568D}"/>
              </a:ext>
            </a:extLst>
          </p:cNvPr>
          <p:cNvSpPr/>
          <p:nvPr/>
        </p:nvSpPr>
        <p:spPr>
          <a:xfrm>
            <a:off x="3748539" y="5091850"/>
            <a:ext cx="1828800" cy="810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3F505EA-BC8E-542C-B49B-3AE0A24FD895}"/>
              </a:ext>
            </a:extLst>
          </p:cNvPr>
          <p:cNvSpPr/>
          <p:nvPr/>
        </p:nvSpPr>
        <p:spPr>
          <a:xfrm>
            <a:off x="3748539" y="1503438"/>
            <a:ext cx="1828800" cy="810805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Sites</a:t>
            </a:r>
          </a:p>
        </p:txBody>
      </p:sp>
    </p:spTree>
    <p:extLst>
      <p:ext uri="{BB962C8B-B14F-4D97-AF65-F5344CB8AC3E}">
        <p14:creationId xmlns:p14="http://schemas.microsoft.com/office/powerpoint/2010/main" val="89234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F864-8912-886B-D981-ACA18368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3364"/>
            <a:ext cx="7729728" cy="1188720"/>
          </a:xfrm>
        </p:spPr>
        <p:txBody>
          <a:bodyPr/>
          <a:lstStyle/>
          <a:p>
            <a:r>
              <a:rPr lang="en-US" dirty="0"/>
              <a:t>SIEPA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3219-565B-1D82-B099-513FEAE0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551" y="1992582"/>
            <a:ext cx="5074204" cy="4232372"/>
          </a:xfrm>
        </p:spPr>
        <p:txBody>
          <a:bodyPr>
            <a:normAutofit/>
          </a:bodyPr>
          <a:lstStyle/>
          <a:p>
            <a:r>
              <a:rPr lang="en-US" b="1" dirty="0"/>
              <a:t>Description:  </a:t>
            </a:r>
            <a:r>
              <a:rPr lang="en-US" dirty="0"/>
              <a:t>DINEPA’s mWater-based data system for monitoring the WASH sector</a:t>
            </a:r>
          </a:p>
          <a:p>
            <a:r>
              <a:rPr lang="en-US" b="1" dirty="0"/>
              <a:t>Data tables include:</a:t>
            </a:r>
          </a:p>
          <a:p>
            <a:pPr lvl="1"/>
            <a:r>
              <a:rPr lang="en-US" dirty="0"/>
              <a:t>Water point inventory (Water point)</a:t>
            </a:r>
          </a:p>
          <a:p>
            <a:pPr lvl="1"/>
            <a:r>
              <a:rPr lang="en-US" dirty="0"/>
              <a:t>SAEP monthly report (Water system)</a:t>
            </a:r>
          </a:p>
          <a:p>
            <a:pPr lvl="1"/>
            <a:r>
              <a:rPr lang="en-US" dirty="0"/>
              <a:t>Public building survey (Schools, Health facilities, Markets)</a:t>
            </a:r>
          </a:p>
          <a:p>
            <a:pPr lvl="1"/>
            <a:r>
              <a:rPr lang="en-US" dirty="0"/>
              <a:t>Admin region monitoring</a:t>
            </a:r>
          </a:p>
          <a:p>
            <a:pPr lvl="1"/>
            <a:r>
              <a:rPr lang="en-US" dirty="0" err="1"/>
              <a:t>Etc.</a:t>
            </a:r>
          </a:p>
          <a:p>
            <a:r>
              <a:rPr lang="en-US" b="1" dirty="0"/>
              <a:t>Collected by: </a:t>
            </a:r>
            <a:r>
              <a:rPr lang="en-US" dirty="0"/>
              <a:t>DINEPA staff</a:t>
            </a:r>
          </a:p>
          <a:p>
            <a:r>
              <a:rPr lang="en-US" b="1" dirty="0"/>
              <a:t>Note: </a:t>
            </a:r>
            <a:r>
              <a:rPr lang="en-US" dirty="0"/>
              <a:t>Each data table is connected to one or more site type (e.g. water point)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5205C-3BD6-ADE3-CC1A-FA60524C4036}"/>
              </a:ext>
            </a:extLst>
          </p:cNvPr>
          <p:cNvSpPr txBox="1"/>
          <p:nvPr/>
        </p:nvSpPr>
        <p:spPr>
          <a:xfrm>
            <a:off x="2231136" y="933307"/>
            <a:ext cx="772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(Système d’Information intégré de l’Eau Potable et de l’Assainissement)</a:t>
            </a:r>
          </a:p>
        </p:txBody>
      </p:sp>
    </p:spTree>
    <p:extLst>
      <p:ext uri="{BB962C8B-B14F-4D97-AF65-F5344CB8AC3E}">
        <p14:creationId xmlns:p14="http://schemas.microsoft.com/office/powerpoint/2010/main" val="345175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4F8D-179B-8BC6-39EE-B1A269EC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0682"/>
            <a:ext cx="7729728" cy="743591"/>
          </a:xfrm>
        </p:spPr>
        <p:txBody>
          <a:bodyPr>
            <a:normAutofit fontScale="90000"/>
          </a:bodyPr>
          <a:lstStyle/>
          <a:p>
            <a:r>
              <a:rPr lang="en-US" dirty="0"/>
              <a:t>Commune action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7F42C-3B4B-06BB-BFCE-01D8075F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29" y="1466599"/>
            <a:ext cx="5847994" cy="392480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/>
              <a:t>Description:</a:t>
            </a:r>
            <a:r>
              <a:rPr lang="en-US" dirty="0"/>
              <a:t> A table outlining the plan for improving WASH services in a commune. Commune action plans (CAP) are created as a collaboration between DINEPA, local authorities, and implementing partners</a:t>
            </a:r>
          </a:p>
          <a:p>
            <a:r>
              <a:rPr lang="en-US" b="1" dirty="0"/>
              <a:t>Data collection:</a:t>
            </a:r>
          </a:p>
          <a:p>
            <a:pPr lvl="1"/>
            <a:r>
              <a:rPr lang="en-US" b="1" dirty="0"/>
              <a:t>Who? </a:t>
            </a:r>
            <a:r>
              <a:rPr lang="en-US" dirty="0"/>
              <a:t>DINEPA (or implementing partner assisting in creation)</a:t>
            </a:r>
          </a:p>
          <a:p>
            <a:pPr lvl="1"/>
            <a:r>
              <a:rPr lang="en-US" b="1" dirty="0"/>
              <a:t>When?</a:t>
            </a:r>
          </a:p>
          <a:p>
            <a:pPr lvl="2"/>
            <a:r>
              <a:rPr lang="en-US" dirty="0"/>
              <a:t>Created during the Commune Action Planning process</a:t>
            </a:r>
          </a:p>
          <a:p>
            <a:pPr lvl="2"/>
            <a:r>
              <a:rPr lang="en-US" dirty="0"/>
              <a:t>Updated when the plan’s information changes</a:t>
            </a:r>
          </a:p>
          <a:p>
            <a:r>
              <a:rPr lang="en-US" b="1" dirty="0"/>
              <a:t>Date table type: </a:t>
            </a:r>
            <a:r>
              <a:rPr lang="en-US" dirty="0"/>
              <a:t>Custom tableset table</a:t>
            </a:r>
          </a:p>
          <a:p>
            <a:r>
              <a:rPr lang="en-US" b="1" dirty="0"/>
              <a:t>Links</a:t>
            </a:r>
          </a:p>
          <a:p>
            <a:pPr lvl="1"/>
            <a:r>
              <a:rPr lang="en-US" b="1" dirty="0"/>
              <a:t>Table structure: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&gt; PTF HANWASH &gt; CAP</a:t>
            </a:r>
          </a:p>
          <a:p>
            <a:pPr lvl="1"/>
            <a:r>
              <a:rPr lang="en-US" b="1" dirty="0"/>
              <a:t>Table rows: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1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85E3-86E8-9790-CD27-4AD459EE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4750"/>
            <a:ext cx="7729728" cy="1188720"/>
          </a:xfrm>
        </p:spPr>
        <p:txBody>
          <a:bodyPr/>
          <a:lstStyle/>
          <a:p>
            <a:r>
              <a:rPr lang="en-US" dirty="0"/>
              <a:t>HANWASH mWater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FFA4D-D780-DE30-B364-B36AC684E3F5}"/>
              </a:ext>
            </a:extLst>
          </p:cNvPr>
          <p:cNvSpPr txBox="1"/>
          <p:nvPr/>
        </p:nvSpPr>
        <p:spPr>
          <a:xfrm>
            <a:off x="1320801" y="1892545"/>
            <a:ext cx="880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 lvl="2" algn="ctr"/>
            <a:r>
              <a:rPr lang="en-US" dirty="0"/>
              <a:t>An information system </a:t>
            </a:r>
          </a:p>
          <a:p>
            <a:pPr marL="461963" lvl="2" algn="ctr"/>
            <a:r>
              <a:rPr lang="en-US" dirty="0"/>
              <a:t>for standardized</a:t>
            </a:r>
          </a:p>
          <a:p>
            <a:pPr marL="461963" lvl="2" algn="ctr"/>
            <a:r>
              <a:rPr lang="en-US" dirty="0"/>
              <a:t>WASH project monitoring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74349-99CD-0C4C-41B4-E25274E3D6A3}"/>
              </a:ext>
            </a:extLst>
          </p:cNvPr>
          <p:cNvSpPr txBox="1"/>
          <p:nvPr/>
        </p:nvSpPr>
        <p:spPr>
          <a:xfrm>
            <a:off x="357913" y="3748009"/>
            <a:ext cx="5738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algn="ctr"/>
            <a:r>
              <a:rPr lang="en-US" b="1" u="sng" dirty="0"/>
              <a:t>Scope</a:t>
            </a:r>
          </a:p>
          <a:p>
            <a:pPr marL="228600" lvl="1"/>
            <a:endParaRPr lang="en-US" dirty="0"/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Project, activity, and result tracking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dirty="0"/>
              <a:t>Sector indicator tracking (SIEPA integration)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/>
              <a:t>Implementation monitoring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B2C1CB-8CDD-1ED3-45F9-A467CD3E2120}"/>
              </a:ext>
            </a:extLst>
          </p:cNvPr>
          <p:cNvSpPr txBox="1"/>
          <p:nvPr/>
        </p:nvSpPr>
        <p:spPr>
          <a:xfrm>
            <a:off x="6096000" y="3765126"/>
            <a:ext cx="55063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algn="ctr"/>
            <a:r>
              <a:rPr lang="en-US" b="1" u="sng" dirty="0"/>
              <a:t>Stakeholders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HANWASH/Rotary (clubs, professional team, board)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partners (Haiti Outreach, Helvetas,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DINEPA (ONEPA, OREPA,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authorities (Mayor, CASEC, 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Donors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0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A24C-CA99-3551-81D2-484A8C67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87D2-CBD0-8275-0B77-7D280D261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725" y="2338086"/>
            <a:ext cx="6253107" cy="4519913"/>
          </a:xfrm>
        </p:spPr>
        <p:txBody>
          <a:bodyPr>
            <a:normAutofit/>
          </a:bodyPr>
          <a:lstStyle/>
          <a:p>
            <a:r>
              <a:rPr lang="en-US" b="1" dirty="0"/>
              <a:t>Description: </a:t>
            </a:r>
            <a:r>
              <a:rPr lang="en-US" dirty="0"/>
              <a:t>A table which stores core project information</a:t>
            </a:r>
          </a:p>
          <a:p>
            <a:r>
              <a:rPr lang="en-US" b="1" dirty="0"/>
              <a:t>Data collection:</a:t>
            </a:r>
          </a:p>
          <a:p>
            <a:pPr lvl="1"/>
            <a:r>
              <a:rPr lang="en-US" b="1" dirty="0"/>
              <a:t>Who? </a:t>
            </a:r>
            <a:r>
              <a:rPr lang="en-US" dirty="0"/>
              <a:t>HANWASH professional team</a:t>
            </a:r>
          </a:p>
          <a:p>
            <a:pPr lvl="1"/>
            <a:r>
              <a:rPr lang="en-US" b="1" dirty="0"/>
              <a:t>When?</a:t>
            </a:r>
          </a:p>
          <a:p>
            <a:pPr lvl="2"/>
            <a:r>
              <a:rPr lang="en-US" dirty="0"/>
              <a:t>Created when planning projects</a:t>
            </a:r>
          </a:p>
          <a:p>
            <a:pPr lvl="2"/>
            <a:r>
              <a:rPr lang="en-US" dirty="0"/>
              <a:t>Updated when the </a:t>
            </a:r>
            <a:r>
              <a:rPr lang="en-US" i="1" dirty="0"/>
              <a:t>Project status</a:t>
            </a:r>
            <a:r>
              <a:rPr lang="en-US" dirty="0"/>
              <a:t> changes</a:t>
            </a:r>
          </a:p>
          <a:p>
            <a:r>
              <a:rPr lang="en-US" b="1" dirty="0"/>
              <a:t>Date table type: </a:t>
            </a:r>
            <a:r>
              <a:rPr lang="en-US" dirty="0"/>
              <a:t>Custom tableset table</a:t>
            </a:r>
          </a:p>
          <a:p>
            <a:r>
              <a:rPr lang="en-US" b="1" dirty="0"/>
              <a:t>Links</a:t>
            </a:r>
          </a:p>
          <a:p>
            <a:pPr lvl="1"/>
            <a:r>
              <a:rPr lang="en-US" b="1" dirty="0"/>
              <a:t>Table structure: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&gt; PTF HANWASH &gt; Projects</a:t>
            </a:r>
          </a:p>
          <a:p>
            <a:pPr lvl="1"/>
            <a:r>
              <a:rPr lang="en-US" b="1" dirty="0"/>
              <a:t>Table rows: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B16A48-5318-9C16-FC9F-BD0F66CC0CE9}"/>
              </a:ext>
            </a:extLst>
          </p:cNvPr>
          <p:cNvSpPr txBox="1">
            <a:spLocks/>
          </p:cNvSpPr>
          <p:nvPr/>
        </p:nvSpPr>
        <p:spPr>
          <a:xfrm>
            <a:off x="7233329" y="2338087"/>
            <a:ext cx="4958672" cy="451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Design notes</a:t>
            </a:r>
          </a:p>
          <a:p>
            <a:r>
              <a:rPr lang="en-US" dirty="0"/>
              <a:t>It should be standard enough so that any WASH project can be captured</a:t>
            </a:r>
          </a:p>
          <a:p>
            <a:r>
              <a:rPr lang="en-US" dirty="0"/>
              <a:t>It should be usable by any organization in Haiti</a:t>
            </a:r>
          </a:p>
          <a:p>
            <a:r>
              <a:rPr lang="en-US" dirty="0"/>
              <a:t>This is NOT a replacement for detailed project documentation like budgets, funding sources,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29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587B-083D-3B54-12E4-6D9C448C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941" y="455406"/>
            <a:ext cx="7729728" cy="713637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271B-0603-7DDA-8A25-1BDACC948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52" y="1596783"/>
            <a:ext cx="5381148" cy="463039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Description:  </a:t>
            </a:r>
            <a:r>
              <a:rPr lang="en-US" dirty="0"/>
              <a:t>The activities form defines the basic units into which projects and commune action plans are broken up. </a:t>
            </a:r>
            <a:r>
              <a:rPr lang="en-US"/>
              <a:t>It contains the key indicators related to these units and links them to a Site, a Project, and a Commune Action Plan.</a:t>
            </a:r>
            <a:endParaRPr lang="en-US" dirty="0"/>
          </a:p>
          <a:p>
            <a:r>
              <a:rPr lang="en-US" b="1" dirty="0"/>
              <a:t>Data collection:</a:t>
            </a:r>
          </a:p>
          <a:p>
            <a:pPr lvl="1"/>
            <a:r>
              <a:rPr lang="en-US" b="1" dirty="0"/>
              <a:t>Who? </a:t>
            </a:r>
            <a:r>
              <a:rPr lang="en-US" dirty="0"/>
              <a:t>HANWASH professional staff</a:t>
            </a:r>
          </a:p>
          <a:p>
            <a:pPr lvl="1"/>
            <a:r>
              <a:rPr lang="en-US" b="1" dirty="0"/>
              <a:t>When?</a:t>
            </a:r>
          </a:p>
          <a:p>
            <a:pPr lvl="2"/>
            <a:r>
              <a:rPr lang="en-US" dirty="0"/>
              <a:t>Created when planning activities. </a:t>
            </a:r>
          </a:p>
          <a:p>
            <a:pPr lvl="2"/>
            <a:r>
              <a:rPr lang="en-US" dirty="0"/>
              <a:t>Updated when the Implementation status changes</a:t>
            </a:r>
          </a:p>
          <a:p>
            <a:r>
              <a:rPr lang="en-US" b="1" dirty="0"/>
              <a:t>Date table type: </a:t>
            </a:r>
            <a:r>
              <a:rPr lang="en-US" dirty="0"/>
              <a:t>Survey form</a:t>
            </a:r>
          </a:p>
          <a:p>
            <a:r>
              <a:rPr lang="en-US" b="1" dirty="0"/>
              <a:t>Links</a:t>
            </a:r>
          </a:p>
          <a:p>
            <a:pPr lvl="1"/>
            <a:r>
              <a:rPr lang="en-US" b="1" dirty="0"/>
              <a:t>Table structure: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1"/>
            <a:r>
              <a:rPr lang="en-US" b="1" dirty="0"/>
              <a:t>Table rows: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81E15F-9CB5-9A95-6C07-3004963B0234}"/>
              </a:ext>
            </a:extLst>
          </p:cNvPr>
          <p:cNvSpPr txBox="1">
            <a:spLocks/>
          </p:cNvSpPr>
          <p:nvPr/>
        </p:nvSpPr>
        <p:spPr>
          <a:xfrm>
            <a:off x="6435524" y="1367219"/>
            <a:ext cx="5720672" cy="4859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Design notes</a:t>
            </a:r>
          </a:p>
          <a:p>
            <a:r>
              <a:rPr lang="en-US" dirty="0"/>
              <a:t>It should be standard enough so that we can categorize all activities in one of the Activity type categories</a:t>
            </a:r>
          </a:p>
          <a:p>
            <a:r>
              <a:rPr lang="en-US" dirty="0"/>
              <a:t>It should be flexible enough that the results section can handle any nuances of specific </a:t>
            </a:r>
            <a:r>
              <a:rPr lang="en-US" dirty="0" err="1"/>
              <a:t>projectsi</a:t>
            </a:r>
            <a:endParaRPr lang="en-US" dirty="0"/>
          </a:p>
          <a:p>
            <a:r>
              <a:rPr lang="en-US" dirty="0"/>
              <a:t>It should be usable by any organization in Haiti</a:t>
            </a:r>
          </a:p>
          <a:p>
            <a:r>
              <a:rPr lang="en-US" dirty="0"/>
              <a:t>It links activities to their context e.g. a water point named “</a:t>
            </a:r>
            <a:r>
              <a:rPr lang="en-US" dirty="0" err="1"/>
              <a:t>Lapila</a:t>
            </a:r>
            <a:r>
              <a:rPr lang="en-US" dirty="0"/>
              <a:t> 2”, or a School named “College de la Grace”. This allows very specific implementation information to be integrated into</a:t>
            </a:r>
          </a:p>
          <a:p>
            <a:r>
              <a:rPr lang="en-US" dirty="0"/>
              <a:t>Includes Activities which are part of CAP and those that are not. Organizations who take on a CAP activity can add their project to the Project field to pull the activity into their project tracking.</a:t>
            </a:r>
          </a:p>
          <a:p>
            <a:r>
              <a:rPr lang="en-US" dirty="0"/>
              <a:t>It is NOT meant to handle the very detailed data on activities. The more specificity that is added, the more difficult it is to compare activities and results across projects.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87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33C3-AC48-2AC0-799D-3446135F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68" y="535900"/>
            <a:ext cx="10621264" cy="798124"/>
          </a:xfrm>
        </p:spPr>
        <p:txBody>
          <a:bodyPr/>
          <a:lstStyle/>
          <a:p>
            <a:r>
              <a:rPr lang="en-US"/>
              <a:t>Projects, Activities, and commune action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D0CC-7185-6EA1-E7A6-A124A44AB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3" y="1889538"/>
            <a:ext cx="7729728" cy="46895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% of implemented activities in alignment with Commune Action Plans =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C3B575-D532-96D9-90D7-5395A5432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94257"/>
              </p:ext>
            </p:extLst>
          </p:nvPr>
        </p:nvGraphicFramePr>
        <p:xfrm>
          <a:off x="615196" y="3293742"/>
          <a:ext cx="717950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359">
                  <a:extLst>
                    <a:ext uri="{9D8B030D-6E8A-4147-A177-3AD203B41FA5}">
                      <a16:colId xmlns:a16="http://schemas.microsoft.com/office/drawing/2014/main" val="1504139851"/>
                    </a:ext>
                  </a:extLst>
                </a:gridCol>
                <a:gridCol w="1510897">
                  <a:extLst>
                    <a:ext uri="{9D8B030D-6E8A-4147-A177-3AD203B41FA5}">
                      <a16:colId xmlns:a16="http://schemas.microsoft.com/office/drawing/2014/main" val="2990134911"/>
                    </a:ext>
                  </a:extLst>
                </a:gridCol>
                <a:gridCol w="3345777">
                  <a:extLst>
                    <a:ext uri="{9D8B030D-6E8A-4147-A177-3AD203B41FA5}">
                      <a16:colId xmlns:a16="http://schemas.microsoft.com/office/drawing/2014/main" val="1825956261"/>
                    </a:ext>
                  </a:extLst>
                </a:gridCol>
                <a:gridCol w="1583472">
                  <a:extLst>
                    <a:ext uri="{9D8B030D-6E8A-4147-A177-3AD203B41FA5}">
                      <a16:colId xmlns:a16="http://schemas.microsoft.com/office/drawing/2014/main" val="3181221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Commune Action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2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Belmè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HANWASH &gt; Cavaillon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Cavaillon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4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Lacoste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HANWASH &gt; Cavaillon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Cavaillon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6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 Dirak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HANWASH &gt; Cavaillon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Cavaillon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0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 Dirak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HANWASH &gt; Cavaillon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Haut Mariani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Cavaillon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2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530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DFFC6C-35E2-C98B-BD82-EAF7CF729C24}"/>
              </a:ext>
            </a:extLst>
          </p:cNvPr>
          <p:cNvSpPr txBox="1"/>
          <p:nvPr/>
        </p:nvSpPr>
        <p:spPr>
          <a:xfrm>
            <a:off x="615196" y="271205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Activities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5DB74-73EF-5F53-496A-ECBA869B76F3}"/>
              </a:ext>
            </a:extLst>
          </p:cNvPr>
          <p:cNvSpPr txBox="1"/>
          <p:nvPr/>
        </p:nvSpPr>
        <p:spPr>
          <a:xfrm>
            <a:off x="7928456" y="1673664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# of implemented activities in alignment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358E7-49AC-E0F6-6D95-0C4D71A0CA67}"/>
              </a:ext>
            </a:extLst>
          </p:cNvPr>
          <p:cNvSpPr txBox="1"/>
          <p:nvPr/>
        </p:nvSpPr>
        <p:spPr>
          <a:xfrm>
            <a:off x="7928455" y="214037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# of activities implemented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82594-5FF2-8010-0F9E-BA7DA0A79783}"/>
              </a:ext>
            </a:extLst>
          </p:cNvPr>
          <p:cNvSpPr txBox="1"/>
          <p:nvPr/>
        </p:nvSpPr>
        <p:spPr>
          <a:xfrm>
            <a:off x="7183894" y="185833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 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84DACB-F2FD-F0BC-3D35-B67FCF9629BA}"/>
              </a:ext>
            </a:extLst>
          </p:cNvPr>
          <p:cNvCxnSpPr/>
          <p:nvPr/>
        </p:nvCxnSpPr>
        <p:spPr>
          <a:xfrm>
            <a:off x="8019166" y="2118069"/>
            <a:ext cx="38161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2BCF7691-0C0B-2460-F5B0-6297BC3C1681}"/>
              </a:ext>
            </a:extLst>
          </p:cNvPr>
          <p:cNvSpPr/>
          <p:nvPr/>
        </p:nvSpPr>
        <p:spPr>
          <a:xfrm rot="5400000">
            <a:off x="5831408" y="3788165"/>
            <a:ext cx="211874" cy="659281"/>
          </a:xfrm>
          <a:prstGeom prst="upDownArrow">
            <a:avLst/>
          </a:prstGeom>
          <a:solidFill>
            <a:srgbClr val="3366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588214C2-2A6A-F1F1-6837-3A9406158638}"/>
              </a:ext>
            </a:extLst>
          </p:cNvPr>
          <p:cNvSpPr/>
          <p:nvPr/>
        </p:nvSpPr>
        <p:spPr>
          <a:xfrm rot="5400000">
            <a:off x="5831408" y="4156761"/>
            <a:ext cx="211874" cy="659281"/>
          </a:xfrm>
          <a:prstGeom prst="upDownArrow">
            <a:avLst/>
          </a:prstGeom>
          <a:solidFill>
            <a:srgbClr val="3366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745174E3-11AD-7775-9ED4-F013C309CD81}"/>
              </a:ext>
            </a:extLst>
          </p:cNvPr>
          <p:cNvSpPr/>
          <p:nvPr/>
        </p:nvSpPr>
        <p:spPr>
          <a:xfrm rot="5400000">
            <a:off x="5831408" y="4536397"/>
            <a:ext cx="211874" cy="659281"/>
          </a:xfrm>
          <a:prstGeom prst="upDownArrow">
            <a:avLst/>
          </a:prstGeom>
          <a:solidFill>
            <a:srgbClr val="3366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Checkbox Crossed with solid fill">
            <a:extLst>
              <a:ext uri="{FF2B5EF4-FFF2-40B4-BE49-F238E27FC236}">
                <a16:creationId xmlns:a16="http://schemas.microsoft.com/office/drawing/2014/main" id="{BFBF041E-7368-3967-1AD9-A23AF1628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4973" y="5011960"/>
            <a:ext cx="504897" cy="504897"/>
          </a:xfrm>
          <a:prstGeom prst="rect">
            <a:avLst/>
          </a:prstGeom>
        </p:spPr>
      </p:pic>
      <p:pic>
        <p:nvPicPr>
          <p:cNvPr id="24" name="Graphic 23" descr="Checkbox Checked with solid fill">
            <a:extLst>
              <a:ext uri="{FF2B5EF4-FFF2-40B4-BE49-F238E27FC236}">
                <a16:creationId xmlns:a16="http://schemas.microsoft.com/office/drawing/2014/main" id="{55D67A5A-21D6-8365-EECA-3EDB238C6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4973" y="3804284"/>
            <a:ext cx="502920" cy="502920"/>
          </a:xfrm>
          <a:prstGeom prst="rect">
            <a:avLst/>
          </a:prstGeom>
        </p:spPr>
      </p:pic>
      <p:pic>
        <p:nvPicPr>
          <p:cNvPr id="25" name="Graphic 24" descr="Checkbox Checked with solid fill">
            <a:extLst>
              <a:ext uri="{FF2B5EF4-FFF2-40B4-BE49-F238E27FC236}">
                <a16:creationId xmlns:a16="http://schemas.microsoft.com/office/drawing/2014/main" id="{DBEAB7D0-0E1B-6CD3-5B6D-9BB370498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4973" y="4614577"/>
            <a:ext cx="502920" cy="502920"/>
          </a:xfrm>
          <a:prstGeom prst="rect">
            <a:avLst/>
          </a:prstGeom>
        </p:spPr>
      </p:pic>
      <p:pic>
        <p:nvPicPr>
          <p:cNvPr id="26" name="Graphic 25" descr="Checkbox Checked with solid fill">
            <a:extLst>
              <a:ext uri="{FF2B5EF4-FFF2-40B4-BE49-F238E27FC236}">
                <a16:creationId xmlns:a16="http://schemas.microsoft.com/office/drawing/2014/main" id="{116C6636-C4F7-C9FB-93A5-8E9128C8A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4973" y="4231745"/>
            <a:ext cx="502920" cy="5029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DD76A87-FBEC-D5C4-1A34-D9B5701D4B36}"/>
              </a:ext>
            </a:extLst>
          </p:cNvPr>
          <p:cNvSpPr txBox="1"/>
          <p:nvPr/>
        </p:nvSpPr>
        <p:spPr>
          <a:xfrm>
            <a:off x="10959412" y="4073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366CC"/>
                </a:solidFill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D84866-D740-1F64-73F6-80B274FAA9CA}"/>
              </a:ext>
            </a:extLst>
          </p:cNvPr>
          <p:cNvSpPr txBox="1"/>
          <p:nvPr/>
        </p:nvSpPr>
        <p:spPr>
          <a:xfrm>
            <a:off x="10959412" y="44427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B028AB-20F7-3D23-8700-26FDD9818D6A}"/>
              </a:ext>
            </a:extLst>
          </p:cNvPr>
          <p:cNvCxnSpPr>
            <a:cxnSpLocks/>
          </p:cNvCxnSpPr>
          <p:nvPr/>
        </p:nvCxnSpPr>
        <p:spPr>
          <a:xfrm>
            <a:off x="11037434" y="4442704"/>
            <a:ext cx="1440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A91B54A-3DA0-2D35-B902-8B2EF2E46A04}"/>
              </a:ext>
            </a:extLst>
          </p:cNvPr>
          <p:cNvSpPr txBox="1"/>
          <p:nvPr/>
        </p:nvSpPr>
        <p:spPr>
          <a:xfrm>
            <a:off x="10245779" y="422007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 x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466C5DE-FAB3-30C6-0EA9-47B1EA8AF004}"/>
              </a:ext>
            </a:extLst>
          </p:cNvPr>
          <p:cNvSpPr txBox="1">
            <a:spLocks/>
          </p:cNvSpPr>
          <p:nvPr/>
        </p:nvSpPr>
        <p:spPr>
          <a:xfrm>
            <a:off x="8433640" y="4226418"/>
            <a:ext cx="7729728" cy="46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Indicator value =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7330B91-44C6-7B1E-18CF-E5A3ACD9B1D4}"/>
              </a:ext>
            </a:extLst>
          </p:cNvPr>
          <p:cNvSpPr txBox="1">
            <a:spLocks/>
          </p:cNvSpPr>
          <p:nvPr/>
        </p:nvSpPr>
        <p:spPr>
          <a:xfrm>
            <a:off x="11259494" y="4213582"/>
            <a:ext cx="7729728" cy="46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= 75%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FBB86D49-C6A1-1943-AF0F-4D65C5E11785}"/>
              </a:ext>
            </a:extLst>
          </p:cNvPr>
          <p:cNvSpPr/>
          <p:nvPr/>
        </p:nvSpPr>
        <p:spPr>
          <a:xfrm>
            <a:off x="7872797" y="5468996"/>
            <a:ext cx="284004" cy="284004"/>
          </a:xfrm>
          <a:custGeom>
            <a:avLst/>
            <a:gdLst>
              <a:gd name="connsiteX0" fmla="*/ 0 w 284004"/>
              <a:gd name="connsiteY0" fmla="*/ 0 h 284004"/>
              <a:gd name="connsiteX1" fmla="*/ 0 w 284004"/>
              <a:gd name="connsiteY1" fmla="*/ 284005 h 284004"/>
              <a:gd name="connsiteX2" fmla="*/ 284005 w 284004"/>
              <a:gd name="connsiteY2" fmla="*/ 284005 h 284004"/>
              <a:gd name="connsiteX3" fmla="*/ 284005 w 284004"/>
              <a:gd name="connsiteY3" fmla="*/ 0 h 284004"/>
              <a:gd name="connsiteX4" fmla="*/ 252449 w 284004"/>
              <a:gd name="connsiteY4" fmla="*/ 252449 h 284004"/>
              <a:gd name="connsiteX5" fmla="*/ 31556 w 284004"/>
              <a:gd name="connsiteY5" fmla="*/ 252449 h 284004"/>
              <a:gd name="connsiteX6" fmla="*/ 31556 w 284004"/>
              <a:gd name="connsiteY6" fmla="*/ 31556 h 284004"/>
              <a:gd name="connsiteX7" fmla="*/ 252449 w 284004"/>
              <a:gd name="connsiteY7" fmla="*/ 31556 h 28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004" h="284004">
                <a:moveTo>
                  <a:pt x="0" y="0"/>
                </a:moveTo>
                <a:lnTo>
                  <a:pt x="0" y="284005"/>
                </a:lnTo>
                <a:lnTo>
                  <a:pt x="284005" y="284005"/>
                </a:lnTo>
                <a:lnTo>
                  <a:pt x="284005" y="0"/>
                </a:lnTo>
                <a:close/>
                <a:moveTo>
                  <a:pt x="252449" y="252449"/>
                </a:moveTo>
                <a:lnTo>
                  <a:pt x="31556" y="252449"/>
                </a:lnTo>
                <a:lnTo>
                  <a:pt x="31556" y="31556"/>
                </a:lnTo>
                <a:lnTo>
                  <a:pt x="252449" y="3155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2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C218655D-B97A-9D04-F34B-F592556AA5FB}"/>
              </a:ext>
            </a:extLst>
          </p:cNvPr>
          <p:cNvSpPr/>
          <p:nvPr/>
        </p:nvSpPr>
        <p:spPr>
          <a:xfrm rot="5400000">
            <a:off x="5831408" y="4926106"/>
            <a:ext cx="211874" cy="659281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61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1F68-F2E3-98EF-F960-86CFC28A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672889"/>
          </a:xfrm>
        </p:spPr>
        <p:txBody>
          <a:bodyPr>
            <a:normAutofit fontScale="90000"/>
          </a:bodyPr>
          <a:lstStyle/>
          <a:p>
            <a:r>
              <a:rPr lang="en-US" dirty="0"/>
              <a:t>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16575-7A06-422B-43CF-E475238AF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365" y="1682885"/>
            <a:ext cx="4179393" cy="436771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Description:  </a:t>
            </a:r>
            <a:r>
              <a:rPr lang="en-US" dirty="0"/>
              <a:t>The indicators table defines a reference set of indicators for use in the Activity form’s Results section</a:t>
            </a:r>
          </a:p>
          <a:p>
            <a:r>
              <a:rPr lang="en-US" b="1" dirty="0"/>
              <a:t>Data collection:</a:t>
            </a:r>
          </a:p>
          <a:p>
            <a:pPr lvl="1"/>
            <a:r>
              <a:rPr lang="en-US" b="1" dirty="0"/>
              <a:t>Who? </a:t>
            </a:r>
            <a:r>
              <a:rPr lang="en-US" dirty="0"/>
              <a:t>HANWASH professional team</a:t>
            </a:r>
          </a:p>
          <a:p>
            <a:pPr lvl="1"/>
            <a:r>
              <a:rPr lang="en-US" b="1" dirty="0"/>
              <a:t>When?</a:t>
            </a:r>
          </a:p>
          <a:p>
            <a:pPr lvl="2"/>
            <a:r>
              <a:rPr lang="en-US" dirty="0"/>
              <a:t>Created when adding new indicators</a:t>
            </a:r>
          </a:p>
          <a:p>
            <a:r>
              <a:rPr lang="en-US" b="1" dirty="0"/>
              <a:t>Date table type: </a:t>
            </a:r>
            <a:r>
              <a:rPr lang="en-US" dirty="0"/>
              <a:t>Custom tableset table</a:t>
            </a:r>
          </a:p>
          <a:p>
            <a:r>
              <a:rPr lang="en-US" b="1" dirty="0"/>
              <a:t>Links</a:t>
            </a:r>
          </a:p>
          <a:p>
            <a:pPr lvl="1"/>
            <a:r>
              <a:rPr lang="en-US" b="1" dirty="0"/>
              <a:t>Table structure: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&gt; PTF HANWASH &gt; Indicators</a:t>
            </a:r>
          </a:p>
          <a:p>
            <a:pPr lvl="1"/>
            <a:r>
              <a:rPr lang="en-US" b="1" dirty="0"/>
              <a:t>Table rows: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3C25AE-7DEE-6FEA-E9F1-A79AFD4D8DBA}"/>
              </a:ext>
            </a:extLst>
          </p:cNvPr>
          <p:cNvSpPr txBox="1">
            <a:spLocks/>
          </p:cNvSpPr>
          <p:nvPr/>
        </p:nvSpPr>
        <p:spPr>
          <a:xfrm>
            <a:off x="6435524" y="1367219"/>
            <a:ext cx="5720672" cy="4859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Design notes</a:t>
            </a:r>
          </a:p>
          <a:p>
            <a:r>
              <a:rPr lang="en-US" dirty="0"/>
              <a:t>Indicators should be grouped into Indicators groups, which are used for specific subsets of projects</a:t>
            </a:r>
          </a:p>
          <a:p>
            <a:r>
              <a:rPr lang="en-US" dirty="0"/>
              <a:t>HANWASH should create a standard set of well-documented indicators, which other organizations can use to measure their projects. </a:t>
            </a:r>
          </a:p>
          <a:p>
            <a:r>
              <a:rPr lang="en-US" dirty="0"/>
              <a:t>The more standardization the better projects can be compared and aggregated.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87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9067-484B-888B-EC43-C87ABB53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3204E-0377-95AB-1343-5FADEB3F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Description: </a:t>
            </a:r>
            <a:r>
              <a:rPr lang="en-US" dirty="0"/>
              <a:t>Very detailed information collected to document technical, social, and managerial information collected while implementing an activity</a:t>
            </a:r>
            <a:endParaRPr lang="en-US" b="1" dirty="0"/>
          </a:p>
          <a:p>
            <a:r>
              <a:rPr lang="en-US" b="1" dirty="0"/>
              <a:t>Data tables include:</a:t>
            </a:r>
          </a:p>
          <a:p>
            <a:pPr lvl="1"/>
            <a:r>
              <a:rPr lang="en-US" dirty="0">
                <a:hlinkClick r:id="rId2"/>
              </a:rPr>
              <a:t>Implementation event tracking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Well service report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Water system service report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Household WASH monitoring</a:t>
            </a:r>
            <a:endParaRPr lang="en-US" dirty="0"/>
          </a:p>
          <a:p>
            <a:r>
              <a:rPr lang="en-US" b="1" dirty="0"/>
              <a:t>Collected by: </a:t>
            </a:r>
            <a:r>
              <a:rPr lang="en-US" dirty="0"/>
              <a:t>Implementing partner</a:t>
            </a:r>
          </a:p>
          <a:p>
            <a:r>
              <a:rPr lang="en-US" b="1" dirty="0"/>
              <a:t>Note:</a:t>
            </a:r>
            <a:r>
              <a:rPr lang="en-US" dirty="0"/>
              <a:t> Each data table is connected to one or more site type (e.g. water point)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FB73-B14E-287F-F710-1295D749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6571"/>
            <a:ext cx="7729728" cy="1188720"/>
          </a:xfrm>
        </p:spPr>
        <p:txBody>
          <a:bodyPr/>
          <a:lstStyle/>
          <a:p>
            <a:r>
              <a:rPr lang="en-US" dirty="0"/>
              <a:t>Data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348B-B567-A53B-1686-F06BD14E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625" y="1806328"/>
            <a:ext cx="9590750" cy="42679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are broken down into standard and non-standard visualizations</a:t>
            </a:r>
          </a:p>
          <a:p>
            <a:r>
              <a:rPr lang="en-US" dirty="0"/>
              <a:t>Standard Dashboards</a:t>
            </a:r>
          </a:p>
          <a:p>
            <a:pPr lvl="1"/>
            <a:r>
              <a:rPr lang="en-US" b="1" dirty="0"/>
              <a:t>Program summary -</a:t>
            </a:r>
            <a:r>
              <a:rPr lang="en-US" dirty="0"/>
              <a:t> Visualize multiple projects, core data, and their results</a:t>
            </a:r>
          </a:p>
          <a:p>
            <a:pPr lvl="1"/>
            <a:r>
              <a:rPr lang="en-US" b="1" dirty="0"/>
              <a:t>Project details -</a:t>
            </a:r>
            <a:r>
              <a:rPr lang="en-US" dirty="0"/>
              <a:t> View detailed information about a project, its results, and activities</a:t>
            </a:r>
          </a:p>
          <a:p>
            <a:pPr lvl="1"/>
            <a:r>
              <a:rPr lang="en-US" b="1" dirty="0"/>
              <a:t>Activity details -</a:t>
            </a:r>
            <a:r>
              <a:rPr lang="en-US" dirty="0"/>
              <a:t> View detailed implementation and validation data about an activity</a:t>
            </a:r>
          </a:p>
          <a:p>
            <a:pPr lvl="1"/>
            <a:r>
              <a:rPr lang="en-US" b="1" dirty="0"/>
              <a:t>Commune action planning – </a:t>
            </a:r>
            <a:r>
              <a:rPr lang="en-US" dirty="0"/>
              <a:t>View the commune’s previous, current, and planned status with respect to WASH indicators</a:t>
            </a:r>
          </a:p>
          <a:p>
            <a:pPr lvl="1"/>
            <a:r>
              <a:rPr lang="en-US" b="1" dirty="0"/>
              <a:t>Fundraising tools -</a:t>
            </a:r>
            <a:r>
              <a:rPr lang="en-US" dirty="0"/>
              <a:t> Display of projects and results to existing and potential funders</a:t>
            </a:r>
          </a:p>
          <a:p>
            <a:pPr lvl="1"/>
            <a:r>
              <a:rPr lang="en-US" b="1" dirty="0"/>
              <a:t>Validation results -</a:t>
            </a:r>
            <a:r>
              <a:rPr lang="en-US" dirty="0"/>
              <a:t> View the results of validated activities, and yet-to-be validated activities</a:t>
            </a:r>
          </a:p>
          <a:p>
            <a:r>
              <a:rPr lang="en-US" dirty="0"/>
              <a:t>User-group consoles</a:t>
            </a:r>
          </a:p>
          <a:p>
            <a:pPr lvl="1"/>
            <a:r>
              <a:rPr lang="en-US" dirty="0"/>
              <a:t>Each user group has a specific set of standard dashboards in their console</a:t>
            </a:r>
          </a:p>
          <a:p>
            <a:pPr lvl="1"/>
            <a:r>
              <a:rPr lang="en-US" dirty="0"/>
              <a:t>They also have some non-standard visualizations as needed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82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6C79-3DFF-BBCC-C3DA-422DC41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13644"/>
            <a:ext cx="7729728" cy="65982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consoles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EB83F4-1EC9-0661-A7BE-DEEC067173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347106"/>
              </p:ext>
            </p:extLst>
          </p:nvPr>
        </p:nvGraphicFramePr>
        <p:xfrm>
          <a:off x="2351092" y="1520142"/>
          <a:ext cx="7489815" cy="3895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492">
                  <a:extLst>
                    <a:ext uri="{9D8B030D-6E8A-4147-A177-3AD203B41FA5}">
                      <a16:colId xmlns:a16="http://schemas.microsoft.com/office/drawing/2014/main" val="3711596048"/>
                    </a:ext>
                  </a:extLst>
                </a:gridCol>
                <a:gridCol w="1719254">
                  <a:extLst>
                    <a:ext uri="{9D8B030D-6E8A-4147-A177-3AD203B41FA5}">
                      <a16:colId xmlns:a16="http://schemas.microsoft.com/office/drawing/2014/main" val="1506313513"/>
                    </a:ext>
                  </a:extLst>
                </a:gridCol>
                <a:gridCol w="1287587">
                  <a:extLst>
                    <a:ext uri="{9D8B030D-6E8A-4147-A177-3AD203B41FA5}">
                      <a16:colId xmlns:a16="http://schemas.microsoft.com/office/drawing/2014/main" val="757957581"/>
                    </a:ext>
                  </a:extLst>
                </a:gridCol>
                <a:gridCol w="3475482">
                  <a:extLst>
                    <a:ext uri="{9D8B030D-6E8A-4147-A177-3AD203B41FA5}">
                      <a16:colId xmlns:a16="http://schemas.microsoft.com/office/drawing/2014/main" val="333574369"/>
                    </a:ext>
                  </a:extLst>
                </a:gridCol>
              </a:tblGrid>
              <a:tr h="45995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Console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77227312"/>
                  </a:ext>
                </a:extLst>
              </a:tr>
              <a:tr h="4150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Complete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921715"/>
                  </a:ext>
                </a:extLst>
              </a:tr>
              <a:tr h="538039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Module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Project monitoring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linkClick r:id="rId2"/>
                        </a:rPr>
                        <a:t>HANWASH – Project monitoring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583424"/>
                  </a:ext>
                </a:extLst>
              </a:tr>
              <a:tr h="5380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Implementation monitoring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linkClick r:id="rId3"/>
                        </a:rPr>
                        <a:t>HANWASH – Implementation monitoring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2826171"/>
                  </a:ext>
                </a:extLst>
              </a:tr>
              <a:tr h="4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Commune action planning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linkClick r:id="rId4"/>
                        </a:rPr>
                        <a:t>HANWASH – Commune Action Plan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699674"/>
                  </a:ext>
                </a:extLst>
              </a:tr>
              <a:tr h="4651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Technical reporting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linkClick r:id="rId5"/>
                        </a:rPr>
                        <a:t>HANWASH – Technical reports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819438"/>
                  </a:ext>
                </a:extLst>
              </a:tr>
              <a:tr h="45995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Data export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linkClick r:id="rId6"/>
                        </a:rPr>
                        <a:t>HANWASH – Data export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370150"/>
                  </a:ext>
                </a:extLst>
              </a:tr>
              <a:tr h="45995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SIEPA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linkClick r:id="rId7"/>
                        </a:rPr>
                        <a:t>SIEPA website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044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071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F718-A86F-0C59-BD17-1A1A13AFD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8854"/>
            <a:ext cx="7729728" cy="718193"/>
          </a:xfrm>
        </p:spPr>
        <p:txBody>
          <a:bodyPr>
            <a:normAutofit fontScale="90000"/>
          </a:bodyPr>
          <a:lstStyle/>
          <a:p>
            <a:r>
              <a:rPr lang="en-US" dirty="0"/>
              <a:t>User consoles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C58DD3-98E0-D0ED-1C82-03B92DA10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071864"/>
              </p:ext>
            </p:extLst>
          </p:nvPr>
        </p:nvGraphicFramePr>
        <p:xfrm>
          <a:off x="2351092" y="1520142"/>
          <a:ext cx="7489815" cy="4605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492">
                  <a:extLst>
                    <a:ext uri="{9D8B030D-6E8A-4147-A177-3AD203B41FA5}">
                      <a16:colId xmlns:a16="http://schemas.microsoft.com/office/drawing/2014/main" val="3711596048"/>
                    </a:ext>
                  </a:extLst>
                </a:gridCol>
                <a:gridCol w="1719254">
                  <a:extLst>
                    <a:ext uri="{9D8B030D-6E8A-4147-A177-3AD203B41FA5}">
                      <a16:colId xmlns:a16="http://schemas.microsoft.com/office/drawing/2014/main" val="1506313513"/>
                    </a:ext>
                  </a:extLst>
                </a:gridCol>
                <a:gridCol w="1287587">
                  <a:extLst>
                    <a:ext uri="{9D8B030D-6E8A-4147-A177-3AD203B41FA5}">
                      <a16:colId xmlns:a16="http://schemas.microsoft.com/office/drawing/2014/main" val="757957581"/>
                    </a:ext>
                  </a:extLst>
                </a:gridCol>
                <a:gridCol w="3475482">
                  <a:extLst>
                    <a:ext uri="{9D8B030D-6E8A-4147-A177-3AD203B41FA5}">
                      <a16:colId xmlns:a16="http://schemas.microsoft.com/office/drawing/2014/main" val="333574369"/>
                    </a:ext>
                  </a:extLst>
                </a:gridCol>
              </a:tblGrid>
              <a:tr h="45995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Console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77227312"/>
                  </a:ext>
                </a:extLst>
              </a:tr>
              <a:tr h="4150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Complete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921715"/>
                  </a:ext>
                </a:extLst>
              </a:tr>
              <a:tr h="538039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User group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M&amp;E Subcommittee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linkClick r:id="rId2"/>
                        </a:rPr>
                        <a:t>HANWASH M&amp;E Subcommittee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583424"/>
                  </a:ext>
                </a:extLst>
              </a:tr>
              <a:tr h="5380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HANWASH Ambassadors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linkClick r:id="rId3"/>
                        </a:rPr>
                        <a:t>HANWASH - </a:t>
                      </a:r>
                      <a:r>
                        <a:rPr lang="en-US" sz="1600" dirty="0" err="1">
                          <a:hlinkClick r:id="rId3"/>
                        </a:rPr>
                        <a:t>Ambasadè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2826171"/>
                  </a:ext>
                </a:extLst>
              </a:tr>
              <a:tr h="4651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Haiti Liaison Subcommittee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linkClick r:id="rId4"/>
                        </a:rPr>
                        <a:t>HANWASH – </a:t>
                      </a:r>
                      <a:r>
                        <a:rPr lang="en-US" sz="1600" dirty="0" err="1">
                          <a:hlinkClick r:id="rId4"/>
                        </a:rPr>
                        <a:t>Haïti</a:t>
                      </a:r>
                      <a:r>
                        <a:rPr lang="en-US" sz="1600" dirty="0">
                          <a:hlinkClick r:id="rId4"/>
                        </a:rPr>
                        <a:t> Liaison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819438"/>
                  </a:ext>
                </a:extLst>
              </a:tr>
              <a:tr h="4599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Implementing partners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linkClick r:id="rId5"/>
                        </a:rPr>
                        <a:t>HANWASH – Implementing Partners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643166"/>
                  </a:ext>
                </a:extLst>
              </a:tr>
              <a:tr h="45995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Funders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linkClick r:id="rId6"/>
                        </a:rPr>
                        <a:t>HANWASH - Funders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370150"/>
                  </a:ext>
                </a:extLst>
              </a:tr>
              <a:tr h="45995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DINEPA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be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044588"/>
                  </a:ext>
                </a:extLst>
              </a:tr>
              <a:tr h="5380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Local authorities 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be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72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051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7E6A-3548-42FF-4906-9CC2A4A2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136" y="420891"/>
            <a:ext cx="7732671" cy="543725"/>
          </a:xfrm>
        </p:spPr>
        <p:txBody>
          <a:bodyPr>
            <a:normAutofit fontScale="90000"/>
          </a:bodyPr>
          <a:lstStyle/>
          <a:p>
            <a:r>
              <a:rPr lang="en-US"/>
              <a:t>Water access projections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5160B8-AD01-AC05-E920-B0ED2BC71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29458"/>
              </p:ext>
            </p:extLst>
          </p:nvPr>
        </p:nvGraphicFramePr>
        <p:xfrm>
          <a:off x="958588" y="1236196"/>
          <a:ext cx="9921765" cy="4166537"/>
        </p:xfrm>
        <a:graphic>
          <a:graphicData uri="http://schemas.openxmlformats.org/drawingml/2006/table">
            <a:tbl>
              <a:tblPr/>
              <a:tblGrid>
                <a:gridCol w="1676640">
                  <a:extLst>
                    <a:ext uri="{9D8B030D-6E8A-4147-A177-3AD203B41FA5}">
                      <a16:colId xmlns:a16="http://schemas.microsoft.com/office/drawing/2014/main" val="3253705045"/>
                    </a:ext>
                  </a:extLst>
                </a:gridCol>
                <a:gridCol w="1538563">
                  <a:extLst>
                    <a:ext uri="{9D8B030D-6E8A-4147-A177-3AD203B41FA5}">
                      <a16:colId xmlns:a16="http://schemas.microsoft.com/office/drawing/2014/main" val="2553200859"/>
                    </a:ext>
                  </a:extLst>
                </a:gridCol>
                <a:gridCol w="1538563">
                  <a:extLst>
                    <a:ext uri="{9D8B030D-6E8A-4147-A177-3AD203B41FA5}">
                      <a16:colId xmlns:a16="http://schemas.microsoft.com/office/drawing/2014/main" val="812228537"/>
                    </a:ext>
                  </a:extLst>
                </a:gridCol>
                <a:gridCol w="1735817">
                  <a:extLst>
                    <a:ext uri="{9D8B030D-6E8A-4147-A177-3AD203B41FA5}">
                      <a16:colId xmlns:a16="http://schemas.microsoft.com/office/drawing/2014/main" val="2575298025"/>
                    </a:ext>
                  </a:extLst>
                </a:gridCol>
                <a:gridCol w="1730885">
                  <a:extLst>
                    <a:ext uri="{9D8B030D-6E8A-4147-A177-3AD203B41FA5}">
                      <a16:colId xmlns:a16="http://schemas.microsoft.com/office/drawing/2014/main" val="1704957754"/>
                    </a:ext>
                  </a:extLst>
                </a:gridCol>
                <a:gridCol w="1701297">
                  <a:extLst>
                    <a:ext uri="{9D8B030D-6E8A-4147-A177-3AD203B41FA5}">
                      <a16:colId xmlns:a16="http://schemas.microsoft.com/office/drawing/2014/main" val="4145981510"/>
                    </a:ext>
                  </a:extLst>
                </a:gridCol>
              </a:tblGrid>
              <a:tr h="2707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Commune</a:t>
                      </a:r>
                    </a:p>
                  </a:txBody>
                  <a:tcPr marL="9123" marR="9123" marT="9123" marB="43793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access</a:t>
                      </a:r>
                    </a:p>
                  </a:txBody>
                  <a:tcPr marL="9123" marR="9123" marT="9123" marB="437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</a:t>
                      </a:r>
                    </a:p>
                  </a:txBody>
                  <a:tcPr marL="9123" marR="9123" marT="9123" marB="437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442608"/>
                  </a:ext>
                </a:extLst>
              </a:tr>
              <a:tr h="605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people with basic access</a:t>
                      </a:r>
                    </a:p>
                  </a:txBody>
                  <a:tcPr marL="9123" marR="9123" marT="9123" marB="437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people with safely managed</a:t>
                      </a:r>
                    </a:p>
                  </a:txBody>
                  <a:tcPr marL="9123" marR="9123" marT="9123" marB="437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123" marR="9123" marT="9123" marB="437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people with at least basic access</a:t>
                      </a:r>
                    </a:p>
                  </a:txBody>
                  <a:tcPr marL="9123" marR="9123" marT="9123" marB="437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people with safely managed</a:t>
                      </a:r>
                    </a:p>
                  </a:txBody>
                  <a:tcPr marL="9123" marR="9123" marT="9123" marB="437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41611"/>
                  </a:ext>
                </a:extLst>
              </a:tr>
              <a:tr h="27071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Pignon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43,263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28,986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  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590411"/>
                  </a:ext>
                </a:extLst>
              </a:tr>
              <a:tr h="27071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Cavaillon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48,687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26,778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  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581635"/>
                  </a:ext>
                </a:extLst>
              </a:tr>
              <a:tr h="27071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Terre Neuve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31,252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8,438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  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526122"/>
                  </a:ext>
                </a:extLst>
              </a:tr>
              <a:tr h="27071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Leogane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199,813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141,867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  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937960"/>
                  </a:ext>
                </a:extLst>
              </a:tr>
              <a:tr h="27071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Ferrier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14,642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14,349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 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134687"/>
                  </a:ext>
                </a:extLst>
              </a:tr>
              <a:tr h="27071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123" marR="9123" marT="9123" marB="437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(2023)</a:t>
                      </a:r>
                    </a:p>
                  </a:txBody>
                  <a:tcPr marL="9123" marR="9123" marT="9123" marB="437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337,657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220,418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  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074452"/>
                  </a:ext>
                </a:extLst>
              </a:tr>
              <a:tr h="2707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555137"/>
                  </a:ext>
                </a:extLst>
              </a:tr>
              <a:tr h="2707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Added</a:t>
                      </a:r>
                    </a:p>
                  </a:txBody>
                  <a:tcPr marL="9123" marR="9123" marT="9123" marB="437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100,000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27,500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125954"/>
                  </a:ext>
                </a:extLst>
              </a:tr>
              <a:tr h="2707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017088"/>
                  </a:ext>
                </a:extLst>
              </a:tr>
              <a:tr h="2707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(2028)</a:t>
                      </a:r>
                    </a:p>
                  </a:txBody>
                  <a:tcPr marL="9123" marR="9123" marT="9123" marB="437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337,657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320,418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27,500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334916"/>
                  </a:ext>
                </a:extLst>
              </a:tr>
              <a:tr h="2613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123" marR="9123" marT="9123" marB="4379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923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DF5E4E-F6BB-657E-9481-75C5A7F60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68836"/>
              </p:ext>
            </p:extLst>
          </p:nvPr>
        </p:nvGraphicFramePr>
        <p:xfrm>
          <a:off x="958588" y="5412160"/>
          <a:ext cx="9921765" cy="1335405"/>
        </p:xfrm>
        <a:graphic>
          <a:graphicData uri="http://schemas.openxmlformats.org/drawingml/2006/table">
            <a:tbl>
              <a:tblPr/>
              <a:tblGrid>
                <a:gridCol w="9921765">
                  <a:extLst>
                    <a:ext uri="{9D8B030D-6E8A-4147-A177-3AD203B41FA5}">
                      <a16:colId xmlns:a16="http://schemas.microsoft.com/office/drawing/2014/main" val="252670652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Notes:</a:t>
                      </a:r>
                    </a:p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data is drawn from IHSI 2015</a:t>
                      </a:r>
                    </a:p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 access levels data uses proxy indicators established by DINEPA and measured in 2020: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Basic: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Households within 500m of a functional and improved water point.</a:t>
                      </a:r>
                    </a:p>
                    <a:p>
                      <a:pPr marL="171450" marR="0" lvl="0" indent="-1714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Safely managed: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Households connected to a water system, which has 24/7 service and treats its distributed water.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Safely managed access is included within "at least basic", so they are not addative.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Population growth, which is typically &lt;2%, is not taken into account in this analysis.</a:t>
                      </a:r>
                    </a:p>
                  </a:txBody>
                  <a:tcPr marL="9525" marR="9525" marT="9525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25772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90736D4-5398-B4D2-8420-FAD0631030ED}"/>
              </a:ext>
            </a:extLst>
          </p:cNvPr>
          <p:cNvSpPr/>
          <p:nvPr/>
        </p:nvSpPr>
        <p:spPr>
          <a:xfrm>
            <a:off x="958589" y="1236196"/>
            <a:ext cx="9921764" cy="4166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>
            <a:extLst>
              <a:ext uri="{FF2B5EF4-FFF2-40B4-BE49-F238E27FC236}">
                <a16:creationId xmlns:a16="http://schemas.microsoft.com/office/drawing/2014/main" id="{F4771CE1-7817-E49E-46E2-C0AF38B23CF0}"/>
              </a:ext>
            </a:extLst>
          </p:cNvPr>
          <p:cNvSpPr/>
          <p:nvPr/>
        </p:nvSpPr>
        <p:spPr>
          <a:xfrm>
            <a:off x="7684375" y="4349799"/>
            <a:ext cx="291662" cy="32623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>
            <a:extLst>
              <a:ext uri="{FF2B5EF4-FFF2-40B4-BE49-F238E27FC236}">
                <a16:creationId xmlns:a16="http://schemas.microsoft.com/office/drawing/2014/main" id="{42CC4A61-9EC6-AE7B-0FC5-2171EDD5326E}"/>
              </a:ext>
            </a:extLst>
          </p:cNvPr>
          <p:cNvSpPr/>
          <p:nvPr/>
        </p:nvSpPr>
        <p:spPr>
          <a:xfrm>
            <a:off x="7635852" y="4948678"/>
            <a:ext cx="430924" cy="3048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7D0A4978-7A16-6677-53B4-13388A73CC3F}"/>
              </a:ext>
            </a:extLst>
          </p:cNvPr>
          <p:cNvSpPr/>
          <p:nvPr/>
        </p:nvSpPr>
        <p:spPr>
          <a:xfrm rot="16200000">
            <a:off x="8036473" y="3767503"/>
            <a:ext cx="354723" cy="2941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76C0E7DE-24C7-3788-0D6A-F7B16666DCC8}"/>
              </a:ext>
            </a:extLst>
          </p:cNvPr>
          <p:cNvSpPr/>
          <p:nvPr/>
        </p:nvSpPr>
        <p:spPr>
          <a:xfrm rot="16200000">
            <a:off x="8036472" y="4352698"/>
            <a:ext cx="354723" cy="2941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691D2890-9258-2D3F-3D4A-371B8E82D255}"/>
              </a:ext>
            </a:extLst>
          </p:cNvPr>
          <p:cNvSpPr/>
          <p:nvPr/>
        </p:nvSpPr>
        <p:spPr>
          <a:xfrm rot="16200000">
            <a:off x="8036473" y="4959064"/>
            <a:ext cx="354723" cy="2941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lus 13">
            <a:extLst>
              <a:ext uri="{FF2B5EF4-FFF2-40B4-BE49-F238E27FC236}">
                <a16:creationId xmlns:a16="http://schemas.microsoft.com/office/drawing/2014/main" id="{8B58C401-D092-F8B6-1BE3-2F887AFB4798}"/>
              </a:ext>
            </a:extLst>
          </p:cNvPr>
          <p:cNvSpPr/>
          <p:nvPr/>
        </p:nvSpPr>
        <p:spPr>
          <a:xfrm>
            <a:off x="9507921" y="4344898"/>
            <a:ext cx="291662" cy="32623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qual 14">
            <a:extLst>
              <a:ext uri="{FF2B5EF4-FFF2-40B4-BE49-F238E27FC236}">
                <a16:creationId xmlns:a16="http://schemas.microsoft.com/office/drawing/2014/main" id="{F0F72128-6AF9-12F0-A4A3-A24D92B2F500}"/>
              </a:ext>
            </a:extLst>
          </p:cNvPr>
          <p:cNvSpPr/>
          <p:nvPr/>
        </p:nvSpPr>
        <p:spPr>
          <a:xfrm>
            <a:off x="9459398" y="4949955"/>
            <a:ext cx="430924" cy="3048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D906FDEB-E536-D96C-1DDC-3572B574FA89}"/>
              </a:ext>
            </a:extLst>
          </p:cNvPr>
          <p:cNvSpPr/>
          <p:nvPr/>
        </p:nvSpPr>
        <p:spPr>
          <a:xfrm rot="16200000">
            <a:off x="9860019" y="3768780"/>
            <a:ext cx="354723" cy="2941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D710E53E-6C7F-A52A-45D2-3C7D90AA6DD6}"/>
              </a:ext>
            </a:extLst>
          </p:cNvPr>
          <p:cNvSpPr/>
          <p:nvPr/>
        </p:nvSpPr>
        <p:spPr>
          <a:xfrm rot="16200000">
            <a:off x="9860018" y="4356141"/>
            <a:ext cx="354723" cy="2941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7CC9400-ED3E-D263-CCFF-521078DD2A6A}"/>
              </a:ext>
            </a:extLst>
          </p:cNvPr>
          <p:cNvSpPr/>
          <p:nvPr/>
        </p:nvSpPr>
        <p:spPr>
          <a:xfrm rot="16200000">
            <a:off x="9860019" y="4954163"/>
            <a:ext cx="354723" cy="2941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77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66C575-A262-2E4E-69FA-443B3D70D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44564"/>
              </p:ext>
            </p:extLst>
          </p:nvPr>
        </p:nvGraphicFramePr>
        <p:xfrm>
          <a:off x="573942" y="1177253"/>
          <a:ext cx="5406444" cy="541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794">
                  <a:extLst>
                    <a:ext uri="{9D8B030D-6E8A-4147-A177-3AD203B41FA5}">
                      <a16:colId xmlns:a16="http://schemas.microsoft.com/office/drawing/2014/main" val="2153356787"/>
                    </a:ext>
                  </a:extLst>
                </a:gridCol>
                <a:gridCol w="3920650">
                  <a:extLst>
                    <a:ext uri="{9D8B030D-6E8A-4147-A177-3AD203B41FA5}">
                      <a16:colId xmlns:a16="http://schemas.microsoft.com/office/drawing/2014/main" val="2716277212"/>
                    </a:ext>
                  </a:extLst>
                </a:gridCol>
              </a:tblGrid>
              <a:tr h="67091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Resource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hlinkClick r:id="rId2"/>
                        </a:rPr>
                        <a:t>“Population totale, population de 18 ans et plus, ménages, et densités estimes en 2015”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425999"/>
                  </a:ext>
                </a:extLst>
              </a:tr>
              <a:tr h="556925">
                <a:tc>
                  <a:txBody>
                    <a:bodyPr/>
                    <a:lstStyle/>
                    <a:p>
                      <a:r>
                        <a:rPr lang="fr-FR" sz="1400" noProof="0" dirty="0"/>
                        <a:t>Data provider</a:t>
                      </a:r>
                      <a:endParaRPr lang="fr-FR" sz="1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IHSI (Institut Haïtien de Statistique et d’Informatique) 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934538"/>
                  </a:ext>
                </a:extLst>
              </a:tr>
              <a:tr h="380093">
                <a:tc>
                  <a:txBody>
                    <a:bodyPr/>
                    <a:lstStyle/>
                    <a:p>
                      <a:r>
                        <a:rPr lang="fr-FR" sz="1400" dirty="0"/>
                        <a:t>Format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hlinkClick r:id="rId3"/>
                        </a:rPr>
                        <a:t>PDF</a:t>
                      </a:r>
                      <a:r>
                        <a:rPr lang="fr-FR" sz="1400" dirty="0"/>
                        <a:t>, </a:t>
                      </a:r>
                      <a:r>
                        <a:rPr lang="fr-FR" sz="1400" dirty="0">
                          <a:hlinkClick r:id="rId4"/>
                        </a:rPr>
                        <a:t>XLSX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387973"/>
                  </a:ext>
                </a:extLst>
              </a:tr>
              <a:tr h="556925">
                <a:tc>
                  <a:txBody>
                    <a:bodyPr/>
                    <a:lstStyle/>
                    <a:p>
                      <a:r>
                        <a:rPr lang="fr-FR" sz="1400" dirty="0"/>
                        <a:t>Aggregation level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Section, Quartier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470477"/>
                  </a:ext>
                </a:extLst>
              </a:tr>
              <a:tr h="574314">
                <a:tc>
                  <a:txBody>
                    <a:bodyPr/>
                    <a:lstStyle/>
                    <a:p>
                      <a:r>
                        <a:rPr lang="fr-FR" sz="1400" dirty="0"/>
                        <a:t>Update period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Ideally, every 10 years, but it’s been 20 years since the last Census and the 2020 Census is still blocked.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406906"/>
                  </a:ext>
                </a:extLst>
              </a:tr>
              <a:tr h="994508">
                <a:tc>
                  <a:txBody>
                    <a:bodyPr/>
                    <a:lstStyle/>
                    <a:p>
                      <a:r>
                        <a:rPr lang="fr-FR" sz="1400" dirty="0"/>
                        <a:t>Data collection method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Data is extrapolated from the 2003 Census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926096"/>
                  </a:ext>
                </a:extLst>
              </a:tr>
              <a:tr h="574314">
                <a:tc>
                  <a:txBody>
                    <a:bodyPr/>
                    <a:lstStyle/>
                    <a:p>
                      <a:r>
                        <a:rPr lang="fr-FR" sz="1400" dirty="0"/>
                        <a:t>Advantages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The official population data for Haiti, published by the government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76211"/>
                  </a:ext>
                </a:extLst>
              </a:tr>
              <a:tr h="799937">
                <a:tc>
                  <a:txBody>
                    <a:bodyPr/>
                    <a:lstStyle/>
                    <a:p>
                      <a:r>
                        <a:rPr lang="fr-FR" sz="1400" dirty="0"/>
                        <a:t>Disadvantages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400" dirty="0"/>
                        <a:t>Its not geolocalized so it can’t be visualized on a map, unless joined to the CNIGs Admin Regions data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FR" sz="1400" dirty="0"/>
                        <a:t>Data may be innacurate due to age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5916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80A7515-2E7D-8618-AD39-862DA26A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42" y="330121"/>
            <a:ext cx="10515600" cy="522514"/>
          </a:xfrm>
        </p:spPr>
        <p:txBody>
          <a:bodyPr>
            <a:noAutofit/>
          </a:bodyPr>
          <a:lstStyle/>
          <a:p>
            <a:r>
              <a:rPr lang="en-US" sz="3000" dirty="0" err="1"/>
              <a:t>Population data</a:t>
            </a:r>
            <a:endParaRPr lang="en-US" sz="30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88C1BD-BC5B-0B55-F668-9DB6FE29518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5934" y="1177252"/>
            <a:ext cx="4224723" cy="33044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089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3540-C62C-43C3-12E1-ECD8FB93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261" y="334964"/>
            <a:ext cx="7773477" cy="929653"/>
          </a:xfrm>
        </p:spPr>
        <p:txBody>
          <a:bodyPr>
            <a:normAutofit fontScale="90000"/>
          </a:bodyPr>
          <a:lstStyle/>
          <a:p>
            <a:r>
              <a:rPr lang="en-US" dirty="0"/>
              <a:t>HANWASH Program objectives </a:t>
            </a:r>
            <a:br>
              <a:rPr lang="en-US" dirty="0"/>
            </a:br>
            <a:r>
              <a:rPr lang="en-US" dirty="0"/>
              <a:t>and expected results</a:t>
            </a:r>
          </a:p>
        </p:txBody>
      </p:sp>
      <p:pic>
        <p:nvPicPr>
          <p:cNvPr id="7" name="Picture 6" descr="A table with text on it&#10;&#10;Description automatically generated">
            <a:extLst>
              <a:ext uri="{FF2B5EF4-FFF2-40B4-BE49-F238E27FC236}">
                <a16:creationId xmlns:a16="http://schemas.microsoft.com/office/drawing/2014/main" id="{2F0101D3-710D-6F3E-660D-A331515A4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38" y="1665555"/>
            <a:ext cx="8763001" cy="444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14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D6A1-4BA5-510C-A5D3-119588AC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826216"/>
          </a:xfrm>
        </p:spPr>
        <p:txBody>
          <a:bodyPr/>
          <a:lstStyle/>
          <a:p>
            <a:r>
              <a:rPr lang="en-US"/>
              <a:t>Water point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EC221A-99D4-9DC3-1698-B2F08FE94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64217"/>
              </p:ext>
            </p:extLst>
          </p:nvPr>
        </p:nvGraphicFramePr>
        <p:xfrm>
          <a:off x="599064" y="1526583"/>
          <a:ext cx="6381839" cy="4923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216">
                  <a:extLst>
                    <a:ext uri="{9D8B030D-6E8A-4147-A177-3AD203B41FA5}">
                      <a16:colId xmlns:a16="http://schemas.microsoft.com/office/drawing/2014/main" val="2153356787"/>
                    </a:ext>
                  </a:extLst>
                </a:gridCol>
                <a:gridCol w="4983623">
                  <a:extLst>
                    <a:ext uri="{9D8B030D-6E8A-4147-A177-3AD203B41FA5}">
                      <a16:colId xmlns:a16="http://schemas.microsoft.com/office/drawing/2014/main" val="274760203"/>
                    </a:ext>
                  </a:extLst>
                </a:gridCol>
              </a:tblGrid>
              <a:tr h="320379">
                <a:tc>
                  <a:txBody>
                    <a:bodyPr/>
                    <a:lstStyle/>
                    <a:p>
                      <a:r>
                        <a:rPr lang="fr-FR" sz="1400" noProof="0" dirty="0">
                          <a:solidFill>
                            <a:schemeClr val="tx1"/>
                          </a:solidFill>
                        </a:rPr>
                        <a:t>Resource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noProof="0" dirty="0">
                          <a:solidFill>
                            <a:schemeClr val="tx1"/>
                          </a:solidFill>
                        </a:rPr>
                        <a:t>Inventaire des Points d’Eau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425999"/>
                  </a:ext>
                </a:extLst>
              </a:tr>
              <a:tr h="361565">
                <a:tc>
                  <a:txBody>
                    <a:bodyPr/>
                    <a:lstStyle/>
                    <a:p>
                      <a:r>
                        <a:rPr lang="fr-FR" sz="1400" noProof="0" dirty="0"/>
                        <a:t>Data supplier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noProof="0" dirty="0"/>
                        <a:t>DINEPA (</a:t>
                      </a:r>
                      <a:r>
                        <a:rPr lang="fr-FR" sz="1400" noProof="0" dirty="0">
                          <a:hlinkClick r:id="rId2"/>
                        </a:rPr>
                        <a:t>SIEPA.mwater.co &gt; Thematique &gt; Eau Potable</a:t>
                      </a:r>
                      <a:r>
                        <a:rPr lang="fr-FR" sz="1400" noProof="0" dirty="0"/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934538"/>
                  </a:ext>
                </a:extLst>
              </a:tr>
              <a:tr h="283927">
                <a:tc>
                  <a:txBody>
                    <a:bodyPr/>
                    <a:lstStyle/>
                    <a:p>
                      <a:r>
                        <a:rPr lang="fr-FR" sz="1400" noProof="0" dirty="0"/>
                        <a:t>Format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noProof="0" dirty="0" err="1"/>
                        <a:t>mWater</a:t>
                      </a:r>
                      <a:r>
                        <a:rPr lang="fr-FR" sz="1400" noProof="0" dirty="0"/>
                        <a:t>, Shapefile, and Excel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387973"/>
                  </a:ext>
                </a:extLst>
              </a:tr>
              <a:tr h="199938">
                <a:tc>
                  <a:txBody>
                    <a:bodyPr/>
                    <a:lstStyle/>
                    <a:p>
                      <a:r>
                        <a:rPr lang="fr-FR" sz="1400" noProof="0" dirty="0"/>
                        <a:t>Aggregation level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noProof="0" dirty="0"/>
                        <a:t>Commnal section, commune, department, national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470477"/>
                  </a:ext>
                </a:extLst>
              </a:tr>
              <a:tr h="549217">
                <a:tc>
                  <a:txBody>
                    <a:bodyPr/>
                    <a:lstStyle/>
                    <a:p>
                      <a:r>
                        <a:rPr lang="fr-FR" sz="1400" noProof="0" dirty="0"/>
                        <a:t>Update frequency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noProof="0" dirty="0"/>
                        <a:t>DINEPA set the goal of updating these every year, but it hasn’t been updated since 2017 (full) and 2021 (partial)*</a:t>
                      </a:r>
                      <a:endParaRPr lang="fr-FR" sz="1400" b="0" noProof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406906"/>
                  </a:ext>
                </a:extLst>
              </a:tr>
              <a:tr h="352199">
                <a:tc>
                  <a:txBody>
                    <a:bodyPr/>
                    <a:lstStyle/>
                    <a:p>
                      <a:r>
                        <a:rPr lang="fr-FR" sz="1400" noProof="0" dirty="0"/>
                        <a:t>Sample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noProof="0" dirty="0"/>
                        <a:t>-100% sampling of water point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926096"/>
                  </a:ext>
                </a:extLst>
              </a:tr>
              <a:tr h="292018">
                <a:tc>
                  <a:txBody>
                    <a:bodyPr/>
                    <a:lstStyle/>
                    <a:p>
                      <a:r>
                        <a:rPr lang="fr-FR" sz="1400" noProof="0" dirty="0"/>
                        <a:t>Data collection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-Collected in the field by TEPACs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62773"/>
                  </a:ext>
                </a:extLst>
              </a:tr>
              <a:tr h="651361">
                <a:tc>
                  <a:txBody>
                    <a:bodyPr/>
                    <a:lstStyle/>
                    <a:p>
                      <a:r>
                        <a:rPr lang="fr-FR" sz="1400" noProof="0" dirty="0"/>
                        <a:t>Advantages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-Exhaustive</a:t>
                      </a:r>
                    </a:p>
                    <a:p>
                      <a:r>
                        <a:rPr lang="fr-FR" sz="1400" dirty="0"/>
                        <a:t>-Provides information on a sub-communal section level</a:t>
                      </a:r>
                    </a:p>
                    <a:p>
                      <a:r>
                        <a:rPr lang="fr-FR" sz="1400" dirty="0"/>
                        <a:t>-Can be used for planning, project design, and monitoring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76211"/>
                  </a:ext>
                </a:extLst>
              </a:tr>
              <a:tr h="322754">
                <a:tc>
                  <a:txBody>
                    <a:bodyPr/>
                    <a:lstStyle/>
                    <a:p>
                      <a:r>
                        <a:rPr lang="fr-FR" sz="1400" noProof="0" dirty="0"/>
                        <a:t>Disadvantages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400" noProof="0" dirty="0"/>
                        <a:t>-Only allows for a PROXY of JMP basic water service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59169"/>
                  </a:ext>
                </a:extLst>
              </a:tr>
              <a:tr h="835078">
                <a:tc>
                  <a:txBody>
                    <a:bodyPr/>
                    <a:lstStyle/>
                    <a:p>
                      <a:r>
                        <a:rPr lang="fr-FR" sz="1400" noProof="0" dirty="0"/>
                        <a:t>Notes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400" b="0" noProof="0" dirty="0"/>
                        <a:t>-Includes only improved and unimproved water points but not surface water.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400" b="0" noProof="0" dirty="0"/>
                        <a:t>-Includes only publicly accessible water points, so it does not includes self-supply or institutional access i.e. those who don’t provide water to the community at large.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191688"/>
                  </a:ext>
                </a:extLst>
              </a:tr>
            </a:tbl>
          </a:graphicData>
        </a:graphic>
      </p:graphicFrame>
      <p:pic>
        <p:nvPicPr>
          <p:cNvPr id="6" name="Picture 5" descr="A map of water with red and green dots&#10;&#10;Description automatically generated">
            <a:extLst>
              <a:ext uri="{FF2B5EF4-FFF2-40B4-BE49-F238E27FC236}">
                <a16:creationId xmlns:a16="http://schemas.microsoft.com/office/drawing/2014/main" id="{EA07083C-8D78-C48A-1ABC-E1497A84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830" y="1526583"/>
            <a:ext cx="4593134" cy="4104783"/>
          </a:xfrm>
          <a:prstGeom prst="rect">
            <a:avLst/>
          </a:prstGeom>
          <a:ln>
            <a:solidFill>
              <a:srgbClr val="40404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69F17B-608E-E11B-3E5A-387E742CC9B3}"/>
              </a:ext>
            </a:extLst>
          </p:cNvPr>
          <p:cNvSpPr txBox="1"/>
          <p:nvPr/>
        </p:nvSpPr>
        <p:spPr>
          <a:xfrm>
            <a:off x="7261830" y="5918186"/>
            <a:ext cx="5012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*HANWASH Supported the 2021 data update through fundin from ONEPA</a:t>
            </a:r>
          </a:p>
        </p:txBody>
      </p:sp>
    </p:spTree>
    <p:extLst>
      <p:ext uri="{BB962C8B-B14F-4D97-AF65-F5344CB8AC3E}">
        <p14:creationId xmlns:p14="http://schemas.microsoft.com/office/powerpoint/2010/main" val="3120764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EE5A-DB39-CCCF-8B87-7D0D5150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65" y="284197"/>
            <a:ext cx="6215392" cy="696840"/>
          </a:xfrm>
        </p:spPr>
        <p:txBody>
          <a:bodyPr>
            <a:normAutofit fontScale="90000"/>
          </a:bodyPr>
          <a:lstStyle/>
          <a:p>
            <a:r>
              <a:rPr lang="en-US"/>
              <a:t>CNIGS “Building”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CE61A5-2DDE-EC80-2A52-75E476AFB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760089"/>
              </p:ext>
            </p:extLst>
          </p:nvPr>
        </p:nvGraphicFramePr>
        <p:xfrm>
          <a:off x="599064" y="1324303"/>
          <a:ext cx="7227413" cy="5266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897">
                  <a:extLst>
                    <a:ext uri="{9D8B030D-6E8A-4147-A177-3AD203B41FA5}">
                      <a16:colId xmlns:a16="http://schemas.microsoft.com/office/drawing/2014/main" val="2153356787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274760203"/>
                    </a:ext>
                  </a:extLst>
                </a:gridCol>
              </a:tblGrid>
              <a:tr h="302956">
                <a:tc>
                  <a:txBody>
                    <a:bodyPr/>
                    <a:lstStyle/>
                    <a:p>
                      <a:r>
                        <a:rPr lang="fr-FR" sz="1200" noProof="0" dirty="0">
                          <a:solidFill>
                            <a:schemeClr val="tx1"/>
                          </a:solidFill>
                        </a:rPr>
                        <a:t>Resource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noProof="0" dirty="0">
                          <a:solidFill>
                            <a:schemeClr val="tx1"/>
                          </a:solidFill>
                        </a:rPr>
                        <a:t>"Bâtiments" or "Building" data layer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425999"/>
                  </a:ext>
                </a:extLst>
              </a:tr>
              <a:tr h="306644"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Data supplier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Centre National d’Information GeoSpatielle (CNIGS)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934538"/>
                  </a:ext>
                </a:extLst>
              </a:tr>
              <a:tr h="284280"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Format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noProof="0" dirty="0" err="1"/>
                        <a:t>mWater</a:t>
                      </a:r>
                      <a:r>
                        <a:rPr lang="fr-FR" sz="1200" noProof="0" dirty="0"/>
                        <a:t>, </a:t>
                      </a:r>
                      <a:r>
                        <a:rPr lang="fr-FR" sz="1200" noProof="0" dirty="0">
                          <a:hlinkClick r:id="rId2"/>
                        </a:rPr>
                        <a:t>Shapefile</a:t>
                      </a:r>
                      <a:r>
                        <a:rPr lang="fr-FR" sz="1200" noProof="0" dirty="0"/>
                        <a:t>, </a:t>
                      </a:r>
                      <a:r>
                        <a:rPr lang="fr-FR" sz="1200" noProof="0" dirty="0">
                          <a:hlinkClick r:id="rId3"/>
                        </a:rPr>
                        <a:t>Web Tile Service (can be added as mWater Tile layers)</a:t>
                      </a:r>
                      <a:endParaRPr lang="fr-FR" sz="1200" noProof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387973"/>
                  </a:ext>
                </a:extLst>
              </a:tr>
              <a:tr h="298875"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Aggregation level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Commnal section, commune, department, national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470477"/>
                  </a:ext>
                </a:extLst>
              </a:tr>
              <a:tr h="663319"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Update frequency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- 2012 was the last update</a:t>
                      </a:r>
                    </a:p>
                    <a:p>
                      <a:r>
                        <a:rPr lang="fr-FR" sz="1200" noProof="0" dirty="0"/>
                        <a:t>- CNIGS set the goal to update this in 2015, but this was never completed and there is currently no plan to update.</a:t>
                      </a:r>
                      <a:endParaRPr lang="fr-FR" sz="1200" b="0" noProof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406906"/>
                  </a:ext>
                </a:extLst>
              </a:tr>
              <a:tr h="290410"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Sample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noProof="0" dirty="0"/>
                        <a:t>-100% sampling of "Buildings"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926096"/>
                  </a:ext>
                </a:extLst>
              </a:tr>
              <a:tr h="297344"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Data collection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- Digitized manually from satellite imagery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62773"/>
                  </a:ext>
                </a:extLst>
              </a:tr>
              <a:tr h="468155"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Advantages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- Exhaustive (~2.3 million buildings)</a:t>
                      </a:r>
                    </a:p>
                    <a:p>
                      <a:r>
                        <a:rPr lang="fr-FR" sz="1200" dirty="0"/>
                        <a:t>- Provides visualization on the sub-communal section level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76211"/>
                  </a:ext>
                </a:extLst>
              </a:tr>
              <a:tr h="1041327"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Disadvantages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noProof="0" dirty="0"/>
                        <a:t>- "Buildings" isn’t exactly equal to "Households". There are also places where buildings  were incorrectly registered e.g. some ceimaries or markets. This produces a level of innacuracy that is difficult to quantify, but has been estimated at a 15% overcount. But, assuming that the error is evenly distributed spatially, the percentage access should be the same for "Building" as "Households".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59169"/>
                  </a:ext>
                </a:extLst>
              </a:tr>
              <a:tr h="490099"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Notes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noProof="0" dirty="0"/>
                        <a:t>Buildings is used interchangably with "Housholds" and "Population" when used to visualize access.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noProof="0" dirty="0"/>
                        <a:t>There is a significant error in this dataset, but it is ok for an estimate to get% access, while not giving an accurate population count.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191688"/>
                  </a:ext>
                </a:extLst>
              </a:tr>
              <a:tr h="490099"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Opportunity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noProof="0" dirty="0"/>
                        <a:t>Migrate to using the High Resolution Settlement Layer (</a:t>
                      </a:r>
                      <a:r>
                        <a:rPr lang="fr-FR" sz="1200" noProof="0" dirty="0">
                          <a:hlinkClick r:id="rId4"/>
                        </a:rPr>
                        <a:t>Link here</a:t>
                      </a:r>
                      <a:r>
                        <a:rPr lang="fr-FR" sz="1200" noProof="0" dirty="0"/>
                        <a:t>), which uses a different set of underlying datasources from 3rd parties [outside of Haiti].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58832"/>
                  </a:ext>
                </a:extLst>
              </a:tr>
            </a:tbl>
          </a:graphicData>
        </a:graphic>
      </p:graphicFrame>
      <p:pic>
        <p:nvPicPr>
          <p:cNvPr id="16" name="Picture 15" descr="A aerial view of a green area&#10;&#10;Description automatically generated">
            <a:extLst>
              <a:ext uri="{FF2B5EF4-FFF2-40B4-BE49-F238E27FC236}">
                <a16:creationId xmlns:a16="http://schemas.microsoft.com/office/drawing/2014/main" id="{2E5EF1EC-D8C2-B949-571A-E7678D3B22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72" b="42162"/>
          <a:stretch/>
        </p:blipFill>
        <p:spPr>
          <a:xfrm>
            <a:off x="8228563" y="578829"/>
            <a:ext cx="3090786" cy="1633722"/>
          </a:xfrm>
          <a:prstGeom prst="rect">
            <a:avLst/>
          </a:prstGeom>
          <a:ln>
            <a:solidFill>
              <a:srgbClr val="404040"/>
            </a:solidFill>
          </a:ln>
        </p:spPr>
      </p:pic>
      <p:pic>
        <p:nvPicPr>
          <p:cNvPr id="12" name="Picture 11" descr="A map of a city&#10;&#10;Description automatically generated">
            <a:extLst>
              <a:ext uri="{FF2B5EF4-FFF2-40B4-BE49-F238E27FC236}">
                <a16:creationId xmlns:a16="http://schemas.microsoft.com/office/drawing/2014/main" id="{7EA5EA8B-3FE4-1E69-46B5-1C004DEEAE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4608"/>
          <a:stretch/>
        </p:blipFill>
        <p:spPr>
          <a:xfrm>
            <a:off x="8228563" y="2779955"/>
            <a:ext cx="3090786" cy="1597147"/>
          </a:xfrm>
          <a:prstGeom prst="rect">
            <a:avLst/>
          </a:prstGeom>
          <a:ln>
            <a:solidFill>
              <a:srgbClr val="404040"/>
            </a:solidFill>
          </a:ln>
        </p:spPr>
      </p:pic>
      <p:pic>
        <p:nvPicPr>
          <p:cNvPr id="14" name="Picture 13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55FACEE9-CCC7-0412-EE95-37A7E171241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208" t="9129" r="9942" b="34932"/>
          <a:stretch/>
        </p:blipFill>
        <p:spPr>
          <a:xfrm>
            <a:off x="8228564" y="5025786"/>
            <a:ext cx="3102412" cy="1633722"/>
          </a:xfrm>
          <a:prstGeom prst="rect">
            <a:avLst/>
          </a:prstGeom>
          <a:ln>
            <a:solidFill>
              <a:srgbClr val="404040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C35F677-B9CE-C89C-7BBF-E44911ABC743}"/>
              </a:ext>
            </a:extLst>
          </p:cNvPr>
          <p:cNvSpPr/>
          <p:nvPr/>
        </p:nvSpPr>
        <p:spPr>
          <a:xfrm>
            <a:off x="11127032" y="4790320"/>
            <a:ext cx="36576" cy="36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ACDEB7-525A-F45E-FB17-AB78AEAD5FC1}"/>
              </a:ext>
            </a:extLst>
          </p:cNvPr>
          <p:cNvSpPr txBox="1"/>
          <p:nvPr/>
        </p:nvSpPr>
        <p:spPr>
          <a:xfrm>
            <a:off x="11163608" y="4656454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Building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86416-C5DF-998E-D73E-3D893676AD1F}"/>
              </a:ext>
            </a:extLst>
          </p:cNvPr>
          <p:cNvSpPr txBox="1"/>
          <p:nvPr/>
        </p:nvSpPr>
        <p:spPr>
          <a:xfrm>
            <a:off x="11167979" y="4379455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/>
              <a:t>Legend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7A1A5-2CE3-90C3-0290-BA1C5C5E6333}"/>
              </a:ext>
            </a:extLst>
          </p:cNvPr>
          <p:cNvSpPr txBox="1"/>
          <p:nvPr/>
        </p:nvSpPr>
        <p:spPr>
          <a:xfrm>
            <a:off x="8228563" y="284197"/>
            <a:ext cx="7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Imagery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A4B816-39F0-D750-942F-C860BF6BF036}"/>
              </a:ext>
            </a:extLst>
          </p:cNvPr>
          <p:cNvSpPr txBox="1"/>
          <p:nvPr/>
        </p:nvSpPr>
        <p:spPr>
          <a:xfrm>
            <a:off x="8181737" y="2448636"/>
            <a:ext cx="1592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Imagery + Buildings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CCFDE6-3D11-546B-46C6-7E893C23916E}"/>
              </a:ext>
            </a:extLst>
          </p:cNvPr>
          <p:cNvSpPr txBox="1"/>
          <p:nvPr/>
        </p:nvSpPr>
        <p:spPr>
          <a:xfrm>
            <a:off x="8181736" y="4633185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Buildings</a:t>
            </a:r>
          </a:p>
        </p:txBody>
      </p:sp>
    </p:spTree>
    <p:extLst>
      <p:ext uri="{BB962C8B-B14F-4D97-AF65-F5344CB8AC3E}">
        <p14:creationId xmlns:p14="http://schemas.microsoft.com/office/powerpoint/2010/main" val="298075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974018-5ACC-E3B9-3E8D-536E1D1DF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323545"/>
              </p:ext>
            </p:extLst>
          </p:nvPr>
        </p:nvGraphicFramePr>
        <p:xfrm>
          <a:off x="332208" y="935469"/>
          <a:ext cx="6900560" cy="5796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289">
                  <a:extLst>
                    <a:ext uri="{9D8B030D-6E8A-4147-A177-3AD203B41FA5}">
                      <a16:colId xmlns:a16="http://schemas.microsoft.com/office/drawing/2014/main" val="2153356787"/>
                    </a:ext>
                  </a:extLst>
                </a:gridCol>
                <a:gridCol w="5679271">
                  <a:extLst>
                    <a:ext uri="{9D8B030D-6E8A-4147-A177-3AD203B41FA5}">
                      <a16:colId xmlns:a16="http://schemas.microsoft.com/office/drawing/2014/main" val="274760203"/>
                    </a:ext>
                  </a:extLst>
                </a:gridCol>
              </a:tblGrid>
              <a:tr h="338747">
                <a:tc>
                  <a:txBody>
                    <a:bodyPr/>
                    <a:lstStyle/>
                    <a:p>
                      <a:r>
                        <a:rPr lang="en-US" sz="1400" noProof="0">
                          <a:solidFill>
                            <a:schemeClr val="tx1"/>
                          </a:solidFill>
                        </a:rPr>
                        <a:t>Resource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solidFill>
                            <a:schemeClr val="tx1"/>
                          </a:solidFill>
                          <a:hlinkClick r:id="rId2"/>
                        </a:rPr>
                        <a:t>DINEPA Basic Water Access</a:t>
                      </a:r>
                      <a:endParaRPr lang="en-US" sz="1400" noProof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425999"/>
                  </a:ext>
                </a:extLst>
              </a:tr>
              <a:tr h="373515">
                <a:tc>
                  <a:txBody>
                    <a:bodyPr/>
                    <a:lstStyle/>
                    <a:p>
                      <a:r>
                        <a:rPr lang="en-US" sz="1400" noProof="0"/>
                        <a:t>Data supplier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DINEPA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934538"/>
                  </a:ext>
                </a:extLst>
              </a:tr>
              <a:tr h="308089">
                <a:tc>
                  <a:txBody>
                    <a:bodyPr/>
                    <a:lstStyle/>
                    <a:p>
                      <a:r>
                        <a:rPr lang="en-US" sz="1400" noProof="0"/>
                        <a:t>Format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mWater, Shapefile, and Excel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387973"/>
                  </a:ext>
                </a:extLst>
              </a:tr>
              <a:tr h="348468">
                <a:tc>
                  <a:txBody>
                    <a:bodyPr/>
                    <a:lstStyle/>
                    <a:p>
                      <a:r>
                        <a:rPr lang="en-US" sz="1400" noProof="0"/>
                        <a:t>Aggregation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Communal section, commune, department, national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470477"/>
                  </a:ext>
                </a:extLst>
              </a:tr>
              <a:tr h="357632">
                <a:tc>
                  <a:txBody>
                    <a:bodyPr/>
                    <a:lstStyle/>
                    <a:p>
                      <a:r>
                        <a:rPr lang="en-US" sz="1400" noProof="0"/>
                        <a:t>Update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-</a:t>
                      </a:r>
                      <a:r>
                        <a:rPr lang="en-US" sz="1400" b="0" noProof="0"/>
                        <a:t>Updated in 2017. </a:t>
                      </a:r>
                      <a:r>
                        <a:rPr lang="en-US" sz="1400" b="0" noProof="0">
                          <a:hlinkClick r:id="rId3"/>
                        </a:rPr>
                        <a:t>Must be manually calculated by DINEPA via QGIS</a:t>
                      </a:r>
                      <a:endParaRPr lang="en-US" sz="1400" b="0" noProof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406906"/>
                  </a:ext>
                </a:extLst>
              </a:tr>
              <a:tr h="412255">
                <a:tc>
                  <a:txBody>
                    <a:bodyPr/>
                    <a:lstStyle/>
                    <a:p>
                      <a:r>
                        <a:rPr lang="en-US" sz="1400" noProof="0"/>
                        <a:t>Sample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/>
                        <a:t>-100% sampling of water point</a:t>
                      </a:r>
                    </a:p>
                    <a:p>
                      <a:r>
                        <a:rPr lang="en-US" sz="1400" b="0" noProof="0"/>
                        <a:t>-100% sampling of buildings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926096"/>
                  </a:ext>
                </a:extLst>
              </a:tr>
              <a:tr h="736169">
                <a:tc>
                  <a:txBody>
                    <a:bodyPr/>
                    <a:lstStyle/>
                    <a:p>
                      <a:r>
                        <a:rPr lang="en-US" sz="1400" noProof="0"/>
                        <a:t>Data calculation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-Access is calculated as "Buildings within 500m (Euclidian/Planar distance) from a Functional &amp; Improved water point " This calculates a "% of buildings with access". </a:t>
                      </a:r>
                    </a:p>
                    <a:p>
                      <a:r>
                        <a:rPr lang="en-US" sz="1400" noProof="0"/>
                        <a:t>-The % of buildings is then multiplied by the IHSI population to get the raw number of people with(out) access.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62773"/>
                  </a:ext>
                </a:extLst>
              </a:tr>
              <a:tr h="574212">
                <a:tc>
                  <a:txBody>
                    <a:bodyPr/>
                    <a:lstStyle/>
                    <a:p>
                      <a:r>
                        <a:rPr lang="en-US" sz="1400" noProof="0"/>
                        <a:t>Advantages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/>
                        <a:t>-Permits for visualization and mapping</a:t>
                      </a:r>
                    </a:p>
                    <a:p>
                      <a:r>
                        <a:rPr lang="en-US" sz="1400" noProof="0"/>
                        <a:t>-Provides information on a sub-communal section level</a:t>
                      </a:r>
                    </a:p>
                    <a:p>
                      <a:r>
                        <a:rPr lang="en-US" sz="1400" noProof="0"/>
                        <a:t>-Rapid calculation of access accross the whole country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76211"/>
                  </a:ext>
                </a:extLst>
              </a:tr>
              <a:tr h="412255">
                <a:tc>
                  <a:txBody>
                    <a:bodyPr/>
                    <a:lstStyle/>
                    <a:p>
                      <a:r>
                        <a:rPr lang="en-US" sz="1400" noProof="0"/>
                        <a:t>Disadvantages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noProof="0"/>
                        <a:t>This is only a PROXY indicator for JMP Basic Service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59169"/>
                  </a:ext>
                </a:extLst>
              </a:tr>
              <a:tr h="412255">
                <a:tc>
                  <a:txBody>
                    <a:bodyPr/>
                    <a:lstStyle/>
                    <a:p>
                      <a:r>
                        <a:rPr lang="en-US" sz="1400" noProof="0"/>
                        <a:t>Assumptions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noProof="0"/>
                        <a:t>Does not take into account natural or manmade barriers to walking e.g. crossing rivers,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191688"/>
                  </a:ext>
                </a:extLst>
              </a:tr>
              <a:tr h="412255">
                <a:tc>
                  <a:txBody>
                    <a:bodyPr/>
                    <a:lstStyle/>
                    <a:p>
                      <a:r>
                        <a:rPr lang="en-US" sz="1400" noProof="0"/>
                        <a:t>Opportunities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noProof="0"/>
                        <a:t>This is an opportunity for HANWASH to fund sector monitoring through the automatic calculation of this data to reflect partner investments [talk to Annie Feighery, CEO mWater]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15726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8FDBA06-85C5-3C44-783A-B3932522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65" y="235880"/>
            <a:ext cx="5635485" cy="494372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Access calculation</a:t>
            </a:r>
            <a:endParaRPr lang="en-US" sz="2800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A7A7DEA8-BF47-32BF-4FD6-AC088A42FB0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4059" y="4328745"/>
            <a:ext cx="3032891" cy="2290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04DF970-A3D2-D5A3-6CA8-6B9693D60DA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4059" y="825230"/>
            <a:ext cx="3064132" cy="26328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35212A-CCBD-58F6-22B7-E1E1092DCEA0}"/>
              </a:ext>
            </a:extLst>
          </p:cNvPr>
          <p:cNvSpPr txBox="1"/>
          <p:nvPr/>
        </p:nvSpPr>
        <p:spPr>
          <a:xfrm>
            <a:off x="9732286" y="263474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Buildings with access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6B623F-754C-8E2E-D672-CEB9C15ED67D}"/>
              </a:ext>
            </a:extLst>
          </p:cNvPr>
          <p:cNvSpPr txBox="1"/>
          <p:nvPr/>
        </p:nvSpPr>
        <p:spPr>
          <a:xfrm>
            <a:off x="6814457" y="239272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Buildings without access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73A694-F090-FDEA-7180-BB2731B08DBC}"/>
              </a:ext>
            </a:extLst>
          </p:cNvPr>
          <p:cNvCxnSpPr>
            <a:cxnSpLocks/>
          </p:cNvCxnSpPr>
          <p:nvPr/>
        </p:nvCxnSpPr>
        <p:spPr>
          <a:xfrm>
            <a:off x="7808360" y="714636"/>
            <a:ext cx="965770" cy="6726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0664FD-DE3C-7522-A157-83BE8B94A97C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9732286" y="632806"/>
            <a:ext cx="1063753" cy="150886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0A6977-3294-CDA3-81B0-6D4E70F7F493}"/>
              </a:ext>
            </a:extLst>
          </p:cNvPr>
          <p:cNvSpPr txBox="1"/>
          <p:nvPr/>
        </p:nvSpPr>
        <p:spPr>
          <a:xfrm>
            <a:off x="10577356" y="4332885"/>
            <a:ext cx="170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Access levels aggregated to the commune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C56D59-E41A-8DF2-6BB9-B01BA26377B8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858676" y="4794550"/>
            <a:ext cx="718680" cy="29603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1BC581F-9780-83C1-48FA-4FBC78DABD56}"/>
              </a:ext>
            </a:extLst>
          </p:cNvPr>
          <p:cNvSpPr/>
          <p:nvPr/>
        </p:nvSpPr>
        <p:spPr>
          <a:xfrm>
            <a:off x="10718209" y="2726128"/>
            <a:ext cx="457200" cy="454411"/>
          </a:xfrm>
          <a:prstGeom prst="ellipse">
            <a:avLst/>
          </a:prstGeom>
          <a:solidFill>
            <a:srgbClr val="4CAE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915164-F041-E4B9-4A52-94991F9A2DDB}"/>
              </a:ext>
            </a:extLst>
          </p:cNvPr>
          <p:cNvSpPr/>
          <p:nvPr/>
        </p:nvSpPr>
        <p:spPr>
          <a:xfrm>
            <a:off x="10874827" y="2405745"/>
            <a:ext cx="36576" cy="365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D8DB92-B30B-9F73-B676-321535F69223}"/>
              </a:ext>
            </a:extLst>
          </p:cNvPr>
          <p:cNvSpPr txBox="1"/>
          <p:nvPr/>
        </p:nvSpPr>
        <p:spPr>
          <a:xfrm>
            <a:off x="11191270" y="2768667"/>
            <a:ext cx="110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500m access*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F7B75E-0758-3456-8194-8873312F1F07}"/>
              </a:ext>
            </a:extLst>
          </p:cNvPr>
          <p:cNvSpPr txBox="1"/>
          <p:nvPr/>
        </p:nvSpPr>
        <p:spPr>
          <a:xfrm>
            <a:off x="11097793" y="219834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Building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95A815-C772-ED99-DDFA-8F92A41C8ABA}"/>
              </a:ext>
            </a:extLst>
          </p:cNvPr>
          <p:cNvSpPr txBox="1"/>
          <p:nvPr/>
        </p:nvSpPr>
        <p:spPr>
          <a:xfrm>
            <a:off x="10797964" y="165646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Legend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69D19D-3363-2F5C-7953-6CBA667C94A7}"/>
              </a:ext>
            </a:extLst>
          </p:cNvPr>
          <p:cNvSpPr txBox="1"/>
          <p:nvPr/>
        </p:nvSpPr>
        <p:spPr>
          <a:xfrm>
            <a:off x="7419158" y="3568707"/>
            <a:ext cx="4440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*There is a functional and improved water point at the center of each 500m access circle</a:t>
            </a:r>
          </a:p>
        </p:txBody>
      </p:sp>
    </p:spTree>
    <p:extLst>
      <p:ext uri="{BB962C8B-B14F-4D97-AF65-F5344CB8AC3E}">
        <p14:creationId xmlns:p14="http://schemas.microsoft.com/office/powerpoint/2010/main" val="3767078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4CC4-EF5F-728A-F1DE-764A0DED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9778"/>
            <a:ext cx="7729728" cy="733479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monitoring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6D5D62-CC00-BEAC-FC82-6B420809D9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240738"/>
              </p:ext>
            </p:extLst>
          </p:nvPr>
        </p:nvGraphicFramePr>
        <p:xfrm>
          <a:off x="642508" y="1311825"/>
          <a:ext cx="10906984" cy="4872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492">
                  <a:extLst>
                    <a:ext uri="{9D8B030D-6E8A-4147-A177-3AD203B41FA5}">
                      <a16:colId xmlns:a16="http://schemas.microsoft.com/office/drawing/2014/main" val="3711596048"/>
                    </a:ext>
                  </a:extLst>
                </a:gridCol>
                <a:gridCol w="1719254">
                  <a:extLst>
                    <a:ext uri="{9D8B030D-6E8A-4147-A177-3AD203B41FA5}">
                      <a16:colId xmlns:a16="http://schemas.microsoft.com/office/drawing/2014/main" val="1506313513"/>
                    </a:ext>
                  </a:extLst>
                </a:gridCol>
                <a:gridCol w="1287587">
                  <a:extLst>
                    <a:ext uri="{9D8B030D-6E8A-4147-A177-3AD203B41FA5}">
                      <a16:colId xmlns:a16="http://schemas.microsoft.com/office/drawing/2014/main" val="757957581"/>
                    </a:ext>
                  </a:extLst>
                </a:gridCol>
                <a:gridCol w="1439159">
                  <a:extLst>
                    <a:ext uri="{9D8B030D-6E8A-4147-A177-3AD203B41FA5}">
                      <a16:colId xmlns:a16="http://schemas.microsoft.com/office/drawing/2014/main" val="333574369"/>
                    </a:ext>
                  </a:extLst>
                </a:gridCol>
                <a:gridCol w="1154178">
                  <a:extLst>
                    <a:ext uri="{9D8B030D-6E8A-4147-A177-3AD203B41FA5}">
                      <a16:colId xmlns:a16="http://schemas.microsoft.com/office/drawing/2014/main" val="165223974"/>
                    </a:ext>
                  </a:extLst>
                </a:gridCol>
                <a:gridCol w="1448644">
                  <a:extLst>
                    <a:ext uri="{9D8B030D-6E8A-4147-A177-3AD203B41FA5}">
                      <a16:colId xmlns:a16="http://schemas.microsoft.com/office/drawing/2014/main" val="4201710007"/>
                    </a:ext>
                  </a:extLst>
                </a:gridCol>
                <a:gridCol w="1487297">
                  <a:extLst>
                    <a:ext uri="{9D8B030D-6E8A-4147-A177-3AD203B41FA5}">
                      <a16:colId xmlns:a16="http://schemas.microsoft.com/office/drawing/2014/main" val="3746041631"/>
                    </a:ext>
                  </a:extLst>
                </a:gridCol>
                <a:gridCol w="1363373">
                  <a:extLst>
                    <a:ext uri="{9D8B030D-6E8A-4147-A177-3AD203B41FA5}">
                      <a16:colId xmlns:a16="http://schemas.microsoft.com/office/drawing/2014/main" val="2994331661"/>
                    </a:ext>
                  </a:extLst>
                </a:gridCol>
              </a:tblGrid>
              <a:tr h="45995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Dashboard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77227312"/>
                  </a:ext>
                </a:extLst>
              </a:tr>
              <a:tr h="4150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Complete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Summary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Site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Adopt-a-well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Indicators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QA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921715"/>
                  </a:ext>
                </a:extLst>
              </a:tr>
              <a:tr h="538039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User group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HANWASH professional team 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583424"/>
                  </a:ext>
                </a:extLst>
              </a:tr>
              <a:tr h="53803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HANWASH Board of Directors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229220"/>
                  </a:ext>
                </a:extLst>
              </a:tr>
              <a:tr h="53803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Rotary Ambassadors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2826171"/>
                  </a:ext>
                </a:extLst>
              </a:tr>
              <a:tr h="46512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Haiti Liaison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819438"/>
                  </a:ext>
                </a:extLst>
              </a:tr>
              <a:tr h="45995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DINEPA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370150"/>
                  </a:ext>
                </a:extLst>
              </a:tr>
              <a:tr h="459959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Local authorities 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044588"/>
                  </a:ext>
                </a:extLst>
              </a:tr>
              <a:tr h="5380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Implementing partners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720282"/>
                  </a:ext>
                </a:extLst>
              </a:tr>
              <a:tr h="459959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Funders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981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991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4CC4-EF5F-728A-F1DE-764A0DED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9778"/>
            <a:ext cx="7729728" cy="733479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Dashboards for each user group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6D5D62-CC00-BEAC-FC82-6B420809D9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260235"/>
              </p:ext>
            </p:extLst>
          </p:nvPr>
        </p:nvGraphicFramePr>
        <p:xfrm>
          <a:off x="320341" y="1236410"/>
          <a:ext cx="11098773" cy="487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296">
                  <a:extLst>
                    <a:ext uri="{9D8B030D-6E8A-4147-A177-3AD203B41FA5}">
                      <a16:colId xmlns:a16="http://schemas.microsoft.com/office/drawing/2014/main" val="3711596048"/>
                    </a:ext>
                  </a:extLst>
                </a:gridCol>
                <a:gridCol w="1555098">
                  <a:extLst>
                    <a:ext uri="{9D8B030D-6E8A-4147-A177-3AD203B41FA5}">
                      <a16:colId xmlns:a16="http://schemas.microsoft.com/office/drawing/2014/main" val="1506313513"/>
                    </a:ext>
                  </a:extLst>
                </a:gridCol>
                <a:gridCol w="1144242">
                  <a:extLst>
                    <a:ext uri="{9D8B030D-6E8A-4147-A177-3AD203B41FA5}">
                      <a16:colId xmlns:a16="http://schemas.microsoft.com/office/drawing/2014/main" val="757957581"/>
                    </a:ext>
                  </a:extLst>
                </a:gridCol>
                <a:gridCol w="1322152">
                  <a:extLst>
                    <a:ext uri="{9D8B030D-6E8A-4147-A177-3AD203B41FA5}">
                      <a16:colId xmlns:a16="http://schemas.microsoft.com/office/drawing/2014/main" val="333574369"/>
                    </a:ext>
                  </a:extLst>
                </a:gridCol>
                <a:gridCol w="1233197">
                  <a:extLst>
                    <a:ext uri="{9D8B030D-6E8A-4147-A177-3AD203B41FA5}">
                      <a16:colId xmlns:a16="http://schemas.microsoft.com/office/drawing/2014/main" val="165223974"/>
                    </a:ext>
                  </a:extLst>
                </a:gridCol>
                <a:gridCol w="1004254">
                  <a:extLst>
                    <a:ext uri="{9D8B030D-6E8A-4147-A177-3AD203B41FA5}">
                      <a16:colId xmlns:a16="http://schemas.microsoft.com/office/drawing/2014/main" val="4201710007"/>
                    </a:ext>
                  </a:extLst>
                </a:gridCol>
                <a:gridCol w="1462140">
                  <a:extLst>
                    <a:ext uri="{9D8B030D-6E8A-4147-A177-3AD203B41FA5}">
                      <a16:colId xmlns:a16="http://schemas.microsoft.com/office/drawing/2014/main" val="3746041631"/>
                    </a:ext>
                  </a:extLst>
                </a:gridCol>
                <a:gridCol w="1233197">
                  <a:extLst>
                    <a:ext uri="{9D8B030D-6E8A-4147-A177-3AD203B41FA5}">
                      <a16:colId xmlns:a16="http://schemas.microsoft.com/office/drawing/2014/main" val="2994331661"/>
                    </a:ext>
                  </a:extLst>
                </a:gridCol>
                <a:gridCol w="1233197">
                  <a:extLst>
                    <a:ext uri="{9D8B030D-6E8A-4147-A177-3AD203B41FA5}">
                      <a16:colId xmlns:a16="http://schemas.microsoft.com/office/drawing/2014/main" val="1270184855"/>
                    </a:ext>
                  </a:extLst>
                </a:gridCol>
              </a:tblGrid>
              <a:tr h="44296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Dashboard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77227312"/>
                  </a:ext>
                </a:extLst>
              </a:tr>
              <a:tr h="39970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Complete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Program summary 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Project details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Activity details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Commune action planning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Fundraising tools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Validation results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921715"/>
                  </a:ext>
                </a:extLst>
              </a:tr>
              <a:tr h="432579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User group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HANWASH professional team 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583424"/>
                  </a:ext>
                </a:extLst>
              </a:tr>
              <a:tr h="4082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HANWASH Board of Directors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229220"/>
                  </a:ext>
                </a:extLst>
              </a:tr>
              <a:tr h="4383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Rotary Ambassadors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2826171"/>
                  </a:ext>
                </a:extLst>
              </a:tr>
              <a:tr h="4479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Haiti Liaison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819438"/>
                  </a:ext>
                </a:extLst>
              </a:tr>
              <a:tr h="4429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DINEPA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370150"/>
                  </a:ext>
                </a:extLst>
              </a:tr>
              <a:tr h="442965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Local authorities 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044588"/>
                  </a:ext>
                </a:extLst>
              </a:tr>
              <a:tr h="4429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Implementing partners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720282"/>
                  </a:ext>
                </a:extLst>
              </a:tr>
              <a:tr h="442965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Funders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981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92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5716-5E8F-7BB4-F9C9-29C6C0BD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E87C-12A0-D2B7-BD9C-9206AF5E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HANWASH professional team (staff)</a:t>
            </a:r>
          </a:p>
          <a:p>
            <a:r>
              <a:rPr lang="en-US" dirty="0"/>
              <a:t>HANWASH Board of Directors</a:t>
            </a:r>
          </a:p>
          <a:p>
            <a:r>
              <a:rPr lang="en-US" dirty="0"/>
              <a:t>Local Rotary Clubs (“Champion Clubs”) and HANWASH Ambassadors</a:t>
            </a:r>
          </a:p>
          <a:p>
            <a:r>
              <a:rPr lang="en-US" dirty="0"/>
              <a:t>Partner Rotary Districts (“Champion Districts”)</a:t>
            </a:r>
          </a:p>
          <a:p>
            <a:r>
              <a:rPr lang="en-US" dirty="0"/>
              <a:t>DINEPA</a:t>
            </a:r>
          </a:p>
          <a:p>
            <a:r>
              <a:rPr lang="en-US" dirty="0"/>
              <a:t>Local authorities (mayors,  ASECs, CASECs)</a:t>
            </a:r>
          </a:p>
          <a:p>
            <a:r>
              <a:rPr lang="en-US" dirty="0"/>
              <a:t>Implementing partners</a:t>
            </a:r>
          </a:p>
          <a:p>
            <a:r>
              <a:rPr lang="en-US" dirty="0"/>
              <a:t>Funders</a:t>
            </a:r>
          </a:p>
          <a:p>
            <a:r>
              <a:rPr lang="en-US" dirty="0"/>
              <a:t>M&amp;E Officer</a:t>
            </a:r>
          </a:p>
          <a:p>
            <a:r>
              <a:rPr lang="en-US" dirty="0"/>
              <a:t>mWater Developer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8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C011-3EAC-EA1F-BC60-700055CE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6994"/>
            <a:ext cx="7729728" cy="852023"/>
          </a:xfrm>
        </p:spPr>
        <p:txBody>
          <a:bodyPr/>
          <a:lstStyle/>
          <a:p>
            <a:r>
              <a:rPr lang="en-US" dirty="0"/>
              <a:t>HANWASH professional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4AB8-AA18-AB6C-15D8-6FC31A42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33020"/>
            <a:ext cx="7729728" cy="115486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dirty="0"/>
              <a:t>Description:  </a:t>
            </a:r>
            <a:r>
              <a:rPr lang="en-US" dirty="0"/>
              <a:t>The HANWASH staff who handles management on a day-to-day basis</a:t>
            </a:r>
          </a:p>
          <a:p>
            <a:r>
              <a:rPr lang="en-US" b="1" dirty="0"/>
              <a:t>Members: </a:t>
            </a:r>
            <a:r>
              <a:rPr lang="en-US" dirty="0"/>
              <a:t>CEO,  Program Support Coordinator, M&amp;E manager, mWater manager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974CCD-DD62-A346-0928-4AB1AC8157D2}"/>
              </a:ext>
            </a:extLst>
          </p:cNvPr>
          <p:cNvSpPr txBox="1">
            <a:spLocks/>
          </p:cNvSpPr>
          <p:nvPr/>
        </p:nvSpPr>
        <p:spPr>
          <a:xfrm>
            <a:off x="292466" y="2737281"/>
            <a:ext cx="5802577" cy="38750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Data visualization needs</a:t>
            </a:r>
            <a:endParaRPr lang="en-US" dirty="0"/>
          </a:p>
          <a:p>
            <a:r>
              <a:rPr lang="en-US" b="1" dirty="0"/>
              <a:t>Program summary -</a:t>
            </a:r>
            <a:r>
              <a:rPr lang="en-US" dirty="0"/>
              <a:t> Visualize multiple projects, core data, and their results</a:t>
            </a:r>
          </a:p>
          <a:p>
            <a:r>
              <a:rPr lang="en-US" b="1" dirty="0"/>
              <a:t>Project details -</a:t>
            </a:r>
            <a:r>
              <a:rPr lang="en-US" dirty="0"/>
              <a:t> View detailed information about a project, its results, and activities</a:t>
            </a:r>
          </a:p>
          <a:p>
            <a:r>
              <a:rPr lang="en-US" b="1" dirty="0"/>
              <a:t>Activity details -</a:t>
            </a:r>
            <a:r>
              <a:rPr lang="en-US" dirty="0"/>
              <a:t> View detailed implementation and validation data about an activity</a:t>
            </a:r>
          </a:p>
          <a:p>
            <a:r>
              <a:rPr lang="en-US" b="1" dirty="0"/>
              <a:t>Fundraising tools -</a:t>
            </a:r>
            <a:r>
              <a:rPr lang="en-US" dirty="0"/>
              <a:t> Display of projects and results to existing and potential funders</a:t>
            </a:r>
          </a:p>
          <a:p>
            <a:r>
              <a:rPr lang="en-US" b="1" dirty="0"/>
              <a:t>Commune action planning – </a:t>
            </a:r>
            <a:r>
              <a:rPr lang="en-US" dirty="0"/>
              <a:t>View the commune’s previous, current, and planned status with respect to WASH indicators</a:t>
            </a:r>
          </a:p>
          <a:p>
            <a:r>
              <a:rPr lang="en-US" b="1" dirty="0"/>
              <a:t>Validation results -</a:t>
            </a:r>
            <a:r>
              <a:rPr lang="en-US" dirty="0"/>
              <a:t> View the results of validated activities, and yet-to-be validated activities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60AA54-30A6-B508-278D-15CEB5C16E66}"/>
              </a:ext>
            </a:extLst>
          </p:cNvPr>
          <p:cNvSpPr txBox="1">
            <a:spLocks/>
          </p:cNvSpPr>
          <p:nvPr/>
        </p:nvSpPr>
        <p:spPr>
          <a:xfrm>
            <a:off x="6313152" y="2737282"/>
            <a:ext cx="5836734" cy="2001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Roles and responsibilities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Publishes standards for implementation monitoring</a:t>
            </a:r>
          </a:p>
          <a:p>
            <a:r>
              <a:rPr lang="en-US" dirty="0">
                <a:ea typeface="+mn-lt"/>
                <a:cs typeface="+mn-lt"/>
              </a:rPr>
              <a:t>Manages standard implementation data forms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Creates deployments for each implementing partner</a:t>
            </a:r>
          </a:p>
          <a:p>
            <a:r>
              <a:rPr lang="en-US" dirty="0">
                <a:ea typeface="+mn-lt"/>
                <a:cs typeface="+mn-lt"/>
              </a:rPr>
              <a:t>Provides training / resources on module usage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0CBE14-CDBB-4352-C7B9-560178943C19}"/>
              </a:ext>
            </a:extLst>
          </p:cNvPr>
          <p:cNvSpPr txBox="1">
            <a:spLocks/>
          </p:cNvSpPr>
          <p:nvPr/>
        </p:nvSpPr>
        <p:spPr>
          <a:xfrm>
            <a:off x="6313152" y="4747414"/>
            <a:ext cx="5589934" cy="16299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Resources</a:t>
            </a:r>
          </a:p>
          <a:p>
            <a:r>
              <a:rPr lang="en-US" b="1" dirty="0"/>
              <a:t>Visualization link: </a:t>
            </a:r>
            <a:r>
              <a:rPr lang="en-US" dirty="0">
                <a:hlinkClick r:id="rId2"/>
              </a:rPr>
              <a:t>HANWASH – M&amp;E team console</a:t>
            </a:r>
            <a:endParaRPr lang="en-US" dirty="0"/>
          </a:p>
          <a:p>
            <a:r>
              <a:rPr lang="en-US" b="1" dirty="0"/>
              <a:t>User manual:</a:t>
            </a:r>
            <a:r>
              <a:rPr lang="en-US" dirty="0"/>
              <a:t> </a:t>
            </a:r>
          </a:p>
          <a:p>
            <a:r>
              <a:rPr lang="en-US" b="1" dirty="0"/>
              <a:t>Trainings: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426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E8D0-9FB5-3F96-B6AC-5E2FBC2A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9018"/>
            <a:ext cx="7729728" cy="856453"/>
          </a:xfrm>
        </p:spPr>
        <p:txBody>
          <a:bodyPr/>
          <a:lstStyle/>
          <a:p>
            <a:r>
              <a:rPr lang="en-US" dirty="0"/>
              <a:t>HANWASH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6EFFD-1684-C88D-065F-233B020C5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450742"/>
            <a:ext cx="7729728" cy="856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Description:  </a:t>
            </a:r>
            <a:r>
              <a:rPr lang="en-US" dirty="0"/>
              <a:t>The members of the HANWASH Board of Directors</a:t>
            </a:r>
          </a:p>
          <a:p>
            <a:r>
              <a:rPr lang="en-US" b="1" dirty="0"/>
              <a:t>Members:  </a:t>
            </a:r>
            <a:r>
              <a:rPr lang="en-US" dirty="0"/>
              <a:t>All Board members</a:t>
            </a:r>
            <a:endParaRPr lang="en-US" strike="sngStrike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B4DDEF-B449-9840-2E89-1C72429783CC}"/>
              </a:ext>
            </a:extLst>
          </p:cNvPr>
          <p:cNvSpPr txBox="1">
            <a:spLocks/>
          </p:cNvSpPr>
          <p:nvPr/>
        </p:nvSpPr>
        <p:spPr>
          <a:xfrm>
            <a:off x="257024" y="2941072"/>
            <a:ext cx="5789287" cy="4267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Data visualization needs</a:t>
            </a:r>
            <a:endParaRPr lang="en-US" dirty="0"/>
          </a:p>
          <a:p>
            <a:r>
              <a:rPr lang="en-US" b="1" dirty="0"/>
              <a:t>Program summary -</a:t>
            </a:r>
            <a:r>
              <a:rPr lang="en-US" dirty="0"/>
              <a:t> Visualize multiple projects, core data, and their results</a:t>
            </a:r>
          </a:p>
          <a:p>
            <a:r>
              <a:rPr lang="en-US" b="1" dirty="0"/>
              <a:t>Fundraising tools -</a:t>
            </a:r>
            <a:r>
              <a:rPr lang="en-US" dirty="0"/>
              <a:t> Display to existing and potential funders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52FB3A-634F-3CE9-3257-DA2C41AD6BF7}"/>
              </a:ext>
            </a:extLst>
          </p:cNvPr>
          <p:cNvSpPr txBox="1">
            <a:spLocks/>
          </p:cNvSpPr>
          <p:nvPr/>
        </p:nvSpPr>
        <p:spPr>
          <a:xfrm>
            <a:off x="6317582" y="2941072"/>
            <a:ext cx="5616509" cy="1662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Roles and responsibilities</a:t>
            </a:r>
            <a:endParaRPr lang="en-US" dirty="0"/>
          </a:p>
          <a:p>
            <a:r>
              <a:rPr lang="en-US" dirty="0"/>
              <a:t>Ensures that HANWASH system satisfies organizational needs</a:t>
            </a:r>
            <a:endParaRPr lang="en-US"/>
          </a:p>
          <a:p>
            <a:r>
              <a:rPr lang="en-US" dirty="0"/>
              <a:t>Uses the system for planning, reporting, and fundraising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2D8CFB-A818-3E97-1AA2-BA384A6D2B0A}"/>
              </a:ext>
            </a:extLst>
          </p:cNvPr>
          <p:cNvSpPr txBox="1">
            <a:spLocks/>
          </p:cNvSpPr>
          <p:nvPr/>
        </p:nvSpPr>
        <p:spPr>
          <a:xfrm>
            <a:off x="6313152" y="4747414"/>
            <a:ext cx="5589934" cy="16299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Resources</a:t>
            </a:r>
          </a:p>
          <a:p>
            <a:r>
              <a:rPr lang="en-US" b="1" dirty="0"/>
              <a:t>Visualization link: </a:t>
            </a:r>
            <a:r>
              <a:rPr lang="en-US" dirty="0"/>
              <a:t>To be created</a:t>
            </a:r>
          </a:p>
          <a:p>
            <a:r>
              <a:rPr lang="en-US" b="1" dirty="0"/>
              <a:t>User manual:</a:t>
            </a:r>
            <a:r>
              <a:rPr lang="en-US" dirty="0"/>
              <a:t> </a:t>
            </a:r>
          </a:p>
          <a:p>
            <a:r>
              <a:rPr lang="en-US" b="1" dirty="0"/>
              <a:t>Trainings: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90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0974-744E-BBCE-86D1-6EA799AC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929"/>
            <a:ext cx="7729728" cy="771422"/>
          </a:xfrm>
        </p:spPr>
        <p:txBody>
          <a:bodyPr/>
          <a:lstStyle/>
          <a:p>
            <a:r>
              <a:rPr lang="en-US" dirty="0"/>
              <a:t>HANWASH Ambassadors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86593-2428-00FD-21E8-53DF5540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0486"/>
            <a:ext cx="7729728" cy="17349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Description: </a:t>
            </a:r>
            <a:r>
              <a:rPr lang="en-US" dirty="0"/>
              <a:t>Rotary Clubs in Haiti who are a primary local partner (RC Cap-Haitien, RC Leogane, RC Les Cayes, RC Memorial des Gonaives, RC Petion-Ville, RC </a:t>
            </a:r>
            <a:r>
              <a:rPr lang="en-US" dirty="0" err="1"/>
              <a:t>Pignon</a:t>
            </a:r>
            <a:r>
              <a:rPr lang="en-US" dirty="0"/>
              <a:t>)</a:t>
            </a:r>
            <a:endParaRPr lang="en-US" b="1" dirty="0"/>
          </a:p>
          <a:p>
            <a:r>
              <a:rPr lang="en-US" b="1" dirty="0"/>
              <a:t>Members:  </a:t>
            </a:r>
            <a:r>
              <a:rPr lang="en-US" dirty="0"/>
              <a:t>All members of those clubs, but principally the HANWASH Committee members, led by a HANWASH “Ambassador"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8182D3-58F8-F097-A416-6B2CF7F7E136}"/>
              </a:ext>
            </a:extLst>
          </p:cNvPr>
          <p:cNvSpPr txBox="1">
            <a:spLocks/>
          </p:cNvSpPr>
          <p:nvPr/>
        </p:nvSpPr>
        <p:spPr>
          <a:xfrm>
            <a:off x="177280" y="3330933"/>
            <a:ext cx="5948775" cy="36664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Data visualization needs</a:t>
            </a:r>
            <a:endParaRPr lang="en-US" dirty="0"/>
          </a:p>
          <a:p>
            <a:r>
              <a:rPr lang="en-US" b="1" dirty="0"/>
              <a:t>Program summary -</a:t>
            </a:r>
            <a:r>
              <a:rPr lang="en-US" dirty="0"/>
              <a:t> Visualize multiple projects, core data, and their results</a:t>
            </a:r>
          </a:p>
          <a:p>
            <a:r>
              <a:rPr lang="en-US" b="1" dirty="0"/>
              <a:t>Project details -</a:t>
            </a:r>
            <a:r>
              <a:rPr lang="en-US" dirty="0"/>
              <a:t> View detailed information about a project, its results, and activities</a:t>
            </a:r>
          </a:p>
          <a:p>
            <a:r>
              <a:rPr lang="en-US" b="1" dirty="0"/>
              <a:t>Activity details -</a:t>
            </a:r>
            <a:r>
              <a:rPr lang="en-US" dirty="0"/>
              <a:t> View detailed implementation and validation data about an activity</a:t>
            </a:r>
          </a:p>
          <a:p>
            <a:r>
              <a:rPr lang="en-US" b="1" dirty="0"/>
              <a:t>Commune action planning – </a:t>
            </a:r>
            <a:r>
              <a:rPr lang="en-US" dirty="0"/>
              <a:t>View the commune’s previous, current, and planned status with respect to WASH indicators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992E3E-3743-810C-3246-873916315937}"/>
              </a:ext>
            </a:extLst>
          </p:cNvPr>
          <p:cNvSpPr txBox="1">
            <a:spLocks/>
          </p:cNvSpPr>
          <p:nvPr/>
        </p:nvSpPr>
        <p:spPr>
          <a:xfrm>
            <a:off x="6153664" y="3330933"/>
            <a:ext cx="5758274" cy="2022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Roles and responsibilities</a:t>
            </a:r>
            <a:endParaRPr lang="en-US" dirty="0"/>
          </a:p>
          <a:p>
            <a:pPr lvl="1"/>
            <a:r>
              <a:rPr lang="en-US" sz="1800" dirty="0">
                <a:ea typeface="+mn-lt"/>
                <a:cs typeface="+mn-lt"/>
              </a:rPr>
              <a:t>Mobilize population and authorities in project areas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Serve as checks on Govt and implementing partners</a:t>
            </a:r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6E268F-1438-D865-FA8D-81FBE60288E3}"/>
              </a:ext>
            </a:extLst>
          </p:cNvPr>
          <p:cNvSpPr txBox="1">
            <a:spLocks/>
          </p:cNvSpPr>
          <p:nvPr/>
        </p:nvSpPr>
        <p:spPr>
          <a:xfrm>
            <a:off x="6313152" y="4747414"/>
            <a:ext cx="5589934" cy="16299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Resources</a:t>
            </a:r>
          </a:p>
          <a:p>
            <a:r>
              <a:rPr lang="en-US" b="1" dirty="0"/>
              <a:t>Visualization link: </a:t>
            </a:r>
            <a:r>
              <a:rPr lang="en-US" dirty="0">
                <a:hlinkClick r:id="rId2"/>
              </a:rPr>
              <a:t>HANWASH – Funders console</a:t>
            </a:r>
            <a:endParaRPr lang="en-US" dirty="0"/>
          </a:p>
          <a:p>
            <a:r>
              <a:rPr lang="en-US" b="1" dirty="0"/>
              <a:t>User manual:</a:t>
            </a:r>
            <a:r>
              <a:rPr lang="en-US" dirty="0"/>
              <a:t> </a:t>
            </a:r>
          </a:p>
          <a:p>
            <a:r>
              <a:rPr lang="en-US" b="1" dirty="0"/>
              <a:t>Trainings: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983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8199-115C-C485-930F-20A600E3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7622"/>
            <a:ext cx="7729728" cy="705511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tx1"/>
                </a:solidFill>
              </a:rPr>
              <a:t>Partner Rotary Districts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67DD6-9A68-BE5B-EBAD-A52E70FB5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39346"/>
            <a:ext cx="7729728" cy="13980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Description: </a:t>
            </a:r>
            <a:r>
              <a:rPr lang="en-US" dirty="0"/>
              <a:t>Rotary International Districts from Canada and the USA who are partners with the Champion Clubs (D5060, D5130, D6290, D6940, D6960)</a:t>
            </a:r>
          </a:p>
          <a:p>
            <a:r>
              <a:rPr lang="en-US" b="1" dirty="0"/>
              <a:t>Members: </a:t>
            </a:r>
            <a:r>
              <a:rPr lang="en-US" dirty="0"/>
              <a:t>All members of these districts, principally the HANWASH Committee members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9C173F-8697-0564-C4EB-8D8A4CBE7328}"/>
              </a:ext>
            </a:extLst>
          </p:cNvPr>
          <p:cNvSpPr txBox="1">
            <a:spLocks/>
          </p:cNvSpPr>
          <p:nvPr/>
        </p:nvSpPr>
        <p:spPr>
          <a:xfrm>
            <a:off x="261454" y="3003096"/>
            <a:ext cx="5833589" cy="2062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Data visualization needs</a:t>
            </a:r>
            <a:endParaRPr lang="en-US" dirty="0"/>
          </a:p>
          <a:p>
            <a:r>
              <a:rPr lang="en-US" b="1" dirty="0"/>
              <a:t>Program summary -</a:t>
            </a:r>
            <a:r>
              <a:rPr lang="en-US" dirty="0"/>
              <a:t> Visualize multiple projects, core data, and their results</a:t>
            </a:r>
          </a:p>
          <a:p>
            <a:r>
              <a:rPr lang="en-US" b="1" dirty="0"/>
              <a:t>Fundraising tools -</a:t>
            </a:r>
            <a:r>
              <a:rPr lang="en-US" dirty="0"/>
              <a:t> Display to existing and potential funders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960DCB-62B0-F662-FBC0-1C15312D5056}"/>
              </a:ext>
            </a:extLst>
          </p:cNvPr>
          <p:cNvSpPr txBox="1">
            <a:spLocks/>
          </p:cNvSpPr>
          <p:nvPr/>
        </p:nvSpPr>
        <p:spPr>
          <a:xfrm>
            <a:off x="6450490" y="3003323"/>
            <a:ext cx="5355125" cy="28868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Roles and responsibilities</a:t>
            </a:r>
            <a:endParaRPr lang="en-US" dirty="0"/>
          </a:p>
          <a:p>
            <a:r>
              <a:rPr lang="en-US" dirty="0"/>
              <a:t>Mobilize financial resources, volunteers, raise awareness of HANWASH internationally among Rotarians and non-Rotarians</a:t>
            </a:r>
          </a:p>
          <a:p>
            <a:r>
              <a:rPr lang="en-US" dirty="0"/>
              <a:t>Able to understand progress of Global Grant investments in which they are a sponsor</a:t>
            </a:r>
            <a:endParaRPr lang="en-US" dirty="0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0DFF15-D5A9-BD69-7FBB-21415587AF0A}"/>
              </a:ext>
            </a:extLst>
          </p:cNvPr>
          <p:cNvSpPr txBox="1">
            <a:spLocks/>
          </p:cNvSpPr>
          <p:nvPr/>
        </p:nvSpPr>
        <p:spPr>
          <a:xfrm>
            <a:off x="6095043" y="5131379"/>
            <a:ext cx="5589934" cy="16299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Resources</a:t>
            </a:r>
          </a:p>
          <a:p>
            <a:r>
              <a:rPr lang="en-US" b="1" dirty="0"/>
              <a:t>Visualization link: </a:t>
            </a:r>
            <a:r>
              <a:rPr lang="en-US" dirty="0">
                <a:hlinkClick r:id="rId2"/>
              </a:rPr>
              <a:t>HANWASH – Funders console</a:t>
            </a:r>
            <a:endParaRPr lang="en-US" dirty="0"/>
          </a:p>
          <a:p>
            <a:r>
              <a:rPr lang="en-US" b="1" dirty="0"/>
              <a:t>User manual:</a:t>
            </a:r>
            <a:r>
              <a:rPr lang="en-US" dirty="0"/>
              <a:t> </a:t>
            </a:r>
          </a:p>
          <a:p>
            <a:r>
              <a:rPr lang="en-US" b="1" dirty="0"/>
              <a:t>Training:</a:t>
            </a:r>
          </a:p>
        </p:txBody>
      </p:sp>
    </p:spTree>
    <p:extLst>
      <p:ext uri="{BB962C8B-B14F-4D97-AF65-F5344CB8AC3E}">
        <p14:creationId xmlns:p14="http://schemas.microsoft.com/office/powerpoint/2010/main" val="214379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873A-73E9-E796-23FB-9EE4E165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694" y="433064"/>
            <a:ext cx="7729728" cy="807720"/>
          </a:xfrm>
        </p:spPr>
        <p:txBody>
          <a:bodyPr/>
          <a:lstStyle/>
          <a:p>
            <a:r>
              <a:rPr lang="en-US" dirty="0"/>
              <a:t>DINEPA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478D2-1B20-09B5-BEDA-EB2C14271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694" y="1503904"/>
            <a:ext cx="7729728" cy="12188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Description: </a:t>
            </a:r>
            <a:r>
              <a:rPr lang="en-US" dirty="0"/>
              <a:t>The government agency responsible for regulating and developing the WASH sector along with managing WASH actors</a:t>
            </a:r>
          </a:p>
          <a:p>
            <a:r>
              <a:rPr lang="en-US" b="1" dirty="0"/>
              <a:t>Members:  </a:t>
            </a:r>
            <a:r>
              <a:rPr lang="en-US" dirty="0"/>
              <a:t>All DINEPA staff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8148C-1C41-B4D4-EF7E-9C5B379D35C6}"/>
              </a:ext>
            </a:extLst>
          </p:cNvPr>
          <p:cNvSpPr txBox="1"/>
          <p:nvPr/>
        </p:nvSpPr>
        <p:spPr>
          <a:xfrm>
            <a:off x="6057901" y="2956738"/>
            <a:ext cx="560512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en-US" b="1" u="sng" dirty="0">
                <a:solidFill>
                  <a:srgbClr val="262626"/>
                </a:solidFill>
                <a:cs typeface="Arial"/>
              </a:rPr>
              <a:t>Roles and responsibilities</a:t>
            </a:r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  <a:cs typeface="Arial"/>
              </a:rPr>
              <a:t>Commune action plans - Co-creates and validates commune action plans</a:t>
            </a:r>
            <a:r>
              <a:rPr lang="en-US" dirty="0">
                <a:cs typeface="Arial"/>
              </a:rPr>
              <a:t>​</a:t>
            </a:r>
            <a:endParaRPr lang="en-US" dirty="0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  <a:cs typeface="Arial"/>
              </a:rPr>
              <a:t>Uses SIEPA data forms to </a:t>
            </a:r>
            <a:endParaRPr lang="en-US" dirty="0">
              <a:solidFill>
                <a:srgbClr val="000000"/>
              </a:solidFill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  <a:cs typeface="Arial"/>
              </a:rPr>
              <a:t>monitor the sector (before implementation) 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  <a:cs typeface="Arial"/>
              </a:rPr>
              <a:t>validate interventions (after implementation)</a:t>
            </a:r>
            <a:endParaRPr lang="en-US" dirty="0">
              <a:solidFill>
                <a:srgbClr val="000000"/>
              </a:solidFill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D8547B-5467-F0D0-1DE3-F85106A2A93C}"/>
              </a:ext>
            </a:extLst>
          </p:cNvPr>
          <p:cNvSpPr txBox="1">
            <a:spLocks/>
          </p:cNvSpPr>
          <p:nvPr/>
        </p:nvSpPr>
        <p:spPr>
          <a:xfrm>
            <a:off x="487397" y="2958795"/>
            <a:ext cx="5607647" cy="4771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Data visualization needs</a:t>
            </a:r>
            <a:endParaRPr lang="en-US" dirty="0"/>
          </a:p>
          <a:p>
            <a:r>
              <a:rPr lang="en-US" b="1" dirty="0"/>
              <a:t>Program summary -</a:t>
            </a:r>
            <a:r>
              <a:rPr lang="en-US" dirty="0"/>
              <a:t> Visualize multiple projects, core data, and their results</a:t>
            </a:r>
          </a:p>
          <a:p>
            <a:r>
              <a:rPr lang="en-US" b="1" dirty="0"/>
              <a:t>Project details -</a:t>
            </a:r>
            <a:r>
              <a:rPr lang="en-US" dirty="0"/>
              <a:t> View detailed information about a project, its results, and activities</a:t>
            </a:r>
            <a:endParaRPr lang="en-US" b="1" dirty="0"/>
          </a:p>
          <a:p>
            <a:r>
              <a:rPr lang="en-US" b="1" dirty="0"/>
              <a:t>Validation results -</a:t>
            </a:r>
            <a:r>
              <a:rPr lang="en-US" dirty="0"/>
              <a:t> View the results of validated activities, and yet-to-be validated activities</a:t>
            </a:r>
          </a:p>
          <a:p>
            <a:r>
              <a:rPr lang="en-US" b="1" dirty="0"/>
              <a:t>Commune action planning – </a:t>
            </a:r>
            <a:r>
              <a:rPr lang="en-US" dirty="0"/>
              <a:t>View the commune’s previous, current, and planned status with respect to WASH indicators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578043-2233-2500-6738-5F3A5F2A45FA}"/>
              </a:ext>
            </a:extLst>
          </p:cNvPr>
          <p:cNvSpPr txBox="1">
            <a:spLocks/>
          </p:cNvSpPr>
          <p:nvPr/>
        </p:nvSpPr>
        <p:spPr>
          <a:xfrm>
            <a:off x="6095043" y="5131379"/>
            <a:ext cx="5589934" cy="16299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Resources</a:t>
            </a:r>
          </a:p>
          <a:p>
            <a:r>
              <a:rPr lang="en-US" b="1" dirty="0"/>
              <a:t>Visualization link: </a:t>
            </a:r>
            <a:r>
              <a:rPr lang="en-US" dirty="0"/>
              <a:t>To be created</a:t>
            </a:r>
          </a:p>
          <a:p>
            <a:r>
              <a:rPr lang="en-US" b="1" dirty="0"/>
              <a:t>User manual:</a:t>
            </a:r>
            <a:r>
              <a:rPr lang="en-US" dirty="0"/>
              <a:t> </a:t>
            </a:r>
          </a:p>
          <a:p>
            <a:r>
              <a:rPr lang="en-US" b="1" dirty="0"/>
              <a:t>Training:</a:t>
            </a:r>
          </a:p>
        </p:txBody>
      </p:sp>
    </p:spTree>
    <p:extLst>
      <p:ext uri="{BB962C8B-B14F-4D97-AF65-F5344CB8AC3E}">
        <p14:creationId xmlns:p14="http://schemas.microsoft.com/office/powerpoint/2010/main" val="10230190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798FD47D14804A9A064AD60D16542B" ma:contentTypeVersion="16" ma:contentTypeDescription="Create a new document." ma:contentTypeScope="" ma:versionID="c5b8545302b9e93f617c35a6a938a86d">
  <xsd:schema xmlns:xsd="http://www.w3.org/2001/XMLSchema" xmlns:xs="http://www.w3.org/2001/XMLSchema" xmlns:p="http://schemas.microsoft.com/office/2006/metadata/properties" xmlns:ns2="4801f88f-ec94-4a44-a5fe-a1df3097958c" xmlns:ns3="0d56a4a9-a5f6-4dda-a10a-db797b3654d2" targetNamespace="http://schemas.microsoft.com/office/2006/metadata/properties" ma:root="true" ma:fieldsID="e9bded26a62e8c8712e1042b88afd85d" ns2:_="" ns3:_="">
    <xsd:import namespace="4801f88f-ec94-4a44-a5fe-a1df3097958c"/>
    <xsd:import namespace="0d56a4a9-a5f6-4dda-a10a-db797b3654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01f88f-ec94-4a44-a5fe-a1df309795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c2934e5-30b4-4ab0-8967-45c20bd1b9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6a4a9-a5f6-4dda-a10a-db797b3654d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fb45ce1-0285-44d4-88e1-ab67d7b25eee}" ma:internalName="TaxCatchAll" ma:showField="CatchAllData" ma:web="0d56a4a9-a5f6-4dda-a10a-db797b3654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801f88f-ec94-4a44-a5fe-a1df3097958c">
      <Terms xmlns="http://schemas.microsoft.com/office/infopath/2007/PartnerControls"/>
    </lcf76f155ced4ddcb4097134ff3c332f>
    <TaxCatchAll xmlns="0d56a4a9-a5f6-4dda-a10a-db797b3654d2" xsi:nil="true"/>
  </documentManagement>
</p:properties>
</file>

<file path=customXml/itemProps1.xml><?xml version="1.0" encoding="utf-8"?>
<ds:datastoreItem xmlns:ds="http://schemas.openxmlformats.org/officeDocument/2006/customXml" ds:itemID="{4233007F-401C-442D-8C88-0273C669B1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BD105B-B470-47E3-B1EB-DBA377E77A71}"/>
</file>

<file path=customXml/itemProps3.xml><?xml version="1.0" encoding="utf-8"?>
<ds:datastoreItem xmlns:ds="http://schemas.openxmlformats.org/officeDocument/2006/customXml" ds:itemID="{451B0994-7A3E-469B-AC71-882056BEA720}">
  <ds:schemaRefs>
    <ds:schemaRef ds:uri="http://schemas.microsoft.com/office/2006/documentManagement/types"/>
    <ds:schemaRef ds:uri="http://www.w3.org/XML/1998/namespace"/>
    <ds:schemaRef ds:uri="4801f88f-ec94-4a44-a5fe-a1df3097958c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d56a4a9-a5f6-4dda-a10a-db797b3654d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{D66A7A84-DA3E-234F-AB6D-9E5633E71190}tf10001120</Template>
  <TotalTime>7117</TotalTime>
  <Words>3621</Words>
  <Application>Microsoft Macintosh PowerPoint</Application>
  <PresentationFormat>Widescreen</PresentationFormat>
  <Paragraphs>671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Gill Sans MT</vt:lpstr>
      <vt:lpstr>Parcel</vt:lpstr>
      <vt:lpstr>HANWASH mWater Database</vt:lpstr>
      <vt:lpstr>HANWASH mWater Database</vt:lpstr>
      <vt:lpstr>HANWASH Program objectives  and expected results</vt:lpstr>
      <vt:lpstr>Stakeholder groups</vt:lpstr>
      <vt:lpstr>HANWASH professional team</vt:lpstr>
      <vt:lpstr>HANWASH Board</vt:lpstr>
      <vt:lpstr>HANWASH Ambassadors</vt:lpstr>
      <vt:lpstr>Partner Rotary Districts</vt:lpstr>
      <vt:lpstr>DINEPA</vt:lpstr>
      <vt:lpstr>Local authorities</vt:lpstr>
      <vt:lpstr>Implementing partners</vt:lpstr>
      <vt:lpstr>Funders</vt:lpstr>
      <vt:lpstr>M&amp;E Officer</vt:lpstr>
      <vt:lpstr>mWater developer</vt:lpstr>
      <vt:lpstr>Database overview</vt:lpstr>
      <vt:lpstr>Database Process diagram</vt:lpstr>
      <vt:lpstr>Database structural diagram  ERD (entity relationship diagram)</vt:lpstr>
      <vt:lpstr>SIEPA forms</vt:lpstr>
      <vt:lpstr>Commune action plans</vt:lpstr>
      <vt:lpstr>Projects</vt:lpstr>
      <vt:lpstr>Activities</vt:lpstr>
      <vt:lpstr>Projects, Activities, and commune action plans</vt:lpstr>
      <vt:lpstr>Indicators</vt:lpstr>
      <vt:lpstr>Implementation forms</vt:lpstr>
      <vt:lpstr>Data visualizations</vt:lpstr>
      <vt:lpstr>Module consoles</vt:lpstr>
      <vt:lpstr>User consoles</vt:lpstr>
      <vt:lpstr>Water access projections</vt:lpstr>
      <vt:lpstr>Population data</vt:lpstr>
      <vt:lpstr>Water point Data</vt:lpstr>
      <vt:lpstr>CNIGS “Building” data</vt:lpstr>
      <vt:lpstr>Access calculation</vt:lpstr>
      <vt:lpstr>Implementation monitoring</vt:lpstr>
      <vt:lpstr>Dashboards for each user group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Jensen</dc:creator>
  <cp:lastModifiedBy>Brian Jensen</cp:lastModifiedBy>
  <cp:revision>352</cp:revision>
  <dcterms:created xsi:type="dcterms:W3CDTF">2022-11-04T22:07:21Z</dcterms:created>
  <dcterms:modified xsi:type="dcterms:W3CDTF">2023-12-30T18:28:48Z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0x010100B6798FD47D14804A9A064AD60D16542B</vt:lpwstr>
  </property>
  <property fmtid="{D5CDD505-2E9C-101B-9397-08002B2CF9AE}" pid="3" name="MediaServiceImageTags">
    <vt:lpwstr/>
  </property>
</Properties>
</file>