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33"/>
  </p:notesMasterIdLst>
  <p:sldIdLst>
    <p:sldId id="291" r:id="rId5"/>
    <p:sldId id="443" r:id="rId6"/>
    <p:sldId id="444" r:id="rId7"/>
    <p:sldId id="442" r:id="rId8"/>
    <p:sldId id="415" r:id="rId9"/>
    <p:sldId id="419" r:id="rId10"/>
    <p:sldId id="418" r:id="rId11"/>
    <p:sldId id="430" r:id="rId12"/>
    <p:sldId id="432" r:id="rId13"/>
    <p:sldId id="433" r:id="rId14"/>
    <p:sldId id="434" r:id="rId15"/>
    <p:sldId id="420" r:id="rId16"/>
    <p:sldId id="437" r:id="rId17"/>
    <p:sldId id="421" r:id="rId18"/>
    <p:sldId id="438" r:id="rId19"/>
    <p:sldId id="422" r:id="rId20"/>
    <p:sldId id="440" r:id="rId21"/>
    <p:sldId id="423" r:id="rId22"/>
    <p:sldId id="439" r:id="rId23"/>
    <p:sldId id="441" r:id="rId24"/>
    <p:sldId id="436" r:id="rId25"/>
    <p:sldId id="424" r:id="rId26"/>
    <p:sldId id="429" r:id="rId27"/>
    <p:sldId id="425" r:id="rId28"/>
    <p:sldId id="426" r:id="rId29"/>
    <p:sldId id="428" r:id="rId30"/>
    <p:sldId id="427" r:id="rId31"/>
    <p:sldId id="41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0DD741A1-372A-9441-B61B-4649A8F226CA}">
          <p14:sldIdLst>
            <p14:sldId id="291"/>
            <p14:sldId id="443"/>
            <p14:sldId id="444"/>
            <p14:sldId id="442"/>
          </p14:sldIdLst>
        </p14:section>
        <p14:section name="M&amp;E Officer Role" id="{6F493CD8-D298-B041-864B-AAD10C71F69A}">
          <p14:sldIdLst>
            <p14:sldId id="415"/>
            <p14:sldId id="419"/>
          </p14:sldIdLst>
        </p14:section>
        <p14:section name="Create a project" id="{4713D8E1-FD66-224B-A20F-514AB37A2E57}">
          <p14:sldIdLst>
            <p14:sldId id="418"/>
            <p14:sldId id="430"/>
            <p14:sldId id="432"/>
            <p14:sldId id="433"/>
            <p14:sldId id="434"/>
          </p14:sldIdLst>
        </p14:section>
        <p14:section name="Update the PMF" id="{CB4F233A-109A-D043-B89D-E413394BBE91}">
          <p14:sldIdLst>
            <p14:sldId id="420"/>
            <p14:sldId id="437"/>
          </p14:sldIdLst>
        </p14:section>
        <p14:section name="Send out CAP Activities" id="{BBDF0F6B-2A7B-D64E-83AF-CAB7CA1871AD}">
          <p14:sldIdLst>
            <p14:sldId id="421"/>
            <p14:sldId id="438"/>
          </p14:sldIdLst>
        </p14:section>
        <p14:section name="Allocate activity to project" id="{33478F02-743A-B24D-8641-81546144EE4B}">
          <p14:sldIdLst>
            <p14:sldId id="422"/>
            <p14:sldId id="440"/>
          </p14:sldIdLst>
        </p14:section>
        <p14:section name="Update activities table" id="{8EDFCF0D-FD42-7E46-A78A-30590D0D6564}">
          <p14:sldIdLst>
            <p14:sldId id="423"/>
            <p14:sldId id="439"/>
          </p14:sldIdLst>
        </p14:section>
        <p14:section name="Add activities to the CAP" id="{423D8500-67FE-A14E-BA41-104C8DCB079F}">
          <p14:sldIdLst>
            <p14:sldId id="441"/>
            <p14:sldId id="436"/>
          </p14:sldIdLst>
        </p14:section>
        <p14:section name="Implementation QA" id="{8F693B3F-9A15-1347-826A-C4FD7B64EFED}">
          <p14:sldIdLst>
            <p14:sldId id="424"/>
            <p14:sldId id="429"/>
          </p14:sldIdLst>
        </p14:section>
        <p14:section name="Project QA" id="{656B4045-42AF-5B40-A3AB-09B2EC59AC10}">
          <p14:sldIdLst>
            <p14:sldId id="425"/>
          </p14:sldIdLst>
        </p14:section>
        <p14:section name="Teams file structure" id="{68458059-BAB1-0D4B-BA7D-FACD59BCA574}">
          <p14:sldIdLst>
            <p14:sldId id="426"/>
            <p14:sldId id="428"/>
          </p14:sldIdLst>
        </p14:section>
        <p14:section name="mWater file structure" id="{925200C6-32A4-564C-97F7-A760A158DBA5}">
          <p14:sldIdLst>
            <p14:sldId id="427"/>
          </p14:sldIdLst>
        </p14:section>
        <p14:section name="Resources" id="{34C5B1E0-B0BD-0A41-A560-F35302E1B99B}">
          <p14:sldIdLst>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E5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E35A-0BFB-D44C-9C3F-FD691025E183}" v="540" dt="2023-11-02T23:17:52.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p:restoredTop sz="90187"/>
  </p:normalViewPr>
  <p:slideViewPr>
    <p:cSldViewPr snapToGrid="0">
      <p:cViewPr varScale="1">
        <p:scale>
          <a:sx n="131" d="100"/>
          <a:sy n="131" d="100"/>
        </p:scale>
        <p:origin x="1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824E5-B9D0-5441-9CF7-960949D334C5}"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097ADCAC-65F5-5C44-B1F9-5229018F8334}">
      <dgm:prSet phldrT="[Text]"/>
      <dgm:spPr/>
      <dgm:t>
        <a:bodyPr/>
        <a:lstStyle/>
        <a:p>
          <a:r>
            <a:rPr lang="en-US" dirty="0"/>
            <a:t>SIEPA forms</a:t>
          </a:r>
        </a:p>
      </dgm:t>
    </dgm:pt>
    <dgm:pt modelId="{2E526E6C-8935-4F47-961C-1C8169BAF117}" type="parTrans" cxnId="{828CDB9C-171F-374E-A2EE-90C830F3E141}">
      <dgm:prSet/>
      <dgm:spPr/>
      <dgm:t>
        <a:bodyPr/>
        <a:lstStyle/>
        <a:p>
          <a:endParaRPr lang="en-US"/>
        </a:p>
      </dgm:t>
    </dgm:pt>
    <dgm:pt modelId="{1DD6312F-7291-B94D-B763-04ED178403D6}" type="sibTrans" cxnId="{828CDB9C-171F-374E-A2EE-90C830F3E141}">
      <dgm:prSet/>
      <dgm:spPr/>
      <dgm:t>
        <a:bodyPr/>
        <a:lstStyle/>
        <a:p>
          <a:endParaRPr lang="en-US"/>
        </a:p>
      </dgm:t>
    </dgm:pt>
    <dgm:pt modelId="{06153521-5686-F842-82C8-A4BA91A2099A}">
      <dgm:prSet phldrT="[Text]"/>
      <dgm:spPr/>
      <dgm:t>
        <a:bodyPr/>
        <a:lstStyle/>
        <a:p>
          <a:r>
            <a:rPr lang="en-US" dirty="0"/>
            <a:t>Commune action plans</a:t>
          </a:r>
        </a:p>
      </dgm:t>
    </dgm:pt>
    <dgm:pt modelId="{9588513C-2749-154A-8112-01C527142868}" type="parTrans" cxnId="{C90E4982-C09E-A14E-A6A4-0401E1C85F26}">
      <dgm:prSet/>
      <dgm:spPr/>
      <dgm:t>
        <a:bodyPr/>
        <a:lstStyle/>
        <a:p>
          <a:endParaRPr lang="en-US"/>
        </a:p>
      </dgm:t>
    </dgm:pt>
    <dgm:pt modelId="{27374314-AA26-9849-BFC7-8B14EA161316}" type="sibTrans" cxnId="{C90E4982-C09E-A14E-A6A4-0401E1C85F26}">
      <dgm:prSet/>
      <dgm:spPr/>
      <dgm:t>
        <a:bodyPr/>
        <a:lstStyle/>
        <a:p>
          <a:endParaRPr lang="en-US"/>
        </a:p>
      </dgm:t>
    </dgm:pt>
    <dgm:pt modelId="{00FFCDCD-7381-874F-8406-696FA0573F73}">
      <dgm:prSet phldrT="[Text]"/>
      <dgm:spPr/>
      <dgm:t>
        <a:bodyPr/>
        <a:lstStyle/>
        <a:p>
          <a:r>
            <a:rPr lang="en-US" dirty="0"/>
            <a:t>Projects</a:t>
          </a:r>
        </a:p>
      </dgm:t>
    </dgm:pt>
    <dgm:pt modelId="{13E4CD6B-261D-F849-B13C-56B253F9501C}" type="parTrans" cxnId="{1D8358AA-4958-3741-A06B-F0B209E16595}">
      <dgm:prSet/>
      <dgm:spPr/>
      <dgm:t>
        <a:bodyPr/>
        <a:lstStyle/>
        <a:p>
          <a:endParaRPr lang="en-US"/>
        </a:p>
      </dgm:t>
    </dgm:pt>
    <dgm:pt modelId="{32890E79-D4EE-404F-8165-0987A811C8BD}" type="sibTrans" cxnId="{1D8358AA-4958-3741-A06B-F0B209E16595}">
      <dgm:prSet/>
      <dgm:spPr/>
      <dgm:t>
        <a:bodyPr/>
        <a:lstStyle/>
        <a:p>
          <a:endParaRPr lang="en-US"/>
        </a:p>
      </dgm:t>
    </dgm:pt>
    <dgm:pt modelId="{A823CAA3-6E9D-1A44-9FE6-79329CAFD34F}">
      <dgm:prSet phldrT="[Text]"/>
      <dgm:spPr/>
      <dgm:t>
        <a:bodyPr/>
        <a:lstStyle/>
        <a:p>
          <a:r>
            <a:rPr lang="en-US" dirty="0"/>
            <a:t>Activities</a:t>
          </a:r>
        </a:p>
      </dgm:t>
    </dgm:pt>
    <dgm:pt modelId="{1109E6CF-07E8-4F44-80DD-58E9EF9F3965}" type="parTrans" cxnId="{29843800-807C-CA47-A63C-DC503E68B8F7}">
      <dgm:prSet/>
      <dgm:spPr/>
      <dgm:t>
        <a:bodyPr/>
        <a:lstStyle/>
        <a:p>
          <a:endParaRPr lang="en-US"/>
        </a:p>
      </dgm:t>
    </dgm:pt>
    <dgm:pt modelId="{A74632B2-E68E-754C-B221-DB9251BFD3E9}" type="sibTrans" cxnId="{29843800-807C-CA47-A63C-DC503E68B8F7}">
      <dgm:prSet/>
      <dgm:spPr/>
      <dgm:t>
        <a:bodyPr/>
        <a:lstStyle/>
        <a:p>
          <a:endParaRPr lang="en-US"/>
        </a:p>
      </dgm:t>
    </dgm:pt>
    <dgm:pt modelId="{E1DFCDE5-759E-7D4E-BEF9-1036D2410F34}">
      <dgm:prSet phldrT="[Text]"/>
      <dgm:spPr/>
      <dgm:t>
        <a:bodyPr/>
        <a:lstStyle/>
        <a:p>
          <a:r>
            <a:rPr lang="en-US" dirty="0"/>
            <a:t>Implementation forms</a:t>
          </a:r>
        </a:p>
      </dgm:t>
    </dgm:pt>
    <dgm:pt modelId="{C88EEC57-55C5-4E48-B6E8-7DA8882B90C3}" type="parTrans" cxnId="{47BF31A7-F908-FA42-8C3F-92B9E7D63185}">
      <dgm:prSet/>
      <dgm:spPr/>
      <dgm:t>
        <a:bodyPr/>
        <a:lstStyle/>
        <a:p>
          <a:endParaRPr lang="en-US"/>
        </a:p>
      </dgm:t>
    </dgm:pt>
    <dgm:pt modelId="{8BB436A9-82C8-1343-B188-65FB704BBD30}" type="sibTrans" cxnId="{47BF31A7-F908-FA42-8C3F-92B9E7D63185}">
      <dgm:prSet/>
      <dgm:spPr/>
      <dgm:t>
        <a:bodyPr/>
        <a:lstStyle/>
        <a:p>
          <a:endParaRPr lang="en-US"/>
        </a:p>
      </dgm:t>
    </dgm:pt>
    <dgm:pt modelId="{4483C97B-018E-2B4A-9DDF-F86865F3E564}" type="pres">
      <dgm:prSet presAssocID="{ECA824E5-B9D0-5441-9CF7-960949D334C5}" presName="Name0" presStyleCnt="0">
        <dgm:presLayoutVars>
          <dgm:dir/>
          <dgm:resizeHandles val="exact"/>
        </dgm:presLayoutVars>
      </dgm:prSet>
      <dgm:spPr/>
    </dgm:pt>
    <dgm:pt modelId="{05C643A5-4224-6948-8B2C-A67251F01421}" type="pres">
      <dgm:prSet presAssocID="{ECA824E5-B9D0-5441-9CF7-960949D334C5}" presName="cycle" presStyleCnt="0"/>
      <dgm:spPr/>
    </dgm:pt>
    <dgm:pt modelId="{AB7EAE94-D315-864F-B647-2FCD42FC0808}" type="pres">
      <dgm:prSet presAssocID="{097ADCAC-65F5-5C44-B1F9-5229018F8334}" presName="nodeFirstNode" presStyleLbl="node1" presStyleIdx="0" presStyleCnt="5">
        <dgm:presLayoutVars>
          <dgm:bulletEnabled val="1"/>
        </dgm:presLayoutVars>
      </dgm:prSet>
      <dgm:spPr/>
    </dgm:pt>
    <dgm:pt modelId="{4E09FF5E-2205-6F46-821D-416A5DF7FDD0}" type="pres">
      <dgm:prSet presAssocID="{1DD6312F-7291-B94D-B763-04ED178403D6}" presName="sibTransFirstNode" presStyleLbl="bgShp" presStyleIdx="0" presStyleCnt="1"/>
      <dgm:spPr/>
    </dgm:pt>
    <dgm:pt modelId="{33FE7A51-3B21-D14D-957B-9DD9303C5D37}" type="pres">
      <dgm:prSet presAssocID="{06153521-5686-F842-82C8-A4BA91A2099A}" presName="nodeFollowingNodes" presStyleLbl="node1" presStyleIdx="1" presStyleCnt="5" custRadScaleRad="99249" custRadScaleInc="2309">
        <dgm:presLayoutVars>
          <dgm:bulletEnabled val="1"/>
        </dgm:presLayoutVars>
      </dgm:prSet>
      <dgm:spPr/>
    </dgm:pt>
    <dgm:pt modelId="{DDD8775D-2476-8C46-9B49-4FAEACC1E798}" type="pres">
      <dgm:prSet presAssocID="{00FFCDCD-7381-874F-8406-696FA0573F73}" presName="nodeFollowingNodes" presStyleLbl="node1" presStyleIdx="2" presStyleCnt="5">
        <dgm:presLayoutVars>
          <dgm:bulletEnabled val="1"/>
        </dgm:presLayoutVars>
      </dgm:prSet>
      <dgm:spPr/>
    </dgm:pt>
    <dgm:pt modelId="{B6806457-4AC9-E045-9FB1-16EED228F355}" type="pres">
      <dgm:prSet presAssocID="{A823CAA3-6E9D-1A44-9FE6-79329CAFD34F}" presName="nodeFollowingNodes" presStyleLbl="node1" presStyleIdx="3" presStyleCnt="5">
        <dgm:presLayoutVars>
          <dgm:bulletEnabled val="1"/>
        </dgm:presLayoutVars>
      </dgm:prSet>
      <dgm:spPr/>
    </dgm:pt>
    <dgm:pt modelId="{95830EB3-E3D0-9F45-A084-3E29CB005E7A}" type="pres">
      <dgm:prSet presAssocID="{E1DFCDE5-759E-7D4E-BEF9-1036D2410F34}" presName="nodeFollowingNodes" presStyleLbl="node1" presStyleIdx="4" presStyleCnt="5">
        <dgm:presLayoutVars>
          <dgm:bulletEnabled val="1"/>
        </dgm:presLayoutVars>
      </dgm:prSet>
      <dgm:spPr/>
    </dgm:pt>
  </dgm:ptLst>
  <dgm:cxnLst>
    <dgm:cxn modelId="{29843800-807C-CA47-A63C-DC503E68B8F7}" srcId="{ECA824E5-B9D0-5441-9CF7-960949D334C5}" destId="{A823CAA3-6E9D-1A44-9FE6-79329CAFD34F}" srcOrd="3" destOrd="0" parTransId="{1109E6CF-07E8-4F44-80DD-58E9EF9F3965}" sibTransId="{A74632B2-E68E-754C-B221-DB9251BFD3E9}"/>
    <dgm:cxn modelId="{A0503208-CACB-3043-B1A0-C5BFB0CD25D8}" type="presOf" srcId="{06153521-5686-F842-82C8-A4BA91A2099A}" destId="{33FE7A51-3B21-D14D-957B-9DD9303C5D37}" srcOrd="0" destOrd="0" presId="urn:microsoft.com/office/officeart/2005/8/layout/cycle3"/>
    <dgm:cxn modelId="{55B57824-D359-A947-B70F-9465B65E3240}" type="presOf" srcId="{097ADCAC-65F5-5C44-B1F9-5229018F8334}" destId="{AB7EAE94-D315-864F-B647-2FCD42FC0808}" srcOrd="0" destOrd="0" presId="urn:microsoft.com/office/officeart/2005/8/layout/cycle3"/>
    <dgm:cxn modelId="{A959D077-B716-E945-90F5-B4532B69BCA8}" type="presOf" srcId="{00FFCDCD-7381-874F-8406-696FA0573F73}" destId="{DDD8775D-2476-8C46-9B49-4FAEACC1E798}" srcOrd="0" destOrd="0" presId="urn:microsoft.com/office/officeart/2005/8/layout/cycle3"/>
    <dgm:cxn modelId="{C90E4982-C09E-A14E-A6A4-0401E1C85F26}" srcId="{ECA824E5-B9D0-5441-9CF7-960949D334C5}" destId="{06153521-5686-F842-82C8-A4BA91A2099A}" srcOrd="1" destOrd="0" parTransId="{9588513C-2749-154A-8112-01C527142868}" sibTransId="{27374314-AA26-9849-BFC7-8B14EA161316}"/>
    <dgm:cxn modelId="{828CDB9C-171F-374E-A2EE-90C830F3E141}" srcId="{ECA824E5-B9D0-5441-9CF7-960949D334C5}" destId="{097ADCAC-65F5-5C44-B1F9-5229018F8334}" srcOrd="0" destOrd="0" parTransId="{2E526E6C-8935-4F47-961C-1C8169BAF117}" sibTransId="{1DD6312F-7291-B94D-B763-04ED178403D6}"/>
    <dgm:cxn modelId="{47BF31A7-F908-FA42-8C3F-92B9E7D63185}" srcId="{ECA824E5-B9D0-5441-9CF7-960949D334C5}" destId="{E1DFCDE5-759E-7D4E-BEF9-1036D2410F34}" srcOrd="4" destOrd="0" parTransId="{C88EEC57-55C5-4E48-B6E8-7DA8882B90C3}" sibTransId="{8BB436A9-82C8-1343-B188-65FB704BBD30}"/>
    <dgm:cxn modelId="{1D8358AA-4958-3741-A06B-F0B209E16595}" srcId="{ECA824E5-B9D0-5441-9CF7-960949D334C5}" destId="{00FFCDCD-7381-874F-8406-696FA0573F73}" srcOrd="2" destOrd="0" parTransId="{13E4CD6B-261D-F849-B13C-56B253F9501C}" sibTransId="{32890E79-D4EE-404F-8165-0987A811C8BD}"/>
    <dgm:cxn modelId="{2C72D6DA-A3A3-F04E-B97D-18BD53C65C6F}" type="presOf" srcId="{A823CAA3-6E9D-1A44-9FE6-79329CAFD34F}" destId="{B6806457-4AC9-E045-9FB1-16EED228F355}" srcOrd="0" destOrd="0" presId="urn:microsoft.com/office/officeart/2005/8/layout/cycle3"/>
    <dgm:cxn modelId="{CA9C31F3-5842-1B44-A586-6BCEEEEC1BEE}" type="presOf" srcId="{ECA824E5-B9D0-5441-9CF7-960949D334C5}" destId="{4483C97B-018E-2B4A-9DDF-F86865F3E564}" srcOrd="0" destOrd="0" presId="urn:microsoft.com/office/officeart/2005/8/layout/cycle3"/>
    <dgm:cxn modelId="{71143CF5-6A03-8A49-ACCE-5D1F50DC7315}" type="presOf" srcId="{E1DFCDE5-759E-7D4E-BEF9-1036D2410F34}" destId="{95830EB3-E3D0-9F45-A084-3E29CB005E7A}" srcOrd="0" destOrd="0" presId="urn:microsoft.com/office/officeart/2005/8/layout/cycle3"/>
    <dgm:cxn modelId="{66CD1BFD-D1AC-6F47-8D84-A31577F5F49B}" type="presOf" srcId="{1DD6312F-7291-B94D-B763-04ED178403D6}" destId="{4E09FF5E-2205-6F46-821D-416A5DF7FDD0}" srcOrd="0" destOrd="0" presId="urn:microsoft.com/office/officeart/2005/8/layout/cycle3"/>
    <dgm:cxn modelId="{704DCDFD-F2AB-4548-8B37-62E938B0A958}" type="presParOf" srcId="{4483C97B-018E-2B4A-9DDF-F86865F3E564}" destId="{05C643A5-4224-6948-8B2C-A67251F01421}" srcOrd="0" destOrd="0" presId="urn:microsoft.com/office/officeart/2005/8/layout/cycle3"/>
    <dgm:cxn modelId="{FE82F79C-D1CA-4B42-A625-4D38343B6BC0}" type="presParOf" srcId="{05C643A5-4224-6948-8B2C-A67251F01421}" destId="{AB7EAE94-D315-864F-B647-2FCD42FC0808}" srcOrd="0" destOrd="0" presId="urn:microsoft.com/office/officeart/2005/8/layout/cycle3"/>
    <dgm:cxn modelId="{E3178BCB-5D95-CF4D-8DCD-DB8AF246F4DF}" type="presParOf" srcId="{05C643A5-4224-6948-8B2C-A67251F01421}" destId="{4E09FF5E-2205-6F46-821D-416A5DF7FDD0}" srcOrd="1" destOrd="0" presId="urn:microsoft.com/office/officeart/2005/8/layout/cycle3"/>
    <dgm:cxn modelId="{F2BF3A86-775A-6A49-AC94-E85BBBED4843}" type="presParOf" srcId="{05C643A5-4224-6948-8B2C-A67251F01421}" destId="{33FE7A51-3B21-D14D-957B-9DD9303C5D37}" srcOrd="2" destOrd="0" presId="urn:microsoft.com/office/officeart/2005/8/layout/cycle3"/>
    <dgm:cxn modelId="{E8C10E41-392A-5444-AFC6-1C92C9E998D1}" type="presParOf" srcId="{05C643A5-4224-6948-8B2C-A67251F01421}" destId="{DDD8775D-2476-8C46-9B49-4FAEACC1E798}" srcOrd="3" destOrd="0" presId="urn:microsoft.com/office/officeart/2005/8/layout/cycle3"/>
    <dgm:cxn modelId="{507FCA9F-1F52-BE41-B927-FF152ED07589}" type="presParOf" srcId="{05C643A5-4224-6948-8B2C-A67251F01421}" destId="{B6806457-4AC9-E045-9FB1-16EED228F355}" srcOrd="4" destOrd="0" presId="urn:microsoft.com/office/officeart/2005/8/layout/cycle3"/>
    <dgm:cxn modelId="{A6B0D622-F906-D04A-997B-646100998E1D}" type="presParOf" srcId="{05C643A5-4224-6948-8B2C-A67251F01421}" destId="{95830EB3-E3D0-9F45-A084-3E29CB005E7A}"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DA7CA-D369-1349-821E-B730F7B0BAB0}" type="doc">
      <dgm:prSet loTypeId="urn:microsoft.com/office/officeart/2005/8/layout/venn3" loCatId="" qsTypeId="urn:microsoft.com/office/officeart/2005/8/quickstyle/simple1" qsCatId="simple" csTypeId="urn:microsoft.com/office/officeart/2005/8/colors/accent1_2" csCatId="accent1" phldr="1"/>
      <dgm:spPr/>
      <dgm:t>
        <a:bodyPr/>
        <a:lstStyle/>
        <a:p>
          <a:endParaRPr lang="en-US"/>
        </a:p>
      </dgm:t>
    </dgm:pt>
    <dgm:pt modelId="{DF83AA18-7176-0241-9F64-375041E72C8B}">
      <dgm:prSet phldrT="[Text]"/>
      <dgm:spPr/>
      <dgm:t>
        <a:bodyPr/>
        <a:lstStyle/>
        <a:p>
          <a:r>
            <a:rPr lang="en-US"/>
            <a:t>Project Proposal</a:t>
          </a:r>
        </a:p>
      </dgm:t>
    </dgm:pt>
    <dgm:pt modelId="{236D4843-A2D6-9C47-A4BC-DD1833C4EA30}" type="parTrans" cxnId="{C7DC4F51-9DF7-2A4B-9EAE-E641F9F634CA}">
      <dgm:prSet/>
      <dgm:spPr/>
      <dgm:t>
        <a:bodyPr/>
        <a:lstStyle/>
        <a:p>
          <a:endParaRPr lang="en-US"/>
        </a:p>
      </dgm:t>
    </dgm:pt>
    <dgm:pt modelId="{803D20B0-F955-4643-8C55-89A5B7986B84}" type="sibTrans" cxnId="{C7DC4F51-9DF7-2A4B-9EAE-E641F9F634CA}">
      <dgm:prSet/>
      <dgm:spPr/>
      <dgm:t>
        <a:bodyPr/>
        <a:lstStyle/>
        <a:p>
          <a:endParaRPr lang="en-US"/>
        </a:p>
      </dgm:t>
    </dgm:pt>
    <dgm:pt modelId="{199B2FA9-6FB9-0042-A978-6C4610D56A20}">
      <dgm:prSet phldrT="[Text]"/>
      <dgm:spPr/>
      <dgm:t>
        <a:bodyPr/>
        <a:lstStyle/>
        <a:p>
          <a:r>
            <a:rPr lang="en-US"/>
            <a:t>Implementing Partner Procurement</a:t>
          </a:r>
        </a:p>
      </dgm:t>
    </dgm:pt>
    <dgm:pt modelId="{955F738D-3045-6141-BD5C-D13129390D37}" type="parTrans" cxnId="{50C75C79-B155-C942-959F-9787CB632A5A}">
      <dgm:prSet/>
      <dgm:spPr/>
      <dgm:t>
        <a:bodyPr/>
        <a:lstStyle/>
        <a:p>
          <a:endParaRPr lang="en-US"/>
        </a:p>
      </dgm:t>
    </dgm:pt>
    <dgm:pt modelId="{D4EC48D8-2BB7-E848-86E8-6BC6213FF952}" type="sibTrans" cxnId="{50C75C79-B155-C942-959F-9787CB632A5A}">
      <dgm:prSet/>
      <dgm:spPr/>
      <dgm:t>
        <a:bodyPr/>
        <a:lstStyle/>
        <a:p>
          <a:endParaRPr lang="en-US"/>
        </a:p>
      </dgm:t>
    </dgm:pt>
    <dgm:pt modelId="{1D5375BE-2EFF-4045-95EA-A906B5FDCB30}">
      <dgm:prSet phldrT="[Text]"/>
      <dgm:spPr/>
      <dgm:t>
        <a:bodyPr/>
        <a:lstStyle/>
        <a:p>
          <a:r>
            <a:rPr lang="en-US"/>
            <a:t>Implementation</a:t>
          </a:r>
        </a:p>
      </dgm:t>
    </dgm:pt>
    <dgm:pt modelId="{1D8C8A57-B3F0-AE43-AA5C-75F4951CAB5B}" type="parTrans" cxnId="{CAC05EAA-A2AB-954D-8265-8A1821C9F4A7}">
      <dgm:prSet/>
      <dgm:spPr/>
      <dgm:t>
        <a:bodyPr/>
        <a:lstStyle/>
        <a:p>
          <a:endParaRPr lang="en-US"/>
        </a:p>
      </dgm:t>
    </dgm:pt>
    <dgm:pt modelId="{DE716296-F480-0F4F-8E0A-702D06FF24E3}" type="sibTrans" cxnId="{CAC05EAA-A2AB-954D-8265-8A1821C9F4A7}">
      <dgm:prSet/>
      <dgm:spPr/>
      <dgm:t>
        <a:bodyPr/>
        <a:lstStyle/>
        <a:p>
          <a:endParaRPr lang="en-US"/>
        </a:p>
      </dgm:t>
    </dgm:pt>
    <dgm:pt modelId="{59D4EB74-2783-DB40-B7DD-69E46CC17814}">
      <dgm:prSet/>
      <dgm:spPr/>
      <dgm:t>
        <a:bodyPr/>
        <a:lstStyle/>
        <a:p>
          <a:r>
            <a:rPr lang="en-US"/>
            <a:t>Post Implementation</a:t>
          </a:r>
        </a:p>
      </dgm:t>
    </dgm:pt>
    <dgm:pt modelId="{6C6C3365-B52A-1544-A330-DB6DC4735454}" type="parTrans" cxnId="{DA9233EB-E26E-DE4D-A784-E7156287094F}">
      <dgm:prSet/>
      <dgm:spPr/>
      <dgm:t>
        <a:bodyPr/>
        <a:lstStyle/>
        <a:p>
          <a:endParaRPr lang="en-US"/>
        </a:p>
      </dgm:t>
    </dgm:pt>
    <dgm:pt modelId="{E80A2C77-C4A1-C142-9E5E-46C06A3C0ECC}" type="sibTrans" cxnId="{DA9233EB-E26E-DE4D-A784-E7156287094F}">
      <dgm:prSet/>
      <dgm:spPr/>
      <dgm:t>
        <a:bodyPr/>
        <a:lstStyle/>
        <a:p>
          <a:endParaRPr lang="en-US"/>
        </a:p>
      </dgm:t>
    </dgm:pt>
    <dgm:pt modelId="{87C4F906-A2F1-184A-9DFE-FC0C2635D5FF}" type="pres">
      <dgm:prSet presAssocID="{EA2DA7CA-D369-1349-821E-B730F7B0BAB0}" presName="Name0" presStyleCnt="0">
        <dgm:presLayoutVars>
          <dgm:dir/>
          <dgm:resizeHandles val="exact"/>
        </dgm:presLayoutVars>
      </dgm:prSet>
      <dgm:spPr/>
    </dgm:pt>
    <dgm:pt modelId="{B4BEDD1A-62DA-3246-8A7A-770CABCD7A58}" type="pres">
      <dgm:prSet presAssocID="{DF83AA18-7176-0241-9F64-375041E72C8B}" presName="Name5" presStyleLbl="vennNode1" presStyleIdx="0" presStyleCnt="4">
        <dgm:presLayoutVars>
          <dgm:bulletEnabled val="1"/>
        </dgm:presLayoutVars>
      </dgm:prSet>
      <dgm:spPr/>
    </dgm:pt>
    <dgm:pt modelId="{857795EC-B2AD-FB45-A8AA-1D654ECFFE5D}" type="pres">
      <dgm:prSet presAssocID="{803D20B0-F955-4643-8C55-89A5B7986B84}" presName="space" presStyleCnt="0"/>
      <dgm:spPr/>
    </dgm:pt>
    <dgm:pt modelId="{4C3D060E-B31A-0C44-A8B7-62B1B52FD925}" type="pres">
      <dgm:prSet presAssocID="{199B2FA9-6FB9-0042-A978-6C4610D56A20}" presName="Name5" presStyleLbl="vennNode1" presStyleIdx="1" presStyleCnt="4">
        <dgm:presLayoutVars>
          <dgm:bulletEnabled val="1"/>
        </dgm:presLayoutVars>
      </dgm:prSet>
      <dgm:spPr/>
    </dgm:pt>
    <dgm:pt modelId="{38B9AD91-A4F0-CB45-A920-3FF9FDD12070}" type="pres">
      <dgm:prSet presAssocID="{D4EC48D8-2BB7-E848-86E8-6BC6213FF952}" presName="space" presStyleCnt="0"/>
      <dgm:spPr/>
    </dgm:pt>
    <dgm:pt modelId="{34A172CD-E53B-8144-BBB5-14C8AF6046FB}" type="pres">
      <dgm:prSet presAssocID="{1D5375BE-2EFF-4045-95EA-A906B5FDCB30}" presName="Name5" presStyleLbl="vennNode1" presStyleIdx="2" presStyleCnt="4">
        <dgm:presLayoutVars>
          <dgm:bulletEnabled val="1"/>
        </dgm:presLayoutVars>
      </dgm:prSet>
      <dgm:spPr/>
    </dgm:pt>
    <dgm:pt modelId="{E6FF3628-4971-5D46-B97F-77DCAECC94C4}" type="pres">
      <dgm:prSet presAssocID="{DE716296-F480-0F4F-8E0A-702D06FF24E3}" presName="space" presStyleCnt="0"/>
      <dgm:spPr/>
    </dgm:pt>
    <dgm:pt modelId="{2EF3B298-6F6D-A54F-91B3-678C2343F3DA}" type="pres">
      <dgm:prSet presAssocID="{59D4EB74-2783-DB40-B7DD-69E46CC17814}" presName="Name5" presStyleLbl="vennNode1" presStyleIdx="3" presStyleCnt="4">
        <dgm:presLayoutVars>
          <dgm:bulletEnabled val="1"/>
        </dgm:presLayoutVars>
      </dgm:prSet>
      <dgm:spPr/>
    </dgm:pt>
  </dgm:ptLst>
  <dgm:cxnLst>
    <dgm:cxn modelId="{A1419826-F119-7D47-9F4E-F658E52F824C}" type="presOf" srcId="{199B2FA9-6FB9-0042-A978-6C4610D56A20}" destId="{4C3D060E-B31A-0C44-A8B7-62B1B52FD925}" srcOrd="0" destOrd="0" presId="urn:microsoft.com/office/officeart/2005/8/layout/venn3"/>
    <dgm:cxn modelId="{0ED74F30-3100-104D-889A-CCA43BE2D34C}" type="presOf" srcId="{DF83AA18-7176-0241-9F64-375041E72C8B}" destId="{B4BEDD1A-62DA-3246-8A7A-770CABCD7A58}" srcOrd="0" destOrd="0" presId="urn:microsoft.com/office/officeart/2005/8/layout/venn3"/>
    <dgm:cxn modelId="{DABA2641-C8D9-9446-B7A9-2496178911F9}" type="presOf" srcId="{EA2DA7CA-D369-1349-821E-B730F7B0BAB0}" destId="{87C4F906-A2F1-184A-9DFE-FC0C2635D5FF}" srcOrd="0" destOrd="0" presId="urn:microsoft.com/office/officeart/2005/8/layout/venn3"/>
    <dgm:cxn modelId="{CF06B56C-2254-F646-9478-22B51AEEA005}" type="presOf" srcId="{59D4EB74-2783-DB40-B7DD-69E46CC17814}" destId="{2EF3B298-6F6D-A54F-91B3-678C2343F3DA}" srcOrd="0" destOrd="0" presId="urn:microsoft.com/office/officeart/2005/8/layout/venn3"/>
    <dgm:cxn modelId="{C7DC4F51-9DF7-2A4B-9EAE-E641F9F634CA}" srcId="{EA2DA7CA-D369-1349-821E-B730F7B0BAB0}" destId="{DF83AA18-7176-0241-9F64-375041E72C8B}" srcOrd="0" destOrd="0" parTransId="{236D4843-A2D6-9C47-A4BC-DD1833C4EA30}" sibTransId="{803D20B0-F955-4643-8C55-89A5B7986B84}"/>
    <dgm:cxn modelId="{50C75C79-B155-C942-959F-9787CB632A5A}" srcId="{EA2DA7CA-D369-1349-821E-B730F7B0BAB0}" destId="{199B2FA9-6FB9-0042-A978-6C4610D56A20}" srcOrd="1" destOrd="0" parTransId="{955F738D-3045-6141-BD5C-D13129390D37}" sibTransId="{D4EC48D8-2BB7-E848-86E8-6BC6213FF952}"/>
    <dgm:cxn modelId="{CAC05EAA-A2AB-954D-8265-8A1821C9F4A7}" srcId="{EA2DA7CA-D369-1349-821E-B730F7B0BAB0}" destId="{1D5375BE-2EFF-4045-95EA-A906B5FDCB30}" srcOrd="2" destOrd="0" parTransId="{1D8C8A57-B3F0-AE43-AA5C-75F4951CAB5B}" sibTransId="{DE716296-F480-0F4F-8E0A-702D06FF24E3}"/>
    <dgm:cxn modelId="{A6CA18C3-D5FC-1A4A-AD59-62C0A6FAD05C}" type="presOf" srcId="{1D5375BE-2EFF-4045-95EA-A906B5FDCB30}" destId="{34A172CD-E53B-8144-BBB5-14C8AF6046FB}" srcOrd="0" destOrd="0" presId="urn:microsoft.com/office/officeart/2005/8/layout/venn3"/>
    <dgm:cxn modelId="{DA9233EB-E26E-DE4D-A784-E7156287094F}" srcId="{EA2DA7CA-D369-1349-821E-B730F7B0BAB0}" destId="{59D4EB74-2783-DB40-B7DD-69E46CC17814}" srcOrd="3" destOrd="0" parTransId="{6C6C3365-B52A-1544-A330-DB6DC4735454}" sibTransId="{E80A2C77-C4A1-C142-9E5E-46C06A3C0ECC}"/>
    <dgm:cxn modelId="{FF5429D5-152C-F54F-8AA2-EFE11025F52C}" type="presParOf" srcId="{87C4F906-A2F1-184A-9DFE-FC0C2635D5FF}" destId="{B4BEDD1A-62DA-3246-8A7A-770CABCD7A58}" srcOrd="0" destOrd="0" presId="urn:microsoft.com/office/officeart/2005/8/layout/venn3"/>
    <dgm:cxn modelId="{6EF578AE-D212-8842-BCA6-66B3177141E2}" type="presParOf" srcId="{87C4F906-A2F1-184A-9DFE-FC0C2635D5FF}" destId="{857795EC-B2AD-FB45-A8AA-1D654ECFFE5D}" srcOrd="1" destOrd="0" presId="urn:microsoft.com/office/officeart/2005/8/layout/venn3"/>
    <dgm:cxn modelId="{588130F6-2A00-0F47-A93D-BCDAED05F4A5}" type="presParOf" srcId="{87C4F906-A2F1-184A-9DFE-FC0C2635D5FF}" destId="{4C3D060E-B31A-0C44-A8B7-62B1B52FD925}" srcOrd="2" destOrd="0" presId="urn:microsoft.com/office/officeart/2005/8/layout/venn3"/>
    <dgm:cxn modelId="{ED8A5CEC-2D90-D941-897E-B3E68995B953}" type="presParOf" srcId="{87C4F906-A2F1-184A-9DFE-FC0C2635D5FF}" destId="{38B9AD91-A4F0-CB45-A920-3FF9FDD12070}" srcOrd="3" destOrd="0" presId="urn:microsoft.com/office/officeart/2005/8/layout/venn3"/>
    <dgm:cxn modelId="{D37E8AF0-719B-024A-B99F-7A0AD95D58A6}" type="presParOf" srcId="{87C4F906-A2F1-184A-9DFE-FC0C2635D5FF}" destId="{34A172CD-E53B-8144-BBB5-14C8AF6046FB}" srcOrd="4" destOrd="0" presId="urn:microsoft.com/office/officeart/2005/8/layout/venn3"/>
    <dgm:cxn modelId="{4F38A6EF-1702-BF4C-85C8-0B4937B3AE2A}" type="presParOf" srcId="{87C4F906-A2F1-184A-9DFE-FC0C2635D5FF}" destId="{E6FF3628-4971-5D46-B97F-77DCAECC94C4}" srcOrd="5" destOrd="0" presId="urn:microsoft.com/office/officeart/2005/8/layout/venn3"/>
    <dgm:cxn modelId="{7B536BE9-A6C0-8E47-979C-16AE3371CC05}" type="presParOf" srcId="{87C4F906-A2F1-184A-9DFE-FC0C2635D5FF}" destId="{2EF3B298-6F6D-A54F-91B3-678C2343F3DA}"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9FF5E-2205-6F46-821D-416A5DF7FDD0}">
      <dsp:nvSpPr>
        <dsp:cNvPr id="0" name=""/>
        <dsp:cNvSpPr/>
      </dsp:nvSpPr>
      <dsp:spPr>
        <a:xfrm>
          <a:off x="1196463" y="-27572"/>
          <a:ext cx="4812395" cy="4812395"/>
        </a:xfrm>
        <a:prstGeom prst="circularArrow">
          <a:avLst>
            <a:gd name="adj1" fmla="val 5544"/>
            <a:gd name="adj2" fmla="val 330680"/>
            <a:gd name="adj3" fmla="val 13788628"/>
            <a:gd name="adj4" fmla="val 17378238"/>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EAE94-D315-864F-B647-2FCD42FC0808}">
      <dsp:nvSpPr>
        <dsp:cNvPr id="0" name=""/>
        <dsp:cNvSpPr/>
      </dsp:nvSpPr>
      <dsp:spPr>
        <a:xfrm>
          <a:off x="2482107" y="1890"/>
          <a:ext cx="2241108" cy="1120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SIEPA forms</a:t>
          </a:r>
        </a:p>
      </dsp:txBody>
      <dsp:txXfrm>
        <a:off x="2536808" y="56591"/>
        <a:ext cx="2131706" cy="1011152"/>
      </dsp:txXfrm>
    </dsp:sp>
    <dsp:sp modelId="{33FE7A51-3B21-D14D-957B-9DD9303C5D37}">
      <dsp:nvSpPr>
        <dsp:cNvPr id="0" name=""/>
        <dsp:cNvSpPr/>
      </dsp:nvSpPr>
      <dsp:spPr>
        <a:xfrm>
          <a:off x="4433853" y="1471702"/>
          <a:ext cx="2241108" cy="1120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Commune action plans</a:t>
          </a:r>
        </a:p>
      </dsp:txBody>
      <dsp:txXfrm>
        <a:off x="4488554" y="1526403"/>
        <a:ext cx="2131706" cy="1011152"/>
      </dsp:txXfrm>
    </dsp:sp>
    <dsp:sp modelId="{DDD8775D-2476-8C46-9B49-4FAEACC1E798}">
      <dsp:nvSpPr>
        <dsp:cNvPr id="0" name=""/>
        <dsp:cNvSpPr/>
      </dsp:nvSpPr>
      <dsp:spPr>
        <a:xfrm>
          <a:off x="3688356" y="3714344"/>
          <a:ext cx="2241108" cy="1120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Projects</a:t>
          </a:r>
        </a:p>
      </dsp:txBody>
      <dsp:txXfrm>
        <a:off x="3743057" y="3769045"/>
        <a:ext cx="2131706" cy="1011152"/>
      </dsp:txXfrm>
    </dsp:sp>
    <dsp:sp modelId="{B6806457-4AC9-E045-9FB1-16EED228F355}">
      <dsp:nvSpPr>
        <dsp:cNvPr id="0" name=""/>
        <dsp:cNvSpPr/>
      </dsp:nvSpPr>
      <dsp:spPr>
        <a:xfrm>
          <a:off x="1275857" y="3714344"/>
          <a:ext cx="2241108" cy="1120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Activities</a:t>
          </a:r>
        </a:p>
      </dsp:txBody>
      <dsp:txXfrm>
        <a:off x="1330558" y="3769045"/>
        <a:ext cx="2131706" cy="1011152"/>
      </dsp:txXfrm>
    </dsp:sp>
    <dsp:sp modelId="{95830EB3-E3D0-9F45-A084-3E29CB005E7A}">
      <dsp:nvSpPr>
        <dsp:cNvPr id="0" name=""/>
        <dsp:cNvSpPr/>
      </dsp:nvSpPr>
      <dsp:spPr>
        <a:xfrm>
          <a:off x="530354" y="1419922"/>
          <a:ext cx="2241108" cy="11205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Implementation forms</a:t>
          </a:r>
        </a:p>
      </dsp:txBody>
      <dsp:txXfrm>
        <a:off x="585055" y="1474623"/>
        <a:ext cx="2131706" cy="1011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EDD1A-62DA-3246-8A7A-770CABCD7A58}">
      <dsp:nvSpPr>
        <dsp:cNvPr id="0" name=""/>
        <dsp:cNvSpPr/>
      </dsp:nvSpPr>
      <dsp:spPr>
        <a:xfrm>
          <a:off x="1015172" y="489"/>
          <a:ext cx="2722557" cy="272255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9831" tIns="25400" rIns="149831" bIns="25400" numCol="1" spcCol="1270" anchor="ctr" anchorCtr="0">
          <a:noAutofit/>
        </a:bodyPr>
        <a:lstStyle/>
        <a:p>
          <a:pPr marL="0" lvl="0" indent="0" algn="ctr" defTabSz="889000">
            <a:lnSpc>
              <a:spcPct val="90000"/>
            </a:lnSpc>
            <a:spcBef>
              <a:spcPct val="0"/>
            </a:spcBef>
            <a:spcAft>
              <a:spcPct val="35000"/>
            </a:spcAft>
            <a:buNone/>
          </a:pPr>
          <a:r>
            <a:rPr lang="en-US" sz="2000" kern="1200"/>
            <a:t>Project Proposal</a:t>
          </a:r>
        </a:p>
      </dsp:txBody>
      <dsp:txXfrm>
        <a:off x="1413881" y="399198"/>
        <a:ext cx="1925139" cy="1925139"/>
      </dsp:txXfrm>
    </dsp:sp>
    <dsp:sp modelId="{4C3D060E-B31A-0C44-A8B7-62B1B52FD925}">
      <dsp:nvSpPr>
        <dsp:cNvPr id="0" name=""/>
        <dsp:cNvSpPr/>
      </dsp:nvSpPr>
      <dsp:spPr>
        <a:xfrm>
          <a:off x="3193217" y="489"/>
          <a:ext cx="2722557" cy="272255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9831" tIns="25400" rIns="149831" bIns="25400" numCol="1" spcCol="1270" anchor="ctr" anchorCtr="0">
          <a:noAutofit/>
        </a:bodyPr>
        <a:lstStyle/>
        <a:p>
          <a:pPr marL="0" lvl="0" indent="0" algn="ctr" defTabSz="889000">
            <a:lnSpc>
              <a:spcPct val="90000"/>
            </a:lnSpc>
            <a:spcBef>
              <a:spcPct val="0"/>
            </a:spcBef>
            <a:spcAft>
              <a:spcPct val="35000"/>
            </a:spcAft>
            <a:buNone/>
          </a:pPr>
          <a:r>
            <a:rPr lang="en-US" sz="2000" kern="1200"/>
            <a:t>Implementing Partner Procurement</a:t>
          </a:r>
        </a:p>
      </dsp:txBody>
      <dsp:txXfrm>
        <a:off x="3591926" y="399198"/>
        <a:ext cx="1925139" cy="1925139"/>
      </dsp:txXfrm>
    </dsp:sp>
    <dsp:sp modelId="{34A172CD-E53B-8144-BBB5-14C8AF6046FB}">
      <dsp:nvSpPr>
        <dsp:cNvPr id="0" name=""/>
        <dsp:cNvSpPr/>
      </dsp:nvSpPr>
      <dsp:spPr>
        <a:xfrm>
          <a:off x="5371263" y="489"/>
          <a:ext cx="2722557" cy="272255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9831" tIns="25400" rIns="149831" bIns="25400" numCol="1" spcCol="1270" anchor="ctr" anchorCtr="0">
          <a:noAutofit/>
        </a:bodyPr>
        <a:lstStyle/>
        <a:p>
          <a:pPr marL="0" lvl="0" indent="0" algn="ctr" defTabSz="889000">
            <a:lnSpc>
              <a:spcPct val="90000"/>
            </a:lnSpc>
            <a:spcBef>
              <a:spcPct val="0"/>
            </a:spcBef>
            <a:spcAft>
              <a:spcPct val="35000"/>
            </a:spcAft>
            <a:buNone/>
          </a:pPr>
          <a:r>
            <a:rPr lang="en-US" sz="2000" kern="1200"/>
            <a:t>Implementation</a:t>
          </a:r>
        </a:p>
      </dsp:txBody>
      <dsp:txXfrm>
        <a:off x="5769972" y="399198"/>
        <a:ext cx="1925139" cy="1925139"/>
      </dsp:txXfrm>
    </dsp:sp>
    <dsp:sp modelId="{2EF3B298-6F6D-A54F-91B3-678C2343F3DA}">
      <dsp:nvSpPr>
        <dsp:cNvPr id="0" name=""/>
        <dsp:cNvSpPr/>
      </dsp:nvSpPr>
      <dsp:spPr>
        <a:xfrm>
          <a:off x="7549308" y="489"/>
          <a:ext cx="2722557" cy="272255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9831" tIns="25400" rIns="149831" bIns="25400" numCol="1" spcCol="1270" anchor="ctr" anchorCtr="0">
          <a:noAutofit/>
        </a:bodyPr>
        <a:lstStyle/>
        <a:p>
          <a:pPr marL="0" lvl="0" indent="0" algn="ctr" defTabSz="889000">
            <a:lnSpc>
              <a:spcPct val="90000"/>
            </a:lnSpc>
            <a:spcBef>
              <a:spcPct val="0"/>
            </a:spcBef>
            <a:spcAft>
              <a:spcPct val="35000"/>
            </a:spcAft>
            <a:buNone/>
          </a:pPr>
          <a:r>
            <a:rPr lang="en-US" sz="2000" kern="1200"/>
            <a:t>Post Implementation</a:t>
          </a:r>
        </a:p>
      </dsp:txBody>
      <dsp:txXfrm>
        <a:off x="7948017" y="399198"/>
        <a:ext cx="1925139" cy="192513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E5B39-1844-B148-B7D0-E2F962DBDBC6}"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8B7F1-0365-8E43-90F8-3CBD0C26FD56}" type="slidenum">
              <a:rPr lang="en-US" smtClean="0"/>
              <a:t>‹#›</a:t>
            </a:fld>
            <a:endParaRPr lang="en-US"/>
          </a:p>
        </p:txBody>
      </p:sp>
    </p:spTree>
    <p:extLst>
      <p:ext uri="{BB962C8B-B14F-4D97-AF65-F5344CB8AC3E}">
        <p14:creationId xmlns:p14="http://schemas.microsoft.com/office/powerpoint/2010/main" val="9191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8B7F1-0365-8E43-90F8-3CBD0C26FD56}" type="slidenum">
              <a:rPr lang="en-US" smtClean="0"/>
              <a:t>1</a:t>
            </a:fld>
            <a:endParaRPr lang="en-US"/>
          </a:p>
        </p:txBody>
      </p:sp>
    </p:spTree>
    <p:extLst>
      <p:ext uri="{BB962C8B-B14F-4D97-AF65-F5344CB8AC3E}">
        <p14:creationId xmlns:p14="http://schemas.microsoft.com/office/powerpoint/2010/main" val="326101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8B7F1-0365-8E43-90F8-3CBD0C26FD56}" type="slidenum">
              <a:rPr lang="en-US" smtClean="0"/>
              <a:t>5</a:t>
            </a:fld>
            <a:endParaRPr lang="en-US"/>
          </a:p>
        </p:txBody>
      </p:sp>
    </p:spTree>
    <p:extLst>
      <p:ext uri="{BB962C8B-B14F-4D97-AF65-F5344CB8AC3E}">
        <p14:creationId xmlns:p14="http://schemas.microsoft.com/office/powerpoint/2010/main" val="329521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8B7F1-0365-8E43-90F8-3CBD0C26FD56}" type="slidenum">
              <a:rPr lang="en-US" smtClean="0"/>
              <a:t>7</a:t>
            </a:fld>
            <a:endParaRPr lang="en-US"/>
          </a:p>
        </p:txBody>
      </p:sp>
    </p:spTree>
    <p:extLst>
      <p:ext uri="{BB962C8B-B14F-4D97-AF65-F5344CB8AC3E}">
        <p14:creationId xmlns:p14="http://schemas.microsoft.com/office/powerpoint/2010/main" val="46922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EAE372A-F296-1245-A0F1-68D0EC03DBDA}"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328684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AE372A-F296-1245-A0F1-68D0EC03DBDA}"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352418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EAE372A-F296-1245-A0F1-68D0EC03DBDA}"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44277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AE372A-F296-1245-A0F1-68D0EC03DBDA}"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78285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EAE372A-F296-1245-A0F1-68D0EC03DBDA}"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14572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EAE372A-F296-1245-A0F1-68D0EC03DBDA}" type="datetimeFigureOut">
              <a:rPr lang="en-US" smtClean="0"/>
              <a:t>2/22/2024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78159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AEAE372A-F296-1245-A0F1-68D0EC03DBDA}"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7447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EAE372A-F296-1245-A0F1-68D0EC03DBDA}"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2460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372A-F296-1245-A0F1-68D0EC03DBDA}"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45129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AEAE372A-F296-1245-A0F1-68D0EC03DBDA}" type="datetimeFigureOut">
              <a:rPr lang="en-US" smtClean="0"/>
              <a:t>2/22/2024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70731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AE372A-F296-1245-A0F1-68D0EC03DBDA}" type="datetimeFigureOut">
              <a:rPr lang="en-US" smtClean="0"/>
              <a:t>2/22/2024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75158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AE372A-F296-1245-A0F1-68D0EC03DBDA}" type="datetimeFigureOut">
              <a:rPr lang="en-US" smtClean="0"/>
              <a:t>2/22/2024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01ADDE-1409-B14F-A758-6A153D037DD0}" type="slidenum">
              <a:rPr lang="en-US" smtClean="0"/>
              <a:t>‹#›</a:t>
            </a:fld>
            <a:endParaRPr lang="en-US"/>
          </a:p>
        </p:txBody>
      </p:sp>
    </p:spTree>
    <p:extLst>
      <p:ext uri="{BB962C8B-B14F-4D97-AF65-F5344CB8AC3E}">
        <p14:creationId xmlns:p14="http://schemas.microsoft.com/office/powerpoint/2010/main" val="14670580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rtal.mwater.co/#/document_folders/413d5c0ca8f44d25819b22a1a6ee9e5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ortal.mwater.co/#/tables/ts327/projec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ortal.mwater.c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rtal.mwater.co/#/consoles/7c7fa8dfc04c4f3a91443972e27729f3?tab=eb30269d-89bd-4e42-8e62-a285a3acc4e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ortal.mwater.co/#/consoles/7feb9fb9d6b64ecda89683189371d9ba?tab=3c8e21e3-cd02-4642-82da-ea43404c09b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ortal.mwater.co/#/consoles/7feb9fb9d6b64ecda89683189371d9ba?tab=3c8e21e3-cd02-4642-82da-ea43404c09b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1%20M%26E%20Source%20Documents/app.mwater.c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portal.mwater.co/#/document_folders/e4a12df8590c4123acea7593caa713fb" TargetMode="External"/><Relationship Id="rId3" Type="http://schemas.openxmlformats.org/officeDocument/2006/relationships/hyperlink" Target="https://hanwash.sharepoint.com/:p:/s/MattsonProposal/EZC-bg_JazRElspWeqreV4wB-yjAts-ktxNfzOFeZLHNbg?e=o7URxM" TargetMode="External"/><Relationship Id="rId7" Type="http://schemas.openxmlformats.org/officeDocument/2006/relationships/hyperlink" Target="https://portal.mwater.co/#/consoles/818a590d510e40728bc1e969aa98c0db?tab=e6870bec-f2f2-48a4-8d0e-d104f97e7493" TargetMode="External"/><Relationship Id="rId2" Type="http://schemas.openxmlformats.org/officeDocument/2006/relationships/hyperlink" Target="https://hanwash.sharepoint.com/:p:/s/MattsonProposal/EdgI1npuvzdKjSvw3HFqH5QBHDg4Xj5voPvD2XFBOqPeng?e=Mkhy57" TargetMode="External"/><Relationship Id="rId1" Type="http://schemas.openxmlformats.org/officeDocument/2006/relationships/slideLayout" Target="../slideLayouts/slideLayout2.xml"/><Relationship Id="rId6" Type="http://schemas.openxmlformats.org/officeDocument/2006/relationships/hyperlink" Target="https://portal.mwater.co/#/consoles/818a590d510e40728bc1e969aa98c0db?share=5062200e506548adbee144dfea9781ab&amp;tab=fcf22975-c872-47bc-ad9f-8ba8c5afca28" TargetMode="External"/><Relationship Id="rId5" Type="http://schemas.openxmlformats.org/officeDocument/2006/relationships/hyperlink" Target="https://portal.mwater.co/#/consoles/1d080c5b8c154825b446b267319a8288?tab=d29ac85b-ea44-44c3-9af6-da3128315c26" TargetMode="External"/><Relationship Id="rId4" Type="http://schemas.openxmlformats.org/officeDocument/2006/relationships/hyperlink" Target="https://portal.mwater.co/#/consoles/1d080c5b8c154825b446b267319a8288?tab=f0383fec-48c8-4f00-b15a-7de4b611bfe3" TargetMode="External"/><Relationship Id="rId9" Type="http://schemas.openxmlformats.org/officeDocument/2006/relationships/hyperlink" Target="https://hanwash.sharepoint.com/:f:/s/MattsonProposal/ElOIaaK68sRCh3mpE---Er8BmJT7mT5knlFi1euFBrJWgQ?e=PYKKg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2.xml"/><Relationship Id="rId7" Type="http://schemas.openxmlformats.org/officeDocument/2006/relationships/slide" Target="slide2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6.xml"/><Relationship Id="rId10" Type="http://schemas.openxmlformats.org/officeDocument/2006/relationships/slide" Target="slide27.xml"/><Relationship Id="rId4" Type="http://schemas.openxmlformats.org/officeDocument/2006/relationships/slide" Target="slide14.xml"/><Relationship Id="rId9" Type="http://schemas.openxmlformats.org/officeDocument/2006/relationships/slide" Target="slide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applewebdata://71449E02-C693-4B3D-AEFE-C9F1B218A4FD/:x:/s/MattsonProposal/EZvfvVULhxhEsfimVmZmRzMBFqebsZjnz7WuAWGS0lvZNQ?e=kebvz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2F58-3B90-3B77-A257-AC770085533E}"/>
              </a:ext>
            </a:extLst>
          </p:cNvPr>
          <p:cNvSpPr>
            <a:spLocks noGrp="1"/>
          </p:cNvSpPr>
          <p:nvPr>
            <p:ph type="ctrTitle"/>
          </p:nvPr>
        </p:nvSpPr>
        <p:spPr/>
        <p:txBody>
          <a:bodyPr>
            <a:normAutofit/>
          </a:bodyPr>
          <a:lstStyle/>
          <a:p>
            <a:r>
              <a:rPr lang="en-US" dirty="0"/>
              <a:t>M&amp;E officer manual</a:t>
            </a:r>
          </a:p>
        </p:txBody>
      </p:sp>
      <p:sp>
        <p:nvSpPr>
          <p:cNvPr id="3" name="Subtitle 2">
            <a:extLst>
              <a:ext uri="{FF2B5EF4-FFF2-40B4-BE49-F238E27FC236}">
                <a16:creationId xmlns:a16="http://schemas.microsoft.com/office/drawing/2014/main" id="{4D66E604-C2B1-9388-4721-CD77E46B76BA}"/>
              </a:ext>
            </a:extLst>
          </p:cNvPr>
          <p:cNvSpPr>
            <a:spLocks noGrp="1"/>
          </p:cNvSpPr>
          <p:nvPr>
            <p:ph type="subTitle" idx="1"/>
          </p:nvPr>
        </p:nvSpPr>
        <p:spPr/>
        <p:txBody>
          <a:bodyPr vert="horz" lIns="91440" tIns="45720" rIns="91440" bIns="45720" rtlCol="0" anchor="t">
            <a:normAutofit/>
          </a:bodyPr>
          <a:lstStyle/>
          <a:p>
            <a:r>
              <a:rPr lang="en-US" dirty="0"/>
              <a:t>Nov. 2023</a:t>
            </a:r>
          </a:p>
        </p:txBody>
      </p:sp>
    </p:spTree>
    <p:extLst>
      <p:ext uri="{BB962C8B-B14F-4D97-AF65-F5344CB8AC3E}">
        <p14:creationId xmlns:p14="http://schemas.microsoft.com/office/powerpoint/2010/main" val="300695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EE6-E555-52CB-C5A5-489E684A8F5D}"/>
              </a:ext>
            </a:extLst>
          </p:cNvPr>
          <p:cNvSpPr>
            <a:spLocks noGrp="1"/>
          </p:cNvSpPr>
          <p:nvPr>
            <p:ph type="title"/>
          </p:nvPr>
        </p:nvSpPr>
        <p:spPr/>
        <p:txBody>
          <a:bodyPr>
            <a:normAutofit/>
          </a:bodyPr>
          <a:lstStyle/>
          <a:p>
            <a:r>
              <a:rPr lang="en-US"/>
              <a:t>3) Add project folder to the HANWASH Documents</a:t>
            </a:r>
          </a:p>
        </p:txBody>
      </p:sp>
      <p:sp>
        <p:nvSpPr>
          <p:cNvPr id="3" name="Content Placeholder 2">
            <a:extLst>
              <a:ext uri="{FF2B5EF4-FFF2-40B4-BE49-F238E27FC236}">
                <a16:creationId xmlns:a16="http://schemas.microsoft.com/office/drawing/2014/main" id="{6B0ED2BD-72F8-332D-7D6E-39A8AB1ABC1A}"/>
              </a:ext>
            </a:extLst>
          </p:cNvPr>
          <p:cNvSpPr>
            <a:spLocks noGrp="1"/>
          </p:cNvSpPr>
          <p:nvPr>
            <p:ph idx="1"/>
          </p:nvPr>
        </p:nvSpPr>
        <p:spPr/>
        <p:txBody>
          <a:bodyPr/>
          <a:lstStyle/>
          <a:p>
            <a:pPr marL="0" indent="0" fontAlgn="t">
              <a:spcBef>
                <a:spcPts val="0"/>
              </a:spcBef>
              <a:buNone/>
            </a:pPr>
            <a:r>
              <a:rPr lang="en-US" sz="1800" b="0" i="0" u="none" strike="noStrike" kern="1200">
                <a:solidFill>
                  <a:srgbClr val="000000"/>
                </a:solidFill>
                <a:effectLst/>
                <a:latin typeface="Gill Sans MT" panose="020B0502020104020203" pitchFamily="34" charset="77"/>
              </a:rPr>
              <a:t>In </a:t>
            </a:r>
            <a:r>
              <a:rPr lang="en-US" sz="1800" u="sng" strike="noStrike">
                <a:effectLst/>
                <a:hlinkClick r:id="rId2"/>
              </a:rPr>
              <a:t>mWater HANWASH Documents page</a:t>
            </a:r>
            <a:r>
              <a:rPr lang="en-US">
                <a:solidFill>
                  <a:srgbClr val="000000"/>
                </a:solidFill>
                <a:latin typeface="Gill Sans MT" panose="020B0502020104020203" pitchFamily="34" charset="77"/>
              </a:rPr>
              <a:t>:</a:t>
            </a:r>
            <a:endParaRPr lang="en-US" sz="1800" b="0" i="0" u="none" strike="noStrike" kern="1200">
              <a:solidFill>
                <a:srgbClr val="000000"/>
              </a:solidFill>
              <a:effectLst/>
              <a:latin typeface="Gill Sans MT" panose="020B0502020104020203" pitchFamily="34" charset="77"/>
            </a:endParaRPr>
          </a:p>
          <a:p>
            <a:pPr marL="233363" indent="-233363" fontAlgn="t">
              <a:spcBef>
                <a:spcPts val="0"/>
              </a:spcBef>
            </a:pPr>
            <a:r>
              <a:rPr lang="en-US" sz="1800" b="0" i="0" u="none" strike="noStrike" kern="1200">
                <a:solidFill>
                  <a:srgbClr val="000000"/>
                </a:solidFill>
                <a:effectLst/>
                <a:latin typeface="Gill Sans MT" panose="020B0502020104020203" pitchFamily="34" charset="77"/>
              </a:rPr>
              <a:t>go to HANWASH's Organizational documents: HANWASH &gt; Programs &gt; HANWASH. Add a folder for this project to store only core documents which will be shared with various partners e.g. PMF, Work Plan, Budget, etc.</a:t>
            </a:r>
            <a:endParaRPr lang="en-US" sz="1800" b="0" i="0" u="none" strike="noStrike">
              <a:effectLst/>
              <a:latin typeface="Arial" panose="020B0604020202020204" pitchFamily="34" charset="0"/>
            </a:endParaRPr>
          </a:p>
          <a:p>
            <a:pPr marL="233363" indent="-233363" algn="l" rtl="0" eaLnBrk="1" fontAlgn="t" latinLnBrk="0" hangingPunct="1">
              <a:spcBef>
                <a:spcPts val="0"/>
              </a:spcBef>
              <a:spcAft>
                <a:spcPts val="0"/>
              </a:spcAft>
            </a:pPr>
            <a:r>
              <a:rPr lang="en-US" sz="1800" b="0" i="0" u="none" strike="noStrike" kern="1200">
                <a:solidFill>
                  <a:srgbClr val="000000"/>
                </a:solidFill>
                <a:effectLst/>
                <a:latin typeface="Gill Sans MT" panose="020B0502020104020203" pitchFamily="34" charset="77"/>
              </a:rPr>
              <a:t>Create a share link for this folder and copy it to your clipboard.</a:t>
            </a:r>
            <a:endParaRPr lang="en-US" sz="1800" b="0" i="0" u="none" strike="noStrike">
              <a:effectLst/>
              <a:latin typeface="Arial" panose="020B0604020202020204" pitchFamily="34" charset="0"/>
            </a:endParaRPr>
          </a:p>
          <a:p>
            <a:endParaRPr lang="en-US"/>
          </a:p>
        </p:txBody>
      </p:sp>
    </p:spTree>
    <p:extLst>
      <p:ext uri="{BB962C8B-B14F-4D97-AF65-F5344CB8AC3E}">
        <p14:creationId xmlns:p14="http://schemas.microsoft.com/office/powerpoint/2010/main" val="215106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BF2B-60EB-F1D5-0E25-ACA731BEAA8C}"/>
              </a:ext>
            </a:extLst>
          </p:cNvPr>
          <p:cNvSpPr>
            <a:spLocks noGrp="1"/>
          </p:cNvSpPr>
          <p:nvPr>
            <p:ph type="title"/>
          </p:nvPr>
        </p:nvSpPr>
        <p:spPr>
          <a:xfrm>
            <a:off x="1823490" y="423918"/>
            <a:ext cx="8545019" cy="903437"/>
          </a:xfrm>
        </p:spPr>
        <p:txBody>
          <a:bodyPr>
            <a:normAutofit/>
          </a:bodyPr>
          <a:lstStyle/>
          <a:p>
            <a:r>
              <a:rPr lang="en-US"/>
              <a:t>4) Add a project to the projects table</a:t>
            </a:r>
          </a:p>
        </p:txBody>
      </p:sp>
      <p:sp>
        <p:nvSpPr>
          <p:cNvPr id="3" name="Content Placeholder 2">
            <a:extLst>
              <a:ext uri="{FF2B5EF4-FFF2-40B4-BE49-F238E27FC236}">
                <a16:creationId xmlns:a16="http://schemas.microsoft.com/office/drawing/2014/main" id="{1D3B70CC-09EB-5A85-96EC-F743E2F6D0E2}"/>
              </a:ext>
            </a:extLst>
          </p:cNvPr>
          <p:cNvSpPr>
            <a:spLocks noGrp="1"/>
          </p:cNvSpPr>
          <p:nvPr>
            <p:ph idx="1"/>
          </p:nvPr>
        </p:nvSpPr>
        <p:spPr>
          <a:xfrm>
            <a:off x="845576" y="1602658"/>
            <a:ext cx="10648334" cy="5338916"/>
          </a:xfrm>
        </p:spPr>
        <p:txBody>
          <a:bodyPr lIns="0" tIns="0" rIns="0">
            <a:normAutofit fontScale="70000" lnSpcReduction="20000"/>
          </a:bodyPr>
          <a:lstStyle/>
          <a:p>
            <a:pPr marL="0" indent="0">
              <a:lnSpc>
                <a:spcPct val="120000"/>
              </a:lnSpc>
              <a:spcBef>
                <a:spcPts val="0"/>
              </a:spcBef>
              <a:buNone/>
            </a:pPr>
            <a:r>
              <a:rPr lang="en-US" sz="1800" u="none" strike="noStrike">
                <a:effectLst/>
              </a:rPr>
              <a:t>In the </a:t>
            </a:r>
            <a:r>
              <a:rPr lang="en-US" sz="1800" u="sng" strike="noStrike">
                <a:effectLst/>
                <a:hlinkClick r:id="rId2"/>
              </a:rPr>
              <a:t>mWater HANWASH Projects table</a:t>
            </a:r>
            <a:r>
              <a:rPr lang="en-US" sz="1800" u="none" strike="noStrike">
                <a:effectLst/>
              </a:rPr>
              <a:t>, add a row for the project by clicking the "+" icon. Fill in the core information. </a:t>
            </a:r>
          </a:p>
          <a:p>
            <a:pPr>
              <a:lnSpc>
                <a:spcPct val="120000"/>
              </a:lnSpc>
              <a:spcBef>
                <a:spcPts val="0"/>
              </a:spcBef>
              <a:buClr>
                <a:schemeClr val="tx1"/>
              </a:buClr>
            </a:pPr>
            <a:r>
              <a:rPr lang="en-US" sz="1800" u="none" strike="noStrike">
                <a:effectLst/>
              </a:rPr>
              <a:t>Set the "Program name" field to "HANWASH”</a:t>
            </a:r>
          </a:p>
          <a:p>
            <a:pPr>
              <a:lnSpc>
                <a:spcPct val="120000"/>
              </a:lnSpc>
              <a:spcBef>
                <a:spcPts val="0"/>
              </a:spcBef>
              <a:buClr>
                <a:schemeClr val="tx1"/>
              </a:buClr>
            </a:pPr>
            <a:r>
              <a:rPr lang="en-US" sz="1800" u="none" strike="noStrike">
                <a:effectLst/>
              </a:rPr>
              <a:t>Set the "Project name" to follow the format: &lt;Commune&gt; &lt;Number&gt; e.g. "Cavaillon 3”</a:t>
            </a:r>
          </a:p>
          <a:p>
            <a:pPr>
              <a:lnSpc>
                <a:spcPct val="120000"/>
              </a:lnSpc>
              <a:spcBef>
                <a:spcPts val="0"/>
              </a:spcBef>
              <a:buClr>
                <a:schemeClr val="tx1"/>
              </a:buClr>
            </a:pPr>
            <a:r>
              <a:rPr lang="en-US" sz="1800" u="none" strike="noStrike">
                <a:effectLst/>
              </a:rPr>
              <a:t>Consult the Project documents to find project's ID and put it in the "Project ID" column. Many projects will be Global Grants, so please use the global grant number GG.....</a:t>
            </a:r>
          </a:p>
          <a:p>
            <a:pPr>
              <a:lnSpc>
                <a:spcPct val="120000"/>
              </a:lnSpc>
              <a:spcBef>
                <a:spcPts val="0"/>
              </a:spcBef>
              <a:buClr>
                <a:schemeClr val="tx1"/>
              </a:buClr>
            </a:pPr>
            <a:r>
              <a:rPr lang="en-US" sz="1800" u="none" strike="noStrike">
                <a:effectLst/>
              </a:rPr>
              <a:t>Set the "Admins" field to "HANWASH -&gt; Admins" </a:t>
            </a:r>
          </a:p>
          <a:p>
            <a:pPr>
              <a:lnSpc>
                <a:spcPct val="120000"/>
              </a:lnSpc>
              <a:spcBef>
                <a:spcPts val="0"/>
              </a:spcBef>
              <a:buClr>
                <a:schemeClr val="tx1"/>
              </a:buClr>
            </a:pPr>
            <a:r>
              <a:rPr lang="en-US" sz="1800" u="none" strike="noStrike">
                <a:effectLst/>
              </a:rPr>
              <a:t>Set the "Viewers" field to "Public". </a:t>
            </a:r>
          </a:p>
          <a:p>
            <a:pPr>
              <a:lnSpc>
                <a:spcPct val="120000"/>
              </a:lnSpc>
              <a:spcBef>
                <a:spcPts val="0"/>
              </a:spcBef>
              <a:buClr>
                <a:schemeClr val="tx1"/>
              </a:buClr>
            </a:pPr>
            <a:r>
              <a:rPr lang="en-US" sz="1800" u="none" strike="noStrike">
                <a:effectLst/>
              </a:rPr>
              <a:t>Set the "Funder" field to the name of the main funder of the project</a:t>
            </a:r>
          </a:p>
          <a:p>
            <a:pPr>
              <a:lnSpc>
                <a:spcPct val="120000"/>
              </a:lnSpc>
              <a:spcBef>
                <a:spcPts val="0"/>
              </a:spcBef>
              <a:buClr>
                <a:schemeClr val="tx1"/>
              </a:buClr>
            </a:pPr>
            <a:r>
              <a:rPr lang="en-US" sz="1800" u="none" strike="noStrike">
                <a:effectLst/>
              </a:rPr>
              <a:t>Set the "Implementing partner" field to the name of the implementing partner. Note: A separate project should be created for EACH IMPLEMENTING PARTNER e.g. Cavaillon 1 - Haiti Outreach, Cavaillon 3 - Water Missions. This will allow us to track their accomplishments separately.</a:t>
            </a:r>
          </a:p>
          <a:p>
            <a:pPr>
              <a:lnSpc>
                <a:spcPct val="120000"/>
              </a:lnSpc>
              <a:spcBef>
                <a:spcPts val="0"/>
              </a:spcBef>
              <a:buClr>
                <a:schemeClr val="tx1"/>
              </a:buClr>
            </a:pPr>
            <a:r>
              <a:rPr lang="en-US" sz="1800" u="none" strike="noStrike">
                <a:effectLst/>
              </a:rPr>
              <a:t>Set the "Project status" column to Planned, In-process, or Completed</a:t>
            </a:r>
          </a:p>
          <a:p>
            <a:pPr>
              <a:lnSpc>
                <a:spcPct val="120000"/>
              </a:lnSpc>
              <a:spcBef>
                <a:spcPts val="0"/>
              </a:spcBef>
              <a:buClr>
                <a:schemeClr val="tx1"/>
              </a:buClr>
            </a:pPr>
            <a:r>
              <a:rPr lang="en-US" sz="1800" u="none" strike="noStrike">
                <a:effectLst/>
              </a:rPr>
              <a:t>Set the "Date started" field to the CONTRACTUAL date that the project was started</a:t>
            </a:r>
          </a:p>
          <a:p>
            <a:pPr>
              <a:lnSpc>
                <a:spcPct val="120000"/>
              </a:lnSpc>
              <a:spcBef>
                <a:spcPts val="0"/>
              </a:spcBef>
              <a:buClr>
                <a:schemeClr val="tx1"/>
              </a:buClr>
            </a:pPr>
            <a:r>
              <a:rPr lang="en-US" sz="1800" u="none" strike="noStrike">
                <a:effectLst/>
              </a:rPr>
              <a:t>Set the "Date completed" field to the CONTRACTUAL date that the project was ended</a:t>
            </a:r>
          </a:p>
          <a:p>
            <a:pPr>
              <a:lnSpc>
                <a:spcPct val="120000"/>
              </a:lnSpc>
              <a:spcBef>
                <a:spcPts val="0"/>
              </a:spcBef>
              <a:buClr>
                <a:schemeClr val="tx1"/>
              </a:buClr>
            </a:pPr>
            <a:r>
              <a:rPr lang="en-US" sz="1800" u="none" strike="noStrike">
                <a:effectLst/>
              </a:rPr>
              <a:t>In the "Amount budgeted" column, enter the CONTRACTUALLY BUDGETED AMOUNT</a:t>
            </a:r>
          </a:p>
          <a:p>
            <a:pPr>
              <a:lnSpc>
                <a:spcPct val="120000"/>
              </a:lnSpc>
              <a:spcBef>
                <a:spcPts val="0"/>
              </a:spcBef>
              <a:buClr>
                <a:schemeClr val="tx1"/>
              </a:buClr>
            </a:pPr>
            <a:r>
              <a:rPr lang="en-US"/>
              <a:t>I</a:t>
            </a:r>
            <a:r>
              <a:rPr lang="en-US" sz="1800" u="none" strike="noStrike">
                <a:effectLst/>
              </a:rPr>
              <a:t>n the "Currency" field, typically set this to USD</a:t>
            </a:r>
          </a:p>
          <a:p>
            <a:pPr>
              <a:lnSpc>
                <a:spcPct val="120000"/>
              </a:lnSpc>
              <a:spcBef>
                <a:spcPts val="0"/>
              </a:spcBef>
              <a:buClr>
                <a:schemeClr val="tx1"/>
              </a:buClr>
            </a:pPr>
            <a:r>
              <a:rPr lang="en-US" sz="1800" u="none" strike="noStrike">
                <a:effectLst/>
              </a:rPr>
              <a:t>In the "Project description field, write a short description of the project. It's best to pull this from project documents.</a:t>
            </a:r>
          </a:p>
          <a:p>
            <a:pPr>
              <a:lnSpc>
                <a:spcPct val="120000"/>
              </a:lnSpc>
              <a:spcBef>
                <a:spcPts val="0"/>
              </a:spcBef>
              <a:buClr>
                <a:schemeClr val="tx1"/>
              </a:buClr>
            </a:pPr>
            <a:r>
              <a:rPr lang="en-US" sz="1800" u="none" strike="noStrike">
                <a:effectLst/>
              </a:rPr>
              <a:t>In the "Beneficiaries (projected)" field, enter the estimated number of beneficiaries</a:t>
            </a:r>
          </a:p>
          <a:p>
            <a:pPr>
              <a:lnSpc>
                <a:spcPct val="120000"/>
              </a:lnSpc>
              <a:spcBef>
                <a:spcPts val="0"/>
              </a:spcBef>
              <a:buClr>
                <a:schemeClr val="tx1"/>
              </a:buClr>
            </a:pPr>
            <a:r>
              <a:rPr lang="en-US" sz="1800" u="none" strike="noStrike">
                <a:effectLst/>
              </a:rPr>
              <a:t>In the "Project admin region" field, please select the admin region where this project will be conducted. This will define which department or commune is displayed on maps.</a:t>
            </a:r>
          </a:p>
          <a:p>
            <a:pPr>
              <a:lnSpc>
                <a:spcPct val="120000"/>
              </a:lnSpc>
              <a:spcBef>
                <a:spcPts val="0"/>
              </a:spcBef>
              <a:buClr>
                <a:schemeClr val="tx1"/>
              </a:buClr>
            </a:pPr>
            <a:r>
              <a:rPr lang="en-US" sz="1800" u="none" strike="noStrike">
                <a:effectLst/>
              </a:rPr>
              <a:t>In the "External project document folder" field, enter the HANWASH Microsfot Teams sharelink to the project document. This should not be public, but still be protected by user account sign-ins.</a:t>
            </a:r>
          </a:p>
          <a:p>
            <a:pPr>
              <a:lnSpc>
                <a:spcPct val="120000"/>
              </a:lnSpc>
              <a:spcBef>
                <a:spcPts val="0"/>
              </a:spcBef>
              <a:buClr>
                <a:schemeClr val="tx1"/>
              </a:buClr>
            </a:pPr>
            <a:r>
              <a:rPr lang="en-US" sz="1800" u="none" strike="noStrike">
                <a:effectLst/>
              </a:rPr>
              <a:t>In the "mWater Project document folder" field, paste the share link from step 13.</a:t>
            </a:r>
          </a:p>
          <a:p>
            <a:pPr>
              <a:lnSpc>
                <a:spcPct val="120000"/>
              </a:lnSpc>
              <a:spcBef>
                <a:spcPts val="0"/>
              </a:spcBef>
              <a:buClr>
                <a:schemeClr val="tx1"/>
              </a:buClr>
            </a:pPr>
            <a:r>
              <a:rPr lang="en-US" sz="1800" u="none" strike="noStrike">
                <a:effectLst/>
              </a:rPr>
              <a:t>In the "Funder logo" field, upload the logo of the funder</a:t>
            </a:r>
          </a:p>
          <a:p>
            <a:pPr>
              <a:lnSpc>
                <a:spcPct val="120000"/>
              </a:lnSpc>
              <a:spcBef>
                <a:spcPts val="0"/>
              </a:spcBef>
              <a:buClr>
                <a:schemeClr val="tx1"/>
              </a:buClr>
            </a:pPr>
            <a:r>
              <a:rPr lang="en-US" sz="1800" u="none" strike="noStrike">
                <a:effectLst/>
              </a:rPr>
              <a:t>If the project is a HANWASH project, set "Aligned with core values" to "Yes". If the project is not managed by HANWASH, please ask the HANWASH CEO if it meets the necessary criteria for "Aligned with core values"</a:t>
            </a:r>
            <a:endParaRPr lang="en-US"/>
          </a:p>
        </p:txBody>
      </p:sp>
    </p:spTree>
    <p:extLst>
      <p:ext uri="{BB962C8B-B14F-4D97-AF65-F5344CB8AC3E}">
        <p14:creationId xmlns:p14="http://schemas.microsoft.com/office/powerpoint/2010/main" val="281039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F38B-EEA7-EE3B-DCF3-BA4BABA075D2}"/>
              </a:ext>
            </a:extLst>
          </p:cNvPr>
          <p:cNvSpPr>
            <a:spLocks noGrp="1"/>
          </p:cNvSpPr>
          <p:nvPr>
            <p:ph type="title"/>
          </p:nvPr>
        </p:nvSpPr>
        <p:spPr/>
        <p:txBody>
          <a:bodyPr/>
          <a:lstStyle/>
          <a:p>
            <a:r>
              <a:rPr lang="en-US"/>
              <a:t>Update the PMF project document</a:t>
            </a:r>
          </a:p>
        </p:txBody>
      </p:sp>
      <p:sp>
        <p:nvSpPr>
          <p:cNvPr id="3" name="Content Placeholder 2">
            <a:extLst>
              <a:ext uri="{FF2B5EF4-FFF2-40B4-BE49-F238E27FC236}">
                <a16:creationId xmlns:a16="http://schemas.microsoft.com/office/drawing/2014/main" id="{33F7291E-085A-76FC-AFFD-9EDD1836603F}"/>
              </a:ext>
            </a:extLst>
          </p:cNvPr>
          <p:cNvSpPr>
            <a:spLocks noGrp="1"/>
          </p:cNvSpPr>
          <p:nvPr>
            <p:ph idx="1"/>
          </p:nvPr>
        </p:nvSpPr>
        <p:spPr>
          <a:xfrm>
            <a:off x="1552710" y="2526891"/>
            <a:ext cx="8898980" cy="3824748"/>
          </a:xfrm>
        </p:spPr>
        <p:txBody>
          <a:bodyPr>
            <a:normAutofit fontScale="92500" lnSpcReduction="20000"/>
          </a:bodyPr>
          <a:lstStyle/>
          <a:p>
            <a:pPr marL="0" indent="0" algn="l" rtl="0" eaLnBrk="1" fontAlgn="t" latinLnBrk="0" hangingPunct="1">
              <a:lnSpc>
                <a:spcPct val="11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Description: </a:t>
            </a:r>
            <a:r>
              <a:rPr lang="en-US">
                <a:solidFill>
                  <a:srgbClr val="000000"/>
                </a:solidFill>
                <a:latin typeface="Gill Sans MT" panose="020B0502020104020203" pitchFamily="34" charset="77"/>
              </a:rPr>
              <a:t>Every quarter the Project Monitoring Framework document bust be updated and a new version bust be saved.</a:t>
            </a:r>
          </a:p>
          <a:p>
            <a:pPr marL="0" indent="0" algn="l" rtl="0" eaLnBrk="1" fontAlgn="t" latinLnBrk="0" hangingPunct="1">
              <a:lnSpc>
                <a:spcPct val="110000"/>
              </a:lnSpc>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lnSpc>
                <a:spcPct val="11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Frequency: </a:t>
            </a:r>
            <a:r>
              <a:rPr lang="en-US" sz="1800" b="0" i="0" u="none" strike="noStrike" kern="1200">
                <a:solidFill>
                  <a:srgbClr val="000000"/>
                </a:solidFill>
                <a:effectLst/>
                <a:latin typeface="Gill Sans MT" panose="020B0502020104020203" pitchFamily="34" charset="77"/>
              </a:rPr>
              <a:t>Quarterly for each project</a:t>
            </a:r>
            <a:endParaRPr lang="en-US" sz="1800" b="0" i="0" u="none" strike="noStrike">
              <a:effectLst/>
              <a:latin typeface="Arial" panose="020B0604020202020204" pitchFamily="34" charset="0"/>
            </a:endParaRPr>
          </a:p>
          <a:p>
            <a:pPr marL="0" indent="0" algn="l" rtl="0" eaLnBrk="1" fontAlgn="t" latinLnBrk="0" hangingPunct="1">
              <a:lnSpc>
                <a:spcPct val="110000"/>
              </a:lnSpc>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lnSpc>
                <a:spcPct val="11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Results: </a:t>
            </a:r>
            <a:r>
              <a:rPr lang="en-US" sz="1800" b="0" i="0" u="none" strike="noStrike" kern="1200">
                <a:solidFill>
                  <a:srgbClr val="000000"/>
                </a:solidFill>
                <a:effectLst/>
                <a:latin typeface="Gill Sans MT" panose="020B0502020104020203" pitchFamily="34" charset="77"/>
              </a:rPr>
              <a:t>A new version of the PMF document must be sent to the HANWASH CEO and M&amp;E Subcommittee</a:t>
            </a:r>
            <a:endParaRPr lang="en-US" sz="1800" b="0" i="0" u="none" strike="noStrike">
              <a:effectLst/>
              <a:latin typeface="Arial" panose="020B0604020202020204" pitchFamily="34" charset="0"/>
            </a:endParaRPr>
          </a:p>
          <a:p>
            <a:pPr marL="0" indent="0" algn="l" rtl="0" eaLnBrk="1" fontAlgn="t" latinLnBrk="0" hangingPunct="1">
              <a:lnSpc>
                <a:spcPct val="110000"/>
              </a:lnSpc>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lnSpc>
                <a:spcPct val="11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Storage location: </a:t>
            </a:r>
            <a:r>
              <a:rPr lang="en-US" sz="1800" b="0" i="0" u="none" strike="noStrike" kern="1200">
                <a:solidFill>
                  <a:srgbClr val="000000"/>
                </a:solidFill>
                <a:effectLst/>
                <a:latin typeface="Gill Sans MT" panose="020B0502020104020203" pitchFamily="34" charset="77"/>
              </a:rPr>
              <a:t>In the project folder in HANWASH Microsoft share drive e.g. Cavaillon &gt; Cavaillon 1. The updated version should be labeled by adding the reporting period to the end of the file name e.g. "…Cavaillon1-Q1-24". </a:t>
            </a:r>
            <a:endParaRPr lang="en-US" sz="1800" b="0" i="0" u="none" strike="noStrike">
              <a:effectLst/>
              <a:latin typeface="Arial" panose="020B0604020202020204" pitchFamily="34" charset="0"/>
            </a:endParaRPr>
          </a:p>
          <a:p>
            <a:pPr marL="0" indent="0" algn="l" rtl="0" eaLnBrk="1" fontAlgn="t" latinLnBrk="0" hangingPunct="1">
              <a:lnSpc>
                <a:spcPct val="110000"/>
              </a:lnSpc>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lnSpc>
                <a:spcPct val="11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mWater file storage: </a:t>
            </a:r>
            <a:r>
              <a:rPr lang="en-US" sz="1800" b="0" i="0" u="none" strike="noStrike" kern="1200">
                <a:solidFill>
                  <a:srgbClr val="000000"/>
                </a:solidFill>
                <a:effectLst/>
                <a:latin typeface="Gill Sans MT" panose="020B0502020104020203" pitchFamily="34" charset="77"/>
              </a:rPr>
              <a:t>Once complete, this file should also be saved in HANWASH's mWater folder for the project. This will ensure that all stakeholders have access to the indicator results in a digestable manner.</a:t>
            </a:r>
            <a:endParaRPr lang="en-US" sz="1800" b="0" i="0" u="none" strike="noStrike">
              <a:effectLst/>
              <a:latin typeface="Arial" panose="020B0604020202020204" pitchFamily="34" charset="0"/>
            </a:endParaRPr>
          </a:p>
        </p:txBody>
      </p:sp>
    </p:spTree>
    <p:extLst>
      <p:ext uri="{BB962C8B-B14F-4D97-AF65-F5344CB8AC3E}">
        <p14:creationId xmlns:p14="http://schemas.microsoft.com/office/powerpoint/2010/main" val="30727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566B-7821-A563-8973-2587D23CDEB2}"/>
              </a:ext>
            </a:extLst>
          </p:cNvPr>
          <p:cNvSpPr>
            <a:spLocks noGrp="1"/>
          </p:cNvSpPr>
          <p:nvPr>
            <p:ph type="title"/>
          </p:nvPr>
        </p:nvSpPr>
        <p:spPr>
          <a:xfrm>
            <a:off x="2231136" y="398206"/>
            <a:ext cx="7729728" cy="840659"/>
          </a:xfrm>
        </p:spPr>
        <p:txBody>
          <a:bodyPr/>
          <a:lstStyle/>
          <a:p>
            <a:r>
              <a:rPr lang="en-US"/>
              <a:t>Update the PMF document</a:t>
            </a:r>
          </a:p>
        </p:txBody>
      </p:sp>
      <p:sp>
        <p:nvSpPr>
          <p:cNvPr id="3" name="Content Placeholder 2">
            <a:extLst>
              <a:ext uri="{FF2B5EF4-FFF2-40B4-BE49-F238E27FC236}">
                <a16:creationId xmlns:a16="http://schemas.microsoft.com/office/drawing/2014/main" id="{0A9A7782-5F0F-D799-0355-C5CCA4C508C2}"/>
              </a:ext>
            </a:extLst>
          </p:cNvPr>
          <p:cNvSpPr>
            <a:spLocks noGrp="1"/>
          </p:cNvSpPr>
          <p:nvPr>
            <p:ph idx="1"/>
          </p:nvPr>
        </p:nvSpPr>
        <p:spPr>
          <a:xfrm>
            <a:off x="835742" y="1600691"/>
            <a:ext cx="10156723" cy="4872868"/>
          </a:xfrm>
        </p:spPr>
        <p:txBody>
          <a:bodyPr>
            <a:normAutofit fontScale="92500" lnSpcReduction="10000"/>
          </a:bodyPr>
          <a:lstStyle/>
          <a:p>
            <a:pPr marL="0" indent="0" fontAlgn="t">
              <a:spcBef>
                <a:spcPts val="0"/>
              </a:spcBef>
              <a:buNone/>
            </a:pPr>
            <a:r>
              <a:rPr lang="en-US" sz="1800" b="1" i="0" u="sng" strike="noStrike" kern="1200">
                <a:solidFill>
                  <a:srgbClr val="000000"/>
                </a:solidFill>
                <a:effectLst/>
                <a:latin typeface="Gill Sans MT" panose="020B0502020104020203" pitchFamily="34" charset="77"/>
                <a:hlinkClick r:id="rId2"/>
              </a:rPr>
              <a:t>mWater HANWASH - M&amp;E Team console</a:t>
            </a:r>
            <a:endParaRPr lang="en-US" sz="1800" b="1" i="0" u="sng" strike="noStrike" kern="1200">
              <a:solidFill>
                <a:srgbClr val="000000"/>
              </a:solidFill>
              <a:effectLst/>
              <a:latin typeface="Gill Sans MT" panose="020B0502020104020203" pitchFamily="34" charset="77"/>
            </a:endParaRPr>
          </a:p>
          <a:p>
            <a:pPr fontAlgn="t">
              <a:spcBef>
                <a:spcPts val="0"/>
              </a:spcBef>
            </a:pPr>
            <a:r>
              <a:rPr lang="en-US" sz="1800" b="0" i="0" u="none" strike="noStrike" kern="1200">
                <a:solidFill>
                  <a:srgbClr val="000000"/>
                </a:solidFill>
                <a:effectLst/>
                <a:latin typeface="Gill Sans MT" panose="020B0502020104020203" pitchFamily="34" charset="77"/>
              </a:rPr>
              <a:t>At the end of each reporting period, you must populate the "Actual" results for each indicator. Start by going to the mWater Console "HANWASH - M&amp;E Team" and opening the "Indicators" tab.</a:t>
            </a:r>
            <a:endParaRPr lang="en-US" sz="1800" b="0" i="0" u="none" strike="noStrike">
              <a:effectLst/>
              <a:latin typeface="Arial" panose="020B0604020202020204" pitchFamily="34" charset="0"/>
            </a:endParaRPr>
          </a:p>
          <a:p>
            <a:pPr fontAlgn="t">
              <a:spcBef>
                <a:spcPts val="0"/>
              </a:spcBef>
            </a:pPr>
            <a:r>
              <a:rPr lang="en-US" sz="1800" b="0" i="0" u="none" strike="noStrike" kern="1200">
                <a:solidFill>
                  <a:srgbClr val="000000"/>
                </a:solidFill>
                <a:effectLst/>
                <a:latin typeface="Gill Sans MT" panose="020B0502020104020203" pitchFamily="34" charset="77"/>
              </a:rPr>
              <a:t>Use the dropdown menu to filter the page to the appropriate project e.g. "Cavaillon 3 - HO”</a:t>
            </a:r>
          </a:p>
          <a:p>
            <a:pPr fontAlgn="t">
              <a:spcBef>
                <a:spcPts val="0"/>
              </a:spcBef>
            </a:pPr>
            <a:r>
              <a:rPr lang="en-US" sz="1800" b="0" i="0" u="none" strike="noStrike" kern="1200">
                <a:solidFill>
                  <a:srgbClr val="000000"/>
                </a:solidFill>
                <a:effectLst/>
                <a:latin typeface="Gill Sans MT" panose="020B0502020104020203" pitchFamily="34" charset="77"/>
              </a:rPr>
              <a:t>It's critical that this data is correct, so if anything seems out of the ordinary, please fix it in mWater before copying to the excel sheet here.</a:t>
            </a:r>
            <a:endParaRPr lang="en-US" sz="1800" b="0" i="0" u="none" strike="noStrike">
              <a:effectLst/>
              <a:latin typeface="Arial" panose="020B0604020202020204" pitchFamily="34" charset="0"/>
            </a:endParaRPr>
          </a:p>
          <a:p>
            <a:pPr marL="0" indent="0" fontAlgn="t">
              <a:spcBef>
                <a:spcPts val="0"/>
              </a:spcBef>
              <a:buNone/>
            </a:pPr>
            <a:endParaRPr lang="en-US" sz="1800" b="0" i="0" u="none" strike="noStrike" kern="1200">
              <a:solidFill>
                <a:srgbClr val="000000"/>
              </a:solidFill>
              <a:effectLst/>
              <a:latin typeface="Gill Sans MT" panose="020B0502020104020203" pitchFamily="34" charset="77"/>
            </a:endParaRPr>
          </a:p>
          <a:p>
            <a:pPr marL="0" indent="0" fontAlgn="t">
              <a:spcBef>
                <a:spcPts val="0"/>
              </a:spcBef>
              <a:buNone/>
            </a:pPr>
            <a:r>
              <a:rPr lang="en-US" sz="1800" b="1" i="0" u="none" strike="noStrike" kern="1200">
                <a:solidFill>
                  <a:srgbClr val="000000"/>
                </a:solidFill>
                <a:effectLst/>
                <a:latin typeface="Gill Sans MT" panose="020B0502020104020203" pitchFamily="34" charset="77"/>
              </a:rPr>
              <a:t>M&amp;E Framework sheet of the project’s PMF document</a:t>
            </a:r>
            <a:endParaRPr lang="en-US" sz="1800" b="1" i="0" u="none" strike="noStrike">
              <a:effectLst/>
              <a:latin typeface="Arial" panose="020B0604020202020204" pitchFamily="34" charset="0"/>
            </a:endParaRPr>
          </a:p>
          <a:p>
            <a:pPr fontAlgn="t">
              <a:spcBef>
                <a:spcPts val="0"/>
              </a:spcBef>
            </a:pPr>
            <a:r>
              <a:rPr lang="en-US" sz="1800" b="0" i="0" u="none" strike="noStrike" kern="1200">
                <a:solidFill>
                  <a:srgbClr val="000000"/>
                </a:solidFill>
                <a:effectLst/>
                <a:latin typeface="Gill Sans MT" panose="020B0502020104020203" pitchFamily="34" charset="77"/>
              </a:rPr>
              <a:t>Duplicate the PMF document</a:t>
            </a:r>
          </a:p>
          <a:p>
            <a:pPr fontAlgn="t">
              <a:spcBef>
                <a:spcPts val="0"/>
              </a:spcBef>
            </a:pPr>
            <a:r>
              <a:rPr lang="en-US" sz="1800" b="0" i="0" u="none" strike="noStrike" kern="1200">
                <a:solidFill>
                  <a:srgbClr val="000000"/>
                </a:solidFill>
                <a:effectLst/>
                <a:latin typeface="Gill Sans MT" panose="020B0502020104020203" pitchFamily="34" charset="77"/>
              </a:rPr>
              <a:t>For each indicator, copy the value from mWater and paste it into the M&amp;E framework "Actual" result</a:t>
            </a:r>
            <a:endParaRPr lang="en-US" sz="1800" b="0" i="0" u="none" strike="noStrike">
              <a:effectLst/>
              <a:latin typeface="Arial" panose="020B0604020202020204" pitchFamily="34" charset="0"/>
            </a:endParaRPr>
          </a:p>
          <a:p>
            <a:pPr marL="0" indent="0" fontAlgn="t">
              <a:spcBef>
                <a:spcPts val="0"/>
              </a:spcBef>
              <a:buNone/>
            </a:pPr>
            <a:endParaRPr lang="en-US" sz="1800" b="0" i="0" u="sng" strike="noStrike" kern="1200">
              <a:solidFill>
                <a:srgbClr val="000000"/>
              </a:solidFill>
              <a:effectLst/>
              <a:latin typeface="Gill Sans MT" panose="020B0502020104020203" pitchFamily="34" charset="77"/>
              <a:hlinkClick r:id="rId2"/>
            </a:endParaRPr>
          </a:p>
          <a:p>
            <a:pPr marL="0" indent="0" fontAlgn="t">
              <a:spcBef>
                <a:spcPts val="0"/>
              </a:spcBef>
              <a:buNone/>
            </a:pPr>
            <a:r>
              <a:rPr lang="en-US" sz="1800" b="1" i="0" u="none" strike="noStrike" kern="1200">
                <a:solidFill>
                  <a:srgbClr val="000000"/>
                </a:solidFill>
                <a:effectLst/>
                <a:latin typeface="Gill Sans MT" panose="020B0502020104020203" pitchFamily="34" charset="77"/>
              </a:rPr>
              <a:t>Meet with implementing partner</a:t>
            </a:r>
            <a:endParaRPr lang="en-US" sz="1800" b="0" i="0" u="sng" strike="noStrike" kern="1200">
              <a:solidFill>
                <a:srgbClr val="000000"/>
              </a:solidFill>
              <a:effectLst/>
              <a:latin typeface="Gill Sans MT" panose="020B0502020104020203" pitchFamily="34" charset="77"/>
              <a:hlinkClick r:id="rId2"/>
            </a:endParaRPr>
          </a:p>
          <a:p>
            <a:pPr fontAlgn="t">
              <a:spcBef>
                <a:spcPts val="0"/>
              </a:spcBef>
            </a:pPr>
            <a:r>
              <a:rPr lang="en-US" sz="1800" b="0" i="0" u="none" strike="noStrike" kern="1200">
                <a:solidFill>
                  <a:srgbClr val="000000"/>
                </a:solidFill>
                <a:effectLst/>
                <a:latin typeface="Gill Sans MT" panose="020B0502020104020203" pitchFamily="34" charset="77"/>
              </a:rPr>
              <a:t>Schedule a meeting with the Implementing Partner and send them the updated version of the PMF</a:t>
            </a:r>
          </a:p>
          <a:p>
            <a:pPr fontAlgn="t">
              <a:spcBef>
                <a:spcPts val="0"/>
              </a:spcBef>
            </a:pPr>
            <a:r>
              <a:rPr lang="en-US" sz="1800" b="0" i="0" u="none" strike="noStrike" kern="1200">
                <a:solidFill>
                  <a:srgbClr val="000000"/>
                </a:solidFill>
                <a:effectLst/>
                <a:latin typeface="Gill Sans MT" panose="020B0502020104020203" pitchFamily="34" charset="77"/>
              </a:rPr>
              <a:t>The objectives of this meeting will be to: </a:t>
            </a:r>
          </a:p>
          <a:p>
            <a:pPr lvl="1" fontAlgn="t">
              <a:spcBef>
                <a:spcPts val="0"/>
              </a:spcBef>
            </a:pPr>
            <a:r>
              <a:rPr lang="en-US" b="0" i="0" u="none" strike="noStrike" kern="1200">
                <a:solidFill>
                  <a:srgbClr val="000000"/>
                </a:solidFill>
                <a:effectLst/>
                <a:latin typeface="Gill Sans MT" panose="020B0502020104020203" pitchFamily="34" charset="77"/>
              </a:rPr>
              <a:t>Validate the accuracy of the data</a:t>
            </a:r>
          </a:p>
          <a:p>
            <a:pPr lvl="1" fontAlgn="t">
              <a:spcBef>
                <a:spcPts val="0"/>
              </a:spcBef>
            </a:pPr>
            <a:r>
              <a:rPr lang="en-US" b="0" i="0" u="none" strike="noStrike" kern="1200">
                <a:solidFill>
                  <a:srgbClr val="000000"/>
                </a:solidFill>
                <a:effectLst/>
                <a:latin typeface="Gill Sans MT" panose="020B0502020104020203" pitchFamily="34" charset="77"/>
              </a:rPr>
              <a:t>Add notes/ explanations for each of the “Target” which did not achieve its “Actual” value</a:t>
            </a:r>
            <a:endParaRPr lang="en-US" b="0" i="0" u="none" strike="noStrike">
              <a:effectLst/>
              <a:latin typeface="Arial" panose="020B0604020202020204" pitchFamily="34" charset="0"/>
            </a:endParaRPr>
          </a:p>
          <a:p>
            <a:pPr marL="0" indent="0" fontAlgn="t">
              <a:spcBef>
                <a:spcPts val="0"/>
              </a:spcBef>
              <a:buNone/>
            </a:pPr>
            <a:endParaRPr lang="en-US" sz="1800" b="1" i="0" u="none" strike="noStrike" kern="1200">
              <a:solidFill>
                <a:srgbClr val="000000"/>
              </a:solidFill>
              <a:effectLst/>
              <a:latin typeface="Gill Sans MT" panose="020B0502020104020203" pitchFamily="34" charset="77"/>
            </a:endParaRPr>
          </a:p>
          <a:p>
            <a:pPr marL="0" indent="0" fontAlgn="t">
              <a:spcBef>
                <a:spcPts val="0"/>
              </a:spcBef>
              <a:buNone/>
            </a:pPr>
            <a:r>
              <a:rPr lang="en-US" sz="1800" b="1" i="0" u="none" strike="noStrike" kern="1200">
                <a:solidFill>
                  <a:srgbClr val="000000"/>
                </a:solidFill>
                <a:effectLst/>
                <a:latin typeface="Gill Sans MT" panose="020B0502020104020203" pitchFamily="34" charset="77"/>
              </a:rPr>
              <a:t>Email</a:t>
            </a:r>
          </a:p>
          <a:p>
            <a:pPr fontAlgn="t">
              <a:spcBef>
                <a:spcPts val="0"/>
              </a:spcBef>
            </a:pPr>
            <a:r>
              <a:rPr lang="en-US" sz="1800" b="0" i="0" u="none" strike="noStrike" kern="1200">
                <a:solidFill>
                  <a:srgbClr val="000000"/>
                </a:solidFill>
                <a:effectLst/>
                <a:latin typeface="Gill Sans MT" panose="020B0502020104020203" pitchFamily="34" charset="77"/>
              </a:rPr>
              <a:t>Send the finalized version of this document to the HANWASH CEO and M&amp;E Subcommittee</a:t>
            </a:r>
            <a:endParaRPr lang="en-US" sz="1800" b="0" i="0" u="none" strike="noStrike">
              <a:effectLst/>
              <a:latin typeface="Arial" panose="020B0604020202020204" pitchFamily="34" charset="0"/>
            </a:endParaRPr>
          </a:p>
        </p:txBody>
      </p:sp>
    </p:spTree>
    <p:extLst>
      <p:ext uri="{BB962C8B-B14F-4D97-AF65-F5344CB8AC3E}">
        <p14:creationId xmlns:p14="http://schemas.microsoft.com/office/powerpoint/2010/main" val="266918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474-2476-9C30-4357-EA36E7A75270}"/>
              </a:ext>
            </a:extLst>
          </p:cNvPr>
          <p:cNvSpPr>
            <a:spLocks noGrp="1"/>
          </p:cNvSpPr>
          <p:nvPr>
            <p:ph type="title"/>
          </p:nvPr>
        </p:nvSpPr>
        <p:spPr/>
        <p:txBody>
          <a:bodyPr/>
          <a:lstStyle/>
          <a:p>
            <a:r>
              <a:rPr lang="en-US"/>
              <a:t>Send out list of CAP activities</a:t>
            </a:r>
          </a:p>
        </p:txBody>
      </p:sp>
      <p:sp>
        <p:nvSpPr>
          <p:cNvPr id="3" name="Content Placeholder 2">
            <a:extLst>
              <a:ext uri="{FF2B5EF4-FFF2-40B4-BE49-F238E27FC236}">
                <a16:creationId xmlns:a16="http://schemas.microsoft.com/office/drawing/2014/main" id="{4F198880-34E6-164A-50F3-F1F67DAD05BB}"/>
              </a:ext>
            </a:extLst>
          </p:cNvPr>
          <p:cNvSpPr>
            <a:spLocks noGrp="1"/>
          </p:cNvSpPr>
          <p:nvPr>
            <p:ph idx="1"/>
          </p:nvPr>
        </p:nvSpPr>
        <p:spPr/>
        <p:txBody>
          <a:bodyPr/>
          <a:lstStyle/>
          <a:p>
            <a:pPr marL="0" indent="0" algn="l" rtl="0" eaLnBrk="1" fontAlgn="t" latinLnBrk="0" hangingPunct="1">
              <a:spcBef>
                <a:spcPts val="0"/>
              </a:spcBef>
              <a:spcAft>
                <a:spcPts val="0"/>
              </a:spcAft>
              <a:buNone/>
            </a:pPr>
            <a:r>
              <a:rPr lang="en-US" sz="1800" b="1" i="0" u="none" strike="noStrike" kern="1200">
                <a:solidFill>
                  <a:srgbClr val="000000"/>
                </a:solidFill>
                <a:effectLst/>
                <a:latin typeface="Gill Sans MT" panose="020B0502020104020203" pitchFamily="34" charset="77"/>
              </a:rPr>
              <a:t>Description: </a:t>
            </a:r>
            <a:r>
              <a:rPr lang="en-US" sz="1800" b="0" i="0" u="none" strike="noStrike" kern="1200">
                <a:solidFill>
                  <a:srgbClr val="000000"/>
                </a:solidFill>
                <a:effectLst/>
                <a:latin typeface="Gill Sans MT" panose="020B0502020104020203" pitchFamily="34" charset="77"/>
              </a:rPr>
              <a:t>In this process, you will print those activities remaining in a commune and distribute it to the Implementing Partner.</a:t>
            </a:r>
            <a:endParaRPr lang="en-US" sz="1800" b="0" i="0" u="none" strike="noStrike">
              <a:effectLst/>
              <a:latin typeface="Arial" panose="020B0604020202020204" pitchFamily="34" charset="0"/>
            </a:endParaRPr>
          </a:p>
          <a:p>
            <a:pPr marL="0" indent="0" algn="l" rtl="0" eaLnBrk="1" fontAlgn="t" latinLnBrk="0" hangingPunct="1">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spcBef>
                <a:spcPts val="0"/>
              </a:spcBef>
              <a:spcAft>
                <a:spcPts val="0"/>
              </a:spcAft>
              <a:buNone/>
            </a:pPr>
            <a:r>
              <a:rPr lang="en-US" sz="1800" b="1" i="0" u="none" strike="noStrike" kern="1200">
                <a:solidFill>
                  <a:srgbClr val="000000"/>
                </a:solidFill>
                <a:effectLst/>
                <a:latin typeface="Gill Sans MT" panose="020B0502020104020203" pitchFamily="34" charset="77"/>
              </a:rPr>
              <a:t>Frequency: </a:t>
            </a:r>
            <a:r>
              <a:rPr lang="en-US" sz="1800" b="0" i="0" u="none" strike="noStrike" kern="1200">
                <a:solidFill>
                  <a:srgbClr val="000000"/>
                </a:solidFill>
                <a:effectLst/>
                <a:latin typeface="Gill Sans MT" panose="020B0502020104020203" pitchFamily="34" charset="77"/>
              </a:rPr>
              <a:t>Once, at the beginning of the project</a:t>
            </a:r>
            <a:endParaRPr lang="en-US" sz="1800" b="0" i="0" u="none" strike="noStrike">
              <a:effectLst/>
              <a:latin typeface="Arial" panose="020B0604020202020204" pitchFamily="34" charset="0"/>
            </a:endParaRPr>
          </a:p>
          <a:p>
            <a:pPr marL="0" indent="0" algn="l" rtl="0" eaLnBrk="1" fontAlgn="t" latinLnBrk="0" hangingPunct="1">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buNone/>
            </a:pPr>
            <a:r>
              <a:rPr lang="en-US" b="1"/>
              <a:t>Followup: </a:t>
            </a:r>
            <a:r>
              <a:rPr lang="en-US"/>
              <a:t>The Implementing partner must then work with the Commune Committee to choose which activities will be a part of this project. The activities chosen should correspond to the implementing partners’ contractual obligations, e.g. 13 new boreholes, 2 rehabilitated piped water systems, 3 school WASH, etc. </a:t>
            </a:r>
          </a:p>
        </p:txBody>
      </p:sp>
    </p:spTree>
    <p:extLst>
      <p:ext uri="{BB962C8B-B14F-4D97-AF65-F5344CB8AC3E}">
        <p14:creationId xmlns:p14="http://schemas.microsoft.com/office/powerpoint/2010/main" val="47940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C48D-33ED-DB53-AFFA-130E7D77C73D}"/>
              </a:ext>
            </a:extLst>
          </p:cNvPr>
          <p:cNvSpPr>
            <a:spLocks noGrp="1"/>
          </p:cNvSpPr>
          <p:nvPr>
            <p:ph type="title"/>
          </p:nvPr>
        </p:nvSpPr>
        <p:spPr/>
        <p:txBody>
          <a:bodyPr/>
          <a:lstStyle/>
          <a:p>
            <a:r>
              <a:rPr lang="en-US"/>
              <a:t>Steps</a:t>
            </a:r>
          </a:p>
        </p:txBody>
      </p:sp>
      <p:sp>
        <p:nvSpPr>
          <p:cNvPr id="3" name="Content Placeholder 2">
            <a:extLst>
              <a:ext uri="{FF2B5EF4-FFF2-40B4-BE49-F238E27FC236}">
                <a16:creationId xmlns:a16="http://schemas.microsoft.com/office/drawing/2014/main" id="{49A9AB2F-4567-8573-BA95-30F81895A64A}"/>
              </a:ext>
            </a:extLst>
          </p:cNvPr>
          <p:cNvSpPr>
            <a:spLocks noGrp="1"/>
          </p:cNvSpPr>
          <p:nvPr>
            <p:ph idx="1"/>
          </p:nvPr>
        </p:nvSpPr>
        <p:spPr/>
        <p:txBody>
          <a:bodyPr/>
          <a:lstStyle/>
          <a:p>
            <a:pPr marL="0" indent="0" fontAlgn="t">
              <a:spcBef>
                <a:spcPts val="0"/>
              </a:spcBef>
              <a:buNone/>
            </a:pPr>
            <a:r>
              <a:rPr lang="en-US" sz="1800" u="sng" strike="noStrike">
                <a:effectLst/>
                <a:hlinkClick r:id="rId2"/>
              </a:rPr>
              <a:t>Commune action plan &gt; Project Activities Assignments</a:t>
            </a:r>
            <a:r>
              <a:rPr lang="en-US" sz="1800" u="sng" strike="noStrike">
                <a:effectLst/>
              </a:rPr>
              <a:t>:</a:t>
            </a:r>
            <a:endParaRPr lang="en-US" sz="1800" b="0" i="0" u="none" strike="noStrike" kern="1200">
              <a:solidFill>
                <a:srgbClr val="000000"/>
              </a:solidFill>
              <a:effectLst/>
              <a:latin typeface="Gill Sans MT" panose="020B0502020104020203" pitchFamily="34" charset="77"/>
            </a:endParaRPr>
          </a:p>
          <a:p>
            <a:pPr marL="0" algn="l" rtl="0" eaLnBrk="1" fontAlgn="t" latinLnBrk="0" hangingPunct="1">
              <a:spcBef>
                <a:spcPts val="0"/>
              </a:spcBef>
              <a:spcAft>
                <a:spcPts val="0"/>
              </a:spcAft>
            </a:pPr>
            <a:r>
              <a:rPr lang="en-US" sz="1800" b="0" i="0" u="none" strike="noStrike" kern="1200">
                <a:solidFill>
                  <a:srgbClr val="000000"/>
                </a:solidFill>
                <a:effectLst/>
                <a:latin typeface="Gill Sans MT" panose="020B0502020104020203" pitchFamily="34" charset="77"/>
              </a:rPr>
              <a:t>Filter the page to the appropriate Commune where the project will take place. </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Gill Sans MT" panose="020B0502020104020203" pitchFamily="34" charset="77"/>
              </a:rPr>
              <a:t>Filter the Project to "No Project Assigned".</a:t>
            </a:r>
            <a:endParaRPr lang="en-US" sz="1800" b="0" i="0" u="none" strike="noStrike">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a:solidFill>
                  <a:srgbClr val="000000"/>
                </a:solidFill>
                <a:effectLst/>
                <a:latin typeface="Gill Sans MT" panose="020B0502020104020203" pitchFamily="34" charset="77"/>
              </a:rPr>
              <a:t>Export and print the Activities List and send this to the Implementing Partner. </a:t>
            </a:r>
            <a:endParaRPr lang="en-US" sz="1800" b="0" i="0" u="none" strike="noStrike">
              <a:effectLst/>
              <a:latin typeface="Arial" panose="020B0604020202020204" pitchFamily="34" charset="0"/>
            </a:endParaRPr>
          </a:p>
          <a:p>
            <a:pPr marL="0" indent="0" algn="l" rtl="0" eaLnBrk="1" fontAlgn="t" latinLnBrk="0" hangingPunct="1">
              <a:spcBef>
                <a:spcPts val="0"/>
              </a:spcBef>
              <a:spcAft>
                <a:spcPts val="0"/>
              </a:spcAft>
              <a:buNone/>
            </a:pPr>
            <a:endParaRPr lang="en-US" b="1">
              <a:solidFill>
                <a:srgbClr val="000000"/>
              </a:solidFill>
              <a:latin typeface="Gill Sans MT" panose="020B0502020104020203" pitchFamily="34" charset="77"/>
            </a:endParaRPr>
          </a:p>
          <a:p>
            <a:pPr marL="0" indent="0" algn="l" rtl="0" eaLnBrk="1" fontAlgn="t" latinLnBrk="0" hangingPunct="1">
              <a:spcBef>
                <a:spcPts val="0"/>
              </a:spcBef>
              <a:spcAft>
                <a:spcPts val="0"/>
              </a:spcAft>
              <a:buNone/>
            </a:pPr>
            <a:r>
              <a:rPr lang="en-US" b="1">
                <a:solidFill>
                  <a:srgbClr val="000000"/>
                </a:solidFill>
                <a:latin typeface="Gill Sans MT" panose="020B0502020104020203" pitchFamily="34" charset="77"/>
              </a:rPr>
              <a:t>Note: </a:t>
            </a:r>
            <a:r>
              <a:rPr lang="en-US" sz="1800" b="0" i="0" u="none" strike="noStrike" kern="1200">
                <a:solidFill>
                  <a:srgbClr val="000000"/>
                </a:solidFill>
                <a:effectLst/>
                <a:latin typeface="Gill Sans MT" panose="020B0502020104020203" pitchFamily="34" charset="77"/>
              </a:rPr>
              <a:t>The WASH Focus, Category, and Technology of the activities should match that required by the contract.</a:t>
            </a:r>
            <a:endParaRPr lang="en-US" sz="1800" b="0" i="0" u="none" strike="noStrike">
              <a:effectLst/>
              <a:latin typeface="Arial" panose="020B0604020202020204" pitchFamily="34" charset="0"/>
            </a:endParaRPr>
          </a:p>
          <a:p>
            <a:endParaRPr lang="en-US"/>
          </a:p>
        </p:txBody>
      </p:sp>
    </p:spTree>
    <p:extLst>
      <p:ext uri="{BB962C8B-B14F-4D97-AF65-F5344CB8AC3E}">
        <p14:creationId xmlns:p14="http://schemas.microsoft.com/office/powerpoint/2010/main" val="4458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46D-FD9F-54B9-00CB-1CF267E94EC9}"/>
              </a:ext>
            </a:extLst>
          </p:cNvPr>
          <p:cNvSpPr>
            <a:spLocks noGrp="1"/>
          </p:cNvSpPr>
          <p:nvPr>
            <p:ph type="title"/>
          </p:nvPr>
        </p:nvSpPr>
        <p:spPr/>
        <p:txBody>
          <a:bodyPr/>
          <a:lstStyle/>
          <a:p>
            <a:r>
              <a:rPr lang="en-US"/>
              <a:t>Allocate Activities a project</a:t>
            </a:r>
          </a:p>
        </p:txBody>
      </p:sp>
      <p:sp>
        <p:nvSpPr>
          <p:cNvPr id="3" name="Content Placeholder 2">
            <a:extLst>
              <a:ext uri="{FF2B5EF4-FFF2-40B4-BE49-F238E27FC236}">
                <a16:creationId xmlns:a16="http://schemas.microsoft.com/office/drawing/2014/main" id="{5C037D4A-4266-90A6-FADA-9E54E2923FAF}"/>
              </a:ext>
            </a:extLst>
          </p:cNvPr>
          <p:cNvSpPr>
            <a:spLocks noGrp="1"/>
          </p:cNvSpPr>
          <p:nvPr>
            <p:ph idx="1"/>
          </p:nvPr>
        </p:nvSpPr>
        <p:spPr/>
        <p:txBody>
          <a:bodyPr/>
          <a:lstStyle/>
          <a:p>
            <a:pPr marL="0" indent="0" fontAlgn="t">
              <a:spcBef>
                <a:spcPts val="0"/>
              </a:spcBef>
              <a:buNone/>
            </a:pPr>
            <a:r>
              <a:rPr lang="en-US" sz="1800" b="1" i="0" u="none" strike="noStrike" kern="1200">
                <a:solidFill>
                  <a:srgbClr val="000000"/>
                </a:solidFill>
                <a:effectLst/>
                <a:latin typeface="Gill Sans MT" panose="020B0502020104020203" pitchFamily="34" charset="77"/>
              </a:rPr>
              <a:t>Description: </a:t>
            </a:r>
            <a:r>
              <a:rPr lang="en-US" sz="1800" b="0" i="0" u="none" strike="noStrike" kern="1200">
                <a:solidFill>
                  <a:srgbClr val="000000"/>
                </a:solidFill>
                <a:effectLst/>
                <a:latin typeface="Gill Sans MT" panose="020B0502020104020203" pitchFamily="34" charset="77"/>
              </a:rPr>
              <a:t>In this process, you will allocate a set of activities from the Commune Action Plan to a project, based on those chosen by the Implementing Partner and Commune Committee.</a:t>
            </a:r>
            <a:endParaRPr lang="en-US" sz="1800" b="0" i="0" u="none" strike="noStrike">
              <a:effectLst/>
              <a:latin typeface="Arial" panose="020B0604020202020204" pitchFamily="34" charset="0"/>
            </a:endParaRPr>
          </a:p>
          <a:p>
            <a:pPr marL="0" indent="0" algn="l" rtl="0" eaLnBrk="1" fontAlgn="t" latinLnBrk="0" hangingPunct="1">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t" latinLnBrk="0" hangingPunct="1">
              <a:spcBef>
                <a:spcPts val="0"/>
              </a:spcBef>
              <a:spcAft>
                <a:spcPts val="0"/>
              </a:spcAft>
              <a:buNone/>
            </a:pPr>
            <a:r>
              <a:rPr lang="en-US" sz="1800" b="1" i="0" u="none" strike="noStrike" kern="1200">
                <a:solidFill>
                  <a:srgbClr val="000000"/>
                </a:solidFill>
                <a:effectLst/>
                <a:latin typeface="Gill Sans MT" panose="020B0502020104020203" pitchFamily="34" charset="77"/>
              </a:rPr>
              <a:t>Frequency: </a:t>
            </a:r>
            <a:r>
              <a:rPr lang="en-US" sz="1800" b="0" i="0" u="none" strike="noStrike" kern="1200">
                <a:solidFill>
                  <a:srgbClr val="000000"/>
                </a:solidFill>
                <a:effectLst/>
                <a:latin typeface="Gill Sans MT" panose="020B0502020104020203" pitchFamily="34" charset="77"/>
              </a:rPr>
              <a:t>Once, after the Implementing Partner and Commune Committee have chosen the exact activities that will be a part of the project.</a:t>
            </a:r>
            <a:endParaRPr lang="en-US" sz="1800" b="0" i="0" u="none" strike="noStrike">
              <a:effectLst/>
              <a:latin typeface="Arial" panose="020B0604020202020204" pitchFamily="34" charset="0"/>
            </a:endParaRPr>
          </a:p>
        </p:txBody>
      </p:sp>
    </p:spTree>
    <p:extLst>
      <p:ext uri="{BB962C8B-B14F-4D97-AF65-F5344CB8AC3E}">
        <p14:creationId xmlns:p14="http://schemas.microsoft.com/office/powerpoint/2010/main" val="1289282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CA87-23F5-6EB4-AF7E-58F995720A7B}"/>
              </a:ext>
            </a:extLst>
          </p:cNvPr>
          <p:cNvSpPr>
            <a:spLocks noGrp="1"/>
          </p:cNvSpPr>
          <p:nvPr>
            <p:ph type="title"/>
          </p:nvPr>
        </p:nvSpPr>
        <p:spPr/>
        <p:txBody>
          <a:bodyPr/>
          <a:lstStyle/>
          <a:p>
            <a:r>
              <a:rPr lang="en-US"/>
              <a:t>Steps</a:t>
            </a:r>
          </a:p>
        </p:txBody>
      </p:sp>
      <p:sp>
        <p:nvSpPr>
          <p:cNvPr id="3" name="Content Placeholder 2">
            <a:extLst>
              <a:ext uri="{FF2B5EF4-FFF2-40B4-BE49-F238E27FC236}">
                <a16:creationId xmlns:a16="http://schemas.microsoft.com/office/drawing/2014/main" id="{07A48E38-2AFE-2E6D-9B61-E9A7B7A491CE}"/>
              </a:ext>
            </a:extLst>
          </p:cNvPr>
          <p:cNvSpPr>
            <a:spLocks noGrp="1"/>
          </p:cNvSpPr>
          <p:nvPr>
            <p:ph idx="1"/>
          </p:nvPr>
        </p:nvSpPr>
        <p:spPr/>
        <p:txBody>
          <a:bodyPr>
            <a:normAutofit fontScale="70000" lnSpcReduction="20000"/>
          </a:bodyPr>
          <a:lstStyle/>
          <a:p>
            <a:pPr marL="0" indent="0">
              <a:buNone/>
            </a:pPr>
            <a:r>
              <a:rPr lang="en-US"/>
              <a:t>Go to the page</a:t>
            </a:r>
            <a:r>
              <a:rPr lang="en-US" b="1"/>
              <a:t> </a:t>
            </a:r>
            <a:r>
              <a:rPr lang="en-US">
                <a:hlinkClick r:id="rId2"/>
              </a:rPr>
              <a:t>HANWASH – Commune Action Plan &gt; Project Activities Assignment</a:t>
            </a:r>
            <a:r>
              <a:rPr lang="en-US"/>
              <a:t>.</a:t>
            </a:r>
          </a:p>
          <a:p>
            <a:pPr marL="0" indent="0" algn="l">
              <a:buNone/>
            </a:pPr>
            <a:endParaRPr lang="en-US" b="0" i="0">
              <a:solidFill>
                <a:srgbClr val="212529"/>
              </a:solidFill>
              <a:effectLst/>
              <a:latin typeface="Helvetica Neue" panose="02000503000000020004" pitchFamily="2" charset="0"/>
            </a:endParaRPr>
          </a:p>
          <a:p>
            <a:pPr marL="0" indent="0" algn="l">
              <a:buNone/>
            </a:pPr>
            <a:r>
              <a:rPr lang="en-US" b="0" i="0">
                <a:solidFill>
                  <a:srgbClr val="212529"/>
                </a:solidFill>
                <a:effectLst/>
                <a:latin typeface="Helvetica Neue" panose="02000503000000020004" pitchFamily="2" charset="0"/>
              </a:rPr>
              <a:t>a) Filter this page to a specific commune</a:t>
            </a:r>
          </a:p>
          <a:p>
            <a:pPr marL="0" indent="0" algn="l">
              <a:buNone/>
            </a:pPr>
            <a:r>
              <a:rPr lang="en-US" b="0" i="0">
                <a:solidFill>
                  <a:srgbClr val="212529"/>
                </a:solidFill>
                <a:effectLst/>
                <a:latin typeface="Helvetica Neue" panose="02000503000000020004" pitchFamily="2" charset="0"/>
              </a:rPr>
              <a:t>c) Go to the section “Allocate activities to a project”</a:t>
            </a:r>
          </a:p>
          <a:p>
            <a:pPr marL="0" indent="0" algn="l">
              <a:buNone/>
            </a:pPr>
            <a:r>
              <a:rPr lang="en-US" b="0" i="0">
                <a:solidFill>
                  <a:srgbClr val="212529"/>
                </a:solidFill>
                <a:effectLst/>
                <a:latin typeface="Helvetica Neue" panose="02000503000000020004" pitchFamily="2" charset="0"/>
              </a:rPr>
              <a:t>d) For each item selected in the printed list, choose the corresponding activity form the table at left:</a:t>
            </a:r>
          </a:p>
          <a:p>
            <a:pPr algn="l">
              <a:buFont typeface="+mj-lt"/>
              <a:buAutoNum type="arabicPeriod"/>
            </a:pPr>
            <a:r>
              <a:rPr lang="en-US" b="0" i="0">
                <a:solidFill>
                  <a:srgbClr val="212529"/>
                </a:solidFill>
                <a:effectLst/>
                <a:latin typeface="Helvetica Neue" panose="02000503000000020004" pitchFamily="2" charset="0"/>
              </a:rPr>
              <a:t>Click the activity on the left</a:t>
            </a:r>
          </a:p>
          <a:p>
            <a:pPr algn="l">
              <a:buFont typeface="+mj-lt"/>
              <a:buAutoNum type="arabicPeriod"/>
            </a:pPr>
            <a:r>
              <a:rPr lang="en-US" b="0" i="0">
                <a:solidFill>
                  <a:srgbClr val="212529"/>
                </a:solidFill>
                <a:effectLst/>
                <a:latin typeface="Helvetica Neue" panose="02000503000000020004" pitchFamily="2" charset="0"/>
              </a:rPr>
              <a:t>Edit the response</a:t>
            </a:r>
          </a:p>
          <a:p>
            <a:pPr algn="l">
              <a:buFont typeface="+mj-lt"/>
              <a:buAutoNum type="arabicPeriod"/>
            </a:pPr>
            <a:r>
              <a:rPr lang="en-US" b="0" i="0">
                <a:solidFill>
                  <a:srgbClr val="212529"/>
                </a:solidFill>
                <a:effectLst/>
                <a:latin typeface="Helvetica Neue" panose="02000503000000020004" pitchFamily="2" charset="0"/>
              </a:rPr>
              <a:t>Change the Program and Project</a:t>
            </a:r>
          </a:p>
          <a:p>
            <a:pPr algn="l">
              <a:buFont typeface="+mj-lt"/>
              <a:buAutoNum type="arabicPeriod"/>
            </a:pPr>
            <a:r>
              <a:rPr lang="en-US" b="0" i="0">
                <a:solidFill>
                  <a:srgbClr val="212529"/>
                </a:solidFill>
                <a:effectLst/>
                <a:latin typeface="Helvetica Neue" panose="02000503000000020004" pitchFamily="2" charset="0"/>
              </a:rPr>
              <a:t>Change the Implementation Status to “In-process”</a:t>
            </a:r>
          </a:p>
          <a:p>
            <a:pPr algn="l">
              <a:buFont typeface="+mj-lt"/>
              <a:buAutoNum type="arabicPeriod"/>
            </a:pPr>
            <a:r>
              <a:rPr lang="en-US" b="0" i="0">
                <a:solidFill>
                  <a:srgbClr val="212529"/>
                </a:solidFill>
                <a:effectLst/>
                <a:latin typeface="Helvetica Neue" panose="02000503000000020004" pitchFamily="2" charset="0"/>
              </a:rPr>
              <a:t>Click "Submit"</a:t>
            </a:r>
          </a:p>
          <a:p>
            <a:endParaRPr lang="en-US"/>
          </a:p>
        </p:txBody>
      </p:sp>
    </p:spTree>
    <p:extLst>
      <p:ext uri="{BB962C8B-B14F-4D97-AF65-F5344CB8AC3E}">
        <p14:creationId xmlns:p14="http://schemas.microsoft.com/office/powerpoint/2010/main" val="205857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E5CA-E9FB-A73D-3E4B-998ED0E4FA3A}"/>
              </a:ext>
            </a:extLst>
          </p:cNvPr>
          <p:cNvSpPr>
            <a:spLocks noGrp="1"/>
          </p:cNvSpPr>
          <p:nvPr>
            <p:ph type="title"/>
          </p:nvPr>
        </p:nvSpPr>
        <p:spPr/>
        <p:txBody>
          <a:bodyPr/>
          <a:lstStyle/>
          <a:p>
            <a:r>
              <a:rPr lang="en-US"/>
              <a:t>Update the activities table</a:t>
            </a:r>
          </a:p>
        </p:txBody>
      </p:sp>
      <p:sp>
        <p:nvSpPr>
          <p:cNvPr id="3" name="Content Placeholder 2">
            <a:extLst>
              <a:ext uri="{FF2B5EF4-FFF2-40B4-BE49-F238E27FC236}">
                <a16:creationId xmlns:a16="http://schemas.microsoft.com/office/drawing/2014/main" id="{E307D7AF-3AE0-FF46-0D68-27871211458E}"/>
              </a:ext>
            </a:extLst>
          </p:cNvPr>
          <p:cNvSpPr>
            <a:spLocks noGrp="1"/>
          </p:cNvSpPr>
          <p:nvPr>
            <p:ph idx="1"/>
          </p:nvPr>
        </p:nvSpPr>
        <p:spPr>
          <a:xfrm>
            <a:off x="2231136" y="2638044"/>
            <a:ext cx="7729728" cy="3349801"/>
          </a:xfrm>
        </p:spPr>
        <p:txBody>
          <a:bodyPr>
            <a:normAutofit fontScale="92500" lnSpcReduction="10000"/>
          </a:bodyPr>
          <a:lstStyle/>
          <a:p>
            <a:pPr marL="0" indent="0">
              <a:buNone/>
            </a:pPr>
            <a:r>
              <a:rPr lang="en-US" sz="1800" b="1" u="none" strike="noStrike">
                <a:effectLst/>
              </a:rPr>
              <a:t>Description: </a:t>
            </a:r>
            <a:r>
              <a:rPr lang="en-US" sz="1800" u="none" strike="noStrike">
                <a:effectLst/>
              </a:rPr>
              <a:t>In this process, you will update the Activities table based on the results reported by implementing partners. This will be the final indicator results shared with DINEPA, Local Authorities, and sector stakeholders to display the results of each project and how they have contributed to the Commune Action Plan.</a:t>
            </a:r>
          </a:p>
          <a:p>
            <a:pPr marL="0" indent="0">
              <a:buNone/>
            </a:pPr>
            <a:r>
              <a:rPr lang="en-US" sz="1800" u="none" strike="noStrike">
                <a:effectLst/>
              </a:rPr>
              <a:t>This will include: </a:t>
            </a:r>
          </a:p>
          <a:p>
            <a:pPr marL="342900" indent="-342900">
              <a:buFont typeface="+mj-lt"/>
              <a:buAutoNum type="arabicPeriod"/>
            </a:pPr>
            <a:r>
              <a:rPr lang="en-US" sz="1800" u="none" strike="noStrike">
                <a:effectLst/>
              </a:rPr>
              <a:t>Allocating sites to an activity</a:t>
            </a:r>
          </a:p>
          <a:p>
            <a:pPr marL="342900" indent="-342900">
              <a:buFont typeface="+mj-lt"/>
              <a:buAutoNum type="arabicPeriod"/>
            </a:pPr>
            <a:r>
              <a:rPr lang="en-US" sz="1800" u="none" strike="noStrike">
                <a:effectLst/>
              </a:rPr>
              <a:t>Updating the Implementation status</a:t>
            </a:r>
          </a:p>
          <a:p>
            <a:pPr marL="342900" indent="-342900">
              <a:buFont typeface="+mj-lt"/>
              <a:buAutoNum type="arabicPeriod"/>
            </a:pPr>
            <a:r>
              <a:rPr lang="en-US"/>
              <a:t>Filling in the Start and End dates</a:t>
            </a:r>
          </a:p>
          <a:p>
            <a:pPr marL="342900" indent="-342900">
              <a:buFont typeface="+mj-lt"/>
              <a:buAutoNum type="arabicPeriod"/>
            </a:pPr>
            <a:r>
              <a:rPr lang="en-US" sz="1800" u="none" strike="noStrike">
                <a:effectLst/>
              </a:rPr>
              <a:t>Adding the activity results</a:t>
            </a:r>
          </a:p>
          <a:p>
            <a:pPr marL="0" indent="0">
              <a:buNone/>
            </a:pPr>
            <a:r>
              <a:rPr lang="en-US" b="1"/>
              <a:t>Frequency: </a:t>
            </a:r>
            <a:r>
              <a:rPr lang="en-US"/>
              <a:t>Quarterly, </a:t>
            </a:r>
            <a:r>
              <a:rPr lang="en-US" sz="1800" b="0" i="0" u="none" strike="noStrike" kern="1200">
                <a:solidFill>
                  <a:srgbClr val="000000"/>
                </a:solidFill>
                <a:effectLst/>
                <a:latin typeface="Gill Sans MT" panose="020B0502020104020203" pitchFamily="34" charset="77"/>
              </a:rPr>
              <a:t>after the implementing partner has submitted their report</a:t>
            </a:r>
          </a:p>
          <a:p>
            <a:pPr marL="0" indent="0">
              <a:buNone/>
            </a:pPr>
            <a:endParaRPr lang="en-US" sz="1800" u="none" strike="noStrike">
              <a:effectLst/>
            </a:endParaRPr>
          </a:p>
        </p:txBody>
      </p:sp>
    </p:spTree>
    <p:extLst>
      <p:ext uri="{BB962C8B-B14F-4D97-AF65-F5344CB8AC3E}">
        <p14:creationId xmlns:p14="http://schemas.microsoft.com/office/powerpoint/2010/main" val="75244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30A1-456A-170E-78F9-926C29417FE1}"/>
              </a:ext>
            </a:extLst>
          </p:cNvPr>
          <p:cNvSpPr>
            <a:spLocks noGrp="1"/>
          </p:cNvSpPr>
          <p:nvPr>
            <p:ph type="title"/>
          </p:nvPr>
        </p:nvSpPr>
        <p:spPr/>
        <p:txBody>
          <a:bodyPr/>
          <a:lstStyle/>
          <a:p>
            <a:r>
              <a:rPr lang="en-US"/>
              <a:t>Steps</a:t>
            </a:r>
          </a:p>
        </p:txBody>
      </p:sp>
      <p:sp>
        <p:nvSpPr>
          <p:cNvPr id="3" name="Content Placeholder 2">
            <a:extLst>
              <a:ext uri="{FF2B5EF4-FFF2-40B4-BE49-F238E27FC236}">
                <a16:creationId xmlns:a16="http://schemas.microsoft.com/office/drawing/2014/main" id="{B3D70932-ED10-69FB-AF70-8DD0B6B02A90}"/>
              </a:ext>
            </a:extLst>
          </p:cNvPr>
          <p:cNvSpPr>
            <a:spLocks noGrp="1"/>
          </p:cNvSpPr>
          <p:nvPr>
            <p:ph idx="1"/>
          </p:nvPr>
        </p:nvSpPr>
        <p:spPr>
          <a:xfrm>
            <a:off x="1632155" y="2300748"/>
            <a:ext cx="9497961" cy="4090220"/>
          </a:xfrm>
        </p:spPr>
        <p:txBody>
          <a:bodyPr>
            <a:normAutofit fontScale="85000" lnSpcReduction="10000"/>
          </a:bodyPr>
          <a:lstStyle/>
          <a:p>
            <a:pPr marL="0" indent="0">
              <a:buNone/>
            </a:pPr>
            <a:r>
              <a:rPr lang="en-US"/>
              <a:t>Go to the page</a:t>
            </a:r>
            <a:r>
              <a:rPr lang="en-US" b="1"/>
              <a:t> </a:t>
            </a:r>
            <a:r>
              <a:rPr lang="en-US">
                <a:hlinkClick r:id="rId2"/>
              </a:rPr>
              <a:t>HANWASH – Commune Action Plan &gt; Project Activities Assignment</a:t>
            </a:r>
            <a:r>
              <a:rPr lang="en-US"/>
              <a:t>.</a:t>
            </a:r>
          </a:p>
          <a:p>
            <a:pPr marL="0" indent="0" algn="l">
              <a:buNone/>
            </a:pPr>
            <a:r>
              <a:rPr lang="en-US" b="0" i="0">
                <a:solidFill>
                  <a:srgbClr val="212529"/>
                </a:solidFill>
                <a:effectLst/>
                <a:latin typeface="Helvetica Neue" panose="02000503000000020004" pitchFamily="2" charset="0"/>
              </a:rPr>
              <a:t>a) Filter the Page to a specific commune</a:t>
            </a:r>
          </a:p>
          <a:p>
            <a:pPr marL="0" indent="0" algn="l">
              <a:buNone/>
            </a:pPr>
            <a:r>
              <a:rPr lang="en-US" b="0" i="0">
                <a:solidFill>
                  <a:srgbClr val="212529"/>
                </a:solidFill>
                <a:effectLst/>
                <a:latin typeface="Helvetica Neue" panose="02000503000000020004" pitchFamily="2" charset="0"/>
              </a:rPr>
              <a:t>b) Filter the table at right to a specific project</a:t>
            </a:r>
          </a:p>
          <a:p>
            <a:pPr marL="0" indent="0" algn="l">
              <a:buNone/>
            </a:pPr>
            <a:r>
              <a:rPr lang="en-US" b="0" i="0">
                <a:solidFill>
                  <a:srgbClr val="212529"/>
                </a:solidFill>
                <a:effectLst/>
                <a:latin typeface="Helvetica Neue" panose="02000503000000020004" pitchFamily="2" charset="0"/>
              </a:rPr>
              <a:t>c) Go to the section “Update the activities table”</a:t>
            </a:r>
          </a:p>
          <a:p>
            <a:pPr marL="0" indent="0" algn="l">
              <a:buNone/>
            </a:pPr>
            <a:r>
              <a:rPr lang="en-US" b="0" i="0">
                <a:solidFill>
                  <a:srgbClr val="212529"/>
                </a:solidFill>
                <a:effectLst/>
                <a:latin typeface="Helvetica Neue" panose="02000503000000020004" pitchFamily="2" charset="0"/>
              </a:rPr>
              <a:t>d) For each item on the right, choose the corresponding activity:</a:t>
            </a:r>
          </a:p>
          <a:p>
            <a:pPr marL="458788" indent="-215900" algn="l">
              <a:buFont typeface="+mj-lt"/>
              <a:buAutoNum type="arabicPeriod"/>
            </a:pPr>
            <a:r>
              <a:rPr lang="en-US" b="0" i="0">
                <a:solidFill>
                  <a:srgbClr val="212529"/>
                </a:solidFill>
                <a:effectLst/>
                <a:latin typeface="Helvetica Neue" panose="02000503000000020004" pitchFamily="2" charset="0"/>
              </a:rPr>
              <a:t>Click the activity on the left</a:t>
            </a:r>
          </a:p>
          <a:p>
            <a:pPr marL="458788" indent="-215900" algn="l">
              <a:buFont typeface="+mj-lt"/>
              <a:buAutoNum type="arabicPeriod"/>
            </a:pPr>
            <a:r>
              <a:rPr lang="en-US" b="0" i="0">
                <a:solidFill>
                  <a:srgbClr val="212529"/>
                </a:solidFill>
                <a:effectLst/>
                <a:latin typeface="Helvetica Neue" panose="02000503000000020004" pitchFamily="2" charset="0"/>
              </a:rPr>
              <a:t>Edit the response</a:t>
            </a:r>
          </a:p>
          <a:p>
            <a:pPr marL="458788" indent="-215900" algn="l">
              <a:buFont typeface="+mj-lt"/>
              <a:buAutoNum type="arabicPeriod"/>
            </a:pPr>
            <a:r>
              <a:rPr lang="en-US" b="0" i="0">
                <a:solidFill>
                  <a:srgbClr val="212529"/>
                </a:solidFill>
                <a:effectLst/>
                <a:latin typeface="Helvetica Neue" panose="02000503000000020004" pitchFamily="2" charset="0"/>
              </a:rPr>
              <a:t>Change the Program and Project so that it corresponds to the implementation data (at right) </a:t>
            </a:r>
          </a:p>
          <a:p>
            <a:pPr marL="458788" indent="-215900" algn="l">
              <a:buFont typeface="+mj-lt"/>
              <a:buAutoNum type="arabicPeriod"/>
            </a:pPr>
            <a:r>
              <a:rPr lang="en-US" b="0" i="0">
                <a:solidFill>
                  <a:srgbClr val="212529"/>
                </a:solidFill>
                <a:effectLst/>
                <a:latin typeface="Helvetica Neue" panose="02000503000000020004" pitchFamily="2" charset="0"/>
              </a:rPr>
              <a:t>Change the Implementation status so that it corresponds to the implementation data (at right) </a:t>
            </a:r>
          </a:p>
          <a:p>
            <a:pPr marL="458788" indent="-215900" algn="l">
              <a:buFont typeface="+mj-lt"/>
              <a:buAutoNum type="arabicPeriod"/>
            </a:pPr>
            <a:r>
              <a:rPr lang="en-US" b="0" i="0">
                <a:solidFill>
                  <a:srgbClr val="212529"/>
                </a:solidFill>
                <a:effectLst/>
                <a:latin typeface="Helvetica Neue" panose="02000503000000020004" pitchFamily="2" charset="0"/>
              </a:rPr>
              <a:t>For those sites which have been inaugurated, please add the results so that they correspond to the implementation data (at right) </a:t>
            </a:r>
          </a:p>
          <a:p>
            <a:pPr marL="458788" indent="-215900" algn="l">
              <a:buFont typeface="+mj-lt"/>
              <a:buAutoNum type="arabicPeriod"/>
            </a:pPr>
            <a:r>
              <a:rPr lang="en-US" b="0" i="0">
                <a:solidFill>
                  <a:srgbClr val="212529"/>
                </a:solidFill>
                <a:effectLst/>
                <a:latin typeface="Helvetica Neue" panose="02000503000000020004" pitchFamily="2" charset="0"/>
              </a:rPr>
              <a:t>In the Settings section, select the site which corresponds to the implementation data (at right) </a:t>
            </a:r>
          </a:p>
          <a:p>
            <a:pPr marL="242888" indent="0">
              <a:buNone/>
            </a:pPr>
            <a:endParaRPr lang="en-US"/>
          </a:p>
          <a:p>
            <a:endParaRPr lang="en-US"/>
          </a:p>
        </p:txBody>
      </p:sp>
    </p:spTree>
    <p:extLst>
      <p:ext uri="{BB962C8B-B14F-4D97-AF65-F5344CB8AC3E}">
        <p14:creationId xmlns:p14="http://schemas.microsoft.com/office/powerpoint/2010/main" val="230960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a:extLst>
              <a:ext uri="{FF2B5EF4-FFF2-40B4-BE49-F238E27FC236}">
                <a16:creationId xmlns:a16="http://schemas.microsoft.com/office/drawing/2014/main" id="{FC13680A-DB14-D21A-D8E5-6C56CEA731DA}"/>
              </a:ext>
            </a:extLst>
          </p:cNvPr>
          <p:cNvCxnSpPr>
            <a:cxnSpLocks/>
          </p:cNvCxnSpPr>
          <p:nvPr/>
        </p:nvCxnSpPr>
        <p:spPr>
          <a:xfrm flipV="1">
            <a:off x="9932154" y="1239273"/>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9D7146-C409-284C-BECF-E35F315AE788}"/>
              </a:ext>
            </a:extLst>
          </p:cNvPr>
          <p:cNvCxnSpPr>
            <a:cxnSpLocks/>
          </p:cNvCxnSpPr>
          <p:nvPr/>
        </p:nvCxnSpPr>
        <p:spPr>
          <a:xfrm flipV="1">
            <a:off x="9217439" y="1227089"/>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E08BB4-1C23-64BC-49B9-A11A1000AD1C}"/>
              </a:ext>
            </a:extLst>
          </p:cNvPr>
          <p:cNvCxnSpPr>
            <a:cxnSpLocks/>
          </p:cNvCxnSpPr>
          <p:nvPr/>
        </p:nvCxnSpPr>
        <p:spPr>
          <a:xfrm flipV="1">
            <a:off x="10635160" y="12219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9E3F785-381E-D58F-DD8B-708E77B919C0}"/>
              </a:ext>
            </a:extLst>
          </p:cNvPr>
          <p:cNvCxnSpPr>
            <a:cxnSpLocks/>
          </p:cNvCxnSpPr>
          <p:nvPr/>
        </p:nvCxnSpPr>
        <p:spPr>
          <a:xfrm flipV="1">
            <a:off x="8519349"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BA7DE89-5446-435A-C165-A7DCB914942E}"/>
              </a:ext>
            </a:extLst>
          </p:cNvPr>
          <p:cNvCxnSpPr>
            <a:cxnSpLocks/>
          </p:cNvCxnSpPr>
          <p:nvPr/>
        </p:nvCxnSpPr>
        <p:spPr>
          <a:xfrm flipV="1">
            <a:off x="3071758"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394E99-E7B3-AA46-5656-700C068BEA15}"/>
              </a:ext>
            </a:extLst>
          </p:cNvPr>
          <p:cNvCxnSpPr>
            <a:cxnSpLocks/>
          </p:cNvCxnSpPr>
          <p:nvPr/>
        </p:nvCxnSpPr>
        <p:spPr>
          <a:xfrm flipV="1">
            <a:off x="1732934"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D1143F-454D-C4CF-4846-47394A6479FC}"/>
              </a:ext>
            </a:extLst>
          </p:cNvPr>
          <p:cNvCxnSpPr>
            <a:cxnSpLocks/>
          </p:cNvCxnSpPr>
          <p:nvPr/>
        </p:nvCxnSpPr>
        <p:spPr>
          <a:xfrm flipV="1">
            <a:off x="2402346"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697D38-EB6A-95D9-5AFC-EB9D4483D1F4}"/>
              </a:ext>
            </a:extLst>
          </p:cNvPr>
          <p:cNvCxnSpPr>
            <a:cxnSpLocks/>
          </p:cNvCxnSpPr>
          <p:nvPr/>
        </p:nvCxnSpPr>
        <p:spPr>
          <a:xfrm flipV="1">
            <a:off x="3741170"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1E2CEC-6A41-5C65-AFC3-FD2CA50869F0}"/>
              </a:ext>
            </a:extLst>
          </p:cNvPr>
          <p:cNvCxnSpPr>
            <a:cxnSpLocks/>
          </p:cNvCxnSpPr>
          <p:nvPr/>
        </p:nvCxnSpPr>
        <p:spPr>
          <a:xfrm flipV="1">
            <a:off x="4410582"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C9D518-29F6-8898-9F65-11DDC5ED2B23}"/>
              </a:ext>
            </a:extLst>
          </p:cNvPr>
          <p:cNvSpPr>
            <a:spLocks noGrp="1"/>
          </p:cNvSpPr>
          <p:nvPr>
            <p:ph type="title"/>
          </p:nvPr>
        </p:nvSpPr>
        <p:spPr>
          <a:xfrm>
            <a:off x="2231136" y="192516"/>
            <a:ext cx="7729728" cy="518049"/>
          </a:xfrm>
        </p:spPr>
        <p:txBody>
          <a:bodyPr>
            <a:normAutofit fontScale="90000"/>
          </a:bodyPr>
          <a:lstStyle/>
          <a:p>
            <a:r>
              <a:rPr lang="en-US"/>
              <a:t>HANWASH Planning</a:t>
            </a:r>
          </a:p>
        </p:txBody>
      </p:sp>
      <p:cxnSp>
        <p:nvCxnSpPr>
          <p:cNvPr id="19" name="Straight Arrow Connector 18">
            <a:extLst>
              <a:ext uri="{FF2B5EF4-FFF2-40B4-BE49-F238E27FC236}">
                <a16:creationId xmlns:a16="http://schemas.microsoft.com/office/drawing/2014/main" id="{ABF1D82E-30E8-82F8-62A5-79408F3365A7}"/>
              </a:ext>
            </a:extLst>
          </p:cNvPr>
          <p:cNvCxnSpPr>
            <a:cxnSpLocks/>
          </p:cNvCxnSpPr>
          <p:nvPr/>
        </p:nvCxnSpPr>
        <p:spPr>
          <a:xfrm flipV="1">
            <a:off x="7757643"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3D9C3E-0887-9DEA-63D2-03A2B46926F4}"/>
              </a:ext>
            </a:extLst>
          </p:cNvPr>
          <p:cNvCxnSpPr>
            <a:cxnSpLocks/>
          </p:cNvCxnSpPr>
          <p:nvPr/>
        </p:nvCxnSpPr>
        <p:spPr>
          <a:xfrm flipV="1">
            <a:off x="7088230"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7368845-23DB-66C8-655D-01BF4B25D1F2}"/>
              </a:ext>
            </a:extLst>
          </p:cNvPr>
          <p:cNvCxnSpPr>
            <a:cxnSpLocks/>
          </p:cNvCxnSpPr>
          <p:nvPr/>
        </p:nvCxnSpPr>
        <p:spPr>
          <a:xfrm flipV="1">
            <a:off x="6418818"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7312D0A-6E98-80E4-B0AC-4950093C3B19}"/>
              </a:ext>
            </a:extLst>
          </p:cNvPr>
          <p:cNvCxnSpPr>
            <a:cxnSpLocks/>
          </p:cNvCxnSpPr>
          <p:nvPr/>
        </p:nvCxnSpPr>
        <p:spPr>
          <a:xfrm flipV="1">
            <a:off x="5749406"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E8695CB-5FEC-4345-01F1-BD2EB0DEDBE8}"/>
              </a:ext>
            </a:extLst>
          </p:cNvPr>
          <p:cNvCxnSpPr>
            <a:cxnSpLocks/>
          </p:cNvCxnSpPr>
          <p:nvPr/>
        </p:nvCxnSpPr>
        <p:spPr>
          <a:xfrm flipV="1">
            <a:off x="5079994" y="1227090"/>
            <a:ext cx="0" cy="512064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77BA12E7-248B-6E5C-40D5-64B49ECA507A}"/>
              </a:ext>
            </a:extLst>
          </p:cNvPr>
          <p:cNvSpPr/>
          <p:nvPr/>
        </p:nvSpPr>
        <p:spPr>
          <a:xfrm>
            <a:off x="5088187" y="2106933"/>
            <a:ext cx="3347889" cy="61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Mattson</a:t>
            </a:r>
          </a:p>
          <a:p>
            <a:pPr algn="ctr"/>
            <a:r>
              <a:rPr lang="en-US"/>
              <a:t>(2023-2028)</a:t>
            </a:r>
          </a:p>
        </p:txBody>
      </p:sp>
      <p:sp>
        <p:nvSpPr>
          <p:cNvPr id="7" name="Rounded Rectangle 6">
            <a:extLst>
              <a:ext uri="{FF2B5EF4-FFF2-40B4-BE49-F238E27FC236}">
                <a16:creationId xmlns:a16="http://schemas.microsoft.com/office/drawing/2014/main" id="{D61FECAD-4C42-3835-53D1-91B9D2152FE7}"/>
              </a:ext>
            </a:extLst>
          </p:cNvPr>
          <p:cNvSpPr/>
          <p:nvPr/>
        </p:nvSpPr>
        <p:spPr>
          <a:xfrm>
            <a:off x="8602623" y="2106932"/>
            <a:ext cx="2664544" cy="6199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Next phase</a:t>
            </a:r>
          </a:p>
          <a:p>
            <a:pPr algn="ctr"/>
            <a:r>
              <a:rPr lang="en-US"/>
              <a:t>(beyond 2028)</a:t>
            </a:r>
          </a:p>
        </p:txBody>
      </p:sp>
      <p:sp>
        <p:nvSpPr>
          <p:cNvPr id="8" name="Rounded Rectangle 7">
            <a:extLst>
              <a:ext uri="{FF2B5EF4-FFF2-40B4-BE49-F238E27FC236}">
                <a16:creationId xmlns:a16="http://schemas.microsoft.com/office/drawing/2014/main" id="{FAFB0DEE-1106-B6E4-1E7E-DB254FB13720}"/>
              </a:ext>
            </a:extLst>
          </p:cNvPr>
          <p:cNvSpPr/>
          <p:nvPr/>
        </p:nvSpPr>
        <p:spPr>
          <a:xfrm>
            <a:off x="4052158" y="2909064"/>
            <a:ext cx="7214984" cy="48163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Cavaillon</a:t>
            </a:r>
          </a:p>
        </p:txBody>
      </p:sp>
      <p:sp>
        <p:nvSpPr>
          <p:cNvPr id="9" name="Rounded Rectangle 8">
            <a:extLst>
              <a:ext uri="{FF2B5EF4-FFF2-40B4-BE49-F238E27FC236}">
                <a16:creationId xmlns:a16="http://schemas.microsoft.com/office/drawing/2014/main" id="{57124C1D-1C0C-8A92-9A26-9D4373F772EC}"/>
              </a:ext>
            </a:extLst>
          </p:cNvPr>
          <p:cNvSpPr/>
          <p:nvPr/>
        </p:nvSpPr>
        <p:spPr>
          <a:xfrm>
            <a:off x="4537281" y="5229984"/>
            <a:ext cx="6729867" cy="48163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Pignon</a:t>
            </a:r>
          </a:p>
        </p:txBody>
      </p:sp>
      <p:sp>
        <p:nvSpPr>
          <p:cNvPr id="10" name="Rounded Rectangle 9">
            <a:extLst>
              <a:ext uri="{FF2B5EF4-FFF2-40B4-BE49-F238E27FC236}">
                <a16:creationId xmlns:a16="http://schemas.microsoft.com/office/drawing/2014/main" id="{9F0694C0-6D4A-B105-CF3E-0631B8584C8A}"/>
              </a:ext>
            </a:extLst>
          </p:cNvPr>
          <p:cNvSpPr/>
          <p:nvPr/>
        </p:nvSpPr>
        <p:spPr>
          <a:xfrm>
            <a:off x="5088187" y="5881845"/>
            <a:ext cx="6178949" cy="481633"/>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11" name="Rounded Rectangle 10">
            <a:extLst>
              <a:ext uri="{FF2B5EF4-FFF2-40B4-BE49-F238E27FC236}">
                <a16:creationId xmlns:a16="http://schemas.microsoft.com/office/drawing/2014/main" id="{EB5B06CA-3A30-DDD2-EC47-CE02A9E4C1BA}"/>
              </a:ext>
            </a:extLst>
          </p:cNvPr>
          <p:cNvSpPr/>
          <p:nvPr/>
        </p:nvSpPr>
        <p:spPr>
          <a:xfrm>
            <a:off x="5421699" y="3507729"/>
            <a:ext cx="1475625" cy="4816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Cavaillon 1</a:t>
            </a:r>
          </a:p>
        </p:txBody>
      </p:sp>
      <p:sp>
        <p:nvSpPr>
          <p:cNvPr id="12" name="Rounded Rectangle 11">
            <a:extLst>
              <a:ext uri="{FF2B5EF4-FFF2-40B4-BE49-F238E27FC236}">
                <a16:creationId xmlns:a16="http://schemas.microsoft.com/office/drawing/2014/main" id="{27B5F66E-A9D0-AA25-C55E-0680C56984E1}"/>
              </a:ext>
            </a:extLst>
          </p:cNvPr>
          <p:cNvSpPr/>
          <p:nvPr/>
        </p:nvSpPr>
        <p:spPr>
          <a:xfrm>
            <a:off x="5992473" y="4063379"/>
            <a:ext cx="1282224" cy="4816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Cavaillon 2</a:t>
            </a:r>
          </a:p>
        </p:txBody>
      </p:sp>
      <p:sp>
        <p:nvSpPr>
          <p:cNvPr id="13" name="Rounded Rectangle 12">
            <a:extLst>
              <a:ext uri="{FF2B5EF4-FFF2-40B4-BE49-F238E27FC236}">
                <a16:creationId xmlns:a16="http://schemas.microsoft.com/office/drawing/2014/main" id="{44379622-1B39-EDAD-3A2E-428B6A272887}"/>
              </a:ext>
            </a:extLst>
          </p:cNvPr>
          <p:cNvSpPr/>
          <p:nvPr/>
        </p:nvSpPr>
        <p:spPr>
          <a:xfrm>
            <a:off x="6159510" y="4662044"/>
            <a:ext cx="2276561" cy="4816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Cavaillon 3</a:t>
            </a:r>
          </a:p>
        </p:txBody>
      </p:sp>
      <p:sp>
        <p:nvSpPr>
          <p:cNvPr id="27" name="Rounded Rectangle 26">
            <a:extLst>
              <a:ext uri="{FF2B5EF4-FFF2-40B4-BE49-F238E27FC236}">
                <a16:creationId xmlns:a16="http://schemas.microsoft.com/office/drawing/2014/main" id="{173FF7C5-3EBA-593F-36F5-33726882F08A}"/>
              </a:ext>
            </a:extLst>
          </p:cNvPr>
          <p:cNvSpPr/>
          <p:nvPr/>
        </p:nvSpPr>
        <p:spPr>
          <a:xfrm>
            <a:off x="1732934" y="2106933"/>
            <a:ext cx="3254766" cy="619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Phase 1</a:t>
            </a:r>
          </a:p>
          <a:p>
            <a:pPr algn="ctr"/>
            <a:r>
              <a:rPr lang="en-US"/>
              <a:t>(2018-2023)</a:t>
            </a:r>
          </a:p>
        </p:txBody>
      </p:sp>
      <p:sp>
        <p:nvSpPr>
          <p:cNvPr id="32" name="TextBox 31">
            <a:extLst>
              <a:ext uri="{FF2B5EF4-FFF2-40B4-BE49-F238E27FC236}">
                <a16:creationId xmlns:a16="http://schemas.microsoft.com/office/drawing/2014/main" id="{6D5B1C68-873D-4A6F-9FEF-D9B196661182}"/>
              </a:ext>
            </a:extLst>
          </p:cNvPr>
          <p:cNvSpPr txBox="1"/>
          <p:nvPr/>
        </p:nvSpPr>
        <p:spPr>
          <a:xfrm>
            <a:off x="1533833" y="857758"/>
            <a:ext cx="663964" cy="369332"/>
          </a:xfrm>
          <a:prstGeom prst="rect">
            <a:avLst/>
          </a:prstGeom>
          <a:noFill/>
        </p:spPr>
        <p:txBody>
          <a:bodyPr wrap="none" rtlCol="0">
            <a:spAutoFit/>
          </a:bodyPr>
          <a:lstStyle/>
          <a:p>
            <a:r>
              <a:rPr lang="en-US"/>
              <a:t>FY18</a:t>
            </a:r>
          </a:p>
        </p:txBody>
      </p:sp>
      <p:sp>
        <p:nvSpPr>
          <p:cNvPr id="33" name="TextBox 32">
            <a:extLst>
              <a:ext uri="{FF2B5EF4-FFF2-40B4-BE49-F238E27FC236}">
                <a16:creationId xmlns:a16="http://schemas.microsoft.com/office/drawing/2014/main" id="{9CCC6A26-CCA5-75B0-D6A9-55EFA1AD763D}"/>
              </a:ext>
            </a:extLst>
          </p:cNvPr>
          <p:cNvSpPr txBox="1"/>
          <p:nvPr/>
        </p:nvSpPr>
        <p:spPr>
          <a:xfrm>
            <a:off x="2117164" y="869941"/>
            <a:ext cx="663964" cy="369332"/>
          </a:xfrm>
          <a:prstGeom prst="rect">
            <a:avLst/>
          </a:prstGeom>
          <a:noFill/>
        </p:spPr>
        <p:txBody>
          <a:bodyPr wrap="none" rtlCol="0">
            <a:spAutoFit/>
          </a:bodyPr>
          <a:lstStyle/>
          <a:p>
            <a:r>
              <a:rPr lang="en-US"/>
              <a:t>FY19</a:t>
            </a:r>
          </a:p>
        </p:txBody>
      </p:sp>
      <p:sp>
        <p:nvSpPr>
          <p:cNvPr id="34" name="TextBox 33">
            <a:extLst>
              <a:ext uri="{FF2B5EF4-FFF2-40B4-BE49-F238E27FC236}">
                <a16:creationId xmlns:a16="http://schemas.microsoft.com/office/drawing/2014/main" id="{9E556621-E29B-8D18-5DA4-D0F3F420D538}"/>
              </a:ext>
            </a:extLst>
          </p:cNvPr>
          <p:cNvSpPr txBox="1"/>
          <p:nvPr/>
        </p:nvSpPr>
        <p:spPr>
          <a:xfrm>
            <a:off x="2766219" y="857758"/>
            <a:ext cx="663964" cy="369332"/>
          </a:xfrm>
          <a:prstGeom prst="rect">
            <a:avLst/>
          </a:prstGeom>
          <a:noFill/>
        </p:spPr>
        <p:txBody>
          <a:bodyPr wrap="none" rtlCol="0">
            <a:spAutoFit/>
          </a:bodyPr>
          <a:lstStyle/>
          <a:p>
            <a:r>
              <a:rPr lang="en-US"/>
              <a:t>FY20</a:t>
            </a:r>
          </a:p>
        </p:txBody>
      </p:sp>
      <p:sp>
        <p:nvSpPr>
          <p:cNvPr id="35" name="TextBox 34">
            <a:extLst>
              <a:ext uri="{FF2B5EF4-FFF2-40B4-BE49-F238E27FC236}">
                <a16:creationId xmlns:a16="http://schemas.microsoft.com/office/drawing/2014/main" id="{A7432A7C-305D-360A-E939-8A297165DBF0}"/>
              </a:ext>
            </a:extLst>
          </p:cNvPr>
          <p:cNvSpPr txBox="1"/>
          <p:nvPr/>
        </p:nvSpPr>
        <p:spPr>
          <a:xfrm>
            <a:off x="3455544" y="857758"/>
            <a:ext cx="663964" cy="369332"/>
          </a:xfrm>
          <a:prstGeom prst="rect">
            <a:avLst/>
          </a:prstGeom>
          <a:noFill/>
        </p:spPr>
        <p:txBody>
          <a:bodyPr wrap="none" rtlCol="0">
            <a:spAutoFit/>
          </a:bodyPr>
          <a:lstStyle/>
          <a:p>
            <a:r>
              <a:rPr lang="en-US"/>
              <a:t>FY21</a:t>
            </a:r>
          </a:p>
        </p:txBody>
      </p:sp>
      <p:sp>
        <p:nvSpPr>
          <p:cNvPr id="36" name="TextBox 35">
            <a:extLst>
              <a:ext uri="{FF2B5EF4-FFF2-40B4-BE49-F238E27FC236}">
                <a16:creationId xmlns:a16="http://schemas.microsoft.com/office/drawing/2014/main" id="{B60EDC83-1413-7776-9D33-4135C38C17A5}"/>
              </a:ext>
            </a:extLst>
          </p:cNvPr>
          <p:cNvSpPr txBox="1"/>
          <p:nvPr/>
        </p:nvSpPr>
        <p:spPr>
          <a:xfrm>
            <a:off x="4147394" y="857758"/>
            <a:ext cx="663964" cy="369332"/>
          </a:xfrm>
          <a:prstGeom prst="rect">
            <a:avLst/>
          </a:prstGeom>
          <a:noFill/>
        </p:spPr>
        <p:txBody>
          <a:bodyPr wrap="none" rtlCol="0">
            <a:spAutoFit/>
          </a:bodyPr>
          <a:lstStyle/>
          <a:p>
            <a:r>
              <a:rPr lang="en-US"/>
              <a:t>FY22</a:t>
            </a:r>
          </a:p>
        </p:txBody>
      </p:sp>
      <p:sp>
        <p:nvSpPr>
          <p:cNvPr id="37" name="TextBox 36">
            <a:extLst>
              <a:ext uri="{FF2B5EF4-FFF2-40B4-BE49-F238E27FC236}">
                <a16:creationId xmlns:a16="http://schemas.microsoft.com/office/drawing/2014/main" id="{A68476DD-E02B-BB80-56D9-FBFAE9546731}"/>
              </a:ext>
            </a:extLst>
          </p:cNvPr>
          <p:cNvSpPr txBox="1"/>
          <p:nvPr/>
        </p:nvSpPr>
        <p:spPr>
          <a:xfrm>
            <a:off x="4839244" y="857758"/>
            <a:ext cx="663964" cy="369332"/>
          </a:xfrm>
          <a:prstGeom prst="rect">
            <a:avLst/>
          </a:prstGeom>
          <a:noFill/>
        </p:spPr>
        <p:txBody>
          <a:bodyPr wrap="none" rtlCol="0">
            <a:spAutoFit/>
          </a:bodyPr>
          <a:lstStyle/>
          <a:p>
            <a:r>
              <a:rPr lang="en-US"/>
              <a:t>FY23</a:t>
            </a:r>
          </a:p>
        </p:txBody>
      </p:sp>
      <p:sp>
        <p:nvSpPr>
          <p:cNvPr id="38" name="TextBox 37">
            <a:extLst>
              <a:ext uri="{FF2B5EF4-FFF2-40B4-BE49-F238E27FC236}">
                <a16:creationId xmlns:a16="http://schemas.microsoft.com/office/drawing/2014/main" id="{B4AFBC6C-66AB-FA76-4F01-1DB717B192BA}"/>
              </a:ext>
            </a:extLst>
          </p:cNvPr>
          <p:cNvSpPr txBox="1"/>
          <p:nvPr/>
        </p:nvSpPr>
        <p:spPr>
          <a:xfrm>
            <a:off x="5419232" y="857758"/>
            <a:ext cx="663964" cy="369332"/>
          </a:xfrm>
          <a:prstGeom prst="rect">
            <a:avLst/>
          </a:prstGeom>
          <a:noFill/>
        </p:spPr>
        <p:txBody>
          <a:bodyPr wrap="none" rtlCol="0">
            <a:spAutoFit/>
          </a:bodyPr>
          <a:lstStyle/>
          <a:p>
            <a:r>
              <a:rPr lang="en-US"/>
              <a:t>FY24</a:t>
            </a:r>
          </a:p>
        </p:txBody>
      </p:sp>
      <p:sp>
        <p:nvSpPr>
          <p:cNvPr id="39" name="TextBox 38">
            <a:extLst>
              <a:ext uri="{FF2B5EF4-FFF2-40B4-BE49-F238E27FC236}">
                <a16:creationId xmlns:a16="http://schemas.microsoft.com/office/drawing/2014/main" id="{F8176EC7-4146-B9B3-0831-701AE0CA2D12}"/>
              </a:ext>
            </a:extLst>
          </p:cNvPr>
          <p:cNvSpPr txBox="1"/>
          <p:nvPr/>
        </p:nvSpPr>
        <p:spPr>
          <a:xfrm>
            <a:off x="6068287" y="857758"/>
            <a:ext cx="663964" cy="369332"/>
          </a:xfrm>
          <a:prstGeom prst="rect">
            <a:avLst/>
          </a:prstGeom>
          <a:noFill/>
        </p:spPr>
        <p:txBody>
          <a:bodyPr wrap="none" rtlCol="0">
            <a:spAutoFit/>
          </a:bodyPr>
          <a:lstStyle/>
          <a:p>
            <a:r>
              <a:rPr lang="en-US"/>
              <a:t>FY25</a:t>
            </a:r>
          </a:p>
        </p:txBody>
      </p:sp>
      <p:sp>
        <p:nvSpPr>
          <p:cNvPr id="40" name="TextBox 39">
            <a:extLst>
              <a:ext uri="{FF2B5EF4-FFF2-40B4-BE49-F238E27FC236}">
                <a16:creationId xmlns:a16="http://schemas.microsoft.com/office/drawing/2014/main" id="{86179103-C201-9669-7BD3-65911F4CE324}"/>
              </a:ext>
            </a:extLst>
          </p:cNvPr>
          <p:cNvSpPr txBox="1"/>
          <p:nvPr/>
        </p:nvSpPr>
        <p:spPr>
          <a:xfrm>
            <a:off x="6760955" y="857758"/>
            <a:ext cx="663964" cy="369332"/>
          </a:xfrm>
          <a:prstGeom prst="rect">
            <a:avLst/>
          </a:prstGeom>
          <a:noFill/>
        </p:spPr>
        <p:txBody>
          <a:bodyPr wrap="none" rtlCol="0">
            <a:spAutoFit/>
          </a:bodyPr>
          <a:lstStyle/>
          <a:p>
            <a:r>
              <a:rPr lang="en-US"/>
              <a:t>FY26</a:t>
            </a:r>
          </a:p>
        </p:txBody>
      </p:sp>
      <p:sp>
        <p:nvSpPr>
          <p:cNvPr id="41" name="TextBox 40">
            <a:extLst>
              <a:ext uri="{FF2B5EF4-FFF2-40B4-BE49-F238E27FC236}">
                <a16:creationId xmlns:a16="http://schemas.microsoft.com/office/drawing/2014/main" id="{69E4F9BF-278B-CBED-23E6-78551CBFC6DB}"/>
              </a:ext>
            </a:extLst>
          </p:cNvPr>
          <p:cNvSpPr txBox="1"/>
          <p:nvPr/>
        </p:nvSpPr>
        <p:spPr>
          <a:xfrm>
            <a:off x="7410010" y="857758"/>
            <a:ext cx="663964" cy="369332"/>
          </a:xfrm>
          <a:prstGeom prst="rect">
            <a:avLst/>
          </a:prstGeom>
          <a:noFill/>
        </p:spPr>
        <p:txBody>
          <a:bodyPr wrap="none" rtlCol="0">
            <a:spAutoFit/>
          </a:bodyPr>
          <a:lstStyle/>
          <a:p>
            <a:r>
              <a:rPr lang="en-US"/>
              <a:t>FY27</a:t>
            </a:r>
          </a:p>
        </p:txBody>
      </p:sp>
      <p:sp>
        <p:nvSpPr>
          <p:cNvPr id="42" name="TextBox 41">
            <a:extLst>
              <a:ext uri="{FF2B5EF4-FFF2-40B4-BE49-F238E27FC236}">
                <a16:creationId xmlns:a16="http://schemas.microsoft.com/office/drawing/2014/main" id="{37F40B44-D6DA-343E-7DFB-204C88D7E833}"/>
              </a:ext>
            </a:extLst>
          </p:cNvPr>
          <p:cNvSpPr txBox="1"/>
          <p:nvPr/>
        </p:nvSpPr>
        <p:spPr>
          <a:xfrm>
            <a:off x="8195435" y="857757"/>
            <a:ext cx="663964" cy="369332"/>
          </a:xfrm>
          <a:prstGeom prst="rect">
            <a:avLst/>
          </a:prstGeom>
          <a:noFill/>
        </p:spPr>
        <p:txBody>
          <a:bodyPr wrap="none" rtlCol="0">
            <a:spAutoFit/>
          </a:bodyPr>
          <a:lstStyle/>
          <a:p>
            <a:r>
              <a:rPr lang="en-US"/>
              <a:t>FY28</a:t>
            </a:r>
          </a:p>
        </p:txBody>
      </p:sp>
      <p:sp>
        <p:nvSpPr>
          <p:cNvPr id="44" name="Right Arrow 43">
            <a:extLst>
              <a:ext uri="{FF2B5EF4-FFF2-40B4-BE49-F238E27FC236}">
                <a16:creationId xmlns:a16="http://schemas.microsoft.com/office/drawing/2014/main" id="{7CDBEFF1-5AB6-0509-E122-3C69F31E6772}"/>
              </a:ext>
            </a:extLst>
          </p:cNvPr>
          <p:cNvSpPr/>
          <p:nvPr/>
        </p:nvSpPr>
        <p:spPr>
          <a:xfrm>
            <a:off x="1700116" y="1268585"/>
            <a:ext cx="10039595" cy="747252"/>
          </a:xfrm>
          <a:prstGeom prst="right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HANWASH Program</a:t>
            </a:r>
          </a:p>
        </p:txBody>
      </p:sp>
      <p:sp>
        <p:nvSpPr>
          <p:cNvPr id="45" name="TextBox 44">
            <a:extLst>
              <a:ext uri="{FF2B5EF4-FFF2-40B4-BE49-F238E27FC236}">
                <a16:creationId xmlns:a16="http://schemas.microsoft.com/office/drawing/2014/main" id="{2AAFC5BB-DAA4-56F5-C3E0-60573DBC387A}"/>
              </a:ext>
            </a:extLst>
          </p:cNvPr>
          <p:cNvSpPr txBox="1"/>
          <p:nvPr/>
        </p:nvSpPr>
        <p:spPr>
          <a:xfrm>
            <a:off x="507554" y="2232235"/>
            <a:ext cx="713657" cy="369332"/>
          </a:xfrm>
          <a:prstGeom prst="rect">
            <a:avLst/>
          </a:prstGeom>
          <a:noFill/>
        </p:spPr>
        <p:txBody>
          <a:bodyPr wrap="none" rtlCol="0">
            <a:spAutoFit/>
          </a:bodyPr>
          <a:lstStyle/>
          <a:p>
            <a:r>
              <a:rPr lang="en-US"/>
              <a:t>Phase</a:t>
            </a:r>
          </a:p>
        </p:txBody>
      </p:sp>
      <p:sp>
        <p:nvSpPr>
          <p:cNvPr id="46" name="TextBox 45">
            <a:extLst>
              <a:ext uri="{FF2B5EF4-FFF2-40B4-BE49-F238E27FC236}">
                <a16:creationId xmlns:a16="http://schemas.microsoft.com/office/drawing/2014/main" id="{1A60B72C-3B64-58C3-6EE5-9B4EBB52E909}"/>
              </a:ext>
            </a:extLst>
          </p:cNvPr>
          <p:cNvSpPr txBox="1"/>
          <p:nvPr/>
        </p:nvSpPr>
        <p:spPr>
          <a:xfrm>
            <a:off x="507554" y="1457545"/>
            <a:ext cx="978794" cy="369332"/>
          </a:xfrm>
          <a:prstGeom prst="rect">
            <a:avLst/>
          </a:prstGeom>
          <a:noFill/>
        </p:spPr>
        <p:txBody>
          <a:bodyPr wrap="none" rtlCol="0">
            <a:spAutoFit/>
          </a:bodyPr>
          <a:lstStyle/>
          <a:p>
            <a:r>
              <a:rPr lang="en-US"/>
              <a:t>Program</a:t>
            </a:r>
          </a:p>
        </p:txBody>
      </p:sp>
      <p:sp>
        <p:nvSpPr>
          <p:cNvPr id="47" name="TextBox 46">
            <a:extLst>
              <a:ext uri="{FF2B5EF4-FFF2-40B4-BE49-F238E27FC236}">
                <a16:creationId xmlns:a16="http://schemas.microsoft.com/office/drawing/2014/main" id="{5680A86D-EEE2-46ED-F580-C4544771692A}"/>
              </a:ext>
            </a:extLst>
          </p:cNvPr>
          <p:cNvSpPr txBox="1"/>
          <p:nvPr/>
        </p:nvSpPr>
        <p:spPr>
          <a:xfrm>
            <a:off x="507554" y="2922264"/>
            <a:ext cx="1169872" cy="369332"/>
          </a:xfrm>
          <a:prstGeom prst="rect">
            <a:avLst/>
          </a:prstGeom>
          <a:noFill/>
        </p:spPr>
        <p:txBody>
          <a:bodyPr wrap="none" rtlCol="0">
            <a:spAutoFit/>
          </a:bodyPr>
          <a:lstStyle/>
          <a:p>
            <a:r>
              <a:rPr lang="en-US"/>
              <a:t>Commune</a:t>
            </a:r>
          </a:p>
        </p:txBody>
      </p:sp>
      <p:sp>
        <p:nvSpPr>
          <p:cNvPr id="48" name="TextBox 47">
            <a:extLst>
              <a:ext uri="{FF2B5EF4-FFF2-40B4-BE49-F238E27FC236}">
                <a16:creationId xmlns:a16="http://schemas.microsoft.com/office/drawing/2014/main" id="{333D9C7A-4467-451E-FBFE-DB84A858B9B9}"/>
              </a:ext>
            </a:extLst>
          </p:cNvPr>
          <p:cNvSpPr txBox="1"/>
          <p:nvPr/>
        </p:nvSpPr>
        <p:spPr>
          <a:xfrm>
            <a:off x="494652" y="3451698"/>
            <a:ext cx="853760" cy="369332"/>
          </a:xfrm>
          <a:prstGeom prst="rect">
            <a:avLst/>
          </a:prstGeom>
          <a:noFill/>
        </p:spPr>
        <p:txBody>
          <a:bodyPr wrap="none" rtlCol="0">
            <a:spAutoFit/>
          </a:bodyPr>
          <a:lstStyle/>
          <a:p>
            <a:r>
              <a:rPr lang="en-US"/>
              <a:t>Project</a:t>
            </a:r>
          </a:p>
        </p:txBody>
      </p:sp>
      <p:sp>
        <p:nvSpPr>
          <p:cNvPr id="49" name="TextBox 48">
            <a:extLst>
              <a:ext uri="{FF2B5EF4-FFF2-40B4-BE49-F238E27FC236}">
                <a16:creationId xmlns:a16="http://schemas.microsoft.com/office/drawing/2014/main" id="{956E7F6C-0CB2-1D88-53E0-AF545A64A01A}"/>
              </a:ext>
            </a:extLst>
          </p:cNvPr>
          <p:cNvSpPr txBox="1"/>
          <p:nvPr/>
        </p:nvSpPr>
        <p:spPr>
          <a:xfrm>
            <a:off x="490564" y="5182951"/>
            <a:ext cx="1169872" cy="369332"/>
          </a:xfrm>
          <a:prstGeom prst="rect">
            <a:avLst/>
          </a:prstGeom>
          <a:noFill/>
        </p:spPr>
        <p:txBody>
          <a:bodyPr wrap="none" rtlCol="0">
            <a:spAutoFit/>
          </a:bodyPr>
          <a:lstStyle/>
          <a:p>
            <a:r>
              <a:rPr lang="en-US"/>
              <a:t>Commune</a:t>
            </a:r>
          </a:p>
        </p:txBody>
      </p:sp>
      <p:sp>
        <p:nvSpPr>
          <p:cNvPr id="50" name="TextBox 49">
            <a:extLst>
              <a:ext uri="{FF2B5EF4-FFF2-40B4-BE49-F238E27FC236}">
                <a16:creationId xmlns:a16="http://schemas.microsoft.com/office/drawing/2014/main" id="{5122B57A-98A0-A45F-AC00-7C9E2A59657A}"/>
              </a:ext>
            </a:extLst>
          </p:cNvPr>
          <p:cNvSpPr txBox="1"/>
          <p:nvPr/>
        </p:nvSpPr>
        <p:spPr>
          <a:xfrm>
            <a:off x="490564" y="4017992"/>
            <a:ext cx="853760" cy="369332"/>
          </a:xfrm>
          <a:prstGeom prst="rect">
            <a:avLst/>
          </a:prstGeom>
          <a:noFill/>
        </p:spPr>
        <p:txBody>
          <a:bodyPr wrap="none" rtlCol="0">
            <a:spAutoFit/>
          </a:bodyPr>
          <a:lstStyle/>
          <a:p>
            <a:r>
              <a:rPr lang="en-US"/>
              <a:t>Project</a:t>
            </a:r>
          </a:p>
        </p:txBody>
      </p:sp>
      <p:sp>
        <p:nvSpPr>
          <p:cNvPr id="51" name="TextBox 50">
            <a:extLst>
              <a:ext uri="{FF2B5EF4-FFF2-40B4-BE49-F238E27FC236}">
                <a16:creationId xmlns:a16="http://schemas.microsoft.com/office/drawing/2014/main" id="{A5100661-769F-1350-5A97-B0DD01CECCFE}"/>
              </a:ext>
            </a:extLst>
          </p:cNvPr>
          <p:cNvSpPr txBox="1"/>
          <p:nvPr/>
        </p:nvSpPr>
        <p:spPr>
          <a:xfrm>
            <a:off x="474295" y="4616657"/>
            <a:ext cx="853760" cy="369332"/>
          </a:xfrm>
          <a:prstGeom prst="rect">
            <a:avLst/>
          </a:prstGeom>
          <a:noFill/>
        </p:spPr>
        <p:txBody>
          <a:bodyPr wrap="none" rtlCol="0">
            <a:spAutoFit/>
          </a:bodyPr>
          <a:lstStyle/>
          <a:p>
            <a:r>
              <a:rPr lang="en-US"/>
              <a:t>Project</a:t>
            </a:r>
          </a:p>
        </p:txBody>
      </p:sp>
      <p:sp>
        <p:nvSpPr>
          <p:cNvPr id="52" name="TextBox 51">
            <a:extLst>
              <a:ext uri="{FF2B5EF4-FFF2-40B4-BE49-F238E27FC236}">
                <a16:creationId xmlns:a16="http://schemas.microsoft.com/office/drawing/2014/main" id="{7E3626B5-FF03-2109-1810-D01ADC5186A8}"/>
              </a:ext>
            </a:extLst>
          </p:cNvPr>
          <p:cNvSpPr txBox="1"/>
          <p:nvPr/>
        </p:nvSpPr>
        <p:spPr>
          <a:xfrm>
            <a:off x="483910" y="5836458"/>
            <a:ext cx="1169872" cy="369332"/>
          </a:xfrm>
          <a:prstGeom prst="rect">
            <a:avLst/>
          </a:prstGeom>
          <a:noFill/>
        </p:spPr>
        <p:txBody>
          <a:bodyPr wrap="none" rtlCol="0">
            <a:spAutoFit/>
          </a:bodyPr>
          <a:lstStyle/>
          <a:p>
            <a:r>
              <a:rPr lang="en-US"/>
              <a:t>Commune</a:t>
            </a:r>
          </a:p>
        </p:txBody>
      </p:sp>
      <p:sp>
        <p:nvSpPr>
          <p:cNvPr id="58" name="TextBox 57">
            <a:extLst>
              <a:ext uri="{FF2B5EF4-FFF2-40B4-BE49-F238E27FC236}">
                <a16:creationId xmlns:a16="http://schemas.microsoft.com/office/drawing/2014/main" id="{FA167000-4228-170E-9E12-6E13DFC36638}"/>
              </a:ext>
            </a:extLst>
          </p:cNvPr>
          <p:cNvSpPr txBox="1"/>
          <p:nvPr/>
        </p:nvSpPr>
        <p:spPr>
          <a:xfrm>
            <a:off x="8912646" y="852658"/>
            <a:ext cx="663964" cy="369332"/>
          </a:xfrm>
          <a:prstGeom prst="rect">
            <a:avLst/>
          </a:prstGeom>
          <a:noFill/>
        </p:spPr>
        <p:txBody>
          <a:bodyPr wrap="none" rtlCol="0">
            <a:spAutoFit/>
          </a:bodyPr>
          <a:lstStyle/>
          <a:p>
            <a:r>
              <a:rPr lang="en-US"/>
              <a:t>FY29</a:t>
            </a:r>
          </a:p>
        </p:txBody>
      </p:sp>
      <p:sp>
        <p:nvSpPr>
          <p:cNvPr id="59" name="TextBox 58">
            <a:extLst>
              <a:ext uri="{FF2B5EF4-FFF2-40B4-BE49-F238E27FC236}">
                <a16:creationId xmlns:a16="http://schemas.microsoft.com/office/drawing/2014/main" id="{DFC06A17-4DA4-5A12-D903-2A10C8B882E6}"/>
              </a:ext>
            </a:extLst>
          </p:cNvPr>
          <p:cNvSpPr txBox="1"/>
          <p:nvPr/>
        </p:nvSpPr>
        <p:spPr>
          <a:xfrm>
            <a:off x="9633518" y="856276"/>
            <a:ext cx="663964" cy="369332"/>
          </a:xfrm>
          <a:prstGeom prst="rect">
            <a:avLst/>
          </a:prstGeom>
          <a:noFill/>
        </p:spPr>
        <p:txBody>
          <a:bodyPr wrap="none" rtlCol="0">
            <a:spAutoFit/>
          </a:bodyPr>
          <a:lstStyle/>
          <a:p>
            <a:r>
              <a:rPr lang="en-US"/>
              <a:t>FY30</a:t>
            </a:r>
          </a:p>
        </p:txBody>
      </p:sp>
      <p:sp>
        <p:nvSpPr>
          <p:cNvPr id="60" name="TextBox 59">
            <a:extLst>
              <a:ext uri="{FF2B5EF4-FFF2-40B4-BE49-F238E27FC236}">
                <a16:creationId xmlns:a16="http://schemas.microsoft.com/office/drawing/2014/main" id="{ABCC6746-0E6A-F682-8359-11AC585811EE}"/>
              </a:ext>
            </a:extLst>
          </p:cNvPr>
          <p:cNvSpPr txBox="1"/>
          <p:nvPr/>
        </p:nvSpPr>
        <p:spPr>
          <a:xfrm>
            <a:off x="10384934" y="852658"/>
            <a:ext cx="415498" cy="369332"/>
          </a:xfrm>
          <a:prstGeom prst="rect">
            <a:avLst/>
          </a:prstGeom>
          <a:noFill/>
        </p:spPr>
        <p:txBody>
          <a:bodyPr wrap="none" rtlCol="0">
            <a:spAutoFit/>
          </a:bodyPr>
          <a:lstStyle/>
          <a:p>
            <a:r>
              <a:rPr lang="en-US"/>
              <a:t>…</a:t>
            </a:r>
          </a:p>
        </p:txBody>
      </p:sp>
    </p:spTree>
    <p:extLst>
      <p:ext uri="{BB962C8B-B14F-4D97-AF65-F5344CB8AC3E}">
        <p14:creationId xmlns:p14="http://schemas.microsoft.com/office/powerpoint/2010/main" val="1061156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9104-00E3-EA56-4BBB-66EBE8A4A3B0}"/>
              </a:ext>
            </a:extLst>
          </p:cNvPr>
          <p:cNvSpPr>
            <a:spLocks noGrp="1"/>
          </p:cNvSpPr>
          <p:nvPr>
            <p:ph type="title"/>
          </p:nvPr>
        </p:nvSpPr>
        <p:spPr/>
        <p:txBody>
          <a:bodyPr/>
          <a:lstStyle/>
          <a:p>
            <a:r>
              <a:rPr lang="en-US"/>
              <a:t>Add new activities to the commune action plan</a:t>
            </a:r>
          </a:p>
        </p:txBody>
      </p:sp>
      <p:sp>
        <p:nvSpPr>
          <p:cNvPr id="3" name="Content Placeholder 2">
            <a:extLst>
              <a:ext uri="{FF2B5EF4-FFF2-40B4-BE49-F238E27FC236}">
                <a16:creationId xmlns:a16="http://schemas.microsoft.com/office/drawing/2014/main" id="{94E95751-58D3-36C5-3BE5-9840F90F7D16}"/>
              </a:ext>
            </a:extLst>
          </p:cNvPr>
          <p:cNvSpPr>
            <a:spLocks noGrp="1"/>
          </p:cNvSpPr>
          <p:nvPr>
            <p:ph idx="1"/>
          </p:nvPr>
        </p:nvSpPr>
        <p:spPr/>
        <p:txBody>
          <a:bodyPr>
            <a:normAutofit/>
          </a:bodyPr>
          <a:lstStyle/>
          <a:p>
            <a:pPr marL="0" indent="0">
              <a:buNone/>
            </a:pPr>
            <a:r>
              <a:rPr lang="en-US" b="1"/>
              <a:t>Description: </a:t>
            </a:r>
            <a:r>
              <a:rPr lang="en-US"/>
              <a:t>The commune Action Plan serves as a guide for WASH investments in a commune, but must be adapted to new information and local priorities. This process can be used whenever the Commune Committee decides to add activities to their commune action plan.</a:t>
            </a:r>
            <a:endParaRPr lang="en-US" b="1"/>
          </a:p>
          <a:p>
            <a:pPr marL="0" indent="0">
              <a:buNone/>
            </a:pPr>
            <a:r>
              <a:rPr lang="en-US" b="1"/>
              <a:t>Frequency: </a:t>
            </a:r>
            <a:r>
              <a:rPr lang="en-US"/>
              <a:t>On initial Commune Action Plan creation AND whenever the Commune Committee decides to update their plan</a:t>
            </a:r>
          </a:p>
          <a:p>
            <a:pPr marL="0" indent="0">
              <a:buNone/>
            </a:pPr>
            <a:r>
              <a:rPr lang="en-US" b="1"/>
              <a:t>Note: </a:t>
            </a:r>
            <a:r>
              <a:rPr lang="en-US"/>
              <a:t>This process will most likely be done by the Implementing partners in the field, in close collaboration with the Commune Committee. </a:t>
            </a:r>
          </a:p>
        </p:txBody>
      </p:sp>
    </p:spTree>
    <p:extLst>
      <p:ext uri="{BB962C8B-B14F-4D97-AF65-F5344CB8AC3E}">
        <p14:creationId xmlns:p14="http://schemas.microsoft.com/office/powerpoint/2010/main" val="147366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9467-7A49-3218-F048-91007839A8EC}"/>
              </a:ext>
            </a:extLst>
          </p:cNvPr>
          <p:cNvSpPr>
            <a:spLocks noGrp="1"/>
          </p:cNvSpPr>
          <p:nvPr>
            <p:ph type="title"/>
          </p:nvPr>
        </p:nvSpPr>
        <p:spPr>
          <a:xfrm>
            <a:off x="2231135" y="443582"/>
            <a:ext cx="7729728" cy="1188720"/>
          </a:xfrm>
        </p:spPr>
        <p:txBody>
          <a:bodyPr/>
          <a:lstStyle/>
          <a:p>
            <a:r>
              <a:rPr lang="en-US"/>
              <a:t>Steps</a:t>
            </a:r>
          </a:p>
        </p:txBody>
      </p:sp>
      <p:sp>
        <p:nvSpPr>
          <p:cNvPr id="3" name="Content Placeholder 2">
            <a:extLst>
              <a:ext uri="{FF2B5EF4-FFF2-40B4-BE49-F238E27FC236}">
                <a16:creationId xmlns:a16="http://schemas.microsoft.com/office/drawing/2014/main" id="{2562BCFF-E664-BF57-0CBF-DBBD7A33833E}"/>
              </a:ext>
            </a:extLst>
          </p:cNvPr>
          <p:cNvSpPr>
            <a:spLocks noGrp="1"/>
          </p:cNvSpPr>
          <p:nvPr>
            <p:ph idx="1"/>
          </p:nvPr>
        </p:nvSpPr>
        <p:spPr>
          <a:xfrm>
            <a:off x="1326961" y="1936955"/>
            <a:ext cx="9832652" cy="4336026"/>
          </a:xfrm>
        </p:spPr>
        <p:txBody>
          <a:bodyPr>
            <a:normAutofit fontScale="92500" lnSpcReduction="20000"/>
          </a:bodyPr>
          <a:lstStyle/>
          <a:p>
            <a:pPr marL="0" indent="0">
              <a:buNone/>
            </a:pPr>
            <a:r>
              <a:rPr lang="en-US" sz="1800" u="none" strike="noStrike">
                <a:effectLst/>
              </a:rPr>
              <a:t>To add an activity to a commune action plan:</a:t>
            </a:r>
          </a:p>
          <a:p>
            <a:r>
              <a:rPr lang="en-US"/>
              <a:t>Go to the </a:t>
            </a:r>
            <a:r>
              <a:rPr lang="en-US">
                <a:hlinkClick r:id="rId2"/>
              </a:rPr>
              <a:t>app.mwater.co </a:t>
            </a:r>
            <a:r>
              <a:rPr lang="en-US"/>
              <a:t>in the browser or on a mobile device.</a:t>
            </a:r>
          </a:p>
          <a:p>
            <a:r>
              <a:rPr lang="en-US" sz="1800" u="none" strike="noStrike">
                <a:effectLst/>
              </a:rPr>
              <a:t>Add the core information</a:t>
            </a:r>
          </a:p>
          <a:p>
            <a:r>
              <a:rPr lang="en-US" sz="1800" u="none" strike="noStrike">
                <a:effectLst/>
              </a:rPr>
              <a:t>Use the GPS to set an estimated point for where the activity will take place.  </a:t>
            </a:r>
            <a:r>
              <a:rPr lang="en-US" u="none" strike="noStrike">
                <a:effectLst/>
              </a:rPr>
              <a:t>This is ideally done in the field by the implementing partner.</a:t>
            </a:r>
          </a:p>
          <a:p>
            <a:r>
              <a:rPr lang="en-US" sz="1800" u="none" strike="noStrike">
                <a:effectLst/>
              </a:rPr>
              <a:t>Add the corresponding “Commune Action Plan” and “Program &amp; Project”</a:t>
            </a:r>
          </a:p>
          <a:p>
            <a:r>
              <a:rPr lang="en-US"/>
              <a:t>Set “Implementation status” to “In-process”</a:t>
            </a:r>
          </a:p>
          <a:p>
            <a:r>
              <a:rPr lang="en-US" sz="1800" u="none" strike="noStrike">
                <a:effectLst/>
              </a:rPr>
              <a:t>Add the planned Results e.g.:</a:t>
            </a:r>
          </a:p>
          <a:p>
            <a:pPr lvl="1"/>
            <a:r>
              <a:rPr lang="en-US" b="1" u="none" strike="noStrike">
                <a:effectLst/>
              </a:rPr>
              <a:t>Indicator group: </a:t>
            </a:r>
            <a:r>
              <a:rPr lang="en-US" u="none" strike="noStrike">
                <a:effectLst/>
              </a:rPr>
              <a:t>”Mattson” </a:t>
            </a:r>
          </a:p>
          <a:p>
            <a:pPr lvl="1"/>
            <a:r>
              <a:rPr lang="en-US" b="1" u="none" strike="noStrike">
                <a:effectLst/>
              </a:rPr>
              <a:t>Indicator name: </a:t>
            </a:r>
            <a:r>
              <a:rPr lang="en-US" u="none" strike="noStrike">
                <a:effectLst/>
              </a:rPr>
              <a:t> “# of people added with basic drinking water survey”</a:t>
            </a:r>
          </a:p>
          <a:p>
            <a:pPr lvl="1"/>
            <a:r>
              <a:rPr lang="en-US" b="1"/>
              <a:t>Planned value: </a:t>
            </a:r>
            <a:r>
              <a:rPr lang="en-US"/>
              <a:t>“Add the estimated number of people in the community”.</a:t>
            </a:r>
          </a:p>
          <a:p>
            <a:r>
              <a:rPr lang="en-US" u="none" strike="noStrike">
                <a:effectLst/>
              </a:rPr>
              <a:t>If the Site has already been created, use the “Setting” information to link to the existing site. If not, this can be left for later</a:t>
            </a:r>
          </a:p>
          <a:p>
            <a:r>
              <a:rPr lang="en-US" u="none" strike="noStrike">
                <a:effectLst/>
              </a:rPr>
              <a:t>Submit the form</a:t>
            </a:r>
          </a:p>
        </p:txBody>
      </p:sp>
    </p:spTree>
    <p:extLst>
      <p:ext uri="{BB962C8B-B14F-4D97-AF65-F5344CB8AC3E}">
        <p14:creationId xmlns:p14="http://schemas.microsoft.com/office/powerpoint/2010/main" val="260782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45E-D938-6513-99E3-7577A096E4E1}"/>
              </a:ext>
            </a:extLst>
          </p:cNvPr>
          <p:cNvSpPr>
            <a:spLocks noGrp="1"/>
          </p:cNvSpPr>
          <p:nvPr>
            <p:ph type="title"/>
          </p:nvPr>
        </p:nvSpPr>
        <p:spPr/>
        <p:txBody>
          <a:bodyPr/>
          <a:lstStyle/>
          <a:p>
            <a:r>
              <a:rPr lang="en-US"/>
              <a:t>Perform Quality assurance on implementation monitoring</a:t>
            </a:r>
          </a:p>
        </p:txBody>
      </p:sp>
      <p:sp>
        <p:nvSpPr>
          <p:cNvPr id="3" name="Content Placeholder 2">
            <a:extLst>
              <a:ext uri="{FF2B5EF4-FFF2-40B4-BE49-F238E27FC236}">
                <a16:creationId xmlns:a16="http://schemas.microsoft.com/office/drawing/2014/main" id="{E057CB8A-7230-A9F6-F4E5-2BD349394135}"/>
              </a:ext>
            </a:extLst>
          </p:cNvPr>
          <p:cNvSpPr>
            <a:spLocks noGrp="1"/>
          </p:cNvSpPr>
          <p:nvPr>
            <p:ph idx="1"/>
          </p:nvPr>
        </p:nvSpPr>
        <p:spPr/>
        <p:txBody>
          <a:bodyPr/>
          <a:lstStyle/>
          <a:p>
            <a:pPr marL="0" indent="0">
              <a:buNone/>
            </a:pPr>
            <a:r>
              <a:rPr lang="en-US" b="1"/>
              <a:t>Description: </a:t>
            </a:r>
            <a:r>
              <a:rPr lang="en-US"/>
              <a:t>This process seeks to ensure the high quality of HANWASH implementing partner data. </a:t>
            </a:r>
          </a:p>
          <a:p>
            <a:pPr marL="0" indent="0">
              <a:buNone/>
            </a:pPr>
            <a:r>
              <a:rPr lang="en-US"/>
              <a:t>Since the implementing partner is the one who collects the data, this task requires working with them to fill in any gaps and address any errors.</a:t>
            </a:r>
          </a:p>
          <a:p>
            <a:pPr marL="0" indent="0">
              <a:buNone/>
            </a:pPr>
            <a:r>
              <a:rPr lang="en-US" b="1"/>
              <a:t>Frequency: </a:t>
            </a:r>
          </a:p>
          <a:p>
            <a:pPr marL="0" indent="0">
              <a:buNone/>
            </a:pPr>
            <a:r>
              <a:rPr lang="en-US" b="1"/>
              <a:t>    </a:t>
            </a:r>
            <a:r>
              <a:rPr lang="en-US"/>
              <a:t>Monthly check data quality and send email</a:t>
            </a:r>
          </a:p>
          <a:p>
            <a:pPr marL="0" indent="0">
              <a:buNone/>
            </a:pPr>
            <a:r>
              <a:rPr lang="en-US"/>
              <a:t>    Quarterly meeting with impelmenting partner</a:t>
            </a:r>
          </a:p>
        </p:txBody>
      </p:sp>
    </p:spTree>
    <p:extLst>
      <p:ext uri="{BB962C8B-B14F-4D97-AF65-F5344CB8AC3E}">
        <p14:creationId xmlns:p14="http://schemas.microsoft.com/office/powerpoint/2010/main" val="402564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BCC8-3728-8BD8-4FB5-F03344D1BB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916192-1C30-5ECF-5508-418C9BE987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181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45E-D938-6513-99E3-7577A096E4E1}"/>
              </a:ext>
            </a:extLst>
          </p:cNvPr>
          <p:cNvSpPr>
            <a:spLocks noGrp="1"/>
          </p:cNvSpPr>
          <p:nvPr>
            <p:ph type="title"/>
          </p:nvPr>
        </p:nvSpPr>
        <p:spPr/>
        <p:txBody>
          <a:bodyPr/>
          <a:lstStyle/>
          <a:p>
            <a:r>
              <a:rPr lang="en-US"/>
              <a:t>Perform Quality assurance on Project data</a:t>
            </a:r>
          </a:p>
        </p:txBody>
      </p:sp>
      <p:sp>
        <p:nvSpPr>
          <p:cNvPr id="3" name="Content Placeholder 2">
            <a:extLst>
              <a:ext uri="{FF2B5EF4-FFF2-40B4-BE49-F238E27FC236}">
                <a16:creationId xmlns:a16="http://schemas.microsoft.com/office/drawing/2014/main" id="{E057CB8A-7230-A9F6-F4E5-2BD3493941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271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55C6-9200-A662-AC17-14BCFD24E8A1}"/>
              </a:ext>
            </a:extLst>
          </p:cNvPr>
          <p:cNvSpPr>
            <a:spLocks noGrp="1"/>
          </p:cNvSpPr>
          <p:nvPr>
            <p:ph type="title"/>
          </p:nvPr>
        </p:nvSpPr>
        <p:spPr/>
        <p:txBody>
          <a:bodyPr>
            <a:normAutofit/>
          </a:bodyPr>
          <a:lstStyle/>
          <a:p>
            <a:r>
              <a:rPr lang="en-US"/>
              <a:t>Manage the project File structure in Microsoft Teams</a:t>
            </a:r>
          </a:p>
        </p:txBody>
      </p:sp>
      <p:sp>
        <p:nvSpPr>
          <p:cNvPr id="3" name="Content Placeholder 2">
            <a:extLst>
              <a:ext uri="{FF2B5EF4-FFF2-40B4-BE49-F238E27FC236}">
                <a16:creationId xmlns:a16="http://schemas.microsoft.com/office/drawing/2014/main" id="{C115EEF2-7D47-3E0C-B910-F74966CBC188}"/>
              </a:ext>
            </a:extLst>
          </p:cNvPr>
          <p:cNvSpPr>
            <a:spLocks noGrp="1"/>
          </p:cNvSpPr>
          <p:nvPr>
            <p:ph idx="1"/>
          </p:nvPr>
        </p:nvSpPr>
        <p:spPr>
          <a:xfrm>
            <a:off x="943110" y="2461063"/>
            <a:ext cx="4002516" cy="3920072"/>
          </a:xfrm>
        </p:spPr>
        <p:txBody>
          <a:bodyPr>
            <a:normAutofit fontScale="77500" lnSpcReduction="20000"/>
          </a:bodyPr>
          <a:lstStyle/>
          <a:p>
            <a:r>
              <a:rPr lang="en-US"/>
              <a:t>The Microsoft Teams file system allows for document management for internal HANWASH stakeholders.</a:t>
            </a:r>
          </a:p>
          <a:p>
            <a:r>
              <a:rPr lang="en-US"/>
              <a:t>The HANWASH file system is structured as different “Channels”, which are managed independently to allow for complex permission setting.</a:t>
            </a:r>
          </a:p>
          <a:p>
            <a:r>
              <a:rPr lang="en-US"/>
              <a:t>Each channel has the same file structure, shown at right. These are created by the HANWASH CEO.</a:t>
            </a:r>
          </a:p>
          <a:p>
            <a:r>
              <a:rPr lang="en-US"/>
              <a:t>Each project is listed as a folder within the associated commune. They contain:</a:t>
            </a:r>
          </a:p>
          <a:p>
            <a:pPr marL="571500" lvl="1" indent="-342900">
              <a:buFont typeface="+mj-lt"/>
              <a:buAutoNum type="arabicPeriod"/>
            </a:pPr>
            <a:r>
              <a:rPr lang="en-US"/>
              <a:t>Project Team Folder</a:t>
            </a:r>
          </a:p>
          <a:p>
            <a:pPr marL="571500" lvl="1" indent="-342900">
              <a:buFont typeface="+mj-lt"/>
              <a:buAutoNum type="arabicPeriod"/>
            </a:pPr>
            <a:r>
              <a:rPr lang="en-US"/>
              <a:t>Assessments, Publications, and Studies</a:t>
            </a:r>
          </a:p>
          <a:p>
            <a:pPr marL="571500" lvl="1" indent="-342900">
              <a:buFont typeface="+mj-lt"/>
              <a:buAutoNum type="arabicPeriod"/>
            </a:pPr>
            <a:r>
              <a:rPr lang="en-US"/>
              <a:t>Grant and Non-grand funding</a:t>
            </a:r>
          </a:p>
          <a:p>
            <a:pPr marL="571500" lvl="1" indent="-342900">
              <a:buFont typeface="+mj-lt"/>
              <a:buAutoNum type="arabicPeriod"/>
            </a:pPr>
            <a:r>
              <a:rPr lang="en-US"/>
              <a:t>Project Implementation</a:t>
            </a:r>
          </a:p>
          <a:p>
            <a:pPr marL="571500" lvl="1" indent="-342900">
              <a:buFont typeface="+mj-lt"/>
              <a:buAutoNum type="arabicPeriod"/>
            </a:pPr>
            <a:r>
              <a:rPr lang="en-US"/>
              <a:t>Monitoring and Evaluation</a:t>
            </a:r>
          </a:p>
          <a:p>
            <a:pPr lvl="1"/>
            <a:endParaRPr lang="en-US"/>
          </a:p>
        </p:txBody>
      </p:sp>
      <p:pic>
        <p:nvPicPr>
          <p:cNvPr id="5" name="Picture 4" descr="A screenshot of a computer&#10;&#10;Description automatically generated">
            <a:extLst>
              <a:ext uri="{FF2B5EF4-FFF2-40B4-BE49-F238E27FC236}">
                <a16:creationId xmlns:a16="http://schemas.microsoft.com/office/drawing/2014/main" id="{391C2D19-D24A-85E7-7E34-E3CB57DA521B}"/>
              </a:ext>
            </a:extLst>
          </p:cNvPr>
          <p:cNvPicPr>
            <a:picLocks noChangeAspect="1"/>
          </p:cNvPicPr>
          <p:nvPr/>
        </p:nvPicPr>
        <p:blipFill>
          <a:blip r:embed="rId2"/>
          <a:stretch>
            <a:fillRect/>
          </a:stretch>
        </p:blipFill>
        <p:spPr>
          <a:xfrm>
            <a:off x="5260258" y="2457924"/>
            <a:ext cx="5679467" cy="343538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4898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8AEB-ACCC-3080-07EA-D9E3E1142C56}"/>
              </a:ext>
            </a:extLst>
          </p:cNvPr>
          <p:cNvSpPr>
            <a:spLocks noGrp="1"/>
          </p:cNvSpPr>
          <p:nvPr>
            <p:ph type="title"/>
          </p:nvPr>
        </p:nvSpPr>
        <p:spPr/>
        <p:txBody>
          <a:bodyPr/>
          <a:lstStyle/>
          <a:p>
            <a:r>
              <a:rPr lang="en-US"/>
              <a:t>File structure - continued</a:t>
            </a:r>
          </a:p>
        </p:txBody>
      </p:sp>
      <p:sp>
        <p:nvSpPr>
          <p:cNvPr id="3" name="Content Placeholder 2">
            <a:extLst>
              <a:ext uri="{FF2B5EF4-FFF2-40B4-BE49-F238E27FC236}">
                <a16:creationId xmlns:a16="http://schemas.microsoft.com/office/drawing/2014/main" id="{FD4C3185-A91E-571A-C584-A51F5D96CF87}"/>
              </a:ext>
            </a:extLst>
          </p:cNvPr>
          <p:cNvSpPr>
            <a:spLocks noGrp="1"/>
          </p:cNvSpPr>
          <p:nvPr>
            <p:ph idx="1"/>
          </p:nvPr>
        </p:nvSpPr>
        <p:spPr>
          <a:xfrm>
            <a:off x="2231136" y="2313581"/>
            <a:ext cx="7729728" cy="518110"/>
          </a:xfrm>
        </p:spPr>
        <p:txBody>
          <a:bodyPr>
            <a:normAutofit fontScale="92500" lnSpcReduction="20000"/>
          </a:bodyPr>
          <a:lstStyle/>
          <a:p>
            <a:r>
              <a:rPr lang="en-US"/>
              <a:t>There are several standard documents that must be present for each project, as shown in the table below.</a:t>
            </a:r>
          </a:p>
          <a:p>
            <a:endParaRPr lang="en-US"/>
          </a:p>
          <a:p>
            <a:pPr lvl="1"/>
            <a:endParaRPr lang="en-US"/>
          </a:p>
        </p:txBody>
      </p:sp>
      <p:graphicFrame>
        <p:nvGraphicFramePr>
          <p:cNvPr id="4" name="Table 3">
            <a:extLst>
              <a:ext uri="{FF2B5EF4-FFF2-40B4-BE49-F238E27FC236}">
                <a16:creationId xmlns:a16="http://schemas.microsoft.com/office/drawing/2014/main" id="{EC8ABA13-B264-E84D-B3B7-3878FFAEED1D}"/>
              </a:ext>
            </a:extLst>
          </p:cNvPr>
          <p:cNvGraphicFramePr>
            <a:graphicFrameLocks noGrp="1"/>
          </p:cNvGraphicFramePr>
          <p:nvPr>
            <p:extLst>
              <p:ext uri="{D42A27DB-BD31-4B8C-83A1-F6EECF244321}">
                <p14:modId xmlns:p14="http://schemas.microsoft.com/office/powerpoint/2010/main" val="860088531"/>
              </p:ext>
            </p:extLst>
          </p:nvPr>
        </p:nvGraphicFramePr>
        <p:xfrm>
          <a:off x="1297072" y="3014378"/>
          <a:ext cx="10363986" cy="2887798"/>
        </p:xfrm>
        <a:graphic>
          <a:graphicData uri="http://schemas.openxmlformats.org/drawingml/2006/table">
            <a:tbl>
              <a:tblPr firstRow="1" bandRow="1">
                <a:tableStyleId>{5C22544A-7EE6-4342-B048-85BDC9FD1C3A}</a:tableStyleId>
              </a:tblPr>
              <a:tblGrid>
                <a:gridCol w="1642773">
                  <a:extLst>
                    <a:ext uri="{9D8B030D-6E8A-4147-A177-3AD203B41FA5}">
                      <a16:colId xmlns:a16="http://schemas.microsoft.com/office/drawing/2014/main" val="2047725820"/>
                    </a:ext>
                  </a:extLst>
                </a:gridCol>
                <a:gridCol w="1691149">
                  <a:extLst>
                    <a:ext uri="{9D8B030D-6E8A-4147-A177-3AD203B41FA5}">
                      <a16:colId xmlns:a16="http://schemas.microsoft.com/office/drawing/2014/main" val="4204487788"/>
                    </a:ext>
                  </a:extLst>
                </a:gridCol>
                <a:gridCol w="2930012">
                  <a:extLst>
                    <a:ext uri="{9D8B030D-6E8A-4147-A177-3AD203B41FA5}">
                      <a16:colId xmlns:a16="http://schemas.microsoft.com/office/drawing/2014/main" val="79491278"/>
                    </a:ext>
                  </a:extLst>
                </a:gridCol>
                <a:gridCol w="4100052">
                  <a:extLst>
                    <a:ext uri="{9D8B030D-6E8A-4147-A177-3AD203B41FA5}">
                      <a16:colId xmlns:a16="http://schemas.microsoft.com/office/drawing/2014/main" val="1791525840"/>
                    </a:ext>
                  </a:extLst>
                </a:gridCol>
              </a:tblGrid>
              <a:tr h="436745">
                <a:tc>
                  <a:txBody>
                    <a:bodyPr/>
                    <a:lstStyle/>
                    <a:p>
                      <a:r>
                        <a:rPr lang="en-US"/>
                        <a:t>Document</a:t>
                      </a:r>
                    </a:p>
                  </a:txBody>
                  <a:tcPr/>
                </a:tc>
                <a:tc>
                  <a:txBody>
                    <a:bodyPr/>
                    <a:lstStyle/>
                    <a:p>
                      <a:r>
                        <a:rPr lang="en-US"/>
                        <a:t>Frequency</a:t>
                      </a:r>
                    </a:p>
                  </a:txBody>
                  <a:tcPr/>
                </a:tc>
                <a:tc>
                  <a:txBody>
                    <a:bodyPr/>
                    <a:lstStyle/>
                    <a:p>
                      <a:r>
                        <a:rPr lang="en-US"/>
                        <a:t>Includes</a:t>
                      </a:r>
                    </a:p>
                  </a:txBody>
                  <a:tcPr/>
                </a:tc>
                <a:tc>
                  <a:txBody>
                    <a:bodyPr/>
                    <a:lstStyle/>
                    <a:p>
                      <a:r>
                        <a:rPr lang="en-US"/>
                        <a:t>Subfolder within project folder</a:t>
                      </a:r>
                    </a:p>
                  </a:txBody>
                  <a:tcPr/>
                </a:tc>
                <a:extLst>
                  <a:ext uri="{0D108BD9-81ED-4DB2-BD59-A6C34878D82A}">
                    <a16:rowId xmlns:a16="http://schemas.microsoft.com/office/drawing/2014/main" val="2744141829"/>
                  </a:ext>
                </a:extLst>
              </a:tr>
              <a:tr h="375463">
                <a:tc>
                  <a:txBody>
                    <a:bodyPr/>
                    <a:lstStyle/>
                    <a:p>
                      <a:r>
                        <a:rPr lang="en-US"/>
                        <a:t>Proposal</a:t>
                      </a:r>
                    </a:p>
                  </a:txBody>
                  <a:tcPr/>
                </a:tc>
                <a:tc>
                  <a:txBody>
                    <a:bodyPr/>
                    <a:lstStyle/>
                    <a:p>
                      <a:r>
                        <a:rPr lang="en-US"/>
                        <a:t>Once finalized</a:t>
                      </a:r>
                    </a:p>
                  </a:txBody>
                  <a:tcPr/>
                </a:tc>
                <a:tc>
                  <a:txBody>
                    <a:bodyPr/>
                    <a:lstStyle/>
                    <a:p>
                      <a:r>
                        <a:rPr lang="en-US"/>
                        <a:t>Work plan, budget, PMF*</a:t>
                      </a:r>
                    </a:p>
                  </a:txBody>
                  <a:tcPr/>
                </a:tc>
                <a:tc>
                  <a:txBody>
                    <a:bodyPr/>
                    <a:lstStyle/>
                    <a:p>
                      <a:r>
                        <a:rPr lang="en-US"/>
                        <a:t>Grant and non-Grant Funding</a:t>
                      </a:r>
                    </a:p>
                  </a:txBody>
                  <a:tcPr/>
                </a:tc>
                <a:extLst>
                  <a:ext uri="{0D108BD9-81ED-4DB2-BD59-A6C34878D82A}">
                    <a16:rowId xmlns:a16="http://schemas.microsoft.com/office/drawing/2014/main" val="236517380"/>
                  </a:ext>
                </a:extLst>
              </a:tr>
              <a:tr h="34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Contract</a:t>
                      </a:r>
                    </a:p>
                  </a:txBody>
                  <a:tcPr/>
                </a:tc>
                <a:tc>
                  <a:txBody>
                    <a:bodyPr/>
                    <a:lstStyle/>
                    <a:p>
                      <a:r>
                        <a:rPr lang="en-US"/>
                        <a:t>On signature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Project Implementation</a:t>
                      </a:r>
                    </a:p>
                  </a:txBody>
                  <a:tcPr/>
                </a:tc>
                <a:extLst>
                  <a:ext uri="{0D108BD9-81ED-4DB2-BD59-A6C34878D82A}">
                    <a16:rowId xmlns:a16="http://schemas.microsoft.com/office/drawing/2014/main" val="1049415585"/>
                  </a:ext>
                </a:extLst>
              </a:tr>
              <a:tr h="38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Log Frame</a:t>
                      </a:r>
                    </a:p>
                  </a:txBody>
                  <a:tcPr/>
                </a:tc>
                <a:tc>
                  <a:txBody>
                    <a:bodyPr/>
                    <a:lstStyle/>
                    <a:p>
                      <a:r>
                        <a:rPr lang="en-US"/>
                        <a:t>Annually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Monitoring and Evaluation &gt; 3 Reports</a:t>
                      </a:r>
                    </a:p>
                  </a:txBody>
                  <a:tcPr/>
                </a:tc>
                <a:extLst>
                  <a:ext uri="{0D108BD9-81ED-4DB2-BD59-A6C34878D82A}">
                    <a16:rowId xmlns:a16="http://schemas.microsoft.com/office/drawing/2014/main" val="3627764262"/>
                  </a:ext>
                </a:extLst>
              </a:tr>
              <a:tr h="38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Annual and final report</a:t>
                      </a:r>
                    </a:p>
                  </a:txBody>
                  <a:tcPr/>
                </a:tc>
                <a:tc>
                  <a:txBody>
                    <a:bodyPr/>
                    <a:lstStyle/>
                    <a:p>
                      <a:r>
                        <a:rPr lang="en-US"/>
                        <a:t>Once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Monitoring and Evaluation &gt; 3 Reports</a:t>
                      </a:r>
                    </a:p>
                  </a:txBody>
                  <a:tcPr/>
                </a:tc>
                <a:extLst>
                  <a:ext uri="{0D108BD9-81ED-4DB2-BD59-A6C34878D82A}">
                    <a16:rowId xmlns:a16="http://schemas.microsoft.com/office/drawing/2014/main" val="4093629942"/>
                  </a:ext>
                </a:extLst>
              </a:tr>
              <a:tr h="6882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a:t>
                      </a:r>
                    </a:p>
                  </a:txBody>
                  <a:tcPr/>
                </a:tc>
                <a:tc>
                  <a:txBody>
                    <a:bodyPr/>
                    <a:lstStyle/>
                    <a:p>
                      <a:r>
                        <a:rPr lang="en-US"/>
                        <a:t>Once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Technical plans, studies, management agreements, etc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2 Assessments, Publications, and Studies</a:t>
                      </a:r>
                    </a:p>
                  </a:txBody>
                  <a:tcPr/>
                </a:tc>
                <a:extLst>
                  <a:ext uri="{0D108BD9-81ED-4DB2-BD59-A6C34878D82A}">
                    <a16:rowId xmlns:a16="http://schemas.microsoft.com/office/drawing/2014/main" val="1222823268"/>
                  </a:ext>
                </a:extLst>
              </a:tr>
            </a:tbl>
          </a:graphicData>
        </a:graphic>
      </p:graphicFrame>
    </p:spTree>
    <p:extLst>
      <p:ext uri="{BB962C8B-B14F-4D97-AF65-F5344CB8AC3E}">
        <p14:creationId xmlns:p14="http://schemas.microsoft.com/office/powerpoint/2010/main" val="181147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C61C-F9A6-6FB2-7F2E-543EA8A8169C}"/>
              </a:ext>
            </a:extLst>
          </p:cNvPr>
          <p:cNvSpPr>
            <a:spLocks noGrp="1"/>
          </p:cNvSpPr>
          <p:nvPr>
            <p:ph type="title"/>
          </p:nvPr>
        </p:nvSpPr>
        <p:spPr/>
        <p:txBody>
          <a:bodyPr>
            <a:normAutofit/>
          </a:bodyPr>
          <a:lstStyle/>
          <a:p>
            <a:r>
              <a:rPr lang="en-US"/>
              <a:t>Manage the File structure in mWater</a:t>
            </a:r>
          </a:p>
        </p:txBody>
      </p:sp>
      <p:sp>
        <p:nvSpPr>
          <p:cNvPr id="3" name="Content Placeholder 2">
            <a:extLst>
              <a:ext uri="{FF2B5EF4-FFF2-40B4-BE49-F238E27FC236}">
                <a16:creationId xmlns:a16="http://schemas.microsoft.com/office/drawing/2014/main" id="{0CF24CB0-6EC8-7654-5A13-AE93A13D5A34}"/>
              </a:ext>
            </a:extLst>
          </p:cNvPr>
          <p:cNvSpPr>
            <a:spLocks noGrp="1"/>
          </p:cNvSpPr>
          <p:nvPr>
            <p:ph idx="1"/>
          </p:nvPr>
        </p:nvSpPr>
        <p:spPr>
          <a:xfrm>
            <a:off x="2231136" y="2153412"/>
            <a:ext cx="7729728" cy="3101983"/>
          </a:xfrm>
        </p:spPr>
        <p:txBody>
          <a:bodyPr>
            <a:normAutofit/>
          </a:bodyPr>
          <a:lstStyle/>
          <a:p>
            <a:pPr marL="0" indent="0">
              <a:buNone/>
            </a:pPr>
            <a:r>
              <a:rPr lang="en-US"/>
              <a:t>The mWater Documents feature should be used to communicate core project documents to external stakeholders.</a:t>
            </a:r>
          </a:p>
          <a:p>
            <a:pPr lvl="1"/>
            <a:endParaRPr lang="en-US"/>
          </a:p>
        </p:txBody>
      </p:sp>
      <p:graphicFrame>
        <p:nvGraphicFramePr>
          <p:cNvPr id="4" name="Table 3">
            <a:extLst>
              <a:ext uri="{FF2B5EF4-FFF2-40B4-BE49-F238E27FC236}">
                <a16:creationId xmlns:a16="http://schemas.microsoft.com/office/drawing/2014/main" id="{2B70C9BC-02D3-0A9F-64BB-E73970506F8E}"/>
              </a:ext>
            </a:extLst>
          </p:cNvPr>
          <p:cNvGraphicFramePr>
            <a:graphicFrameLocks noGrp="1"/>
          </p:cNvGraphicFramePr>
          <p:nvPr>
            <p:extLst>
              <p:ext uri="{D42A27DB-BD31-4B8C-83A1-F6EECF244321}">
                <p14:modId xmlns:p14="http://schemas.microsoft.com/office/powerpoint/2010/main" val="3672325492"/>
              </p:ext>
            </p:extLst>
          </p:nvPr>
        </p:nvGraphicFramePr>
        <p:xfrm>
          <a:off x="2231136" y="2949677"/>
          <a:ext cx="7729728" cy="2621997"/>
        </p:xfrm>
        <a:graphic>
          <a:graphicData uri="http://schemas.openxmlformats.org/drawingml/2006/table">
            <a:tbl>
              <a:tblPr firstRow="1" bandRow="1">
                <a:tableStyleId>{5C22544A-7EE6-4342-B048-85BDC9FD1C3A}</a:tableStyleId>
              </a:tblPr>
              <a:tblGrid>
                <a:gridCol w="2042589">
                  <a:extLst>
                    <a:ext uri="{9D8B030D-6E8A-4147-A177-3AD203B41FA5}">
                      <a16:colId xmlns:a16="http://schemas.microsoft.com/office/drawing/2014/main" val="2047725820"/>
                    </a:ext>
                  </a:extLst>
                </a:gridCol>
                <a:gridCol w="1714120">
                  <a:extLst>
                    <a:ext uri="{9D8B030D-6E8A-4147-A177-3AD203B41FA5}">
                      <a16:colId xmlns:a16="http://schemas.microsoft.com/office/drawing/2014/main" val="4204487788"/>
                    </a:ext>
                  </a:extLst>
                </a:gridCol>
                <a:gridCol w="3973019">
                  <a:extLst>
                    <a:ext uri="{9D8B030D-6E8A-4147-A177-3AD203B41FA5}">
                      <a16:colId xmlns:a16="http://schemas.microsoft.com/office/drawing/2014/main" val="79491278"/>
                    </a:ext>
                  </a:extLst>
                </a:gridCol>
              </a:tblGrid>
              <a:tr h="384975">
                <a:tc>
                  <a:txBody>
                    <a:bodyPr/>
                    <a:lstStyle/>
                    <a:p>
                      <a:r>
                        <a:rPr lang="en-US"/>
                        <a:t>Document</a:t>
                      </a:r>
                    </a:p>
                  </a:txBody>
                  <a:tcPr/>
                </a:tc>
                <a:tc>
                  <a:txBody>
                    <a:bodyPr/>
                    <a:lstStyle/>
                    <a:p>
                      <a:r>
                        <a:rPr lang="en-US"/>
                        <a:t>Frequency</a:t>
                      </a:r>
                    </a:p>
                  </a:txBody>
                  <a:tcPr/>
                </a:tc>
                <a:tc>
                  <a:txBody>
                    <a:bodyPr/>
                    <a:lstStyle/>
                    <a:p>
                      <a:r>
                        <a:rPr lang="en-US"/>
                        <a:t>Includes</a:t>
                      </a:r>
                    </a:p>
                  </a:txBody>
                  <a:tcPr/>
                </a:tc>
                <a:extLst>
                  <a:ext uri="{0D108BD9-81ED-4DB2-BD59-A6C34878D82A}">
                    <a16:rowId xmlns:a16="http://schemas.microsoft.com/office/drawing/2014/main" val="2744141829"/>
                  </a:ext>
                </a:extLst>
              </a:tr>
              <a:tr h="412955">
                <a:tc>
                  <a:txBody>
                    <a:bodyPr/>
                    <a:lstStyle/>
                    <a:p>
                      <a:r>
                        <a:rPr lang="en-US"/>
                        <a:t>Project proposal</a:t>
                      </a:r>
                    </a:p>
                  </a:txBody>
                  <a:tcPr/>
                </a:tc>
                <a:tc>
                  <a:txBody>
                    <a:bodyPr/>
                    <a:lstStyle/>
                    <a:p>
                      <a:r>
                        <a:rPr lang="en-US"/>
                        <a:t>Once finalized</a:t>
                      </a:r>
                    </a:p>
                  </a:txBody>
                  <a:tcPr/>
                </a:tc>
                <a:tc>
                  <a:txBody>
                    <a:bodyPr/>
                    <a:lstStyle/>
                    <a:p>
                      <a:r>
                        <a:rPr lang="en-US"/>
                        <a:t>Work plan, budget, PMF</a:t>
                      </a:r>
                    </a:p>
                  </a:txBody>
                  <a:tcPr/>
                </a:tc>
                <a:extLst>
                  <a:ext uri="{0D108BD9-81ED-4DB2-BD59-A6C34878D82A}">
                    <a16:rowId xmlns:a16="http://schemas.microsoft.com/office/drawing/2014/main" val="236517380"/>
                  </a:ext>
                </a:extLst>
              </a:tr>
              <a:tr h="384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Contracts</a:t>
                      </a:r>
                    </a:p>
                  </a:txBody>
                  <a:tcPr/>
                </a:tc>
                <a:tc>
                  <a:txBody>
                    <a:bodyPr/>
                    <a:lstStyle/>
                    <a:p>
                      <a:r>
                        <a:rPr lang="en-US"/>
                        <a:t>Once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extLst>
                  <a:ext uri="{0D108BD9-81ED-4DB2-BD59-A6C34878D82A}">
                    <a16:rowId xmlns:a16="http://schemas.microsoft.com/office/drawing/2014/main" val="1049415585"/>
                  </a:ext>
                </a:extLst>
              </a:tr>
              <a:tr h="384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Annual reports</a:t>
                      </a:r>
                    </a:p>
                  </a:txBody>
                  <a:tcPr/>
                </a:tc>
                <a:tc>
                  <a:txBody>
                    <a:bodyPr/>
                    <a:lstStyle/>
                    <a:p>
                      <a:r>
                        <a:rPr lang="en-US"/>
                        <a:t>Annually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extLst>
                  <a:ext uri="{0D108BD9-81ED-4DB2-BD59-A6C34878D82A}">
                    <a16:rowId xmlns:a16="http://schemas.microsoft.com/office/drawing/2014/main" val="3627764262"/>
                  </a:ext>
                </a:extLst>
              </a:tr>
              <a:tr h="4140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Final report</a:t>
                      </a:r>
                    </a:p>
                  </a:txBody>
                  <a:tcPr/>
                </a:tc>
                <a:tc>
                  <a:txBody>
                    <a:bodyPr/>
                    <a:lstStyle/>
                    <a:p>
                      <a:r>
                        <a:rPr lang="en-US"/>
                        <a:t>Once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Work plan, budget, PMF</a:t>
                      </a:r>
                    </a:p>
                  </a:txBody>
                  <a:tcPr/>
                </a:tc>
                <a:extLst>
                  <a:ext uri="{0D108BD9-81ED-4DB2-BD59-A6C34878D82A}">
                    <a16:rowId xmlns:a16="http://schemas.microsoft.com/office/drawing/2014/main" val="4093629942"/>
                  </a:ext>
                </a:extLst>
              </a:tr>
              <a:tr h="384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Other</a:t>
                      </a:r>
                    </a:p>
                  </a:txBody>
                  <a:tcPr/>
                </a:tc>
                <a:tc>
                  <a:txBody>
                    <a:bodyPr/>
                    <a:lstStyle/>
                    <a:p>
                      <a:r>
                        <a:rPr lang="en-US"/>
                        <a:t>Once finalized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Technical plans, studies, management agreements, etc</a:t>
                      </a:r>
                    </a:p>
                  </a:txBody>
                  <a:tcPr/>
                </a:tc>
                <a:extLst>
                  <a:ext uri="{0D108BD9-81ED-4DB2-BD59-A6C34878D82A}">
                    <a16:rowId xmlns:a16="http://schemas.microsoft.com/office/drawing/2014/main" val="1222823268"/>
                  </a:ext>
                </a:extLst>
              </a:tr>
            </a:tbl>
          </a:graphicData>
        </a:graphic>
      </p:graphicFrame>
    </p:spTree>
    <p:extLst>
      <p:ext uri="{BB962C8B-B14F-4D97-AF65-F5344CB8AC3E}">
        <p14:creationId xmlns:p14="http://schemas.microsoft.com/office/powerpoint/2010/main" val="270904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D4B1-D41F-BD10-9A0E-104B51965EC2}"/>
              </a:ext>
            </a:extLst>
          </p:cNvPr>
          <p:cNvSpPr>
            <a:spLocks noGrp="1"/>
          </p:cNvSpPr>
          <p:nvPr>
            <p:ph type="title"/>
          </p:nvPr>
        </p:nvSpPr>
        <p:spPr>
          <a:xfrm>
            <a:off x="2231136" y="591066"/>
            <a:ext cx="7729728" cy="706792"/>
          </a:xfrm>
        </p:spPr>
        <p:txBody>
          <a:bodyPr>
            <a:normAutofit fontScale="90000"/>
          </a:bodyPr>
          <a:lstStyle/>
          <a:p>
            <a:r>
              <a:rPr lang="en-US"/>
              <a:t>Resources</a:t>
            </a:r>
          </a:p>
        </p:txBody>
      </p:sp>
      <p:sp>
        <p:nvSpPr>
          <p:cNvPr id="4" name="Content Placeholder 2">
            <a:extLst>
              <a:ext uri="{FF2B5EF4-FFF2-40B4-BE49-F238E27FC236}">
                <a16:creationId xmlns:a16="http://schemas.microsoft.com/office/drawing/2014/main" id="{12B8D24D-AA57-38E2-FB6A-F8F653A098CC}"/>
              </a:ext>
            </a:extLst>
          </p:cNvPr>
          <p:cNvSpPr txBox="1">
            <a:spLocks/>
          </p:cNvSpPr>
          <p:nvPr/>
        </p:nvSpPr>
        <p:spPr>
          <a:xfrm>
            <a:off x="2231136" y="1740311"/>
            <a:ext cx="7522464" cy="4526624"/>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20000"/>
              </a:lnSpc>
              <a:spcBef>
                <a:spcPts val="0"/>
              </a:spcBef>
              <a:buNone/>
            </a:pPr>
            <a:r>
              <a:rPr lang="en-US" sz="1500" b="1" dirty="0"/>
              <a:t>System information</a:t>
            </a:r>
          </a:p>
          <a:p>
            <a:pPr>
              <a:lnSpc>
                <a:spcPct val="120000"/>
              </a:lnSpc>
              <a:spcBef>
                <a:spcPts val="0"/>
              </a:spcBef>
            </a:pPr>
            <a:r>
              <a:rPr lang="en-US" sz="1500" b="1" dirty="0">
                <a:hlinkClick r:id="rId2"/>
              </a:rPr>
              <a:t>mWater Database - Overview</a:t>
            </a:r>
            <a:r>
              <a:rPr lang="en-US" sz="1500" dirty="0"/>
              <a:t> - Provides a high level description of the system</a:t>
            </a:r>
          </a:p>
          <a:p>
            <a:pPr>
              <a:lnSpc>
                <a:spcPct val="120000"/>
              </a:lnSpc>
              <a:spcBef>
                <a:spcPts val="0"/>
              </a:spcBef>
            </a:pPr>
            <a:r>
              <a:rPr lang="en-US" sz="1500" b="1" dirty="0">
                <a:hlinkClick r:id="rId3"/>
              </a:rPr>
              <a:t>Design specifications</a:t>
            </a:r>
            <a:r>
              <a:rPr lang="en-US" sz="1500" b="1" dirty="0"/>
              <a:t> </a:t>
            </a:r>
            <a:r>
              <a:rPr lang="en-US" sz="1500" dirty="0"/>
              <a:t>- Goes through the structure of the database, its data visualizations, and the tasks of each stakeholder</a:t>
            </a:r>
          </a:p>
          <a:p>
            <a:pPr marL="0" indent="0">
              <a:lnSpc>
                <a:spcPct val="120000"/>
              </a:lnSpc>
              <a:spcBef>
                <a:spcPts val="0"/>
              </a:spcBef>
              <a:buNone/>
            </a:pPr>
            <a:r>
              <a:rPr lang="en-US" sz="1500" b="1" dirty="0"/>
              <a:t>Implementation monitoring</a:t>
            </a:r>
          </a:p>
          <a:p>
            <a:pPr>
              <a:lnSpc>
                <a:spcPct val="120000"/>
              </a:lnSpc>
              <a:spcBef>
                <a:spcPts val="0"/>
              </a:spcBef>
            </a:pPr>
            <a:r>
              <a:rPr lang="en-US" sz="1500" b="1" dirty="0">
                <a:hlinkClick r:id="rId4"/>
              </a:rPr>
              <a:t>Indicators</a:t>
            </a:r>
            <a:r>
              <a:rPr lang="en-US" sz="1500" b="1" dirty="0"/>
              <a:t> </a:t>
            </a:r>
            <a:r>
              <a:rPr lang="en-US" sz="1500" dirty="0"/>
              <a:t>- Visualize multiple projects, core data, and their results</a:t>
            </a:r>
          </a:p>
          <a:p>
            <a:pPr>
              <a:lnSpc>
                <a:spcPct val="120000"/>
              </a:lnSpc>
              <a:spcBef>
                <a:spcPts val="0"/>
              </a:spcBef>
            </a:pPr>
            <a:r>
              <a:rPr lang="en-US" sz="1500" b="1" dirty="0">
                <a:hlinkClick r:id="rId5"/>
              </a:rPr>
              <a:t>QA</a:t>
            </a:r>
            <a:r>
              <a:rPr lang="en-US" sz="1500" dirty="0"/>
              <a:t> - Used to clean up data coming from implementing partners</a:t>
            </a:r>
          </a:p>
          <a:p>
            <a:pPr marL="0" indent="0">
              <a:lnSpc>
                <a:spcPct val="120000"/>
              </a:lnSpc>
              <a:spcBef>
                <a:spcPts val="0"/>
              </a:spcBef>
              <a:buNone/>
            </a:pPr>
            <a:r>
              <a:rPr lang="en-US" sz="1500" b="1" dirty="0"/>
              <a:t>Project tracking</a:t>
            </a:r>
          </a:p>
          <a:p>
            <a:pPr>
              <a:lnSpc>
                <a:spcPct val="120000"/>
              </a:lnSpc>
              <a:spcBef>
                <a:spcPts val="0"/>
              </a:spcBef>
            </a:pPr>
            <a:r>
              <a:rPr lang="en-US" sz="1500" b="1" dirty="0">
                <a:hlinkClick r:id="rId6"/>
              </a:rPr>
              <a:t>Tables</a:t>
            </a:r>
            <a:r>
              <a:rPr lang="en-US" sz="1500" dirty="0"/>
              <a:t> - Used to modify project, activity, commune action plan, and indicator tables</a:t>
            </a:r>
          </a:p>
          <a:p>
            <a:pPr>
              <a:lnSpc>
                <a:spcPct val="120000"/>
              </a:lnSpc>
              <a:spcBef>
                <a:spcPts val="0"/>
              </a:spcBef>
            </a:pPr>
            <a:r>
              <a:rPr lang="en-US" sz="1500" b="1" dirty="0">
                <a:hlinkClick r:id="rId7"/>
              </a:rPr>
              <a:t>Data checks</a:t>
            </a:r>
            <a:r>
              <a:rPr lang="en-US" sz="1500" dirty="0"/>
              <a:t> - Used to ensure the correct configuration of project tracking data</a:t>
            </a:r>
          </a:p>
          <a:p>
            <a:pPr>
              <a:lnSpc>
                <a:spcPct val="120000"/>
              </a:lnSpc>
              <a:spcBef>
                <a:spcPts val="0"/>
              </a:spcBef>
            </a:pPr>
            <a:r>
              <a:rPr lang="en-US" sz="1500" b="1" dirty="0">
                <a:hlinkClick r:id="rId8"/>
              </a:rPr>
              <a:t>mWater Project folder</a:t>
            </a:r>
            <a:r>
              <a:rPr lang="en-US" sz="1500" dirty="0"/>
              <a:t> - Used to communicate core documents to external stakeholders</a:t>
            </a:r>
          </a:p>
          <a:p>
            <a:pPr marL="0" indent="0">
              <a:lnSpc>
                <a:spcPct val="120000"/>
              </a:lnSpc>
              <a:spcBef>
                <a:spcPts val="0"/>
              </a:spcBef>
              <a:buNone/>
            </a:pPr>
            <a:r>
              <a:rPr lang="en-US" sz="1500" b="1" dirty="0"/>
              <a:t>Teams</a:t>
            </a:r>
          </a:p>
          <a:p>
            <a:pPr>
              <a:lnSpc>
                <a:spcPct val="120000"/>
              </a:lnSpc>
              <a:spcBef>
                <a:spcPts val="0"/>
              </a:spcBef>
            </a:pPr>
            <a:r>
              <a:rPr lang="en-US" sz="1500" b="1" dirty="0">
                <a:hlinkClick r:id="rId9"/>
              </a:rPr>
              <a:t>Impact pathway, Logframe, Theory of Change</a:t>
            </a:r>
            <a:r>
              <a:rPr lang="en-US" sz="1500" b="1" dirty="0"/>
              <a:t> </a:t>
            </a:r>
            <a:r>
              <a:rPr lang="en-US" sz="1500" dirty="0"/>
              <a:t>- The folder used for core M&amp;E templates</a:t>
            </a:r>
          </a:p>
          <a:p>
            <a:pPr>
              <a:spcBef>
                <a:spcPts val="0"/>
              </a:spcBef>
            </a:pPr>
            <a:endParaRPr lang="en-US" sz="1500" dirty="0"/>
          </a:p>
          <a:p>
            <a:pPr marL="0" indent="0">
              <a:spcBef>
                <a:spcPts val="0"/>
              </a:spcBef>
              <a:buNone/>
            </a:pPr>
            <a:endParaRPr lang="en-US" sz="1500" dirty="0"/>
          </a:p>
        </p:txBody>
      </p:sp>
    </p:spTree>
    <p:extLst>
      <p:ext uri="{BB962C8B-B14F-4D97-AF65-F5344CB8AC3E}">
        <p14:creationId xmlns:p14="http://schemas.microsoft.com/office/powerpoint/2010/main" val="119139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5569-A1AD-44A5-33EE-174A8D58BD65}"/>
              </a:ext>
            </a:extLst>
          </p:cNvPr>
          <p:cNvSpPr>
            <a:spLocks noGrp="1"/>
          </p:cNvSpPr>
          <p:nvPr>
            <p:ph type="title"/>
          </p:nvPr>
        </p:nvSpPr>
        <p:spPr>
          <a:xfrm>
            <a:off x="2231136" y="523613"/>
            <a:ext cx="7729728" cy="862735"/>
          </a:xfrm>
        </p:spPr>
        <p:txBody>
          <a:bodyPr/>
          <a:lstStyle/>
          <a:p>
            <a:r>
              <a:rPr lang="en-US"/>
              <a:t>Integration with sector systems</a:t>
            </a:r>
          </a:p>
        </p:txBody>
      </p:sp>
      <p:sp>
        <p:nvSpPr>
          <p:cNvPr id="3" name="Content Placeholder 2">
            <a:extLst>
              <a:ext uri="{FF2B5EF4-FFF2-40B4-BE49-F238E27FC236}">
                <a16:creationId xmlns:a16="http://schemas.microsoft.com/office/drawing/2014/main" id="{7A4A0CD5-BD4B-2C34-FBD1-DDD97B967F9F}"/>
              </a:ext>
            </a:extLst>
          </p:cNvPr>
          <p:cNvSpPr>
            <a:spLocks noGrp="1"/>
          </p:cNvSpPr>
          <p:nvPr>
            <p:ph idx="1"/>
          </p:nvPr>
        </p:nvSpPr>
        <p:spPr>
          <a:xfrm>
            <a:off x="657974" y="1969450"/>
            <a:ext cx="4956245" cy="4165879"/>
          </a:xfrm>
        </p:spPr>
        <p:txBody>
          <a:bodyPr/>
          <a:lstStyle/>
          <a:p>
            <a:pPr marL="0" indent="0">
              <a:buNone/>
            </a:pPr>
            <a:r>
              <a:rPr lang="en-US" b="1"/>
              <a:t>SIEPA forms – </a:t>
            </a:r>
            <a:r>
              <a:rPr lang="en-US"/>
              <a:t>DINEPA’s sector monitoring system which tells us the current situation.</a:t>
            </a:r>
          </a:p>
          <a:p>
            <a:pPr marL="0" indent="0">
              <a:buNone/>
            </a:pPr>
            <a:r>
              <a:rPr lang="en-US" b="1"/>
              <a:t>Commune Action Plans – </a:t>
            </a:r>
            <a:r>
              <a:rPr lang="en-US"/>
              <a:t>The Commune WASH Committee creates a plan for getting from the current situation to a desired situation.</a:t>
            </a:r>
          </a:p>
          <a:p>
            <a:pPr marL="0" indent="0">
              <a:buNone/>
            </a:pPr>
            <a:r>
              <a:rPr lang="en-US" b="1"/>
              <a:t>Projects – </a:t>
            </a:r>
            <a:r>
              <a:rPr lang="en-US"/>
              <a:t>HANWASH and other partners split up the Commune Action Plan into manageable chunks and generate projects.</a:t>
            </a:r>
          </a:p>
          <a:p>
            <a:pPr marL="0" indent="0">
              <a:buNone/>
            </a:pPr>
            <a:r>
              <a:rPr lang="en-US" b="1"/>
              <a:t>Activities – </a:t>
            </a:r>
            <a:r>
              <a:rPr lang="en-US"/>
              <a:t>Projects consist of many different activities.</a:t>
            </a:r>
          </a:p>
          <a:p>
            <a:pPr marL="0" indent="0">
              <a:buNone/>
            </a:pPr>
            <a:r>
              <a:rPr lang="en-US" b="1"/>
              <a:t>Implementation forms –</a:t>
            </a:r>
            <a:r>
              <a:rPr lang="en-US"/>
              <a:t> For each activity, the implementing partner will fill out multiple different data forms.</a:t>
            </a:r>
          </a:p>
        </p:txBody>
      </p:sp>
      <p:graphicFrame>
        <p:nvGraphicFramePr>
          <p:cNvPr id="4" name="Diagram 3">
            <a:extLst>
              <a:ext uri="{FF2B5EF4-FFF2-40B4-BE49-F238E27FC236}">
                <a16:creationId xmlns:a16="http://schemas.microsoft.com/office/drawing/2014/main" id="{6980F2ED-90EC-C38A-690B-0F3D8A9495A4}"/>
              </a:ext>
            </a:extLst>
          </p:cNvPr>
          <p:cNvGraphicFramePr/>
          <p:nvPr>
            <p:extLst>
              <p:ext uri="{D42A27DB-BD31-4B8C-83A1-F6EECF244321}">
                <p14:modId xmlns:p14="http://schemas.microsoft.com/office/powerpoint/2010/main" val="1313550813"/>
              </p:ext>
            </p:extLst>
          </p:nvPr>
        </p:nvGraphicFramePr>
        <p:xfrm>
          <a:off x="5279922" y="1651819"/>
          <a:ext cx="7205323" cy="4836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75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B849-B74C-FC3F-81B1-D8E6435131E0}"/>
              </a:ext>
            </a:extLst>
          </p:cNvPr>
          <p:cNvSpPr>
            <a:spLocks noGrp="1"/>
          </p:cNvSpPr>
          <p:nvPr>
            <p:ph type="title"/>
          </p:nvPr>
        </p:nvSpPr>
        <p:spPr>
          <a:xfrm>
            <a:off x="2231136" y="381684"/>
            <a:ext cx="7729728" cy="736289"/>
          </a:xfrm>
        </p:spPr>
        <p:txBody>
          <a:bodyPr>
            <a:normAutofit fontScale="90000"/>
          </a:bodyPr>
          <a:lstStyle/>
          <a:p>
            <a:r>
              <a:rPr lang="en-US"/>
              <a:t>Project cycle</a:t>
            </a:r>
          </a:p>
        </p:txBody>
      </p:sp>
      <p:sp>
        <p:nvSpPr>
          <p:cNvPr id="19" name="Content Placeholder 18">
            <a:extLst>
              <a:ext uri="{FF2B5EF4-FFF2-40B4-BE49-F238E27FC236}">
                <a16:creationId xmlns:a16="http://schemas.microsoft.com/office/drawing/2014/main" id="{3DAE0425-3191-18DE-4BD9-20CFBB446218}"/>
              </a:ext>
            </a:extLst>
          </p:cNvPr>
          <p:cNvSpPr>
            <a:spLocks noGrp="1"/>
          </p:cNvSpPr>
          <p:nvPr>
            <p:ph idx="1"/>
          </p:nvPr>
        </p:nvSpPr>
        <p:spPr>
          <a:xfrm>
            <a:off x="3156155" y="1626925"/>
            <a:ext cx="7856760" cy="501446"/>
          </a:xfrm>
        </p:spPr>
        <p:txBody>
          <a:bodyPr>
            <a:normAutofit/>
          </a:bodyPr>
          <a:lstStyle/>
          <a:p>
            <a:pPr marL="0" indent="0">
              <a:buNone/>
            </a:pPr>
            <a:r>
              <a:rPr lang="en-US"/>
              <a:t>Each project has a the following set of phases:</a:t>
            </a:r>
          </a:p>
        </p:txBody>
      </p:sp>
      <p:graphicFrame>
        <p:nvGraphicFramePr>
          <p:cNvPr id="17" name="Diagram 16">
            <a:extLst>
              <a:ext uri="{FF2B5EF4-FFF2-40B4-BE49-F238E27FC236}">
                <a16:creationId xmlns:a16="http://schemas.microsoft.com/office/drawing/2014/main" id="{BFEDADE8-0DDE-C96D-E420-3C031AE08A77}"/>
              </a:ext>
            </a:extLst>
          </p:cNvPr>
          <p:cNvGraphicFramePr/>
          <p:nvPr>
            <p:extLst>
              <p:ext uri="{D42A27DB-BD31-4B8C-83A1-F6EECF244321}">
                <p14:modId xmlns:p14="http://schemas.microsoft.com/office/powerpoint/2010/main" val="1167811741"/>
              </p:ext>
            </p:extLst>
          </p:nvPr>
        </p:nvGraphicFramePr>
        <p:xfrm>
          <a:off x="275697" y="2349908"/>
          <a:ext cx="11287038" cy="2723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2" name="Straight Arrow Connector 21">
            <a:extLst>
              <a:ext uri="{FF2B5EF4-FFF2-40B4-BE49-F238E27FC236}">
                <a16:creationId xmlns:a16="http://schemas.microsoft.com/office/drawing/2014/main" id="{E33A79D7-31C6-E4E6-39AD-1D39DAF46F48}"/>
              </a:ext>
            </a:extLst>
          </p:cNvPr>
          <p:cNvCxnSpPr>
            <a:cxnSpLocks/>
            <a:stCxn id="28" idx="0"/>
          </p:cNvCxnSpPr>
          <p:nvPr/>
        </p:nvCxnSpPr>
        <p:spPr>
          <a:xfrm flipV="1">
            <a:off x="3748164" y="2920179"/>
            <a:ext cx="0" cy="2227008"/>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6A7EA9-8CA8-C4E5-4070-90B396CA6593}"/>
              </a:ext>
            </a:extLst>
          </p:cNvPr>
          <p:cNvSpPr txBox="1"/>
          <p:nvPr/>
        </p:nvSpPr>
        <p:spPr>
          <a:xfrm>
            <a:off x="5058243" y="5147187"/>
            <a:ext cx="1721946" cy="369332"/>
          </a:xfrm>
          <a:prstGeom prst="rect">
            <a:avLst/>
          </a:prstGeom>
          <a:noFill/>
        </p:spPr>
        <p:txBody>
          <a:bodyPr wrap="none" rtlCol="0">
            <a:spAutoFit/>
          </a:bodyPr>
          <a:lstStyle/>
          <a:p>
            <a:r>
              <a:rPr lang="en-US"/>
              <a:t>Signed contracts</a:t>
            </a:r>
          </a:p>
        </p:txBody>
      </p:sp>
      <p:cxnSp>
        <p:nvCxnSpPr>
          <p:cNvPr id="26" name="Straight Arrow Connector 25">
            <a:extLst>
              <a:ext uri="{FF2B5EF4-FFF2-40B4-BE49-F238E27FC236}">
                <a16:creationId xmlns:a16="http://schemas.microsoft.com/office/drawing/2014/main" id="{FD571063-EC41-0558-75AB-0EEE5300C333}"/>
              </a:ext>
            </a:extLst>
          </p:cNvPr>
          <p:cNvCxnSpPr>
            <a:cxnSpLocks/>
            <a:stCxn id="24" idx="0"/>
          </p:cNvCxnSpPr>
          <p:nvPr/>
        </p:nvCxnSpPr>
        <p:spPr>
          <a:xfrm flipV="1">
            <a:off x="5919216" y="2920178"/>
            <a:ext cx="0" cy="2227009"/>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6378E52-4A4A-ED91-964B-0DA39B59C5AD}"/>
              </a:ext>
            </a:extLst>
          </p:cNvPr>
          <p:cNvSpPr txBox="1"/>
          <p:nvPr/>
        </p:nvSpPr>
        <p:spPr>
          <a:xfrm>
            <a:off x="5969702" y="5659049"/>
            <a:ext cx="2029586" cy="646331"/>
          </a:xfrm>
          <a:prstGeom prst="rect">
            <a:avLst/>
          </a:prstGeom>
          <a:noFill/>
        </p:spPr>
        <p:txBody>
          <a:bodyPr wrap="square" rtlCol="0">
            <a:spAutoFit/>
          </a:bodyPr>
          <a:lstStyle/>
          <a:p>
            <a:pPr algn="ctr"/>
            <a:r>
              <a:rPr lang="en-US"/>
              <a:t>Quarterly and Annual Reports</a:t>
            </a:r>
          </a:p>
        </p:txBody>
      </p:sp>
      <p:sp>
        <p:nvSpPr>
          <p:cNvPr id="28" name="TextBox 27">
            <a:extLst>
              <a:ext uri="{FF2B5EF4-FFF2-40B4-BE49-F238E27FC236}">
                <a16:creationId xmlns:a16="http://schemas.microsoft.com/office/drawing/2014/main" id="{306C3833-814F-0737-CF3E-9A9883C4CB08}"/>
              </a:ext>
            </a:extLst>
          </p:cNvPr>
          <p:cNvSpPr txBox="1"/>
          <p:nvPr/>
        </p:nvSpPr>
        <p:spPr>
          <a:xfrm>
            <a:off x="2820346" y="5147187"/>
            <a:ext cx="1855636" cy="369332"/>
          </a:xfrm>
          <a:prstGeom prst="rect">
            <a:avLst/>
          </a:prstGeom>
          <a:noFill/>
        </p:spPr>
        <p:txBody>
          <a:bodyPr wrap="none" rtlCol="0">
            <a:spAutoFit/>
          </a:bodyPr>
          <a:lstStyle/>
          <a:p>
            <a:r>
              <a:rPr lang="en-US"/>
              <a:t>Finalized proposal</a:t>
            </a:r>
          </a:p>
        </p:txBody>
      </p:sp>
      <p:cxnSp>
        <p:nvCxnSpPr>
          <p:cNvPr id="29" name="Straight Arrow Connector 28">
            <a:extLst>
              <a:ext uri="{FF2B5EF4-FFF2-40B4-BE49-F238E27FC236}">
                <a16:creationId xmlns:a16="http://schemas.microsoft.com/office/drawing/2014/main" id="{E8B31655-82FA-184A-7643-E8A4168127C4}"/>
              </a:ext>
            </a:extLst>
          </p:cNvPr>
          <p:cNvCxnSpPr>
            <a:cxnSpLocks/>
            <a:stCxn id="27" idx="0"/>
          </p:cNvCxnSpPr>
          <p:nvPr/>
        </p:nvCxnSpPr>
        <p:spPr>
          <a:xfrm flipV="1">
            <a:off x="6984495" y="5073445"/>
            <a:ext cx="0" cy="585604"/>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795DA15-2416-1BDD-F6DD-DE245CB9E7AD}"/>
              </a:ext>
            </a:extLst>
          </p:cNvPr>
          <p:cNvCxnSpPr>
            <a:cxnSpLocks/>
            <a:stCxn id="34" idx="0"/>
          </p:cNvCxnSpPr>
          <p:nvPr/>
        </p:nvCxnSpPr>
        <p:spPr>
          <a:xfrm flipV="1">
            <a:off x="8097062" y="2920177"/>
            <a:ext cx="0" cy="2227010"/>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8369AE-1370-9092-AC93-FC288DE19143}"/>
              </a:ext>
            </a:extLst>
          </p:cNvPr>
          <p:cNvSpPr txBox="1"/>
          <p:nvPr/>
        </p:nvSpPr>
        <p:spPr>
          <a:xfrm>
            <a:off x="7454097" y="5147187"/>
            <a:ext cx="1285929" cy="369332"/>
          </a:xfrm>
          <a:prstGeom prst="rect">
            <a:avLst/>
          </a:prstGeom>
          <a:noFill/>
        </p:spPr>
        <p:txBody>
          <a:bodyPr wrap="none" rtlCol="0">
            <a:spAutoFit/>
          </a:bodyPr>
          <a:lstStyle/>
          <a:p>
            <a:r>
              <a:rPr lang="en-US"/>
              <a:t>Final report</a:t>
            </a:r>
          </a:p>
        </p:txBody>
      </p:sp>
      <p:sp>
        <p:nvSpPr>
          <p:cNvPr id="37" name="TextBox 36">
            <a:extLst>
              <a:ext uri="{FF2B5EF4-FFF2-40B4-BE49-F238E27FC236}">
                <a16:creationId xmlns:a16="http://schemas.microsoft.com/office/drawing/2014/main" id="{99AE7AB3-28D8-F638-7058-56892DE409B3}"/>
              </a:ext>
            </a:extLst>
          </p:cNvPr>
          <p:cNvSpPr txBox="1"/>
          <p:nvPr/>
        </p:nvSpPr>
        <p:spPr>
          <a:xfrm>
            <a:off x="8188398" y="5516519"/>
            <a:ext cx="2029586" cy="923330"/>
          </a:xfrm>
          <a:prstGeom prst="rect">
            <a:avLst/>
          </a:prstGeom>
          <a:noFill/>
        </p:spPr>
        <p:txBody>
          <a:bodyPr wrap="square" rtlCol="0">
            <a:spAutoFit/>
          </a:bodyPr>
          <a:lstStyle/>
          <a:p>
            <a:pPr algn="ctr"/>
            <a:r>
              <a:rPr lang="en-US"/>
              <a:t>Post Implementation Monitoring</a:t>
            </a:r>
          </a:p>
        </p:txBody>
      </p:sp>
      <p:cxnSp>
        <p:nvCxnSpPr>
          <p:cNvPr id="38" name="Straight Arrow Connector 37">
            <a:extLst>
              <a:ext uri="{FF2B5EF4-FFF2-40B4-BE49-F238E27FC236}">
                <a16:creationId xmlns:a16="http://schemas.microsoft.com/office/drawing/2014/main" id="{128EC7C7-E280-EBD4-836B-AABD5CA6E043}"/>
              </a:ext>
            </a:extLst>
          </p:cNvPr>
          <p:cNvCxnSpPr>
            <a:cxnSpLocks/>
            <a:stCxn id="37" idx="0"/>
          </p:cNvCxnSpPr>
          <p:nvPr/>
        </p:nvCxnSpPr>
        <p:spPr>
          <a:xfrm flipV="1">
            <a:off x="9203191" y="5073445"/>
            <a:ext cx="0" cy="443074"/>
          </a:xfrm>
          <a:prstGeom prst="straightConnector1">
            <a:avLst/>
          </a:prstGeom>
          <a:ln w="254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39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4F12-8F48-C717-D500-0A595F6869C5}"/>
              </a:ext>
            </a:extLst>
          </p:cNvPr>
          <p:cNvSpPr>
            <a:spLocks noGrp="1"/>
          </p:cNvSpPr>
          <p:nvPr>
            <p:ph type="title"/>
          </p:nvPr>
        </p:nvSpPr>
        <p:spPr>
          <a:xfrm>
            <a:off x="2229891" y="488036"/>
            <a:ext cx="7729728" cy="747376"/>
          </a:xfrm>
        </p:spPr>
        <p:txBody>
          <a:bodyPr>
            <a:normAutofit fontScale="90000"/>
          </a:bodyPr>
          <a:lstStyle/>
          <a:p>
            <a:r>
              <a:rPr lang="en-US"/>
              <a:t>M&amp;E Officer</a:t>
            </a:r>
          </a:p>
        </p:txBody>
      </p:sp>
      <p:sp>
        <p:nvSpPr>
          <p:cNvPr id="5" name="Content Placeholder 2">
            <a:extLst>
              <a:ext uri="{FF2B5EF4-FFF2-40B4-BE49-F238E27FC236}">
                <a16:creationId xmlns:a16="http://schemas.microsoft.com/office/drawing/2014/main" id="{3C03B59B-08AE-8D49-1F84-18E440AA37C3}"/>
              </a:ext>
            </a:extLst>
          </p:cNvPr>
          <p:cNvSpPr txBox="1">
            <a:spLocks/>
          </p:cNvSpPr>
          <p:nvPr/>
        </p:nvSpPr>
        <p:spPr>
          <a:xfrm>
            <a:off x="2229891" y="1564849"/>
            <a:ext cx="7729728" cy="504023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Information System Related Roles</a:t>
            </a:r>
            <a:endParaRPr lang="en-US" dirty="0"/>
          </a:p>
          <a:p>
            <a:pPr marL="0" indent="0">
              <a:buNone/>
            </a:pPr>
            <a:r>
              <a:rPr lang="en-US" b="1" dirty="0"/>
              <a:t>Microsoft Teams</a:t>
            </a:r>
          </a:p>
          <a:p>
            <a:r>
              <a:rPr lang="en-US" dirty="0"/>
              <a:t>Manage the authoritative copies of Program and Project monitoring frameworks (PMF)</a:t>
            </a:r>
          </a:p>
          <a:p>
            <a:r>
              <a:rPr lang="en-US" dirty="0"/>
              <a:t>Update the PMF documents according to mWater Implementation results</a:t>
            </a:r>
          </a:p>
          <a:p>
            <a:r>
              <a:rPr lang="en-US" dirty="0"/>
              <a:t>Submit reports on the implementation of projects</a:t>
            </a:r>
          </a:p>
          <a:p>
            <a:r>
              <a:rPr lang="en-US" dirty="0"/>
              <a:t>Ensure the correct file structure in Teams is respected</a:t>
            </a:r>
          </a:p>
          <a:p>
            <a:pPr marL="0" indent="0">
              <a:buNone/>
            </a:pPr>
            <a:endParaRPr lang="en-US" dirty="0"/>
          </a:p>
          <a:p>
            <a:pPr marL="0" indent="0">
              <a:buNone/>
            </a:pPr>
            <a:r>
              <a:rPr lang="en-US" b="1" dirty="0"/>
              <a:t>mWater</a:t>
            </a:r>
          </a:p>
          <a:p>
            <a:r>
              <a:rPr lang="en-US" dirty="0"/>
              <a:t>Perform quality assurance on the Implementation Data</a:t>
            </a:r>
          </a:p>
          <a:p>
            <a:r>
              <a:rPr lang="en-US" dirty="0"/>
              <a:t>Populate the Projects, Activities, Commune Action Plans, and Indicator tables</a:t>
            </a:r>
          </a:p>
          <a:p>
            <a:r>
              <a:rPr lang="en-US" dirty="0"/>
              <a:t>Work with implementing partners to review PMF quarterly</a:t>
            </a:r>
          </a:p>
          <a:p>
            <a:r>
              <a:rPr lang="en-US" dirty="0"/>
              <a:t>Ensure the correct file structure in mWater respected</a:t>
            </a:r>
          </a:p>
        </p:txBody>
      </p:sp>
      <p:sp>
        <p:nvSpPr>
          <p:cNvPr id="6" name="Content Placeholder 2">
            <a:extLst>
              <a:ext uri="{FF2B5EF4-FFF2-40B4-BE49-F238E27FC236}">
                <a16:creationId xmlns:a16="http://schemas.microsoft.com/office/drawing/2014/main" id="{80994F9D-26F3-02EF-8A86-1C17C63A2B08}"/>
              </a:ext>
            </a:extLst>
          </p:cNvPr>
          <p:cNvSpPr txBox="1">
            <a:spLocks/>
          </p:cNvSpPr>
          <p:nvPr/>
        </p:nvSpPr>
        <p:spPr>
          <a:xfrm>
            <a:off x="539577" y="5547248"/>
            <a:ext cx="5589934" cy="94929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07254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67D8-3750-E472-7022-5FBC3A5516BC}"/>
              </a:ext>
            </a:extLst>
          </p:cNvPr>
          <p:cNvSpPr>
            <a:spLocks noGrp="1"/>
          </p:cNvSpPr>
          <p:nvPr>
            <p:ph type="title"/>
          </p:nvPr>
        </p:nvSpPr>
        <p:spPr/>
        <p:txBody>
          <a:bodyPr/>
          <a:lstStyle/>
          <a:p>
            <a:r>
              <a:rPr lang="en-US"/>
              <a:t>Key tasks</a:t>
            </a:r>
          </a:p>
        </p:txBody>
      </p:sp>
      <p:sp>
        <p:nvSpPr>
          <p:cNvPr id="3" name="Content Placeholder 2">
            <a:extLst>
              <a:ext uri="{FF2B5EF4-FFF2-40B4-BE49-F238E27FC236}">
                <a16:creationId xmlns:a16="http://schemas.microsoft.com/office/drawing/2014/main" id="{B33F0E6A-7F1E-FAE4-0D5D-2CB51251D32A}"/>
              </a:ext>
            </a:extLst>
          </p:cNvPr>
          <p:cNvSpPr>
            <a:spLocks noGrp="1"/>
          </p:cNvSpPr>
          <p:nvPr>
            <p:ph idx="1"/>
          </p:nvPr>
        </p:nvSpPr>
        <p:spPr>
          <a:xfrm>
            <a:off x="2231136" y="2638044"/>
            <a:ext cx="7729728" cy="3418627"/>
          </a:xfrm>
        </p:spPr>
        <p:txBody>
          <a:bodyPr>
            <a:normAutofit fontScale="92500" lnSpcReduction="10000"/>
          </a:bodyPr>
          <a:lstStyle/>
          <a:p>
            <a:r>
              <a:rPr lang="en-US">
                <a:hlinkClick r:id="rId2" action="ppaction://hlinksldjump"/>
              </a:rPr>
              <a:t>Create a project and a corresponding PMF</a:t>
            </a:r>
            <a:endParaRPr lang="en-US"/>
          </a:p>
          <a:p>
            <a:r>
              <a:rPr lang="en-US">
                <a:hlinkClick r:id="rId3" action="ppaction://hlinksldjump"/>
              </a:rPr>
              <a:t>Update the PMF project document</a:t>
            </a:r>
            <a:endParaRPr lang="en-US"/>
          </a:p>
          <a:p>
            <a:r>
              <a:rPr lang="en-US">
                <a:hlinkClick r:id="rId4" action="ppaction://hlinksldjump"/>
              </a:rPr>
              <a:t>Send out list of CAP activities</a:t>
            </a:r>
            <a:endParaRPr lang="en-US"/>
          </a:p>
          <a:p>
            <a:r>
              <a:rPr lang="en-US">
                <a:hlinkClick r:id="rId5" action="ppaction://hlinksldjump"/>
              </a:rPr>
              <a:t>Allocate Activities a project</a:t>
            </a:r>
            <a:endParaRPr lang="en-US"/>
          </a:p>
          <a:p>
            <a:r>
              <a:rPr lang="en-US">
                <a:hlinkClick r:id="rId6" action="ppaction://hlinksldjump"/>
              </a:rPr>
              <a:t>Update the Activities table</a:t>
            </a:r>
            <a:endParaRPr lang="en-US"/>
          </a:p>
          <a:p>
            <a:r>
              <a:rPr lang="en-US">
                <a:hlinkClick r:id="rId7" action="ppaction://hlinksldjump"/>
              </a:rPr>
              <a:t>Perform QA on the implementation monitoring</a:t>
            </a:r>
            <a:endParaRPr lang="en-US"/>
          </a:p>
          <a:p>
            <a:r>
              <a:rPr lang="en-US">
                <a:hlinkClick r:id="rId8" action="ppaction://hlinksldjump"/>
              </a:rPr>
              <a:t>Perform QA on the project system</a:t>
            </a:r>
            <a:endParaRPr lang="en-US"/>
          </a:p>
          <a:p>
            <a:r>
              <a:rPr lang="en-US">
                <a:hlinkClick r:id="rId9" action="ppaction://hlinksldjump"/>
              </a:rPr>
              <a:t>Manage the File structure in Microsoft Teams</a:t>
            </a:r>
            <a:endParaRPr lang="en-US"/>
          </a:p>
          <a:p>
            <a:r>
              <a:rPr lang="en-US">
                <a:hlinkClick r:id="rId10" action="ppaction://hlinksldjump"/>
              </a:rPr>
              <a:t>Manage the File structure in mWater</a:t>
            </a:r>
            <a:endParaRPr lang="en-US"/>
          </a:p>
        </p:txBody>
      </p:sp>
    </p:spTree>
    <p:extLst>
      <p:ext uri="{BB962C8B-B14F-4D97-AF65-F5344CB8AC3E}">
        <p14:creationId xmlns:p14="http://schemas.microsoft.com/office/powerpoint/2010/main" val="3548849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C68F-65A8-874C-37D9-535BB76D9198}"/>
              </a:ext>
            </a:extLst>
          </p:cNvPr>
          <p:cNvSpPr>
            <a:spLocks noGrp="1"/>
          </p:cNvSpPr>
          <p:nvPr>
            <p:ph type="title"/>
          </p:nvPr>
        </p:nvSpPr>
        <p:spPr>
          <a:xfrm>
            <a:off x="2231136" y="408510"/>
            <a:ext cx="7729728" cy="666146"/>
          </a:xfrm>
        </p:spPr>
        <p:txBody>
          <a:bodyPr>
            <a:normAutofit fontScale="90000"/>
          </a:bodyPr>
          <a:lstStyle/>
          <a:p>
            <a:r>
              <a:rPr lang="en-US"/>
              <a:t>Create a project</a:t>
            </a:r>
          </a:p>
        </p:txBody>
      </p:sp>
      <p:sp>
        <p:nvSpPr>
          <p:cNvPr id="3" name="Content Placeholder 2">
            <a:extLst>
              <a:ext uri="{FF2B5EF4-FFF2-40B4-BE49-F238E27FC236}">
                <a16:creationId xmlns:a16="http://schemas.microsoft.com/office/drawing/2014/main" id="{4E7C5F8D-489E-1711-E487-DAB268463963}"/>
              </a:ext>
            </a:extLst>
          </p:cNvPr>
          <p:cNvSpPr>
            <a:spLocks noGrp="1"/>
          </p:cNvSpPr>
          <p:nvPr>
            <p:ph idx="1"/>
          </p:nvPr>
        </p:nvSpPr>
        <p:spPr>
          <a:xfrm>
            <a:off x="1211858" y="1467946"/>
            <a:ext cx="10154232" cy="2307641"/>
          </a:xfrm>
        </p:spPr>
        <p:txBody>
          <a:bodyPr/>
          <a:lstStyle/>
          <a:p>
            <a:r>
              <a:rPr lang="en-US" sz="1800" b="1" u="none" strike="noStrike">
                <a:effectLst/>
              </a:rPr>
              <a:t>Description: </a:t>
            </a:r>
            <a:r>
              <a:rPr lang="en-US" sz="1800" u="none" strike="noStrike">
                <a:effectLst/>
              </a:rPr>
              <a:t>Before a project is launched, its information must be added to the HANWASH systems</a:t>
            </a:r>
            <a:endParaRPr lang="en-US" sz="1800" b="1" u="none" strike="noStrike">
              <a:effectLst/>
            </a:endParaRPr>
          </a:p>
          <a:p>
            <a:r>
              <a:rPr lang="en-US" sz="1800" b="1" u="none" strike="noStrike">
                <a:effectLst/>
              </a:rPr>
              <a:t>Frequency: </a:t>
            </a:r>
            <a:r>
              <a:rPr lang="en-US" sz="1800" u="none" strike="noStrike">
                <a:effectLst/>
              </a:rPr>
              <a:t>Once, before the project starts</a:t>
            </a:r>
            <a:endParaRPr lang="en-US" sz="1800" b="1" i="0" u="none" strike="noStrike">
              <a:solidFill>
                <a:srgbClr val="000000"/>
              </a:solidFill>
              <a:effectLst/>
              <a:latin typeface="Calibri" panose="020F0502020204030204" pitchFamily="34" charset="0"/>
            </a:endParaRPr>
          </a:p>
          <a:p>
            <a:r>
              <a:rPr lang="en-US" sz="1800" b="1" u="none" strike="noStrike">
                <a:effectLst/>
              </a:rPr>
              <a:t>Result: </a:t>
            </a:r>
            <a:r>
              <a:rPr lang="en-US" sz="1800" u="none" strike="noStrike">
                <a:effectLst/>
              </a:rPr>
              <a:t>The completed version of this document should be used as an annex to all projects signed for HANWASH Implementing Partners.</a:t>
            </a:r>
            <a:endParaRPr lang="en-US" sz="1800" b="1" i="0" u="none" strike="noStrike">
              <a:solidFill>
                <a:srgbClr val="000000"/>
              </a:solidFill>
              <a:effectLst/>
              <a:latin typeface="Calibri" panose="020F0502020204030204" pitchFamily="34" charset="0"/>
            </a:endParaRPr>
          </a:p>
          <a:p>
            <a:r>
              <a:rPr lang="en-US" sz="1800" b="1" u="none" strike="noStrike">
                <a:effectLst/>
              </a:rPr>
              <a:t>Storage location:</a:t>
            </a:r>
            <a:r>
              <a:rPr lang="en-US" sz="1800" u="none" strike="noStrike">
                <a:effectLst/>
              </a:rPr>
              <a:t> In the project folder in HANWASH Microsoft share drive e.g. Cavaillon &gt; Cavaillon 1. The final version should be labeled with the format "Project - PMF”, e.g.: "Cavaillon1 - PMF". </a:t>
            </a:r>
            <a:endParaRPr lang="en-US" sz="1800" b="1" i="0" u="none" strike="noStrike">
              <a:solidFill>
                <a:srgbClr val="000000"/>
              </a:solidFill>
              <a:effectLst/>
              <a:latin typeface="Calibri" panose="020F0502020204030204" pitchFamily="34" charset="0"/>
            </a:endParaRPr>
          </a:p>
          <a:p>
            <a:endParaRPr lang="en-US"/>
          </a:p>
        </p:txBody>
      </p:sp>
      <p:graphicFrame>
        <p:nvGraphicFramePr>
          <p:cNvPr id="5" name="Table 4">
            <a:extLst>
              <a:ext uri="{FF2B5EF4-FFF2-40B4-BE49-F238E27FC236}">
                <a16:creationId xmlns:a16="http://schemas.microsoft.com/office/drawing/2014/main" id="{A57CBF38-1E93-AD06-E0C9-DEDBB5015BD7}"/>
              </a:ext>
            </a:extLst>
          </p:cNvPr>
          <p:cNvGraphicFramePr>
            <a:graphicFrameLocks noGrp="1"/>
          </p:cNvGraphicFramePr>
          <p:nvPr>
            <p:extLst>
              <p:ext uri="{D42A27DB-BD31-4B8C-83A1-F6EECF244321}">
                <p14:modId xmlns:p14="http://schemas.microsoft.com/office/powerpoint/2010/main" val="2745666335"/>
              </p:ext>
            </p:extLst>
          </p:nvPr>
        </p:nvGraphicFramePr>
        <p:xfrm>
          <a:off x="2110657" y="3944846"/>
          <a:ext cx="8128000" cy="1854200"/>
        </p:xfrm>
        <a:graphic>
          <a:graphicData uri="http://schemas.openxmlformats.org/drawingml/2006/table">
            <a:tbl>
              <a:tblPr firstRow="1" bandRow="1">
                <a:tableStyleId>{5C22544A-7EE6-4342-B048-85BDC9FD1C3A}</a:tableStyleId>
              </a:tblPr>
              <a:tblGrid>
                <a:gridCol w="750530">
                  <a:extLst>
                    <a:ext uri="{9D8B030D-6E8A-4147-A177-3AD203B41FA5}">
                      <a16:colId xmlns:a16="http://schemas.microsoft.com/office/drawing/2014/main" val="875163272"/>
                    </a:ext>
                  </a:extLst>
                </a:gridCol>
                <a:gridCol w="2251587">
                  <a:extLst>
                    <a:ext uri="{9D8B030D-6E8A-4147-A177-3AD203B41FA5}">
                      <a16:colId xmlns:a16="http://schemas.microsoft.com/office/drawing/2014/main" val="2447381723"/>
                    </a:ext>
                  </a:extLst>
                </a:gridCol>
                <a:gridCol w="5125883">
                  <a:extLst>
                    <a:ext uri="{9D8B030D-6E8A-4147-A177-3AD203B41FA5}">
                      <a16:colId xmlns:a16="http://schemas.microsoft.com/office/drawing/2014/main" val="368656372"/>
                    </a:ext>
                  </a:extLst>
                </a:gridCol>
              </a:tblGrid>
              <a:tr h="370840">
                <a:tc>
                  <a:txBody>
                    <a:bodyPr/>
                    <a:lstStyle/>
                    <a:p>
                      <a:r>
                        <a:rPr lang="en-US"/>
                        <a:t>Step</a:t>
                      </a:r>
                    </a:p>
                  </a:txBody>
                  <a:tcPr/>
                </a:tc>
                <a:tc>
                  <a:txBody>
                    <a:bodyPr/>
                    <a:lstStyle/>
                    <a:p>
                      <a:r>
                        <a:rPr lang="en-US"/>
                        <a:t>Platform</a:t>
                      </a:r>
                    </a:p>
                  </a:txBody>
                  <a:tcPr/>
                </a:tc>
                <a:tc>
                  <a:txBody>
                    <a:bodyPr/>
                    <a:lstStyle/>
                    <a:p>
                      <a:r>
                        <a:rPr lang="en-US"/>
                        <a:t>Description</a:t>
                      </a:r>
                    </a:p>
                  </a:txBody>
                  <a:tcPr/>
                </a:tc>
                <a:extLst>
                  <a:ext uri="{0D108BD9-81ED-4DB2-BD59-A6C34878D82A}">
                    <a16:rowId xmlns:a16="http://schemas.microsoft.com/office/drawing/2014/main" val="1251740929"/>
                  </a:ext>
                </a:extLst>
              </a:tr>
              <a:tr h="370840">
                <a:tc>
                  <a:txBody>
                    <a:bodyPr/>
                    <a:lstStyle/>
                    <a:p>
                      <a:r>
                        <a:rPr lang="en-US"/>
                        <a:t>1</a:t>
                      </a:r>
                    </a:p>
                  </a:txBody>
                  <a:tcPr/>
                </a:tc>
                <a:tc>
                  <a:txBody>
                    <a:bodyPr/>
                    <a:lstStyle/>
                    <a:p>
                      <a:r>
                        <a:rPr lang="en-US"/>
                        <a:t>Microsoft Teams</a:t>
                      </a:r>
                    </a:p>
                  </a:txBody>
                  <a:tcPr/>
                </a:tc>
                <a:tc>
                  <a:txBody>
                    <a:bodyPr/>
                    <a:lstStyle/>
                    <a:p>
                      <a:r>
                        <a:rPr lang="en-US"/>
                        <a:t>Create project in Microsoft Teams</a:t>
                      </a:r>
                    </a:p>
                  </a:txBody>
                  <a:tcPr/>
                </a:tc>
                <a:extLst>
                  <a:ext uri="{0D108BD9-81ED-4DB2-BD59-A6C34878D82A}">
                    <a16:rowId xmlns:a16="http://schemas.microsoft.com/office/drawing/2014/main" val="1847484985"/>
                  </a:ext>
                </a:extLst>
              </a:tr>
              <a:tr h="370840">
                <a:tc>
                  <a:txBody>
                    <a:bodyPr/>
                    <a:lstStyle/>
                    <a:p>
                      <a:r>
                        <a:rPr lang="en-US"/>
                        <a:t>2</a:t>
                      </a:r>
                    </a:p>
                  </a:txBody>
                  <a:tcPr/>
                </a:tc>
                <a:tc>
                  <a:txBody>
                    <a:bodyPr/>
                    <a:lstStyle/>
                    <a:p>
                      <a:r>
                        <a:rPr lang="en-US"/>
                        <a:t>PMF Excel document</a:t>
                      </a:r>
                    </a:p>
                  </a:txBody>
                  <a:tcPr/>
                </a:tc>
                <a:tc>
                  <a:txBody>
                    <a:bodyPr/>
                    <a:lstStyle/>
                    <a:p>
                      <a:r>
                        <a:rPr lang="en-US"/>
                        <a:t>Duplicate and modify the PMF</a:t>
                      </a:r>
                    </a:p>
                  </a:txBody>
                  <a:tcPr/>
                </a:tc>
                <a:extLst>
                  <a:ext uri="{0D108BD9-81ED-4DB2-BD59-A6C34878D82A}">
                    <a16:rowId xmlns:a16="http://schemas.microsoft.com/office/drawing/2014/main" val="2568309946"/>
                  </a:ext>
                </a:extLst>
              </a:tr>
              <a:tr h="370840">
                <a:tc>
                  <a:txBody>
                    <a:bodyPr/>
                    <a:lstStyle/>
                    <a:p>
                      <a:r>
                        <a:rPr lang="en-US"/>
                        <a:t>3</a:t>
                      </a:r>
                    </a:p>
                  </a:txBody>
                  <a:tcPr/>
                </a:tc>
                <a:tc>
                  <a:txBody>
                    <a:bodyPr/>
                    <a:lstStyle/>
                    <a:p>
                      <a:r>
                        <a:rPr lang="en-US"/>
                        <a:t>mWater</a:t>
                      </a:r>
                    </a:p>
                  </a:txBody>
                  <a:tcPr/>
                </a:tc>
                <a:tc>
                  <a:txBody>
                    <a:bodyPr/>
                    <a:lstStyle/>
                    <a:p>
                      <a:r>
                        <a:rPr lang="en-US"/>
                        <a:t>Add project folder to the HANWASH Documents</a:t>
                      </a:r>
                    </a:p>
                  </a:txBody>
                  <a:tcPr/>
                </a:tc>
                <a:extLst>
                  <a:ext uri="{0D108BD9-81ED-4DB2-BD59-A6C34878D82A}">
                    <a16:rowId xmlns:a16="http://schemas.microsoft.com/office/drawing/2014/main" val="171089404"/>
                  </a:ext>
                </a:extLst>
              </a:tr>
              <a:tr h="370840">
                <a:tc>
                  <a:txBody>
                    <a:bodyPr/>
                    <a:lstStyle/>
                    <a:p>
                      <a:r>
                        <a:rPr lang="en-US"/>
                        <a:t>4</a:t>
                      </a:r>
                    </a:p>
                  </a:txBody>
                  <a:tcPr/>
                </a:tc>
                <a:tc>
                  <a:txBody>
                    <a:bodyPr/>
                    <a:lstStyle/>
                    <a:p>
                      <a:r>
                        <a:rPr lang="en-US"/>
                        <a:t>mWater</a:t>
                      </a:r>
                    </a:p>
                  </a:txBody>
                  <a:tcPr/>
                </a:tc>
                <a:tc>
                  <a:txBody>
                    <a:bodyPr/>
                    <a:lstStyle/>
                    <a:p>
                      <a:r>
                        <a:rPr lang="en-US"/>
                        <a:t>Add a project to the projects table</a:t>
                      </a:r>
                    </a:p>
                  </a:txBody>
                  <a:tcPr/>
                </a:tc>
                <a:extLst>
                  <a:ext uri="{0D108BD9-81ED-4DB2-BD59-A6C34878D82A}">
                    <a16:rowId xmlns:a16="http://schemas.microsoft.com/office/drawing/2014/main" val="4002121817"/>
                  </a:ext>
                </a:extLst>
              </a:tr>
            </a:tbl>
          </a:graphicData>
        </a:graphic>
      </p:graphicFrame>
    </p:spTree>
    <p:extLst>
      <p:ext uri="{BB962C8B-B14F-4D97-AF65-F5344CB8AC3E}">
        <p14:creationId xmlns:p14="http://schemas.microsoft.com/office/powerpoint/2010/main" val="249153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8A24-198A-8A6F-642E-2C17AD987496}"/>
              </a:ext>
            </a:extLst>
          </p:cNvPr>
          <p:cNvSpPr>
            <a:spLocks noGrp="1"/>
          </p:cNvSpPr>
          <p:nvPr>
            <p:ph type="title"/>
          </p:nvPr>
        </p:nvSpPr>
        <p:spPr/>
        <p:txBody>
          <a:bodyPr>
            <a:normAutofit/>
          </a:bodyPr>
          <a:lstStyle/>
          <a:p>
            <a:r>
              <a:rPr lang="en-US"/>
              <a:t>1) Create project in Microsoft Teams</a:t>
            </a:r>
          </a:p>
        </p:txBody>
      </p:sp>
      <p:sp>
        <p:nvSpPr>
          <p:cNvPr id="3" name="Content Placeholder 2">
            <a:extLst>
              <a:ext uri="{FF2B5EF4-FFF2-40B4-BE49-F238E27FC236}">
                <a16:creationId xmlns:a16="http://schemas.microsoft.com/office/drawing/2014/main" id="{506FEAC4-39C8-BDA1-BD8A-8AFF469564A4}"/>
              </a:ext>
            </a:extLst>
          </p:cNvPr>
          <p:cNvSpPr>
            <a:spLocks noGrp="1"/>
          </p:cNvSpPr>
          <p:nvPr>
            <p:ph idx="1"/>
          </p:nvPr>
        </p:nvSpPr>
        <p:spPr/>
        <p:txBody>
          <a:bodyPr/>
          <a:lstStyle/>
          <a:p>
            <a:pPr marL="0" indent="0">
              <a:buNone/>
            </a:pPr>
            <a:r>
              <a:rPr lang="en-US" sz="1800" u="none" strike="noStrike">
                <a:effectLst/>
              </a:rPr>
              <a:t>From the </a:t>
            </a:r>
            <a:r>
              <a:rPr lang="en-US" sz="1800" u="sng" strike="noStrike">
                <a:effectLst/>
                <a:hlinkClick r:id="rId2"/>
              </a:rPr>
              <a:t>Microsoft Teams</a:t>
            </a:r>
            <a:r>
              <a:rPr lang="en-US" sz="1800" u="none" strike="noStrike">
                <a:effectLst/>
              </a:rPr>
              <a:t> interface:</a:t>
            </a:r>
          </a:p>
          <a:p>
            <a:r>
              <a:rPr lang="en-US" sz="1800" u="none" strike="noStrike">
                <a:effectLst/>
              </a:rPr>
              <a:t>Make a copy of the Excel template titled "Project - PMF - Template". </a:t>
            </a:r>
          </a:p>
          <a:p>
            <a:r>
              <a:rPr lang="en-US" sz="1800" u="none" strike="noStrike">
                <a:effectLst/>
              </a:rPr>
              <a:t>Please name this using the format "&lt;Project name&gt; - &lt;Implementing partner name&gt; - PMF" e.g. Cavaillon 3 - HO - PMF</a:t>
            </a:r>
            <a:endParaRPr lang="en-US" sz="1800" b="0" i="0" u="none" strike="noStrike">
              <a:solidFill>
                <a:srgbClr val="000000"/>
              </a:solidFill>
              <a:effectLst/>
              <a:latin typeface="Calibri" panose="020F0502020204030204" pitchFamily="34" charset="0"/>
            </a:endParaRPr>
          </a:p>
          <a:p>
            <a:endParaRPr lang="en-US"/>
          </a:p>
        </p:txBody>
      </p:sp>
    </p:spTree>
    <p:extLst>
      <p:ext uri="{BB962C8B-B14F-4D97-AF65-F5344CB8AC3E}">
        <p14:creationId xmlns:p14="http://schemas.microsoft.com/office/powerpoint/2010/main" val="285465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EF15-0B15-9D41-173F-6C6FABE9B5F2}"/>
              </a:ext>
            </a:extLst>
          </p:cNvPr>
          <p:cNvSpPr>
            <a:spLocks noGrp="1"/>
          </p:cNvSpPr>
          <p:nvPr>
            <p:ph type="title"/>
          </p:nvPr>
        </p:nvSpPr>
        <p:spPr>
          <a:xfrm>
            <a:off x="2231136" y="394421"/>
            <a:ext cx="7729728" cy="775618"/>
          </a:xfrm>
        </p:spPr>
        <p:txBody>
          <a:bodyPr/>
          <a:lstStyle/>
          <a:p>
            <a:r>
              <a:rPr lang="en-US"/>
              <a:t>2) Duplicate and modify the PMF</a:t>
            </a:r>
          </a:p>
        </p:txBody>
      </p:sp>
      <p:sp>
        <p:nvSpPr>
          <p:cNvPr id="3" name="Content Placeholder 2">
            <a:extLst>
              <a:ext uri="{FF2B5EF4-FFF2-40B4-BE49-F238E27FC236}">
                <a16:creationId xmlns:a16="http://schemas.microsoft.com/office/drawing/2014/main" id="{AEC7A30F-8D59-660F-3AFE-A9BCDAF33D3C}"/>
              </a:ext>
            </a:extLst>
          </p:cNvPr>
          <p:cNvSpPr>
            <a:spLocks noGrp="1"/>
          </p:cNvSpPr>
          <p:nvPr>
            <p:ph idx="1"/>
          </p:nvPr>
        </p:nvSpPr>
        <p:spPr>
          <a:xfrm>
            <a:off x="1248697" y="1386348"/>
            <a:ext cx="9674942" cy="4994788"/>
          </a:xfrm>
        </p:spPr>
        <p:txBody>
          <a:bodyPr>
            <a:normAutofit fontScale="85000" lnSpcReduction="20000"/>
          </a:bodyPr>
          <a:lstStyle/>
          <a:p>
            <a:pPr marL="0" indent="0" algn="l" rtl="0" eaLnBrk="1" fontAlgn="b" latinLnBrk="0" hangingPunct="1">
              <a:lnSpc>
                <a:spcPct val="12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Project LM sheet</a:t>
            </a:r>
          </a:p>
          <a:p>
            <a:pPr marL="0"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Change the data in the header to match the project information</a:t>
            </a:r>
          </a:p>
          <a:p>
            <a:pPr marL="0" indent="0" algn="l" rtl="0" eaLnBrk="1" fontAlgn="b" latinLnBrk="0" hangingPunct="1">
              <a:lnSpc>
                <a:spcPct val="120000"/>
              </a:lnSpc>
              <a:spcBef>
                <a:spcPts val="0"/>
              </a:spcBef>
              <a:spcAft>
                <a:spcPts val="0"/>
              </a:spcAft>
              <a:buNone/>
            </a:pPr>
            <a:endParaRPr lang="en-US" sz="1800" b="1" i="0" u="none" strike="noStrike">
              <a:effectLst/>
              <a:latin typeface="Arial" panose="020B0604020202020204" pitchFamily="34" charset="0"/>
            </a:endParaRPr>
          </a:p>
          <a:p>
            <a:pPr marL="0" indent="0" algn="l" rtl="0" eaLnBrk="1" fontAlgn="b" latinLnBrk="0" hangingPunct="1">
              <a:lnSpc>
                <a:spcPct val="120000"/>
              </a:lnSpc>
              <a:spcBef>
                <a:spcPts val="0"/>
              </a:spcBef>
              <a:spcAft>
                <a:spcPts val="0"/>
              </a:spcAft>
              <a:buNone/>
            </a:pPr>
            <a:r>
              <a:rPr lang="en-US" sz="1800" b="1" i="0" u="none" strike="noStrike">
                <a:effectLst/>
                <a:latin typeface="Arial" panose="020B0604020202020204" pitchFamily="34" charset="0"/>
              </a:rPr>
              <a:t>Project Overview</a:t>
            </a:r>
          </a:p>
          <a:p>
            <a:pPr marL="233363" indent="-233363"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Highlight the cells with the objectives that the project will address in green</a:t>
            </a:r>
            <a:endParaRPr lang="en-US" sz="1800" b="0" i="0" u="none" strike="noStrike">
              <a:effectLst/>
              <a:latin typeface="Arial" panose="020B0604020202020204" pitchFamily="34" charset="0"/>
            </a:endParaRPr>
          </a:p>
          <a:p>
            <a:pPr marL="233363" indent="-233363"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Write a short summary of the objectives of the project in the project overview. This should ideally be pulled directly from the project proposal, but if not it can be summarized from project documents.</a:t>
            </a:r>
            <a:endParaRPr lang="en-US" sz="1800" b="0" i="0" u="none" strike="noStrike">
              <a:effectLst/>
              <a:latin typeface="Arial" panose="020B0604020202020204" pitchFamily="34" charset="0"/>
            </a:endParaRPr>
          </a:p>
          <a:p>
            <a:pPr marL="233363" indent="-233363"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Change the data in the header to match the project information</a:t>
            </a:r>
            <a:endParaRPr lang="en-US" sz="1800" b="0" i="0" u="none" strike="noStrike">
              <a:effectLst/>
              <a:latin typeface="Arial" panose="020B0604020202020204" pitchFamily="34" charset="0"/>
            </a:endParaRPr>
          </a:p>
          <a:p>
            <a:pPr marL="233363" indent="-233363"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Highlight the indicators related to the project's objectives in green. Note: These should correspond to the objectives highlighted in step 3. </a:t>
            </a:r>
            <a:endParaRPr lang="en-US" sz="1800" b="0" i="0" u="none" strike="noStrike">
              <a:effectLst/>
              <a:latin typeface="Arial" panose="020B0604020202020204" pitchFamily="34" charset="0"/>
            </a:endParaRPr>
          </a:p>
          <a:p>
            <a:pPr marL="0" indent="0" algn="l" rtl="0" eaLnBrk="1" fontAlgn="b" latinLnBrk="0" hangingPunct="1">
              <a:lnSpc>
                <a:spcPct val="120000"/>
              </a:lnSpc>
              <a:spcBef>
                <a:spcPts val="0"/>
              </a:spcBef>
              <a:spcAft>
                <a:spcPts val="0"/>
              </a:spcAft>
              <a:buNone/>
            </a:pPr>
            <a:endParaRPr lang="en-US" sz="1800" b="1" i="0" u="none" strike="noStrike" kern="1200">
              <a:solidFill>
                <a:srgbClr val="000000"/>
              </a:solidFill>
              <a:effectLst/>
              <a:latin typeface="Gill Sans MT" panose="020B0502020104020203" pitchFamily="34" charset="77"/>
            </a:endParaRPr>
          </a:p>
          <a:p>
            <a:pPr marL="0" indent="0" algn="l" rtl="0" eaLnBrk="1" fontAlgn="b" latinLnBrk="0" hangingPunct="1">
              <a:lnSpc>
                <a:spcPct val="120000"/>
              </a:lnSpc>
              <a:spcBef>
                <a:spcPts val="0"/>
              </a:spcBef>
              <a:spcAft>
                <a:spcPts val="0"/>
              </a:spcAft>
              <a:buNone/>
            </a:pPr>
            <a:r>
              <a:rPr lang="en-US" sz="1800" b="1" i="0" u="none" strike="noStrike" kern="1200">
                <a:solidFill>
                  <a:srgbClr val="000000"/>
                </a:solidFill>
                <a:effectLst/>
                <a:latin typeface="Gill Sans MT" panose="020B0502020104020203" pitchFamily="34" charset="77"/>
              </a:rPr>
              <a:t>M&amp;E Framework</a:t>
            </a:r>
          </a:p>
          <a:p>
            <a:pPr marL="282575" indent="-282575"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Change the project name in column A for all the highlighted indicators to the project name e.g. &lt;Cavaillon 3 - HO&gt;</a:t>
            </a:r>
            <a:endParaRPr lang="en-US" sz="1800" b="0" i="0" u="none" strike="noStrike">
              <a:effectLst/>
              <a:latin typeface="Arial" panose="020B0604020202020204" pitchFamily="34" charset="0"/>
            </a:endParaRPr>
          </a:p>
          <a:p>
            <a:pPr marL="282575" indent="-282575"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Filter the table via cell A13 to only show indicators applicable to this project</a:t>
            </a:r>
            <a:endParaRPr lang="en-US" sz="1800" b="0" i="0" u="none" strike="noStrike">
              <a:effectLst/>
              <a:latin typeface="Arial" panose="020B0604020202020204" pitchFamily="34" charset="0"/>
            </a:endParaRPr>
          </a:p>
          <a:p>
            <a:pPr marL="282575" indent="-282575"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Use project documents to populate the End of Project Targets for each indicator. Note: Please add comments to the cells themselves and notes in the far right column as needed.</a:t>
            </a:r>
          </a:p>
          <a:p>
            <a:pPr marL="282575" indent="-282575" algn="l" rtl="0" eaLnBrk="1" fontAlgn="b"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Modify the data headers to include one entry for each reporting period during the project e.g.  Q1-2024,Q2-2024,Q3-2024,Q4-2024…</a:t>
            </a:r>
            <a:endParaRPr lang="en-US" sz="1800" b="0" i="0" u="none" strike="noStrike">
              <a:effectLst/>
              <a:latin typeface="Arial" panose="020B0604020202020204" pitchFamily="34" charset="0"/>
            </a:endParaRPr>
          </a:p>
          <a:p>
            <a:pPr marL="282575" indent="-282575" algn="l" rtl="0" eaLnBrk="1" fontAlgn="t" latinLnBrk="0" hangingPunct="1">
              <a:lnSpc>
                <a:spcPct val="120000"/>
              </a:lnSpc>
              <a:spcBef>
                <a:spcPts val="0"/>
              </a:spcBef>
              <a:spcAft>
                <a:spcPts val="0"/>
              </a:spcAft>
            </a:pPr>
            <a:r>
              <a:rPr lang="en-US" sz="1800" b="0" i="0" u="none" strike="noStrike" kern="1200">
                <a:solidFill>
                  <a:srgbClr val="000000"/>
                </a:solidFill>
                <a:effectLst/>
                <a:latin typeface="Gill Sans MT" panose="020B0502020104020203" pitchFamily="34" charset="77"/>
              </a:rPr>
              <a:t>Schedule a meeting with the Implementing Partner to populate targets for each indicator and each quarter. Please put a "-" where there is not target for that period.</a:t>
            </a:r>
            <a:endParaRPr lang="en-US" sz="1800" b="0" i="0" u="none" strike="noStrike">
              <a:effectLst/>
              <a:latin typeface="Arial" panose="020B0604020202020204" pitchFamily="34" charset="0"/>
            </a:endParaRPr>
          </a:p>
        </p:txBody>
      </p:sp>
    </p:spTree>
    <p:extLst>
      <p:ext uri="{BB962C8B-B14F-4D97-AF65-F5344CB8AC3E}">
        <p14:creationId xmlns:p14="http://schemas.microsoft.com/office/powerpoint/2010/main" val="3783216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801f88f-ec94-4a44-a5fe-a1df3097958c">
      <Terms xmlns="http://schemas.microsoft.com/office/infopath/2007/PartnerControls"/>
    </lcf76f155ced4ddcb4097134ff3c332f>
    <TaxCatchAll xmlns="0d56a4a9-a5f6-4dda-a10a-db797b3654d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798FD47D14804A9A064AD60D16542B" ma:contentTypeVersion="16" ma:contentTypeDescription="Create a new document." ma:contentTypeScope="" ma:versionID="c5b8545302b9e93f617c35a6a938a86d">
  <xsd:schema xmlns:xsd="http://www.w3.org/2001/XMLSchema" xmlns:xs="http://www.w3.org/2001/XMLSchema" xmlns:p="http://schemas.microsoft.com/office/2006/metadata/properties" xmlns:ns2="4801f88f-ec94-4a44-a5fe-a1df3097958c" xmlns:ns3="0d56a4a9-a5f6-4dda-a10a-db797b3654d2" targetNamespace="http://schemas.microsoft.com/office/2006/metadata/properties" ma:root="true" ma:fieldsID="e9bded26a62e8c8712e1042b88afd85d" ns2:_="" ns3:_="">
    <xsd:import namespace="4801f88f-ec94-4a44-a5fe-a1df3097958c"/>
    <xsd:import namespace="0d56a4a9-a5f6-4dda-a10a-db797b3654d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1f88f-ec94-4a44-a5fe-a1df309795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c2934e5-30b4-4ab0-8967-45c20bd1b98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56a4a9-a5f6-4dda-a10a-db797b3654d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fb45ce1-0285-44d4-88e1-ab67d7b25eee}" ma:internalName="TaxCatchAll" ma:showField="CatchAllData" ma:web="0d56a4a9-a5f6-4dda-a10a-db797b3654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1B0994-7A3E-469B-AC71-882056BEA720}">
  <ds:schemaRef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0d56a4a9-a5f6-4dda-a10a-db797b3654d2"/>
    <ds:schemaRef ds:uri="4801f88f-ec94-4a44-a5fe-a1df3097958c"/>
    <ds:schemaRef ds:uri="http://www.w3.org/XML/1998/namespace"/>
    <ds:schemaRef ds:uri="http://purl.org/dc/elements/1.1/"/>
  </ds:schemaRefs>
</ds:datastoreItem>
</file>

<file path=customXml/itemProps2.xml><?xml version="1.0" encoding="utf-8"?>
<ds:datastoreItem xmlns:ds="http://schemas.openxmlformats.org/officeDocument/2006/customXml" ds:itemID="{4233007F-401C-442D-8C88-0273C669B1C5}">
  <ds:schemaRefs>
    <ds:schemaRef ds:uri="http://schemas.microsoft.com/sharepoint/v3/contenttype/forms"/>
  </ds:schemaRefs>
</ds:datastoreItem>
</file>

<file path=customXml/itemProps3.xml><?xml version="1.0" encoding="utf-8"?>
<ds:datastoreItem xmlns:ds="http://schemas.openxmlformats.org/officeDocument/2006/customXml" ds:itemID="{E9EB23C0-A501-4DF4-BC55-F30C3C075B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01f88f-ec94-4a44-a5fe-a1df3097958c"/>
    <ds:schemaRef ds:uri="0d56a4a9-a5f6-4dda-a10a-db797b3654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{16C7F0A6-C0D2-7041-828E-CF08B70294C9}tf10001120</Template>
  <TotalTime>8436</TotalTime>
  <Words>2917</Words>
  <Application>Microsoft Office PowerPoint</Application>
  <PresentationFormat>Widescreen</PresentationFormat>
  <Paragraphs>320</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Parcel</vt:lpstr>
      <vt:lpstr>M&amp;E officer manual</vt:lpstr>
      <vt:lpstr>HANWASH Planning</vt:lpstr>
      <vt:lpstr>Integration with sector systems</vt:lpstr>
      <vt:lpstr>Project cycle</vt:lpstr>
      <vt:lpstr>M&amp;E Officer</vt:lpstr>
      <vt:lpstr>Key tasks</vt:lpstr>
      <vt:lpstr>Create a project</vt:lpstr>
      <vt:lpstr>1) Create project in Microsoft Teams</vt:lpstr>
      <vt:lpstr>2) Duplicate and modify the PMF</vt:lpstr>
      <vt:lpstr>3) Add project folder to the HANWASH Documents</vt:lpstr>
      <vt:lpstr>4) Add a project to the projects table</vt:lpstr>
      <vt:lpstr>Update the PMF project document</vt:lpstr>
      <vt:lpstr>Update the PMF document</vt:lpstr>
      <vt:lpstr>Send out list of CAP activities</vt:lpstr>
      <vt:lpstr>Steps</vt:lpstr>
      <vt:lpstr>Allocate Activities a project</vt:lpstr>
      <vt:lpstr>Steps</vt:lpstr>
      <vt:lpstr>Update the activities table</vt:lpstr>
      <vt:lpstr>Steps</vt:lpstr>
      <vt:lpstr>Add new activities to the commune action plan</vt:lpstr>
      <vt:lpstr>Steps</vt:lpstr>
      <vt:lpstr>Perform Quality assurance on implementation monitoring</vt:lpstr>
      <vt:lpstr>PowerPoint Presentation</vt:lpstr>
      <vt:lpstr>Perform Quality assurance on Project data</vt:lpstr>
      <vt:lpstr>Manage the project File structure in Microsoft Teams</vt:lpstr>
      <vt:lpstr>File structure - continued</vt:lpstr>
      <vt:lpstr>Manage the File structure in mWater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Jensen</dc:creator>
  <cp:lastModifiedBy>Brian Jensen</cp:lastModifiedBy>
  <cp:revision>359</cp:revision>
  <dcterms:created xsi:type="dcterms:W3CDTF">2022-11-04T22:07:21Z</dcterms:created>
  <dcterms:modified xsi:type="dcterms:W3CDTF">2024-02-22T18:01:21Z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0x010100B6798FD47D14804A9A064AD60D16542B</vt:lpwstr>
  </property>
  <property fmtid="{D5CDD505-2E9C-101B-9397-08002B2CF9AE}" pid="3" name="MediaServiceImageTags">
    <vt:lpwstr/>
  </property>
</Properties>
</file>